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59"/>
  </p:notesMasterIdLst>
  <p:sldIdLst>
    <p:sldId id="375" r:id="rId2"/>
    <p:sldId id="376" r:id="rId3"/>
    <p:sldId id="265" r:id="rId4"/>
    <p:sldId id="266" r:id="rId5"/>
    <p:sldId id="269" r:id="rId6"/>
    <p:sldId id="275" r:id="rId7"/>
    <p:sldId id="276" r:id="rId8"/>
    <p:sldId id="277" r:id="rId9"/>
    <p:sldId id="279" r:id="rId10"/>
    <p:sldId id="283" r:id="rId11"/>
    <p:sldId id="286" r:id="rId12"/>
    <p:sldId id="288" r:id="rId13"/>
    <p:sldId id="292" r:id="rId14"/>
    <p:sldId id="296" r:id="rId15"/>
    <p:sldId id="298" r:id="rId16"/>
    <p:sldId id="300" r:id="rId17"/>
    <p:sldId id="301" r:id="rId18"/>
    <p:sldId id="305" r:id="rId19"/>
    <p:sldId id="315" r:id="rId20"/>
    <p:sldId id="317" r:id="rId21"/>
    <p:sldId id="319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29" r:id="rId31"/>
    <p:sldId id="330" r:id="rId32"/>
    <p:sldId id="331" r:id="rId33"/>
    <p:sldId id="332" r:id="rId34"/>
    <p:sldId id="333" r:id="rId35"/>
    <p:sldId id="334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3" r:id="rId49"/>
    <p:sldId id="355" r:id="rId50"/>
    <p:sldId id="358" r:id="rId51"/>
    <p:sldId id="359" r:id="rId52"/>
    <p:sldId id="361" r:id="rId53"/>
    <p:sldId id="363" r:id="rId54"/>
    <p:sldId id="364" r:id="rId55"/>
    <p:sldId id="366" r:id="rId56"/>
    <p:sldId id="368" r:id="rId57"/>
    <p:sldId id="374" r:id="rId58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7"/>
    <p:restoredTop sz="94595"/>
  </p:normalViewPr>
  <p:slideViewPr>
    <p:cSldViewPr snapToGrid="0" snapToObjects="1">
      <p:cViewPr>
        <p:scale>
          <a:sx n="56" d="100"/>
          <a:sy n="56" d="100"/>
        </p:scale>
        <p:origin x="144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851540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2728459"/>
            <a:ext cx="10785405" cy="209070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4946924"/>
            <a:ext cx="10785404" cy="2492587"/>
          </a:xfrm>
        </p:spPr>
        <p:txBody>
          <a:bodyPr>
            <a:normAutofit/>
          </a:bodyPr>
          <a:lstStyle>
            <a:lvl1pPr marL="0" indent="0" algn="ctr">
              <a:spcBef>
                <a:spcPts val="853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10/28/15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86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90144"/>
            <a:ext cx="5631078" cy="2405888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buNone/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918554" y="376757"/>
            <a:ext cx="5631078" cy="9000087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3400"/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2917"/>
            <a:ext cx="5631078" cy="455168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>
              <a:lnSpc>
                <a:spcPct val="110000"/>
              </a:lnSpc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marL="0" lv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7402" y="9040143"/>
            <a:ext cx="231485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10/28/15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4" y="9040143"/>
            <a:ext cx="2691994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60895"/>
            <a:ext cx="1079398" cy="819302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074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734" y="5743787"/>
            <a:ext cx="10837333" cy="1408853"/>
          </a:xfrm>
        </p:spPr>
        <p:txBody>
          <a:bodyPr vert="horz" lIns="130046" tIns="65023" rIns="130046" bIns="65023" rtlCol="0" anchor="b" anchorCtr="0">
            <a:normAutofit/>
          </a:bodyPr>
          <a:lstStyle>
            <a:lvl1pPr algn="ctr">
              <a:defRPr sz="5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1300460" rtl="0" eaLnBrk="1" latinLnBrk="0" hangingPunct="1">
              <a:spcBef>
                <a:spcPts val="2844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680" y="377139"/>
            <a:ext cx="12029440" cy="525827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2844"/>
              </a:spcBef>
              <a:buFont typeface="Calisto MT" pitchFamily="18" charset="0"/>
              <a:buNone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4000"/>
            </a:lvl2pPr>
            <a:lvl3pPr marL="1300460" indent="0">
              <a:buNone/>
              <a:defRPr sz="3400"/>
            </a:lvl3pPr>
            <a:lvl4pPr marL="1950690" indent="0">
              <a:buNone/>
              <a:defRPr sz="2800"/>
            </a:lvl4pPr>
            <a:lvl5pPr marL="2600919" indent="0">
              <a:buNone/>
              <a:defRPr sz="2800"/>
            </a:lvl5pPr>
            <a:lvl6pPr marL="3251149" indent="0">
              <a:buNone/>
              <a:defRPr sz="2800"/>
            </a:lvl6pPr>
            <a:lvl7pPr marL="3901379" indent="0">
              <a:buNone/>
              <a:defRPr sz="2800"/>
            </a:lvl7pPr>
            <a:lvl8pPr marL="4551609" indent="0">
              <a:buNone/>
              <a:defRPr sz="2800"/>
            </a:lvl8pPr>
            <a:lvl9pPr marL="5201839" indent="0">
              <a:buNone/>
              <a:defRPr sz="28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734" y="7171766"/>
            <a:ext cx="10837333" cy="1606475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ct val="600"/>
              </a:spcBef>
              <a:buNone/>
              <a:defRPr sz="2600"/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10/28/15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22743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10/28/15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810489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10/28/15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73933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6374"/>
            <a:ext cx="11090648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62454" y="650241"/>
            <a:ext cx="1733973" cy="8062525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8569" y="650241"/>
            <a:ext cx="9078524" cy="8062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270827" y="9040143"/>
            <a:ext cx="1517227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10/28/15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6288017" y="4785884"/>
            <a:ext cx="9749567" cy="17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51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483425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10/28/15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2240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4876800"/>
            <a:ext cx="13004800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8570" y="1122249"/>
            <a:ext cx="10785405" cy="2090702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570" y="6719147"/>
            <a:ext cx="10785404" cy="1969845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427"/>
              </a:spcBef>
              <a:buNone/>
              <a:defRPr sz="26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650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04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0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009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51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013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51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01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10/28/15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98999"/>
            <a:ext cx="13004800" cy="177801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5230039" y="3646699"/>
            <a:ext cx="2544724" cy="2460203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23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77964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24599"/>
            <a:ext cx="13004800" cy="177801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6502400"/>
            <a:ext cx="13004800" cy="3251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4226561"/>
            <a:ext cx="10785404" cy="1937173"/>
          </a:xfrm>
        </p:spPr>
        <p:txBody>
          <a:bodyPr vert="horz" lIns="130046" tIns="65023" rIns="130046" bIns="65023" rtlCol="0" anchor="b" anchorCtr="0">
            <a:noAutofit/>
          </a:bodyPr>
          <a:lstStyle>
            <a:lvl1pPr algn="ctr" defTabSz="1300460" rtl="0" eaLnBrk="1" latinLnBrk="0" hangingPunct="1"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6719147"/>
            <a:ext cx="10785404" cy="1988969"/>
          </a:xfrm>
        </p:spPr>
        <p:txBody>
          <a:bodyPr vert="horz" lIns="130046" tIns="65023" rIns="130046" bIns="65023" rtlCol="0">
            <a:normAutofit/>
          </a:bodyPr>
          <a:lstStyle>
            <a:lvl1pPr marL="0" indent="0" algn="ctr" defTabSz="1300460" rtl="0" eaLnBrk="1" latinLnBrk="0" hangingPunct="1">
              <a:spcBef>
                <a:spcPts val="853"/>
              </a:spcBef>
              <a:buFont typeface="Calisto MT" pitchFamily="18" charset="0"/>
              <a:buNone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AB499-F5DE-4BE5-BB26-90CC428051F7}" type="datetime1">
              <a:rPr lang="en-US"/>
              <a:pPr/>
              <a:t>10/28/15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/>
              <a:t>Sample 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5CD18-686B-47A9-AFD5-66CE5FA52A6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767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8570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2103" y="2600961"/>
            <a:ext cx="5071872" cy="611180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10/28/15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902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2027218"/>
            <a:ext cx="13004800" cy="772638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8570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2103" y="2167467"/>
            <a:ext cx="5071872" cy="1192107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4000" b="0"/>
            </a:lvl1pPr>
            <a:lvl2pPr marL="650230" indent="0">
              <a:buNone/>
              <a:defRPr sz="2800" b="1"/>
            </a:lvl2pPr>
            <a:lvl3pPr marL="1300460" indent="0">
              <a:buNone/>
              <a:defRPr sz="2600" b="1"/>
            </a:lvl3pPr>
            <a:lvl4pPr marL="1950690" indent="0">
              <a:buNone/>
              <a:defRPr sz="2300" b="1"/>
            </a:lvl4pPr>
            <a:lvl5pPr marL="2600919" indent="0">
              <a:buNone/>
              <a:defRPr sz="2300" b="1"/>
            </a:lvl5pPr>
            <a:lvl6pPr marL="3251149" indent="0">
              <a:buNone/>
              <a:defRPr sz="2300" b="1"/>
            </a:lvl6pPr>
            <a:lvl7pPr marL="3901379" indent="0">
              <a:buNone/>
              <a:defRPr sz="2300" b="1"/>
            </a:lvl7pPr>
            <a:lvl8pPr marL="4551609" indent="0">
              <a:buNone/>
              <a:defRPr sz="2300" b="1"/>
            </a:lvl8pPr>
            <a:lvl9pPr marL="5201839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822103" y="3404198"/>
            <a:ext cx="5071872" cy="530856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10/28/15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16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59686"/>
            <a:ext cx="13004800" cy="1778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10/28/15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2059093"/>
            <a:ext cx="13004800" cy="77008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579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74"/>
            <a:ext cx="130048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663E-5ED1-47B2-8DFB-BADDA486BF96}" type="datetimeFigureOut">
              <a:rPr lang="en-US"/>
              <a:pPr/>
              <a:t>10/28/15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8745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6502400" y="6374"/>
            <a:ext cx="6502400" cy="97536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159" y="388337"/>
            <a:ext cx="5635413" cy="2403870"/>
          </a:xfrm>
        </p:spPr>
        <p:txBody>
          <a:bodyPr vert="horz" lIns="130046" tIns="65023" rIns="130046" bIns="65023" rtlCol="0" anchor="b" anchorCtr="0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1104" y="388339"/>
            <a:ext cx="5631078" cy="8324427"/>
          </a:xfrm>
        </p:spPr>
        <p:txBody>
          <a:bodyPr>
            <a:normAutofit/>
          </a:bodyPr>
          <a:lstStyle>
            <a:lvl1pPr>
              <a:defRPr sz="3400"/>
            </a:lvl1pPr>
            <a:lvl2pPr>
              <a:defRPr sz="3100"/>
            </a:lvl2pPr>
            <a:lvl3pPr>
              <a:defRPr sz="2800"/>
            </a:lvl3pPr>
            <a:lvl4pPr>
              <a:defRPr sz="2600"/>
            </a:lvl4pPr>
            <a:lvl5pPr>
              <a:defRPr sz="26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29159" y="2809038"/>
            <a:ext cx="5635413" cy="455168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t" anchorCtr="0">
            <a:normAutofit/>
          </a:bodyPr>
          <a:lstStyle>
            <a:lvl1pPr marL="0" indent="0" algn="ctr" defTabSz="1300460" rtl="0" eaLnBrk="1" latinLnBrk="0" hangingPunct="1">
              <a:lnSpc>
                <a:spcPct val="110000"/>
              </a:lnSpc>
              <a:spcBef>
                <a:spcPts val="2844"/>
              </a:spcBef>
              <a:buNone/>
              <a:defRPr sz="26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650230" indent="0">
              <a:buNone/>
              <a:defRPr sz="1700"/>
            </a:lvl2pPr>
            <a:lvl3pPr marL="1300460" indent="0">
              <a:buNone/>
              <a:defRPr sz="1400"/>
            </a:lvl3pPr>
            <a:lvl4pPr marL="1950690" indent="0">
              <a:buNone/>
              <a:defRPr sz="1300"/>
            </a:lvl4pPr>
            <a:lvl5pPr marL="2600919" indent="0">
              <a:buNone/>
              <a:defRPr sz="1300"/>
            </a:lvl5pPr>
            <a:lvl6pPr marL="3251149" indent="0">
              <a:buNone/>
              <a:defRPr sz="1300"/>
            </a:lvl6pPr>
            <a:lvl7pPr marL="3901379" indent="0">
              <a:buNone/>
              <a:defRPr sz="1300"/>
            </a:lvl7pPr>
            <a:lvl8pPr marL="4551609" indent="0">
              <a:buNone/>
              <a:defRPr sz="1300"/>
            </a:lvl8pPr>
            <a:lvl9pPr marL="5201839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793067" y="9040143"/>
            <a:ext cx="2307715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r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196F663E-5ED1-47B2-8DFB-BADDA486BF96}" type="datetimeFigureOut">
              <a:rPr lang="en-US"/>
              <a:pPr/>
              <a:t>10/28/15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4245" y="9040143"/>
            <a:ext cx="2690209" cy="519289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130046" tIns="65023" rIns="130046" bIns="65023" rtlCol="0" anchor="ctr"/>
          <a:lstStyle>
            <a:lvl1pPr marL="0" algn="l" defTabSz="1300460" rtl="0" eaLnBrk="1" latinLnBrk="0" hangingPunct="1">
              <a:defRPr sz="17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691994" y="8175414"/>
            <a:ext cx="1083733" cy="819573"/>
          </a:xfrm>
        </p:spPr>
        <p:txBody>
          <a:bodyPr vert="horz" lIns="130046" tIns="65023" rIns="130046" bIns="65023" rtlCol="0" anchor="ctr">
            <a:noAutofit/>
          </a:bodyPr>
          <a:lstStyle>
            <a:lvl1pPr marL="0" algn="ctr" defTabSz="1300460" rtl="0" eaLnBrk="1" latinLnBrk="0" hangingPunct="1">
              <a:spcBef>
                <a:spcPct val="0"/>
              </a:spcBef>
              <a:defRPr sz="51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545089" y="4785884"/>
            <a:ext cx="9749567" cy="17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35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8570" y="89249"/>
            <a:ext cx="10785405" cy="1824949"/>
          </a:xfrm>
          <a:prstGeom prst="rect">
            <a:avLst/>
          </a:prstGeom>
        </p:spPr>
        <p:txBody>
          <a:bodyPr vert="horz" lIns="130046" tIns="65023" rIns="130046" bIns="65023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8570" y="2600961"/>
            <a:ext cx="10785405" cy="611180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75103" y="9040143"/>
            <a:ext cx="3034453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196F663E-5ED1-47B2-8DFB-BADDA486BF96}" type="datetimeFigureOut">
              <a:rPr lang="en-US"/>
              <a:pPr/>
              <a:t>10/28/15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4244" y="9040143"/>
            <a:ext cx="41181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l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68907" y="9040143"/>
            <a:ext cx="866987" cy="519289"/>
          </a:xfrm>
          <a:prstGeom prst="rect">
            <a:avLst/>
          </a:prstGeom>
        </p:spPr>
        <p:txBody>
          <a:bodyPr vert="horz" lIns="130046" tIns="65023" rIns="130046" bIns="65023" rtlCol="0" anchor="ctr"/>
          <a:lstStyle>
            <a:lvl1pPr algn="ctr">
              <a:defRPr sz="17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61F84E61-BFA6-4150-9FE3-AA0C8F28819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18369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txStyles>
    <p:titleStyle>
      <a:lvl1pPr algn="ctr" defTabSz="1300460" rtl="0" eaLnBrk="1" latinLnBrk="0" hangingPunct="1">
        <a:spcBef>
          <a:spcPct val="0"/>
        </a:spcBef>
        <a:buNone/>
        <a:defRPr sz="6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1878" indent="-401878" algn="l" defTabSz="1300460" rtl="0" eaLnBrk="1" latinLnBrk="0" hangingPunct="1">
        <a:spcBef>
          <a:spcPts val="2844"/>
        </a:spcBef>
        <a:buFont typeface="Calisto MT" pitchFamily="18" charset="0"/>
        <a:buChar char="•"/>
        <a:defRPr sz="3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821818" indent="-419940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31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223696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25575" indent="-401878" algn="l" defTabSz="1300460" rtl="0" eaLnBrk="1" latinLnBrk="0" hangingPunct="1">
        <a:spcBef>
          <a:spcPts val="853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27453" indent="-401878" algn="l" defTabSz="1300460" rtl="0" eaLnBrk="1" latinLnBrk="0" hangingPunct="1">
        <a:spcBef>
          <a:spcPts val="853"/>
        </a:spcBef>
        <a:buFont typeface="Calisto MT" pitchFamily="18" charset="0"/>
        <a:buChar char="•"/>
        <a:defRPr sz="26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357626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22649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7672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526954" indent="-325115" algn="l" defTabSz="13004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8614" y="2167467"/>
            <a:ext cx="11812693" cy="7044267"/>
          </a:xfrm>
        </p:spPr>
        <p:txBody>
          <a:bodyPr>
            <a:normAutofit/>
          </a:bodyPr>
          <a:lstStyle/>
          <a:p>
            <a:pPr marL="0" indent="-419940"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Exam: </a:t>
            </a:r>
            <a:r>
              <a:rPr lang="en-US" dirty="0" smtClean="0"/>
              <a:t>Grades should be ready tomorrow</a:t>
            </a:r>
            <a:endParaRPr lang="en-US" dirty="0" smtClean="0"/>
          </a:p>
          <a:p>
            <a:pPr marL="0" indent="-419940">
              <a:buNone/>
            </a:pPr>
            <a:r>
              <a:rPr lang="en-US" dirty="0" smtClean="0"/>
              <a:t>P3</a:t>
            </a:r>
            <a:r>
              <a:rPr lang="en-US" dirty="0" smtClean="0"/>
              <a:t>:   Due </a:t>
            </a:r>
            <a:r>
              <a:rPr lang="en-US" dirty="0" smtClean="0"/>
              <a:t>last night</a:t>
            </a:r>
            <a:endParaRPr lang="en-US" dirty="0" smtClean="0"/>
          </a:p>
          <a:p>
            <a:pPr marL="859078" lvl="2" indent="-457200"/>
            <a:r>
              <a:rPr lang="en-US" dirty="0" smtClean="0"/>
              <a:t>Congratulations on finishing 3 out of 5!</a:t>
            </a:r>
            <a:endParaRPr lang="en-US" dirty="0" smtClean="0"/>
          </a:p>
          <a:p>
            <a:pPr marL="487672" lvl="1" indent="-487672">
              <a:buNone/>
            </a:pPr>
            <a:endParaRPr lang="en-US" dirty="0" smtClean="0"/>
          </a:p>
          <a:p>
            <a:pPr marL="487672" lvl="1" indent="-487672">
              <a:buNone/>
            </a:pPr>
            <a:r>
              <a:rPr lang="en-US" dirty="0" smtClean="0"/>
              <a:t>P4:  Threads (Part a and b) available </a:t>
            </a:r>
            <a:r>
              <a:rPr lang="en-US" dirty="0" smtClean="0"/>
              <a:t>soon…</a:t>
            </a:r>
            <a:endParaRPr lang="en-US" dirty="0" smtClean="0"/>
          </a:p>
          <a:p>
            <a:pPr marL="889550" lvl="2" indent="-487672"/>
            <a:r>
              <a:rPr lang="en-US" dirty="0" smtClean="0"/>
              <a:t>Can choose or be matched with new partner</a:t>
            </a:r>
          </a:p>
          <a:p>
            <a:pPr marL="487672" lvl="1" indent="-487672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Read as we go along!</a:t>
            </a:r>
          </a:p>
          <a:p>
            <a:pPr marL="877140" lvl="1" indent="-457200"/>
            <a:r>
              <a:rPr lang="en-US" dirty="0" smtClean="0"/>
              <a:t>Chapter </a:t>
            </a:r>
            <a:r>
              <a:rPr lang="en-US" dirty="0" smtClean="0"/>
              <a:t>38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9755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Shape 36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Redundancy</a:t>
            </a:r>
          </a:p>
        </p:txBody>
      </p:sp>
      <p:sp>
        <p:nvSpPr>
          <p:cNvPr id="370" name="Shape 370"/>
          <p:cNvSpPr>
            <a:spLocks noGrp="1"/>
          </p:cNvSpPr>
          <p:nvPr>
            <p:ph type="body" idx="4294967295"/>
          </p:nvPr>
        </p:nvSpPr>
        <p:spPr>
          <a:xfrm>
            <a:off x="454301" y="2268330"/>
            <a:ext cx="11923553" cy="68756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Trade-offs to amount of redundancy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lang="en-US"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Increase</a:t>
            </a:r>
            <a:r>
              <a:rPr lang="en-US" sz="3800" dirty="0" smtClean="0"/>
              <a:t> number of copies</a:t>
            </a:r>
            <a:r>
              <a:rPr sz="3800" dirty="0" smtClean="0"/>
              <a:t>: </a:t>
            </a:r>
            <a:endParaRPr lang="en-US" sz="3800" dirty="0" smtClean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sz="3500" dirty="0" smtClean="0"/>
              <a:t>improves </a:t>
            </a:r>
            <a:r>
              <a:rPr sz="3500" u="sng" dirty="0" smtClean="0"/>
              <a:t>reliability</a:t>
            </a:r>
            <a:r>
              <a:rPr lang="en-US" sz="3500" u="sng" dirty="0" smtClean="0"/>
              <a:t> </a:t>
            </a:r>
            <a:r>
              <a:rPr lang="en-US" sz="3500" dirty="0" smtClean="0"/>
              <a:t>(and maybe </a:t>
            </a:r>
            <a:r>
              <a:rPr lang="en-US" sz="3500" u="sng" dirty="0" smtClean="0"/>
              <a:t>performance)</a:t>
            </a:r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endParaRPr sz="35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Decrease</a:t>
            </a:r>
            <a:r>
              <a:rPr lang="en-US" sz="3800" dirty="0" smtClean="0"/>
              <a:t> number of copies (deduplication)</a:t>
            </a:r>
            <a:endParaRPr lang="en-US" sz="3800" dirty="0"/>
          </a:p>
          <a:p>
            <a:pPr marL="877140" lvl="1" indent="-457200">
              <a:defRPr sz="1800">
                <a:solidFill>
                  <a:srgbClr val="000000"/>
                </a:solidFill>
              </a:defRPr>
            </a:pPr>
            <a:r>
              <a:rPr sz="3500" dirty="0" smtClean="0"/>
              <a:t>improves </a:t>
            </a:r>
            <a:r>
              <a:rPr sz="3500" u="sng" dirty="0"/>
              <a:t>space efficiency</a:t>
            </a:r>
            <a:endParaRPr sz="35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Reasoning About RAID</a:t>
            </a:r>
          </a:p>
        </p:txBody>
      </p:sp>
      <p:sp>
        <p:nvSpPr>
          <p:cNvPr id="378" name="Shape 378"/>
          <p:cNvSpPr/>
          <p:nvPr/>
        </p:nvSpPr>
        <p:spPr>
          <a:xfrm>
            <a:off x="502920" y="2607527"/>
            <a:ext cx="11690962" cy="61262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lang="en-US" sz="3800" b="1" dirty="0">
                <a:solidFill>
                  <a:schemeClr val="bg2"/>
                </a:solidFill>
                <a:latin typeface="Helvetica"/>
                <a:ea typeface="Helvetica"/>
                <a:cs typeface="Helvetica"/>
                <a:sym typeface="Helvetica"/>
              </a:rPr>
              <a:t>RAID</a:t>
            </a:r>
            <a:r>
              <a:rPr lang="en-US" sz="3800" dirty="0">
                <a:solidFill>
                  <a:schemeClr val="bg2"/>
                </a:solidFill>
              </a:rPr>
              <a:t>: </a:t>
            </a:r>
            <a:r>
              <a:rPr lang="en-US" sz="3800" dirty="0" smtClean="0">
                <a:solidFill>
                  <a:schemeClr val="bg2"/>
                </a:solidFill>
              </a:rPr>
              <a:t>system </a:t>
            </a:r>
            <a:r>
              <a:rPr lang="en-US" sz="3800" dirty="0">
                <a:solidFill>
                  <a:schemeClr val="bg2"/>
                </a:solidFill>
              </a:rPr>
              <a:t>for mapping logical to physical </a:t>
            </a:r>
            <a:r>
              <a:rPr lang="en-US" sz="3800" dirty="0" smtClean="0">
                <a:solidFill>
                  <a:schemeClr val="bg2"/>
                </a:solidFill>
              </a:rPr>
              <a:t>blocks</a:t>
            </a:r>
            <a:endParaRPr lang="en-US" sz="3800" dirty="0">
              <a:solidFill>
                <a:schemeClr val="bg2"/>
              </a:solidFill>
            </a:endParaRPr>
          </a:p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800" b="1" dirty="0" smtClean="0">
                <a:solidFill>
                  <a:schemeClr val="bg2"/>
                </a:solidFill>
                <a:latin typeface="Helvetica"/>
                <a:ea typeface="Helvetica"/>
                <a:cs typeface="Helvetica"/>
                <a:sym typeface="Helvetica"/>
              </a:rPr>
              <a:t>Workload</a:t>
            </a:r>
            <a:r>
              <a:rPr sz="3800" dirty="0">
                <a:solidFill>
                  <a:schemeClr val="bg2"/>
                </a:solidFill>
              </a:rPr>
              <a:t>: types of reads/writes issued by </a:t>
            </a:r>
            <a:r>
              <a:rPr lang="en-US" sz="3800" dirty="0" smtClean="0">
                <a:solidFill>
                  <a:schemeClr val="bg2"/>
                </a:solidFill>
              </a:rPr>
              <a:t>applications (sequential vs. random)</a:t>
            </a:r>
            <a:endParaRPr sz="3800" dirty="0">
              <a:solidFill>
                <a:schemeClr val="bg2"/>
              </a:solidFill>
            </a:endParaRPr>
          </a:p>
          <a:p>
            <a:pPr lvl="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3800" b="1" dirty="0" smtClean="0">
                <a:solidFill>
                  <a:schemeClr val="bg2"/>
                </a:solidFill>
                <a:latin typeface="Helvetica"/>
                <a:ea typeface="Helvetica"/>
                <a:cs typeface="Helvetica"/>
                <a:sym typeface="Helvetica"/>
              </a:rPr>
              <a:t>Metric</a:t>
            </a:r>
            <a:r>
              <a:rPr sz="3800" dirty="0">
                <a:solidFill>
                  <a:schemeClr val="bg2"/>
                </a:solidFill>
              </a:rPr>
              <a:t>: capacity, reliability, </a:t>
            </a:r>
            <a:r>
              <a:rPr sz="3800" dirty="0" smtClean="0">
                <a:solidFill>
                  <a:schemeClr val="bg2"/>
                </a:solidFill>
              </a:rPr>
              <a:t>performance</a:t>
            </a:r>
            <a:endParaRPr sz="3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RAID Decisions</a:t>
            </a:r>
          </a:p>
        </p:txBody>
      </p:sp>
      <p:sp>
        <p:nvSpPr>
          <p:cNvPr id="385" name="Shape 385"/>
          <p:cNvSpPr>
            <a:spLocks noGrp="1"/>
          </p:cNvSpPr>
          <p:nvPr>
            <p:ph type="body" idx="4294967295"/>
          </p:nvPr>
        </p:nvSpPr>
        <p:spPr>
          <a:xfrm>
            <a:off x="782303" y="2498880"/>
            <a:ext cx="11437937" cy="5307013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Which logical blocks map to which physical blocks?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How do we use extra physical blocks (if any</a:t>
            </a:r>
            <a:r>
              <a:rPr sz="3800" dirty="0" smtClean="0"/>
              <a:t>)?</a:t>
            </a:r>
            <a:endParaRPr lang="en-US" sz="38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lang="en-US"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Different </a:t>
            </a:r>
            <a:r>
              <a:rPr lang="en-US" sz="3800" b="1" dirty="0" smtClean="0"/>
              <a:t>RAID levels </a:t>
            </a:r>
            <a:r>
              <a:rPr lang="en-US" sz="3800" dirty="0" smtClean="0"/>
              <a:t>make different trade-offs</a:t>
            </a:r>
            <a:endParaRPr sz="3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Workloads</a:t>
            </a:r>
          </a:p>
        </p:txBody>
      </p:sp>
      <p:sp>
        <p:nvSpPr>
          <p:cNvPr id="398" name="Shape 398"/>
          <p:cNvSpPr>
            <a:spLocks noGrp="1"/>
          </p:cNvSpPr>
          <p:nvPr>
            <p:ph type="body" idx="4294967295"/>
          </p:nvPr>
        </p:nvSpPr>
        <p:spPr>
          <a:xfrm>
            <a:off x="446048" y="2285381"/>
            <a:ext cx="11099800" cy="6814014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0" lvl="0" indent="0" defTabSz="508254">
              <a:buNone/>
              <a:defRPr sz="1800">
                <a:solidFill>
                  <a:srgbClr val="000000"/>
                </a:solidFill>
              </a:defRPr>
            </a:pPr>
            <a:r>
              <a:rPr sz="3306" dirty="0"/>
              <a:t>Reads</a:t>
            </a:r>
          </a:p>
          <a:p>
            <a:pPr marL="0" lvl="0" indent="0" defTabSz="508254">
              <a:buNone/>
              <a:defRPr sz="1800">
                <a:solidFill>
                  <a:srgbClr val="000000"/>
                </a:solidFill>
              </a:defRPr>
            </a:pPr>
            <a:r>
              <a:rPr sz="3306" dirty="0"/>
              <a:t>	One operation</a:t>
            </a:r>
          </a:p>
          <a:p>
            <a:pPr marL="0" lvl="0" indent="0" defTabSz="508254">
              <a:buNone/>
              <a:defRPr sz="1800">
                <a:solidFill>
                  <a:srgbClr val="000000"/>
                </a:solidFill>
              </a:defRPr>
            </a:pPr>
            <a:r>
              <a:rPr sz="3306" dirty="0"/>
              <a:t>	</a:t>
            </a:r>
            <a:r>
              <a:rPr sz="3306" dirty="0" smtClean="0"/>
              <a:t>Steady</a:t>
            </a:r>
            <a:r>
              <a:rPr lang="en-US" sz="3306" dirty="0" smtClean="0"/>
              <a:t>-state</a:t>
            </a:r>
            <a:r>
              <a:rPr sz="3306" dirty="0" smtClean="0"/>
              <a:t> </a:t>
            </a:r>
            <a:r>
              <a:rPr sz="3306" dirty="0"/>
              <a:t>I/O</a:t>
            </a:r>
          </a:p>
          <a:p>
            <a:pPr marL="0" lvl="0" indent="0" defTabSz="508254">
              <a:buNone/>
              <a:defRPr sz="1800">
                <a:solidFill>
                  <a:srgbClr val="000000"/>
                </a:solidFill>
              </a:defRPr>
            </a:pPr>
            <a:r>
              <a:rPr sz="3306" dirty="0"/>
              <a:t>		Sequential</a:t>
            </a:r>
          </a:p>
          <a:p>
            <a:pPr marL="0" lvl="0" indent="0" defTabSz="508254">
              <a:buNone/>
              <a:defRPr sz="1800">
                <a:solidFill>
                  <a:srgbClr val="000000"/>
                </a:solidFill>
              </a:defRPr>
            </a:pPr>
            <a:r>
              <a:rPr sz="3306" dirty="0"/>
              <a:t>		Random</a:t>
            </a:r>
          </a:p>
          <a:p>
            <a:pPr marL="0" lvl="0" indent="0" defTabSz="508254">
              <a:buNone/>
              <a:defRPr sz="1800">
                <a:solidFill>
                  <a:srgbClr val="000000"/>
                </a:solidFill>
              </a:defRPr>
            </a:pPr>
            <a:r>
              <a:rPr sz="3306" dirty="0"/>
              <a:t>Writes</a:t>
            </a:r>
          </a:p>
          <a:p>
            <a:pPr marL="0" lvl="0" indent="0" defTabSz="508254">
              <a:buNone/>
              <a:defRPr sz="1800">
                <a:solidFill>
                  <a:srgbClr val="000000"/>
                </a:solidFill>
              </a:defRPr>
            </a:pPr>
            <a:r>
              <a:rPr sz="3306" dirty="0"/>
              <a:t>	One operation</a:t>
            </a:r>
          </a:p>
          <a:p>
            <a:pPr marL="0" lvl="0" indent="0" defTabSz="508254">
              <a:buNone/>
              <a:defRPr sz="1800">
                <a:solidFill>
                  <a:srgbClr val="000000"/>
                </a:solidFill>
              </a:defRPr>
            </a:pPr>
            <a:r>
              <a:rPr sz="3306" dirty="0"/>
              <a:t>	</a:t>
            </a:r>
            <a:r>
              <a:rPr sz="3306" dirty="0" smtClean="0"/>
              <a:t>Steady</a:t>
            </a:r>
            <a:r>
              <a:rPr lang="en-US" sz="3306" dirty="0" smtClean="0"/>
              <a:t>-state</a:t>
            </a:r>
            <a:r>
              <a:rPr sz="3306" dirty="0" smtClean="0"/>
              <a:t> </a:t>
            </a:r>
            <a:r>
              <a:rPr sz="3306" dirty="0"/>
              <a:t>I/O</a:t>
            </a:r>
          </a:p>
          <a:p>
            <a:pPr marL="0" lvl="0" indent="0" defTabSz="508254">
              <a:buNone/>
              <a:defRPr sz="1800">
                <a:solidFill>
                  <a:srgbClr val="000000"/>
                </a:solidFill>
              </a:defRPr>
            </a:pPr>
            <a:r>
              <a:rPr sz="3306" dirty="0"/>
              <a:t>		Sequential</a:t>
            </a:r>
          </a:p>
          <a:p>
            <a:pPr marL="0" lvl="0" indent="0" defTabSz="508254">
              <a:buNone/>
              <a:defRPr sz="1800">
                <a:solidFill>
                  <a:srgbClr val="000000"/>
                </a:solidFill>
              </a:defRPr>
            </a:pPr>
            <a:r>
              <a:rPr sz="3306" dirty="0"/>
              <a:t>		Random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Metrics</a:t>
            </a:r>
          </a:p>
        </p:txBody>
      </p:sp>
      <p:sp>
        <p:nvSpPr>
          <p:cNvPr id="411" name="Shape 411"/>
          <p:cNvSpPr>
            <a:spLocks noGrp="1"/>
          </p:cNvSpPr>
          <p:nvPr>
            <p:ph type="body" idx="4294967295"/>
          </p:nvPr>
        </p:nvSpPr>
        <p:spPr>
          <a:xfrm>
            <a:off x="512956" y="2307682"/>
            <a:ext cx="11099800" cy="712624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Capacity</a:t>
            </a:r>
            <a:r>
              <a:rPr sz="3800" dirty="0"/>
              <a:t>: how much space can apps use</a:t>
            </a:r>
            <a:r>
              <a:rPr sz="3800" dirty="0" smtClean="0"/>
              <a:t>?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Reliability</a:t>
            </a:r>
            <a:r>
              <a:rPr sz="3800" dirty="0"/>
              <a:t>: how many disks can we safely lose</a:t>
            </a:r>
            <a:r>
              <a:rPr sz="3800" dirty="0" smtClean="0"/>
              <a:t>? </a:t>
            </a:r>
            <a:r>
              <a:rPr lang="en-US" sz="3800" dirty="0" smtClean="0"/>
              <a:t>	</a:t>
            </a:r>
            <a:r>
              <a:rPr sz="3800" dirty="0" smtClean="0"/>
              <a:t>(</a:t>
            </a:r>
            <a:r>
              <a:rPr sz="3800" dirty="0"/>
              <a:t>assume fail stop!)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b="1" dirty="0">
                <a:latin typeface="Helvetica"/>
                <a:ea typeface="Helvetica"/>
                <a:cs typeface="Helvetica"/>
                <a:sym typeface="Helvetica"/>
              </a:rPr>
              <a:t>Performance</a:t>
            </a:r>
            <a:r>
              <a:rPr sz="3800" dirty="0"/>
              <a:t>: how long does each workload take?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Normalize </a:t>
            </a:r>
            <a:r>
              <a:rPr sz="3800" dirty="0"/>
              <a:t>each to characteristics of one </a:t>
            </a:r>
            <a:r>
              <a:rPr sz="3800" dirty="0" smtClean="0"/>
              <a:t>disk</a:t>
            </a:r>
            <a:endParaRPr sz="3800" dirty="0"/>
          </a:p>
        </p:txBody>
      </p:sp>
      <p:sp>
        <p:nvSpPr>
          <p:cNvPr id="4" name="Rectangle 3"/>
          <p:cNvSpPr/>
          <p:nvPr/>
        </p:nvSpPr>
        <p:spPr>
          <a:xfrm>
            <a:off x="2562897" y="6571609"/>
            <a:ext cx="816764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Helvetica" charset="0"/>
              </a:rPr>
              <a:t>N := number of disks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Helvetica" charset="0"/>
              </a:rPr>
              <a:t>C := capacity of 1 disk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Helvetica" charset="0"/>
              </a:rPr>
              <a:t>S := sequential throughput of 1 disk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Helvetica" charset="0"/>
              </a:rPr>
              <a:t>R := random throughput of 1 disk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Helvetica" charset="0"/>
              </a:rPr>
              <a:t>D := latency of one small I/O operation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RAID-0: Striping</a:t>
            </a:r>
          </a:p>
        </p:txBody>
      </p:sp>
      <p:sp>
        <p:nvSpPr>
          <p:cNvPr id="416" name="Shape 416"/>
          <p:cNvSpPr>
            <a:spLocks noGrp="1"/>
          </p:cNvSpPr>
          <p:nvPr>
            <p:ph type="body" idx="4294967295"/>
          </p:nvPr>
        </p:nvSpPr>
        <p:spPr>
          <a:xfrm>
            <a:off x="397565" y="2512115"/>
            <a:ext cx="11645900" cy="803275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Optimize for capacity.  No </a:t>
            </a:r>
            <a:r>
              <a:rPr sz="3800" dirty="0" smtClean="0">
                <a:solidFill>
                  <a:srgbClr val="FFFFFF"/>
                </a:solidFill>
              </a:rPr>
              <a:t>redundancy</a:t>
            </a:r>
            <a:endParaRPr sz="3800" dirty="0">
              <a:solidFill>
                <a:srgbClr val="FFFFFF"/>
              </a:solidFill>
            </a:endParaRPr>
          </a:p>
        </p:txBody>
      </p:sp>
      <p:sp>
        <p:nvSpPr>
          <p:cNvPr id="417" name="Shape 417"/>
          <p:cNvSpPr/>
          <p:nvPr/>
        </p:nvSpPr>
        <p:spPr>
          <a:xfrm>
            <a:off x="4743802" y="3878238"/>
            <a:ext cx="821328" cy="82132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418" name="Shape 418"/>
          <p:cNvSpPr/>
          <p:nvPr/>
        </p:nvSpPr>
        <p:spPr>
          <a:xfrm>
            <a:off x="5603101" y="3878238"/>
            <a:ext cx="821328" cy="82132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419" name="Shape 419"/>
          <p:cNvSpPr/>
          <p:nvPr/>
        </p:nvSpPr>
        <p:spPr>
          <a:xfrm>
            <a:off x="6462400" y="3878238"/>
            <a:ext cx="821328" cy="82132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420" name="Shape 420"/>
          <p:cNvSpPr/>
          <p:nvPr/>
        </p:nvSpPr>
        <p:spPr>
          <a:xfrm>
            <a:off x="7321698" y="3878238"/>
            <a:ext cx="821328" cy="82132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421" name="Shape 421"/>
          <p:cNvSpPr/>
          <p:nvPr/>
        </p:nvSpPr>
        <p:spPr>
          <a:xfrm>
            <a:off x="8180998" y="3878238"/>
            <a:ext cx="821328" cy="82132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4</a:t>
            </a:r>
          </a:p>
        </p:txBody>
      </p:sp>
      <p:sp>
        <p:nvSpPr>
          <p:cNvPr id="422" name="Shape 422"/>
          <p:cNvSpPr/>
          <p:nvPr/>
        </p:nvSpPr>
        <p:spPr>
          <a:xfrm>
            <a:off x="9040297" y="3878238"/>
            <a:ext cx="821328" cy="82132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423" name="Shape 423"/>
          <p:cNvSpPr/>
          <p:nvPr/>
        </p:nvSpPr>
        <p:spPr>
          <a:xfrm>
            <a:off x="9899595" y="3878238"/>
            <a:ext cx="821328" cy="82132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424" name="Shape 424"/>
          <p:cNvSpPr/>
          <p:nvPr/>
        </p:nvSpPr>
        <p:spPr>
          <a:xfrm>
            <a:off x="10758895" y="3878238"/>
            <a:ext cx="821328" cy="82132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425" name="Shape 425"/>
          <p:cNvSpPr/>
          <p:nvPr/>
        </p:nvSpPr>
        <p:spPr>
          <a:xfrm>
            <a:off x="4362802" y="5656238"/>
            <a:ext cx="821328" cy="82132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426" name="Shape 426"/>
          <p:cNvSpPr/>
          <p:nvPr/>
        </p:nvSpPr>
        <p:spPr>
          <a:xfrm>
            <a:off x="5222101" y="5656238"/>
            <a:ext cx="821328" cy="82132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427" name="Shape 427"/>
          <p:cNvSpPr/>
          <p:nvPr/>
        </p:nvSpPr>
        <p:spPr>
          <a:xfrm>
            <a:off x="6081400" y="5656238"/>
            <a:ext cx="821328" cy="82132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428" name="Shape 428"/>
          <p:cNvSpPr/>
          <p:nvPr/>
        </p:nvSpPr>
        <p:spPr>
          <a:xfrm>
            <a:off x="6940698" y="5656238"/>
            <a:ext cx="821328" cy="82132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429" name="Shape 429"/>
          <p:cNvSpPr/>
          <p:nvPr/>
        </p:nvSpPr>
        <p:spPr>
          <a:xfrm>
            <a:off x="8659297" y="5656238"/>
            <a:ext cx="821328" cy="82132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430" name="Shape 430"/>
          <p:cNvSpPr/>
          <p:nvPr/>
        </p:nvSpPr>
        <p:spPr>
          <a:xfrm>
            <a:off x="9518596" y="5656238"/>
            <a:ext cx="821328" cy="82132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431" name="Shape 431"/>
          <p:cNvSpPr/>
          <p:nvPr/>
        </p:nvSpPr>
        <p:spPr>
          <a:xfrm>
            <a:off x="10377895" y="5656238"/>
            <a:ext cx="821328" cy="82132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432" name="Shape 432"/>
          <p:cNvSpPr/>
          <p:nvPr/>
        </p:nvSpPr>
        <p:spPr>
          <a:xfrm>
            <a:off x="11237194" y="5656238"/>
            <a:ext cx="821327" cy="821328"/>
          </a:xfrm>
          <a:prstGeom prst="rect">
            <a:avLst/>
          </a:prstGeom>
          <a:solidFill>
            <a:srgbClr val="BC802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433" name="Shape 433"/>
          <p:cNvSpPr/>
          <p:nvPr/>
        </p:nvSpPr>
        <p:spPr>
          <a:xfrm>
            <a:off x="1354282" y="3965051"/>
            <a:ext cx="323972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Logical Blocks:</a:t>
            </a:r>
          </a:p>
        </p:txBody>
      </p:sp>
      <p:sp>
        <p:nvSpPr>
          <p:cNvPr id="434" name="Shape 434"/>
          <p:cNvSpPr/>
          <p:nvPr/>
        </p:nvSpPr>
        <p:spPr>
          <a:xfrm>
            <a:off x="5321564" y="6628920"/>
            <a:ext cx="1384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0</a:t>
            </a:r>
          </a:p>
        </p:txBody>
      </p:sp>
      <p:sp>
        <p:nvSpPr>
          <p:cNvPr id="435" name="Shape 435"/>
          <p:cNvSpPr/>
          <p:nvPr/>
        </p:nvSpPr>
        <p:spPr>
          <a:xfrm>
            <a:off x="9618059" y="6628920"/>
            <a:ext cx="1384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1</a:t>
            </a:r>
          </a:p>
        </p:txBody>
      </p:sp>
      <p:sp>
        <p:nvSpPr>
          <p:cNvPr id="436" name="Shape 436"/>
          <p:cNvSpPr/>
          <p:nvPr/>
        </p:nvSpPr>
        <p:spPr>
          <a:xfrm flipH="1">
            <a:off x="4825604" y="4818619"/>
            <a:ext cx="375483" cy="723364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38" name="Shape 438"/>
          <p:cNvSpPr/>
          <p:nvPr/>
        </p:nvSpPr>
        <p:spPr>
          <a:xfrm flipH="1">
            <a:off x="5693030" y="4699566"/>
            <a:ext cx="1115150" cy="874718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39" name="Shape 439"/>
          <p:cNvSpPr/>
          <p:nvPr/>
        </p:nvSpPr>
        <p:spPr>
          <a:xfrm flipH="1">
            <a:off x="7331772" y="4699566"/>
            <a:ext cx="3008151" cy="874718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40" name="Shape 440"/>
          <p:cNvSpPr/>
          <p:nvPr/>
        </p:nvSpPr>
        <p:spPr>
          <a:xfrm flipH="1">
            <a:off x="6496092" y="4714182"/>
            <a:ext cx="2005090" cy="86010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41" name="Shape 441"/>
          <p:cNvSpPr/>
          <p:nvPr/>
        </p:nvSpPr>
        <p:spPr>
          <a:xfrm>
            <a:off x="5988158" y="4694241"/>
            <a:ext cx="2978458" cy="847742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42" name="Shape 442"/>
          <p:cNvSpPr/>
          <p:nvPr/>
        </p:nvSpPr>
        <p:spPr>
          <a:xfrm>
            <a:off x="9518596" y="4635230"/>
            <a:ext cx="1178710" cy="869653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443" name="Shape 443"/>
          <p:cNvSpPr/>
          <p:nvPr/>
        </p:nvSpPr>
        <p:spPr>
          <a:xfrm>
            <a:off x="11175604" y="4818619"/>
            <a:ext cx="375483" cy="723364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1" name="Shape 442"/>
          <p:cNvSpPr/>
          <p:nvPr/>
        </p:nvSpPr>
        <p:spPr>
          <a:xfrm>
            <a:off x="7623711" y="4649783"/>
            <a:ext cx="2178586" cy="919436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32" name="Shape 446"/>
          <p:cNvSpPr/>
          <p:nvPr/>
        </p:nvSpPr>
        <p:spPr>
          <a:xfrm>
            <a:off x="549541" y="6869318"/>
            <a:ext cx="1271181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Disk 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6</a:t>
            </a:r>
          </a:p>
        </p:txBody>
      </p:sp>
      <p:sp>
        <p:nvSpPr>
          <p:cNvPr id="33" name="Shape 447"/>
          <p:cNvSpPr/>
          <p:nvPr/>
        </p:nvSpPr>
        <p:spPr>
          <a:xfrm>
            <a:off x="3064033" y="6869318"/>
            <a:ext cx="1271181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Disk 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5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7</a:t>
            </a:r>
          </a:p>
        </p:txBody>
      </p:sp>
      <p:sp>
        <p:nvSpPr>
          <p:cNvPr id="34" name="Shape 448"/>
          <p:cNvSpPr/>
          <p:nvPr/>
        </p:nvSpPr>
        <p:spPr>
          <a:xfrm>
            <a:off x="340054" y="7488560"/>
            <a:ext cx="4334900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4 disks</a:t>
            </a:r>
          </a:p>
        </p:txBody>
      </p:sp>
      <p:sp>
        <p:nvSpPr>
          <p:cNvPr id="451" name="Shape 451"/>
          <p:cNvSpPr/>
          <p:nvPr/>
        </p:nvSpPr>
        <p:spPr>
          <a:xfrm>
            <a:off x="2095071" y="2553341"/>
            <a:ext cx="1271181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Disk 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8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12</a:t>
            </a:r>
          </a:p>
        </p:txBody>
      </p:sp>
      <p:sp>
        <p:nvSpPr>
          <p:cNvPr id="452" name="Shape 452"/>
          <p:cNvSpPr/>
          <p:nvPr/>
        </p:nvSpPr>
        <p:spPr>
          <a:xfrm>
            <a:off x="4609563" y="2553341"/>
            <a:ext cx="1271181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Disk 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5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9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13</a:t>
            </a:r>
          </a:p>
        </p:txBody>
      </p:sp>
      <p:sp>
        <p:nvSpPr>
          <p:cNvPr id="453" name="Shape 453"/>
          <p:cNvSpPr/>
          <p:nvPr/>
        </p:nvSpPr>
        <p:spPr>
          <a:xfrm>
            <a:off x="7124055" y="2553341"/>
            <a:ext cx="1271181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Disk 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6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14</a:t>
            </a:r>
          </a:p>
        </p:txBody>
      </p:sp>
      <p:sp>
        <p:nvSpPr>
          <p:cNvPr id="454" name="Shape 454"/>
          <p:cNvSpPr/>
          <p:nvPr/>
        </p:nvSpPr>
        <p:spPr>
          <a:xfrm>
            <a:off x="9638546" y="2553341"/>
            <a:ext cx="1271181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Disk 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7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15</a:t>
            </a:r>
          </a:p>
        </p:txBody>
      </p:sp>
      <p:sp>
        <p:nvSpPr>
          <p:cNvPr id="455" name="Shape 455"/>
          <p:cNvSpPr/>
          <p:nvPr/>
        </p:nvSpPr>
        <p:spPr>
          <a:xfrm>
            <a:off x="1885584" y="3172583"/>
            <a:ext cx="923363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4 disks</a:t>
            </a:r>
          </a:p>
        </p:txBody>
      </p:sp>
      <p:sp>
        <p:nvSpPr>
          <p:cNvPr id="458" name="Shape 458"/>
          <p:cNvSpPr/>
          <p:nvPr/>
        </p:nvSpPr>
        <p:spPr>
          <a:xfrm>
            <a:off x="2095071" y="2553341"/>
            <a:ext cx="1271181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Disk 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8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12</a:t>
            </a:r>
          </a:p>
        </p:txBody>
      </p:sp>
      <p:sp>
        <p:nvSpPr>
          <p:cNvPr id="459" name="Shape 459"/>
          <p:cNvSpPr/>
          <p:nvPr/>
        </p:nvSpPr>
        <p:spPr>
          <a:xfrm>
            <a:off x="4609563" y="2553341"/>
            <a:ext cx="1271181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Disk 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5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9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13</a:t>
            </a:r>
          </a:p>
        </p:txBody>
      </p:sp>
      <p:sp>
        <p:nvSpPr>
          <p:cNvPr id="460" name="Shape 460"/>
          <p:cNvSpPr/>
          <p:nvPr/>
        </p:nvSpPr>
        <p:spPr>
          <a:xfrm>
            <a:off x="7124055" y="2553341"/>
            <a:ext cx="1271181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Disk 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6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14</a:t>
            </a:r>
          </a:p>
        </p:txBody>
      </p:sp>
      <p:sp>
        <p:nvSpPr>
          <p:cNvPr id="461" name="Shape 461"/>
          <p:cNvSpPr/>
          <p:nvPr/>
        </p:nvSpPr>
        <p:spPr>
          <a:xfrm>
            <a:off x="9638546" y="2553341"/>
            <a:ext cx="1271181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Disk 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7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15</a:t>
            </a:r>
          </a:p>
        </p:txBody>
      </p:sp>
      <p:sp>
        <p:nvSpPr>
          <p:cNvPr id="462" name="Shape 462"/>
          <p:cNvSpPr/>
          <p:nvPr/>
        </p:nvSpPr>
        <p:spPr>
          <a:xfrm>
            <a:off x="1885584" y="3172583"/>
            <a:ext cx="923363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463" name="Shape 463"/>
          <p:cNvSpPr/>
          <p:nvPr/>
        </p:nvSpPr>
        <p:spPr>
          <a:xfrm>
            <a:off x="2203713" y="3712051"/>
            <a:ext cx="8597373" cy="514681"/>
          </a:xfrm>
          <a:prstGeom prst="rect">
            <a:avLst/>
          </a:prstGeom>
          <a:ln w="254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464" name="Shape 464"/>
          <p:cNvSpPr/>
          <p:nvPr/>
        </p:nvSpPr>
        <p:spPr>
          <a:xfrm>
            <a:off x="730490" y="3649814"/>
            <a:ext cx="1166986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chemeClr val="bg2"/>
                </a:solidFill>
              </a:rPr>
              <a:t>stripe:</a:t>
            </a:r>
          </a:p>
        </p:txBody>
      </p:sp>
      <p:sp>
        <p:nvSpPr>
          <p:cNvPr id="10" name="Shape 472"/>
          <p:cNvSpPr/>
          <p:nvPr/>
        </p:nvSpPr>
        <p:spPr>
          <a:xfrm>
            <a:off x="460809" y="7498005"/>
            <a:ext cx="5810886" cy="166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</a:rPr>
              <a:t>Given logical address A, find: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</a:rPr>
              <a:t>Disk = …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</a:rPr>
              <a:t>Offset = …</a:t>
            </a:r>
          </a:p>
        </p:txBody>
      </p:sp>
      <p:sp>
        <p:nvSpPr>
          <p:cNvPr id="11" name="Shape 480"/>
          <p:cNvSpPr/>
          <p:nvPr/>
        </p:nvSpPr>
        <p:spPr>
          <a:xfrm>
            <a:off x="6724700" y="7498005"/>
            <a:ext cx="5810886" cy="16619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</a:rPr>
              <a:t>Given logical address A, find: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</a:rPr>
              <a:t>Disk = A % disk_count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</a:rPr>
              <a:t>Offset = A / disk_count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Shape 48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Chunk </a:t>
            </a:r>
            <a:r>
              <a:rPr sz="6480" dirty="0" smtClean="0">
                <a:solidFill>
                  <a:srgbClr val="FFFFFF"/>
                </a:solidFill>
              </a:rPr>
              <a:t>Size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490" name="Shape 490"/>
          <p:cNvSpPr/>
          <p:nvPr/>
        </p:nvSpPr>
        <p:spPr>
          <a:xfrm>
            <a:off x="1908458" y="6332550"/>
            <a:ext cx="1271181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Disk 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8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9</a:t>
            </a:r>
          </a:p>
        </p:txBody>
      </p:sp>
      <p:sp>
        <p:nvSpPr>
          <p:cNvPr id="491" name="Shape 491"/>
          <p:cNvSpPr/>
          <p:nvPr/>
        </p:nvSpPr>
        <p:spPr>
          <a:xfrm>
            <a:off x="4422950" y="6332550"/>
            <a:ext cx="1271181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Disk 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11</a:t>
            </a:r>
          </a:p>
        </p:txBody>
      </p:sp>
      <p:sp>
        <p:nvSpPr>
          <p:cNvPr id="492" name="Shape 492"/>
          <p:cNvSpPr/>
          <p:nvPr/>
        </p:nvSpPr>
        <p:spPr>
          <a:xfrm>
            <a:off x="6937442" y="6332550"/>
            <a:ext cx="1271181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Disk 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5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13</a:t>
            </a:r>
          </a:p>
        </p:txBody>
      </p:sp>
      <p:sp>
        <p:nvSpPr>
          <p:cNvPr id="493" name="Shape 493"/>
          <p:cNvSpPr/>
          <p:nvPr/>
        </p:nvSpPr>
        <p:spPr>
          <a:xfrm>
            <a:off x="9451933" y="6332550"/>
            <a:ext cx="1271181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Disk 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6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7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15</a:t>
            </a:r>
          </a:p>
        </p:txBody>
      </p:sp>
      <p:sp>
        <p:nvSpPr>
          <p:cNvPr id="494" name="Shape 494"/>
          <p:cNvSpPr/>
          <p:nvPr/>
        </p:nvSpPr>
        <p:spPr>
          <a:xfrm>
            <a:off x="1698971" y="6951792"/>
            <a:ext cx="9233631" cy="1"/>
          </a:xfrm>
          <a:prstGeom prst="line">
            <a:avLst/>
          </a:prstGeom>
          <a:ln w="25400">
            <a:solidFill>
              <a:schemeClr val="bg2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8" name="Shape 483"/>
          <p:cNvSpPr/>
          <p:nvPr/>
        </p:nvSpPr>
        <p:spPr>
          <a:xfrm>
            <a:off x="1819132" y="2533440"/>
            <a:ext cx="1271181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</a:rPr>
              <a:t>Disk 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</a:rPr>
              <a:t>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</a:rPr>
              <a:t>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</a:rPr>
              <a:t>8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</a:rPr>
              <a:t>12</a:t>
            </a:r>
          </a:p>
        </p:txBody>
      </p:sp>
      <p:sp>
        <p:nvSpPr>
          <p:cNvPr id="9" name="Shape 484"/>
          <p:cNvSpPr/>
          <p:nvPr/>
        </p:nvSpPr>
        <p:spPr>
          <a:xfrm>
            <a:off x="4333624" y="2533440"/>
            <a:ext cx="1271181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Disk 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5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9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13</a:t>
            </a:r>
          </a:p>
        </p:txBody>
      </p:sp>
      <p:sp>
        <p:nvSpPr>
          <p:cNvPr id="10" name="Shape 485"/>
          <p:cNvSpPr/>
          <p:nvPr/>
        </p:nvSpPr>
        <p:spPr>
          <a:xfrm>
            <a:off x="6848116" y="2533440"/>
            <a:ext cx="1271181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Disk 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6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14</a:t>
            </a:r>
          </a:p>
        </p:txBody>
      </p:sp>
      <p:sp>
        <p:nvSpPr>
          <p:cNvPr id="11" name="Shape 486"/>
          <p:cNvSpPr/>
          <p:nvPr/>
        </p:nvSpPr>
        <p:spPr>
          <a:xfrm>
            <a:off x="9362607" y="2533440"/>
            <a:ext cx="1271181" cy="27699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Disk 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7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chemeClr val="bg2"/>
                </a:solidFill>
              </a:rPr>
              <a:t>15</a:t>
            </a:r>
          </a:p>
        </p:txBody>
      </p:sp>
      <p:sp>
        <p:nvSpPr>
          <p:cNvPr id="12" name="Shape 487"/>
          <p:cNvSpPr/>
          <p:nvPr/>
        </p:nvSpPr>
        <p:spPr>
          <a:xfrm>
            <a:off x="1609645" y="3152682"/>
            <a:ext cx="9233631" cy="1"/>
          </a:xfrm>
          <a:prstGeom prst="line">
            <a:avLst/>
          </a:prstGeom>
          <a:ln w="25400">
            <a:solidFill>
              <a:schemeClr val="bg2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>
              <a:solidFill>
                <a:schemeClr val="bg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058" y="2010220"/>
            <a:ext cx="2492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Chunk size = 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1058" y="5857341"/>
            <a:ext cx="2492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Chunk size = </a:t>
            </a:r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15" name="Shape 517"/>
          <p:cNvSpPr/>
          <p:nvPr/>
        </p:nvSpPr>
        <p:spPr>
          <a:xfrm>
            <a:off x="1908458" y="8033819"/>
            <a:ext cx="8597373" cy="1068719"/>
          </a:xfrm>
          <a:prstGeom prst="rect">
            <a:avLst/>
          </a:prstGeom>
          <a:ln w="25400">
            <a:solidFill>
              <a:schemeClr val="accent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6" name="Shape 518"/>
          <p:cNvSpPr/>
          <p:nvPr/>
        </p:nvSpPr>
        <p:spPr>
          <a:xfrm>
            <a:off x="435235" y="8270661"/>
            <a:ext cx="1166986" cy="5950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2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dirty="0">
                <a:solidFill>
                  <a:schemeClr val="bg1"/>
                </a:solidFill>
              </a:rPr>
              <a:t>stripe:</a:t>
            </a:r>
          </a:p>
        </p:txBody>
      </p:sp>
      <p:sp>
        <p:nvSpPr>
          <p:cNvPr id="17" name="Shape 502"/>
          <p:cNvSpPr/>
          <p:nvPr/>
        </p:nvSpPr>
        <p:spPr>
          <a:xfrm>
            <a:off x="2140747" y="6928227"/>
            <a:ext cx="742931" cy="1068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8" name="Shape 503"/>
          <p:cNvSpPr/>
          <p:nvPr/>
        </p:nvSpPr>
        <p:spPr>
          <a:xfrm>
            <a:off x="2140747" y="8007728"/>
            <a:ext cx="742931" cy="1068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19" name="Shape 502"/>
          <p:cNvSpPr/>
          <p:nvPr/>
        </p:nvSpPr>
        <p:spPr>
          <a:xfrm>
            <a:off x="4665573" y="6928227"/>
            <a:ext cx="742931" cy="1068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0" name="Shape 503"/>
          <p:cNvSpPr/>
          <p:nvPr/>
        </p:nvSpPr>
        <p:spPr>
          <a:xfrm>
            <a:off x="4665573" y="8007728"/>
            <a:ext cx="742931" cy="1068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1" name="Shape 502"/>
          <p:cNvSpPr/>
          <p:nvPr/>
        </p:nvSpPr>
        <p:spPr>
          <a:xfrm>
            <a:off x="7198971" y="6975358"/>
            <a:ext cx="742931" cy="1068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2" name="Shape 503"/>
          <p:cNvSpPr/>
          <p:nvPr/>
        </p:nvSpPr>
        <p:spPr>
          <a:xfrm>
            <a:off x="7198971" y="8054859"/>
            <a:ext cx="742931" cy="1068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3" name="Shape 502"/>
          <p:cNvSpPr/>
          <p:nvPr/>
        </p:nvSpPr>
        <p:spPr>
          <a:xfrm>
            <a:off x="9672094" y="6928227"/>
            <a:ext cx="742931" cy="1068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4" name="Shape 503"/>
          <p:cNvSpPr/>
          <p:nvPr/>
        </p:nvSpPr>
        <p:spPr>
          <a:xfrm>
            <a:off x="9672094" y="8007728"/>
            <a:ext cx="742931" cy="1068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" name="Rectangle 2"/>
          <p:cNvSpPr/>
          <p:nvPr/>
        </p:nvSpPr>
        <p:spPr>
          <a:xfrm>
            <a:off x="7941902" y="9123578"/>
            <a:ext cx="46634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assume chunk size of 1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RAID-0: Analysis</a:t>
            </a:r>
          </a:p>
        </p:txBody>
      </p:sp>
      <p:sp>
        <p:nvSpPr>
          <p:cNvPr id="557" name="Shape 557"/>
          <p:cNvSpPr>
            <a:spLocks noGrp="1"/>
          </p:cNvSpPr>
          <p:nvPr>
            <p:ph type="body" idx="4294967295"/>
          </p:nvPr>
        </p:nvSpPr>
        <p:spPr>
          <a:xfrm>
            <a:off x="502920" y="2273935"/>
            <a:ext cx="11099800" cy="51673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What </a:t>
            </a:r>
            <a:r>
              <a:rPr sz="3800" dirty="0"/>
              <a:t>is capacity?		</a:t>
            </a:r>
            <a:endParaRPr lang="en-US" sz="38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How </a:t>
            </a:r>
            <a:r>
              <a:rPr sz="3800" dirty="0"/>
              <a:t>many disks can fail?		</a:t>
            </a:r>
            <a:endParaRPr lang="en-US" sz="38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Latenc</a:t>
            </a:r>
            <a:r>
              <a:rPr lang="en-US" sz="3800" dirty="0" smtClean="0"/>
              <a:t>y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/>
              <a:t>Throughput (sequential, random)? </a:t>
            </a:r>
            <a:r>
              <a:rPr sz="3800" dirty="0" smtClean="0"/>
              <a:t>		</a:t>
            </a:r>
            <a:endParaRPr sz="3800" dirty="0"/>
          </a:p>
        </p:txBody>
      </p:sp>
      <p:sp>
        <p:nvSpPr>
          <p:cNvPr id="558" name="Shape 558"/>
          <p:cNvSpPr/>
          <p:nvPr/>
        </p:nvSpPr>
        <p:spPr>
          <a:xfrm>
            <a:off x="800101" y="5823586"/>
            <a:ext cx="11887200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 smtClean="0">
                <a:solidFill>
                  <a:schemeClr val="bg1"/>
                </a:solidFill>
              </a:rPr>
              <a:t>Buying more disks improves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sz="3600" dirty="0" smtClean="0">
                <a:solidFill>
                  <a:schemeClr val="bg1"/>
                </a:solidFill>
              </a:rPr>
              <a:t>throughput, but not latency!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2920" y="6787774"/>
            <a:ext cx="816764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Helvetica" charset="0"/>
              </a:rPr>
              <a:t>N := number of disks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Helvetica" charset="0"/>
              </a:rPr>
              <a:t>C := capacity of 1 disk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Helvetica" charset="0"/>
              </a:rPr>
              <a:t>S := sequential throughput of 1 disk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Helvetica" charset="0"/>
              </a:rPr>
              <a:t>R := random throughput of 1 disk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Helvetica" charset="0"/>
              </a:rPr>
              <a:t>D := latency of one small I/O operation </a:t>
            </a:r>
          </a:p>
        </p:txBody>
      </p:sp>
      <p:sp>
        <p:nvSpPr>
          <p:cNvPr id="2" name="Rectangle 1"/>
          <p:cNvSpPr/>
          <p:nvPr/>
        </p:nvSpPr>
        <p:spPr>
          <a:xfrm>
            <a:off x="8149434" y="2380110"/>
            <a:ext cx="1042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N * C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7992883" y="3430072"/>
            <a:ext cx="13553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0</a:t>
            </a:r>
            <a:endParaRPr lang="en-US" sz="2800" b="1" dirty="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992883" y="5071268"/>
            <a:ext cx="22156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2"/>
                </a:solidFill>
                <a:latin typeface="Helvetica"/>
                <a:ea typeface="Helvetica"/>
                <a:cs typeface="Helvetica"/>
                <a:sym typeface="Helvetica"/>
              </a:rPr>
              <a:t>N*S</a:t>
            </a:r>
            <a:r>
              <a:rPr lang="en-US" dirty="0">
                <a:solidFill>
                  <a:schemeClr val="bg2"/>
                </a:solidFill>
              </a:rPr>
              <a:t> , </a:t>
            </a:r>
            <a:r>
              <a:rPr lang="en-US" b="1" dirty="0" smtClean="0">
                <a:solidFill>
                  <a:schemeClr val="bg2"/>
                </a:solidFill>
                <a:latin typeface="Helvetica"/>
                <a:ea typeface="Helvetica"/>
                <a:cs typeface="Helvetica"/>
                <a:sym typeface="Helvetica"/>
              </a:rPr>
              <a:t>N*R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416333" y="4183462"/>
            <a:ext cx="5084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D</a:t>
            </a:r>
            <a:r>
              <a:rPr lang="en-US" b="1" dirty="0">
                <a:latin typeface="Helvetica"/>
                <a:ea typeface="Helvetica"/>
                <a:cs typeface="Helvetica"/>
                <a:sym typeface="Helvetica"/>
              </a:rPr>
              <a:t>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5360" y="2926080"/>
            <a:ext cx="11054080" cy="1625600"/>
          </a:xfrm>
        </p:spPr>
        <p:txBody>
          <a:bodyPr/>
          <a:lstStyle/>
          <a:p>
            <a:r>
              <a:rPr lang="en-US" dirty="0" smtClean="0"/>
              <a:t>Persistence:</a:t>
            </a:r>
            <a:br>
              <a:rPr lang="en-US" dirty="0" smtClean="0"/>
            </a:br>
            <a:r>
              <a:rPr lang="en-US" dirty="0" smtClean="0"/>
              <a:t>RAID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1867" y="5079999"/>
            <a:ext cx="12029440" cy="3698240"/>
          </a:xfrm>
        </p:spPr>
        <p:txBody>
          <a:bodyPr/>
          <a:lstStyle/>
          <a:p>
            <a:pPr marL="866973" indent="-866973" algn="l"/>
            <a:r>
              <a:rPr lang="en-US" b="1" dirty="0"/>
              <a:t>Questions answered in this </a:t>
            </a:r>
            <a:r>
              <a:rPr lang="en-US" b="1" dirty="0" smtClean="0"/>
              <a:t>lecture:</a:t>
            </a:r>
          </a:p>
          <a:p>
            <a:pPr marL="866973" indent="-866973" algn="l"/>
            <a:r>
              <a:rPr lang="en-US" sz="2800" dirty="0" smtClean="0">
                <a:ea typeface="Helvetica"/>
                <a:cs typeface="Helvetica"/>
                <a:sym typeface="Helvetica"/>
              </a:rPr>
              <a:t>Why more than one disk?</a:t>
            </a:r>
            <a:endParaRPr lang="en-US" dirty="0">
              <a:sym typeface="Helvetica"/>
            </a:endParaRPr>
          </a:p>
          <a:p>
            <a:pPr marL="866973" indent="-866973" algn="l"/>
            <a:r>
              <a:rPr lang="en-US" sz="2800" dirty="0" smtClean="0">
                <a:sym typeface="Helvetica"/>
              </a:rPr>
              <a:t>What are the different RAID levels? (striping, mirroring, parity)</a:t>
            </a:r>
          </a:p>
          <a:p>
            <a:pPr marL="866973" indent="-866973" algn="l"/>
            <a:r>
              <a:rPr lang="en-US" sz="2800" dirty="0" smtClean="0">
                <a:sym typeface="Helvetica"/>
              </a:rPr>
              <a:t>Which RAID levels are best for reliability?  for capacity?</a:t>
            </a:r>
          </a:p>
          <a:p>
            <a:pPr marL="866973" indent="-866973" algn="l"/>
            <a:r>
              <a:rPr lang="en-US" sz="2800" dirty="0" smtClean="0">
                <a:sym typeface="Helvetica"/>
              </a:rPr>
              <a:t>Which are best for performance?  (sequential vs. random reads and writes)</a:t>
            </a:r>
            <a:endParaRPr lang="en-US" sz="28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251200" y="541867"/>
            <a:ext cx="5960533" cy="792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76">
                <a:solidFill>
                  <a:prstClr val="white"/>
                </a:solidFill>
              </a:rPr>
              <a:t>UNIVERSITY of WISCONSIN-MADISON</a:t>
            </a:r>
            <a:br>
              <a:rPr lang="en-US" sz="2276">
                <a:solidFill>
                  <a:prstClr val="white"/>
                </a:solidFill>
              </a:rPr>
            </a:br>
            <a:r>
              <a:rPr lang="en-US" sz="2276">
                <a:solidFill>
                  <a:prstClr val="white"/>
                </a:solidFill>
              </a:rPr>
              <a:t>Computer Sciences Department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2512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991" dirty="0">
                <a:solidFill>
                  <a:prstClr val="white"/>
                </a:solidFill>
              </a:rPr>
              <a:t>CS 537</a:t>
            </a:r>
            <a:br>
              <a:rPr lang="en-US" sz="1991" dirty="0">
                <a:solidFill>
                  <a:prstClr val="white"/>
                </a:solidFill>
              </a:rPr>
            </a:br>
            <a:r>
              <a:rPr lang="en-US" sz="1991" dirty="0">
                <a:solidFill>
                  <a:prstClr val="white"/>
                </a:solidFill>
              </a:rPr>
              <a:t>Introduction to Operating Systems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7477760" y="1625601"/>
            <a:ext cx="5093547" cy="7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991">
                <a:solidFill>
                  <a:prstClr val="white"/>
                </a:solidFill>
              </a:rPr>
              <a:t>Andrea C. Arpaci-Dusseau</a:t>
            </a:r>
            <a:br>
              <a:rPr lang="en-US" sz="1991">
                <a:solidFill>
                  <a:prstClr val="white"/>
                </a:solidFill>
              </a:rPr>
            </a:br>
            <a:r>
              <a:rPr lang="en-US" sz="1991">
                <a:solidFill>
                  <a:prstClr val="white"/>
                </a:solidFill>
              </a:rPr>
              <a:t>Remzi H. Arpaci-Dusseau</a:t>
            </a:r>
          </a:p>
        </p:txBody>
      </p:sp>
    </p:spTree>
    <p:extLst>
      <p:ext uri="{BB962C8B-B14F-4D97-AF65-F5344CB8AC3E}">
        <p14:creationId xmlns:p14="http://schemas.microsoft.com/office/powerpoint/2010/main" val="187598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RAID-1: Mirroring</a:t>
            </a:r>
          </a:p>
        </p:txBody>
      </p:sp>
      <p:sp>
        <p:nvSpPr>
          <p:cNvPr id="564" name="Shape 564"/>
          <p:cNvSpPr/>
          <p:nvPr/>
        </p:nvSpPr>
        <p:spPr>
          <a:xfrm>
            <a:off x="4346237" y="3023473"/>
            <a:ext cx="821328" cy="82132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565" name="Shape 565"/>
          <p:cNvSpPr/>
          <p:nvPr/>
        </p:nvSpPr>
        <p:spPr>
          <a:xfrm>
            <a:off x="5205536" y="3023473"/>
            <a:ext cx="821328" cy="82132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566" name="Shape 566"/>
          <p:cNvSpPr/>
          <p:nvPr/>
        </p:nvSpPr>
        <p:spPr>
          <a:xfrm>
            <a:off x="6064835" y="3023473"/>
            <a:ext cx="821328" cy="82132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567" name="Shape 567"/>
          <p:cNvSpPr/>
          <p:nvPr/>
        </p:nvSpPr>
        <p:spPr>
          <a:xfrm>
            <a:off x="6924133" y="3023473"/>
            <a:ext cx="821328" cy="821328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568" name="Shape 568"/>
          <p:cNvSpPr/>
          <p:nvPr/>
        </p:nvSpPr>
        <p:spPr>
          <a:xfrm>
            <a:off x="3965237" y="4801473"/>
            <a:ext cx="821328" cy="82132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569" name="Shape 569"/>
          <p:cNvSpPr/>
          <p:nvPr/>
        </p:nvSpPr>
        <p:spPr>
          <a:xfrm>
            <a:off x="4824536" y="4801473"/>
            <a:ext cx="821328" cy="82132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570" name="Shape 570"/>
          <p:cNvSpPr/>
          <p:nvPr/>
        </p:nvSpPr>
        <p:spPr>
          <a:xfrm>
            <a:off x="5683835" y="4801473"/>
            <a:ext cx="821328" cy="82132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571" name="Shape 571"/>
          <p:cNvSpPr/>
          <p:nvPr/>
        </p:nvSpPr>
        <p:spPr>
          <a:xfrm>
            <a:off x="6543133" y="4801473"/>
            <a:ext cx="821328" cy="821328"/>
          </a:xfrm>
          <a:prstGeom prst="rect">
            <a:avLst/>
          </a:prstGeom>
          <a:solidFill>
            <a:srgbClr val="0065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572" name="Shape 572"/>
          <p:cNvSpPr/>
          <p:nvPr/>
        </p:nvSpPr>
        <p:spPr>
          <a:xfrm>
            <a:off x="8261732" y="4801473"/>
            <a:ext cx="821328" cy="821328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573" name="Shape 573"/>
          <p:cNvSpPr/>
          <p:nvPr/>
        </p:nvSpPr>
        <p:spPr>
          <a:xfrm>
            <a:off x="9121031" y="4801473"/>
            <a:ext cx="821328" cy="821328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574" name="Shape 574"/>
          <p:cNvSpPr/>
          <p:nvPr/>
        </p:nvSpPr>
        <p:spPr>
          <a:xfrm>
            <a:off x="9980330" y="4801473"/>
            <a:ext cx="821328" cy="821328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575" name="Shape 575"/>
          <p:cNvSpPr/>
          <p:nvPr/>
        </p:nvSpPr>
        <p:spPr>
          <a:xfrm>
            <a:off x="10839629" y="4801473"/>
            <a:ext cx="821327" cy="821328"/>
          </a:xfrm>
          <a:prstGeom prst="rect">
            <a:avLst/>
          </a:prstGeom>
          <a:solidFill>
            <a:srgbClr val="D45954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800" b="1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576" name="Shape 576"/>
          <p:cNvSpPr/>
          <p:nvPr/>
        </p:nvSpPr>
        <p:spPr>
          <a:xfrm>
            <a:off x="956717" y="3110286"/>
            <a:ext cx="323972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Logical Blocks:</a:t>
            </a:r>
          </a:p>
        </p:txBody>
      </p:sp>
      <p:sp>
        <p:nvSpPr>
          <p:cNvPr id="577" name="Shape 577"/>
          <p:cNvSpPr/>
          <p:nvPr/>
        </p:nvSpPr>
        <p:spPr>
          <a:xfrm>
            <a:off x="4923999" y="5774155"/>
            <a:ext cx="1384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0</a:t>
            </a:r>
          </a:p>
        </p:txBody>
      </p:sp>
      <p:sp>
        <p:nvSpPr>
          <p:cNvPr id="578" name="Shape 578"/>
          <p:cNvSpPr/>
          <p:nvPr/>
        </p:nvSpPr>
        <p:spPr>
          <a:xfrm>
            <a:off x="9220494" y="5774155"/>
            <a:ext cx="13844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1</a:t>
            </a:r>
          </a:p>
        </p:txBody>
      </p:sp>
      <p:sp>
        <p:nvSpPr>
          <p:cNvPr id="579" name="Shape 579"/>
          <p:cNvSpPr/>
          <p:nvPr/>
        </p:nvSpPr>
        <p:spPr>
          <a:xfrm flipH="1">
            <a:off x="4428039" y="3963854"/>
            <a:ext cx="375483" cy="723364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80" name="Shape 580"/>
          <p:cNvSpPr/>
          <p:nvPr/>
        </p:nvSpPr>
        <p:spPr>
          <a:xfrm flipH="1">
            <a:off x="5317039" y="3963854"/>
            <a:ext cx="375483" cy="723364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81" name="Shape 581"/>
          <p:cNvSpPr/>
          <p:nvPr/>
        </p:nvSpPr>
        <p:spPr>
          <a:xfrm flipH="1">
            <a:off x="6079039" y="3963854"/>
            <a:ext cx="375483" cy="723364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82" name="Shape 582"/>
          <p:cNvSpPr/>
          <p:nvPr/>
        </p:nvSpPr>
        <p:spPr>
          <a:xfrm flipH="1">
            <a:off x="6968039" y="3963854"/>
            <a:ext cx="375483" cy="723364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83" name="Shape 583"/>
          <p:cNvSpPr/>
          <p:nvPr/>
        </p:nvSpPr>
        <p:spPr>
          <a:xfrm>
            <a:off x="4889874" y="3936246"/>
            <a:ext cx="3481800" cy="75288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84" name="Shape 584"/>
          <p:cNvSpPr/>
          <p:nvPr/>
        </p:nvSpPr>
        <p:spPr>
          <a:xfrm>
            <a:off x="5778874" y="3936246"/>
            <a:ext cx="3481800" cy="75288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85" name="Shape 585"/>
          <p:cNvSpPr/>
          <p:nvPr/>
        </p:nvSpPr>
        <p:spPr>
          <a:xfrm>
            <a:off x="6667874" y="3936246"/>
            <a:ext cx="3481800" cy="75288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586" name="Shape 586"/>
          <p:cNvSpPr/>
          <p:nvPr/>
        </p:nvSpPr>
        <p:spPr>
          <a:xfrm>
            <a:off x="7556874" y="3936246"/>
            <a:ext cx="3481800" cy="752881"/>
          </a:xfrm>
          <a:prstGeom prst="line">
            <a:avLst/>
          </a:prstGeom>
          <a:ln w="25400">
            <a:solidFill>
              <a:srgbClr val="FFFFFF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7" name="Shape 563"/>
          <p:cNvSpPr txBox="1">
            <a:spLocks/>
          </p:cNvSpPr>
          <p:nvPr/>
        </p:nvSpPr>
        <p:spPr>
          <a:xfrm>
            <a:off x="249280" y="6771218"/>
            <a:ext cx="11645900" cy="80327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>
            <a:lvl1pPr marL="401878" indent="-401878" algn="ctr" defTabSz="1300460" rtl="0" eaLnBrk="1" latinLnBrk="0" hangingPunct="1">
              <a:spcBef>
                <a:spcPts val="2844"/>
              </a:spcBef>
              <a:buFont typeface="Calisto MT" pitchFamily="18" charset="0"/>
              <a:buChar char="•"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821818" indent="-419940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3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23696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25575" indent="-401878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27453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Keep two copies of all data.</a:t>
            </a:r>
            <a:endParaRPr lang="en-US" sz="3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Raid-1 Layout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592" name="Shape 592"/>
          <p:cNvSpPr/>
          <p:nvPr/>
        </p:nvSpPr>
        <p:spPr>
          <a:xfrm>
            <a:off x="4424276" y="2553341"/>
            <a:ext cx="1511504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593" name="Shape 593"/>
          <p:cNvSpPr/>
          <p:nvPr/>
        </p:nvSpPr>
        <p:spPr>
          <a:xfrm>
            <a:off x="6938767" y="2553341"/>
            <a:ext cx="1511505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594" name="Shape 594"/>
          <p:cNvSpPr/>
          <p:nvPr/>
        </p:nvSpPr>
        <p:spPr>
          <a:xfrm>
            <a:off x="4334950" y="3172583"/>
            <a:ext cx="4334900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11" name="Shape 597"/>
          <p:cNvSpPr/>
          <p:nvPr/>
        </p:nvSpPr>
        <p:spPr>
          <a:xfrm>
            <a:off x="1974910" y="6643827"/>
            <a:ext cx="1511504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2" name="Shape 598"/>
          <p:cNvSpPr/>
          <p:nvPr/>
        </p:nvSpPr>
        <p:spPr>
          <a:xfrm>
            <a:off x="4489402" y="6643827"/>
            <a:ext cx="1511504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13" name="Shape 599"/>
          <p:cNvSpPr/>
          <p:nvPr/>
        </p:nvSpPr>
        <p:spPr>
          <a:xfrm>
            <a:off x="7003894" y="6643827"/>
            <a:ext cx="1511504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5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4" name="Shape 600"/>
          <p:cNvSpPr/>
          <p:nvPr/>
        </p:nvSpPr>
        <p:spPr>
          <a:xfrm>
            <a:off x="9518385" y="6643827"/>
            <a:ext cx="1511504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5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15" name="Shape 601"/>
          <p:cNvSpPr/>
          <p:nvPr/>
        </p:nvSpPr>
        <p:spPr>
          <a:xfrm>
            <a:off x="1885584" y="7263069"/>
            <a:ext cx="923363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" name="TextBox 1"/>
          <p:cNvSpPr txBox="1"/>
          <p:nvPr/>
        </p:nvSpPr>
        <p:spPr>
          <a:xfrm>
            <a:off x="2592941" y="3853199"/>
            <a:ext cx="15087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2 disks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7549" y="7736711"/>
            <a:ext cx="15087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4</a:t>
            </a:r>
            <a:r>
              <a:rPr lang="en-US" dirty="0" smtClean="0">
                <a:solidFill>
                  <a:schemeClr val="bg2"/>
                </a:solidFill>
              </a:rPr>
              <a:t> disks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Shape 60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Raid-1: </a:t>
            </a:r>
            <a:r>
              <a:rPr sz="6480" dirty="0" smtClean="0">
                <a:solidFill>
                  <a:srgbClr val="FFFFFF"/>
                </a:solidFill>
              </a:rPr>
              <a:t>4 </a:t>
            </a:r>
            <a:r>
              <a:rPr sz="6480" dirty="0">
                <a:solidFill>
                  <a:srgbClr val="FFFFFF"/>
                </a:solidFill>
              </a:rPr>
              <a:t>disks</a:t>
            </a:r>
          </a:p>
        </p:txBody>
      </p:sp>
      <p:sp>
        <p:nvSpPr>
          <p:cNvPr id="604" name="Shape 604"/>
          <p:cNvSpPr/>
          <p:nvPr/>
        </p:nvSpPr>
        <p:spPr>
          <a:xfrm>
            <a:off x="1974910" y="2553341"/>
            <a:ext cx="1511504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605" name="Shape 605"/>
          <p:cNvSpPr/>
          <p:nvPr/>
        </p:nvSpPr>
        <p:spPr>
          <a:xfrm>
            <a:off x="4489402" y="2553341"/>
            <a:ext cx="1511504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606" name="Shape 606"/>
          <p:cNvSpPr/>
          <p:nvPr/>
        </p:nvSpPr>
        <p:spPr>
          <a:xfrm>
            <a:off x="7003894" y="2553341"/>
            <a:ext cx="1511504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5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607" name="Shape 607"/>
          <p:cNvSpPr/>
          <p:nvPr/>
        </p:nvSpPr>
        <p:spPr>
          <a:xfrm>
            <a:off x="9518385" y="2553341"/>
            <a:ext cx="1511504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5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608" name="Shape 608"/>
          <p:cNvSpPr/>
          <p:nvPr/>
        </p:nvSpPr>
        <p:spPr>
          <a:xfrm>
            <a:off x="1885584" y="3172583"/>
            <a:ext cx="923363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609" name="Shape 609"/>
          <p:cNvSpPr/>
          <p:nvPr/>
        </p:nvSpPr>
        <p:spPr>
          <a:xfrm>
            <a:off x="3853840" y="5819755"/>
            <a:ext cx="529712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How many disks can fail?</a:t>
            </a:r>
          </a:p>
        </p:txBody>
      </p:sp>
      <p:sp>
        <p:nvSpPr>
          <p:cNvPr id="3" name="Rectangle 2"/>
          <p:cNvSpPr/>
          <p:nvPr/>
        </p:nvSpPr>
        <p:spPr>
          <a:xfrm>
            <a:off x="3853840" y="6511225"/>
            <a:ext cx="6502400" cy="3108543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lvl="0" indent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Assume disks are </a:t>
            </a: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fail-stop</a:t>
            </a:r>
            <a:r>
              <a:rPr lang="en-US" sz="2800" dirty="0"/>
              <a:t>.</a:t>
            </a:r>
          </a:p>
          <a:p>
            <a:pPr marL="0" lvl="0" indent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 - </a:t>
            </a:r>
            <a:r>
              <a:rPr lang="en-US" sz="2800" dirty="0" smtClean="0"/>
              <a:t>each disk works </a:t>
            </a:r>
            <a:r>
              <a:rPr lang="en-US" sz="2800" dirty="0"/>
              <a:t>or </a:t>
            </a:r>
            <a:r>
              <a:rPr lang="en-US" sz="2800" dirty="0" smtClean="0"/>
              <a:t>it doesn’t</a:t>
            </a:r>
            <a:endParaRPr lang="en-US" sz="2800" dirty="0"/>
          </a:p>
          <a:p>
            <a:pPr marL="0" lvl="0" indent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 - </a:t>
            </a:r>
            <a:r>
              <a:rPr lang="en-US" sz="2800" dirty="0" smtClean="0"/>
              <a:t>system knows </a:t>
            </a:r>
            <a:r>
              <a:rPr lang="en-US" sz="2800" dirty="0"/>
              <a:t>when </a:t>
            </a:r>
            <a:r>
              <a:rPr lang="en-US" sz="2800" dirty="0" smtClean="0"/>
              <a:t>disk fails</a:t>
            </a:r>
            <a:endParaRPr lang="en-US" sz="2800" dirty="0"/>
          </a:p>
          <a:p>
            <a:pPr marL="0" lvl="0" indent="0" algn="l">
              <a:buNone/>
              <a:defRPr sz="1800">
                <a:solidFill>
                  <a:srgbClr val="000000"/>
                </a:solidFill>
              </a:defRPr>
            </a:pPr>
            <a:endParaRPr lang="en-US" sz="2800" dirty="0"/>
          </a:p>
          <a:p>
            <a:pPr marL="0" lvl="0" indent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Tougher Errors:</a:t>
            </a:r>
          </a:p>
          <a:p>
            <a:pPr marL="0" lvl="0" indent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 - latent sector errors</a:t>
            </a:r>
          </a:p>
          <a:p>
            <a:pPr marL="0" lvl="0" indent="0" algn="l">
              <a:buNone/>
              <a:defRPr sz="1800">
                <a:solidFill>
                  <a:srgbClr val="000000"/>
                </a:solidFill>
              </a:defRPr>
            </a:pPr>
            <a:r>
              <a:rPr lang="en-US" sz="2800" dirty="0"/>
              <a:t> - silent data corruption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" name="Shape 61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RAID-1: Analysis</a:t>
            </a:r>
          </a:p>
        </p:txBody>
      </p:sp>
      <p:sp>
        <p:nvSpPr>
          <p:cNvPr id="612" name="Shape 612"/>
          <p:cNvSpPr>
            <a:spLocks noGrp="1"/>
          </p:cNvSpPr>
          <p:nvPr>
            <p:ph type="body" idx="4294967295"/>
          </p:nvPr>
        </p:nvSpPr>
        <p:spPr>
          <a:xfrm>
            <a:off x="414763" y="2433955"/>
            <a:ext cx="11479212" cy="51673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What </a:t>
            </a:r>
            <a:r>
              <a:rPr sz="3800" dirty="0"/>
              <a:t>is capacity?		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How </a:t>
            </a:r>
            <a:r>
              <a:rPr sz="3800" dirty="0"/>
              <a:t>many disks can fail</a:t>
            </a:r>
            <a:r>
              <a:rPr sz="3800" dirty="0" smtClean="0"/>
              <a:t>?</a:t>
            </a:r>
            <a:endParaRPr lang="en-US" sz="38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Latency</a:t>
            </a:r>
            <a:r>
              <a:rPr lang="en-US" sz="3800" dirty="0" smtClean="0"/>
              <a:t> (read, write)</a:t>
            </a:r>
            <a:r>
              <a:rPr sz="3800" dirty="0" smtClean="0"/>
              <a:t>?</a:t>
            </a:r>
            <a:r>
              <a:rPr sz="3800" dirty="0"/>
              <a:t>		</a:t>
            </a:r>
          </a:p>
        </p:txBody>
      </p:sp>
      <p:sp>
        <p:nvSpPr>
          <p:cNvPr id="2" name="Rectangle 1"/>
          <p:cNvSpPr/>
          <p:nvPr/>
        </p:nvSpPr>
        <p:spPr>
          <a:xfrm>
            <a:off x="6877853" y="2433955"/>
            <a:ext cx="16722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2"/>
                </a:solidFill>
                <a:latin typeface="Helvetica"/>
                <a:ea typeface="Helvetica"/>
                <a:cs typeface="Helvetica"/>
                <a:sym typeface="Helvetica"/>
              </a:rPr>
              <a:t>N/2 * C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77853" y="3307655"/>
            <a:ext cx="36006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tr-TR" sz="3200" b="1" dirty="0">
                <a:latin typeface="Helvetica"/>
                <a:ea typeface="Helvetica"/>
                <a:cs typeface="Helvetica"/>
                <a:sym typeface="Helvetica"/>
              </a:rPr>
              <a:t>1 (</a:t>
            </a:r>
            <a:r>
              <a:rPr lang="tr-TR" sz="3200" b="1" dirty="0" err="1">
                <a:latin typeface="Helvetica"/>
                <a:ea typeface="Helvetica"/>
                <a:cs typeface="Helvetica"/>
                <a:sym typeface="Helvetica"/>
              </a:rPr>
              <a:t>or</a:t>
            </a:r>
            <a:r>
              <a:rPr lang="tr-TR" sz="3200" b="1" dirty="0">
                <a:latin typeface="Helvetica"/>
                <a:ea typeface="Helvetica"/>
                <a:cs typeface="Helvetica"/>
                <a:sym typeface="Helvetica"/>
              </a:rPr>
              <a:t> </a:t>
            </a:r>
            <a:r>
              <a:rPr lang="tr-TR" sz="3200" b="1" dirty="0" err="1">
                <a:latin typeface="Helvetica"/>
                <a:ea typeface="Helvetica"/>
                <a:cs typeface="Helvetica"/>
                <a:sym typeface="Helvetica"/>
              </a:rPr>
              <a:t>maybe</a:t>
            </a:r>
            <a:r>
              <a:rPr lang="tr-TR" sz="3200" b="1" dirty="0">
                <a:latin typeface="Helvetica"/>
                <a:ea typeface="Helvetica"/>
                <a:cs typeface="Helvetica"/>
                <a:sym typeface="Helvetica"/>
              </a:rPr>
              <a:t> N / 2)</a:t>
            </a:r>
            <a:endParaRPr lang="tr-TR" sz="3200" dirty="0"/>
          </a:p>
        </p:txBody>
      </p:sp>
      <p:sp>
        <p:nvSpPr>
          <p:cNvPr id="4" name="Rectangle 3"/>
          <p:cNvSpPr/>
          <p:nvPr/>
        </p:nvSpPr>
        <p:spPr>
          <a:xfrm>
            <a:off x="6886885" y="4349929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b="1" dirty="0">
                <a:latin typeface="Helvetica"/>
                <a:ea typeface="Helvetica"/>
                <a:cs typeface="Helvetica"/>
                <a:sym typeface="Helvetica"/>
              </a:rPr>
              <a:t>D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2070544" y="6689864"/>
            <a:ext cx="816764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dirty="0">
                <a:solidFill>
                  <a:srgbClr val="000000"/>
                </a:solidFill>
                <a:latin typeface="Helvetica" charset="0"/>
              </a:rPr>
              <a:t>N := number of disks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Helvetica" charset="0"/>
              </a:rPr>
              <a:t>C := capacity of 1 disk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Helvetica" charset="0"/>
              </a:rPr>
              <a:t>S := sequential throughput of 1 disk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Helvetica" charset="0"/>
              </a:rPr>
              <a:t>R := random throughput of 1 disk</a:t>
            </a:r>
          </a:p>
          <a:p>
            <a:pPr algn="l"/>
            <a:r>
              <a:rPr lang="en-US" dirty="0">
                <a:solidFill>
                  <a:srgbClr val="000000"/>
                </a:solidFill>
                <a:latin typeface="Helvetica" charset="0"/>
              </a:rPr>
              <a:t>D := latency of one small I/O operation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" name="Shape 61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RAID-1: Throughput</a:t>
            </a:r>
          </a:p>
        </p:txBody>
      </p:sp>
      <p:sp>
        <p:nvSpPr>
          <p:cNvPr id="615" name="Shape 615"/>
          <p:cNvSpPr>
            <a:spLocks noGrp="1"/>
          </p:cNvSpPr>
          <p:nvPr>
            <p:ph type="body" idx="4294967295"/>
          </p:nvPr>
        </p:nvSpPr>
        <p:spPr>
          <a:xfrm>
            <a:off x="342900" y="2458085"/>
            <a:ext cx="11099800" cy="5097463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What is steady-state throughput for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 - sequential reads?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 - sequential writes?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 - random reads?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 - random writes?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Shape 61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RAID-1: Throughput</a:t>
            </a:r>
          </a:p>
        </p:txBody>
      </p:sp>
      <p:sp>
        <p:nvSpPr>
          <p:cNvPr id="618" name="Shape 618"/>
          <p:cNvSpPr>
            <a:spLocks noGrp="1"/>
          </p:cNvSpPr>
          <p:nvPr>
            <p:ph type="body" idx="4294967295"/>
          </p:nvPr>
        </p:nvSpPr>
        <p:spPr>
          <a:xfrm>
            <a:off x="342900" y="2325678"/>
            <a:ext cx="12458700" cy="5097463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What is steady-state throughput for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 </a:t>
            </a:r>
            <a:r>
              <a:rPr sz="3800" dirty="0" smtClean="0"/>
              <a:t>- </a:t>
            </a:r>
            <a:r>
              <a:rPr sz="3800" dirty="0"/>
              <a:t>random reads?		</a:t>
            </a:r>
            <a:endParaRPr lang="en-US" sz="38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 </a:t>
            </a:r>
            <a:r>
              <a:rPr sz="3800" dirty="0"/>
              <a:t>- random writes?		</a:t>
            </a:r>
            <a:endParaRPr lang="en-US" sz="38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 - </a:t>
            </a:r>
            <a:r>
              <a:rPr lang="en-US" sz="3800" dirty="0"/>
              <a:t>sequential writes</a:t>
            </a:r>
            <a:r>
              <a:rPr lang="en-US" sz="3800" dirty="0" smtClean="0"/>
              <a:t>?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 - sequential </a:t>
            </a:r>
            <a:r>
              <a:rPr lang="en-US" sz="3800" dirty="0"/>
              <a:t>reads?		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b="1" dirty="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" name="Shape 604"/>
          <p:cNvSpPr/>
          <p:nvPr/>
        </p:nvSpPr>
        <p:spPr>
          <a:xfrm>
            <a:off x="1700590" y="6921499"/>
            <a:ext cx="1511504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5" name="Shape 605"/>
          <p:cNvSpPr/>
          <p:nvPr/>
        </p:nvSpPr>
        <p:spPr>
          <a:xfrm>
            <a:off x="4215082" y="6921499"/>
            <a:ext cx="1511504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6" name="Shape 606"/>
          <p:cNvSpPr/>
          <p:nvPr/>
        </p:nvSpPr>
        <p:spPr>
          <a:xfrm>
            <a:off x="6729574" y="6921499"/>
            <a:ext cx="1511504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2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5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7" name="Shape 607"/>
          <p:cNvSpPr/>
          <p:nvPr/>
        </p:nvSpPr>
        <p:spPr>
          <a:xfrm>
            <a:off x="9244065" y="6921499"/>
            <a:ext cx="1511504" cy="2832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Disk 4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3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5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7</a:t>
            </a:r>
          </a:p>
        </p:txBody>
      </p:sp>
      <p:sp>
        <p:nvSpPr>
          <p:cNvPr id="8" name="Shape 608"/>
          <p:cNvSpPr/>
          <p:nvPr/>
        </p:nvSpPr>
        <p:spPr>
          <a:xfrm>
            <a:off x="1611264" y="7540741"/>
            <a:ext cx="9233631" cy="1"/>
          </a:xfrm>
          <a:prstGeom prst="line">
            <a:avLst/>
          </a:prstGeom>
          <a:ln w="25400">
            <a:solidFill>
              <a:srgbClr val="FFFFFF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2600"/>
            </a:pPr>
            <a:endParaRPr/>
          </a:p>
        </p:txBody>
      </p:sp>
      <p:sp>
        <p:nvSpPr>
          <p:cNvPr id="2" name="Rectangle 1"/>
          <p:cNvSpPr/>
          <p:nvPr/>
        </p:nvSpPr>
        <p:spPr>
          <a:xfrm>
            <a:off x="5573500" y="3366254"/>
            <a:ext cx="1042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>
                <a:latin typeface="Helvetica"/>
                <a:ea typeface="Helvetica"/>
                <a:cs typeface="Helvetica"/>
                <a:sym typeface="Helvetica"/>
              </a:rPr>
              <a:t>N * R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5573500" y="4185421"/>
            <a:ext cx="1342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smtClean="0">
                <a:latin typeface="Helvetica"/>
                <a:ea typeface="Helvetica"/>
                <a:cs typeface="Helvetica"/>
                <a:sym typeface="Helvetica"/>
              </a:rPr>
              <a:t>N/2 </a:t>
            </a:r>
            <a:r>
              <a:rPr lang="en-US" sz="2800" b="1">
                <a:latin typeface="Helvetica"/>
                <a:ea typeface="Helvetica"/>
                <a:cs typeface="Helvetica"/>
                <a:sym typeface="Helvetica"/>
              </a:rPr>
              <a:t>* R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5594339" y="5225997"/>
            <a:ext cx="1321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 smtClean="0">
                <a:latin typeface="Helvetica"/>
                <a:ea typeface="Helvetica"/>
                <a:cs typeface="Helvetica"/>
                <a:sym typeface="Helvetica"/>
              </a:rPr>
              <a:t>N/2 </a:t>
            </a: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* </a:t>
            </a:r>
            <a:r>
              <a:rPr lang="en-US" sz="2800" b="1" dirty="0" smtClean="0">
                <a:latin typeface="Helvetica"/>
                <a:ea typeface="Helvetica"/>
                <a:cs typeface="Helvetica"/>
                <a:sym typeface="Helvetica"/>
              </a:rPr>
              <a:t>S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4970834" y="6192539"/>
            <a:ext cx="61927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Book: N/2 * S  (</a:t>
            </a:r>
            <a:r>
              <a:rPr lang="en-US" sz="2800" b="1" dirty="0" smtClean="0">
                <a:latin typeface="Helvetica"/>
                <a:ea typeface="Helvetica"/>
                <a:cs typeface="Helvetica"/>
                <a:sym typeface="Helvetica"/>
              </a:rPr>
              <a:t>other models: </a:t>
            </a: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N * S)</a:t>
            </a:r>
            <a:endParaRPr lang="en-US" sz="2800" b="1" dirty="0"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Shape 620"/>
          <p:cNvSpPr>
            <a:spLocks noGrp="1"/>
          </p:cNvSpPr>
          <p:nvPr>
            <p:ph type="title" idx="4294967295"/>
          </p:nvPr>
        </p:nvSpPr>
        <p:spPr>
          <a:xfrm>
            <a:off x="0" y="88900"/>
            <a:ext cx="10785475" cy="1825625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Crashes</a:t>
            </a:r>
          </a:p>
        </p:txBody>
      </p:sp>
      <p:sp>
        <p:nvSpPr>
          <p:cNvPr id="621" name="Shape 621"/>
          <p:cNvSpPr/>
          <p:nvPr/>
        </p:nvSpPr>
        <p:spPr>
          <a:xfrm>
            <a:off x="5219637" y="2301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22" name="Shape 622"/>
          <p:cNvSpPr/>
          <p:nvPr/>
        </p:nvSpPr>
        <p:spPr>
          <a:xfrm>
            <a:off x="5175249" y="1691636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Disk0</a:t>
            </a:r>
          </a:p>
        </p:txBody>
      </p:sp>
      <p:sp>
        <p:nvSpPr>
          <p:cNvPr id="623" name="Shape 623"/>
          <p:cNvSpPr/>
          <p:nvPr/>
        </p:nvSpPr>
        <p:spPr>
          <a:xfrm>
            <a:off x="6870637" y="2301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24" name="Shape 624"/>
          <p:cNvSpPr/>
          <p:nvPr/>
        </p:nvSpPr>
        <p:spPr>
          <a:xfrm>
            <a:off x="6826249" y="1691636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Disk1</a:t>
            </a:r>
          </a:p>
        </p:txBody>
      </p:sp>
      <p:sp>
        <p:nvSpPr>
          <p:cNvPr id="625" name="Shape 625"/>
          <p:cNvSpPr/>
          <p:nvPr/>
        </p:nvSpPr>
        <p:spPr>
          <a:xfrm>
            <a:off x="5219637" y="3190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626" name="Shape 626"/>
          <p:cNvSpPr/>
          <p:nvPr/>
        </p:nvSpPr>
        <p:spPr>
          <a:xfrm>
            <a:off x="6870637" y="3190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627" name="Shape 627"/>
          <p:cNvSpPr/>
          <p:nvPr/>
        </p:nvSpPr>
        <p:spPr>
          <a:xfrm>
            <a:off x="5219637" y="4079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628" name="Shape 628"/>
          <p:cNvSpPr/>
          <p:nvPr/>
        </p:nvSpPr>
        <p:spPr>
          <a:xfrm>
            <a:off x="6870637" y="4079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629" name="Shape 629"/>
          <p:cNvSpPr/>
          <p:nvPr/>
        </p:nvSpPr>
        <p:spPr>
          <a:xfrm>
            <a:off x="5219637" y="4968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30" name="Shape 630"/>
          <p:cNvSpPr/>
          <p:nvPr/>
        </p:nvSpPr>
        <p:spPr>
          <a:xfrm>
            <a:off x="6870637" y="4968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31" name="Shape 631"/>
          <p:cNvSpPr/>
          <p:nvPr/>
        </p:nvSpPr>
        <p:spPr>
          <a:xfrm>
            <a:off x="3944894" y="2404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632" name="Shape 632"/>
          <p:cNvSpPr/>
          <p:nvPr/>
        </p:nvSpPr>
        <p:spPr>
          <a:xfrm>
            <a:off x="3944894" y="3293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633" name="Shape 633"/>
          <p:cNvSpPr/>
          <p:nvPr/>
        </p:nvSpPr>
        <p:spPr>
          <a:xfrm>
            <a:off x="3944894" y="4182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634" name="Shape 634"/>
          <p:cNvSpPr/>
          <p:nvPr/>
        </p:nvSpPr>
        <p:spPr>
          <a:xfrm>
            <a:off x="3944894" y="5071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6" name="Shape 636"/>
          <p:cNvSpPr>
            <a:spLocks noGrp="1"/>
          </p:cNvSpPr>
          <p:nvPr>
            <p:ph type="title" idx="4294967295"/>
          </p:nvPr>
        </p:nvSpPr>
        <p:spPr>
          <a:xfrm>
            <a:off x="0" y="88900"/>
            <a:ext cx="10785475" cy="1825625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Crashes</a:t>
            </a:r>
          </a:p>
        </p:txBody>
      </p:sp>
      <p:sp>
        <p:nvSpPr>
          <p:cNvPr id="637" name="Shape 637"/>
          <p:cNvSpPr/>
          <p:nvPr/>
        </p:nvSpPr>
        <p:spPr>
          <a:xfrm>
            <a:off x="5219637" y="2301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38" name="Shape 638"/>
          <p:cNvSpPr/>
          <p:nvPr/>
        </p:nvSpPr>
        <p:spPr>
          <a:xfrm>
            <a:off x="5175249" y="1691636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Disk0</a:t>
            </a:r>
          </a:p>
        </p:txBody>
      </p:sp>
      <p:sp>
        <p:nvSpPr>
          <p:cNvPr id="639" name="Shape 639"/>
          <p:cNvSpPr/>
          <p:nvPr/>
        </p:nvSpPr>
        <p:spPr>
          <a:xfrm>
            <a:off x="6870637" y="2301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40" name="Shape 640"/>
          <p:cNvSpPr/>
          <p:nvPr/>
        </p:nvSpPr>
        <p:spPr>
          <a:xfrm>
            <a:off x="6826249" y="1691636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Disk1</a:t>
            </a:r>
          </a:p>
        </p:txBody>
      </p:sp>
      <p:sp>
        <p:nvSpPr>
          <p:cNvPr id="641" name="Shape 641"/>
          <p:cNvSpPr/>
          <p:nvPr/>
        </p:nvSpPr>
        <p:spPr>
          <a:xfrm>
            <a:off x="5219637" y="3190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642" name="Shape 642"/>
          <p:cNvSpPr/>
          <p:nvPr/>
        </p:nvSpPr>
        <p:spPr>
          <a:xfrm>
            <a:off x="6870637" y="3190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643" name="Shape 643"/>
          <p:cNvSpPr/>
          <p:nvPr/>
        </p:nvSpPr>
        <p:spPr>
          <a:xfrm>
            <a:off x="5219637" y="4079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644" name="Shape 644"/>
          <p:cNvSpPr/>
          <p:nvPr/>
        </p:nvSpPr>
        <p:spPr>
          <a:xfrm>
            <a:off x="6870637" y="4079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645" name="Shape 645"/>
          <p:cNvSpPr/>
          <p:nvPr/>
        </p:nvSpPr>
        <p:spPr>
          <a:xfrm>
            <a:off x="5219637" y="4968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46" name="Shape 646"/>
          <p:cNvSpPr/>
          <p:nvPr/>
        </p:nvSpPr>
        <p:spPr>
          <a:xfrm>
            <a:off x="6870637" y="4968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47" name="Shape 647"/>
          <p:cNvSpPr/>
          <p:nvPr/>
        </p:nvSpPr>
        <p:spPr>
          <a:xfrm>
            <a:off x="3944894" y="2404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648" name="Shape 648"/>
          <p:cNvSpPr/>
          <p:nvPr/>
        </p:nvSpPr>
        <p:spPr>
          <a:xfrm>
            <a:off x="3944894" y="3293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649" name="Shape 649"/>
          <p:cNvSpPr/>
          <p:nvPr/>
        </p:nvSpPr>
        <p:spPr>
          <a:xfrm>
            <a:off x="3944894" y="4182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650" name="Shape 650"/>
          <p:cNvSpPr/>
          <p:nvPr/>
        </p:nvSpPr>
        <p:spPr>
          <a:xfrm>
            <a:off x="3944894" y="5071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651" name="Shape 651"/>
          <p:cNvSpPr/>
          <p:nvPr/>
        </p:nvSpPr>
        <p:spPr>
          <a:xfrm>
            <a:off x="9350258" y="3312797"/>
            <a:ext cx="257860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write(A) to 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" name="Shape 653"/>
          <p:cNvSpPr>
            <a:spLocks noGrp="1"/>
          </p:cNvSpPr>
          <p:nvPr>
            <p:ph type="title" idx="4294967295"/>
          </p:nvPr>
        </p:nvSpPr>
        <p:spPr>
          <a:xfrm>
            <a:off x="0" y="88900"/>
            <a:ext cx="10785475" cy="1825625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Crashes</a:t>
            </a:r>
          </a:p>
        </p:txBody>
      </p:sp>
      <p:sp>
        <p:nvSpPr>
          <p:cNvPr id="654" name="Shape 654"/>
          <p:cNvSpPr/>
          <p:nvPr/>
        </p:nvSpPr>
        <p:spPr>
          <a:xfrm>
            <a:off x="5219637" y="2301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55" name="Shape 655"/>
          <p:cNvSpPr/>
          <p:nvPr/>
        </p:nvSpPr>
        <p:spPr>
          <a:xfrm>
            <a:off x="5175249" y="1691636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Disk0</a:t>
            </a:r>
          </a:p>
        </p:txBody>
      </p:sp>
      <p:sp>
        <p:nvSpPr>
          <p:cNvPr id="656" name="Shape 656"/>
          <p:cNvSpPr/>
          <p:nvPr/>
        </p:nvSpPr>
        <p:spPr>
          <a:xfrm>
            <a:off x="6870637" y="2301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57" name="Shape 657"/>
          <p:cNvSpPr/>
          <p:nvPr/>
        </p:nvSpPr>
        <p:spPr>
          <a:xfrm>
            <a:off x="6826249" y="1691636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Disk1</a:t>
            </a:r>
          </a:p>
        </p:txBody>
      </p:sp>
      <p:sp>
        <p:nvSpPr>
          <p:cNvPr id="658" name="Shape 658"/>
          <p:cNvSpPr/>
          <p:nvPr/>
        </p:nvSpPr>
        <p:spPr>
          <a:xfrm>
            <a:off x="5219637" y="3190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659" name="Shape 659"/>
          <p:cNvSpPr/>
          <p:nvPr/>
        </p:nvSpPr>
        <p:spPr>
          <a:xfrm>
            <a:off x="6870637" y="3190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660" name="Shape 660"/>
          <p:cNvSpPr/>
          <p:nvPr/>
        </p:nvSpPr>
        <p:spPr>
          <a:xfrm>
            <a:off x="5219637" y="4079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61" name="Shape 661"/>
          <p:cNvSpPr/>
          <p:nvPr/>
        </p:nvSpPr>
        <p:spPr>
          <a:xfrm>
            <a:off x="6870637" y="4079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C</a:t>
            </a:r>
          </a:p>
        </p:txBody>
      </p:sp>
      <p:sp>
        <p:nvSpPr>
          <p:cNvPr id="662" name="Shape 662"/>
          <p:cNvSpPr/>
          <p:nvPr/>
        </p:nvSpPr>
        <p:spPr>
          <a:xfrm>
            <a:off x="5219637" y="4968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63" name="Shape 663"/>
          <p:cNvSpPr/>
          <p:nvPr/>
        </p:nvSpPr>
        <p:spPr>
          <a:xfrm>
            <a:off x="6870637" y="4968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64" name="Shape 664"/>
          <p:cNvSpPr/>
          <p:nvPr/>
        </p:nvSpPr>
        <p:spPr>
          <a:xfrm>
            <a:off x="3944894" y="2404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665" name="Shape 665"/>
          <p:cNvSpPr/>
          <p:nvPr/>
        </p:nvSpPr>
        <p:spPr>
          <a:xfrm>
            <a:off x="3944894" y="3293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666" name="Shape 666"/>
          <p:cNvSpPr/>
          <p:nvPr/>
        </p:nvSpPr>
        <p:spPr>
          <a:xfrm>
            <a:off x="3944894" y="4182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667" name="Shape 667"/>
          <p:cNvSpPr/>
          <p:nvPr/>
        </p:nvSpPr>
        <p:spPr>
          <a:xfrm>
            <a:off x="3944894" y="5071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668" name="Shape 668"/>
          <p:cNvSpPr/>
          <p:nvPr/>
        </p:nvSpPr>
        <p:spPr>
          <a:xfrm>
            <a:off x="9350258" y="3312797"/>
            <a:ext cx="257860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write(A) to 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Shape 670"/>
          <p:cNvSpPr>
            <a:spLocks noGrp="1"/>
          </p:cNvSpPr>
          <p:nvPr>
            <p:ph type="title" idx="4294967295"/>
          </p:nvPr>
        </p:nvSpPr>
        <p:spPr>
          <a:xfrm>
            <a:off x="0" y="88900"/>
            <a:ext cx="10785475" cy="1825625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Crashes</a:t>
            </a:r>
          </a:p>
        </p:txBody>
      </p:sp>
      <p:sp>
        <p:nvSpPr>
          <p:cNvPr id="671" name="Shape 671"/>
          <p:cNvSpPr/>
          <p:nvPr/>
        </p:nvSpPr>
        <p:spPr>
          <a:xfrm>
            <a:off x="5219637" y="2301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72" name="Shape 672"/>
          <p:cNvSpPr/>
          <p:nvPr/>
        </p:nvSpPr>
        <p:spPr>
          <a:xfrm>
            <a:off x="5175249" y="1691636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Disk0</a:t>
            </a:r>
          </a:p>
        </p:txBody>
      </p:sp>
      <p:sp>
        <p:nvSpPr>
          <p:cNvPr id="673" name="Shape 673"/>
          <p:cNvSpPr/>
          <p:nvPr/>
        </p:nvSpPr>
        <p:spPr>
          <a:xfrm>
            <a:off x="6870637" y="2301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74" name="Shape 674"/>
          <p:cNvSpPr/>
          <p:nvPr/>
        </p:nvSpPr>
        <p:spPr>
          <a:xfrm>
            <a:off x="6826249" y="1691636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Disk1</a:t>
            </a:r>
          </a:p>
        </p:txBody>
      </p:sp>
      <p:sp>
        <p:nvSpPr>
          <p:cNvPr id="675" name="Shape 675"/>
          <p:cNvSpPr/>
          <p:nvPr/>
        </p:nvSpPr>
        <p:spPr>
          <a:xfrm>
            <a:off x="5219637" y="3190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676" name="Shape 676"/>
          <p:cNvSpPr/>
          <p:nvPr/>
        </p:nvSpPr>
        <p:spPr>
          <a:xfrm>
            <a:off x="6870637" y="3190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677" name="Shape 677"/>
          <p:cNvSpPr/>
          <p:nvPr/>
        </p:nvSpPr>
        <p:spPr>
          <a:xfrm>
            <a:off x="5219637" y="4079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78" name="Shape 678"/>
          <p:cNvSpPr/>
          <p:nvPr/>
        </p:nvSpPr>
        <p:spPr>
          <a:xfrm>
            <a:off x="6870637" y="4079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79" name="Shape 679"/>
          <p:cNvSpPr/>
          <p:nvPr/>
        </p:nvSpPr>
        <p:spPr>
          <a:xfrm>
            <a:off x="5219637" y="4968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80" name="Shape 680"/>
          <p:cNvSpPr/>
          <p:nvPr/>
        </p:nvSpPr>
        <p:spPr>
          <a:xfrm>
            <a:off x="6870637" y="4968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81" name="Shape 681"/>
          <p:cNvSpPr/>
          <p:nvPr/>
        </p:nvSpPr>
        <p:spPr>
          <a:xfrm>
            <a:off x="3944894" y="2404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682" name="Shape 682"/>
          <p:cNvSpPr/>
          <p:nvPr/>
        </p:nvSpPr>
        <p:spPr>
          <a:xfrm>
            <a:off x="3944894" y="3293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683" name="Shape 683"/>
          <p:cNvSpPr/>
          <p:nvPr/>
        </p:nvSpPr>
        <p:spPr>
          <a:xfrm>
            <a:off x="3944894" y="4182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684" name="Shape 684"/>
          <p:cNvSpPr/>
          <p:nvPr/>
        </p:nvSpPr>
        <p:spPr>
          <a:xfrm>
            <a:off x="3944894" y="5071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685" name="Shape 685"/>
          <p:cNvSpPr/>
          <p:nvPr/>
        </p:nvSpPr>
        <p:spPr>
          <a:xfrm>
            <a:off x="9350258" y="3312797"/>
            <a:ext cx="257860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write(A) to 2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Only One Disk?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4294967295"/>
          </p:nvPr>
        </p:nvSpPr>
        <p:spPr>
          <a:xfrm>
            <a:off x="557638" y="2390292"/>
            <a:ext cx="11336337" cy="654796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Sometimes we want many disks — why?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 - capacity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 </a:t>
            </a:r>
            <a:r>
              <a:rPr sz="3800" dirty="0" smtClean="0"/>
              <a:t>- reliability</a:t>
            </a:r>
            <a:endParaRPr lang="en-US" sz="3800" dirty="0" smtClean="0"/>
          </a:p>
          <a:p>
            <a:pPr>
              <a:buFontTx/>
              <a:buChar char="-"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Performance</a:t>
            </a:r>
            <a:endParaRPr lang="en-US"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Challenge: most file systems work on only one </a:t>
            </a:r>
            <a:r>
              <a:rPr sz="3800" dirty="0" smtClean="0"/>
              <a:t>disk</a:t>
            </a:r>
            <a:endParaRPr sz="3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Shape 687"/>
          <p:cNvSpPr>
            <a:spLocks noGrp="1"/>
          </p:cNvSpPr>
          <p:nvPr>
            <p:ph type="title" idx="4294967295"/>
          </p:nvPr>
        </p:nvSpPr>
        <p:spPr>
          <a:xfrm>
            <a:off x="0" y="88900"/>
            <a:ext cx="10785475" cy="1825625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Crashes</a:t>
            </a:r>
          </a:p>
        </p:txBody>
      </p:sp>
      <p:sp>
        <p:nvSpPr>
          <p:cNvPr id="688" name="Shape 688"/>
          <p:cNvSpPr/>
          <p:nvPr/>
        </p:nvSpPr>
        <p:spPr>
          <a:xfrm>
            <a:off x="5219637" y="2301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89" name="Shape 689"/>
          <p:cNvSpPr/>
          <p:nvPr/>
        </p:nvSpPr>
        <p:spPr>
          <a:xfrm>
            <a:off x="5175249" y="1691636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Disk0</a:t>
            </a:r>
          </a:p>
        </p:txBody>
      </p:sp>
      <p:sp>
        <p:nvSpPr>
          <p:cNvPr id="690" name="Shape 690"/>
          <p:cNvSpPr/>
          <p:nvPr/>
        </p:nvSpPr>
        <p:spPr>
          <a:xfrm>
            <a:off x="6870637" y="2301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91" name="Shape 691"/>
          <p:cNvSpPr/>
          <p:nvPr/>
        </p:nvSpPr>
        <p:spPr>
          <a:xfrm>
            <a:off x="6826249" y="1691636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Disk1</a:t>
            </a:r>
          </a:p>
        </p:txBody>
      </p:sp>
      <p:sp>
        <p:nvSpPr>
          <p:cNvPr id="692" name="Shape 692"/>
          <p:cNvSpPr/>
          <p:nvPr/>
        </p:nvSpPr>
        <p:spPr>
          <a:xfrm>
            <a:off x="5219637" y="3190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693" name="Shape 693"/>
          <p:cNvSpPr/>
          <p:nvPr/>
        </p:nvSpPr>
        <p:spPr>
          <a:xfrm>
            <a:off x="6870637" y="3190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694" name="Shape 694"/>
          <p:cNvSpPr/>
          <p:nvPr/>
        </p:nvSpPr>
        <p:spPr>
          <a:xfrm>
            <a:off x="5219637" y="4079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95" name="Shape 695"/>
          <p:cNvSpPr/>
          <p:nvPr/>
        </p:nvSpPr>
        <p:spPr>
          <a:xfrm>
            <a:off x="6870637" y="4079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696" name="Shape 696"/>
          <p:cNvSpPr/>
          <p:nvPr/>
        </p:nvSpPr>
        <p:spPr>
          <a:xfrm>
            <a:off x="5219637" y="4968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97" name="Shape 697"/>
          <p:cNvSpPr/>
          <p:nvPr/>
        </p:nvSpPr>
        <p:spPr>
          <a:xfrm>
            <a:off x="6870637" y="4968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698" name="Shape 698"/>
          <p:cNvSpPr/>
          <p:nvPr/>
        </p:nvSpPr>
        <p:spPr>
          <a:xfrm>
            <a:off x="3944894" y="2404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699" name="Shape 699"/>
          <p:cNvSpPr/>
          <p:nvPr/>
        </p:nvSpPr>
        <p:spPr>
          <a:xfrm>
            <a:off x="3944894" y="3293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700" name="Shape 700"/>
          <p:cNvSpPr/>
          <p:nvPr/>
        </p:nvSpPr>
        <p:spPr>
          <a:xfrm>
            <a:off x="3944894" y="4182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701" name="Shape 701"/>
          <p:cNvSpPr/>
          <p:nvPr/>
        </p:nvSpPr>
        <p:spPr>
          <a:xfrm>
            <a:off x="3944894" y="5071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Shape 703"/>
          <p:cNvSpPr>
            <a:spLocks noGrp="1"/>
          </p:cNvSpPr>
          <p:nvPr>
            <p:ph type="title" idx="4294967295"/>
          </p:nvPr>
        </p:nvSpPr>
        <p:spPr>
          <a:xfrm>
            <a:off x="0" y="88900"/>
            <a:ext cx="10785475" cy="1825625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Crashes</a:t>
            </a:r>
          </a:p>
        </p:txBody>
      </p:sp>
      <p:sp>
        <p:nvSpPr>
          <p:cNvPr id="704" name="Shape 704"/>
          <p:cNvSpPr/>
          <p:nvPr/>
        </p:nvSpPr>
        <p:spPr>
          <a:xfrm>
            <a:off x="5219637" y="2301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05" name="Shape 705"/>
          <p:cNvSpPr/>
          <p:nvPr/>
        </p:nvSpPr>
        <p:spPr>
          <a:xfrm>
            <a:off x="5175249" y="1691636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Disk0</a:t>
            </a:r>
          </a:p>
        </p:txBody>
      </p:sp>
      <p:sp>
        <p:nvSpPr>
          <p:cNvPr id="706" name="Shape 706"/>
          <p:cNvSpPr/>
          <p:nvPr/>
        </p:nvSpPr>
        <p:spPr>
          <a:xfrm>
            <a:off x="6870637" y="2301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07" name="Shape 707"/>
          <p:cNvSpPr/>
          <p:nvPr/>
        </p:nvSpPr>
        <p:spPr>
          <a:xfrm>
            <a:off x="6826249" y="1691636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Disk1</a:t>
            </a:r>
          </a:p>
        </p:txBody>
      </p:sp>
      <p:sp>
        <p:nvSpPr>
          <p:cNvPr id="708" name="Shape 708"/>
          <p:cNvSpPr/>
          <p:nvPr/>
        </p:nvSpPr>
        <p:spPr>
          <a:xfrm>
            <a:off x="5219637" y="3190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709" name="Shape 709"/>
          <p:cNvSpPr/>
          <p:nvPr/>
        </p:nvSpPr>
        <p:spPr>
          <a:xfrm>
            <a:off x="6870637" y="3190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710" name="Shape 710"/>
          <p:cNvSpPr/>
          <p:nvPr/>
        </p:nvSpPr>
        <p:spPr>
          <a:xfrm>
            <a:off x="5219637" y="4079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11" name="Shape 711"/>
          <p:cNvSpPr/>
          <p:nvPr/>
        </p:nvSpPr>
        <p:spPr>
          <a:xfrm>
            <a:off x="6870637" y="4079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12" name="Shape 712"/>
          <p:cNvSpPr/>
          <p:nvPr/>
        </p:nvSpPr>
        <p:spPr>
          <a:xfrm>
            <a:off x="5219637" y="4968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13" name="Shape 713"/>
          <p:cNvSpPr/>
          <p:nvPr/>
        </p:nvSpPr>
        <p:spPr>
          <a:xfrm>
            <a:off x="6870637" y="4968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14" name="Shape 714"/>
          <p:cNvSpPr/>
          <p:nvPr/>
        </p:nvSpPr>
        <p:spPr>
          <a:xfrm>
            <a:off x="3944894" y="2404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715" name="Shape 715"/>
          <p:cNvSpPr/>
          <p:nvPr/>
        </p:nvSpPr>
        <p:spPr>
          <a:xfrm>
            <a:off x="3944894" y="3293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716" name="Shape 716"/>
          <p:cNvSpPr/>
          <p:nvPr/>
        </p:nvSpPr>
        <p:spPr>
          <a:xfrm>
            <a:off x="3944894" y="4182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717" name="Shape 717"/>
          <p:cNvSpPr/>
          <p:nvPr/>
        </p:nvSpPr>
        <p:spPr>
          <a:xfrm>
            <a:off x="3944894" y="5071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718" name="Shape 718"/>
          <p:cNvSpPr/>
          <p:nvPr/>
        </p:nvSpPr>
        <p:spPr>
          <a:xfrm>
            <a:off x="9375632" y="3312797"/>
            <a:ext cx="25278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write(T) to 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>
            <a:spLocks noGrp="1"/>
          </p:cNvSpPr>
          <p:nvPr>
            <p:ph type="title" idx="4294967295"/>
          </p:nvPr>
        </p:nvSpPr>
        <p:spPr>
          <a:xfrm>
            <a:off x="0" y="88900"/>
            <a:ext cx="10785475" cy="1825625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Crashes</a:t>
            </a:r>
          </a:p>
        </p:txBody>
      </p:sp>
      <p:sp>
        <p:nvSpPr>
          <p:cNvPr id="721" name="Shape 721"/>
          <p:cNvSpPr/>
          <p:nvPr/>
        </p:nvSpPr>
        <p:spPr>
          <a:xfrm>
            <a:off x="5219637" y="2301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22" name="Shape 722"/>
          <p:cNvSpPr/>
          <p:nvPr/>
        </p:nvSpPr>
        <p:spPr>
          <a:xfrm>
            <a:off x="5175249" y="1691636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Disk0</a:t>
            </a:r>
          </a:p>
        </p:txBody>
      </p:sp>
      <p:sp>
        <p:nvSpPr>
          <p:cNvPr id="723" name="Shape 723"/>
          <p:cNvSpPr/>
          <p:nvPr/>
        </p:nvSpPr>
        <p:spPr>
          <a:xfrm>
            <a:off x="6870637" y="2301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24" name="Shape 724"/>
          <p:cNvSpPr/>
          <p:nvPr/>
        </p:nvSpPr>
        <p:spPr>
          <a:xfrm>
            <a:off x="6826249" y="1691636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Disk1</a:t>
            </a:r>
          </a:p>
        </p:txBody>
      </p:sp>
      <p:sp>
        <p:nvSpPr>
          <p:cNvPr id="725" name="Shape 725"/>
          <p:cNvSpPr/>
          <p:nvPr/>
        </p:nvSpPr>
        <p:spPr>
          <a:xfrm>
            <a:off x="5219637" y="3190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726" name="Shape 726"/>
          <p:cNvSpPr/>
          <p:nvPr/>
        </p:nvSpPr>
        <p:spPr>
          <a:xfrm>
            <a:off x="6870637" y="3190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727" name="Shape 727"/>
          <p:cNvSpPr/>
          <p:nvPr/>
        </p:nvSpPr>
        <p:spPr>
          <a:xfrm>
            <a:off x="5219637" y="4079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28" name="Shape 728"/>
          <p:cNvSpPr/>
          <p:nvPr/>
        </p:nvSpPr>
        <p:spPr>
          <a:xfrm>
            <a:off x="6870637" y="4079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29" name="Shape 729"/>
          <p:cNvSpPr/>
          <p:nvPr/>
        </p:nvSpPr>
        <p:spPr>
          <a:xfrm>
            <a:off x="5219637" y="4968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30" name="Shape 730"/>
          <p:cNvSpPr/>
          <p:nvPr/>
        </p:nvSpPr>
        <p:spPr>
          <a:xfrm>
            <a:off x="6870637" y="4968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731" name="Shape 731"/>
          <p:cNvSpPr/>
          <p:nvPr/>
        </p:nvSpPr>
        <p:spPr>
          <a:xfrm>
            <a:off x="3944894" y="2404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732" name="Shape 732"/>
          <p:cNvSpPr/>
          <p:nvPr/>
        </p:nvSpPr>
        <p:spPr>
          <a:xfrm>
            <a:off x="3944894" y="3293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733" name="Shape 733"/>
          <p:cNvSpPr/>
          <p:nvPr/>
        </p:nvSpPr>
        <p:spPr>
          <a:xfrm>
            <a:off x="3944894" y="4182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734" name="Shape 734"/>
          <p:cNvSpPr/>
          <p:nvPr/>
        </p:nvSpPr>
        <p:spPr>
          <a:xfrm>
            <a:off x="3944894" y="5071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735" name="Shape 735"/>
          <p:cNvSpPr/>
          <p:nvPr/>
        </p:nvSpPr>
        <p:spPr>
          <a:xfrm>
            <a:off x="9375632" y="3312797"/>
            <a:ext cx="252786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write(T) to 3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" name="Shape 737"/>
          <p:cNvSpPr>
            <a:spLocks noGrp="1"/>
          </p:cNvSpPr>
          <p:nvPr>
            <p:ph type="title" idx="4294967295"/>
          </p:nvPr>
        </p:nvSpPr>
        <p:spPr>
          <a:xfrm>
            <a:off x="0" y="88900"/>
            <a:ext cx="10785475" cy="1825625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Crashes</a:t>
            </a:r>
          </a:p>
        </p:txBody>
      </p:sp>
      <p:sp>
        <p:nvSpPr>
          <p:cNvPr id="738" name="Shape 738"/>
          <p:cNvSpPr/>
          <p:nvPr/>
        </p:nvSpPr>
        <p:spPr>
          <a:xfrm>
            <a:off x="5219637" y="2301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39" name="Shape 739"/>
          <p:cNvSpPr/>
          <p:nvPr/>
        </p:nvSpPr>
        <p:spPr>
          <a:xfrm>
            <a:off x="5175249" y="1691636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Disk0</a:t>
            </a:r>
          </a:p>
        </p:txBody>
      </p:sp>
      <p:sp>
        <p:nvSpPr>
          <p:cNvPr id="740" name="Shape 740"/>
          <p:cNvSpPr/>
          <p:nvPr/>
        </p:nvSpPr>
        <p:spPr>
          <a:xfrm>
            <a:off x="6870637" y="2301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41" name="Shape 741"/>
          <p:cNvSpPr/>
          <p:nvPr/>
        </p:nvSpPr>
        <p:spPr>
          <a:xfrm>
            <a:off x="6826249" y="1691636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Disk1</a:t>
            </a:r>
          </a:p>
        </p:txBody>
      </p:sp>
      <p:sp>
        <p:nvSpPr>
          <p:cNvPr id="742" name="Shape 742"/>
          <p:cNvSpPr/>
          <p:nvPr/>
        </p:nvSpPr>
        <p:spPr>
          <a:xfrm>
            <a:off x="5219637" y="3190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743" name="Shape 743"/>
          <p:cNvSpPr/>
          <p:nvPr/>
        </p:nvSpPr>
        <p:spPr>
          <a:xfrm>
            <a:off x="6870637" y="3190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744" name="Shape 744"/>
          <p:cNvSpPr/>
          <p:nvPr/>
        </p:nvSpPr>
        <p:spPr>
          <a:xfrm>
            <a:off x="5219637" y="4079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45" name="Shape 745"/>
          <p:cNvSpPr/>
          <p:nvPr/>
        </p:nvSpPr>
        <p:spPr>
          <a:xfrm>
            <a:off x="6870637" y="4079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46" name="Shape 746"/>
          <p:cNvSpPr/>
          <p:nvPr/>
        </p:nvSpPr>
        <p:spPr>
          <a:xfrm>
            <a:off x="5219637" y="4968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47" name="Shape 747"/>
          <p:cNvSpPr/>
          <p:nvPr/>
        </p:nvSpPr>
        <p:spPr>
          <a:xfrm>
            <a:off x="6870637" y="4968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748" name="Shape 748"/>
          <p:cNvSpPr/>
          <p:nvPr/>
        </p:nvSpPr>
        <p:spPr>
          <a:xfrm>
            <a:off x="3944894" y="2404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749" name="Shape 749"/>
          <p:cNvSpPr/>
          <p:nvPr/>
        </p:nvSpPr>
        <p:spPr>
          <a:xfrm>
            <a:off x="3944894" y="3293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750" name="Shape 750"/>
          <p:cNvSpPr/>
          <p:nvPr/>
        </p:nvSpPr>
        <p:spPr>
          <a:xfrm>
            <a:off x="3944894" y="4182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751" name="Shape 751"/>
          <p:cNvSpPr/>
          <p:nvPr/>
        </p:nvSpPr>
        <p:spPr>
          <a:xfrm>
            <a:off x="3944894" y="5071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752" name="Shape 752"/>
          <p:cNvSpPr/>
          <p:nvPr/>
        </p:nvSpPr>
        <p:spPr>
          <a:xfrm>
            <a:off x="9244949" y="3217547"/>
            <a:ext cx="2789226" cy="838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800"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 dirty="0">
                <a:solidFill>
                  <a:schemeClr val="tx1"/>
                </a:solidFill>
              </a:rPr>
              <a:t>CRASH!!!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" name="Shape 754"/>
          <p:cNvSpPr>
            <a:spLocks noGrp="1"/>
          </p:cNvSpPr>
          <p:nvPr>
            <p:ph type="title" idx="4294967295"/>
          </p:nvPr>
        </p:nvSpPr>
        <p:spPr>
          <a:xfrm>
            <a:off x="0" y="88900"/>
            <a:ext cx="10785475" cy="1825625"/>
          </a:xfrm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Crashes</a:t>
            </a:r>
          </a:p>
        </p:txBody>
      </p:sp>
      <p:sp>
        <p:nvSpPr>
          <p:cNvPr id="755" name="Shape 755"/>
          <p:cNvSpPr/>
          <p:nvPr/>
        </p:nvSpPr>
        <p:spPr>
          <a:xfrm>
            <a:off x="5219637" y="2301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56" name="Shape 756"/>
          <p:cNvSpPr/>
          <p:nvPr/>
        </p:nvSpPr>
        <p:spPr>
          <a:xfrm>
            <a:off x="5175249" y="1691636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Disk0</a:t>
            </a:r>
          </a:p>
        </p:txBody>
      </p:sp>
      <p:sp>
        <p:nvSpPr>
          <p:cNvPr id="757" name="Shape 757"/>
          <p:cNvSpPr/>
          <p:nvPr/>
        </p:nvSpPr>
        <p:spPr>
          <a:xfrm>
            <a:off x="6870637" y="2301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58" name="Shape 758"/>
          <p:cNvSpPr/>
          <p:nvPr/>
        </p:nvSpPr>
        <p:spPr>
          <a:xfrm>
            <a:off x="6826249" y="1691636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Disk1</a:t>
            </a:r>
          </a:p>
        </p:txBody>
      </p:sp>
      <p:sp>
        <p:nvSpPr>
          <p:cNvPr id="759" name="Shape 759"/>
          <p:cNvSpPr/>
          <p:nvPr/>
        </p:nvSpPr>
        <p:spPr>
          <a:xfrm>
            <a:off x="5219637" y="3190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760" name="Shape 760"/>
          <p:cNvSpPr/>
          <p:nvPr/>
        </p:nvSpPr>
        <p:spPr>
          <a:xfrm>
            <a:off x="6870637" y="3190503"/>
            <a:ext cx="914526" cy="892289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</a:t>
            </a:r>
          </a:p>
        </p:txBody>
      </p:sp>
      <p:sp>
        <p:nvSpPr>
          <p:cNvPr id="761" name="Shape 761"/>
          <p:cNvSpPr/>
          <p:nvPr/>
        </p:nvSpPr>
        <p:spPr>
          <a:xfrm>
            <a:off x="5219637" y="4079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62" name="Shape 762"/>
          <p:cNvSpPr/>
          <p:nvPr/>
        </p:nvSpPr>
        <p:spPr>
          <a:xfrm>
            <a:off x="6870637" y="4079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A</a:t>
            </a:r>
          </a:p>
        </p:txBody>
      </p:sp>
      <p:sp>
        <p:nvSpPr>
          <p:cNvPr id="763" name="Shape 763"/>
          <p:cNvSpPr/>
          <p:nvPr/>
        </p:nvSpPr>
        <p:spPr>
          <a:xfrm>
            <a:off x="5219637" y="4968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D</a:t>
            </a:r>
          </a:p>
        </p:txBody>
      </p:sp>
      <p:sp>
        <p:nvSpPr>
          <p:cNvPr id="764" name="Shape 764"/>
          <p:cNvSpPr/>
          <p:nvPr/>
        </p:nvSpPr>
        <p:spPr>
          <a:xfrm>
            <a:off x="6870637" y="4968502"/>
            <a:ext cx="914526" cy="892290"/>
          </a:xfrm>
          <a:prstGeom prst="rect">
            <a:avLst/>
          </a:prstGeom>
          <a:solidFill>
            <a:srgbClr val="53585F"/>
          </a:solidFill>
          <a:ln w="25400">
            <a:solidFill>
              <a:srgbClr val="FFFFF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T</a:t>
            </a:r>
          </a:p>
        </p:txBody>
      </p:sp>
      <p:sp>
        <p:nvSpPr>
          <p:cNvPr id="765" name="Shape 765"/>
          <p:cNvSpPr/>
          <p:nvPr/>
        </p:nvSpPr>
        <p:spPr>
          <a:xfrm>
            <a:off x="3944894" y="2404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766" name="Shape 766"/>
          <p:cNvSpPr/>
          <p:nvPr/>
        </p:nvSpPr>
        <p:spPr>
          <a:xfrm>
            <a:off x="3944894" y="3293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767" name="Shape 767"/>
          <p:cNvSpPr/>
          <p:nvPr/>
        </p:nvSpPr>
        <p:spPr>
          <a:xfrm>
            <a:off x="3944894" y="4182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768" name="Shape 768"/>
          <p:cNvSpPr/>
          <p:nvPr/>
        </p:nvSpPr>
        <p:spPr>
          <a:xfrm>
            <a:off x="3944894" y="5071747"/>
            <a:ext cx="382626" cy="685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769" name="Shape 769"/>
          <p:cNvSpPr/>
          <p:nvPr/>
        </p:nvSpPr>
        <p:spPr>
          <a:xfrm>
            <a:off x="5092637" y="4864362"/>
            <a:ext cx="2819526" cy="1141208"/>
          </a:xfrm>
          <a:prstGeom prst="rect">
            <a:avLst/>
          </a:prstGeom>
          <a:ln w="38100">
            <a:solidFill>
              <a:schemeClr val="tx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800"/>
            </a:pPr>
            <a:endParaRPr/>
          </a:p>
        </p:txBody>
      </p:sp>
      <p:sp>
        <p:nvSpPr>
          <p:cNvPr id="770" name="Shape 770"/>
          <p:cNvSpPr/>
          <p:nvPr/>
        </p:nvSpPr>
        <p:spPr>
          <a:xfrm>
            <a:off x="8099273" y="4899146"/>
            <a:ext cx="3853619" cy="10259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chemeClr val="tx1"/>
                </a:solidFill>
              </a:rPr>
              <a:t>after reboot, how to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chemeClr val="tx1"/>
                </a:solidFill>
              </a:rPr>
              <a:t>tell which data is right?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Shape 77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H/W Solution</a:t>
            </a:r>
          </a:p>
        </p:txBody>
      </p:sp>
      <p:sp>
        <p:nvSpPr>
          <p:cNvPr id="773" name="Shape 773"/>
          <p:cNvSpPr>
            <a:spLocks noGrp="1"/>
          </p:cNvSpPr>
          <p:nvPr>
            <p:ph type="body" idx="4294967295"/>
          </p:nvPr>
        </p:nvSpPr>
        <p:spPr>
          <a:xfrm>
            <a:off x="548640" y="2296160"/>
            <a:ext cx="12092940" cy="5373688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Problem: Consistent-Update Problem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Use non-volatile RAM in RAID controller.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Software RAID controllers (e.g., Linux md) don’t have this </a:t>
            </a:r>
            <a:r>
              <a:rPr sz="3800" dirty="0" smtClean="0"/>
              <a:t>option</a:t>
            </a:r>
            <a:endParaRPr sz="3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" name="Shape 798"/>
          <p:cNvSpPr/>
          <p:nvPr/>
        </p:nvSpPr>
        <p:spPr>
          <a:xfrm>
            <a:off x="3922124" y="7249160"/>
            <a:ext cx="5480591" cy="0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799" name="Shape 799"/>
          <p:cNvSpPr/>
          <p:nvPr/>
        </p:nvSpPr>
        <p:spPr>
          <a:xfrm flipV="1">
            <a:off x="3935774" y="1782219"/>
            <a:ext cx="1" cy="5480591"/>
          </a:xfrm>
          <a:prstGeom prst="line">
            <a:avLst/>
          </a:prstGeom>
          <a:ln w="38100">
            <a:solidFill>
              <a:srgbClr val="FFFFFF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00" name="Shape 800"/>
          <p:cNvSpPr/>
          <p:nvPr/>
        </p:nvSpPr>
        <p:spPr>
          <a:xfrm>
            <a:off x="5690641" y="7274661"/>
            <a:ext cx="194355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Capacity</a:t>
            </a:r>
          </a:p>
        </p:txBody>
      </p:sp>
      <p:sp>
        <p:nvSpPr>
          <p:cNvPr id="801" name="Shape 801"/>
          <p:cNvSpPr/>
          <p:nvPr/>
        </p:nvSpPr>
        <p:spPr>
          <a:xfrm rot="16200000">
            <a:off x="2478287" y="4198664"/>
            <a:ext cx="20702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Reliability</a:t>
            </a:r>
          </a:p>
        </p:txBody>
      </p:sp>
      <p:sp>
        <p:nvSpPr>
          <p:cNvPr id="802" name="Shape 802"/>
          <p:cNvSpPr/>
          <p:nvPr/>
        </p:nvSpPr>
        <p:spPr>
          <a:xfrm>
            <a:off x="7959443" y="5862786"/>
            <a:ext cx="282109" cy="2821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2600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03" name="Shape 803"/>
          <p:cNvSpPr/>
          <p:nvPr/>
        </p:nvSpPr>
        <p:spPr>
          <a:xfrm>
            <a:off x="8338183" y="5737140"/>
            <a:ext cx="126040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RAID-0</a:t>
            </a:r>
          </a:p>
        </p:txBody>
      </p:sp>
      <p:sp>
        <p:nvSpPr>
          <p:cNvPr id="804" name="Shape 804"/>
          <p:cNvSpPr/>
          <p:nvPr/>
        </p:nvSpPr>
        <p:spPr>
          <a:xfrm>
            <a:off x="4876792" y="2701205"/>
            <a:ext cx="282109" cy="2821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0433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05" name="Shape 805"/>
          <p:cNvSpPr/>
          <p:nvPr/>
        </p:nvSpPr>
        <p:spPr>
          <a:xfrm>
            <a:off x="5255532" y="2575560"/>
            <a:ext cx="126040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RAID-1</a:t>
            </a:r>
          </a:p>
        </p:txBody>
      </p:sp>
      <p:sp>
        <p:nvSpPr>
          <p:cNvPr id="806" name="Shape 806"/>
          <p:cNvSpPr/>
          <p:nvPr/>
        </p:nvSpPr>
        <p:spPr>
          <a:xfrm>
            <a:off x="7280927" y="3135115"/>
            <a:ext cx="282110" cy="2821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solidFill>
            <a:srgbClr val="FF40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807" name="Shape 807"/>
          <p:cNvSpPr/>
          <p:nvPr/>
        </p:nvSpPr>
        <p:spPr>
          <a:xfrm>
            <a:off x="7659668" y="3009469"/>
            <a:ext cx="126040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RAID-4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3" grpId="0" animBg="1"/>
      <p:bldP spid="805" grpId="0" animBg="1"/>
      <p:bldP spid="806" grpId="0" animBg="1"/>
      <p:bldP spid="80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" name="Shape 8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Raid-4 </a:t>
            </a:r>
            <a:r>
              <a:rPr sz="6480" dirty="0" smtClean="0">
                <a:solidFill>
                  <a:srgbClr val="FFFFFF"/>
                </a:solidFill>
              </a:rPr>
              <a:t>Strategy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810" name="Shape 810"/>
          <p:cNvSpPr>
            <a:spLocks noGrp="1"/>
          </p:cNvSpPr>
          <p:nvPr>
            <p:ph type="body" idx="4294967295"/>
          </p:nvPr>
        </p:nvSpPr>
        <p:spPr>
          <a:xfrm>
            <a:off x="388620" y="2424430"/>
            <a:ext cx="12275820" cy="697103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Use parity </a:t>
            </a:r>
            <a:r>
              <a:rPr sz="3800" dirty="0" smtClean="0"/>
              <a:t>disk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In algebra, if an equation has N variables, and N-1 are </a:t>
            </a:r>
            <a:r>
              <a:rPr sz="3800" dirty="0" smtClean="0"/>
              <a:t>know</a:t>
            </a:r>
            <a:r>
              <a:rPr lang="en-US" sz="3800" dirty="0" smtClean="0"/>
              <a:t>n</a:t>
            </a:r>
            <a:r>
              <a:rPr sz="3800" dirty="0" smtClean="0"/>
              <a:t>, </a:t>
            </a:r>
            <a:r>
              <a:rPr sz="3800" dirty="0"/>
              <a:t>you can often solve for the unknown.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Treat </a:t>
            </a:r>
            <a:r>
              <a:rPr sz="3800" dirty="0" smtClean="0"/>
              <a:t>sectors </a:t>
            </a:r>
            <a:r>
              <a:rPr sz="3800" dirty="0"/>
              <a:t>across disks in a stripe as an equation.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Data on </a:t>
            </a:r>
            <a:r>
              <a:rPr sz="3800" dirty="0" smtClean="0"/>
              <a:t>bad </a:t>
            </a:r>
            <a:r>
              <a:rPr sz="3800" dirty="0"/>
              <a:t>disk is like an unknown in the equation.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" name="Shape 8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813" name="Shape 813"/>
          <p:cNvSpPr/>
          <p:nvPr/>
        </p:nvSpPr>
        <p:spPr>
          <a:xfrm>
            <a:off x="3010933" y="3574284"/>
            <a:ext cx="6982934" cy="790215"/>
          </a:xfrm>
          <a:prstGeom prst="rect">
            <a:avLst/>
          </a:prstGeom>
          <a:ln w="381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800"/>
            </a:pPr>
            <a:endParaRPr/>
          </a:p>
        </p:txBody>
      </p:sp>
      <p:sp>
        <p:nvSpPr>
          <p:cNvPr id="814" name="Shape 814"/>
          <p:cNvSpPr/>
          <p:nvPr/>
        </p:nvSpPr>
        <p:spPr>
          <a:xfrm>
            <a:off x="1253853" y="3645541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Stripe:</a:t>
            </a:r>
          </a:p>
        </p:txBody>
      </p:sp>
      <p:sp>
        <p:nvSpPr>
          <p:cNvPr id="815" name="Shape 815"/>
          <p:cNvSpPr/>
          <p:nvPr/>
        </p:nvSpPr>
        <p:spPr>
          <a:xfrm>
            <a:off x="3116926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Disk0</a:t>
            </a:r>
          </a:p>
        </p:txBody>
      </p:sp>
      <p:sp>
        <p:nvSpPr>
          <p:cNvPr id="816" name="Shape 816"/>
          <p:cNvSpPr/>
          <p:nvPr/>
        </p:nvSpPr>
        <p:spPr>
          <a:xfrm>
            <a:off x="4558837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Disk1</a:t>
            </a:r>
          </a:p>
        </p:txBody>
      </p:sp>
      <p:sp>
        <p:nvSpPr>
          <p:cNvPr id="817" name="Shape 817"/>
          <p:cNvSpPr/>
          <p:nvPr/>
        </p:nvSpPr>
        <p:spPr>
          <a:xfrm>
            <a:off x="6000749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Disk2</a:t>
            </a:r>
          </a:p>
        </p:txBody>
      </p:sp>
      <p:sp>
        <p:nvSpPr>
          <p:cNvPr id="818" name="Shape 818"/>
          <p:cNvSpPr/>
          <p:nvPr/>
        </p:nvSpPr>
        <p:spPr>
          <a:xfrm>
            <a:off x="7442661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Disk3</a:t>
            </a:r>
          </a:p>
        </p:txBody>
      </p:sp>
      <p:sp>
        <p:nvSpPr>
          <p:cNvPr id="819" name="Shape 819"/>
          <p:cNvSpPr/>
          <p:nvPr/>
        </p:nvSpPr>
        <p:spPr>
          <a:xfrm>
            <a:off x="8884573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" name="Shape 8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822" name="Shape 822"/>
          <p:cNvSpPr/>
          <p:nvPr/>
        </p:nvSpPr>
        <p:spPr>
          <a:xfrm>
            <a:off x="3010933" y="3574284"/>
            <a:ext cx="6982934" cy="790215"/>
          </a:xfrm>
          <a:prstGeom prst="rect">
            <a:avLst/>
          </a:prstGeom>
          <a:ln w="381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800"/>
            </a:pPr>
            <a:endParaRPr/>
          </a:p>
        </p:txBody>
      </p:sp>
      <p:sp>
        <p:nvSpPr>
          <p:cNvPr id="823" name="Shape 823"/>
          <p:cNvSpPr/>
          <p:nvPr/>
        </p:nvSpPr>
        <p:spPr>
          <a:xfrm>
            <a:off x="1253853" y="3645541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Stripe:</a:t>
            </a:r>
          </a:p>
        </p:txBody>
      </p:sp>
      <p:sp>
        <p:nvSpPr>
          <p:cNvPr id="824" name="Shape 824"/>
          <p:cNvSpPr/>
          <p:nvPr/>
        </p:nvSpPr>
        <p:spPr>
          <a:xfrm>
            <a:off x="3116926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Disk0</a:t>
            </a:r>
          </a:p>
        </p:txBody>
      </p:sp>
      <p:sp>
        <p:nvSpPr>
          <p:cNvPr id="825" name="Shape 825"/>
          <p:cNvSpPr/>
          <p:nvPr/>
        </p:nvSpPr>
        <p:spPr>
          <a:xfrm>
            <a:off x="4558837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Disk1</a:t>
            </a:r>
          </a:p>
        </p:txBody>
      </p:sp>
      <p:sp>
        <p:nvSpPr>
          <p:cNvPr id="826" name="Shape 826"/>
          <p:cNvSpPr/>
          <p:nvPr/>
        </p:nvSpPr>
        <p:spPr>
          <a:xfrm>
            <a:off x="6000749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Disk2</a:t>
            </a:r>
          </a:p>
        </p:txBody>
      </p:sp>
      <p:sp>
        <p:nvSpPr>
          <p:cNvPr id="827" name="Shape 827"/>
          <p:cNvSpPr/>
          <p:nvPr/>
        </p:nvSpPr>
        <p:spPr>
          <a:xfrm>
            <a:off x="7442661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Disk3</a:t>
            </a:r>
          </a:p>
        </p:txBody>
      </p:sp>
      <p:sp>
        <p:nvSpPr>
          <p:cNvPr id="828" name="Shape 828"/>
          <p:cNvSpPr/>
          <p:nvPr/>
        </p:nvSpPr>
        <p:spPr>
          <a:xfrm>
            <a:off x="8884573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Disk4</a:t>
            </a:r>
          </a:p>
        </p:txBody>
      </p:sp>
      <p:sp>
        <p:nvSpPr>
          <p:cNvPr id="829" name="Shape 829"/>
          <p:cNvSpPr/>
          <p:nvPr/>
        </p:nvSpPr>
        <p:spPr>
          <a:xfrm>
            <a:off x="8766159" y="4464691"/>
            <a:ext cx="124013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(parity)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Solution 1: JBOD</a:t>
            </a:r>
          </a:p>
        </p:txBody>
      </p:sp>
      <p:grpSp>
        <p:nvGrpSpPr>
          <p:cNvPr id="70" name="Group 70"/>
          <p:cNvGrpSpPr/>
          <p:nvPr/>
        </p:nvGrpSpPr>
        <p:grpSpPr>
          <a:xfrm>
            <a:off x="4402795" y="3210053"/>
            <a:ext cx="811073" cy="1574321"/>
            <a:chOff x="0" y="0"/>
            <a:chExt cx="811071" cy="1574319"/>
          </a:xfrm>
        </p:grpSpPr>
        <p:grpSp>
          <p:nvGrpSpPr>
            <p:cNvPr id="68" name="Group 68"/>
            <p:cNvGrpSpPr/>
            <p:nvPr/>
          </p:nvGrpSpPr>
          <p:grpSpPr>
            <a:xfrm>
              <a:off x="0" y="915729"/>
              <a:ext cx="811072" cy="658591"/>
              <a:chOff x="0" y="0"/>
              <a:chExt cx="811071" cy="65859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0" y="405535"/>
                <a:ext cx="811072" cy="2530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97181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2513" y="126527"/>
                <a:ext cx="806046" cy="401276"/>
              </a:xfrm>
              <a:prstGeom prst="rect">
                <a:avLst/>
              </a:prstGeom>
              <a:solidFill>
                <a:srgbClr val="97181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800" b="1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67" name="Shape 67"/>
              <p:cNvSpPr/>
              <p:nvPr/>
            </p:nvSpPr>
            <p:spPr>
              <a:xfrm>
                <a:off x="0" y="0"/>
                <a:ext cx="811072" cy="2530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69" name="Shape 69"/>
            <p:cNvSpPr/>
            <p:nvPr/>
          </p:nvSpPr>
          <p:spPr>
            <a:xfrm>
              <a:off x="0" y="0"/>
              <a:ext cx="811072" cy="658591"/>
            </a:xfrm>
            <a:prstGeom prst="rect">
              <a:avLst/>
            </a:prstGeom>
            <a:solidFill>
              <a:srgbClr val="5747C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0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000" b="1">
                  <a:solidFill>
                    <a:srgbClr val="FFFFFF"/>
                  </a:solidFill>
                </a:rPr>
                <a:t>FS</a:t>
              </a:r>
            </a:p>
          </p:txBody>
        </p:sp>
      </p:grpSp>
      <p:grpSp>
        <p:nvGrpSpPr>
          <p:cNvPr id="76" name="Group 76"/>
          <p:cNvGrpSpPr/>
          <p:nvPr/>
        </p:nvGrpSpPr>
        <p:grpSpPr>
          <a:xfrm>
            <a:off x="5532174" y="3210053"/>
            <a:ext cx="811073" cy="1574321"/>
            <a:chOff x="0" y="0"/>
            <a:chExt cx="811071" cy="1574319"/>
          </a:xfrm>
        </p:grpSpPr>
        <p:grpSp>
          <p:nvGrpSpPr>
            <p:cNvPr id="74" name="Group 74"/>
            <p:cNvGrpSpPr/>
            <p:nvPr/>
          </p:nvGrpSpPr>
          <p:grpSpPr>
            <a:xfrm>
              <a:off x="0" y="915729"/>
              <a:ext cx="811072" cy="658591"/>
              <a:chOff x="0" y="0"/>
              <a:chExt cx="811071" cy="658590"/>
            </a:xfrm>
          </p:grpSpPr>
          <p:sp>
            <p:nvSpPr>
              <p:cNvPr id="71" name="Shape 71"/>
              <p:cNvSpPr/>
              <p:nvPr/>
            </p:nvSpPr>
            <p:spPr>
              <a:xfrm>
                <a:off x="0" y="405535"/>
                <a:ext cx="811072" cy="2530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97181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72" name="Shape 72"/>
              <p:cNvSpPr/>
              <p:nvPr/>
            </p:nvSpPr>
            <p:spPr>
              <a:xfrm>
                <a:off x="2513" y="126527"/>
                <a:ext cx="806046" cy="401276"/>
              </a:xfrm>
              <a:prstGeom prst="rect">
                <a:avLst/>
              </a:prstGeom>
              <a:solidFill>
                <a:srgbClr val="97181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800" b="1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0" y="0"/>
                <a:ext cx="811072" cy="2530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75" name="Shape 75"/>
            <p:cNvSpPr/>
            <p:nvPr/>
          </p:nvSpPr>
          <p:spPr>
            <a:xfrm>
              <a:off x="0" y="0"/>
              <a:ext cx="811072" cy="658591"/>
            </a:xfrm>
            <a:prstGeom prst="rect">
              <a:avLst/>
            </a:prstGeom>
            <a:solidFill>
              <a:srgbClr val="5747C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0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000" b="1">
                  <a:solidFill>
                    <a:srgbClr val="FFFFFF"/>
                  </a:solidFill>
                </a:rPr>
                <a:t>FS</a:t>
              </a:r>
            </a:p>
          </p:txBody>
        </p:sp>
      </p:grpSp>
      <p:grpSp>
        <p:nvGrpSpPr>
          <p:cNvPr id="82" name="Group 82"/>
          <p:cNvGrpSpPr/>
          <p:nvPr/>
        </p:nvGrpSpPr>
        <p:grpSpPr>
          <a:xfrm>
            <a:off x="6661553" y="3210053"/>
            <a:ext cx="811073" cy="1574321"/>
            <a:chOff x="0" y="0"/>
            <a:chExt cx="811071" cy="1574319"/>
          </a:xfrm>
        </p:grpSpPr>
        <p:grpSp>
          <p:nvGrpSpPr>
            <p:cNvPr id="80" name="Group 80"/>
            <p:cNvGrpSpPr/>
            <p:nvPr/>
          </p:nvGrpSpPr>
          <p:grpSpPr>
            <a:xfrm>
              <a:off x="0" y="915729"/>
              <a:ext cx="811072" cy="658591"/>
              <a:chOff x="0" y="0"/>
              <a:chExt cx="811071" cy="65859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0" y="405535"/>
                <a:ext cx="811072" cy="2530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97181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2513" y="126527"/>
                <a:ext cx="806046" cy="401276"/>
              </a:xfrm>
              <a:prstGeom prst="rect">
                <a:avLst/>
              </a:prstGeom>
              <a:solidFill>
                <a:srgbClr val="97181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800" b="1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0" y="0"/>
                <a:ext cx="811072" cy="2530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81" name="Shape 81"/>
            <p:cNvSpPr/>
            <p:nvPr/>
          </p:nvSpPr>
          <p:spPr>
            <a:xfrm>
              <a:off x="0" y="0"/>
              <a:ext cx="811072" cy="658591"/>
            </a:xfrm>
            <a:prstGeom prst="rect">
              <a:avLst/>
            </a:prstGeom>
            <a:solidFill>
              <a:srgbClr val="5747C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0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000" b="1">
                  <a:solidFill>
                    <a:srgbClr val="FFFFFF"/>
                  </a:solidFill>
                </a:rPr>
                <a:t>FS</a:t>
              </a:r>
            </a:p>
          </p:txBody>
        </p:sp>
      </p:grpSp>
      <p:grpSp>
        <p:nvGrpSpPr>
          <p:cNvPr id="88" name="Group 88"/>
          <p:cNvGrpSpPr/>
          <p:nvPr/>
        </p:nvGrpSpPr>
        <p:grpSpPr>
          <a:xfrm>
            <a:off x="7790932" y="3210053"/>
            <a:ext cx="811072" cy="1574321"/>
            <a:chOff x="0" y="0"/>
            <a:chExt cx="811071" cy="1574319"/>
          </a:xfrm>
        </p:grpSpPr>
        <p:grpSp>
          <p:nvGrpSpPr>
            <p:cNvPr id="86" name="Group 86"/>
            <p:cNvGrpSpPr/>
            <p:nvPr/>
          </p:nvGrpSpPr>
          <p:grpSpPr>
            <a:xfrm>
              <a:off x="0" y="915729"/>
              <a:ext cx="811072" cy="658591"/>
              <a:chOff x="0" y="0"/>
              <a:chExt cx="811071" cy="658590"/>
            </a:xfrm>
          </p:grpSpPr>
          <p:sp>
            <p:nvSpPr>
              <p:cNvPr id="83" name="Shape 83"/>
              <p:cNvSpPr/>
              <p:nvPr/>
            </p:nvSpPr>
            <p:spPr>
              <a:xfrm>
                <a:off x="0" y="405535"/>
                <a:ext cx="811072" cy="25305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97181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  <p:sp>
            <p:nvSpPr>
              <p:cNvPr id="84" name="Shape 84"/>
              <p:cNvSpPr/>
              <p:nvPr/>
            </p:nvSpPr>
            <p:spPr>
              <a:xfrm>
                <a:off x="2513" y="126527"/>
                <a:ext cx="806046" cy="401276"/>
              </a:xfrm>
              <a:prstGeom prst="rect">
                <a:avLst/>
              </a:prstGeom>
              <a:solidFill>
                <a:srgbClr val="97181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800" b="1">
                    <a:latin typeface="Helvetica"/>
                    <a:ea typeface="Helvetica"/>
                    <a:cs typeface="Helvetica"/>
                    <a:sym typeface="Helvetica"/>
                  </a:defRPr>
                </a:pPr>
                <a:endParaRPr/>
              </a:p>
            </p:txBody>
          </p:sp>
          <p:sp>
            <p:nvSpPr>
              <p:cNvPr id="85" name="Shape 85"/>
              <p:cNvSpPr/>
              <p:nvPr/>
            </p:nvSpPr>
            <p:spPr>
              <a:xfrm>
                <a:off x="0" y="0"/>
                <a:ext cx="811072" cy="253055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19679" h="19679" extrusionOk="0">
                    <a:moveTo>
                      <a:pt x="16796" y="2882"/>
                    </a:moveTo>
                    <a:cubicBezTo>
                      <a:pt x="20639" y="6724"/>
                      <a:pt x="20639" y="12954"/>
                      <a:pt x="16796" y="16796"/>
                    </a:cubicBezTo>
                    <a:cubicBezTo>
                      <a:pt x="12954" y="20639"/>
                      <a:pt x="6724" y="20639"/>
                      <a:pt x="2882" y="16796"/>
                    </a:cubicBezTo>
                    <a:cubicBezTo>
                      <a:pt x="-961" y="12954"/>
                      <a:pt x="-961" y="6724"/>
                      <a:pt x="2882" y="2882"/>
                    </a:cubicBezTo>
                    <a:cubicBezTo>
                      <a:pt x="6724" y="-961"/>
                      <a:pt x="12954" y="-961"/>
                      <a:pt x="16796" y="2882"/>
                    </a:cubicBezTo>
                    <a:close/>
                  </a:path>
                </a:pathLst>
              </a:custGeom>
              <a:solidFill>
                <a:srgbClr val="D4595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0" tIns="0" rIns="0" bIns="0" numCol="1" anchor="ctr">
                <a:noAutofit/>
              </a:bodyPr>
              <a:lstStyle/>
              <a:p>
                <a:pPr lvl="0">
                  <a:defRPr sz="2600"/>
                </a:pPr>
                <a:endParaRPr/>
              </a:p>
            </p:txBody>
          </p:sp>
        </p:grpSp>
        <p:sp>
          <p:nvSpPr>
            <p:cNvPr id="87" name="Shape 87"/>
            <p:cNvSpPr/>
            <p:nvPr/>
          </p:nvSpPr>
          <p:spPr>
            <a:xfrm>
              <a:off x="0" y="0"/>
              <a:ext cx="811072" cy="658591"/>
            </a:xfrm>
            <a:prstGeom prst="rect">
              <a:avLst/>
            </a:prstGeom>
            <a:solidFill>
              <a:srgbClr val="5747C1"/>
            </a:solidFill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ctr">
              <a:noAutofit/>
            </a:bodyPr>
            <a:lstStyle>
              <a:lvl1pPr>
                <a:defRPr sz="30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3000" b="1">
                  <a:solidFill>
                    <a:srgbClr val="FFFFFF"/>
                  </a:solidFill>
                </a:rPr>
                <a:t>FS</a:t>
              </a:r>
            </a:p>
          </p:txBody>
        </p:sp>
      </p:grpSp>
      <p:sp>
        <p:nvSpPr>
          <p:cNvPr id="89" name="Shape 89"/>
          <p:cNvSpPr/>
          <p:nvPr/>
        </p:nvSpPr>
        <p:spPr>
          <a:xfrm>
            <a:off x="4402795" y="2293138"/>
            <a:ext cx="4199210" cy="65859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Application</a:t>
            </a:r>
          </a:p>
        </p:txBody>
      </p:sp>
      <p:sp>
        <p:nvSpPr>
          <p:cNvPr id="90" name="Shape 90"/>
          <p:cNvSpPr/>
          <p:nvPr/>
        </p:nvSpPr>
        <p:spPr>
          <a:xfrm>
            <a:off x="2718612" y="5217619"/>
            <a:ext cx="7567576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Application is smart, stores different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files on different file systems.</a:t>
            </a:r>
          </a:p>
        </p:txBody>
      </p:sp>
      <p:sp>
        <p:nvSpPr>
          <p:cNvPr id="29" name="Shape 119"/>
          <p:cNvSpPr/>
          <p:nvPr/>
        </p:nvSpPr>
        <p:spPr>
          <a:xfrm>
            <a:off x="3675960" y="7677819"/>
            <a:ext cx="597118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FFFFFF"/>
                </a:solidFill>
              </a:rPr>
              <a:t>JBOD: </a:t>
            </a:r>
            <a:r>
              <a:rPr sz="3600" b="1" dirty="0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rPr>
              <a:t>J</a:t>
            </a:r>
            <a:r>
              <a:rPr sz="3600" dirty="0">
                <a:solidFill>
                  <a:srgbClr val="FFFFFF"/>
                </a:solidFill>
              </a:rPr>
              <a:t>ust a </a:t>
            </a:r>
            <a:r>
              <a:rPr sz="3600" b="1" dirty="0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rPr>
              <a:t>B</a:t>
            </a:r>
            <a:r>
              <a:rPr sz="3600" dirty="0">
                <a:solidFill>
                  <a:srgbClr val="FFFFFF"/>
                </a:solidFill>
              </a:rPr>
              <a:t>unch </a:t>
            </a:r>
            <a:r>
              <a:rPr sz="3600" b="1" dirty="0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rPr>
              <a:t>O</a:t>
            </a:r>
            <a:r>
              <a:rPr sz="3600" dirty="0">
                <a:solidFill>
                  <a:srgbClr val="FFFFFF"/>
                </a:solidFill>
              </a:rPr>
              <a:t>f </a:t>
            </a:r>
            <a:r>
              <a:rPr sz="3600" b="1" dirty="0" smtClean="0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rPr>
              <a:t>D</a:t>
            </a:r>
            <a:r>
              <a:rPr sz="3600" dirty="0" smtClean="0">
                <a:solidFill>
                  <a:srgbClr val="FFFFFF"/>
                </a:solidFill>
              </a:rPr>
              <a:t>isks</a:t>
            </a:r>
            <a:endParaRPr sz="36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" name="Shape 83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832" name="Shape 832"/>
          <p:cNvSpPr/>
          <p:nvPr/>
        </p:nvSpPr>
        <p:spPr>
          <a:xfrm>
            <a:off x="3434324" y="3645541"/>
            <a:ext cx="36850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833" name="Shape 833"/>
          <p:cNvSpPr/>
          <p:nvPr/>
        </p:nvSpPr>
        <p:spPr>
          <a:xfrm>
            <a:off x="4876236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834" name="Shape 834"/>
          <p:cNvSpPr/>
          <p:nvPr/>
        </p:nvSpPr>
        <p:spPr>
          <a:xfrm>
            <a:off x="6318148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35" name="Shape 835"/>
          <p:cNvSpPr/>
          <p:nvPr/>
        </p:nvSpPr>
        <p:spPr>
          <a:xfrm>
            <a:off x="7760060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836" name="Shape 836"/>
          <p:cNvSpPr/>
          <p:nvPr/>
        </p:nvSpPr>
        <p:spPr>
          <a:xfrm>
            <a:off x="3010933" y="3574284"/>
            <a:ext cx="6982934" cy="790215"/>
          </a:xfrm>
          <a:prstGeom prst="rect">
            <a:avLst/>
          </a:prstGeom>
          <a:ln w="381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800"/>
            </a:pPr>
            <a:endParaRPr/>
          </a:p>
        </p:txBody>
      </p:sp>
      <p:sp>
        <p:nvSpPr>
          <p:cNvPr id="837" name="Shape 837"/>
          <p:cNvSpPr/>
          <p:nvPr/>
        </p:nvSpPr>
        <p:spPr>
          <a:xfrm>
            <a:off x="1253853" y="3645541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Stripe:</a:t>
            </a:r>
          </a:p>
        </p:txBody>
      </p:sp>
      <p:sp>
        <p:nvSpPr>
          <p:cNvPr id="838" name="Shape 838"/>
          <p:cNvSpPr/>
          <p:nvPr/>
        </p:nvSpPr>
        <p:spPr>
          <a:xfrm>
            <a:off x="3116926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Disk0</a:t>
            </a:r>
          </a:p>
        </p:txBody>
      </p:sp>
      <p:sp>
        <p:nvSpPr>
          <p:cNvPr id="839" name="Shape 839"/>
          <p:cNvSpPr/>
          <p:nvPr/>
        </p:nvSpPr>
        <p:spPr>
          <a:xfrm>
            <a:off x="4558837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Disk1</a:t>
            </a:r>
          </a:p>
        </p:txBody>
      </p:sp>
      <p:sp>
        <p:nvSpPr>
          <p:cNvPr id="840" name="Shape 840"/>
          <p:cNvSpPr/>
          <p:nvPr/>
        </p:nvSpPr>
        <p:spPr>
          <a:xfrm>
            <a:off x="6000749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Disk2</a:t>
            </a:r>
          </a:p>
        </p:txBody>
      </p:sp>
      <p:sp>
        <p:nvSpPr>
          <p:cNvPr id="841" name="Shape 841"/>
          <p:cNvSpPr/>
          <p:nvPr/>
        </p:nvSpPr>
        <p:spPr>
          <a:xfrm>
            <a:off x="7442661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Disk3</a:t>
            </a:r>
          </a:p>
        </p:txBody>
      </p:sp>
      <p:sp>
        <p:nvSpPr>
          <p:cNvPr id="842" name="Shape 842"/>
          <p:cNvSpPr/>
          <p:nvPr/>
        </p:nvSpPr>
        <p:spPr>
          <a:xfrm>
            <a:off x="8884573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Disk4</a:t>
            </a:r>
          </a:p>
        </p:txBody>
      </p:sp>
      <p:sp>
        <p:nvSpPr>
          <p:cNvPr id="843" name="Shape 843"/>
          <p:cNvSpPr/>
          <p:nvPr/>
        </p:nvSpPr>
        <p:spPr>
          <a:xfrm>
            <a:off x="8766159" y="4464691"/>
            <a:ext cx="124013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(parity)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5" name="Shape 8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846" name="Shape 846"/>
          <p:cNvSpPr/>
          <p:nvPr/>
        </p:nvSpPr>
        <p:spPr>
          <a:xfrm>
            <a:off x="3434324" y="3645541"/>
            <a:ext cx="36850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847" name="Shape 847"/>
          <p:cNvSpPr/>
          <p:nvPr/>
        </p:nvSpPr>
        <p:spPr>
          <a:xfrm>
            <a:off x="4876236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848" name="Shape 848"/>
          <p:cNvSpPr/>
          <p:nvPr/>
        </p:nvSpPr>
        <p:spPr>
          <a:xfrm>
            <a:off x="6318148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49" name="Shape 849"/>
          <p:cNvSpPr/>
          <p:nvPr/>
        </p:nvSpPr>
        <p:spPr>
          <a:xfrm>
            <a:off x="7760060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850" name="Shape 850"/>
          <p:cNvSpPr/>
          <p:nvPr/>
        </p:nvSpPr>
        <p:spPr>
          <a:xfrm>
            <a:off x="9201972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851" name="Shape 851"/>
          <p:cNvSpPr/>
          <p:nvPr/>
        </p:nvSpPr>
        <p:spPr>
          <a:xfrm>
            <a:off x="3010933" y="3574284"/>
            <a:ext cx="6982934" cy="790215"/>
          </a:xfrm>
          <a:prstGeom prst="rect">
            <a:avLst/>
          </a:prstGeom>
          <a:ln w="381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800"/>
            </a:pPr>
            <a:endParaRPr/>
          </a:p>
        </p:txBody>
      </p:sp>
      <p:sp>
        <p:nvSpPr>
          <p:cNvPr id="852" name="Shape 852"/>
          <p:cNvSpPr/>
          <p:nvPr/>
        </p:nvSpPr>
        <p:spPr>
          <a:xfrm>
            <a:off x="1253853" y="3645541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Stripe:</a:t>
            </a:r>
          </a:p>
        </p:txBody>
      </p:sp>
      <p:sp>
        <p:nvSpPr>
          <p:cNvPr id="853" name="Shape 853"/>
          <p:cNvSpPr/>
          <p:nvPr/>
        </p:nvSpPr>
        <p:spPr>
          <a:xfrm>
            <a:off x="3116926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Disk0</a:t>
            </a:r>
          </a:p>
        </p:txBody>
      </p:sp>
      <p:sp>
        <p:nvSpPr>
          <p:cNvPr id="854" name="Shape 854"/>
          <p:cNvSpPr/>
          <p:nvPr/>
        </p:nvSpPr>
        <p:spPr>
          <a:xfrm>
            <a:off x="4558837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Disk1</a:t>
            </a:r>
          </a:p>
        </p:txBody>
      </p:sp>
      <p:sp>
        <p:nvSpPr>
          <p:cNvPr id="855" name="Shape 855"/>
          <p:cNvSpPr/>
          <p:nvPr/>
        </p:nvSpPr>
        <p:spPr>
          <a:xfrm>
            <a:off x="6000749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Disk2</a:t>
            </a:r>
          </a:p>
        </p:txBody>
      </p:sp>
      <p:sp>
        <p:nvSpPr>
          <p:cNvPr id="856" name="Shape 856"/>
          <p:cNvSpPr/>
          <p:nvPr/>
        </p:nvSpPr>
        <p:spPr>
          <a:xfrm>
            <a:off x="7442661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Disk3</a:t>
            </a:r>
          </a:p>
        </p:txBody>
      </p:sp>
      <p:sp>
        <p:nvSpPr>
          <p:cNvPr id="857" name="Shape 857"/>
          <p:cNvSpPr/>
          <p:nvPr/>
        </p:nvSpPr>
        <p:spPr>
          <a:xfrm>
            <a:off x="8884573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Disk4</a:t>
            </a:r>
          </a:p>
        </p:txBody>
      </p:sp>
      <p:sp>
        <p:nvSpPr>
          <p:cNvPr id="858" name="Shape 858"/>
          <p:cNvSpPr/>
          <p:nvPr/>
        </p:nvSpPr>
        <p:spPr>
          <a:xfrm>
            <a:off x="8766159" y="4464691"/>
            <a:ext cx="124013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(parity)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Shape 86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861" name="Shape 861"/>
          <p:cNvSpPr/>
          <p:nvPr/>
        </p:nvSpPr>
        <p:spPr>
          <a:xfrm>
            <a:off x="3434324" y="3645541"/>
            <a:ext cx="36850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862" name="Shape 862"/>
          <p:cNvSpPr/>
          <p:nvPr/>
        </p:nvSpPr>
        <p:spPr>
          <a:xfrm>
            <a:off x="4863663" y="3645541"/>
            <a:ext cx="3936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863" name="Shape 863"/>
          <p:cNvSpPr/>
          <p:nvPr/>
        </p:nvSpPr>
        <p:spPr>
          <a:xfrm>
            <a:off x="6318148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64" name="Shape 864"/>
          <p:cNvSpPr/>
          <p:nvPr/>
        </p:nvSpPr>
        <p:spPr>
          <a:xfrm>
            <a:off x="7760060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865" name="Shape 865"/>
          <p:cNvSpPr/>
          <p:nvPr/>
        </p:nvSpPr>
        <p:spPr>
          <a:xfrm>
            <a:off x="9201972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866" name="Shape 866"/>
          <p:cNvSpPr/>
          <p:nvPr/>
        </p:nvSpPr>
        <p:spPr>
          <a:xfrm>
            <a:off x="3010933" y="3574284"/>
            <a:ext cx="6982934" cy="790215"/>
          </a:xfrm>
          <a:prstGeom prst="rect">
            <a:avLst/>
          </a:prstGeom>
          <a:ln w="381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800"/>
            </a:pPr>
            <a:endParaRPr/>
          </a:p>
        </p:txBody>
      </p:sp>
      <p:sp>
        <p:nvSpPr>
          <p:cNvPr id="867" name="Shape 867"/>
          <p:cNvSpPr/>
          <p:nvPr/>
        </p:nvSpPr>
        <p:spPr>
          <a:xfrm>
            <a:off x="1253853" y="3645541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Stripe:</a:t>
            </a:r>
          </a:p>
        </p:txBody>
      </p:sp>
      <p:sp>
        <p:nvSpPr>
          <p:cNvPr id="868" name="Shape 868"/>
          <p:cNvSpPr/>
          <p:nvPr/>
        </p:nvSpPr>
        <p:spPr>
          <a:xfrm>
            <a:off x="3116926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Disk0</a:t>
            </a:r>
          </a:p>
        </p:txBody>
      </p:sp>
      <p:sp>
        <p:nvSpPr>
          <p:cNvPr id="869" name="Shape 869"/>
          <p:cNvSpPr/>
          <p:nvPr/>
        </p:nvSpPr>
        <p:spPr>
          <a:xfrm>
            <a:off x="4558837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Disk1</a:t>
            </a:r>
          </a:p>
        </p:txBody>
      </p:sp>
      <p:sp>
        <p:nvSpPr>
          <p:cNvPr id="870" name="Shape 870"/>
          <p:cNvSpPr/>
          <p:nvPr/>
        </p:nvSpPr>
        <p:spPr>
          <a:xfrm>
            <a:off x="6000749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Disk2</a:t>
            </a:r>
          </a:p>
        </p:txBody>
      </p:sp>
      <p:sp>
        <p:nvSpPr>
          <p:cNvPr id="871" name="Shape 871"/>
          <p:cNvSpPr/>
          <p:nvPr/>
        </p:nvSpPr>
        <p:spPr>
          <a:xfrm>
            <a:off x="7442661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Disk3</a:t>
            </a:r>
          </a:p>
        </p:txBody>
      </p:sp>
      <p:sp>
        <p:nvSpPr>
          <p:cNvPr id="872" name="Shape 872"/>
          <p:cNvSpPr/>
          <p:nvPr/>
        </p:nvSpPr>
        <p:spPr>
          <a:xfrm>
            <a:off x="8884573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Disk4</a:t>
            </a:r>
          </a:p>
        </p:txBody>
      </p:sp>
      <p:sp>
        <p:nvSpPr>
          <p:cNvPr id="873" name="Shape 873"/>
          <p:cNvSpPr/>
          <p:nvPr/>
        </p:nvSpPr>
        <p:spPr>
          <a:xfrm>
            <a:off x="8766159" y="4464691"/>
            <a:ext cx="124013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(parity)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" name="Shape 87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876" name="Shape 876"/>
          <p:cNvSpPr/>
          <p:nvPr/>
        </p:nvSpPr>
        <p:spPr>
          <a:xfrm>
            <a:off x="3434324" y="3645541"/>
            <a:ext cx="36850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877" name="Shape 877"/>
          <p:cNvSpPr/>
          <p:nvPr/>
        </p:nvSpPr>
        <p:spPr>
          <a:xfrm>
            <a:off x="4876236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878" name="Shape 878"/>
          <p:cNvSpPr/>
          <p:nvPr/>
        </p:nvSpPr>
        <p:spPr>
          <a:xfrm>
            <a:off x="6318148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879" name="Shape 879"/>
          <p:cNvSpPr/>
          <p:nvPr/>
        </p:nvSpPr>
        <p:spPr>
          <a:xfrm>
            <a:off x="7760060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880" name="Shape 880"/>
          <p:cNvSpPr/>
          <p:nvPr/>
        </p:nvSpPr>
        <p:spPr>
          <a:xfrm>
            <a:off x="9201972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9</a:t>
            </a:r>
          </a:p>
        </p:txBody>
      </p:sp>
      <p:sp>
        <p:nvSpPr>
          <p:cNvPr id="881" name="Shape 881"/>
          <p:cNvSpPr/>
          <p:nvPr/>
        </p:nvSpPr>
        <p:spPr>
          <a:xfrm>
            <a:off x="3010933" y="3574284"/>
            <a:ext cx="6982934" cy="790215"/>
          </a:xfrm>
          <a:prstGeom prst="rect">
            <a:avLst/>
          </a:prstGeom>
          <a:ln w="381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800"/>
            </a:pPr>
            <a:endParaRPr/>
          </a:p>
        </p:txBody>
      </p:sp>
      <p:sp>
        <p:nvSpPr>
          <p:cNvPr id="882" name="Shape 882"/>
          <p:cNvSpPr/>
          <p:nvPr/>
        </p:nvSpPr>
        <p:spPr>
          <a:xfrm>
            <a:off x="1253853" y="3645541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Stripe:</a:t>
            </a:r>
          </a:p>
        </p:txBody>
      </p:sp>
      <p:sp>
        <p:nvSpPr>
          <p:cNvPr id="883" name="Shape 883"/>
          <p:cNvSpPr/>
          <p:nvPr/>
        </p:nvSpPr>
        <p:spPr>
          <a:xfrm>
            <a:off x="3116926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Disk0</a:t>
            </a:r>
          </a:p>
        </p:txBody>
      </p:sp>
      <p:sp>
        <p:nvSpPr>
          <p:cNvPr id="884" name="Shape 884"/>
          <p:cNvSpPr/>
          <p:nvPr/>
        </p:nvSpPr>
        <p:spPr>
          <a:xfrm>
            <a:off x="4558837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Disk1</a:t>
            </a:r>
          </a:p>
        </p:txBody>
      </p:sp>
      <p:sp>
        <p:nvSpPr>
          <p:cNvPr id="885" name="Shape 885"/>
          <p:cNvSpPr/>
          <p:nvPr/>
        </p:nvSpPr>
        <p:spPr>
          <a:xfrm>
            <a:off x="6000749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Disk2</a:t>
            </a:r>
          </a:p>
        </p:txBody>
      </p:sp>
      <p:sp>
        <p:nvSpPr>
          <p:cNvPr id="886" name="Shape 886"/>
          <p:cNvSpPr/>
          <p:nvPr/>
        </p:nvSpPr>
        <p:spPr>
          <a:xfrm>
            <a:off x="7442661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Disk3</a:t>
            </a:r>
          </a:p>
        </p:txBody>
      </p:sp>
      <p:sp>
        <p:nvSpPr>
          <p:cNvPr id="887" name="Shape 887"/>
          <p:cNvSpPr/>
          <p:nvPr/>
        </p:nvSpPr>
        <p:spPr>
          <a:xfrm>
            <a:off x="8884573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Disk4</a:t>
            </a:r>
          </a:p>
        </p:txBody>
      </p:sp>
      <p:sp>
        <p:nvSpPr>
          <p:cNvPr id="888" name="Shape 888"/>
          <p:cNvSpPr/>
          <p:nvPr/>
        </p:nvSpPr>
        <p:spPr>
          <a:xfrm>
            <a:off x="8766159" y="4464691"/>
            <a:ext cx="124013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(parity)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" name="Shape 89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891" name="Shape 891"/>
          <p:cNvSpPr/>
          <p:nvPr/>
        </p:nvSpPr>
        <p:spPr>
          <a:xfrm>
            <a:off x="3434324" y="3645541"/>
            <a:ext cx="36850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892" name="Shape 892"/>
          <p:cNvSpPr/>
          <p:nvPr/>
        </p:nvSpPr>
        <p:spPr>
          <a:xfrm>
            <a:off x="4876236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893" name="Shape 893"/>
          <p:cNvSpPr/>
          <p:nvPr/>
        </p:nvSpPr>
        <p:spPr>
          <a:xfrm>
            <a:off x="6318148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894" name="Shape 894"/>
          <p:cNvSpPr/>
          <p:nvPr/>
        </p:nvSpPr>
        <p:spPr>
          <a:xfrm>
            <a:off x="7747487" y="3645541"/>
            <a:ext cx="3936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895" name="Shape 895"/>
          <p:cNvSpPr/>
          <p:nvPr/>
        </p:nvSpPr>
        <p:spPr>
          <a:xfrm>
            <a:off x="9201972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896" name="Shape 896"/>
          <p:cNvSpPr/>
          <p:nvPr/>
        </p:nvSpPr>
        <p:spPr>
          <a:xfrm>
            <a:off x="3010933" y="3574284"/>
            <a:ext cx="6982934" cy="790215"/>
          </a:xfrm>
          <a:prstGeom prst="rect">
            <a:avLst/>
          </a:prstGeom>
          <a:ln w="381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800"/>
            </a:pPr>
            <a:endParaRPr/>
          </a:p>
        </p:txBody>
      </p:sp>
      <p:sp>
        <p:nvSpPr>
          <p:cNvPr id="897" name="Shape 897"/>
          <p:cNvSpPr/>
          <p:nvPr/>
        </p:nvSpPr>
        <p:spPr>
          <a:xfrm>
            <a:off x="1253853" y="3645541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Stripe:</a:t>
            </a:r>
          </a:p>
        </p:txBody>
      </p:sp>
      <p:sp>
        <p:nvSpPr>
          <p:cNvPr id="898" name="Shape 898"/>
          <p:cNvSpPr/>
          <p:nvPr/>
        </p:nvSpPr>
        <p:spPr>
          <a:xfrm>
            <a:off x="3116926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Disk0</a:t>
            </a:r>
          </a:p>
        </p:txBody>
      </p:sp>
      <p:sp>
        <p:nvSpPr>
          <p:cNvPr id="899" name="Shape 899"/>
          <p:cNvSpPr/>
          <p:nvPr/>
        </p:nvSpPr>
        <p:spPr>
          <a:xfrm>
            <a:off x="4558837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Disk1</a:t>
            </a:r>
          </a:p>
        </p:txBody>
      </p:sp>
      <p:sp>
        <p:nvSpPr>
          <p:cNvPr id="900" name="Shape 900"/>
          <p:cNvSpPr/>
          <p:nvPr/>
        </p:nvSpPr>
        <p:spPr>
          <a:xfrm>
            <a:off x="6000749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Disk2</a:t>
            </a:r>
          </a:p>
        </p:txBody>
      </p:sp>
      <p:sp>
        <p:nvSpPr>
          <p:cNvPr id="901" name="Shape 901"/>
          <p:cNvSpPr/>
          <p:nvPr/>
        </p:nvSpPr>
        <p:spPr>
          <a:xfrm>
            <a:off x="7442661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Disk3</a:t>
            </a:r>
          </a:p>
        </p:txBody>
      </p:sp>
      <p:sp>
        <p:nvSpPr>
          <p:cNvPr id="902" name="Shape 902"/>
          <p:cNvSpPr/>
          <p:nvPr/>
        </p:nvSpPr>
        <p:spPr>
          <a:xfrm>
            <a:off x="8884573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Disk4</a:t>
            </a:r>
          </a:p>
        </p:txBody>
      </p:sp>
      <p:sp>
        <p:nvSpPr>
          <p:cNvPr id="903" name="Shape 903"/>
          <p:cNvSpPr/>
          <p:nvPr/>
        </p:nvSpPr>
        <p:spPr>
          <a:xfrm>
            <a:off x="8766159" y="4464691"/>
            <a:ext cx="124013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(parity)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Shape 90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906" name="Shape 906"/>
          <p:cNvSpPr/>
          <p:nvPr/>
        </p:nvSpPr>
        <p:spPr>
          <a:xfrm>
            <a:off x="3434324" y="3645541"/>
            <a:ext cx="36850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907" name="Shape 907"/>
          <p:cNvSpPr/>
          <p:nvPr/>
        </p:nvSpPr>
        <p:spPr>
          <a:xfrm>
            <a:off x="4876236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908" name="Shape 908"/>
          <p:cNvSpPr/>
          <p:nvPr/>
        </p:nvSpPr>
        <p:spPr>
          <a:xfrm>
            <a:off x="6318148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909" name="Shape 909"/>
          <p:cNvSpPr/>
          <p:nvPr/>
        </p:nvSpPr>
        <p:spPr>
          <a:xfrm>
            <a:off x="7760060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910" name="Shape 910"/>
          <p:cNvSpPr/>
          <p:nvPr/>
        </p:nvSpPr>
        <p:spPr>
          <a:xfrm>
            <a:off x="9201972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911" name="Shape 911"/>
          <p:cNvSpPr/>
          <p:nvPr/>
        </p:nvSpPr>
        <p:spPr>
          <a:xfrm>
            <a:off x="3010933" y="3574284"/>
            <a:ext cx="6982934" cy="790215"/>
          </a:xfrm>
          <a:prstGeom prst="rect">
            <a:avLst/>
          </a:prstGeom>
          <a:ln w="381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800"/>
            </a:pPr>
            <a:endParaRPr/>
          </a:p>
        </p:txBody>
      </p:sp>
      <p:sp>
        <p:nvSpPr>
          <p:cNvPr id="912" name="Shape 912"/>
          <p:cNvSpPr/>
          <p:nvPr/>
        </p:nvSpPr>
        <p:spPr>
          <a:xfrm>
            <a:off x="1253853" y="3645541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Stripe:</a:t>
            </a:r>
          </a:p>
        </p:txBody>
      </p:sp>
      <p:sp>
        <p:nvSpPr>
          <p:cNvPr id="913" name="Shape 913"/>
          <p:cNvSpPr/>
          <p:nvPr/>
        </p:nvSpPr>
        <p:spPr>
          <a:xfrm>
            <a:off x="3116926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Disk0</a:t>
            </a:r>
          </a:p>
        </p:txBody>
      </p:sp>
      <p:sp>
        <p:nvSpPr>
          <p:cNvPr id="914" name="Shape 914"/>
          <p:cNvSpPr/>
          <p:nvPr/>
        </p:nvSpPr>
        <p:spPr>
          <a:xfrm>
            <a:off x="4558837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Disk1</a:t>
            </a:r>
          </a:p>
        </p:txBody>
      </p:sp>
      <p:sp>
        <p:nvSpPr>
          <p:cNvPr id="915" name="Shape 915"/>
          <p:cNvSpPr/>
          <p:nvPr/>
        </p:nvSpPr>
        <p:spPr>
          <a:xfrm>
            <a:off x="6000749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Disk2</a:t>
            </a:r>
          </a:p>
        </p:txBody>
      </p:sp>
      <p:sp>
        <p:nvSpPr>
          <p:cNvPr id="916" name="Shape 916"/>
          <p:cNvSpPr/>
          <p:nvPr/>
        </p:nvSpPr>
        <p:spPr>
          <a:xfrm>
            <a:off x="7442661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Disk3</a:t>
            </a:r>
          </a:p>
        </p:txBody>
      </p:sp>
      <p:sp>
        <p:nvSpPr>
          <p:cNvPr id="917" name="Shape 917"/>
          <p:cNvSpPr/>
          <p:nvPr/>
        </p:nvSpPr>
        <p:spPr>
          <a:xfrm>
            <a:off x="8884573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Disk4</a:t>
            </a:r>
          </a:p>
        </p:txBody>
      </p:sp>
      <p:sp>
        <p:nvSpPr>
          <p:cNvPr id="918" name="Shape 918"/>
          <p:cNvSpPr/>
          <p:nvPr/>
        </p:nvSpPr>
        <p:spPr>
          <a:xfrm>
            <a:off x="8766159" y="4464691"/>
            <a:ext cx="124013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(parity)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Shape 9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921" name="Shape 921"/>
          <p:cNvSpPr/>
          <p:nvPr/>
        </p:nvSpPr>
        <p:spPr>
          <a:xfrm>
            <a:off x="3434324" y="3645541"/>
            <a:ext cx="36850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922" name="Shape 922"/>
          <p:cNvSpPr/>
          <p:nvPr/>
        </p:nvSpPr>
        <p:spPr>
          <a:xfrm>
            <a:off x="4876236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923" name="Shape 923"/>
          <p:cNvSpPr/>
          <p:nvPr/>
        </p:nvSpPr>
        <p:spPr>
          <a:xfrm>
            <a:off x="6318148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924" name="Shape 924"/>
          <p:cNvSpPr/>
          <p:nvPr/>
        </p:nvSpPr>
        <p:spPr>
          <a:xfrm>
            <a:off x="7760060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925" name="Shape 925"/>
          <p:cNvSpPr/>
          <p:nvPr/>
        </p:nvSpPr>
        <p:spPr>
          <a:xfrm>
            <a:off x="9189399" y="3645541"/>
            <a:ext cx="39365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X</a:t>
            </a:r>
          </a:p>
        </p:txBody>
      </p:sp>
      <p:sp>
        <p:nvSpPr>
          <p:cNvPr id="926" name="Shape 926"/>
          <p:cNvSpPr/>
          <p:nvPr/>
        </p:nvSpPr>
        <p:spPr>
          <a:xfrm>
            <a:off x="3010933" y="3574284"/>
            <a:ext cx="6982934" cy="790215"/>
          </a:xfrm>
          <a:prstGeom prst="rect">
            <a:avLst/>
          </a:prstGeom>
          <a:ln w="381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800"/>
            </a:pPr>
            <a:endParaRPr/>
          </a:p>
        </p:txBody>
      </p:sp>
      <p:sp>
        <p:nvSpPr>
          <p:cNvPr id="927" name="Shape 927"/>
          <p:cNvSpPr/>
          <p:nvPr/>
        </p:nvSpPr>
        <p:spPr>
          <a:xfrm>
            <a:off x="1253853" y="3645541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Stripe:</a:t>
            </a:r>
          </a:p>
        </p:txBody>
      </p:sp>
      <p:sp>
        <p:nvSpPr>
          <p:cNvPr id="928" name="Shape 928"/>
          <p:cNvSpPr/>
          <p:nvPr/>
        </p:nvSpPr>
        <p:spPr>
          <a:xfrm>
            <a:off x="3116926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Disk0</a:t>
            </a:r>
          </a:p>
        </p:txBody>
      </p:sp>
      <p:sp>
        <p:nvSpPr>
          <p:cNvPr id="929" name="Shape 929"/>
          <p:cNvSpPr/>
          <p:nvPr/>
        </p:nvSpPr>
        <p:spPr>
          <a:xfrm>
            <a:off x="4558837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Disk1</a:t>
            </a:r>
          </a:p>
        </p:txBody>
      </p:sp>
      <p:sp>
        <p:nvSpPr>
          <p:cNvPr id="930" name="Shape 930"/>
          <p:cNvSpPr/>
          <p:nvPr/>
        </p:nvSpPr>
        <p:spPr>
          <a:xfrm>
            <a:off x="6000749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Disk2</a:t>
            </a:r>
          </a:p>
        </p:txBody>
      </p:sp>
      <p:sp>
        <p:nvSpPr>
          <p:cNvPr id="931" name="Shape 931"/>
          <p:cNvSpPr/>
          <p:nvPr/>
        </p:nvSpPr>
        <p:spPr>
          <a:xfrm>
            <a:off x="7442661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Disk3</a:t>
            </a:r>
          </a:p>
        </p:txBody>
      </p:sp>
      <p:sp>
        <p:nvSpPr>
          <p:cNvPr id="932" name="Shape 932"/>
          <p:cNvSpPr/>
          <p:nvPr/>
        </p:nvSpPr>
        <p:spPr>
          <a:xfrm>
            <a:off x="8884573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Disk4</a:t>
            </a:r>
          </a:p>
        </p:txBody>
      </p:sp>
      <p:sp>
        <p:nvSpPr>
          <p:cNvPr id="933" name="Shape 933"/>
          <p:cNvSpPr/>
          <p:nvPr/>
        </p:nvSpPr>
        <p:spPr>
          <a:xfrm>
            <a:off x="8766159" y="4464691"/>
            <a:ext cx="124013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(parity)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" name="Shape 9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Example</a:t>
            </a:r>
          </a:p>
        </p:txBody>
      </p:sp>
      <p:sp>
        <p:nvSpPr>
          <p:cNvPr id="936" name="Shape 936"/>
          <p:cNvSpPr/>
          <p:nvPr/>
        </p:nvSpPr>
        <p:spPr>
          <a:xfrm>
            <a:off x="3434324" y="3645541"/>
            <a:ext cx="36850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937" name="Shape 937"/>
          <p:cNvSpPr/>
          <p:nvPr/>
        </p:nvSpPr>
        <p:spPr>
          <a:xfrm>
            <a:off x="4876236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938" name="Shape 938"/>
          <p:cNvSpPr/>
          <p:nvPr/>
        </p:nvSpPr>
        <p:spPr>
          <a:xfrm>
            <a:off x="6318148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939" name="Shape 939"/>
          <p:cNvSpPr/>
          <p:nvPr/>
        </p:nvSpPr>
        <p:spPr>
          <a:xfrm>
            <a:off x="7760060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940" name="Shape 940"/>
          <p:cNvSpPr/>
          <p:nvPr/>
        </p:nvSpPr>
        <p:spPr>
          <a:xfrm>
            <a:off x="9201972" y="3645541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941" name="Shape 941"/>
          <p:cNvSpPr/>
          <p:nvPr/>
        </p:nvSpPr>
        <p:spPr>
          <a:xfrm>
            <a:off x="3010933" y="3574284"/>
            <a:ext cx="6982934" cy="790215"/>
          </a:xfrm>
          <a:prstGeom prst="rect">
            <a:avLst/>
          </a:prstGeom>
          <a:ln w="381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800"/>
            </a:pPr>
            <a:endParaRPr/>
          </a:p>
        </p:txBody>
      </p:sp>
      <p:sp>
        <p:nvSpPr>
          <p:cNvPr id="942" name="Shape 942"/>
          <p:cNvSpPr/>
          <p:nvPr/>
        </p:nvSpPr>
        <p:spPr>
          <a:xfrm>
            <a:off x="1253853" y="3645541"/>
            <a:ext cx="143515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Stripe:</a:t>
            </a:r>
          </a:p>
        </p:txBody>
      </p:sp>
      <p:sp>
        <p:nvSpPr>
          <p:cNvPr id="943" name="Shape 943"/>
          <p:cNvSpPr/>
          <p:nvPr/>
        </p:nvSpPr>
        <p:spPr>
          <a:xfrm>
            <a:off x="3116926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Disk0</a:t>
            </a:r>
          </a:p>
        </p:txBody>
      </p:sp>
      <p:sp>
        <p:nvSpPr>
          <p:cNvPr id="944" name="Shape 944"/>
          <p:cNvSpPr/>
          <p:nvPr/>
        </p:nvSpPr>
        <p:spPr>
          <a:xfrm>
            <a:off x="4558837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Disk1</a:t>
            </a:r>
          </a:p>
        </p:txBody>
      </p:sp>
      <p:sp>
        <p:nvSpPr>
          <p:cNvPr id="945" name="Shape 945"/>
          <p:cNvSpPr/>
          <p:nvPr/>
        </p:nvSpPr>
        <p:spPr>
          <a:xfrm>
            <a:off x="6000749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Disk2</a:t>
            </a:r>
          </a:p>
        </p:txBody>
      </p:sp>
      <p:sp>
        <p:nvSpPr>
          <p:cNvPr id="946" name="Shape 946"/>
          <p:cNvSpPr/>
          <p:nvPr/>
        </p:nvSpPr>
        <p:spPr>
          <a:xfrm>
            <a:off x="7442661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Disk3</a:t>
            </a:r>
          </a:p>
        </p:txBody>
      </p:sp>
      <p:sp>
        <p:nvSpPr>
          <p:cNvPr id="947" name="Shape 947"/>
          <p:cNvSpPr/>
          <p:nvPr/>
        </p:nvSpPr>
        <p:spPr>
          <a:xfrm>
            <a:off x="8884573" y="2940691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Disk4</a:t>
            </a:r>
          </a:p>
        </p:txBody>
      </p:sp>
      <p:sp>
        <p:nvSpPr>
          <p:cNvPr id="948" name="Shape 948"/>
          <p:cNvSpPr/>
          <p:nvPr/>
        </p:nvSpPr>
        <p:spPr>
          <a:xfrm>
            <a:off x="8766159" y="4464691"/>
            <a:ext cx="1240130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(parity)</a:t>
            </a:r>
          </a:p>
        </p:txBody>
      </p:sp>
      <p:sp>
        <p:nvSpPr>
          <p:cNvPr id="16" name="Shape 951"/>
          <p:cNvSpPr txBox="1">
            <a:spLocks/>
          </p:cNvSpPr>
          <p:nvPr/>
        </p:nvSpPr>
        <p:spPr>
          <a:xfrm>
            <a:off x="1253853" y="7253605"/>
            <a:ext cx="11099800" cy="975995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>
            <a:lvl1pPr marL="401878" indent="-401878" algn="l" defTabSz="1300460" rtl="0" eaLnBrk="1" latinLnBrk="0" hangingPunct="1">
              <a:spcBef>
                <a:spcPts val="2844"/>
              </a:spcBef>
              <a:buFont typeface="Calisto MT" pitchFamily="18" charset="0"/>
              <a:buChar char="•"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821818" indent="-419940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3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23696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25575" indent="-401878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27453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sto MT" pitchFamily="18" charset="0"/>
              <a:buNone/>
              <a:defRPr sz="1800">
                <a:solidFill>
                  <a:srgbClr val="000000"/>
                </a:solidFill>
              </a:defRPr>
            </a:pPr>
            <a:r>
              <a:rPr lang="en-US" sz="3800" smtClean="0">
                <a:solidFill>
                  <a:srgbClr val="000000"/>
                </a:solidFill>
              </a:rPr>
              <a:t>Which functions are used to compute parity?</a:t>
            </a:r>
            <a:endParaRPr lang="en-US" sz="3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Shape 9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RAID-4: Analysis</a:t>
            </a:r>
          </a:p>
        </p:txBody>
      </p:sp>
      <p:sp>
        <p:nvSpPr>
          <p:cNvPr id="969" name="Shape 969"/>
          <p:cNvSpPr>
            <a:spLocks noGrp="1"/>
          </p:cNvSpPr>
          <p:nvPr>
            <p:ph type="body" idx="4294967295"/>
          </p:nvPr>
        </p:nvSpPr>
        <p:spPr>
          <a:xfrm>
            <a:off x="651766" y="2423013"/>
            <a:ext cx="11099800" cy="516731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 What is capacity?		</a:t>
            </a:r>
            <a:endParaRPr lang="en-US" sz="38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How many disks can fail?		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Latency</a:t>
            </a:r>
            <a:r>
              <a:rPr lang="en-US" sz="3800" dirty="0" smtClean="0"/>
              <a:t> (read, write)</a:t>
            </a:r>
            <a:r>
              <a:rPr sz="3800" dirty="0" smtClean="0"/>
              <a:t>?		</a:t>
            </a:r>
            <a:endParaRPr sz="3800" dirty="0"/>
          </a:p>
        </p:txBody>
      </p:sp>
      <p:sp>
        <p:nvSpPr>
          <p:cNvPr id="4" name="Shape 955"/>
          <p:cNvSpPr/>
          <p:nvPr/>
        </p:nvSpPr>
        <p:spPr>
          <a:xfrm>
            <a:off x="6340651" y="5910892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5" name="Shape 956"/>
          <p:cNvSpPr/>
          <p:nvPr/>
        </p:nvSpPr>
        <p:spPr>
          <a:xfrm>
            <a:off x="7782563" y="5910892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6" name="Shape 957"/>
          <p:cNvSpPr/>
          <p:nvPr/>
        </p:nvSpPr>
        <p:spPr>
          <a:xfrm>
            <a:off x="9224475" y="5910892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7" name="Shape 958"/>
          <p:cNvSpPr/>
          <p:nvPr/>
        </p:nvSpPr>
        <p:spPr>
          <a:xfrm>
            <a:off x="10666386" y="5910892"/>
            <a:ext cx="36850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8" name="Shape 959"/>
          <p:cNvSpPr/>
          <p:nvPr/>
        </p:nvSpPr>
        <p:spPr>
          <a:xfrm>
            <a:off x="12108298" y="5910892"/>
            <a:ext cx="36850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9" name="Shape 960"/>
          <p:cNvSpPr/>
          <p:nvPr/>
        </p:nvSpPr>
        <p:spPr>
          <a:xfrm>
            <a:off x="5917259" y="5839634"/>
            <a:ext cx="6982934" cy="790216"/>
          </a:xfrm>
          <a:prstGeom prst="rect">
            <a:avLst/>
          </a:prstGeom>
          <a:ln w="381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800"/>
            </a:pPr>
            <a:endParaRPr/>
          </a:p>
        </p:txBody>
      </p:sp>
      <p:sp>
        <p:nvSpPr>
          <p:cNvPr id="10" name="Shape 961"/>
          <p:cNvSpPr/>
          <p:nvPr/>
        </p:nvSpPr>
        <p:spPr>
          <a:xfrm>
            <a:off x="6023252" y="5206042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Disk0</a:t>
            </a:r>
          </a:p>
        </p:txBody>
      </p:sp>
      <p:sp>
        <p:nvSpPr>
          <p:cNvPr id="11" name="Shape 962"/>
          <p:cNvSpPr/>
          <p:nvPr/>
        </p:nvSpPr>
        <p:spPr>
          <a:xfrm>
            <a:off x="7465164" y="5206042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Disk1</a:t>
            </a:r>
          </a:p>
        </p:txBody>
      </p:sp>
      <p:sp>
        <p:nvSpPr>
          <p:cNvPr id="12" name="Shape 963"/>
          <p:cNvSpPr/>
          <p:nvPr/>
        </p:nvSpPr>
        <p:spPr>
          <a:xfrm>
            <a:off x="8907076" y="5206042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Disk2</a:t>
            </a:r>
          </a:p>
        </p:txBody>
      </p:sp>
      <p:sp>
        <p:nvSpPr>
          <p:cNvPr id="13" name="Shape 964"/>
          <p:cNvSpPr/>
          <p:nvPr/>
        </p:nvSpPr>
        <p:spPr>
          <a:xfrm>
            <a:off x="10348988" y="5206042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Disk3</a:t>
            </a:r>
          </a:p>
        </p:txBody>
      </p:sp>
      <p:sp>
        <p:nvSpPr>
          <p:cNvPr id="14" name="Shape 965"/>
          <p:cNvSpPr/>
          <p:nvPr/>
        </p:nvSpPr>
        <p:spPr>
          <a:xfrm>
            <a:off x="11790900" y="5206042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rgbClr val="FFFFFF"/>
                </a:solidFill>
              </a:rPr>
              <a:t>Disk4</a:t>
            </a:r>
          </a:p>
        </p:txBody>
      </p:sp>
      <p:sp>
        <p:nvSpPr>
          <p:cNvPr id="15" name="Shape 966"/>
          <p:cNvSpPr/>
          <p:nvPr/>
        </p:nvSpPr>
        <p:spPr>
          <a:xfrm>
            <a:off x="11672485" y="6730042"/>
            <a:ext cx="124013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(parity)</a:t>
            </a:r>
          </a:p>
        </p:txBody>
      </p:sp>
      <p:sp>
        <p:nvSpPr>
          <p:cNvPr id="2" name="Rectangle 1"/>
          <p:cNvSpPr/>
          <p:nvPr/>
        </p:nvSpPr>
        <p:spPr>
          <a:xfrm>
            <a:off x="7597925" y="2473469"/>
            <a:ext cx="16033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(N-1) * C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7992868" y="3318464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2"/>
                </a:solidFill>
                <a:latin typeface="Helvetica"/>
                <a:ea typeface="Helvetica"/>
                <a:cs typeface="Helvetica"/>
                <a:sym typeface="Helvetica"/>
              </a:rPr>
              <a:t>1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15288" y="4435617"/>
            <a:ext cx="59105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D</a:t>
            </a:r>
            <a:r>
              <a:rPr lang="en-US" sz="2800" dirty="0"/>
              <a:t>, </a:t>
            </a:r>
            <a:r>
              <a:rPr lang="en-US" sz="2800" b="1" dirty="0" smtClean="0">
                <a:latin typeface="Helvetica"/>
                <a:ea typeface="Helvetica"/>
                <a:cs typeface="Helvetica"/>
                <a:sym typeface="Helvetica"/>
              </a:rPr>
              <a:t>2*D (read </a:t>
            </a:r>
            <a:r>
              <a:rPr lang="en-US" sz="2800" b="1" smtClean="0">
                <a:latin typeface="Helvetica"/>
                <a:ea typeface="Helvetica"/>
                <a:cs typeface="Helvetica"/>
                <a:sym typeface="Helvetica"/>
              </a:rPr>
              <a:t>and write parity disk)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125947" y="6660629"/>
            <a:ext cx="816764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N := number of disks</a:t>
            </a:r>
          </a:p>
          <a:p>
            <a:pPr algn="l"/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C := capacity of 1 disk</a:t>
            </a:r>
          </a:p>
          <a:p>
            <a:pPr algn="l"/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S := sequential throughput of 1 disk</a:t>
            </a:r>
          </a:p>
          <a:p>
            <a:pPr algn="l"/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R := random throughput of 1 disk</a:t>
            </a:r>
          </a:p>
          <a:p>
            <a:pPr algn="l"/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D := latency of one small I/O operation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Shape 9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RAID-4: Throughput</a:t>
            </a:r>
          </a:p>
        </p:txBody>
      </p:sp>
      <p:sp>
        <p:nvSpPr>
          <p:cNvPr id="975" name="Shape 975"/>
          <p:cNvSpPr>
            <a:spLocks noGrp="1"/>
          </p:cNvSpPr>
          <p:nvPr>
            <p:ph type="body" idx="4294967295"/>
          </p:nvPr>
        </p:nvSpPr>
        <p:spPr>
          <a:xfrm>
            <a:off x="342900" y="2275205"/>
            <a:ext cx="12661900" cy="5097463"/>
          </a:xfrm>
          <a:prstGeom prst="rect">
            <a:avLst/>
          </a:prstGeom>
        </p:spPr>
        <p:txBody>
          <a:bodyPr/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>
                <a:solidFill>
                  <a:srgbClr val="FFFFFF"/>
                </a:solidFill>
              </a:rPr>
              <a:t>What is steady-state throughput for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 - sequential reads?	</a:t>
            </a:r>
            <a:r>
              <a:rPr lang="en-US" sz="3800" dirty="0" smtClean="0"/>
              <a:t>	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 </a:t>
            </a:r>
            <a:r>
              <a:rPr sz="3800" dirty="0"/>
              <a:t>- sequential writes?	</a:t>
            </a:r>
            <a:endParaRPr lang="en-US" sz="38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 </a:t>
            </a:r>
            <a:r>
              <a:rPr sz="3800" dirty="0"/>
              <a:t>- random reads?		</a:t>
            </a:r>
            <a:endParaRPr lang="en-US" sz="38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 </a:t>
            </a:r>
            <a:r>
              <a:rPr sz="3800" dirty="0"/>
              <a:t>- random writes?		</a:t>
            </a:r>
            <a:endParaRPr sz="3800" b="1" dirty="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" name="Shape 955"/>
          <p:cNvSpPr/>
          <p:nvPr/>
        </p:nvSpPr>
        <p:spPr>
          <a:xfrm>
            <a:off x="5833162" y="8170400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5" name="Shape 956"/>
          <p:cNvSpPr/>
          <p:nvPr/>
        </p:nvSpPr>
        <p:spPr>
          <a:xfrm>
            <a:off x="7275074" y="8170400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6" name="Shape 957"/>
          <p:cNvSpPr/>
          <p:nvPr/>
        </p:nvSpPr>
        <p:spPr>
          <a:xfrm>
            <a:off x="8716986" y="8170400"/>
            <a:ext cx="3685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1</a:t>
            </a:r>
          </a:p>
        </p:txBody>
      </p:sp>
      <p:sp>
        <p:nvSpPr>
          <p:cNvPr id="7" name="Shape 958"/>
          <p:cNvSpPr/>
          <p:nvPr/>
        </p:nvSpPr>
        <p:spPr>
          <a:xfrm>
            <a:off x="10158897" y="8170400"/>
            <a:ext cx="36850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2</a:t>
            </a:r>
          </a:p>
        </p:txBody>
      </p:sp>
      <p:sp>
        <p:nvSpPr>
          <p:cNvPr id="8" name="Shape 959"/>
          <p:cNvSpPr/>
          <p:nvPr/>
        </p:nvSpPr>
        <p:spPr>
          <a:xfrm>
            <a:off x="11600809" y="8170400"/>
            <a:ext cx="36850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6</a:t>
            </a:r>
          </a:p>
        </p:txBody>
      </p:sp>
      <p:sp>
        <p:nvSpPr>
          <p:cNvPr id="9" name="Shape 960"/>
          <p:cNvSpPr/>
          <p:nvPr/>
        </p:nvSpPr>
        <p:spPr>
          <a:xfrm>
            <a:off x="5409770" y="8099142"/>
            <a:ext cx="6982934" cy="790216"/>
          </a:xfrm>
          <a:prstGeom prst="rect">
            <a:avLst/>
          </a:prstGeom>
          <a:ln w="38100">
            <a:solidFill>
              <a:srgbClr val="FF2600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3800"/>
            </a:pPr>
            <a:endParaRPr/>
          </a:p>
        </p:txBody>
      </p:sp>
      <p:sp>
        <p:nvSpPr>
          <p:cNvPr id="10" name="Shape 961"/>
          <p:cNvSpPr/>
          <p:nvPr/>
        </p:nvSpPr>
        <p:spPr>
          <a:xfrm>
            <a:off x="5515763" y="7465550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Disk0</a:t>
            </a:r>
          </a:p>
        </p:txBody>
      </p:sp>
      <p:sp>
        <p:nvSpPr>
          <p:cNvPr id="11" name="Shape 962"/>
          <p:cNvSpPr/>
          <p:nvPr/>
        </p:nvSpPr>
        <p:spPr>
          <a:xfrm>
            <a:off x="6957675" y="7465550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Disk1</a:t>
            </a:r>
          </a:p>
        </p:txBody>
      </p:sp>
      <p:sp>
        <p:nvSpPr>
          <p:cNvPr id="12" name="Shape 963"/>
          <p:cNvSpPr/>
          <p:nvPr/>
        </p:nvSpPr>
        <p:spPr>
          <a:xfrm>
            <a:off x="8399587" y="7465550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Disk2</a:t>
            </a:r>
          </a:p>
        </p:txBody>
      </p:sp>
      <p:sp>
        <p:nvSpPr>
          <p:cNvPr id="13" name="Shape 964"/>
          <p:cNvSpPr/>
          <p:nvPr/>
        </p:nvSpPr>
        <p:spPr>
          <a:xfrm>
            <a:off x="9841499" y="7465550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Disk3</a:t>
            </a:r>
          </a:p>
        </p:txBody>
      </p:sp>
      <p:sp>
        <p:nvSpPr>
          <p:cNvPr id="14" name="Shape 965"/>
          <p:cNvSpPr/>
          <p:nvPr/>
        </p:nvSpPr>
        <p:spPr>
          <a:xfrm>
            <a:off x="11283411" y="7465550"/>
            <a:ext cx="100330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Disk4</a:t>
            </a:r>
          </a:p>
        </p:txBody>
      </p:sp>
      <p:sp>
        <p:nvSpPr>
          <p:cNvPr id="15" name="Shape 966"/>
          <p:cNvSpPr/>
          <p:nvPr/>
        </p:nvSpPr>
        <p:spPr>
          <a:xfrm>
            <a:off x="11164996" y="8989550"/>
            <a:ext cx="124013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2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(parity)</a:t>
            </a:r>
          </a:p>
        </p:txBody>
      </p:sp>
      <p:sp>
        <p:nvSpPr>
          <p:cNvPr id="2" name="Rectangle 1"/>
          <p:cNvSpPr/>
          <p:nvPr/>
        </p:nvSpPr>
        <p:spPr>
          <a:xfrm>
            <a:off x="5410425" y="3274814"/>
            <a:ext cx="1582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(N-1) * S</a:t>
            </a:r>
            <a:endParaRPr lang="en-US" sz="2800" b="1" dirty="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10425" y="4274423"/>
            <a:ext cx="1582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(N-1) * S</a:t>
            </a:r>
            <a:endParaRPr lang="en-US" sz="2800" dirty="0"/>
          </a:p>
        </p:txBody>
      </p:sp>
      <p:sp>
        <p:nvSpPr>
          <p:cNvPr id="18" name="Rectangle 17"/>
          <p:cNvSpPr/>
          <p:nvPr/>
        </p:nvSpPr>
        <p:spPr>
          <a:xfrm>
            <a:off x="5406200" y="5274032"/>
            <a:ext cx="16033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(N-1) * </a:t>
            </a:r>
            <a:r>
              <a:rPr lang="en-US" sz="2800" b="1" dirty="0" smtClean="0">
                <a:latin typeface="Helvetica"/>
                <a:ea typeface="Helvetica"/>
                <a:cs typeface="Helvetica"/>
                <a:sym typeface="Helvetica"/>
              </a:rPr>
              <a:t>R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5406200" y="6158259"/>
            <a:ext cx="5418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R/2 (read and write </a:t>
            </a:r>
            <a:r>
              <a:rPr lang="en-US" sz="2800" b="1" dirty="0" smtClean="0">
                <a:latin typeface="Helvetica"/>
                <a:ea typeface="Helvetica"/>
                <a:cs typeface="Helvetica"/>
                <a:sym typeface="Helvetica"/>
              </a:rPr>
              <a:t>parity </a:t>
            </a: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disk)</a:t>
            </a:r>
            <a:endParaRPr lang="en-US" sz="2800" b="1" dirty="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0" name="Shape 979"/>
          <p:cNvSpPr/>
          <p:nvPr/>
        </p:nvSpPr>
        <p:spPr>
          <a:xfrm>
            <a:off x="5404874" y="6079579"/>
            <a:ext cx="5439926" cy="6818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79" h="19679" extrusionOk="0">
                <a:moveTo>
                  <a:pt x="16796" y="2882"/>
                </a:moveTo>
                <a:cubicBezTo>
                  <a:pt x="20639" y="6724"/>
                  <a:pt x="20639" y="12954"/>
                  <a:pt x="16796" y="16796"/>
                </a:cubicBezTo>
                <a:cubicBezTo>
                  <a:pt x="12954" y="20639"/>
                  <a:pt x="6724" y="20639"/>
                  <a:pt x="2882" y="16796"/>
                </a:cubicBezTo>
                <a:cubicBezTo>
                  <a:pt x="-961" y="12954"/>
                  <a:pt x="-961" y="6724"/>
                  <a:pt x="2882" y="2882"/>
                </a:cubicBezTo>
                <a:cubicBezTo>
                  <a:pt x="6724" y="-961"/>
                  <a:pt x="12954" y="-961"/>
                  <a:pt x="16796" y="2882"/>
                </a:cubicBezTo>
                <a:close/>
              </a:path>
            </a:pathLst>
          </a:custGeom>
          <a:ln w="25400">
            <a:solidFill>
              <a:schemeClr val="bg1"/>
            </a:solidFill>
            <a:miter lim="400000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21" name="Shape 980"/>
          <p:cNvSpPr/>
          <p:nvPr/>
        </p:nvSpPr>
        <p:spPr>
          <a:xfrm>
            <a:off x="1358707" y="7411040"/>
            <a:ext cx="3547446" cy="12105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1"/>
                </a:solidFill>
              </a:rPr>
              <a:t>how to avoid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1"/>
                </a:solidFill>
              </a:rPr>
              <a:t>parity bottleneck?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8" grpId="0"/>
      <p:bldP spid="16" grpId="0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Solution 2: RAID</a:t>
            </a:r>
          </a:p>
        </p:txBody>
      </p:sp>
      <p:grpSp>
        <p:nvGrpSpPr>
          <p:cNvPr id="155" name="Group 155"/>
          <p:cNvGrpSpPr/>
          <p:nvPr/>
        </p:nvGrpSpPr>
        <p:grpSpPr>
          <a:xfrm>
            <a:off x="4402795" y="4913183"/>
            <a:ext cx="811073" cy="658591"/>
            <a:chOff x="0" y="0"/>
            <a:chExt cx="811071" cy="658590"/>
          </a:xfrm>
        </p:grpSpPr>
        <p:sp>
          <p:nvSpPr>
            <p:cNvPr id="152" name="Shape 152"/>
            <p:cNvSpPr/>
            <p:nvPr/>
          </p:nvSpPr>
          <p:spPr>
            <a:xfrm>
              <a:off x="0" y="405535"/>
              <a:ext cx="811072" cy="25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7181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2513" y="126527"/>
              <a:ext cx="806046" cy="401276"/>
            </a:xfrm>
            <a:prstGeom prst="rect">
              <a:avLst/>
            </a:prstGeom>
            <a:solidFill>
              <a:srgbClr val="97181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800" b="1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0" y="0"/>
              <a:ext cx="811072" cy="25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459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156" name="Shape 156"/>
          <p:cNvSpPr/>
          <p:nvPr/>
        </p:nvSpPr>
        <p:spPr>
          <a:xfrm>
            <a:off x="4402795" y="3210053"/>
            <a:ext cx="4199209" cy="658591"/>
          </a:xfrm>
          <a:prstGeom prst="rect">
            <a:avLst/>
          </a:prstGeom>
          <a:solidFill>
            <a:srgbClr val="5747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FS</a:t>
            </a:r>
          </a:p>
        </p:txBody>
      </p:sp>
      <p:grpSp>
        <p:nvGrpSpPr>
          <p:cNvPr id="160" name="Group 160"/>
          <p:cNvGrpSpPr/>
          <p:nvPr/>
        </p:nvGrpSpPr>
        <p:grpSpPr>
          <a:xfrm>
            <a:off x="5532174" y="4913183"/>
            <a:ext cx="811073" cy="658591"/>
            <a:chOff x="0" y="0"/>
            <a:chExt cx="811071" cy="658590"/>
          </a:xfrm>
        </p:grpSpPr>
        <p:sp>
          <p:nvSpPr>
            <p:cNvPr id="157" name="Shape 157"/>
            <p:cNvSpPr/>
            <p:nvPr/>
          </p:nvSpPr>
          <p:spPr>
            <a:xfrm>
              <a:off x="0" y="405535"/>
              <a:ext cx="811072" cy="25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7181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2513" y="126527"/>
              <a:ext cx="806046" cy="401276"/>
            </a:xfrm>
            <a:prstGeom prst="rect">
              <a:avLst/>
            </a:prstGeom>
            <a:solidFill>
              <a:srgbClr val="97181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800" b="1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0" y="0"/>
              <a:ext cx="811072" cy="25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459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164" name="Group 164"/>
          <p:cNvGrpSpPr/>
          <p:nvPr/>
        </p:nvGrpSpPr>
        <p:grpSpPr>
          <a:xfrm>
            <a:off x="6661553" y="4913183"/>
            <a:ext cx="811073" cy="658591"/>
            <a:chOff x="0" y="0"/>
            <a:chExt cx="811071" cy="658590"/>
          </a:xfrm>
        </p:grpSpPr>
        <p:sp>
          <p:nvSpPr>
            <p:cNvPr id="161" name="Shape 161"/>
            <p:cNvSpPr/>
            <p:nvPr/>
          </p:nvSpPr>
          <p:spPr>
            <a:xfrm>
              <a:off x="0" y="405535"/>
              <a:ext cx="811072" cy="25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7181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2513" y="126527"/>
              <a:ext cx="806046" cy="401276"/>
            </a:xfrm>
            <a:prstGeom prst="rect">
              <a:avLst/>
            </a:prstGeom>
            <a:solidFill>
              <a:srgbClr val="97181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800" b="1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3" name="Shape 163"/>
            <p:cNvSpPr/>
            <p:nvPr/>
          </p:nvSpPr>
          <p:spPr>
            <a:xfrm>
              <a:off x="0" y="0"/>
              <a:ext cx="811072" cy="25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459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grpSp>
        <p:nvGrpSpPr>
          <p:cNvPr id="168" name="Group 168"/>
          <p:cNvGrpSpPr/>
          <p:nvPr/>
        </p:nvGrpSpPr>
        <p:grpSpPr>
          <a:xfrm>
            <a:off x="7790932" y="4913183"/>
            <a:ext cx="811072" cy="658591"/>
            <a:chOff x="0" y="0"/>
            <a:chExt cx="811071" cy="658590"/>
          </a:xfrm>
        </p:grpSpPr>
        <p:sp>
          <p:nvSpPr>
            <p:cNvPr id="165" name="Shape 165"/>
            <p:cNvSpPr/>
            <p:nvPr/>
          </p:nvSpPr>
          <p:spPr>
            <a:xfrm>
              <a:off x="0" y="405535"/>
              <a:ext cx="811072" cy="25305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97181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  <p:sp>
          <p:nvSpPr>
            <p:cNvPr id="166" name="Shape 166"/>
            <p:cNvSpPr/>
            <p:nvPr/>
          </p:nvSpPr>
          <p:spPr>
            <a:xfrm>
              <a:off x="2513" y="126527"/>
              <a:ext cx="806046" cy="401276"/>
            </a:xfrm>
            <a:prstGeom prst="rect">
              <a:avLst/>
            </a:prstGeom>
            <a:solidFill>
              <a:srgbClr val="971817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800" b="1">
                  <a:latin typeface="Helvetica"/>
                  <a:ea typeface="Helvetica"/>
                  <a:cs typeface="Helvetica"/>
                  <a:sym typeface="Helvetica"/>
                </a:defRPr>
              </a:pPr>
              <a:endParaRPr/>
            </a:p>
          </p:txBody>
        </p:sp>
        <p:sp>
          <p:nvSpPr>
            <p:cNvPr id="167" name="Shape 167"/>
            <p:cNvSpPr/>
            <p:nvPr/>
          </p:nvSpPr>
          <p:spPr>
            <a:xfrm>
              <a:off x="0" y="0"/>
              <a:ext cx="811072" cy="25305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9" h="19679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solidFill>
              <a:srgbClr val="D45954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  <a:endParaRPr/>
            </a:p>
          </p:txBody>
        </p:sp>
      </p:grpSp>
      <p:sp>
        <p:nvSpPr>
          <p:cNvPr id="169" name="Shape 169"/>
          <p:cNvSpPr/>
          <p:nvPr/>
        </p:nvSpPr>
        <p:spPr>
          <a:xfrm>
            <a:off x="4402795" y="2293138"/>
            <a:ext cx="4199210" cy="658591"/>
          </a:xfrm>
          <a:prstGeom prst="rect">
            <a:avLst/>
          </a:prstGeom>
          <a:solidFill>
            <a:srgbClr val="1497FC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Application</a:t>
            </a:r>
          </a:p>
        </p:txBody>
      </p:sp>
      <p:sp>
        <p:nvSpPr>
          <p:cNvPr id="170" name="Shape 170"/>
          <p:cNvSpPr/>
          <p:nvPr/>
        </p:nvSpPr>
        <p:spPr>
          <a:xfrm>
            <a:off x="1990979" y="5979619"/>
            <a:ext cx="902284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Build logical disk from many physical disks.</a:t>
            </a:r>
          </a:p>
        </p:txBody>
      </p:sp>
      <p:sp>
        <p:nvSpPr>
          <p:cNvPr id="171" name="Shape 171"/>
          <p:cNvSpPr/>
          <p:nvPr/>
        </p:nvSpPr>
        <p:spPr>
          <a:xfrm>
            <a:off x="4402795" y="4096538"/>
            <a:ext cx="4199210" cy="658591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 dirty="0">
                <a:solidFill>
                  <a:srgbClr val="FFFFFF"/>
                </a:solidFill>
              </a:rPr>
              <a:t>Fake </a:t>
            </a:r>
            <a:r>
              <a:rPr lang="en-US" sz="3000" b="1" dirty="0" smtClean="0">
                <a:solidFill>
                  <a:srgbClr val="FFFFFF"/>
                </a:solidFill>
              </a:rPr>
              <a:t>Logical </a:t>
            </a:r>
            <a:r>
              <a:rPr sz="3000" b="1" dirty="0" smtClean="0">
                <a:solidFill>
                  <a:srgbClr val="FFFFFF"/>
                </a:solidFill>
              </a:rPr>
              <a:t>Disk</a:t>
            </a:r>
            <a:endParaRPr sz="3000" b="1" dirty="0">
              <a:solidFill>
                <a:srgbClr val="FFFFFF"/>
              </a:solidFill>
            </a:endParaRPr>
          </a:p>
        </p:txBody>
      </p:sp>
      <p:sp>
        <p:nvSpPr>
          <p:cNvPr id="172" name="Shape 172"/>
          <p:cNvSpPr/>
          <p:nvPr/>
        </p:nvSpPr>
        <p:spPr>
          <a:xfrm>
            <a:off x="1701875" y="7459165"/>
            <a:ext cx="9311947" cy="647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RAID: </a:t>
            </a:r>
            <a:r>
              <a:rPr sz="3600" b="1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rPr>
              <a:t>R</a:t>
            </a:r>
            <a:r>
              <a:rPr sz="3600">
                <a:solidFill>
                  <a:srgbClr val="FFFFFF"/>
                </a:solidFill>
              </a:rPr>
              <a:t>edundant </a:t>
            </a:r>
            <a:r>
              <a:rPr sz="3600" b="1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rPr>
              <a:t>A</a:t>
            </a:r>
            <a:r>
              <a:rPr sz="3600">
                <a:solidFill>
                  <a:srgbClr val="FFFFFF"/>
                </a:solidFill>
              </a:rPr>
              <a:t>rray of </a:t>
            </a:r>
            <a:r>
              <a:rPr sz="3600" b="1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rPr>
              <a:t>I</a:t>
            </a:r>
            <a:r>
              <a:rPr sz="3600">
                <a:solidFill>
                  <a:srgbClr val="FFFFFF"/>
                </a:solidFill>
              </a:rPr>
              <a:t>nexpensive </a:t>
            </a:r>
            <a:r>
              <a:rPr sz="3600" b="1">
                <a:solidFill>
                  <a:srgbClr val="D45954"/>
                </a:solidFill>
                <a:latin typeface="Helvetica"/>
                <a:ea typeface="Helvetica"/>
                <a:cs typeface="Helvetica"/>
                <a:sym typeface="Helvetica"/>
              </a:rPr>
              <a:t>D</a:t>
            </a:r>
            <a:r>
              <a:rPr sz="3600">
                <a:solidFill>
                  <a:srgbClr val="FFFFFF"/>
                </a:solidFill>
              </a:rPr>
              <a:t>isks</a:t>
            </a:r>
          </a:p>
        </p:txBody>
      </p:sp>
      <p:sp>
        <p:nvSpPr>
          <p:cNvPr id="24" name="Shape 196"/>
          <p:cNvSpPr txBox="1">
            <a:spLocks/>
          </p:cNvSpPr>
          <p:nvPr/>
        </p:nvSpPr>
        <p:spPr>
          <a:xfrm>
            <a:off x="536713" y="2435792"/>
            <a:ext cx="3297238" cy="2319337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>
            <a:lvl1pPr marL="401878" indent="-401878" algn="l" defTabSz="1300460" rtl="0" eaLnBrk="1" latinLnBrk="0" hangingPunct="1">
              <a:spcBef>
                <a:spcPts val="2844"/>
              </a:spcBef>
              <a:buFont typeface="Calisto MT" pitchFamily="18" charset="0"/>
              <a:buChar char="•"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821818" indent="-419940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3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23696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25575" indent="-401878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27453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RAID is: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 - transparent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 - deployable</a:t>
            </a:r>
            <a:endParaRPr lang="en-US" sz="3200" dirty="0"/>
          </a:p>
        </p:txBody>
      </p:sp>
      <p:sp>
        <p:nvSpPr>
          <p:cNvPr id="25" name="Shape 220"/>
          <p:cNvSpPr txBox="1">
            <a:spLocks/>
          </p:cNvSpPr>
          <p:nvPr/>
        </p:nvSpPr>
        <p:spPr>
          <a:xfrm>
            <a:off x="9055100" y="2379663"/>
            <a:ext cx="3949700" cy="3179762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>
            <a:lvl1pPr marL="401878" indent="-401878" algn="l" defTabSz="1300460" rtl="0" eaLnBrk="1" latinLnBrk="0" hangingPunct="1">
              <a:spcBef>
                <a:spcPts val="2844"/>
              </a:spcBef>
              <a:buFont typeface="Calisto MT" pitchFamily="18" charset="0"/>
              <a:buChar char="•"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821818" indent="-419940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3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23696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25575" indent="-401878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27453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Logical disk gives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 - capacity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 - performance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200" dirty="0" smtClean="0"/>
              <a:t> -reliability</a:t>
            </a:r>
            <a:endParaRPr lang="en-US" sz="32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" name="Shape 98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RAID-5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010933" y="2026667"/>
            <a:ext cx="6982934" cy="4495801"/>
            <a:chOff x="3010933" y="2026667"/>
            <a:chExt cx="6982934" cy="4495801"/>
          </a:xfrm>
        </p:grpSpPr>
        <p:sp>
          <p:nvSpPr>
            <p:cNvPr id="985" name="Shape 985"/>
            <p:cNvSpPr/>
            <p:nvPr/>
          </p:nvSpPr>
          <p:spPr>
            <a:xfrm>
              <a:off x="3485302" y="2731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986" name="Shape 986"/>
            <p:cNvSpPr/>
            <p:nvPr/>
          </p:nvSpPr>
          <p:spPr>
            <a:xfrm>
              <a:off x="4927214" y="2731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987" name="Shape 987"/>
            <p:cNvSpPr/>
            <p:nvPr/>
          </p:nvSpPr>
          <p:spPr>
            <a:xfrm>
              <a:off x="6369126" y="2731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988" name="Shape 988"/>
            <p:cNvSpPr/>
            <p:nvPr/>
          </p:nvSpPr>
          <p:spPr>
            <a:xfrm>
              <a:off x="7811038" y="2731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989" name="Shape 989"/>
            <p:cNvSpPr/>
            <p:nvPr/>
          </p:nvSpPr>
          <p:spPr>
            <a:xfrm>
              <a:off x="9189400" y="2731517"/>
              <a:ext cx="393650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P</a:t>
              </a:r>
            </a:p>
          </p:txBody>
        </p:sp>
        <p:sp>
          <p:nvSpPr>
            <p:cNvPr id="990" name="Shape 990"/>
            <p:cNvSpPr/>
            <p:nvPr/>
          </p:nvSpPr>
          <p:spPr>
            <a:xfrm>
              <a:off x="3010933" y="2660260"/>
              <a:ext cx="6982934" cy="790215"/>
            </a:xfrm>
            <a:prstGeom prst="rect">
              <a:avLst/>
            </a:prstGeom>
            <a:ln w="38100">
              <a:solidFill>
                <a:srgbClr val="FF2600"/>
              </a:solidFill>
              <a:miter lim="400000"/>
            </a:ln>
          </p:spPr>
          <p:txBody>
            <a:bodyPr lIns="0" tIns="0" rIns="0" bIns="0" anchor="ctr"/>
            <a:lstStyle/>
            <a:p>
              <a:pPr lvl="0">
                <a:defRPr sz="3800"/>
              </a:pPr>
              <a:endParaRPr/>
            </a:p>
          </p:txBody>
        </p:sp>
        <p:sp>
          <p:nvSpPr>
            <p:cNvPr id="991" name="Shape 991"/>
            <p:cNvSpPr/>
            <p:nvPr/>
          </p:nvSpPr>
          <p:spPr>
            <a:xfrm>
              <a:off x="3116926" y="2026667"/>
              <a:ext cx="1003301" cy="5334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Disk0</a:t>
              </a:r>
            </a:p>
          </p:txBody>
        </p:sp>
        <p:sp>
          <p:nvSpPr>
            <p:cNvPr id="992" name="Shape 992"/>
            <p:cNvSpPr/>
            <p:nvPr/>
          </p:nvSpPr>
          <p:spPr>
            <a:xfrm>
              <a:off x="4558838" y="2026667"/>
              <a:ext cx="1003301" cy="5334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Disk1</a:t>
              </a:r>
            </a:p>
          </p:txBody>
        </p:sp>
        <p:sp>
          <p:nvSpPr>
            <p:cNvPr id="993" name="Shape 993"/>
            <p:cNvSpPr/>
            <p:nvPr/>
          </p:nvSpPr>
          <p:spPr>
            <a:xfrm>
              <a:off x="6000750" y="2026667"/>
              <a:ext cx="1003301" cy="5334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Disk2</a:t>
              </a:r>
            </a:p>
          </p:txBody>
        </p:sp>
        <p:sp>
          <p:nvSpPr>
            <p:cNvPr id="994" name="Shape 994"/>
            <p:cNvSpPr/>
            <p:nvPr/>
          </p:nvSpPr>
          <p:spPr>
            <a:xfrm>
              <a:off x="7442662" y="2026667"/>
              <a:ext cx="1003301" cy="5334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Disk3</a:t>
              </a:r>
            </a:p>
          </p:txBody>
        </p:sp>
        <p:sp>
          <p:nvSpPr>
            <p:cNvPr id="995" name="Shape 995"/>
            <p:cNvSpPr/>
            <p:nvPr/>
          </p:nvSpPr>
          <p:spPr>
            <a:xfrm>
              <a:off x="8884574" y="2026667"/>
              <a:ext cx="1003301" cy="5334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Disk4</a:t>
              </a:r>
            </a:p>
          </p:txBody>
        </p:sp>
        <p:sp>
          <p:nvSpPr>
            <p:cNvPr id="996" name="Shape 996"/>
            <p:cNvSpPr/>
            <p:nvPr/>
          </p:nvSpPr>
          <p:spPr>
            <a:xfrm>
              <a:off x="3485302" y="3874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997" name="Shape 997"/>
            <p:cNvSpPr/>
            <p:nvPr/>
          </p:nvSpPr>
          <p:spPr>
            <a:xfrm>
              <a:off x="4927214" y="3874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998" name="Shape 998"/>
            <p:cNvSpPr/>
            <p:nvPr/>
          </p:nvSpPr>
          <p:spPr>
            <a:xfrm>
              <a:off x="6369126" y="3874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999" name="Shape 999"/>
            <p:cNvSpPr/>
            <p:nvPr/>
          </p:nvSpPr>
          <p:spPr>
            <a:xfrm>
              <a:off x="7747488" y="3874517"/>
              <a:ext cx="393650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P</a:t>
              </a:r>
            </a:p>
          </p:txBody>
        </p:sp>
        <p:sp>
          <p:nvSpPr>
            <p:cNvPr id="1000" name="Shape 1000"/>
            <p:cNvSpPr/>
            <p:nvPr/>
          </p:nvSpPr>
          <p:spPr>
            <a:xfrm>
              <a:off x="9252950" y="3874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1001" name="Shape 1001"/>
            <p:cNvSpPr/>
            <p:nvPr/>
          </p:nvSpPr>
          <p:spPr>
            <a:xfrm>
              <a:off x="3010933" y="3803260"/>
              <a:ext cx="6982934" cy="790215"/>
            </a:xfrm>
            <a:prstGeom prst="rect">
              <a:avLst/>
            </a:prstGeom>
            <a:ln w="38100">
              <a:solidFill>
                <a:srgbClr val="FF2600"/>
              </a:solidFill>
              <a:miter lim="400000"/>
            </a:ln>
          </p:spPr>
          <p:txBody>
            <a:bodyPr lIns="0" tIns="0" rIns="0" bIns="0" anchor="ctr"/>
            <a:lstStyle/>
            <a:p>
              <a:pPr lvl="0">
                <a:defRPr sz="3800"/>
              </a:pPr>
              <a:endParaRPr/>
            </a:p>
          </p:txBody>
        </p:sp>
        <p:sp>
          <p:nvSpPr>
            <p:cNvPr id="1002" name="Shape 1002"/>
            <p:cNvSpPr/>
            <p:nvPr/>
          </p:nvSpPr>
          <p:spPr>
            <a:xfrm>
              <a:off x="3485302" y="5017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1003" name="Shape 1003"/>
            <p:cNvSpPr/>
            <p:nvPr/>
          </p:nvSpPr>
          <p:spPr>
            <a:xfrm>
              <a:off x="4927214" y="5017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1004" name="Shape 1004"/>
            <p:cNvSpPr/>
            <p:nvPr/>
          </p:nvSpPr>
          <p:spPr>
            <a:xfrm>
              <a:off x="6305576" y="5017517"/>
              <a:ext cx="393650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P</a:t>
              </a:r>
            </a:p>
          </p:txBody>
        </p:sp>
        <p:sp>
          <p:nvSpPr>
            <p:cNvPr id="1005" name="Shape 1005"/>
            <p:cNvSpPr/>
            <p:nvPr/>
          </p:nvSpPr>
          <p:spPr>
            <a:xfrm>
              <a:off x="7811038" y="5017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1006" name="Shape 1006"/>
            <p:cNvSpPr/>
            <p:nvPr/>
          </p:nvSpPr>
          <p:spPr>
            <a:xfrm>
              <a:off x="9252950" y="5017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1007" name="Shape 1007"/>
            <p:cNvSpPr/>
            <p:nvPr/>
          </p:nvSpPr>
          <p:spPr>
            <a:xfrm>
              <a:off x="3010933" y="4946260"/>
              <a:ext cx="6982934" cy="790215"/>
            </a:xfrm>
            <a:prstGeom prst="rect">
              <a:avLst/>
            </a:prstGeom>
            <a:ln w="38100">
              <a:solidFill>
                <a:srgbClr val="FF2600"/>
              </a:solidFill>
              <a:miter lim="400000"/>
            </a:ln>
          </p:spPr>
          <p:txBody>
            <a:bodyPr lIns="0" tIns="0" rIns="0" bIns="0" anchor="ctr"/>
            <a:lstStyle/>
            <a:p>
              <a:pPr lvl="0">
                <a:defRPr sz="3800"/>
              </a:pPr>
              <a:endParaRPr/>
            </a:p>
          </p:txBody>
        </p:sp>
        <p:sp>
          <p:nvSpPr>
            <p:cNvPr id="1008" name="Shape 1008"/>
            <p:cNvSpPr/>
            <p:nvPr/>
          </p:nvSpPr>
          <p:spPr>
            <a:xfrm>
              <a:off x="6140450" y="5684267"/>
              <a:ext cx="723901" cy="838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48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4800" b="1">
                  <a:solidFill>
                    <a:srgbClr val="FFFFFF"/>
                  </a:solidFill>
                </a:rPr>
                <a:t>…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916898" y="7795260"/>
            <a:ext cx="6904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Rotate parity across different disks</a:t>
            </a:r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" name="Shape 10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RAID-5: Analysis</a:t>
            </a:r>
          </a:p>
        </p:txBody>
      </p:sp>
      <p:sp>
        <p:nvSpPr>
          <p:cNvPr id="4" name="Shape 969"/>
          <p:cNvSpPr txBox="1">
            <a:spLocks/>
          </p:cNvSpPr>
          <p:nvPr/>
        </p:nvSpPr>
        <p:spPr>
          <a:xfrm>
            <a:off x="651766" y="2423013"/>
            <a:ext cx="11099800" cy="5167313"/>
          </a:xfrm>
          <a:prstGeom prst="rect">
            <a:avLst/>
          </a:prstGeom>
        </p:spPr>
        <p:txBody>
          <a:bodyPr vert="horz" lIns="130046" tIns="65023" rIns="130046" bIns="65023" rtlCol="0">
            <a:normAutofit/>
          </a:bodyPr>
          <a:lstStyle>
            <a:lvl1pPr marL="401878" indent="-401878" algn="l" defTabSz="1300460" rtl="0" eaLnBrk="1" latinLnBrk="0" hangingPunct="1">
              <a:spcBef>
                <a:spcPts val="2844"/>
              </a:spcBef>
              <a:buFont typeface="Calisto MT" pitchFamily="18" charset="0"/>
              <a:buChar char="•"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821818" indent="-419940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3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23696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25575" indent="-401878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27453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sto MT" pitchFamily="18" charset="0"/>
              <a:buNone/>
              <a:defRPr sz="1800">
                <a:solidFill>
                  <a:srgbClr val="000000"/>
                </a:solidFill>
              </a:defRPr>
            </a:pPr>
            <a:r>
              <a:rPr lang="en-US" sz="3800" smtClean="0">
                <a:solidFill>
                  <a:srgbClr val="000000"/>
                </a:solidFill>
              </a:rPr>
              <a:t> What is capacity?		</a:t>
            </a:r>
          </a:p>
          <a:p>
            <a:pPr marL="0" indent="0">
              <a:buFont typeface="Calisto MT" pitchFamily="18" charset="0"/>
              <a:buNone/>
              <a:defRPr sz="1800">
                <a:solidFill>
                  <a:srgbClr val="000000"/>
                </a:solidFill>
              </a:defRPr>
            </a:pPr>
            <a:r>
              <a:rPr lang="en-US" sz="3800" smtClean="0">
                <a:solidFill>
                  <a:srgbClr val="000000"/>
                </a:solidFill>
              </a:rPr>
              <a:t>How many disks can fail?		</a:t>
            </a:r>
          </a:p>
          <a:p>
            <a:pPr marL="0" indent="0">
              <a:buFont typeface="Calisto MT" pitchFamily="18" charset="0"/>
              <a:buNone/>
              <a:defRPr sz="1800">
                <a:solidFill>
                  <a:srgbClr val="000000"/>
                </a:solidFill>
              </a:defRPr>
            </a:pPr>
            <a:r>
              <a:rPr lang="en-US" sz="3800" smtClean="0">
                <a:solidFill>
                  <a:srgbClr val="000000"/>
                </a:solidFill>
              </a:rPr>
              <a:t>Latency (read, write)?		</a:t>
            </a:r>
            <a:endParaRPr lang="en-US" sz="38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597925" y="2473469"/>
            <a:ext cx="16033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(N-1) * C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7992868" y="3318464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2"/>
                </a:solidFill>
                <a:latin typeface="Helvetica"/>
                <a:ea typeface="Helvetica"/>
                <a:cs typeface="Helvetica"/>
                <a:sym typeface="Helvetica"/>
              </a:rPr>
              <a:t>1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79" y="4483449"/>
            <a:ext cx="59105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D</a:t>
            </a:r>
            <a:r>
              <a:rPr lang="en-US" sz="2800" dirty="0"/>
              <a:t>, </a:t>
            </a:r>
            <a:r>
              <a:rPr lang="en-US" sz="2800" b="1" dirty="0" smtClean="0">
                <a:latin typeface="Helvetica"/>
                <a:ea typeface="Helvetica"/>
                <a:cs typeface="Helvetica"/>
                <a:sym typeface="Helvetica"/>
              </a:rPr>
              <a:t>2*D (read </a:t>
            </a:r>
            <a:r>
              <a:rPr lang="en-US" sz="2800" b="1" smtClean="0">
                <a:latin typeface="Helvetica"/>
                <a:ea typeface="Helvetica"/>
                <a:cs typeface="Helvetica"/>
                <a:sym typeface="Helvetica"/>
              </a:rPr>
              <a:t>and write parity disk)</a:t>
            </a: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651766" y="6050827"/>
            <a:ext cx="3967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Same as RAID-4…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7999787" y="6117890"/>
            <a:ext cx="4068641" cy="3126470"/>
            <a:chOff x="3010933" y="2026667"/>
            <a:chExt cx="6982934" cy="4495801"/>
          </a:xfrm>
        </p:grpSpPr>
        <p:sp>
          <p:nvSpPr>
            <p:cNvPr id="10" name="Shape 985"/>
            <p:cNvSpPr/>
            <p:nvPr/>
          </p:nvSpPr>
          <p:spPr>
            <a:xfrm>
              <a:off x="3485302" y="2731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11" name="Shape 986"/>
            <p:cNvSpPr/>
            <p:nvPr/>
          </p:nvSpPr>
          <p:spPr>
            <a:xfrm>
              <a:off x="4927214" y="2731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12" name="Shape 987"/>
            <p:cNvSpPr/>
            <p:nvPr/>
          </p:nvSpPr>
          <p:spPr>
            <a:xfrm>
              <a:off x="6369126" y="2731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13" name="Shape 988"/>
            <p:cNvSpPr/>
            <p:nvPr/>
          </p:nvSpPr>
          <p:spPr>
            <a:xfrm>
              <a:off x="7811038" y="2731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14" name="Shape 989"/>
            <p:cNvSpPr/>
            <p:nvPr/>
          </p:nvSpPr>
          <p:spPr>
            <a:xfrm>
              <a:off x="9189400" y="2731517"/>
              <a:ext cx="393650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P</a:t>
              </a:r>
            </a:p>
          </p:txBody>
        </p:sp>
        <p:sp>
          <p:nvSpPr>
            <p:cNvPr id="15" name="Shape 990"/>
            <p:cNvSpPr/>
            <p:nvPr/>
          </p:nvSpPr>
          <p:spPr>
            <a:xfrm>
              <a:off x="3010933" y="2660260"/>
              <a:ext cx="6982934" cy="790215"/>
            </a:xfrm>
            <a:prstGeom prst="rect">
              <a:avLst/>
            </a:prstGeom>
            <a:ln w="38100">
              <a:solidFill>
                <a:srgbClr val="FF2600"/>
              </a:solidFill>
              <a:miter lim="400000"/>
            </a:ln>
          </p:spPr>
          <p:txBody>
            <a:bodyPr lIns="0" tIns="0" rIns="0" bIns="0" anchor="ctr"/>
            <a:lstStyle/>
            <a:p>
              <a:pPr lvl="0">
                <a:defRPr sz="3800"/>
              </a:pPr>
              <a:endParaRPr/>
            </a:p>
          </p:txBody>
        </p:sp>
        <p:sp>
          <p:nvSpPr>
            <p:cNvPr id="16" name="Shape 991"/>
            <p:cNvSpPr/>
            <p:nvPr/>
          </p:nvSpPr>
          <p:spPr>
            <a:xfrm>
              <a:off x="3116926" y="2026667"/>
              <a:ext cx="1003301" cy="5334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Disk0</a:t>
              </a:r>
            </a:p>
          </p:txBody>
        </p:sp>
        <p:sp>
          <p:nvSpPr>
            <p:cNvPr id="17" name="Shape 992"/>
            <p:cNvSpPr/>
            <p:nvPr/>
          </p:nvSpPr>
          <p:spPr>
            <a:xfrm>
              <a:off x="4558838" y="2026667"/>
              <a:ext cx="1003301" cy="5334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Disk1</a:t>
              </a:r>
            </a:p>
          </p:txBody>
        </p:sp>
        <p:sp>
          <p:nvSpPr>
            <p:cNvPr id="18" name="Shape 993"/>
            <p:cNvSpPr/>
            <p:nvPr/>
          </p:nvSpPr>
          <p:spPr>
            <a:xfrm>
              <a:off x="6000750" y="2026667"/>
              <a:ext cx="1003301" cy="5334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Disk2</a:t>
              </a:r>
            </a:p>
          </p:txBody>
        </p:sp>
        <p:sp>
          <p:nvSpPr>
            <p:cNvPr id="19" name="Shape 994"/>
            <p:cNvSpPr/>
            <p:nvPr/>
          </p:nvSpPr>
          <p:spPr>
            <a:xfrm>
              <a:off x="7442662" y="2026667"/>
              <a:ext cx="1003301" cy="5334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Disk3</a:t>
              </a:r>
            </a:p>
          </p:txBody>
        </p:sp>
        <p:sp>
          <p:nvSpPr>
            <p:cNvPr id="20" name="Shape 995"/>
            <p:cNvSpPr/>
            <p:nvPr/>
          </p:nvSpPr>
          <p:spPr>
            <a:xfrm>
              <a:off x="8884574" y="2026667"/>
              <a:ext cx="1003301" cy="5334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Disk4</a:t>
              </a:r>
            </a:p>
          </p:txBody>
        </p:sp>
        <p:sp>
          <p:nvSpPr>
            <p:cNvPr id="21" name="Shape 996"/>
            <p:cNvSpPr/>
            <p:nvPr/>
          </p:nvSpPr>
          <p:spPr>
            <a:xfrm>
              <a:off x="3485302" y="3874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22" name="Shape 997"/>
            <p:cNvSpPr/>
            <p:nvPr/>
          </p:nvSpPr>
          <p:spPr>
            <a:xfrm>
              <a:off x="4927214" y="3874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23" name="Shape 998"/>
            <p:cNvSpPr/>
            <p:nvPr/>
          </p:nvSpPr>
          <p:spPr>
            <a:xfrm>
              <a:off x="6369126" y="3874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24" name="Shape 999"/>
            <p:cNvSpPr/>
            <p:nvPr/>
          </p:nvSpPr>
          <p:spPr>
            <a:xfrm>
              <a:off x="7747488" y="3874517"/>
              <a:ext cx="393650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P</a:t>
              </a:r>
            </a:p>
          </p:txBody>
        </p:sp>
        <p:sp>
          <p:nvSpPr>
            <p:cNvPr id="25" name="Shape 1000"/>
            <p:cNvSpPr/>
            <p:nvPr/>
          </p:nvSpPr>
          <p:spPr>
            <a:xfrm>
              <a:off x="9252950" y="3874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26" name="Shape 1001"/>
            <p:cNvSpPr/>
            <p:nvPr/>
          </p:nvSpPr>
          <p:spPr>
            <a:xfrm>
              <a:off x="3010933" y="3803260"/>
              <a:ext cx="6982934" cy="790215"/>
            </a:xfrm>
            <a:prstGeom prst="rect">
              <a:avLst/>
            </a:prstGeom>
            <a:ln w="38100">
              <a:solidFill>
                <a:srgbClr val="FF2600"/>
              </a:solidFill>
              <a:miter lim="400000"/>
            </a:ln>
          </p:spPr>
          <p:txBody>
            <a:bodyPr lIns="0" tIns="0" rIns="0" bIns="0" anchor="ctr"/>
            <a:lstStyle/>
            <a:p>
              <a:pPr lvl="0">
                <a:defRPr sz="3800"/>
              </a:pPr>
              <a:endParaRPr/>
            </a:p>
          </p:txBody>
        </p:sp>
        <p:sp>
          <p:nvSpPr>
            <p:cNvPr id="27" name="Shape 1002"/>
            <p:cNvSpPr/>
            <p:nvPr/>
          </p:nvSpPr>
          <p:spPr>
            <a:xfrm>
              <a:off x="3485302" y="5017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28" name="Shape 1003"/>
            <p:cNvSpPr/>
            <p:nvPr/>
          </p:nvSpPr>
          <p:spPr>
            <a:xfrm>
              <a:off x="4927214" y="5017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29" name="Shape 1004"/>
            <p:cNvSpPr/>
            <p:nvPr/>
          </p:nvSpPr>
          <p:spPr>
            <a:xfrm>
              <a:off x="6305576" y="5017517"/>
              <a:ext cx="393650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P</a:t>
              </a:r>
            </a:p>
          </p:txBody>
        </p:sp>
        <p:sp>
          <p:nvSpPr>
            <p:cNvPr id="30" name="Shape 1005"/>
            <p:cNvSpPr/>
            <p:nvPr/>
          </p:nvSpPr>
          <p:spPr>
            <a:xfrm>
              <a:off x="7811038" y="5017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31" name="Shape 1006"/>
            <p:cNvSpPr/>
            <p:nvPr/>
          </p:nvSpPr>
          <p:spPr>
            <a:xfrm>
              <a:off x="9252950" y="5017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32" name="Shape 1007"/>
            <p:cNvSpPr/>
            <p:nvPr/>
          </p:nvSpPr>
          <p:spPr>
            <a:xfrm>
              <a:off x="3010933" y="4946260"/>
              <a:ext cx="6982934" cy="790215"/>
            </a:xfrm>
            <a:prstGeom prst="rect">
              <a:avLst/>
            </a:prstGeom>
            <a:ln w="38100">
              <a:solidFill>
                <a:srgbClr val="FF2600"/>
              </a:solidFill>
              <a:miter lim="400000"/>
            </a:ln>
          </p:spPr>
          <p:txBody>
            <a:bodyPr lIns="0" tIns="0" rIns="0" bIns="0" anchor="ctr"/>
            <a:lstStyle/>
            <a:p>
              <a:pPr lvl="0">
                <a:defRPr sz="3800"/>
              </a:pPr>
              <a:endParaRPr/>
            </a:p>
          </p:txBody>
        </p:sp>
        <p:sp>
          <p:nvSpPr>
            <p:cNvPr id="33" name="Shape 1008"/>
            <p:cNvSpPr/>
            <p:nvPr/>
          </p:nvSpPr>
          <p:spPr>
            <a:xfrm>
              <a:off x="6140450" y="5684267"/>
              <a:ext cx="723901" cy="838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48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4800" b="1">
                  <a:solidFill>
                    <a:srgbClr val="FFFFFF"/>
                  </a:solidFill>
                </a:rPr>
                <a:t>…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08531" y="7447820"/>
            <a:ext cx="816764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N := number of disks</a:t>
            </a:r>
          </a:p>
          <a:p>
            <a:pPr algn="l"/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C := capacity of 1 disk</a:t>
            </a:r>
          </a:p>
          <a:p>
            <a:pPr algn="l"/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S := sequential throughput of 1 disk</a:t>
            </a:r>
          </a:p>
          <a:p>
            <a:pPr algn="l"/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R := random throughput of 1 disk</a:t>
            </a:r>
          </a:p>
          <a:p>
            <a:pPr algn="l"/>
            <a:r>
              <a:rPr lang="en-US" sz="2800" dirty="0">
                <a:solidFill>
                  <a:srgbClr val="000000"/>
                </a:solidFill>
                <a:latin typeface="Helvetica" charset="0"/>
              </a:rPr>
              <a:t>D := latency of one small I/O operation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6" name="Shape 10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RAID-5: Throughput</a:t>
            </a:r>
          </a:p>
        </p:txBody>
      </p:sp>
      <p:sp>
        <p:nvSpPr>
          <p:cNvPr id="1017" name="Shape 1017"/>
          <p:cNvSpPr>
            <a:spLocks noGrp="1"/>
          </p:cNvSpPr>
          <p:nvPr>
            <p:ph type="body" idx="4294967295"/>
          </p:nvPr>
        </p:nvSpPr>
        <p:spPr>
          <a:xfrm>
            <a:off x="480060" y="5989320"/>
            <a:ext cx="11099800" cy="336042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What is steady-state throughput </a:t>
            </a:r>
            <a:r>
              <a:rPr sz="3800" dirty="0" smtClean="0"/>
              <a:t>for</a:t>
            </a:r>
            <a:r>
              <a:rPr lang="en-US" sz="3800" dirty="0" smtClean="0"/>
              <a:t> RAID-5?</a:t>
            </a: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 - sequential reads?	</a:t>
            </a:r>
            <a:endParaRPr lang="en-US" sz="38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 </a:t>
            </a:r>
            <a:r>
              <a:rPr sz="3800" dirty="0"/>
              <a:t>- sequential writes?	</a:t>
            </a:r>
            <a:endParaRPr lang="en-US" sz="38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 </a:t>
            </a:r>
            <a:r>
              <a:rPr sz="3800" dirty="0"/>
              <a:t>- random reads?		</a:t>
            </a:r>
            <a:endParaRPr lang="en-US" sz="3800" dirty="0" smtClean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 smtClean="0"/>
              <a:t> </a:t>
            </a:r>
            <a:r>
              <a:rPr sz="3800" dirty="0"/>
              <a:t>- random writes?		</a:t>
            </a:r>
            <a:endParaRPr sz="3800" b="1" dirty="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" name="Shape 975"/>
          <p:cNvSpPr txBox="1">
            <a:spLocks/>
          </p:cNvSpPr>
          <p:nvPr/>
        </p:nvSpPr>
        <p:spPr>
          <a:xfrm>
            <a:off x="342900" y="2275205"/>
            <a:ext cx="12661900" cy="3416935"/>
          </a:xfrm>
          <a:prstGeom prst="rect">
            <a:avLst/>
          </a:prstGeom>
        </p:spPr>
        <p:txBody>
          <a:bodyPr vert="horz" lIns="130046" tIns="65023" rIns="130046" bIns="65023" rtlCol="0">
            <a:normAutofit fontScale="77500" lnSpcReduction="20000"/>
          </a:bodyPr>
          <a:lstStyle>
            <a:lvl1pPr marL="401878" indent="-401878" algn="l" defTabSz="1300460" rtl="0" eaLnBrk="1" latinLnBrk="0" hangingPunct="1">
              <a:spcBef>
                <a:spcPts val="2844"/>
              </a:spcBef>
              <a:buFont typeface="Calisto MT" pitchFamily="18" charset="0"/>
              <a:buChar char="•"/>
              <a:defRPr sz="3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821818" indent="-419940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31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1223696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625575" indent="-401878" algn="l" defTabSz="1300460" rtl="0" eaLnBrk="1" latinLnBrk="0" hangingPunct="1">
              <a:spcBef>
                <a:spcPts val="853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2027453" indent="-401878" algn="l" defTabSz="1300460" rtl="0" eaLnBrk="1" latinLnBrk="0" hangingPunct="1">
              <a:spcBef>
                <a:spcPts val="853"/>
              </a:spcBef>
              <a:buFont typeface="Calisto MT" pitchFamily="18" charset="0"/>
              <a:buChar char="•"/>
              <a:defRPr sz="2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357626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22649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87672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526954" indent="-325115" algn="l" defTabSz="13004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alisto MT" pitchFamily="18" charset="0"/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Steady-state throughput for RAID-4:</a:t>
            </a:r>
          </a:p>
          <a:p>
            <a:pPr marL="0" indent="0">
              <a:buFont typeface="Calisto MT" pitchFamily="18" charset="0"/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000000"/>
                </a:solidFill>
              </a:rPr>
              <a:t> - sequential reads?		</a:t>
            </a:r>
          </a:p>
          <a:p>
            <a:pPr marL="0" indent="0">
              <a:buFont typeface="Calisto MT" pitchFamily="18" charset="0"/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000000"/>
                </a:solidFill>
              </a:rPr>
              <a:t> - sequential writes?	</a:t>
            </a:r>
          </a:p>
          <a:p>
            <a:pPr marL="0" indent="0">
              <a:buFont typeface="Calisto MT" pitchFamily="18" charset="0"/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000000"/>
                </a:solidFill>
              </a:rPr>
              <a:t> - random reads?		</a:t>
            </a:r>
          </a:p>
          <a:p>
            <a:pPr marL="0" indent="0">
              <a:buFont typeface="Calisto MT" pitchFamily="18" charset="0"/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>
                <a:solidFill>
                  <a:srgbClr val="000000"/>
                </a:solidFill>
              </a:rPr>
              <a:t> - random writes?		</a:t>
            </a:r>
            <a:endParaRPr lang="en-US" sz="3800" b="1" dirty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19183" y="2872778"/>
            <a:ext cx="1582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(N-1) * S</a:t>
            </a:r>
            <a:endParaRPr lang="en-US" sz="2800" b="1" dirty="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14958" y="3588066"/>
            <a:ext cx="1582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(N-1) * S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4614958" y="4280225"/>
            <a:ext cx="16033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(N-1) * </a:t>
            </a:r>
            <a:r>
              <a:rPr lang="en-US" sz="2800" b="1" dirty="0" smtClean="0">
                <a:latin typeface="Helvetica"/>
                <a:ea typeface="Helvetica"/>
                <a:cs typeface="Helvetica"/>
                <a:sym typeface="Helvetica"/>
              </a:rPr>
              <a:t>R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4614958" y="5022866"/>
            <a:ext cx="54184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R/2 (read and write parity </a:t>
            </a:r>
            <a:r>
              <a:rPr lang="en-US" sz="2800" b="1" dirty="0" smtClean="0">
                <a:latin typeface="Helvetica"/>
                <a:ea typeface="Helvetica"/>
                <a:cs typeface="Helvetica"/>
                <a:sym typeface="Helvetica"/>
              </a:rPr>
              <a:t>disk)</a:t>
            </a:r>
            <a:endParaRPr lang="en-US" sz="2800" b="1" dirty="0">
              <a:latin typeface="Helvetica"/>
              <a:ea typeface="Helvetica"/>
              <a:cs typeface="Helvetica"/>
              <a:sym typeface="Helvetica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673850" y="3312631"/>
            <a:ext cx="5981467" cy="1229204"/>
            <a:chOff x="5409770" y="7465550"/>
            <a:chExt cx="6995357" cy="2057401"/>
          </a:xfrm>
        </p:grpSpPr>
        <p:sp>
          <p:nvSpPr>
            <p:cNvPr id="10" name="Shape 955"/>
            <p:cNvSpPr/>
            <p:nvPr/>
          </p:nvSpPr>
          <p:spPr>
            <a:xfrm>
              <a:off x="5833162" y="8170400"/>
              <a:ext cx="368504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3</a:t>
              </a:r>
            </a:p>
          </p:txBody>
        </p:sp>
        <p:sp>
          <p:nvSpPr>
            <p:cNvPr id="11" name="Shape 956"/>
            <p:cNvSpPr/>
            <p:nvPr/>
          </p:nvSpPr>
          <p:spPr>
            <a:xfrm>
              <a:off x="7275074" y="8170400"/>
              <a:ext cx="368504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0</a:t>
              </a:r>
            </a:p>
          </p:txBody>
        </p:sp>
        <p:sp>
          <p:nvSpPr>
            <p:cNvPr id="12" name="Shape 957"/>
            <p:cNvSpPr/>
            <p:nvPr/>
          </p:nvSpPr>
          <p:spPr>
            <a:xfrm>
              <a:off x="8716986" y="8170400"/>
              <a:ext cx="368504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1</a:t>
              </a:r>
            </a:p>
          </p:txBody>
        </p:sp>
        <p:sp>
          <p:nvSpPr>
            <p:cNvPr id="13" name="Shape 958"/>
            <p:cNvSpPr/>
            <p:nvPr/>
          </p:nvSpPr>
          <p:spPr>
            <a:xfrm>
              <a:off x="10158897" y="8170400"/>
              <a:ext cx="368505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2</a:t>
              </a:r>
            </a:p>
          </p:txBody>
        </p:sp>
        <p:sp>
          <p:nvSpPr>
            <p:cNvPr id="14" name="Shape 959"/>
            <p:cNvSpPr/>
            <p:nvPr/>
          </p:nvSpPr>
          <p:spPr>
            <a:xfrm>
              <a:off x="11600809" y="8170400"/>
              <a:ext cx="368505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6</a:t>
              </a:r>
            </a:p>
          </p:txBody>
        </p:sp>
        <p:sp>
          <p:nvSpPr>
            <p:cNvPr id="15" name="Shape 960"/>
            <p:cNvSpPr/>
            <p:nvPr/>
          </p:nvSpPr>
          <p:spPr>
            <a:xfrm>
              <a:off x="5409770" y="8099142"/>
              <a:ext cx="6982934" cy="790216"/>
            </a:xfrm>
            <a:prstGeom prst="rect">
              <a:avLst/>
            </a:prstGeom>
            <a:ln w="38100">
              <a:solidFill>
                <a:srgbClr val="FF2600"/>
              </a:solidFill>
              <a:miter lim="400000"/>
            </a:ln>
          </p:spPr>
          <p:txBody>
            <a:bodyPr lIns="0" tIns="0" rIns="0" bIns="0" anchor="ctr"/>
            <a:lstStyle/>
            <a:p>
              <a:pPr lvl="0">
                <a:defRPr sz="3800"/>
              </a:pPr>
              <a:endParaRPr/>
            </a:p>
          </p:txBody>
        </p:sp>
        <p:sp>
          <p:nvSpPr>
            <p:cNvPr id="16" name="Shape 961"/>
            <p:cNvSpPr/>
            <p:nvPr/>
          </p:nvSpPr>
          <p:spPr>
            <a:xfrm>
              <a:off x="5515763" y="7465550"/>
              <a:ext cx="1003301" cy="5334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Disk0</a:t>
              </a:r>
            </a:p>
          </p:txBody>
        </p:sp>
        <p:sp>
          <p:nvSpPr>
            <p:cNvPr id="17" name="Shape 962"/>
            <p:cNvSpPr/>
            <p:nvPr/>
          </p:nvSpPr>
          <p:spPr>
            <a:xfrm>
              <a:off x="6957675" y="7465550"/>
              <a:ext cx="1003301" cy="5334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Disk1</a:t>
              </a:r>
            </a:p>
          </p:txBody>
        </p:sp>
        <p:sp>
          <p:nvSpPr>
            <p:cNvPr id="18" name="Shape 963"/>
            <p:cNvSpPr/>
            <p:nvPr/>
          </p:nvSpPr>
          <p:spPr>
            <a:xfrm>
              <a:off x="8399587" y="7465550"/>
              <a:ext cx="1003301" cy="5334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Disk2</a:t>
              </a:r>
            </a:p>
          </p:txBody>
        </p:sp>
        <p:sp>
          <p:nvSpPr>
            <p:cNvPr id="19" name="Shape 964"/>
            <p:cNvSpPr/>
            <p:nvPr/>
          </p:nvSpPr>
          <p:spPr>
            <a:xfrm>
              <a:off x="9841499" y="7465550"/>
              <a:ext cx="1003301" cy="5334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Disk3</a:t>
              </a:r>
            </a:p>
          </p:txBody>
        </p:sp>
        <p:sp>
          <p:nvSpPr>
            <p:cNvPr id="20" name="Shape 965"/>
            <p:cNvSpPr/>
            <p:nvPr/>
          </p:nvSpPr>
          <p:spPr>
            <a:xfrm>
              <a:off x="11283411" y="7465550"/>
              <a:ext cx="1003301" cy="5334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Disk4</a:t>
              </a:r>
            </a:p>
          </p:txBody>
        </p:sp>
        <p:sp>
          <p:nvSpPr>
            <p:cNvPr id="21" name="Shape 966"/>
            <p:cNvSpPr/>
            <p:nvPr/>
          </p:nvSpPr>
          <p:spPr>
            <a:xfrm>
              <a:off x="11164996" y="8989550"/>
              <a:ext cx="1240131" cy="5334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(parity)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999787" y="6117890"/>
            <a:ext cx="4068641" cy="3126470"/>
            <a:chOff x="3010933" y="2026667"/>
            <a:chExt cx="6982934" cy="4495801"/>
          </a:xfrm>
        </p:grpSpPr>
        <p:sp>
          <p:nvSpPr>
            <p:cNvPr id="24" name="Shape 985"/>
            <p:cNvSpPr/>
            <p:nvPr/>
          </p:nvSpPr>
          <p:spPr>
            <a:xfrm>
              <a:off x="3485302" y="2731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25" name="Shape 986"/>
            <p:cNvSpPr/>
            <p:nvPr/>
          </p:nvSpPr>
          <p:spPr>
            <a:xfrm>
              <a:off x="4927214" y="2731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26" name="Shape 987"/>
            <p:cNvSpPr/>
            <p:nvPr/>
          </p:nvSpPr>
          <p:spPr>
            <a:xfrm>
              <a:off x="6369126" y="2731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27" name="Shape 988"/>
            <p:cNvSpPr/>
            <p:nvPr/>
          </p:nvSpPr>
          <p:spPr>
            <a:xfrm>
              <a:off x="7811038" y="2731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28" name="Shape 989"/>
            <p:cNvSpPr/>
            <p:nvPr/>
          </p:nvSpPr>
          <p:spPr>
            <a:xfrm>
              <a:off x="9189400" y="2731517"/>
              <a:ext cx="393650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P</a:t>
              </a:r>
            </a:p>
          </p:txBody>
        </p:sp>
        <p:sp>
          <p:nvSpPr>
            <p:cNvPr id="29" name="Shape 990"/>
            <p:cNvSpPr/>
            <p:nvPr/>
          </p:nvSpPr>
          <p:spPr>
            <a:xfrm>
              <a:off x="3010933" y="2660260"/>
              <a:ext cx="6982934" cy="790215"/>
            </a:xfrm>
            <a:prstGeom prst="rect">
              <a:avLst/>
            </a:prstGeom>
            <a:ln w="38100">
              <a:solidFill>
                <a:srgbClr val="FF2600"/>
              </a:solidFill>
              <a:miter lim="400000"/>
            </a:ln>
          </p:spPr>
          <p:txBody>
            <a:bodyPr lIns="0" tIns="0" rIns="0" bIns="0" anchor="ctr"/>
            <a:lstStyle/>
            <a:p>
              <a:pPr lvl="0">
                <a:defRPr sz="3800"/>
              </a:pPr>
              <a:endParaRPr/>
            </a:p>
          </p:txBody>
        </p:sp>
        <p:sp>
          <p:nvSpPr>
            <p:cNvPr id="30" name="Shape 991"/>
            <p:cNvSpPr/>
            <p:nvPr/>
          </p:nvSpPr>
          <p:spPr>
            <a:xfrm>
              <a:off x="3116926" y="2026667"/>
              <a:ext cx="1003301" cy="5334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Disk0</a:t>
              </a:r>
            </a:p>
          </p:txBody>
        </p:sp>
        <p:sp>
          <p:nvSpPr>
            <p:cNvPr id="31" name="Shape 992"/>
            <p:cNvSpPr/>
            <p:nvPr/>
          </p:nvSpPr>
          <p:spPr>
            <a:xfrm>
              <a:off x="4558838" y="2026667"/>
              <a:ext cx="1003301" cy="5334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Disk1</a:t>
              </a:r>
            </a:p>
          </p:txBody>
        </p:sp>
        <p:sp>
          <p:nvSpPr>
            <p:cNvPr id="32" name="Shape 993"/>
            <p:cNvSpPr/>
            <p:nvPr/>
          </p:nvSpPr>
          <p:spPr>
            <a:xfrm>
              <a:off x="6000750" y="2026667"/>
              <a:ext cx="1003301" cy="5334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Disk2</a:t>
              </a:r>
            </a:p>
          </p:txBody>
        </p:sp>
        <p:sp>
          <p:nvSpPr>
            <p:cNvPr id="33" name="Shape 994"/>
            <p:cNvSpPr/>
            <p:nvPr/>
          </p:nvSpPr>
          <p:spPr>
            <a:xfrm>
              <a:off x="7442662" y="2026667"/>
              <a:ext cx="1003301" cy="5334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Disk3</a:t>
              </a:r>
            </a:p>
          </p:txBody>
        </p:sp>
        <p:sp>
          <p:nvSpPr>
            <p:cNvPr id="34" name="Shape 995"/>
            <p:cNvSpPr/>
            <p:nvPr/>
          </p:nvSpPr>
          <p:spPr>
            <a:xfrm>
              <a:off x="8884574" y="2026667"/>
              <a:ext cx="1003301" cy="5334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2800"/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800">
                  <a:solidFill>
                    <a:srgbClr val="FFFFFF"/>
                  </a:solidFill>
                </a:rPr>
                <a:t>Disk4</a:t>
              </a:r>
            </a:p>
          </p:txBody>
        </p:sp>
        <p:sp>
          <p:nvSpPr>
            <p:cNvPr id="35" name="Shape 996"/>
            <p:cNvSpPr/>
            <p:nvPr/>
          </p:nvSpPr>
          <p:spPr>
            <a:xfrm>
              <a:off x="3485302" y="3874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36" name="Shape 997"/>
            <p:cNvSpPr/>
            <p:nvPr/>
          </p:nvSpPr>
          <p:spPr>
            <a:xfrm>
              <a:off x="4927214" y="3874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37" name="Shape 998"/>
            <p:cNvSpPr/>
            <p:nvPr/>
          </p:nvSpPr>
          <p:spPr>
            <a:xfrm>
              <a:off x="6369126" y="3874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38" name="Shape 999"/>
            <p:cNvSpPr/>
            <p:nvPr/>
          </p:nvSpPr>
          <p:spPr>
            <a:xfrm>
              <a:off x="7747488" y="3874517"/>
              <a:ext cx="393650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P</a:t>
              </a:r>
            </a:p>
          </p:txBody>
        </p:sp>
        <p:sp>
          <p:nvSpPr>
            <p:cNvPr id="39" name="Shape 1000"/>
            <p:cNvSpPr/>
            <p:nvPr/>
          </p:nvSpPr>
          <p:spPr>
            <a:xfrm>
              <a:off x="9252950" y="3874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40" name="Shape 1001"/>
            <p:cNvSpPr/>
            <p:nvPr/>
          </p:nvSpPr>
          <p:spPr>
            <a:xfrm>
              <a:off x="3010933" y="3803260"/>
              <a:ext cx="6982934" cy="790215"/>
            </a:xfrm>
            <a:prstGeom prst="rect">
              <a:avLst/>
            </a:prstGeom>
            <a:ln w="38100">
              <a:solidFill>
                <a:srgbClr val="FF2600"/>
              </a:solidFill>
              <a:miter lim="400000"/>
            </a:ln>
          </p:spPr>
          <p:txBody>
            <a:bodyPr lIns="0" tIns="0" rIns="0" bIns="0" anchor="ctr"/>
            <a:lstStyle/>
            <a:p>
              <a:pPr lvl="0">
                <a:defRPr sz="3800"/>
              </a:pPr>
              <a:endParaRPr/>
            </a:p>
          </p:txBody>
        </p:sp>
        <p:sp>
          <p:nvSpPr>
            <p:cNvPr id="41" name="Shape 1002"/>
            <p:cNvSpPr/>
            <p:nvPr/>
          </p:nvSpPr>
          <p:spPr>
            <a:xfrm>
              <a:off x="3485302" y="5017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42" name="Shape 1003"/>
            <p:cNvSpPr/>
            <p:nvPr/>
          </p:nvSpPr>
          <p:spPr>
            <a:xfrm>
              <a:off x="4927214" y="5017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43" name="Shape 1004"/>
            <p:cNvSpPr/>
            <p:nvPr/>
          </p:nvSpPr>
          <p:spPr>
            <a:xfrm>
              <a:off x="6305576" y="5017517"/>
              <a:ext cx="393650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P</a:t>
              </a:r>
            </a:p>
          </p:txBody>
        </p:sp>
        <p:sp>
          <p:nvSpPr>
            <p:cNvPr id="44" name="Shape 1005"/>
            <p:cNvSpPr/>
            <p:nvPr/>
          </p:nvSpPr>
          <p:spPr>
            <a:xfrm>
              <a:off x="7811038" y="5017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45" name="Shape 1006"/>
            <p:cNvSpPr/>
            <p:nvPr/>
          </p:nvSpPr>
          <p:spPr>
            <a:xfrm>
              <a:off x="9252950" y="5017517"/>
              <a:ext cx="266549" cy="6477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3600">
                  <a:solidFill>
                    <a:srgbClr val="FFFFFF"/>
                  </a:solidFill>
                </a:rPr>
                <a:t>-</a:t>
              </a:r>
            </a:p>
          </p:txBody>
        </p:sp>
        <p:sp>
          <p:nvSpPr>
            <p:cNvPr id="46" name="Shape 1007"/>
            <p:cNvSpPr/>
            <p:nvPr/>
          </p:nvSpPr>
          <p:spPr>
            <a:xfrm>
              <a:off x="3010933" y="4946260"/>
              <a:ext cx="6982934" cy="790215"/>
            </a:xfrm>
            <a:prstGeom prst="rect">
              <a:avLst/>
            </a:prstGeom>
            <a:ln w="38100">
              <a:solidFill>
                <a:srgbClr val="FF2600"/>
              </a:solidFill>
              <a:miter lim="400000"/>
            </a:ln>
          </p:spPr>
          <p:txBody>
            <a:bodyPr lIns="0" tIns="0" rIns="0" bIns="0" anchor="ctr"/>
            <a:lstStyle/>
            <a:p>
              <a:pPr lvl="0">
                <a:defRPr sz="3800"/>
              </a:pPr>
              <a:endParaRPr/>
            </a:p>
          </p:txBody>
        </p:sp>
        <p:sp>
          <p:nvSpPr>
            <p:cNvPr id="47" name="Shape 1008"/>
            <p:cNvSpPr/>
            <p:nvPr/>
          </p:nvSpPr>
          <p:spPr>
            <a:xfrm>
              <a:off x="6140450" y="5684267"/>
              <a:ext cx="723901" cy="83820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50800" tIns="50800" rIns="50800" bIns="50800" anchor="ctr">
              <a:spAutoFit/>
            </a:bodyPr>
            <a:lstStyle>
              <a:lvl1pPr>
                <a:defRPr sz="4800" b="1">
                  <a:latin typeface="Helvetica"/>
                  <a:ea typeface="Helvetica"/>
                  <a:cs typeface="Helvetica"/>
                  <a:sym typeface="Helvetica"/>
                </a:defRPr>
              </a:lvl1pPr>
            </a:lstStyle>
            <a:p>
              <a:pPr lvl="0">
                <a:defRPr sz="1800" b="0">
                  <a:solidFill>
                    <a:srgbClr val="000000"/>
                  </a:solidFill>
                </a:defRPr>
              </a:pPr>
              <a:r>
                <a:rPr sz="4800" b="1">
                  <a:solidFill>
                    <a:srgbClr val="FFFFFF"/>
                  </a:solidFill>
                </a:rPr>
                <a:t>…</a:t>
              </a:r>
            </a:p>
          </p:txBody>
        </p:sp>
      </p:grpSp>
      <p:sp>
        <p:nvSpPr>
          <p:cNvPr id="48" name="Rectangle 47"/>
          <p:cNvSpPr/>
          <p:nvPr/>
        </p:nvSpPr>
        <p:spPr>
          <a:xfrm>
            <a:off x="4442396" y="6608057"/>
            <a:ext cx="1582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(N-1) * S</a:t>
            </a:r>
            <a:endParaRPr lang="en-US" sz="2800" b="1" dirty="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442396" y="7291559"/>
            <a:ext cx="15824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(N-1) * S</a:t>
            </a:r>
            <a:endParaRPr lang="en-US" sz="2800" b="1" dirty="0"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581857" y="8032137"/>
            <a:ext cx="12827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(</a:t>
            </a:r>
            <a:r>
              <a:rPr lang="en-US" sz="2800" b="1" dirty="0" smtClean="0">
                <a:latin typeface="Helvetica"/>
                <a:ea typeface="Helvetica"/>
                <a:cs typeface="Helvetica"/>
                <a:sym typeface="Helvetica"/>
              </a:rPr>
              <a:t>N) </a:t>
            </a: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* </a:t>
            </a:r>
            <a:r>
              <a:rPr lang="en-US" sz="2800" b="1" dirty="0" smtClean="0">
                <a:latin typeface="Helvetica"/>
                <a:ea typeface="Helvetica"/>
                <a:cs typeface="Helvetica"/>
                <a:sym typeface="Helvetica"/>
              </a:rPr>
              <a:t>R</a:t>
            </a:r>
            <a:endParaRPr lang="en-US" sz="2800" dirty="0"/>
          </a:p>
        </p:txBody>
      </p:sp>
      <p:sp>
        <p:nvSpPr>
          <p:cNvPr id="51" name="Rectangle 50"/>
          <p:cNvSpPr/>
          <p:nvPr/>
        </p:nvSpPr>
        <p:spPr>
          <a:xfrm>
            <a:off x="4480621" y="8721140"/>
            <a:ext cx="13420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2800" b="1" dirty="0" smtClean="0">
                <a:latin typeface="Helvetica"/>
                <a:ea typeface="Helvetica"/>
                <a:cs typeface="Helvetica"/>
                <a:sym typeface="Helvetica"/>
              </a:rPr>
              <a:t>N </a:t>
            </a:r>
            <a:r>
              <a:rPr lang="en-US" sz="2800" b="1" dirty="0">
                <a:latin typeface="Helvetica"/>
                <a:ea typeface="Helvetica"/>
                <a:cs typeface="Helvetica"/>
                <a:sym typeface="Helvetica"/>
              </a:rPr>
              <a:t>* </a:t>
            </a:r>
            <a:r>
              <a:rPr lang="en-US" sz="2800" b="1" dirty="0" smtClean="0">
                <a:latin typeface="Helvetica"/>
                <a:ea typeface="Helvetica"/>
                <a:cs typeface="Helvetica"/>
                <a:sym typeface="Helvetica"/>
              </a:rPr>
              <a:t>R/4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" name="Shape 10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 smtClean="0">
                <a:solidFill>
                  <a:srgbClr val="FFFFFF"/>
                </a:solidFill>
              </a:rPr>
              <a:t>RAID</a:t>
            </a:r>
            <a:r>
              <a:rPr lang="en-US" sz="6480" dirty="0" smtClean="0">
                <a:solidFill>
                  <a:srgbClr val="FFFFFF"/>
                </a:solidFill>
              </a:rPr>
              <a:t> Level Comparisons</a:t>
            </a:r>
            <a:endParaRPr sz="6480" dirty="0">
              <a:solidFill>
                <a:srgbClr val="FFFFFF"/>
              </a:solidFill>
            </a:endParaRPr>
          </a:p>
        </p:txBody>
      </p:sp>
      <p:graphicFrame>
        <p:nvGraphicFramePr>
          <p:cNvPr id="1025" name="Table 1025"/>
          <p:cNvGraphicFramePr/>
          <p:nvPr>
            <p:extLst>
              <p:ext uri="{D42A27DB-BD31-4B8C-83A1-F6EECF244321}">
                <p14:modId xmlns:p14="http://schemas.microsoft.com/office/powerpoint/2010/main" val="1935384842"/>
              </p:ext>
            </p:extLst>
          </p:nvPr>
        </p:nvGraphicFramePr>
        <p:xfrm>
          <a:off x="4053163" y="2308796"/>
          <a:ext cx="4898473" cy="3321190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1470282"/>
                <a:gridCol w="1651000"/>
                <a:gridCol w="1777191"/>
              </a:tblGrid>
              <a:tr h="664238">
                <a:tc>
                  <a:txBody>
                    <a:bodyPr/>
                    <a:lstStyle/>
                    <a:p>
                      <a:pPr lvl="0" defTabSz="914400">
                        <a:defRPr sz="2800"/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Reliability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Capacity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66423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RAID-0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bg2"/>
                          </a:solidFill>
                        </a:rPr>
                        <a:t>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C*N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66423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RAID-1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C*N/2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66423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RAID-4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800" dirty="0" smtClean="0">
                          <a:solidFill>
                            <a:schemeClr val="bg2"/>
                          </a:solidFill>
                        </a:rPr>
                        <a:t>(</a:t>
                      </a:r>
                      <a:r>
                        <a:rPr sz="2800" dirty="0" smtClean="0">
                          <a:solidFill>
                            <a:schemeClr val="bg2"/>
                          </a:solidFill>
                        </a:rPr>
                        <a:t>N-1</a:t>
                      </a:r>
                      <a:r>
                        <a:rPr lang="en-US" sz="2800" dirty="0" smtClean="0">
                          <a:solidFill>
                            <a:schemeClr val="bg2"/>
                          </a:solidFill>
                        </a:rPr>
                        <a:t>) * C</a:t>
                      </a:r>
                      <a:endParaRPr sz="2800" dirty="0">
                        <a:solidFill>
                          <a:schemeClr val="bg2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66423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RAID-5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2800" dirty="0" smtClean="0">
                          <a:solidFill>
                            <a:schemeClr val="bg2"/>
                          </a:solidFill>
                        </a:rPr>
                        <a:t>(</a:t>
                      </a:r>
                      <a:r>
                        <a:rPr sz="2800" dirty="0" smtClean="0">
                          <a:solidFill>
                            <a:schemeClr val="bg2"/>
                          </a:solidFill>
                        </a:rPr>
                        <a:t>N-1</a:t>
                      </a:r>
                      <a:r>
                        <a:rPr lang="en-US" sz="2800" dirty="0" smtClean="0">
                          <a:solidFill>
                            <a:schemeClr val="bg2"/>
                          </a:solidFill>
                        </a:rPr>
                        <a:t>) * C</a:t>
                      </a:r>
                      <a:endParaRPr sz="2800" dirty="0">
                        <a:solidFill>
                          <a:schemeClr val="bg2"/>
                        </a:solidFill>
                      </a:endParaRP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hape 10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 smtClean="0">
                <a:solidFill>
                  <a:srgbClr val="FFFFFF"/>
                </a:solidFill>
              </a:rPr>
              <a:t>RAID</a:t>
            </a:r>
            <a:r>
              <a:rPr lang="en-US" sz="6480" dirty="0" smtClean="0">
                <a:solidFill>
                  <a:srgbClr val="FFFFFF"/>
                </a:solidFill>
              </a:rPr>
              <a:t> LEVEL Comparisons</a:t>
            </a:r>
            <a:endParaRPr sz="6480" dirty="0">
              <a:solidFill>
                <a:srgbClr val="FFFFFF"/>
              </a:solidFill>
            </a:endParaRPr>
          </a:p>
        </p:txBody>
      </p:sp>
      <p:graphicFrame>
        <p:nvGraphicFramePr>
          <p:cNvPr id="1028" name="Table 1028"/>
          <p:cNvGraphicFramePr/>
          <p:nvPr>
            <p:extLst>
              <p:ext uri="{D42A27DB-BD31-4B8C-83A1-F6EECF244321}">
                <p14:modId xmlns:p14="http://schemas.microsoft.com/office/powerpoint/2010/main" val="457874835"/>
              </p:ext>
            </p:extLst>
          </p:nvPr>
        </p:nvGraphicFramePr>
        <p:xfrm>
          <a:off x="3274031" y="2308796"/>
          <a:ext cx="6456737" cy="3321190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1470282"/>
                <a:gridCol w="2453402"/>
                <a:gridCol w="2533053"/>
              </a:tblGrid>
              <a:tr h="664238">
                <a:tc>
                  <a:txBody>
                    <a:bodyPr/>
                    <a:lstStyle/>
                    <a:p>
                      <a:pPr lvl="0" defTabSz="914400">
                        <a:defRPr sz="2800"/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Read Latency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Write Latency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66423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RAID-0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bg2"/>
                          </a:solidFill>
                        </a:rPr>
                        <a:t>D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D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66423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RAID-1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bg2"/>
                          </a:solidFill>
                        </a:rPr>
                        <a:t>D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D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66423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RAID-4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bg2"/>
                          </a:solidFill>
                        </a:rPr>
                        <a:t>D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bg2"/>
                          </a:solidFill>
                        </a:rPr>
                        <a:t>2D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66423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RAID-5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D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bg2"/>
                          </a:solidFill>
                        </a:rPr>
                        <a:t>2D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Shape 10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RAID Level Comparisons</a:t>
            </a:r>
            <a:endParaRPr sz="6480" dirty="0">
              <a:solidFill>
                <a:srgbClr val="FFFFFF"/>
              </a:solidFill>
            </a:endParaRPr>
          </a:p>
        </p:txBody>
      </p:sp>
      <p:graphicFrame>
        <p:nvGraphicFramePr>
          <p:cNvPr id="1036" name="Table 1036"/>
          <p:cNvGraphicFramePr/>
          <p:nvPr>
            <p:extLst>
              <p:ext uri="{D42A27DB-BD31-4B8C-83A1-F6EECF244321}">
                <p14:modId xmlns:p14="http://schemas.microsoft.com/office/powerpoint/2010/main" val="633325369"/>
              </p:ext>
            </p:extLst>
          </p:nvPr>
        </p:nvGraphicFramePr>
        <p:xfrm>
          <a:off x="1823156" y="3281894"/>
          <a:ext cx="9356232" cy="3321190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2218832"/>
                <a:gridCol w="1701800"/>
                <a:gridCol w="1651000"/>
                <a:gridCol w="1917700"/>
                <a:gridCol w="1866900"/>
              </a:tblGrid>
              <a:tr h="664238">
                <a:tc>
                  <a:txBody>
                    <a:bodyPr/>
                    <a:lstStyle/>
                    <a:p>
                      <a:pPr lvl="0" defTabSz="914400">
                        <a:defRPr sz="2800"/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Seq Read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Seq Write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Rand Read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Rand Write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66423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RAID-0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bg2"/>
                          </a:solidFill>
                        </a:rPr>
                        <a:t>N * 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N * 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N * R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N * R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66423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RAID-1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N/2 * 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bg2"/>
                          </a:solidFill>
                        </a:rPr>
                        <a:t>N/2 * 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bg2"/>
                          </a:solidFill>
                        </a:rPr>
                        <a:t>N * R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N/2 * R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66423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RAID-4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(N-1)*S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(N-1)*S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bg2"/>
                          </a:solidFill>
                        </a:rPr>
                        <a:t>(N-1)*R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bg2"/>
                          </a:solidFill>
                        </a:rPr>
                        <a:t>R/2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664238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RAID-5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(N-1)*S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(N-1)*S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N * R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bg2"/>
                          </a:solidFill>
                        </a:rPr>
                        <a:t>N/4 * R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5" name="Shape 1040"/>
          <p:cNvSpPr/>
          <p:nvPr/>
        </p:nvSpPr>
        <p:spPr>
          <a:xfrm>
            <a:off x="2459003" y="7038836"/>
            <a:ext cx="749243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</a:rPr>
              <a:t>RAID-5 is strictly better than RAID-4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Shape 10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6480" dirty="0" smtClean="0">
                <a:solidFill>
                  <a:srgbClr val="FFFFFF"/>
                </a:solidFill>
              </a:rPr>
              <a:t>RAID Level Comparisons</a:t>
            </a:r>
            <a:endParaRPr sz="6480" dirty="0">
              <a:solidFill>
                <a:srgbClr val="FFFFFF"/>
              </a:solidFill>
            </a:endParaRPr>
          </a:p>
        </p:txBody>
      </p:sp>
      <p:graphicFrame>
        <p:nvGraphicFramePr>
          <p:cNvPr id="1043" name="Table 1043"/>
          <p:cNvGraphicFramePr/>
          <p:nvPr>
            <p:extLst>
              <p:ext uri="{D42A27DB-BD31-4B8C-83A1-F6EECF244321}">
                <p14:modId xmlns:p14="http://schemas.microsoft.com/office/powerpoint/2010/main" val="1116230875"/>
              </p:ext>
            </p:extLst>
          </p:nvPr>
        </p:nvGraphicFramePr>
        <p:xfrm>
          <a:off x="1703070" y="3200400"/>
          <a:ext cx="9596403" cy="3288382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1449608"/>
                <a:gridCol w="1942475"/>
                <a:gridCol w="1884490"/>
                <a:gridCol w="2188907"/>
                <a:gridCol w="2130923"/>
              </a:tblGrid>
              <a:tr h="797491">
                <a:tc>
                  <a:txBody>
                    <a:bodyPr/>
                    <a:lstStyle/>
                    <a:p>
                      <a:pPr lvl="0" defTabSz="914400">
                        <a:defRPr sz="2800"/>
                      </a:pPr>
                      <a:endParaRPr/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Seq Read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Seq Write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Rand Read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Rand Write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83029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RAID-0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bg2"/>
                          </a:solidFill>
                        </a:rPr>
                        <a:t>N * 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bg2"/>
                          </a:solidFill>
                        </a:rPr>
                        <a:t>N * 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N * R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N * R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83029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RAID-1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N/2 * 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bg2"/>
                          </a:solidFill>
                        </a:rPr>
                        <a:t>N/2 * 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bg2"/>
                          </a:solidFill>
                        </a:rPr>
                        <a:t>N * R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N/2 * R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  <a:tr h="830297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RAID-5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(N-1)*S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bg2"/>
                          </a:solidFill>
                        </a:rPr>
                        <a:t>(N-1)*S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chemeClr val="bg2"/>
                          </a:solidFill>
                        </a:rPr>
                        <a:t>N * R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chemeClr val="bg2"/>
                          </a:solidFill>
                        </a:rPr>
                        <a:t>N/4 * R</a:t>
                      </a:r>
                    </a:p>
                  </a:txBody>
                  <a:tcPr marL="50800" marR="50800" marT="50800" marB="50800" anchor="ctr" horzOverflow="overflow">
                    <a:lnL w="12700">
                      <a:miter lim="400000"/>
                    </a:lnL>
                    <a:lnR w="12700">
                      <a:miter lim="400000"/>
                    </a:lnR>
                    <a:lnT w="12700">
                      <a:miter lim="400000"/>
                    </a:lnT>
                    <a:lnB w="12700">
                      <a:miter lim="400000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47980" y="6816775"/>
            <a:ext cx="12019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lang="en-US" sz="2800" dirty="0">
                <a:solidFill>
                  <a:schemeClr val="bg1"/>
                </a:solidFill>
              </a:rPr>
              <a:t>RAID-0 is always fastest and has </a:t>
            </a:r>
            <a:r>
              <a:rPr lang="en-US" sz="2800">
                <a:solidFill>
                  <a:schemeClr val="bg1"/>
                </a:solidFill>
              </a:rPr>
              <a:t>best </a:t>
            </a:r>
            <a:r>
              <a:rPr lang="en-US" sz="2800" smtClean="0">
                <a:solidFill>
                  <a:schemeClr val="bg1"/>
                </a:solidFill>
              </a:rPr>
              <a:t>capacity</a:t>
            </a:r>
            <a:r>
              <a:rPr lang="en-US" sz="2800">
                <a:solidFill>
                  <a:schemeClr val="bg1"/>
                </a:solidFill>
              </a:rPr>
              <a:t> </a:t>
            </a:r>
            <a:r>
              <a:rPr lang="en-US" sz="2800" smtClean="0">
                <a:solidFill>
                  <a:schemeClr val="bg1"/>
                </a:solidFill>
              </a:rPr>
              <a:t>(but </a:t>
            </a:r>
            <a:r>
              <a:rPr lang="en-US" sz="2800" dirty="0">
                <a:solidFill>
                  <a:schemeClr val="bg1"/>
                </a:solidFill>
              </a:rPr>
              <a:t>at cost of reliability)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Shape 1054"/>
          <p:cNvSpPr/>
          <p:nvPr/>
        </p:nvSpPr>
        <p:spPr>
          <a:xfrm>
            <a:off x="347980" y="7508244"/>
            <a:ext cx="8225009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>
                <a:solidFill>
                  <a:schemeClr val="bg1"/>
                </a:solidFill>
              </a:rPr>
              <a:t>RAID-5 better than RAID-1 for </a:t>
            </a:r>
            <a:r>
              <a:rPr sz="2800" dirty="0" smtClean="0">
                <a:solidFill>
                  <a:schemeClr val="bg1"/>
                </a:solidFill>
              </a:rPr>
              <a:t>sequential</a:t>
            </a:r>
            <a:r>
              <a:rPr lang="en-US" sz="2800" dirty="0" smtClean="0">
                <a:solidFill>
                  <a:schemeClr val="bg1"/>
                </a:solidFill>
              </a:rPr>
              <a:t> workloads</a:t>
            </a:r>
            <a:endParaRPr sz="2800" dirty="0">
              <a:solidFill>
                <a:schemeClr val="bg1"/>
              </a:solidFill>
            </a:endParaRPr>
          </a:p>
        </p:txBody>
      </p:sp>
      <p:sp>
        <p:nvSpPr>
          <p:cNvPr id="6" name="Shape 1054"/>
          <p:cNvSpPr/>
          <p:nvPr/>
        </p:nvSpPr>
        <p:spPr>
          <a:xfrm>
            <a:off x="347980" y="8190344"/>
            <a:ext cx="7880363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 dirty="0" smtClean="0">
                <a:solidFill>
                  <a:schemeClr val="bg1"/>
                </a:solidFill>
              </a:rPr>
              <a:t>RAID-</a:t>
            </a:r>
            <a:r>
              <a:rPr lang="en-US" sz="2800" dirty="0" smtClean="0">
                <a:solidFill>
                  <a:schemeClr val="bg1"/>
                </a:solidFill>
              </a:rPr>
              <a:t>1</a:t>
            </a:r>
            <a:r>
              <a:rPr sz="2800" dirty="0" smtClean="0">
                <a:solidFill>
                  <a:schemeClr val="bg1"/>
                </a:solidFill>
              </a:rPr>
              <a:t> </a:t>
            </a:r>
            <a:r>
              <a:rPr sz="2800" dirty="0">
                <a:solidFill>
                  <a:schemeClr val="bg1"/>
                </a:solidFill>
              </a:rPr>
              <a:t>better than </a:t>
            </a:r>
            <a:r>
              <a:rPr sz="2800" dirty="0" smtClean="0">
                <a:solidFill>
                  <a:schemeClr val="bg1"/>
                </a:solidFill>
              </a:rPr>
              <a:t>RAID-</a:t>
            </a:r>
            <a:r>
              <a:rPr lang="en-US" sz="2800" dirty="0" smtClean="0">
                <a:solidFill>
                  <a:schemeClr val="bg1"/>
                </a:solidFill>
              </a:rPr>
              <a:t>5</a:t>
            </a:r>
            <a:r>
              <a:rPr sz="2800" dirty="0" smtClean="0">
                <a:solidFill>
                  <a:schemeClr val="bg1"/>
                </a:solidFill>
              </a:rPr>
              <a:t> </a:t>
            </a:r>
            <a:r>
              <a:rPr sz="2800" dirty="0">
                <a:solidFill>
                  <a:schemeClr val="bg1"/>
                </a:solidFill>
              </a:rPr>
              <a:t>for </a:t>
            </a:r>
            <a:r>
              <a:rPr lang="en-US" sz="2800" dirty="0" smtClean="0">
                <a:solidFill>
                  <a:schemeClr val="bg1"/>
                </a:solidFill>
              </a:rPr>
              <a:t>random workloads</a:t>
            </a:r>
            <a:endParaRPr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" name="Shape 106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Summary</a:t>
            </a:r>
          </a:p>
        </p:txBody>
      </p:sp>
      <p:sp>
        <p:nvSpPr>
          <p:cNvPr id="1064" name="Shape 1064"/>
          <p:cNvSpPr>
            <a:spLocks noGrp="1"/>
          </p:cNvSpPr>
          <p:nvPr>
            <p:ph type="body" idx="4294967295"/>
          </p:nvPr>
        </p:nvSpPr>
        <p:spPr>
          <a:xfrm>
            <a:off x="228601" y="2279968"/>
            <a:ext cx="12527280" cy="681831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3800" dirty="0"/>
              <a:t>Many engineering tradeoffs with </a:t>
            </a:r>
            <a:r>
              <a:rPr sz="3800" dirty="0" smtClean="0"/>
              <a:t>RAID</a:t>
            </a:r>
            <a:endParaRPr sz="3800" dirty="0"/>
          </a:p>
          <a:p>
            <a:pPr marL="419940" lvl="1" indent="0">
              <a:buNone/>
              <a:defRPr sz="1800">
                <a:solidFill>
                  <a:srgbClr val="000000"/>
                </a:solidFill>
              </a:defRPr>
            </a:pPr>
            <a:r>
              <a:rPr sz="3500" dirty="0" smtClean="0"/>
              <a:t>capacity</a:t>
            </a:r>
            <a:r>
              <a:rPr sz="3500" dirty="0"/>
              <a:t>, reliability, </a:t>
            </a:r>
            <a:r>
              <a:rPr sz="3500" dirty="0" smtClean="0"/>
              <a:t>performance</a:t>
            </a:r>
            <a:r>
              <a:rPr lang="en-US" sz="3500" dirty="0" smtClean="0"/>
              <a:t> for different workloads</a:t>
            </a:r>
            <a:endParaRPr sz="35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8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3800" dirty="0" smtClean="0"/>
              <a:t>Block-based interface: </a:t>
            </a:r>
            <a:br>
              <a:rPr lang="en-US" sz="3800" dirty="0" smtClean="0"/>
            </a:br>
            <a:r>
              <a:rPr lang="en-US" sz="3800" dirty="0" smtClean="0"/>
              <a:t>Very deployable and popular storage solution due to transparency </a:t>
            </a:r>
            <a:endParaRPr sz="3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73201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Why </a:t>
            </a:r>
            <a:r>
              <a:rPr sz="6480" i="1">
                <a:solidFill>
                  <a:srgbClr val="FFFFFF"/>
                </a:solidFill>
              </a:rPr>
              <a:t>Inexpensive</a:t>
            </a:r>
            <a:r>
              <a:rPr sz="6480">
                <a:solidFill>
                  <a:srgbClr val="FFFFFF"/>
                </a:solidFill>
              </a:rPr>
              <a:t> Disks?</a:t>
            </a:r>
          </a:p>
        </p:txBody>
      </p:sp>
      <p:sp>
        <p:nvSpPr>
          <p:cNvPr id="307" name="Shape 307"/>
          <p:cNvSpPr>
            <a:spLocks noGrp="1"/>
          </p:cNvSpPr>
          <p:nvPr>
            <p:ph type="body" idx="4294967295"/>
          </p:nvPr>
        </p:nvSpPr>
        <p:spPr>
          <a:xfrm>
            <a:off x="575134" y="2361303"/>
            <a:ext cx="11852275" cy="720014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lvl="0" indent="0" defTabSz="566674">
              <a:buNone/>
              <a:defRPr sz="1800">
                <a:solidFill>
                  <a:srgbClr val="000000"/>
                </a:solidFill>
              </a:defRPr>
            </a:pPr>
            <a:r>
              <a:rPr sz="3686" dirty="0"/>
              <a:t>Economies of scale!  </a:t>
            </a:r>
            <a:r>
              <a:rPr lang="en-US" sz="3686" dirty="0" smtClean="0"/>
              <a:t>Commodity</a:t>
            </a:r>
            <a:r>
              <a:rPr sz="3686" dirty="0" smtClean="0"/>
              <a:t> </a:t>
            </a:r>
            <a:r>
              <a:rPr sz="3686" dirty="0"/>
              <a:t>disks </a:t>
            </a:r>
            <a:r>
              <a:rPr lang="en-US" sz="3686" dirty="0" smtClean="0"/>
              <a:t>cost less</a:t>
            </a:r>
            <a:endParaRPr sz="3686" dirty="0"/>
          </a:p>
          <a:p>
            <a:pPr marL="0" lvl="0" indent="0" defTabSz="566674">
              <a:buNone/>
              <a:defRPr sz="1800">
                <a:solidFill>
                  <a:srgbClr val="000000"/>
                </a:solidFill>
              </a:defRPr>
            </a:pPr>
            <a:endParaRPr sz="3686" dirty="0"/>
          </a:p>
          <a:p>
            <a:pPr marL="0" lvl="0" indent="0" defTabSz="566674">
              <a:buNone/>
              <a:defRPr sz="1800">
                <a:solidFill>
                  <a:srgbClr val="000000"/>
                </a:solidFill>
              </a:defRPr>
            </a:pPr>
            <a:r>
              <a:rPr lang="en-US" sz="3686" dirty="0" smtClean="0"/>
              <a:t>Can </a:t>
            </a:r>
            <a:r>
              <a:rPr lang="en-US" sz="3686" dirty="0" smtClean="0"/>
              <a:t>buy </a:t>
            </a:r>
            <a:r>
              <a:rPr sz="3686" dirty="0" smtClean="0"/>
              <a:t>many </a:t>
            </a:r>
            <a:r>
              <a:rPr sz="3686" dirty="0"/>
              <a:t>commodity H/W components for the same price </a:t>
            </a:r>
            <a:r>
              <a:rPr sz="3686" dirty="0" smtClean="0"/>
              <a:t>as </a:t>
            </a:r>
            <a:r>
              <a:rPr sz="3686" dirty="0"/>
              <a:t>few </a:t>
            </a:r>
            <a:r>
              <a:rPr lang="en-US" sz="3686" dirty="0" smtClean="0"/>
              <a:t>high-end</a:t>
            </a:r>
            <a:r>
              <a:rPr sz="3686" dirty="0" smtClean="0"/>
              <a:t> components</a:t>
            </a:r>
            <a:endParaRPr sz="3686" dirty="0"/>
          </a:p>
          <a:p>
            <a:pPr marL="0" lvl="0" indent="0" defTabSz="566674">
              <a:buNone/>
              <a:defRPr sz="1800">
                <a:solidFill>
                  <a:srgbClr val="000000"/>
                </a:solidFill>
              </a:defRPr>
            </a:pPr>
            <a:endParaRPr sz="3686" dirty="0"/>
          </a:p>
          <a:p>
            <a:pPr marL="0" lvl="0" indent="0" defTabSz="566674">
              <a:buNone/>
              <a:defRPr sz="1800">
                <a:solidFill>
                  <a:srgbClr val="000000"/>
                </a:solidFill>
              </a:defRPr>
            </a:pPr>
            <a:r>
              <a:rPr sz="3686" dirty="0"/>
              <a:t>Strategy: write S/W to build high-quality logical devices from many cheap </a:t>
            </a:r>
            <a:r>
              <a:rPr sz="3686" dirty="0" smtClean="0"/>
              <a:t>devices</a:t>
            </a:r>
            <a:endParaRPr sz="3686" dirty="0"/>
          </a:p>
          <a:p>
            <a:pPr marL="0" lvl="0" indent="0" defTabSz="566674">
              <a:buNone/>
              <a:defRPr sz="1800">
                <a:solidFill>
                  <a:srgbClr val="000000"/>
                </a:solidFill>
              </a:defRPr>
            </a:pPr>
            <a:endParaRPr sz="3686" dirty="0"/>
          </a:p>
          <a:p>
            <a:pPr marL="0" lvl="0" indent="0" defTabSz="566674">
              <a:buNone/>
              <a:defRPr sz="1800">
                <a:solidFill>
                  <a:srgbClr val="000000"/>
                </a:solidFill>
              </a:defRPr>
            </a:pPr>
            <a:r>
              <a:rPr sz="3686" dirty="0"/>
              <a:t>Alternative to RAID: buy an expensive, high-end </a:t>
            </a:r>
            <a:r>
              <a:rPr sz="3686" dirty="0" smtClean="0"/>
              <a:t>disk</a:t>
            </a:r>
            <a:endParaRPr sz="3686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General </a:t>
            </a:r>
            <a:r>
              <a:rPr sz="6480" dirty="0" smtClean="0">
                <a:solidFill>
                  <a:srgbClr val="FFFFFF"/>
                </a:solidFill>
              </a:rPr>
              <a:t>Strategy</a:t>
            </a:r>
            <a:r>
              <a:rPr lang="en-US" sz="6480" dirty="0" smtClean="0">
                <a:solidFill>
                  <a:srgbClr val="FFFFFF"/>
                </a:solidFill>
              </a:rPr>
              <a:t>:</a:t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lang="en-US" sz="6480" dirty="0" smtClean="0">
                <a:solidFill>
                  <a:srgbClr val="FFFFFF"/>
                </a:solidFill>
              </a:rPr>
              <a:t>MAPPING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310" name="Shape 310"/>
          <p:cNvSpPr/>
          <p:nvPr/>
        </p:nvSpPr>
        <p:spPr>
          <a:xfrm>
            <a:off x="4268559" y="6020185"/>
            <a:ext cx="2013998" cy="658591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311" name="Shape 311"/>
          <p:cNvSpPr/>
          <p:nvPr/>
        </p:nvSpPr>
        <p:spPr>
          <a:xfrm>
            <a:off x="6642729" y="6020185"/>
            <a:ext cx="2013998" cy="658591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312" name="Shape 312"/>
          <p:cNvSpPr/>
          <p:nvPr/>
        </p:nvSpPr>
        <p:spPr>
          <a:xfrm flipH="1">
            <a:off x="6285715" y="4805648"/>
            <a:ext cx="173760" cy="1153789"/>
          </a:xfrm>
          <a:prstGeom prst="line">
            <a:avLst/>
          </a:prstGeom>
          <a:ln w="38100">
            <a:solidFill>
              <a:srgbClr val="E8A433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13" name="Shape 313"/>
          <p:cNvSpPr/>
          <p:nvPr/>
        </p:nvSpPr>
        <p:spPr>
          <a:xfrm>
            <a:off x="6463515" y="4805648"/>
            <a:ext cx="173760" cy="1153789"/>
          </a:xfrm>
          <a:prstGeom prst="line">
            <a:avLst/>
          </a:prstGeom>
          <a:ln w="38100">
            <a:solidFill>
              <a:srgbClr val="E8A433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14" name="Shape 314"/>
          <p:cNvSpPr/>
          <p:nvPr/>
        </p:nvSpPr>
        <p:spPr>
          <a:xfrm>
            <a:off x="8552540" y="4831445"/>
            <a:ext cx="78091" cy="1153789"/>
          </a:xfrm>
          <a:prstGeom prst="line">
            <a:avLst/>
          </a:prstGeom>
          <a:ln w="38100">
            <a:solidFill>
              <a:srgbClr val="E8A433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15" name="Shape 315"/>
          <p:cNvSpPr/>
          <p:nvPr/>
        </p:nvSpPr>
        <p:spPr>
          <a:xfrm flipH="1">
            <a:off x="4298040" y="4831445"/>
            <a:ext cx="78091" cy="1153789"/>
          </a:xfrm>
          <a:prstGeom prst="line">
            <a:avLst/>
          </a:prstGeom>
          <a:ln w="38100">
            <a:solidFill>
              <a:srgbClr val="E8A433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16" name="Shape 316"/>
          <p:cNvSpPr/>
          <p:nvPr/>
        </p:nvSpPr>
        <p:spPr>
          <a:xfrm>
            <a:off x="4363038" y="4161412"/>
            <a:ext cx="4199210" cy="658591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RAID</a:t>
            </a:r>
          </a:p>
        </p:txBody>
      </p:sp>
      <p:sp>
        <p:nvSpPr>
          <p:cNvPr id="317" name="Shape 317"/>
          <p:cNvSpPr/>
          <p:nvPr/>
        </p:nvSpPr>
        <p:spPr>
          <a:xfrm>
            <a:off x="4372190" y="3622415"/>
            <a:ext cx="32613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318" name="Shape 318"/>
          <p:cNvSpPr/>
          <p:nvPr/>
        </p:nvSpPr>
        <p:spPr>
          <a:xfrm>
            <a:off x="5982908" y="3622415"/>
            <a:ext cx="7498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319" name="Shape 319"/>
          <p:cNvSpPr/>
          <p:nvPr/>
        </p:nvSpPr>
        <p:spPr>
          <a:xfrm>
            <a:off x="7799166" y="3622415"/>
            <a:ext cx="7498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200</a:t>
            </a:r>
          </a:p>
        </p:txBody>
      </p:sp>
      <p:sp>
        <p:nvSpPr>
          <p:cNvPr id="320" name="Shape 320"/>
          <p:cNvSpPr/>
          <p:nvPr/>
        </p:nvSpPr>
        <p:spPr>
          <a:xfrm>
            <a:off x="4281059" y="6709059"/>
            <a:ext cx="32613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321" name="Shape 321"/>
          <p:cNvSpPr/>
          <p:nvPr/>
        </p:nvSpPr>
        <p:spPr>
          <a:xfrm>
            <a:off x="5561698" y="6709059"/>
            <a:ext cx="7498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322" name="Shape 322"/>
          <p:cNvSpPr/>
          <p:nvPr/>
        </p:nvSpPr>
        <p:spPr>
          <a:xfrm>
            <a:off x="6637294" y="6709059"/>
            <a:ext cx="32613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323" name="Shape 323"/>
          <p:cNvSpPr/>
          <p:nvPr/>
        </p:nvSpPr>
        <p:spPr>
          <a:xfrm>
            <a:off x="7917934" y="6709059"/>
            <a:ext cx="7498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324" name="Shape 324"/>
          <p:cNvSpPr/>
          <p:nvPr/>
        </p:nvSpPr>
        <p:spPr>
          <a:xfrm>
            <a:off x="2559331" y="2616381"/>
            <a:ext cx="7806624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</a:rPr>
              <a:t>Build fast, large disk from smaller ones.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/>
          <p:nvPr/>
        </p:nvSpPr>
        <p:spPr>
          <a:xfrm flipH="1">
            <a:off x="6206202" y="4646622"/>
            <a:ext cx="173760" cy="1153789"/>
          </a:xfrm>
          <a:prstGeom prst="line">
            <a:avLst/>
          </a:prstGeom>
          <a:ln w="38100">
            <a:solidFill>
              <a:srgbClr val="E8A433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27" name="Shape 327"/>
          <p:cNvSpPr/>
          <p:nvPr/>
        </p:nvSpPr>
        <p:spPr>
          <a:xfrm>
            <a:off x="6384002" y="4646622"/>
            <a:ext cx="173760" cy="1153789"/>
          </a:xfrm>
          <a:prstGeom prst="line">
            <a:avLst/>
          </a:prstGeom>
          <a:ln w="38100">
            <a:solidFill>
              <a:srgbClr val="E8A433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28" name="Shape 328"/>
          <p:cNvSpPr/>
          <p:nvPr/>
        </p:nvSpPr>
        <p:spPr>
          <a:xfrm>
            <a:off x="8473027" y="4672419"/>
            <a:ext cx="78091" cy="1153789"/>
          </a:xfrm>
          <a:prstGeom prst="line">
            <a:avLst/>
          </a:prstGeom>
          <a:ln w="38100">
            <a:solidFill>
              <a:srgbClr val="E8A433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29" name="Shape 329"/>
          <p:cNvSpPr/>
          <p:nvPr/>
        </p:nvSpPr>
        <p:spPr>
          <a:xfrm flipH="1">
            <a:off x="4218527" y="4672419"/>
            <a:ext cx="78091" cy="1153789"/>
          </a:xfrm>
          <a:prstGeom prst="line">
            <a:avLst/>
          </a:prstGeom>
          <a:ln w="38100">
            <a:solidFill>
              <a:srgbClr val="E8A433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0" name="Shape 3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 dirty="0">
                <a:solidFill>
                  <a:srgbClr val="FFFFFF"/>
                </a:solidFill>
              </a:rPr>
              <a:t>General </a:t>
            </a:r>
            <a:r>
              <a:rPr sz="6480" dirty="0" smtClean="0">
                <a:solidFill>
                  <a:srgbClr val="FFFFFF"/>
                </a:solidFill>
              </a:rPr>
              <a:t>Strategy</a:t>
            </a:r>
            <a:r>
              <a:rPr lang="en-US" sz="6480" dirty="0" smtClean="0">
                <a:solidFill>
                  <a:srgbClr val="FFFFFF"/>
                </a:solidFill>
              </a:rPr>
              <a:t>:</a:t>
            </a:r>
            <a:br>
              <a:rPr lang="en-US" sz="6480" dirty="0" smtClean="0">
                <a:solidFill>
                  <a:srgbClr val="FFFFFF"/>
                </a:solidFill>
              </a:rPr>
            </a:br>
            <a:r>
              <a:rPr lang="en-US" sz="6480" dirty="0" smtClean="0">
                <a:solidFill>
                  <a:srgbClr val="FFFFFF"/>
                </a:solidFill>
              </a:rPr>
              <a:t>REDUNDANCY</a:t>
            </a:r>
            <a:endParaRPr sz="6480" dirty="0">
              <a:solidFill>
                <a:srgbClr val="FFFFFF"/>
              </a:solidFill>
            </a:endParaRPr>
          </a:p>
        </p:txBody>
      </p:sp>
      <p:sp>
        <p:nvSpPr>
          <p:cNvPr id="331" name="Shape 331"/>
          <p:cNvSpPr/>
          <p:nvPr/>
        </p:nvSpPr>
        <p:spPr>
          <a:xfrm>
            <a:off x="4189046" y="5861159"/>
            <a:ext cx="2013998" cy="658591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332" name="Shape 332"/>
          <p:cNvSpPr/>
          <p:nvPr/>
        </p:nvSpPr>
        <p:spPr>
          <a:xfrm>
            <a:off x="6563216" y="5861159"/>
            <a:ext cx="2013998" cy="658591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333" name="Shape 333"/>
          <p:cNvSpPr/>
          <p:nvPr/>
        </p:nvSpPr>
        <p:spPr>
          <a:xfrm>
            <a:off x="8937386" y="5861159"/>
            <a:ext cx="2013998" cy="658591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334" name="Shape 334"/>
          <p:cNvSpPr/>
          <p:nvPr/>
        </p:nvSpPr>
        <p:spPr>
          <a:xfrm>
            <a:off x="1814876" y="5861159"/>
            <a:ext cx="2013998" cy="658591"/>
          </a:xfrm>
          <a:prstGeom prst="rect">
            <a:avLst/>
          </a:prstGeom>
          <a:solidFill>
            <a:srgbClr val="97181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Disk</a:t>
            </a:r>
          </a:p>
        </p:txBody>
      </p:sp>
      <p:sp>
        <p:nvSpPr>
          <p:cNvPr id="335" name="Shape 335"/>
          <p:cNvSpPr/>
          <p:nvPr/>
        </p:nvSpPr>
        <p:spPr>
          <a:xfrm>
            <a:off x="6384002" y="4646623"/>
            <a:ext cx="2541864" cy="1159721"/>
          </a:xfrm>
          <a:prstGeom prst="line">
            <a:avLst/>
          </a:prstGeom>
          <a:ln w="38100">
            <a:solidFill>
              <a:srgbClr val="1497FC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6" name="Shape 336"/>
          <p:cNvSpPr/>
          <p:nvPr/>
        </p:nvSpPr>
        <p:spPr>
          <a:xfrm flipH="1">
            <a:off x="3844002" y="4646623"/>
            <a:ext cx="2541864" cy="1159721"/>
          </a:xfrm>
          <a:prstGeom prst="line">
            <a:avLst/>
          </a:prstGeom>
          <a:ln w="38100">
            <a:solidFill>
              <a:srgbClr val="1497FC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7" name="Shape 337"/>
          <p:cNvSpPr/>
          <p:nvPr/>
        </p:nvSpPr>
        <p:spPr>
          <a:xfrm>
            <a:off x="8403302" y="4646623"/>
            <a:ext cx="2541864" cy="1159721"/>
          </a:xfrm>
          <a:prstGeom prst="line">
            <a:avLst/>
          </a:prstGeom>
          <a:ln w="38100">
            <a:solidFill>
              <a:srgbClr val="1497FC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8" name="Shape 338"/>
          <p:cNvSpPr/>
          <p:nvPr/>
        </p:nvSpPr>
        <p:spPr>
          <a:xfrm flipH="1">
            <a:off x="1824702" y="4646623"/>
            <a:ext cx="2541864" cy="1159721"/>
          </a:xfrm>
          <a:prstGeom prst="line">
            <a:avLst/>
          </a:prstGeom>
          <a:ln w="38100">
            <a:solidFill>
              <a:srgbClr val="1497FC"/>
            </a:solidFill>
            <a:miter lim="400000"/>
            <a:tailEnd type="triangle"/>
          </a:ln>
        </p:spPr>
        <p:txBody>
          <a:bodyPr lIns="0" tIns="0" rIns="0" bIns="0" anchor="ctr"/>
          <a:lstStyle/>
          <a:p>
            <a:pPr lvl="0">
              <a:defRPr sz="2600"/>
            </a:pPr>
            <a:endParaRPr/>
          </a:p>
        </p:txBody>
      </p:sp>
      <p:sp>
        <p:nvSpPr>
          <p:cNvPr id="339" name="Shape 339"/>
          <p:cNvSpPr/>
          <p:nvPr/>
        </p:nvSpPr>
        <p:spPr>
          <a:xfrm>
            <a:off x="4283525" y="4002386"/>
            <a:ext cx="4199210" cy="658591"/>
          </a:xfrm>
          <a:prstGeom prst="rect">
            <a:avLst/>
          </a:prstGeom>
          <a:solidFill>
            <a:srgbClr val="308B16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3000" b="1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000" b="1">
                <a:solidFill>
                  <a:srgbClr val="FFFFFF"/>
                </a:solidFill>
              </a:rPr>
              <a:t>RAID</a:t>
            </a:r>
          </a:p>
        </p:txBody>
      </p:sp>
      <p:sp>
        <p:nvSpPr>
          <p:cNvPr id="340" name="Shape 340"/>
          <p:cNvSpPr/>
          <p:nvPr/>
        </p:nvSpPr>
        <p:spPr>
          <a:xfrm>
            <a:off x="4292677" y="3463389"/>
            <a:ext cx="32613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341" name="Shape 341"/>
          <p:cNvSpPr/>
          <p:nvPr/>
        </p:nvSpPr>
        <p:spPr>
          <a:xfrm>
            <a:off x="5903395" y="3463389"/>
            <a:ext cx="7498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342" name="Shape 342"/>
          <p:cNvSpPr/>
          <p:nvPr/>
        </p:nvSpPr>
        <p:spPr>
          <a:xfrm>
            <a:off x="7719653" y="3463389"/>
            <a:ext cx="7498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r"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200</a:t>
            </a:r>
          </a:p>
        </p:txBody>
      </p:sp>
      <p:sp>
        <p:nvSpPr>
          <p:cNvPr id="343" name="Shape 343"/>
          <p:cNvSpPr/>
          <p:nvPr/>
        </p:nvSpPr>
        <p:spPr>
          <a:xfrm>
            <a:off x="4201546" y="6550033"/>
            <a:ext cx="32613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344" name="Shape 344"/>
          <p:cNvSpPr/>
          <p:nvPr/>
        </p:nvSpPr>
        <p:spPr>
          <a:xfrm>
            <a:off x="5482185" y="6550033"/>
            <a:ext cx="7498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345" name="Shape 345"/>
          <p:cNvSpPr/>
          <p:nvPr/>
        </p:nvSpPr>
        <p:spPr>
          <a:xfrm>
            <a:off x="6557781" y="6550033"/>
            <a:ext cx="32613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346" name="Shape 346"/>
          <p:cNvSpPr/>
          <p:nvPr/>
        </p:nvSpPr>
        <p:spPr>
          <a:xfrm>
            <a:off x="7838421" y="6550033"/>
            <a:ext cx="7498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347" name="Shape 347"/>
          <p:cNvSpPr/>
          <p:nvPr/>
        </p:nvSpPr>
        <p:spPr>
          <a:xfrm>
            <a:off x="8914017" y="6550033"/>
            <a:ext cx="32613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348" name="Shape 348"/>
          <p:cNvSpPr/>
          <p:nvPr/>
        </p:nvSpPr>
        <p:spPr>
          <a:xfrm>
            <a:off x="10232757" y="6550033"/>
            <a:ext cx="7498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349" name="Shape 349"/>
          <p:cNvSpPr/>
          <p:nvPr/>
        </p:nvSpPr>
        <p:spPr>
          <a:xfrm>
            <a:off x="1807210" y="6550033"/>
            <a:ext cx="326137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0</a:t>
            </a:r>
          </a:p>
        </p:txBody>
      </p:sp>
      <p:sp>
        <p:nvSpPr>
          <p:cNvPr id="350" name="Shape 350"/>
          <p:cNvSpPr/>
          <p:nvPr/>
        </p:nvSpPr>
        <p:spPr>
          <a:xfrm>
            <a:off x="3087850" y="6550033"/>
            <a:ext cx="74980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100</a:t>
            </a:r>
          </a:p>
        </p:txBody>
      </p:sp>
      <p:sp>
        <p:nvSpPr>
          <p:cNvPr id="351" name="Shape 351"/>
          <p:cNvSpPr/>
          <p:nvPr/>
        </p:nvSpPr>
        <p:spPr>
          <a:xfrm>
            <a:off x="2896598" y="2457355"/>
            <a:ext cx="6973063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chemeClr val="bg2"/>
                </a:solidFill>
              </a:rPr>
              <a:t>Add even more disks for reliability.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73201">
              <a:defRPr sz="648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480">
                <a:solidFill>
                  <a:srgbClr val="FFFFFF"/>
                </a:solidFill>
              </a:rPr>
              <a:t>Mapping</a:t>
            </a:r>
          </a:p>
        </p:txBody>
      </p:sp>
      <p:sp>
        <p:nvSpPr>
          <p:cNvPr id="357" name="Shape 357"/>
          <p:cNvSpPr>
            <a:spLocks noGrp="1"/>
          </p:cNvSpPr>
          <p:nvPr>
            <p:ph type="body" idx="4294967295"/>
          </p:nvPr>
        </p:nvSpPr>
        <p:spPr>
          <a:xfrm>
            <a:off x="278296" y="2368495"/>
            <a:ext cx="12726504" cy="7235687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4000" dirty="0"/>
              <a:t>How should we map logical </a:t>
            </a:r>
            <a:r>
              <a:rPr lang="en-US" sz="4000" dirty="0" smtClean="0"/>
              <a:t>block addresses </a:t>
            </a:r>
            <a:r>
              <a:rPr sz="4000" dirty="0" smtClean="0"/>
              <a:t>to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sz="4000" dirty="0" smtClean="0"/>
              <a:t>physical </a:t>
            </a:r>
            <a:r>
              <a:rPr lang="en-US" sz="4000" dirty="0" smtClean="0"/>
              <a:t>block </a:t>
            </a:r>
            <a:r>
              <a:rPr sz="4000" dirty="0" smtClean="0"/>
              <a:t>addresses?</a:t>
            </a:r>
            <a:endParaRPr sz="4000" dirty="0"/>
          </a:p>
          <a:p>
            <a:pPr marL="762840" lvl="1" indent="-342900">
              <a:defRPr sz="1800">
                <a:solidFill>
                  <a:srgbClr val="000000"/>
                </a:solidFill>
              </a:defRPr>
            </a:pPr>
            <a:r>
              <a:rPr lang="en-US" sz="3600" dirty="0" smtClean="0"/>
              <a:t>Some similarity to virtual memory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4000" b="1" dirty="0" smtClean="0">
                <a:ea typeface="Helvetica"/>
                <a:cs typeface="Helvetica"/>
                <a:sym typeface="Helvetica"/>
              </a:rPr>
              <a:t>1) </a:t>
            </a:r>
            <a:r>
              <a:rPr sz="4000" b="1" dirty="0" smtClean="0">
                <a:ea typeface="Helvetica"/>
                <a:cs typeface="Helvetica"/>
                <a:sym typeface="Helvetica"/>
              </a:rPr>
              <a:t>Dynamic</a:t>
            </a:r>
            <a:r>
              <a:rPr sz="4000" dirty="0" smtClean="0"/>
              <a:t> </a:t>
            </a:r>
            <a:r>
              <a:rPr sz="4000" dirty="0"/>
              <a:t>mapping: use data structure (hash table, tree)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4000" dirty="0"/>
              <a:t> - </a:t>
            </a:r>
            <a:r>
              <a:rPr sz="4000" dirty="0" smtClean="0"/>
              <a:t>pag</a:t>
            </a:r>
            <a:r>
              <a:rPr lang="en-US" sz="4000" dirty="0" smtClean="0"/>
              <a:t>e tables</a:t>
            </a: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40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lang="en-US" sz="4000" b="1" dirty="0" smtClean="0">
                <a:ea typeface="Helvetica"/>
                <a:cs typeface="Helvetica"/>
                <a:sym typeface="Helvetica"/>
              </a:rPr>
              <a:t>2) </a:t>
            </a:r>
            <a:r>
              <a:rPr sz="4000" b="1" dirty="0" smtClean="0">
                <a:ea typeface="Helvetica"/>
                <a:cs typeface="Helvetica"/>
                <a:sym typeface="Helvetica"/>
              </a:rPr>
              <a:t>Static</a:t>
            </a:r>
            <a:r>
              <a:rPr sz="4000" dirty="0" smtClean="0"/>
              <a:t> </a:t>
            </a:r>
            <a:r>
              <a:rPr sz="4000" dirty="0"/>
              <a:t>mapping: use </a:t>
            </a:r>
            <a:r>
              <a:rPr lang="en-US" sz="4000" dirty="0" smtClean="0"/>
              <a:t>simple </a:t>
            </a:r>
            <a:r>
              <a:rPr sz="4000" dirty="0" smtClean="0"/>
              <a:t>math</a:t>
            </a:r>
            <a:endParaRPr sz="4000" dirty="0"/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r>
              <a:rPr sz="4000" dirty="0"/>
              <a:t> - RAID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theme/theme1.xml><?xml version="1.0" encoding="utf-8"?>
<a:theme xmlns:a="http://schemas.openxmlformats.org/drawingml/2006/main" name="CS537-Theme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</a:majorFont>
      <a:minorFont>
        <a:latin typeface="Calisto MT"/>
        <a:ea typeface=""/>
        <a:cs typeface=""/>
        <a:font script="Jpan" typeface="ＭＳ Ｐ明朝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S537-Theme" id="{A3B37B17-3632-DC45-8802-8C4EDBDFA1AF}" vid="{33C7E3AB-E050-6441-A050-2D3D49AF61B4}"/>
    </a:ext>
  </a:extLst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CS537-Theme</Template>
  <TotalTime>4173</TotalTime>
  <Words>1948</Words>
  <Application>Microsoft Macintosh PowerPoint</Application>
  <PresentationFormat>Custom</PresentationFormat>
  <Paragraphs>920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4" baseType="lpstr">
      <vt:lpstr>Avenir Book</vt:lpstr>
      <vt:lpstr>Calisto MT</vt:lpstr>
      <vt:lpstr>Helvetica</vt:lpstr>
      <vt:lpstr>Helvetica Light</vt:lpstr>
      <vt:lpstr>Perpetua Titling MT</vt:lpstr>
      <vt:lpstr>Arial</vt:lpstr>
      <vt:lpstr>CS537-Theme</vt:lpstr>
      <vt:lpstr>Announcements</vt:lpstr>
      <vt:lpstr>Persistence: RAID</vt:lpstr>
      <vt:lpstr>Only One Disk?</vt:lpstr>
      <vt:lpstr>Solution 1: JBOD</vt:lpstr>
      <vt:lpstr>Solution 2: RAID</vt:lpstr>
      <vt:lpstr>Why Inexpensive Disks?</vt:lpstr>
      <vt:lpstr>General Strategy: MAPPING</vt:lpstr>
      <vt:lpstr>General Strategy: REDUNDANCY</vt:lpstr>
      <vt:lpstr>Mapping</vt:lpstr>
      <vt:lpstr>Redundancy</vt:lpstr>
      <vt:lpstr>Reasoning About RAID</vt:lpstr>
      <vt:lpstr>RAID Decisions</vt:lpstr>
      <vt:lpstr>Workloads</vt:lpstr>
      <vt:lpstr>Metrics</vt:lpstr>
      <vt:lpstr>RAID-0: Striping</vt:lpstr>
      <vt:lpstr>4 disks</vt:lpstr>
      <vt:lpstr>4 disks</vt:lpstr>
      <vt:lpstr>Chunk Size</vt:lpstr>
      <vt:lpstr>RAID-0: Analysis</vt:lpstr>
      <vt:lpstr>RAID-1: Mirroring</vt:lpstr>
      <vt:lpstr>Raid-1 Layout</vt:lpstr>
      <vt:lpstr>Raid-1: 4 disks</vt:lpstr>
      <vt:lpstr>RAID-1: Analysis</vt:lpstr>
      <vt:lpstr>RAID-1: Throughput</vt:lpstr>
      <vt:lpstr>RAID-1: Throughput</vt:lpstr>
      <vt:lpstr>Crashes</vt:lpstr>
      <vt:lpstr>Crashes</vt:lpstr>
      <vt:lpstr>Crashes</vt:lpstr>
      <vt:lpstr>Crashes</vt:lpstr>
      <vt:lpstr>Crashes</vt:lpstr>
      <vt:lpstr>Crashes</vt:lpstr>
      <vt:lpstr>Crashes</vt:lpstr>
      <vt:lpstr>Crashes</vt:lpstr>
      <vt:lpstr>Crashes</vt:lpstr>
      <vt:lpstr>H/W Solution</vt:lpstr>
      <vt:lpstr>PowerPoint Presentation</vt:lpstr>
      <vt:lpstr>Raid-4 Strategy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RAID-4: Analysis</vt:lpstr>
      <vt:lpstr>RAID-4: Throughput</vt:lpstr>
      <vt:lpstr>RAID-5</vt:lpstr>
      <vt:lpstr>RAID-5: Analysis</vt:lpstr>
      <vt:lpstr>RAID-5: Throughput</vt:lpstr>
      <vt:lpstr>RAID Level Comparisons</vt:lpstr>
      <vt:lpstr>RAID LEVEL Comparisons</vt:lpstr>
      <vt:lpstr>RAID Level Comparisons</vt:lpstr>
      <vt:lpstr>RAID Level Comparisons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[537] RAID</dc:title>
  <cp:lastModifiedBy>ANDREA C ARPACI-DUSSEAU</cp:lastModifiedBy>
  <cp:revision>17</cp:revision>
  <dcterms:modified xsi:type="dcterms:W3CDTF">2015-10-31T21:33:04Z</dcterms:modified>
</cp:coreProperties>
</file>