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0"/>
  </p:notesMasterIdLst>
  <p:sldIdLst>
    <p:sldId id="365" r:id="rId2"/>
    <p:sldId id="366" r:id="rId3"/>
    <p:sldId id="291" r:id="rId4"/>
    <p:sldId id="293" r:id="rId5"/>
    <p:sldId id="295" r:id="rId6"/>
    <p:sldId id="297" r:id="rId7"/>
    <p:sldId id="298" r:id="rId8"/>
    <p:sldId id="299" r:id="rId9"/>
    <p:sldId id="306" r:id="rId10"/>
    <p:sldId id="307" r:id="rId11"/>
    <p:sldId id="308" r:id="rId12"/>
    <p:sldId id="309" r:id="rId13"/>
    <p:sldId id="311" r:id="rId14"/>
    <p:sldId id="312" r:id="rId15"/>
    <p:sldId id="313" r:id="rId16"/>
    <p:sldId id="314" r:id="rId17"/>
    <p:sldId id="315" r:id="rId18"/>
    <p:sldId id="316" r:id="rId19"/>
    <p:sldId id="317" r:id="rId20"/>
    <p:sldId id="318" r:id="rId21"/>
    <p:sldId id="319" r:id="rId22"/>
    <p:sldId id="322" r:id="rId23"/>
    <p:sldId id="323" r:id="rId24"/>
    <p:sldId id="324" r:id="rId25"/>
    <p:sldId id="327" r:id="rId26"/>
    <p:sldId id="328" r:id="rId27"/>
    <p:sldId id="329" r:id="rId28"/>
    <p:sldId id="330" r:id="rId29"/>
    <p:sldId id="331" r:id="rId30"/>
    <p:sldId id="332" r:id="rId31"/>
    <p:sldId id="333" r:id="rId32"/>
    <p:sldId id="334" r:id="rId33"/>
    <p:sldId id="335" r:id="rId34"/>
    <p:sldId id="340" r:id="rId35"/>
    <p:sldId id="341" r:id="rId36"/>
    <p:sldId id="350" r:id="rId37"/>
    <p:sldId id="345" r:id="rId38"/>
    <p:sldId id="346" r:id="rId39"/>
    <p:sldId id="348" r:id="rId40"/>
    <p:sldId id="349" r:id="rId41"/>
    <p:sldId id="352" r:id="rId42"/>
    <p:sldId id="353" r:id="rId43"/>
    <p:sldId id="354" r:id="rId44"/>
    <p:sldId id="355" r:id="rId45"/>
    <p:sldId id="356" r:id="rId46"/>
    <p:sldId id="359" r:id="rId47"/>
    <p:sldId id="360" r:id="rId48"/>
    <p:sldId id="364" r:id="rId49"/>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80"/>
  </p:normalViewPr>
  <p:slideViewPr>
    <p:cSldViewPr snapToGrid="0" snapToObjects="1">
      <p:cViewPr>
        <p:scale>
          <a:sx n="75" d="100"/>
          <a:sy n="75" d="100"/>
        </p:scale>
        <p:origin x="656" y="392"/>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 name="Shape 3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4" name="Shape 3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876886519"/>
      </p:ext>
    </p:extLst>
  </p:cSld>
  <p:clrMap bg1="lt1" tx1="dk1" bg2="lt2" tx2="dk2" accent1="accent1" accent2="accent2" accent3="accent3" accent4="accent4" accent5="accent5" accent6="accent6" hlink="hlink" folHlink="folHlink"/>
  <p:notesStyle>
    <a:lvl1pPr defTabSz="457200">
      <a:lnSpc>
        <a:spcPct val="125000"/>
      </a:lnSpc>
      <a:defRPr sz="2400">
        <a:latin typeface="Avenir Book"/>
        <a:ea typeface="Avenir Book"/>
        <a:cs typeface="Avenir Book"/>
        <a:sym typeface="Avenir Book"/>
      </a:defRPr>
    </a:lvl1pPr>
    <a:lvl2pPr indent="228600" defTabSz="457200">
      <a:lnSpc>
        <a:spcPct val="125000"/>
      </a:lnSpc>
      <a:defRPr sz="2400">
        <a:latin typeface="Avenir Book"/>
        <a:ea typeface="Avenir Book"/>
        <a:cs typeface="Avenir Book"/>
        <a:sym typeface="Avenir Book"/>
      </a:defRPr>
    </a:lvl2pPr>
    <a:lvl3pPr indent="457200" defTabSz="457200">
      <a:lnSpc>
        <a:spcPct val="125000"/>
      </a:lnSpc>
      <a:defRPr sz="2400">
        <a:latin typeface="Avenir Book"/>
        <a:ea typeface="Avenir Book"/>
        <a:cs typeface="Avenir Book"/>
        <a:sym typeface="Avenir Book"/>
      </a:defRPr>
    </a:lvl3pPr>
    <a:lvl4pPr indent="685800" defTabSz="457200">
      <a:lnSpc>
        <a:spcPct val="125000"/>
      </a:lnSpc>
      <a:defRPr sz="2400">
        <a:latin typeface="Avenir Book"/>
        <a:ea typeface="Avenir Book"/>
        <a:cs typeface="Avenir Book"/>
        <a:sym typeface="Avenir Book"/>
      </a:defRPr>
    </a:lvl4pPr>
    <a:lvl5pPr indent="914400" defTabSz="457200">
      <a:lnSpc>
        <a:spcPct val="125000"/>
      </a:lnSpc>
      <a:defRPr sz="2400">
        <a:latin typeface="Avenir Book"/>
        <a:ea typeface="Avenir Book"/>
        <a:cs typeface="Avenir Book"/>
        <a:sym typeface="Avenir Book"/>
      </a:defRPr>
    </a:lvl5pPr>
    <a:lvl6pPr indent="1143000" defTabSz="457200">
      <a:lnSpc>
        <a:spcPct val="125000"/>
      </a:lnSpc>
      <a:defRPr sz="2400">
        <a:latin typeface="Avenir Book"/>
        <a:ea typeface="Avenir Book"/>
        <a:cs typeface="Avenir Book"/>
        <a:sym typeface="Avenir Book"/>
      </a:defRPr>
    </a:lvl6pPr>
    <a:lvl7pPr indent="1371600" defTabSz="457200">
      <a:lnSpc>
        <a:spcPct val="125000"/>
      </a:lnSpc>
      <a:defRPr sz="2400">
        <a:latin typeface="Avenir Book"/>
        <a:ea typeface="Avenir Book"/>
        <a:cs typeface="Avenir Book"/>
        <a:sym typeface="Avenir Book"/>
      </a:defRPr>
    </a:lvl7pPr>
    <a:lvl8pPr indent="1600200" defTabSz="457200">
      <a:lnSpc>
        <a:spcPct val="125000"/>
      </a:lnSpc>
      <a:defRPr sz="2400">
        <a:latin typeface="Avenir Book"/>
        <a:ea typeface="Avenir Book"/>
        <a:cs typeface="Avenir Book"/>
        <a:sym typeface="Avenir Book"/>
      </a:defRPr>
    </a:lvl8pPr>
    <a:lvl9pPr indent="1828800" defTabSz="457200">
      <a:lnSpc>
        <a:spcPct val="125000"/>
      </a:lnSpc>
      <a:defRPr sz="2400">
        <a:latin typeface="Avenir Book"/>
        <a:ea typeface="Avenir Book"/>
        <a:cs typeface="Avenir Book"/>
        <a:sym typeface="Avenir Book"/>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4876800"/>
            <a:ext cx="13004800" cy="4876800"/>
          </a:xfrm>
          <a:prstGeom prst="rect">
            <a:avLst/>
          </a:prstGeom>
        </p:spPr>
      </p:pic>
      <p:sp>
        <p:nvSpPr>
          <p:cNvPr id="2" name="Title 1"/>
          <p:cNvSpPr>
            <a:spLocks noGrp="1"/>
          </p:cNvSpPr>
          <p:nvPr>
            <p:ph type="ctrTitle"/>
          </p:nvPr>
        </p:nvSpPr>
        <p:spPr>
          <a:xfrm>
            <a:off x="1108570" y="2728459"/>
            <a:ext cx="10785405" cy="2090702"/>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1108570" y="4946924"/>
            <a:ext cx="10785404" cy="2492587"/>
          </a:xfrm>
        </p:spPr>
        <p:txBody>
          <a:bodyPr>
            <a:normAutofit/>
          </a:bodyPr>
          <a:lstStyle>
            <a:lvl1pPr marL="0" indent="0" algn="ctr">
              <a:spcBef>
                <a:spcPts val="853"/>
              </a:spcBef>
              <a:buNone/>
              <a:defRPr sz="2600">
                <a:solidFill>
                  <a:schemeClr val="bg2"/>
                </a:solidFill>
                <a:effectLst>
                  <a:outerShdw blurRad="63500" dir="2700000" algn="tl" rotWithShape="0">
                    <a:schemeClr val="tx1">
                      <a:alpha val="40000"/>
                    </a:schemeClr>
                  </a:outerShdw>
                </a:effectLst>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6F663E-5ED1-47B2-8DFB-BADDA486BF96}" type="datetimeFigureOut">
              <a:rPr lang="en-US"/>
              <a:pPr/>
              <a:t>11/3/15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BF5CD18-686B-47A9-AFD5-66CE5FA52A66}" type="slidenum">
              <a:rPr/>
              <a:pPr/>
              <a:t>‹#›</a:t>
            </a:fld>
            <a:endParaRPr/>
          </a:p>
        </p:txBody>
      </p:sp>
      <p:pic>
        <p:nvPicPr>
          <p:cNvPr id="7" name="Picture 6" descr="overlay-ruleShadow.png"/>
          <p:cNvPicPr>
            <a:picLocks noChangeAspect="1"/>
          </p:cNvPicPr>
          <p:nvPr/>
        </p:nvPicPr>
        <p:blipFill>
          <a:blip r:embed="rId3"/>
          <a:stretch>
            <a:fillRect/>
          </a:stretch>
        </p:blipFill>
        <p:spPr>
          <a:xfrm>
            <a:off x="0" y="4698999"/>
            <a:ext cx="13004800" cy="177801"/>
          </a:xfrm>
          <a:prstGeom prst="rect">
            <a:avLst/>
          </a:prstGeom>
        </p:spPr>
      </p:pic>
    </p:spTree>
    <p:extLst>
      <p:ext uri="{BB962C8B-B14F-4D97-AF65-F5344CB8AC3E}">
        <p14:creationId xmlns:p14="http://schemas.microsoft.com/office/powerpoint/2010/main" val="75866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6502400" y="6374"/>
            <a:ext cx="6502400" cy="97536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545089" y="4785884"/>
            <a:ext cx="9749567" cy="177801"/>
          </a:xfrm>
          <a:prstGeom prst="rect">
            <a:avLst/>
          </a:prstGeom>
        </p:spPr>
      </p:pic>
      <p:sp>
        <p:nvSpPr>
          <p:cNvPr id="2" name="Title 1"/>
          <p:cNvSpPr>
            <a:spLocks noGrp="1"/>
          </p:cNvSpPr>
          <p:nvPr>
            <p:ph type="title"/>
          </p:nvPr>
        </p:nvSpPr>
        <p:spPr>
          <a:xfrm>
            <a:off x="429159" y="390144"/>
            <a:ext cx="5631078" cy="2405888"/>
          </a:xfrm>
        </p:spPr>
        <p:txBody>
          <a:bodyPr vert="horz" lIns="130046" tIns="65023" rIns="130046" bIns="65023" rtlCol="0" anchor="b" anchorCtr="0">
            <a:noAutofit/>
          </a:bodyPr>
          <a:lstStyle>
            <a:lvl1pPr marL="0" algn="ctr" defTabSz="1300460" rtl="0" eaLnBrk="1" latinLnBrk="0" hangingPunct="1">
              <a:spcBef>
                <a:spcPct val="0"/>
              </a:spcBef>
              <a:buNone/>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918554" y="376757"/>
            <a:ext cx="5631078" cy="9000087"/>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3400"/>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r>
              <a:rPr lang="en-US" smtClean="0"/>
              <a:t>Drag picture to placeholder or click icon to add</a:t>
            </a:r>
            <a:endParaRPr/>
          </a:p>
        </p:txBody>
      </p:sp>
      <p:sp>
        <p:nvSpPr>
          <p:cNvPr id="4" name="Text Placeholder 3"/>
          <p:cNvSpPr>
            <a:spLocks noGrp="1"/>
          </p:cNvSpPr>
          <p:nvPr>
            <p:ph type="body" sz="half" idx="2"/>
          </p:nvPr>
        </p:nvSpPr>
        <p:spPr>
          <a:xfrm>
            <a:off x="429159" y="2802917"/>
            <a:ext cx="5631078" cy="4551680"/>
          </a:xfrm>
          <a:effectLst>
            <a:outerShdw blurRad="50800" dist="38100" dir="2700000" algn="tl" rotWithShape="0">
              <a:prstClr val="black">
                <a:alpha val="40000"/>
              </a:prstClr>
            </a:outerShdw>
          </a:effectLst>
        </p:spPr>
        <p:txBody>
          <a:bodyPr vert="horz" lIns="130046" tIns="65023" rIns="130046" bIns="65023" rtlCol="0" anchor="t" anchorCtr="0">
            <a:normAutofit/>
          </a:bodyPr>
          <a:lstStyle>
            <a:lvl1pPr marL="0" indent="0" algn="ctr">
              <a:lnSpc>
                <a:spcPct val="110000"/>
              </a:lnSpc>
              <a:buNone/>
              <a:defRPr sz="2600" kern="1200">
                <a:solidFill>
                  <a:schemeClr val="tx1"/>
                </a:solidFill>
                <a:effectLst>
                  <a:outerShdw blurRad="38100" dist="12700" dir="2700000" algn="tl" rotWithShape="0">
                    <a:prstClr val="black">
                      <a:alpha val="60000"/>
                    </a:prstClr>
                  </a:outerShdw>
                </a:effectLst>
                <a:latin typeface="+mn-lt"/>
                <a:ea typeface="+mn-ea"/>
                <a:cs typeface="+mn-cs"/>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marL="0" lvl="0" indent="0" algn="ctr" defTabSz="1300460" rtl="0" eaLnBrk="1" latinLnBrk="0" hangingPunct="1">
              <a:lnSpc>
                <a:spcPct val="110000"/>
              </a:lnSpc>
              <a:spcBef>
                <a:spcPts val="2844"/>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3797402" y="9040143"/>
            <a:ext cx="2314854"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11/3/15</a:t>
            </a:fld>
            <a:endParaRPr/>
          </a:p>
        </p:txBody>
      </p:sp>
      <p:sp>
        <p:nvSpPr>
          <p:cNvPr id="6" name="Footer Placeholder 5"/>
          <p:cNvSpPr>
            <a:spLocks noGrp="1"/>
          </p:cNvSpPr>
          <p:nvPr>
            <p:ph type="ftr" sz="quarter" idx="11"/>
          </p:nvPr>
        </p:nvSpPr>
        <p:spPr>
          <a:xfrm>
            <a:off x="344244" y="9040143"/>
            <a:ext cx="2691994" cy="519289"/>
          </a:xfrm>
          <a:effectLst>
            <a:outerShdw blurRad="50800" dist="38100" dir="2700000" algn="tl" rotWithShape="0">
              <a:prstClr val="black">
                <a:alpha val="40000"/>
              </a:prstClr>
            </a:outerShdw>
          </a:effectLst>
        </p:spPr>
        <p:txBody>
          <a:bodyPr vert="horz" lIns="130046" tIns="65023" rIns="130046" bIns="65023" rtlCol="0" anchor="ctr"/>
          <a:lstStyle>
            <a:lvl1pPr marL="0" algn="l"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a:p>
        </p:txBody>
      </p:sp>
      <p:sp>
        <p:nvSpPr>
          <p:cNvPr id="7" name="Slide Number Placeholder 6"/>
          <p:cNvSpPr>
            <a:spLocks noGrp="1"/>
          </p:cNvSpPr>
          <p:nvPr>
            <p:ph type="sldNum" sz="quarter" idx="12"/>
          </p:nvPr>
        </p:nvSpPr>
        <p:spPr>
          <a:xfrm>
            <a:off x="2691994" y="8160895"/>
            <a:ext cx="1079398" cy="819302"/>
          </a:xfrm>
        </p:spPr>
        <p:txBody>
          <a:bodyPr vert="horz" lIns="130046" tIns="65023" rIns="130046" bIns="65023" rtlCol="0" anchor="ctr">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61F84E61-BFA6-4150-9FE3-AA0C8F288190}" type="slidenum">
              <a:rPr/>
              <a:pPr/>
              <a:t>‹#›</a:t>
            </a:fld>
            <a:endParaRPr/>
          </a:p>
        </p:txBody>
      </p:sp>
    </p:spTree>
    <p:extLst>
      <p:ext uri="{BB962C8B-B14F-4D97-AF65-F5344CB8AC3E}">
        <p14:creationId xmlns:p14="http://schemas.microsoft.com/office/powerpoint/2010/main" val="63788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6374"/>
            <a:ext cx="13004800" cy="9753600"/>
          </a:xfrm>
          <a:prstGeom prst="rect">
            <a:avLst/>
          </a:prstGeom>
          <a:noFill/>
          <a:ln>
            <a:noFill/>
          </a:ln>
        </p:spPr>
      </p:pic>
      <p:sp>
        <p:nvSpPr>
          <p:cNvPr id="2" name="Title 1"/>
          <p:cNvSpPr>
            <a:spLocks noGrp="1"/>
          </p:cNvSpPr>
          <p:nvPr>
            <p:ph type="title"/>
          </p:nvPr>
        </p:nvSpPr>
        <p:spPr>
          <a:xfrm>
            <a:off x="1083734" y="5743787"/>
            <a:ext cx="10837333" cy="1408853"/>
          </a:xfrm>
        </p:spPr>
        <p:txBody>
          <a:bodyPr vert="horz" lIns="130046" tIns="65023" rIns="130046" bIns="65023" rtlCol="0" anchor="b" anchorCtr="0">
            <a:normAutofit/>
          </a:bodyPr>
          <a:lstStyle>
            <a:lvl1pPr algn="ctr">
              <a:defRPr sz="51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1300460" rtl="0" eaLnBrk="1" latinLnBrk="0" hangingPunct="1">
              <a:spcBef>
                <a:spcPts val="2844"/>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487680" y="377139"/>
            <a:ext cx="12029440" cy="5258274"/>
          </a:xfrm>
          <a:solidFill>
            <a:schemeClr val="tx1">
              <a:lumMod val="50000"/>
            </a:schemeClr>
          </a:solidFill>
          <a:effectLst>
            <a:outerShdw blurRad="50800" dir="2700000" algn="tl" rotWithShape="0">
              <a:schemeClr val="tx1">
                <a:alpha val="40000"/>
              </a:schemeClr>
            </a:outerShdw>
          </a:effectLst>
        </p:spPr>
        <p:txBody>
          <a:bodyPr vert="horz" lIns="130046" tIns="65023" rIns="130046" bIns="65023" rtlCol="0">
            <a:normAutofit/>
          </a:bodyPr>
          <a:lstStyle>
            <a:lvl1pPr marL="0" indent="0" algn="ctr" defTabSz="1300460" rtl="0" eaLnBrk="1" latinLnBrk="0" hangingPunct="1">
              <a:spcBef>
                <a:spcPts val="2844"/>
              </a:spcBef>
              <a:buFont typeface="Calisto MT" pitchFamily="18" charset="0"/>
              <a:buNone/>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r>
              <a:rPr lang="en-US" smtClean="0"/>
              <a:t>Drag picture to placeholder or click icon to add</a:t>
            </a:r>
            <a:endParaRPr/>
          </a:p>
        </p:txBody>
      </p:sp>
      <p:sp>
        <p:nvSpPr>
          <p:cNvPr id="4" name="Text Placeholder 3"/>
          <p:cNvSpPr>
            <a:spLocks noGrp="1"/>
          </p:cNvSpPr>
          <p:nvPr>
            <p:ph type="body" sz="half" idx="2"/>
          </p:nvPr>
        </p:nvSpPr>
        <p:spPr>
          <a:xfrm>
            <a:off x="1083734" y="7171766"/>
            <a:ext cx="10837333" cy="1606475"/>
          </a:xfrm>
        </p:spPr>
        <p:txBody>
          <a:bodyPr>
            <a:normAutofit/>
          </a:bodyPr>
          <a:lstStyle>
            <a:lvl1pPr marL="0" indent="0" algn="ctr">
              <a:lnSpc>
                <a:spcPct val="110000"/>
              </a:lnSpc>
              <a:spcBef>
                <a:spcPct val="600"/>
              </a:spcBef>
              <a:buNone/>
              <a:defRPr sz="2600"/>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F663E-5ED1-47B2-8DFB-BADDA486BF96}" type="datetimeFigureOut">
              <a:rPr lang="en-US"/>
              <a:pPr/>
              <a:t>11/3/15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770477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196F663E-5ED1-47B2-8DFB-BADDA486BF96}" type="datetimeFigureOut">
              <a:rPr lang="en-US"/>
              <a:pPr/>
              <a:t>11/3/15</a:t>
            </a:fld>
            <a:endParaRPr/>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61F84E61-BFA6-4150-9FE3-AA0C8F288190}" type="slidenum">
              <a:rPr/>
              <a:pPr/>
              <a:t>‹#›</a:t>
            </a:fld>
            <a:endParaRPr/>
          </a:p>
        </p:txBody>
      </p:sp>
    </p:spTree>
    <p:extLst>
      <p:ext uri="{BB962C8B-B14F-4D97-AF65-F5344CB8AC3E}">
        <p14:creationId xmlns:p14="http://schemas.microsoft.com/office/powerpoint/2010/main" val="88665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6F663E-5ED1-47B2-8DFB-BADDA486BF96}" type="datetimeFigureOut">
              <a:rPr lang="en-US"/>
              <a:pPr/>
              <a:t>11/3/15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1992723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6374"/>
            <a:ext cx="11090648" cy="9753600"/>
          </a:xfrm>
          <a:prstGeom prst="rect">
            <a:avLst/>
          </a:prstGeom>
          <a:noFill/>
          <a:ln>
            <a:noFill/>
          </a:ln>
        </p:spPr>
      </p:pic>
      <p:sp>
        <p:nvSpPr>
          <p:cNvPr id="2" name="Vertical Title 1"/>
          <p:cNvSpPr>
            <a:spLocks noGrp="1"/>
          </p:cNvSpPr>
          <p:nvPr>
            <p:ph type="title" orient="vert"/>
          </p:nvPr>
        </p:nvSpPr>
        <p:spPr>
          <a:xfrm>
            <a:off x="11162454" y="650241"/>
            <a:ext cx="1733973" cy="8062525"/>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1108569" y="650241"/>
            <a:ext cx="9078524" cy="8062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11270827" y="9040143"/>
            <a:ext cx="1517227"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11/3/15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pic>
        <p:nvPicPr>
          <p:cNvPr id="10" name="Picture 9" descr="overlay-ruleShadow.png"/>
          <p:cNvPicPr>
            <a:picLocks noChangeAspect="1"/>
          </p:cNvPicPr>
          <p:nvPr/>
        </p:nvPicPr>
        <p:blipFill>
          <a:blip r:embed="rId3"/>
          <a:srcRect r="25031"/>
          <a:stretch>
            <a:fillRect/>
          </a:stretch>
        </p:blipFill>
        <p:spPr>
          <a:xfrm rot="5400000" flipH="1">
            <a:off x="6288017" y="4785884"/>
            <a:ext cx="9749567" cy="177801"/>
          </a:xfrm>
          <a:prstGeom prst="rect">
            <a:avLst/>
          </a:prstGeom>
        </p:spPr>
      </p:pic>
    </p:spTree>
    <p:extLst>
      <p:ext uri="{BB962C8B-B14F-4D97-AF65-F5344CB8AC3E}">
        <p14:creationId xmlns:p14="http://schemas.microsoft.com/office/powerpoint/2010/main" val="1688423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6" name="Shape 6"/>
          <p:cNvSpPr>
            <a:spLocks noGrp="1"/>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7" name="Shape 7"/>
          <p:cNvSpPr>
            <a:spLocks noGrp="1"/>
          </p:cNvSpPr>
          <p:nvPr>
            <p:ph type="body" idx="1"/>
          </p:nvPr>
        </p:nvSpPr>
        <p:spPr>
          <a:xfrm>
            <a:off x="1270000" y="5029200"/>
            <a:ext cx="10464800" cy="1130300"/>
          </a:xfrm>
          <a:prstGeom prst="rect">
            <a:avLst/>
          </a:prstGeom>
        </p:spPr>
        <p:txBody>
          <a:bodyPr/>
          <a:lstStyle>
            <a:lvl1pPr algn="ctr">
              <a:defRPr sz="3200"/>
            </a:lvl1pPr>
            <a:lvl2pPr algn="ctr">
              <a:defRPr sz="3200"/>
            </a:lvl2pPr>
            <a:lvl3pPr algn="ctr">
              <a:defRPr sz="3200"/>
            </a:lvl3pPr>
            <a:lvl4pPr algn="ctr">
              <a:defRPr sz="3200"/>
            </a:lvl4pPr>
            <a:lvl5pPr algn="ctr">
              <a:defRPr sz="3200"/>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extLst>
      <p:ext uri="{BB962C8B-B14F-4D97-AF65-F5344CB8AC3E}">
        <p14:creationId xmlns:p14="http://schemas.microsoft.com/office/powerpoint/2010/main" val="47673526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6F663E-5ED1-47B2-8DFB-BADDA486BF96}" type="datetimeFigureOut">
              <a:rPr lang="en-US"/>
              <a:pPr/>
              <a:t>11/3/15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129605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4876800"/>
            <a:ext cx="13004800" cy="4876800"/>
          </a:xfrm>
          <a:prstGeom prst="rect">
            <a:avLst/>
          </a:prstGeom>
        </p:spPr>
      </p:pic>
      <p:sp>
        <p:nvSpPr>
          <p:cNvPr id="2" name="Title 1"/>
          <p:cNvSpPr>
            <a:spLocks noGrp="1"/>
          </p:cNvSpPr>
          <p:nvPr>
            <p:ph type="ctrTitle"/>
          </p:nvPr>
        </p:nvSpPr>
        <p:spPr>
          <a:xfrm>
            <a:off x="1108570" y="1122249"/>
            <a:ext cx="10785405" cy="2090702"/>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1108570" y="6719147"/>
            <a:ext cx="10785404" cy="1969845"/>
          </a:xfrm>
        </p:spPr>
        <p:txBody>
          <a:bodyPr anchor="ctr" anchorCtr="0">
            <a:normAutofit/>
          </a:bodyPr>
          <a:lstStyle>
            <a:lvl1pPr marL="0" indent="0" algn="ctr">
              <a:spcBef>
                <a:spcPts val="427"/>
              </a:spcBef>
              <a:buNone/>
              <a:defRPr sz="2600">
                <a:solidFill>
                  <a:schemeClr val="bg2"/>
                </a:solidFill>
                <a:effectLst>
                  <a:outerShdw blurRad="63500" dir="2700000" algn="tl" rotWithShape="0">
                    <a:schemeClr val="tx1">
                      <a:alpha val="40000"/>
                    </a:schemeClr>
                  </a:outerShdw>
                </a:effectLst>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6F663E-5ED1-47B2-8DFB-BADDA486BF96}" type="datetimeFigureOut">
              <a:rPr lang="en-US"/>
              <a:pPr/>
              <a:t>11/3/15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pic>
        <p:nvPicPr>
          <p:cNvPr id="7" name="Picture 6" descr="overlay-ruleShadow.png"/>
          <p:cNvPicPr>
            <a:picLocks noChangeAspect="1"/>
          </p:cNvPicPr>
          <p:nvPr/>
        </p:nvPicPr>
        <p:blipFill>
          <a:blip r:embed="rId3"/>
          <a:stretch>
            <a:fillRect/>
          </a:stretch>
        </p:blipFill>
        <p:spPr>
          <a:xfrm>
            <a:off x="0" y="4698999"/>
            <a:ext cx="13004800" cy="177801"/>
          </a:xfrm>
          <a:prstGeom prst="rect">
            <a:avLst/>
          </a:prstGeom>
        </p:spPr>
      </p:pic>
      <p:sp>
        <p:nvSpPr>
          <p:cNvPr id="10" name="Picture Placeholder 9"/>
          <p:cNvSpPr>
            <a:spLocks noGrp="1"/>
          </p:cNvSpPr>
          <p:nvPr>
            <p:ph type="pic" sz="quarter" idx="13"/>
          </p:nvPr>
        </p:nvSpPr>
        <p:spPr>
          <a:xfrm>
            <a:off x="5230039" y="3646699"/>
            <a:ext cx="2544724" cy="2460203"/>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2300">
                <a:solidFill>
                  <a:schemeClr val="tx1"/>
                </a:solidFill>
              </a:defRPr>
            </a:lvl1pPr>
          </a:lstStyle>
          <a:p>
            <a:r>
              <a:rPr lang="en-US" smtClean="0"/>
              <a:t>Drag picture to placeholder or click icon to add</a:t>
            </a:r>
            <a:endParaRPr/>
          </a:p>
        </p:txBody>
      </p:sp>
    </p:spTree>
    <p:extLst>
      <p:ext uri="{BB962C8B-B14F-4D97-AF65-F5344CB8AC3E}">
        <p14:creationId xmlns:p14="http://schemas.microsoft.com/office/powerpoint/2010/main" val="92488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6324599"/>
            <a:ext cx="13004800" cy="177801"/>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6502400"/>
            <a:ext cx="13004800" cy="3251200"/>
          </a:xfrm>
          <a:prstGeom prst="rect">
            <a:avLst/>
          </a:prstGeom>
        </p:spPr>
      </p:pic>
      <p:sp>
        <p:nvSpPr>
          <p:cNvPr id="2" name="Title 1"/>
          <p:cNvSpPr>
            <a:spLocks noGrp="1"/>
          </p:cNvSpPr>
          <p:nvPr>
            <p:ph type="title"/>
          </p:nvPr>
        </p:nvSpPr>
        <p:spPr>
          <a:xfrm>
            <a:off x="1108570" y="4226561"/>
            <a:ext cx="10785404" cy="1937173"/>
          </a:xfrm>
        </p:spPr>
        <p:txBody>
          <a:bodyPr vert="horz" lIns="130046" tIns="65023" rIns="130046" bIns="65023" rtlCol="0" anchor="b" anchorCtr="0">
            <a:noAutofit/>
          </a:bodyPr>
          <a:lstStyle>
            <a:lvl1pPr algn="ctr" defTabSz="1300460" rtl="0" eaLnBrk="1" latinLnBrk="0" hangingPunct="1">
              <a:spcBef>
                <a:spcPct val="0"/>
              </a:spcBef>
              <a:buNone/>
              <a:defRPr sz="6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108570" y="6719147"/>
            <a:ext cx="10785404" cy="1988969"/>
          </a:xfrm>
        </p:spPr>
        <p:txBody>
          <a:bodyPr vert="horz" lIns="130046" tIns="65023" rIns="130046" bIns="65023" rtlCol="0">
            <a:normAutofit/>
          </a:bodyPr>
          <a:lstStyle>
            <a:lvl1pPr marL="0" indent="0" algn="ctr" defTabSz="1300460" rtl="0" eaLnBrk="1" latinLnBrk="0" hangingPunct="1">
              <a:spcBef>
                <a:spcPts val="853"/>
              </a:spcBef>
              <a:buFont typeface="Calisto MT" pitchFamily="18" charset="0"/>
              <a:buNone/>
              <a:defRPr sz="2600" kern="1200">
                <a:solidFill>
                  <a:schemeClr val="bg2"/>
                </a:solidFill>
                <a:effectLst>
                  <a:outerShdw blurRad="63500" dir="2700000" algn="tl" rotWithShape="0">
                    <a:schemeClr val="tx1">
                      <a:alpha val="40000"/>
                    </a:schemeClr>
                  </a:outerShdw>
                </a:effectLst>
                <a:latin typeface="+mn-lt"/>
                <a:ea typeface="+mn-ea"/>
                <a:cs typeface="+mn-cs"/>
              </a:defRPr>
            </a:lvl1pPr>
            <a:lvl2pPr marL="650230" indent="0">
              <a:buNone/>
              <a:defRPr sz="2600">
                <a:solidFill>
                  <a:schemeClr val="tx1">
                    <a:tint val="75000"/>
                  </a:schemeClr>
                </a:solidFill>
              </a:defRPr>
            </a:lvl2pPr>
            <a:lvl3pPr marL="1300460" indent="0">
              <a:buNone/>
              <a:defRPr sz="2300">
                <a:solidFill>
                  <a:schemeClr val="tx1">
                    <a:tint val="75000"/>
                  </a:schemeClr>
                </a:solidFill>
              </a:defRPr>
            </a:lvl3pPr>
            <a:lvl4pPr marL="1950690" indent="0">
              <a:buNone/>
              <a:defRPr sz="2000">
                <a:solidFill>
                  <a:schemeClr val="tx1">
                    <a:tint val="75000"/>
                  </a:schemeClr>
                </a:solidFill>
              </a:defRPr>
            </a:lvl4pPr>
            <a:lvl5pPr marL="2600919" indent="0">
              <a:buNone/>
              <a:defRPr sz="2000">
                <a:solidFill>
                  <a:schemeClr val="tx1">
                    <a:tint val="75000"/>
                  </a:schemeClr>
                </a:solidFill>
              </a:defRPr>
            </a:lvl5pPr>
            <a:lvl6pPr marL="3251149" indent="0">
              <a:buNone/>
              <a:defRPr sz="2000">
                <a:solidFill>
                  <a:schemeClr val="tx1">
                    <a:tint val="75000"/>
                  </a:schemeClr>
                </a:solidFill>
              </a:defRPr>
            </a:lvl6pPr>
            <a:lvl7pPr marL="3901379" indent="0">
              <a:buNone/>
              <a:defRPr sz="2000">
                <a:solidFill>
                  <a:schemeClr val="tx1">
                    <a:tint val="75000"/>
                  </a:schemeClr>
                </a:solidFill>
              </a:defRPr>
            </a:lvl7pPr>
            <a:lvl8pPr marL="4551609" indent="0">
              <a:buNone/>
              <a:defRPr sz="2000">
                <a:solidFill>
                  <a:schemeClr val="tx1">
                    <a:tint val="75000"/>
                  </a:schemeClr>
                </a:solidFill>
              </a:defRPr>
            </a:lvl8pPr>
            <a:lvl9pPr marL="5201839"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AB499-F5DE-4BE5-BB26-90CC428051F7}" type="datetime1">
              <a:rPr lang="en-US"/>
              <a:pPr/>
              <a:t>11/3/15</a:t>
            </a:fld>
            <a:endParaRPr/>
          </a:p>
        </p:txBody>
      </p:sp>
      <p:sp>
        <p:nvSpPr>
          <p:cNvPr id="5" name="Footer Placeholder 4"/>
          <p:cNvSpPr>
            <a:spLocks noGrp="1"/>
          </p:cNvSpPr>
          <p:nvPr>
            <p:ph type="ftr" sz="quarter" idx="11"/>
          </p:nvPr>
        </p:nvSpPr>
        <p:spPr/>
        <p:txBody>
          <a:bodyPr/>
          <a:lstStyle/>
          <a:p>
            <a:r>
              <a:rPr/>
              <a:t>Sample footer text</a:t>
            </a:r>
          </a:p>
        </p:txBody>
      </p:sp>
      <p:sp>
        <p:nvSpPr>
          <p:cNvPr id="6" name="Slide Number Placeholder 5"/>
          <p:cNvSpPr>
            <a:spLocks noGrp="1"/>
          </p:cNvSpPr>
          <p:nvPr>
            <p:ph type="sldNum" sz="quarter" idx="12"/>
          </p:nvPr>
        </p:nvSpPr>
        <p:spPr/>
        <p:txBody>
          <a:bodyPr/>
          <a:lstStyle/>
          <a:p>
            <a:fld id="{EBF5CD18-686B-47A9-AFD5-66CE5FA52A66}" type="slidenum">
              <a:rPr/>
              <a:pPr/>
              <a:t>‹#›</a:t>
            </a:fld>
            <a:endParaRPr/>
          </a:p>
        </p:txBody>
      </p:sp>
    </p:spTree>
    <p:extLst>
      <p:ext uri="{BB962C8B-B14F-4D97-AF65-F5344CB8AC3E}">
        <p14:creationId xmlns:p14="http://schemas.microsoft.com/office/powerpoint/2010/main" val="97890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a:xfrm>
            <a:off x="1108570" y="89249"/>
            <a:ext cx="10785405" cy="1824949"/>
          </a:xfrm>
        </p:spPr>
        <p:txBody>
          <a:bodyPr/>
          <a:lstStyle/>
          <a:p>
            <a:r>
              <a:rPr lang="en-US" smtClean="0"/>
              <a:t>Click to edit Master title style</a:t>
            </a:r>
            <a:endParaRPr/>
          </a:p>
        </p:txBody>
      </p:sp>
      <p:sp>
        <p:nvSpPr>
          <p:cNvPr id="3" name="Content Placeholder 2"/>
          <p:cNvSpPr>
            <a:spLocks noGrp="1"/>
          </p:cNvSpPr>
          <p:nvPr>
            <p:ph sz="half" idx="1"/>
          </p:nvPr>
        </p:nvSpPr>
        <p:spPr>
          <a:xfrm>
            <a:off x="1108570" y="2600961"/>
            <a:ext cx="5071872" cy="6111805"/>
          </a:xfrm>
        </p:spPr>
        <p:txBody>
          <a:bodyPr>
            <a:normAutofit/>
          </a:bodyPr>
          <a:lstStyle>
            <a:lvl1pPr>
              <a:defRPr sz="2800"/>
            </a:lvl1pPr>
            <a:lvl2pPr>
              <a:defRPr sz="2600"/>
            </a:lvl2pPr>
            <a:lvl3pPr>
              <a:defRPr sz="26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822103" y="2600961"/>
            <a:ext cx="5071872" cy="6111805"/>
          </a:xfrm>
        </p:spPr>
        <p:txBody>
          <a:bodyPr>
            <a:normAutofit/>
          </a:bodyPr>
          <a:lstStyle>
            <a:lvl1pPr>
              <a:defRPr sz="2800"/>
            </a:lvl1pPr>
            <a:lvl2pPr>
              <a:defRPr sz="2600"/>
            </a:lvl2pPr>
            <a:lvl3pPr>
              <a:defRPr sz="26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196F663E-5ED1-47B2-8DFB-BADDA486BF96}" type="datetimeFigureOut">
              <a:rPr lang="en-US"/>
              <a:pPr/>
              <a:t>11/3/15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52171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a:xfrm>
            <a:off x="1108570" y="89249"/>
            <a:ext cx="10785405" cy="1824949"/>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08570" y="2167467"/>
            <a:ext cx="5071872" cy="1192107"/>
          </a:xfrm>
        </p:spPr>
        <p:txBody>
          <a:bodyPr anchor="ctr" anchorCtr="0">
            <a:noAutofit/>
          </a:bodyPr>
          <a:lstStyle>
            <a:lvl1pPr marL="0" indent="0" algn="ctr">
              <a:spcBef>
                <a:spcPct val="0"/>
              </a:spcBef>
              <a:buNone/>
              <a:defRPr sz="4000" b="0"/>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1108570" y="3404198"/>
            <a:ext cx="5071872" cy="5308565"/>
          </a:xfrm>
        </p:spPr>
        <p:txBody>
          <a:bodyPr>
            <a:normAutofit/>
          </a:bodyPr>
          <a:lstStyle>
            <a:lvl1pPr>
              <a:defRPr sz="2800"/>
            </a:lvl1pPr>
            <a:lvl2pPr>
              <a:defRPr sz="2600"/>
            </a:lvl2pPr>
            <a:lvl3pPr>
              <a:defRPr sz="2600"/>
            </a:lvl3pPr>
            <a:lvl4pPr>
              <a:defRPr sz="2600"/>
            </a:lvl4pPr>
            <a:lvl5pPr>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822103" y="2167467"/>
            <a:ext cx="5071872" cy="1192107"/>
          </a:xfrm>
        </p:spPr>
        <p:txBody>
          <a:bodyPr anchor="ctr" anchorCtr="0">
            <a:noAutofit/>
          </a:bodyPr>
          <a:lstStyle>
            <a:lvl1pPr marL="0" indent="0" algn="ctr">
              <a:spcBef>
                <a:spcPct val="0"/>
              </a:spcBef>
              <a:buNone/>
              <a:defRPr sz="4000" b="0"/>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6822103" y="3404198"/>
            <a:ext cx="5071872" cy="5308565"/>
          </a:xfrm>
        </p:spPr>
        <p:txBody>
          <a:bodyPr>
            <a:normAutofit/>
          </a:bodyPr>
          <a:lstStyle>
            <a:lvl1pPr>
              <a:defRPr sz="2800"/>
            </a:lvl1pPr>
            <a:lvl2pPr>
              <a:defRPr sz="2600"/>
            </a:lvl2pPr>
            <a:lvl3pPr>
              <a:defRPr sz="2600"/>
            </a:lvl3pPr>
            <a:lvl4pPr>
              <a:defRPr sz="2600"/>
            </a:lvl4pPr>
            <a:lvl5pPr>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96F663E-5ED1-47B2-8DFB-BADDA486BF96}" type="datetimeFigureOut">
              <a:rPr lang="en-US"/>
              <a:pPr/>
              <a:t>11/3/15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220071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859686"/>
            <a:ext cx="13004800" cy="177801"/>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96F663E-5ED1-47B2-8DFB-BADDA486BF96}" type="datetimeFigureOut">
              <a:rPr lang="en-US"/>
              <a:pPr/>
              <a:t>11/3/15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61F84E61-BFA6-4150-9FE3-AA0C8F288190}" type="slidenum">
              <a:rPr/>
              <a:pPr/>
              <a:t>‹#›</a:t>
            </a:fld>
            <a:endParaRPr/>
          </a:p>
        </p:txBody>
      </p:sp>
      <p:pic>
        <p:nvPicPr>
          <p:cNvPr id="10" name="Picture 9" descr="Overlay-FullBackground.jpg"/>
          <p:cNvPicPr>
            <a:picLocks noChangeAspect="1"/>
          </p:cNvPicPr>
          <p:nvPr/>
        </p:nvPicPr>
        <p:blipFill>
          <a:blip r:embed="rId3"/>
          <a:srcRect t="21046"/>
          <a:stretch>
            <a:fillRect/>
          </a:stretch>
        </p:blipFill>
        <p:spPr>
          <a:xfrm>
            <a:off x="0" y="2059093"/>
            <a:ext cx="13004800" cy="7700881"/>
          </a:xfrm>
          <a:prstGeom prst="rect">
            <a:avLst/>
          </a:prstGeom>
          <a:noFill/>
          <a:ln>
            <a:noFill/>
          </a:ln>
        </p:spPr>
      </p:pic>
    </p:spTree>
    <p:extLst>
      <p:ext uri="{BB962C8B-B14F-4D97-AF65-F5344CB8AC3E}">
        <p14:creationId xmlns:p14="http://schemas.microsoft.com/office/powerpoint/2010/main" val="77474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6374"/>
            <a:ext cx="13004800" cy="9753600"/>
          </a:xfrm>
          <a:prstGeom prst="rect">
            <a:avLst/>
          </a:prstGeom>
          <a:noFill/>
          <a:ln>
            <a:noFill/>
          </a:ln>
        </p:spPr>
      </p:pic>
      <p:sp>
        <p:nvSpPr>
          <p:cNvPr id="2" name="Date Placeholder 1"/>
          <p:cNvSpPr>
            <a:spLocks noGrp="1"/>
          </p:cNvSpPr>
          <p:nvPr>
            <p:ph type="dt" sz="half" idx="10"/>
          </p:nvPr>
        </p:nvSpPr>
        <p:spPr/>
        <p:txBody>
          <a:bodyPr/>
          <a:lstStyle/>
          <a:p>
            <a:fld id="{196F663E-5ED1-47B2-8DFB-BADDA486BF96}" type="datetimeFigureOut">
              <a:rPr lang="en-US"/>
              <a:pPr/>
              <a:t>11/3/15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90749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6502400" y="6374"/>
            <a:ext cx="6502400" cy="9753600"/>
          </a:xfrm>
          <a:prstGeom prst="rect">
            <a:avLst/>
          </a:prstGeom>
          <a:noFill/>
          <a:ln>
            <a:noFill/>
          </a:ln>
        </p:spPr>
      </p:pic>
      <p:sp>
        <p:nvSpPr>
          <p:cNvPr id="2" name="Title 1"/>
          <p:cNvSpPr>
            <a:spLocks noGrp="1"/>
          </p:cNvSpPr>
          <p:nvPr>
            <p:ph type="title"/>
          </p:nvPr>
        </p:nvSpPr>
        <p:spPr>
          <a:xfrm>
            <a:off x="429159" y="388337"/>
            <a:ext cx="5635413" cy="2403870"/>
          </a:xfrm>
        </p:spPr>
        <p:txBody>
          <a:bodyPr vert="horz" lIns="130046" tIns="65023" rIns="130046" bIns="65023" rtlCol="0" anchor="b" anchorCtr="0">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6921104" y="388339"/>
            <a:ext cx="5631078" cy="8324427"/>
          </a:xfrm>
        </p:spPr>
        <p:txBody>
          <a:bodyPr>
            <a:normAutofit/>
          </a:bodyPr>
          <a:lstStyle>
            <a:lvl1pPr>
              <a:defRPr sz="3400"/>
            </a:lvl1pPr>
            <a:lvl2pPr>
              <a:defRPr sz="3100"/>
            </a:lvl2pPr>
            <a:lvl3pPr>
              <a:defRPr sz="2800"/>
            </a:lvl3pPr>
            <a:lvl4pPr>
              <a:defRPr sz="2600"/>
            </a:lvl4pPr>
            <a:lvl5pPr>
              <a:defRPr sz="26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29159" y="2809038"/>
            <a:ext cx="5635413" cy="4551681"/>
          </a:xfrm>
          <a:effectLst>
            <a:outerShdw blurRad="50800" dist="38100" dir="2700000" algn="tl" rotWithShape="0">
              <a:prstClr val="black">
                <a:alpha val="40000"/>
              </a:prstClr>
            </a:outerShdw>
          </a:effectLst>
        </p:spPr>
        <p:txBody>
          <a:bodyPr vert="horz" lIns="130046" tIns="65023" rIns="130046" bIns="65023" rtlCol="0" anchor="t" anchorCtr="0">
            <a:normAutofit/>
          </a:bodyPr>
          <a:lstStyle>
            <a:lvl1pPr marL="0" indent="0" algn="ctr" defTabSz="1300460" rtl="0" eaLnBrk="1" latinLnBrk="0" hangingPunct="1">
              <a:lnSpc>
                <a:spcPct val="110000"/>
              </a:lnSpc>
              <a:spcBef>
                <a:spcPts val="2844"/>
              </a:spcBef>
              <a:buNone/>
              <a:defRPr sz="2600" kern="1200">
                <a:solidFill>
                  <a:schemeClr val="tx1"/>
                </a:solidFill>
                <a:effectLst>
                  <a:outerShdw blurRad="38100" dist="12700" dir="2700000" algn="tl" rotWithShape="0">
                    <a:prstClr val="black">
                      <a:alpha val="60000"/>
                    </a:prstClr>
                  </a:outerShdw>
                </a:effectLst>
                <a:latin typeface="+mn-lt"/>
                <a:ea typeface="+mn-ea"/>
                <a:cs typeface="+mn-cs"/>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5" name="Date Placeholder 4"/>
          <p:cNvSpPr>
            <a:spLocks noGrp="1"/>
          </p:cNvSpPr>
          <p:nvPr>
            <p:ph type="dt" sz="half" idx="10"/>
          </p:nvPr>
        </p:nvSpPr>
        <p:spPr>
          <a:xfrm>
            <a:off x="3793067" y="9040143"/>
            <a:ext cx="2307715"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11/3/15</a:t>
            </a:fld>
            <a:endParaRPr/>
          </a:p>
        </p:txBody>
      </p:sp>
      <p:sp>
        <p:nvSpPr>
          <p:cNvPr id="6" name="Footer Placeholder 5"/>
          <p:cNvSpPr>
            <a:spLocks noGrp="1"/>
          </p:cNvSpPr>
          <p:nvPr>
            <p:ph type="ftr" sz="quarter" idx="11"/>
          </p:nvPr>
        </p:nvSpPr>
        <p:spPr>
          <a:xfrm>
            <a:off x="344245" y="9040143"/>
            <a:ext cx="2690209" cy="519289"/>
          </a:xfrm>
          <a:effectLst>
            <a:outerShdw blurRad="50800" dist="38100" dir="2700000" algn="tl" rotWithShape="0">
              <a:prstClr val="black">
                <a:alpha val="40000"/>
              </a:prstClr>
            </a:outerShdw>
          </a:effectLst>
        </p:spPr>
        <p:txBody>
          <a:bodyPr vert="horz" lIns="130046" tIns="65023" rIns="130046" bIns="65023" rtlCol="0" anchor="ctr"/>
          <a:lstStyle>
            <a:lvl1pPr marL="0" algn="l"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a:p>
        </p:txBody>
      </p:sp>
      <p:sp>
        <p:nvSpPr>
          <p:cNvPr id="7" name="Slide Number Placeholder 6"/>
          <p:cNvSpPr>
            <a:spLocks noGrp="1"/>
          </p:cNvSpPr>
          <p:nvPr>
            <p:ph type="sldNum" sz="quarter" idx="12"/>
          </p:nvPr>
        </p:nvSpPr>
        <p:spPr>
          <a:xfrm>
            <a:off x="2691994" y="8175414"/>
            <a:ext cx="1083733" cy="819573"/>
          </a:xfrm>
        </p:spPr>
        <p:txBody>
          <a:bodyPr vert="horz" lIns="130046" tIns="65023" rIns="130046" bIns="65023" rtlCol="0" anchor="ctr">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61F84E61-BFA6-4150-9FE3-AA0C8F288190}" type="slidenum">
              <a:rPr/>
              <a:pPr/>
              <a:t>‹#›</a:t>
            </a:fld>
            <a:endParaRPr/>
          </a:p>
        </p:txBody>
      </p:sp>
      <p:pic>
        <p:nvPicPr>
          <p:cNvPr id="10" name="Picture 9" descr="overlay-ruleShadow.png"/>
          <p:cNvPicPr>
            <a:picLocks noChangeAspect="1"/>
          </p:cNvPicPr>
          <p:nvPr/>
        </p:nvPicPr>
        <p:blipFill>
          <a:blip r:embed="rId3"/>
          <a:srcRect r="25031"/>
          <a:stretch>
            <a:fillRect/>
          </a:stretch>
        </p:blipFill>
        <p:spPr>
          <a:xfrm rot="16200000">
            <a:off x="1545089" y="4785884"/>
            <a:ext cx="9749567" cy="177801"/>
          </a:xfrm>
          <a:prstGeom prst="rect">
            <a:avLst/>
          </a:prstGeom>
        </p:spPr>
      </p:pic>
    </p:spTree>
    <p:extLst>
      <p:ext uri="{BB962C8B-B14F-4D97-AF65-F5344CB8AC3E}">
        <p14:creationId xmlns:p14="http://schemas.microsoft.com/office/powerpoint/2010/main" val="8036034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8570" y="89249"/>
            <a:ext cx="10785405" cy="1824949"/>
          </a:xfrm>
          <a:prstGeom prst="rect">
            <a:avLst/>
          </a:prstGeom>
        </p:spPr>
        <p:txBody>
          <a:bodyPr vert="horz" lIns="130046" tIns="65023" rIns="130046" bIns="65023"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1108570" y="2600961"/>
            <a:ext cx="10785405" cy="6111805"/>
          </a:xfrm>
          <a:prstGeom prst="rect">
            <a:avLst/>
          </a:prstGeom>
        </p:spPr>
        <p:txBody>
          <a:bodyPr vert="horz" lIns="130046" tIns="65023" rIns="130046" bIns="65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9575103" y="9040143"/>
            <a:ext cx="3034453" cy="519289"/>
          </a:xfrm>
          <a:prstGeom prst="rect">
            <a:avLst/>
          </a:prstGeom>
        </p:spPr>
        <p:txBody>
          <a:bodyPr vert="horz" lIns="130046" tIns="65023" rIns="130046" bIns="65023" rtlCol="0" anchor="ctr"/>
          <a:lstStyle>
            <a:lvl1pPr algn="r">
              <a:defRPr sz="1700">
                <a:solidFill>
                  <a:schemeClr val="bg2"/>
                </a:solidFill>
                <a:effectLst>
                  <a:outerShdw blurRad="63500" dir="2700000" algn="tl" rotWithShape="0">
                    <a:schemeClr val="tx1">
                      <a:alpha val="40000"/>
                    </a:schemeClr>
                  </a:outerShdw>
                </a:effectLst>
              </a:defRPr>
            </a:lvl1pPr>
          </a:lstStyle>
          <a:p>
            <a:fld id="{196F663E-5ED1-47B2-8DFB-BADDA486BF96}" type="datetimeFigureOut">
              <a:rPr lang="en-US"/>
              <a:pPr/>
              <a:t>11/3/15</a:t>
            </a:fld>
            <a:endParaRPr/>
          </a:p>
        </p:txBody>
      </p:sp>
      <p:sp>
        <p:nvSpPr>
          <p:cNvPr id="5" name="Footer Placeholder 4"/>
          <p:cNvSpPr>
            <a:spLocks noGrp="1"/>
          </p:cNvSpPr>
          <p:nvPr>
            <p:ph type="ftr" sz="quarter" idx="3"/>
          </p:nvPr>
        </p:nvSpPr>
        <p:spPr>
          <a:xfrm>
            <a:off x="344244" y="9040143"/>
            <a:ext cx="4118187" cy="519289"/>
          </a:xfrm>
          <a:prstGeom prst="rect">
            <a:avLst/>
          </a:prstGeom>
        </p:spPr>
        <p:txBody>
          <a:bodyPr vert="horz" lIns="130046" tIns="65023" rIns="130046" bIns="65023" rtlCol="0" anchor="ctr"/>
          <a:lstStyle>
            <a:lvl1pPr algn="l">
              <a:defRPr sz="1700">
                <a:solidFill>
                  <a:schemeClr val="bg2"/>
                </a:solidFill>
                <a:effectLst>
                  <a:outerShdw blurRad="63500" dir="2700000" algn="tl" rotWithShape="0">
                    <a:schemeClr val="tx1">
                      <a:alpha val="40000"/>
                    </a:schemeClr>
                  </a:outerShdw>
                </a:effectLst>
              </a:defRPr>
            </a:lvl1pPr>
          </a:lstStyle>
          <a:p>
            <a:endParaRPr/>
          </a:p>
        </p:txBody>
      </p:sp>
      <p:sp>
        <p:nvSpPr>
          <p:cNvPr id="6" name="Slide Number Placeholder 5"/>
          <p:cNvSpPr>
            <a:spLocks noGrp="1"/>
          </p:cNvSpPr>
          <p:nvPr>
            <p:ph type="sldNum" sz="quarter" idx="4"/>
          </p:nvPr>
        </p:nvSpPr>
        <p:spPr>
          <a:xfrm>
            <a:off x="6068907" y="9040143"/>
            <a:ext cx="866987" cy="519289"/>
          </a:xfrm>
          <a:prstGeom prst="rect">
            <a:avLst/>
          </a:prstGeom>
        </p:spPr>
        <p:txBody>
          <a:bodyPr vert="horz" lIns="130046" tIns="65023" rIns="130046" bIns="65023" rtlCol="0" anchor="ctr"/>
          <a:lstStyle>
            <a:lvl1pPr algn="ctr">
              <a:defRPr sz="1700">
                <a:solidFill>
                  <a:schemeClr val="bg2"/>
                </a:solidFill>
                <a:effectLst>
                  <a:outerShdw blurRad="63500" dir="2700000" algn="tl" rotWithShape="0">
                    <a:schemeClr val="tx1">
                      <a:alpha val="40000"/>
                    </a:schemeClr>
                  </a:outerShdw>
                </a:effectLst>
              </a:defRPr>
            </a:lvl1pPr>
          </a:lstStyle>
          <a:p>
            <a:fld id="{61F84E61-BFA6-4150-9FE3-AA0C8F288190}" type="slidenum">
              <a:rPr/>
              <a:pPr/>
              <a:t>‹#›</a:t>
            </a:fld>
            <a:endParaRPr/>
          </a:p>
        </p:txBody>
      </p:sp>
    </p:spTree>
    <p:extLst>
      <p:ext uri="{BB962C8B-B14F-4D97-AF65-F5344CB8AC3E}">
        <p14:creationId xmlns:p14="http://schemas.microsoft.com/office/powerpoint/2010/main" val="971632315"/>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Lst>
  <p:txStyles>
    <p:titleStyle>
      <a:lvl1pPr algn="ctr" defTabSz="1300460" rtl="0" eaLnBrk="1" latinLnBrk="0" hangingPunct="1">
        <a:spcBef>
          <a:spcPct val="0"/>
        </a:spcBef>
        <a:buNone/>
        <a:defRPr sz="6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401878" indent="-401878" algn="l" defTabSz="1300460" rtl="0" eaLnBrk="1" latinLnBrk="0" hangingPunct="1">
        <a:spcBef>
          <a:spcPts val="2844"/>
        </a:spcBef>
        <a:buFont typeface="Calisto MT" pitchFamily="18" charset="0"/>
        <a:buChar char="•"/>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821818" indent="-419940" algn="l" defTabSz="1300460" rtl="0" eaLnBrk="1" latinLnBrk="0" hangingPunct="1">
        <a:spcBef>
          <a:spcPts val="853"/>
        </a:spcBef>
        <a:buClr>
          <a:schemeClr val="bg2">
            <a:lumMod val="60000"/>
            <a:lumOff val="40000"/>
          </a:schemeClr>
        </a:buClr>
        <a:buFont typeface="Calisto MT" pitchFamily="18" charset="0"/>
        <a:buChar char="•"/>
        <a:defRPr sz="3100" kern="1200">
          <a:solidFill>
            <a:schemeClr val="bg2"/>
          </a:solidFill>
          <a:effectLst>
            <a:outerShdw blurRad="63500" dir="2700000" algn="tl" rotWithShape="0">
              <a:schemeClr val="tx1">
                <a:alpha val="40000"/>
              </a:schemeClr>
            </a:outerShdw>
          </a:effectLst>
          <a:latin typeface="+mn-lt"/>
          <a:ea typeface="+mn-ea"/>
          <a:cs typeface="+mn-cs"/>
        </a:defRPr>
      </a:lvl2pPr>
      <a:lvl3pPr marL="1223696" indent="-401878" algn="l" defTabSz="1300460" rtl="0" eaLnBrk="1" latinLnBrk="0" hangingPunct="1">
        <a:spcBef>
          <a:spcPts val="853"/>
        </a:spcBef>
        <a:buFont typeface="Calisto MT" pitchFamily="18" charset="0"/>
        <a:buChar char="•"/>
        <a:defRPr sz="2800" kern="1200">
          <a:solidFill>
            <a:schemeClr val="bg2"/>
          </a:solidFill>
          <a:effectLst>
            <a:outerShdw blurRad="63500" dir="2700000" algn="tl" rotWithShape="0">
              <a:schemeClr val="tx1">
                <a:alpha val="40000"/>
              </a:schemeClr>
            </a:outerShdw>
          </a:effectLst>
          <a:latin typeface="+mn-lt"/>
          <a:ea typeface="+mn-ea"/>
          <a:cs typeface="+mn-cs"/>
        </a:defRPr>
      </a:lvl3pPr>
      <a:lvl4pPr marL="1625575" indent="-401878" algn="l" defTabSz="1300460" rtl="0" eaLnBrk="1" latinLnBrk="0" hangingPunct="1">
        <a:spcBef>
          <a:spcPts val="853"/>
        </a:spcBef>
        <a:buClr>
          <a:schemeClr val="bg2">
            <a:lumMod val="60000"/>
            <a:lumOff val="40000"/>
          </a:schemeClr>
        </a:buClr>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4pPr>
      <a:lvl5pPr marL="2027453" indent="-401878" algn="l" defTabSz="1300460" rtl="0" eaLnBrk="1" latinLnBrk="0" hangingPunct="1">
        <a:spcBef>
          <a:spcPts val="853"/>
        </a:spcBef>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5pPr>
      <a:lvl6pPr marL="357626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49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72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95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a:defPPr>
      <a:lvl1pPr marL="0" algn="l" defTabSz="1300460" rtl="0" eaLnBrk="1" latinLnBrk="0" hangingPunct="1">
        <a:defRPr sz="2600" kern="1200">
          <a:solidFill>
            <a:schemeClr val="tx1"/>
          </a:solidFill>
          <a:latin typeface="+mn-lt"/>
          <a:ea typeface="+mn-ea"/>
          <a:cs typeface="+mn-cs"/>
        </a:defRPr>
      </a:lvl1pPr>
      <a:lvl2pPr marL="650230" algn="l" defTabSz="1300460" rtl="0" eaLnBrk="1" latinLnBrk="0" hangingPunct="1">
        <a:defRPr sz="2600" kern="1200">
          <a:solidFill>
            <a:schemeClr val="tx1"/>
          </a:solidFill>
          <a:latin typeface="+mn-lt"/>
          <a:ea typeface="+mn-ea"/>
          <a:cs typeface="+mn-cs"/>
        </a:defRPr>
      </a:lvl2pPr>
      <a:lvl3pPr marL="1300460" algn="l" defTabSz="1300460" rtl="0" eaLnBrk="1" latinLnBrk="0" hangingPunct="1">
        <a:defRPr sz="2600" kern="1200">
          <a:solidFill>
            <a:schemeClr val="tx1"/>
          </a:solidFill>
          <a:latin typeface="+mn-lt"/>
          <a:ea typeface="+mn-ea"/>
          <a:cs typeface="+mn-cs"/>
        </a:defRPr>
      </a:lvl3pPr>
      <a:lvl4pPr marL="1950690" algn="l" defTabSz="1300460" rtl="0" eaLnBrk="1" latinLnBrk="0" hangingPunct="1">
        <a:defRPr sz="2600" kern="1200">
          <a:solidFill>
            <a:schemeClr val="tx1"/>
          </a:solidFill>
          <a:latin typeface="+mn-lt"/>
          <a:ea typeface="+mn-ea"/>
          <a:cs typeface="+mn-cs"/>
        </a:defRPr>
      </a:lvl4pPr>
      <a:lvl5pPr marL="2600919" algn="l" defTabSz="1300460" rtl="0" eaLnBrk="1" latinLnBrk="0" hangingPunct="1">
        <a:defRPr sz="2600" kern="1200">
          <a:solidFill>
            <a:schemeClr val="tx1"/>
          </a:solidFill>
          <a:latin typeface="+mn-lt"/>
          <a:ea typeface="+mn-ea"/>
          <a:cs typeface="+mn-cs"/>
        </a:defRPr>
      </a:lvl5pPr>
      <a:lvl6pPr marL="3251149" algn="l" defTabSz="1300460" rtl="0" eaLnBrk="1" latinLnBrk="0" hangingPunct="1">
        <a:defRPr sz="2600" kern="1200">
          <a:solidFill>
            <a:schemeClr val="tx1"/>
          </a:solidFill>
          <a:latin typeface="+mn-lt"/>
          <a:ea typeface="+mn-ea"/>
          <a:cs typeface="+mn-cs"/>
        </a:defRPr>
      </a:lvl6pPr>
      <a:lvl7pPr marL="3901379" algn="l" defTabSz="1300460" rtl="0" eaLnBrk="1" latinLnBrk="0" hangingPunct="1">
        <a:defRPr sz="2600" kern="1200">
          <a:solidFill>
            <a:schemeClr val="tx1"/>
          </a:solidFill>
          <a:latin typeface="+mn-lt"/>
          <a:ea typeface="+mn-ea"/>
          <a:cs typeface="+mn-cs"/>
        </a:defRPr>
      </a:lvl7pPr>
      <a:lvl8pPr marL="4551609" algn="l" defTabSz="1300460" rtl="0" eaLnBrk="1" latinLnBrk="0" hangingPunct="1">
        <a:defRPr sz="2600" kern="1200">
          <a:solidFill>
            <a:schemeClr val="tx1"/>
          </a:solidFill>
          <a:latin typeface="+mn-lt"/>
          <a:ea typeface="+mn-ea"/>
          <a:cs typeface="+mn-cs"/>
        </a:defRPr>
      </a:lvl8pPr>
      <a:lvl9pPr marL="5201839" algn="l" defTabSz="130046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ofzenandcomputing.com/burn-files-cd-dvd-windows7/" TargetMode="External"/><Relationship Id="rId3" Type="http://schemas.openxmlformats.org/officeDocument/2006/relationships/image" Target="../media/image6.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a:xfrm>
            <a:off x="758614" y="2167467"/>
            <a:ext cx="11812693" cy="7044267"/>
          </a:xfrm>
        </p:spPr>
        <p:txBody>
          <a:bodyPr>
            <a:normAutofit fontScale="92500" lnSpcReduction="20000"/>
          </a:bodyPr>
          <a:lstStyle/>
          <a:p>
            <a:pPr marL="0" indent="-419940">
              <a:buNone/>
            </a:pPr>
            <a:r>
              <a:rPr lang="en-US" dirty="0" smtClean="0"/>
              <a:t>2</a:t>
            </a:r>
            <a:r>
              <a:rPr lang="en-US" baseline="30000" dirty="0" smtClean="0"/>
              <a:t>nd</a:t>
            </a:r>
            <a:r>
              <a:rPr lang="en-US" dirty="0" smtClean="0"/>
              <a:t> Exam: Grades available in </a:t>
            </a:r>
            <a:r>
              <a:rPr lang="en-US" dirty="0" err="1" smtClean="0"/>
              <a:t>Learn@UW</a:t>
            </a:r>
            <a:endParaRPr lang="en-US" dirty="0" smtClean="0"/>
          </a:p>
          <a:p>
            <a:pPr marL="821818" lvl="2">
              <a:buNone/>
            </a:pPr>
            <a:r>
              <a:rPr lang="en-US" dirty="0" smtClean="0">
                <a:effectLst/>
              </a:rPr>
              <a:t>Total: 227</a:t>
            </a:r>
            <a:r>
              <a:rPr lang="en-US" dirty="0">
                <a:effectLst/>
              </a:rPr>
              <a:t>; high </a:t>
            </a:r>
            <a:r>
              <a:rPr lang="en-US" dirty="0" smtClean="0">
                <a:effectLst/>
              </a:rPr>
              <a:t>224, low </a:t>
            </a:r>
            <a:r>
              <a:rPr lang="en-US" dirty="0">
                <a:effectLst/>
              </a:rPr>
              <a:t>93, mean </a:t>
            </a:r>
            <a:r>
              <a:rPr lang="en-US" dirty="0" smtClean="0">
                <a:effectLst/>
              </a:rPr>
              <a:t>174</a:t>
            </a:r>
            <a:endParaRPr lang="en-US" dirty="0" smtClean="0"/>
          </a:p>
          <a:p>
            <a:pPr marL="821818" lvl="2">
              <a:buNone/>
            </a:pPr>
            <a:r>
              <a:rPr lang="en-US" dirty="0" smtClean="0">
                <a:effectLst/>
              </a:rPr>
              <a:t>Quintiles</a:t>
            </a:r>
            <a:r>
              <a:rPr lang="en-US" dirty="0">
                <a:effectLst/>
              </a:rPr>
              <a:t>:</a:t>
            </a:r>
            <a:r>
              <a:rPr lang="en-US" dirty="0"/>
              <a:t/>
            </a:r>
            <a:br>
              <a:rPr lang="en-US" dirty="0"/>
            </a:br>
            <a:r>
              <a:rPr lang="en-US" dirty="0">
                <a:effectLst/>
              </a:rPr>
              <a:t>Top 20% (A?) - above 197 points (above 87%)</a:t>
            </a:r>
            <a:r>
              <a:rPr lang="en-US" dirty="0"/>
              <a:t/>
            </a:r>
            <a:br>
              <a:rPr lang="en-US" dirty="0"/>
            </a:br>
            <a:r>
              <a:rPr lang="en-US" dirty="0">
                <a:effectLst/>
              </a:rPr>
              <a:t>Next  (AB?) - above 184 (above 81%)</a:t>
            </a:r>
            <a:r>
              <a:rPr lang="en-US" dirty="0"/>
              <a:t/>
            </a:r>
            <a:br>
              <a:rPr lang="en-US" dirty="0"/>
            </a:br>
            <a:r>
              <a:rPr lang="en-US" dirty="0">
                <a:effectLst/>
              </a:rPr>
              <a:t>Next (B?) - above 171 (above 75%)</a:t>
            </a:r>
            <a:r>
              <a:rPr lang="en-US" dirty="0"/>
              <a:t/>
            </a:r>
            <a:br>
              <a:rPr lang="en-US" dirty="0"/>
            </a:br>
            <a:r>
              <a:rPr lang="en-US" dirty="0">
                <a:effectLst/>
              </a:rPr>
              <a:t>Next (BC?) - above 154 (above 68%)</a:t>
            </a:r>
            <a:r>
              <a:rPr lang="en-US" dirty="0"/>
              <a:t/>
            </a:r>
            <a:br>
              <a:rPr lang="en-US" dirty="0"/>
            </a:br>
            <a:r>
              <a:rPr lang="en-US" dirty="0">
                <a:effectLst/>
              </a:rPr>
              <a:t>Low 20% - below 153 (below 68</a:t>
            </a:r>
            <a:r>
              <a:rPr lang="en-US" dirty="0" smtClean="0">
                <a:effectLst/>
              </a:rPr>
              <a:t>%)</a:t>
            </a:r>
            <a:endParaRPr lang="en-US" dirty="0"/>
          </a:p>
          <a:p>
            <a:pPr marL="419940" lvl="1">
              <a:buNone/>
            </a:pPr>
            <a:r>
              <a:rPr lang="en-US" dirty="0" smtClean="0"/>
              <a:t>P2b graded</a:t>
            </a:r>
            <a:endParaRPr lang="en-US" dirty="0" smtClean="0"/>
          </a:p>
          <a:p>
            <a:pPr marL="487672" lvl="1" indent="-487672">
              <a:buNone/>
            </a:pPr>
            <a:r>
              <a:rPr lang="en-US" dirty="0" smtClean="0"/>
              <a:t>P4:  Threads (Part a and b) </a:t>
            </a:r>
            <a:r>
              <a:rPr lang="en-US" dirty="0" smtClean="0"/>
              <a:t>available</a:t>
            </a:r>
            <a:endParaRPr lang="en-US" dirty="0" smtClean="0"/>
          </a:p>
          <a:p>
            <a:pPr marL="889550" lvl="2" indent="-487672"/>
            <a:r>
              <a:rPr lang="en-US" dirty="0" smtClean="0"/>
              <a:t>Can choose or be matched with new </a:t>
            </a:r>
            <a:r>
              <a:rPr lang="en-US" dirty="0" smtClean="0"/>
              <a:t>partner</a:t>
            </a:r>
          </a:p>
          <a:p>
            <a:pPr marL="889550" lvl="2" indent="-487672"/>
            <a:r>
              <a:rPr lang="en-US" dirty="0" smtClean="0"/>
              <a:t>Due Wednesday 11/18 at 9pm</a:t>
            </a:r>
            <a:endParaRPr lang="en-US" dirty="0" smtClean="0"/>
          </a:p>
          <a:p>
            <a:pPr marL="487672" lvl="1" indent="-487672">
              <a:buNone/>
            </a:pPr>
            <a:endParaRPr lang="en-US" dirty="0" smtClean="0"/>
          </a:p>
          <a:p>
            <a:pPr marL="487672" lvl="1" indent="-487672">
              <a:buNone/>
            </a:pPr>
            <a:r>
              <a:rPr lang="en-US" dirty="0" smtClean="0"/>
              <a:t>Concern about grades?</a:t>
            </a:r>
          </a:p>
          <a:p>
            <a:pPr marL="0" indent="0">
              <a:buNone/>
            </a:pPr>
            <a:r>
              <a:rPr lang="en-US" dirty="0" smtClean="0"/>
              <a:t>Read as we go along!</a:t>
            </a:r>
          </a:p>
          <a:p>
            <a:pPr marL="877140" lvl="1" indent="-457200"/>
            <a:r>
              <a:rPr lang="en-US" dirty="0" smtClean="0"/>
              <a:t>Chapter </a:t>
            </a:r>
            <a:r>
              <a:rPr lang="en-US" dirty="0" smtClean="0"/>
              <a:t>39</a:t>
            </a:r>
            <a:endParaRPr lang="en-US" dirty="0" smtClean="0"/>
          </a:p>
        </p:txBody>
      </p:sp>
    </p:spTree>
    <p:extLst>
      <p:ext uri="{BB962C8B-B14F-4D97-AF65-F5344CB8AC3E}">
        <p14:creationId xmlns:p14="http://schemas.microsoft.com/office/powerpoint/2010/main" val="42060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 name="Shape 1171"/>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172" name="Shape 1172"/>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173" name="Shape 1173"/>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174" name="Shape 1174"/>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75" name="Shape 1175"/>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176" name="Shape 1176"/>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77" name="Shape 1177"/>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178" name="Shape 1178"/>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179" name="Shape 1179"/>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180" name="Shape 1180"/>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181" name="Shape 1181"/>
          <p:cNvSpPr/>
          <p:nvPr/>
        </p:nvSpPr>
        <p:spPr>
          <a:xfrm>
            <a:off x="5926666" y="1879600"/>
            <a:ext cx="5808002" cy="622300"/>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182" name="Shape 1182"/>
          <p:cNvSpPr/>
          <p:nvPr/>
        </p:nvSpPr>
        <p:spPr>
          <a:xfrm>
            <a:off x="5926666" y="5304168"/>
            <a:ext cx="3210918" cy="622301"/>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183" name="Shape 1183"/>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184" name="Shape 1184"/>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185" name="Shape 1185"/>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 name="Shape 1187"/>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188" name="Shape 1188"/>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189" name="Shape 1189"/>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190" name="Shape 1190"/>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91" name="Shape 1191"/>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192" name="Shape 1192"/>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93" name="Shape 1193"/>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194" name="Shape 1194"/>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195" name="Shape 1195"/>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196" name="Shape 1196"/>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197" name="Shape 1197"/>
          <p:cNvSpPr/>
          <p:nvPr/>
        </p:nvSpPr>
        <p:spPr>
          <a:xfrm>
            <a:off x="5926666" y="1879600"/>
            <a:ext cx="5808002" cy="622300"/>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198" name="Shape 1198"/>
          <p:cNvSpPr/>
          <p:nvPr/>
        </p:nvSpPr>
        <p:spPr>
          <a:xfrm>
            <a:off x="5926666" y="5304168"/>
            <a:ext cx="3210918" cy="622301"/>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199" name="Shape 1199"/>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00" name="Shape 1200"/>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01" name="Shape 1201"/>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202" name="Shape 1202"/>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“readme.txt”: 3, “hello”: 0, …</a:t>
            </a:r>
          </a:p>
        </p:txBody>
      </p:sp>
      <p:sp>
        <p:nvSpPr>
          <p:cNvPr id="1203" name="Shape 1203"/>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5" name="Shape 1205"/>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206" name="Shape 1206"/>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207" name="Shape 1207"/>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208" name="Shape 1208"/>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09" name="Shape 1209"/>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210" name="Shape 1210"/>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11" name="Shape 1211"/>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212" name="Shape 1212"/>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213" name="Shape 1213"/>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214" name="Shape 1214"/>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215" name="Shape 1215"/>
          <p:cNvSpPr/>
          <p:nvPr/>
        </p:nvSpPr>
        <p:spPr>
          <a:xfrm>
            <a:off x="5926666" y="1879600"/>
            <a:ext cx="5808002" cy="622300"/>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216" name="Shape 1216"/>
          <p:cNvSpPr/>
          <p:nvPr/>
        </p:nvSpPr>
        <p:spPr>
          <a:xfrm>
            <a:off x="5926666" y="5304168"/>
            <a:ext cx="3210918" cy="622301"/>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217" name="Shape 1217"/>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18" name="Shape 1218"/>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19" name="Shape 1219"/>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220" name="Shape 1220"/>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“readme.txt”: 3, “hello”: 0, …</a:t>
            </a:r>
          </a:p>
        </p:txBody>
      </p:sp>
      <p:sp>
        <p:nvSpPr>
          <p:cNvPr id="1221" name="Shape 1221"/>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22" name="Shape 1222"/>
          <p:cNvSpPr/>
          <p:nvPr/>
        </p:nvSpPr>
        <p:spPr>
          <a:xfrm flipH="1">
            <a:off x="4024136" y="4216477"/>
            <a:ext cx="2233483" cy="602259"/>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23" name="Shape 1223"/>
          <p:cNvSpPr/>
          <p:nvPr/>
        </p:nvSpPr>
        <p:spPr>
          <a:xfrm flipH="1" flipV="1">
            <a:off x="4024136" y="2151735"/>
            <a:ext cx="5259456" cy="1533561"/>
          </a:xfrm>
          <a:prstGeom prst="line">
            <a:avLst/>
          </a:prstGeom>
          <a:ln w="50800">
            <a:solidFill>
              <a:srgbClr val="1497FC"/>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 name="Shape 122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Paths</a:t>
            </a:r>
          </a:p>
        </p:txBody>
      </p:sp>
      <p:sp>
        <p:nvSpPr>
          <p:cNvPr id="1229" name="Shape 1229"/>
          <p:cNvSpPr>
            <a:spLocks noGrp="1"/>
          </p:cNvSpPr>
          <p:nvPr>
            <p:ph type="body" idx="4294967295"/>
          </p:nvPr>
        </p:nvSpPr>
        <p:spPr>
          <a:xfrm>
            <a:off x="357808" y="2382837"/>
            <a:ext cx="12443791" cy="6782933"/>
          </a:xfrm>
          <a:prstGeom prst="rect">
            <a:avLst/>
          </a:prstGeom>
        </p:spPr>
        <p:txBody>
          <a:bodyPr>
            <a:normAutofit/>
          </a:bodyPr>
          <a:lstStyle/>
          <a:p>
            <a:pPr marL="0" lvl="0" indent="0">
              <a:buNone/>
              <a:defRPr sz="1800">
                <a:solidFill>
                  <a:srgbClr val="000000"/>
                </a:solidFill>
              </a:defRPr>
            </a:pPr>
            <a:r>
              <a:rPr sz="3800" dirty="0" smtClean="0"/>
              <a:t>Generalize</a:t>
            </a:r>
            <a:r>
              <a:rPr sz="3800" dirty="0"/>
              <a:t>! </a:t>
            </a:r>
            <a:endParaRPr lang="en-US" sz="3800" dirty="0" smtClean="0"/>
          </a:p>
          <a:p>
            <a:pPr marL="0" lvl="0" indent="0">
              <a:buNone/>
              <a:defRPr sz="1800">
                <a:solidFill>
                  <a:srgbClr val="000000"/>
                </a:solidFill>
              </a:defRPr>
            </a:pPr>
            <a:r>
              <a:rPr lang="en-US" sz="3800" b="1" dirty="0" smtClean="0"/>
              <a:t>Directory Tree </a:t>
            </a:r>
            <a:r>
              <a:rPr lang="en-US" sz="3800" dirty="0" smtClean="0"/>
              <a:t>instead of single root directory</a:t>
            </a:r>
          </a:p>
          <a:p>
            <a:pPr marL="0" lvl="0" indent="0">
              <a:buNone/>
              <a:defRPr sz="1800">
                <a:solidFill>
                  <a:srgbClr val="000000"/>
                </a:solidFill>
              </a:defRPr>
            </a:pPr>
            <a:r>
              <a:rPr lang="en-US" sz="3800" dirty="0"/>
              <a:t>Only </a:t>
            </a:r>
            <a:r>
              <a:rPr lang="en-US" sz="3800" b="1" dirty="0"/>
              <a:t>file name </a:t>
            </a:r>
            <a:r>
              <a:rPr lang="en-US" sz="3800" dirty="0"/>
              <a:t>needs to be unique</a:t>
            </a:r>
          </a:p>
          <a:p>
            <a:pPr marL="419940" lvl="1" indent="0">
              <a:buNone/>
              <a:defRPr sz="1800">
                <a:solidFill>
                  <a:srgbClr val="000000"/>
                </a:solidFill>
              </a:defRPr>
            </a:pPr>
            <a:r>
              <a:rPr lang="en-US" sz="3500" dirty="0"/>
              <a:t>	/</a:t>
            </a:r>
            <a:r>
              <a:rPr lang="en-US" sz="3500" dirty="0" err="1"/>
              <a:t>usr</a:t>
            </a:r>
            <a:r>
              <a:rPr lang="en-US" sz="3500" dirty="0"/>
              <a:t>/</a:t>
            </a:r>
            <a:r>
              <a:rPr lang="en-US" sz="3500" dirty="0" err="1"/>
              <a:t>dusseau</a:t>
            </a:r>
            <a:r>
              <a:rPr lang="en-US" sz="3500" dirty="0"/>
              <a:t>/</a:t>
            </a:r>
            <a:r>
              <a:rPr lang="en-US" sz="3500" dirty="0" err="1"/>
              <a:t>file.txt</a:t>
            </a:r>
            <a:endParaRPr lang="en-US" sz="3500" dirty="0"/>
          </a:p>
          <a:p>
            <a:pPr marL="419940" lvl="1" indent="0">
              <a:buNone/>
              <a:defRPr sz="1800">
                <a:solidFill>
                  <a:srgbClr val="000000"/>
                </a:solidFill>
              </a:defRPr>
            </a:pPr>
            <a:r>
              <a:rPr lang="en-US" sz="3500" dirty="0"/>
              <a:t>	/</a:t>
            </a:r>
            <a:r>
              <a:rPr lang="en-US" sz="3500" dirty="0" err="1"/>
              <a:t>tmp</a:t>
            </a:r>
            <a:r>
              <a:rPr lang="en-US" sz="3500" dirty="0"/>
              <a:t>/</a:t>
            </a:r>
            <a:r>
              <a:rPr lang="en-US" sz="3500" dirty="0" err="1"/>
              <a:t>file.txt</a:t>
            </a:r>
            <a:endParaRPr lang="en-US" sz="3500" dirty="0"/>
          </a:p>
          <a:p>
            <a:pPr marL="0" lvl="0" indent="0">
              <a:buNone/>
              <a:defRPr sz="1800">
                <a:solidFill>
                  <a:srgbClr val="000000"/>
                </a:solidFill>
              </a:defRPr>
            </a:pPr>
            <a:r>
              <a:rPr sz="3800" dirty="0" smtClean="0"/>
              <a:t>Store </a:t>
            </a:r>
            <a:r>
              <a:rPr lang="en-US" sz="3800" dirty="0" smtClean="0"/>
              <a:t>file</a:t>
            </a:r>
            <a:r>
              <a:rPr sz="3800" dirty="0" smtClean="0"/>
              <a:t>-to-inode </a:t>
            </a:r>
            <a:r>
              <a:rPr sz="3800" dirty="0"/>
              <a:t>mapping </a:t>
            </a:r>
            <a:r>
              <a:rPr lang="en-US" sz="3800" dirty="0" smtClean="0"/>
              <a:t>for each directory</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1" name="Shape 1231"/>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232" name="Shape 1232"/>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233" name="Shape 1233"/>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234" name="Shape 1234"/>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35" name="Shape 1235"/>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236" name="Shape 1236"/>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37" name="Shape 1237"/>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238" name="Shape 1238"/>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239" name="Shape 1239"/>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240" name="Shape 1240"/>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241" name="Shape 1241"/>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242" name="Shape 1242"/>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243" name="Shape 1243"/>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44" name="Shape 1244"/>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45" name="Shape 1245"/>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246" name="Shape 1246"/>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247" name="Shape 1247"/>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48" name="Shape 1248"/>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49" name="Shape 1249"/>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1" name="Shape 1251"/>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252" name="Shape 1252"/>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253" name="Shape 1253"/>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254" name="Shape 1254"/>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55" name="Shape 1255"/>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256" name="Shape 1256"/>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57" name="Shape 1257"/>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258" name="Shape 1258"/>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259" name="Shape 1259"/>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260" name="Shape 1260"/>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261" name="Shape 1261"/>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262" name="Shape 1262"/>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263" name="Shape 1263"/>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64" name="Shape 1264"/>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65" name="Shape 1265"/>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266" name="Shape 1266"/>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267" name="Shape 1267"/>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68" name="Shape 1268"/>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69" name="Shape 1269"/>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70" name="Shape 1270"/>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271" name="Shape 1271"/>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0</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Shape 1273"/>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274" name="Shape 1274"/>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275" name="Shape 1275"/>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276" name="Shape 1276"/>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77" name="Shape 1277"/>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278" name="Shape 1278"/>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279" name="Shape 1279"/>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280" name="Shape 1280"/>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281" name="Shape 1281"/>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282" name="Shape 1282"/>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283" name="Shape 1283"/>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284" name="Shape 1284"/>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285" name="Shape 1285"/>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86" name="Shape 1286"/>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87" name="Shape 1287"/>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288" name="Shape 1288"/>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289" name="Shape 1289"/>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290" name="Shape 1290"/>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91" name="Shape 1291"/>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292" name="Shape 1292"/>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293" name="Shape 1293"/>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1</a:t>
            </a:r>
          </a:p>
        </p:txBody>
      </p:sp>
      <p:sp>
        <p:nvSpPr>
          <p:cNvPr id="1294" name="Shape 1294"/>
          <p:cNvSpPr/>
          <p:nvPr/>
        </p:nvSpPr>
        <p:spPr>
          <a:xfrm>
            <a:off x="2104925" y="3512458"/>
            <a:ext cx="2059651" cy="124238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6" name="Shape 1296"/>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297" name="Shape 1297"/>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298" name="Shape 1298"/>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299" name="Shape 1299"/>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00" name="Shape 1300"/>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301" name="Shape 1301"/>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02" name="Shape 1302"/>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303" name="Shape 1303"/>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304" name="Shape 1304"/>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305" name="Shape 1305"/>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306" name="Shape 1306"/>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307" name="Shape 1307"/>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308" name="Shape 1308"/>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09" name="Shape 1309"/>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10" name="Shape 1310"/>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311" name="Shape 1311"/>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312" name="Shape 1312"/>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13" name="Shape 1313"/>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14" name="Shape 1314"/>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15" name="Shape 1315"/>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316" name="Shape 1316"/>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2</a:t>
            </a:r>
          </a:p>
        </p:txBody>
      </p:sp>
      <p:sp>
        <p:nvSpPr>
          <p:cNvPr id="1317" name="Shape 1317"/>
          <p:cNvSpPr/>
          <p:nvPr/>
        </p:nvSpPr>
        <p:spPr>
          <a:xfrm>
            <a:off x="5813325" y="3332640"/>
            <a:ext cx="2059651" cy="124238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 name="Shape 1319"/>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320" name="Shape 1320"/>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321" name="Shape 1321"/>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322" name="Shape 1322"/>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23" name="Shape 1323"/>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324" name="Shape 1324"/>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25" name="Shape 1325"/>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326" name="Shape 1326"/>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327" name="Shape 1327"/>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328" name="Shape 1328"/>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329" name="Shape 1329"/>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330" name="Shape 1330"/>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331" name="Shape 1331"/>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32" name="Shape 1332"/>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33" name="Shape 1333"/>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334" name="Shape 1334"/>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335" name="Shape 1335"/>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36" name="Shape 1336"/>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37" name="Shape 1337"/>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38" name="Shape 1338"/>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339" name="Shape 1339"/>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3</a:t>
            </a:r>
          </a:p>
        </p:txBody>
      </p:sp>
      <p:sp>
        <p:nvSpPr>
          <p:cNvPr id="1340" name="Shape 1340"/>
          <p:cNvSpPr/>
          <p:nvPr/>
        </p:nvSpPr>
        <p:spPr>
          <a:xfrm>
            <a:off x="2143025" y="1264558"/>
            <a:ext cx="2059651" cy="124238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2" name="Shape 1342"/>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343" name="Shape 1343"/>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344" name="Shape 1344"/>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345" name="Shape 1345"/>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46" name="Shape 1346"/>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347" name="Shape 1347"/>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48" name="Shape 1348"/>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349" name="Shape 1349"/>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350" name="Shape 1350"/>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351" name="Shape 1351"/>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352" name="Shape 1352"/>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353" name="Shape 1353"/>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354" name="Shape 1354"/>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55" name="Shape 1355"/>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56" name="Shape 1356"/>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357" name="Shape 1357"/>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358" name="Shape 1358"/>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59" name="Shape 1359"/>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60" name="Shape 1360"/>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61" name="Shape 1361"/>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362" name="Shape 1362"/>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4</a:t>
            </a:r>
          </a:p>
        </p:txBody>
      </p:sp>
      <p:sp>
        <p:nvSpPr>
          <p:cNvPr id="1363" name="Shape 1363"/>
          <p:cNvSpPr/>
          <p:nvPr/>
        </p:nvSpPr>
        <p:spPr>
          <a:xfrm>
            <a:off x="5868358" y="1618519"/>
            <a:ext cx="2059652" cy="124238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5360" y="2926080"/>
            <a:ext cx="11054080" cy="1625600"/>
          </a:xfrm>
        </p:spPr>
        <p:txBody>
          <a:bodyPr/>
          <a:lstStyle/>
          <a:p>
            <a:r>
              <a:rPr lang="en-US" dirty="0" smtClean="0"/>
              <a:t>Persistence:</a:t>
            </a:r>
            <a:br>
              <a:rPr lang="en-US" dirty="0" smtClean="0"/>
            </a:br>
            <a:r>
              <a:rPr lang="en-US" dirty="0" smtClean="0"/>
              <a:t>File System API</a:t>
            </a:r>
            <a:endParaRPr lang="en-US" dirty="0"/>
          </a:p>
        </p:txBody>
      </p:sp>
      <p:sp>
        <p:nvSpPr>
          <p:cNvPr id="2051" name="Rectangle 3"/>
          <p:cNvSpPr>
            <a:spLocks noGrp="1" noChangeArrowheads="1"/>
          </p:cNvSpPr>
          <p:nvPr>
            <p:ph type="subTitle" idx="1"/>
          </p:nvPr>
        </p:nvSpPr>
        <p:spPr>
          <a:xfrm>
            <a:off x="541867" y="5079999"/>
            <a:ext cx="12029440" cy="4357300"/>
          </a:xfrm>
        </p:spPr>
        <p:txBody>
          <a:bodyPr>
            <a:normAutofit/>
          </a:bodyPr>
          <a:lstStyle/>
          <a:p>
            <a:pPr marL="866973" indent="-866973" algn="l"/>
            <a:r>
              <a:rPr lang="en-US" b="1" dirty="0"/>
              <a:t>Questions answered in this </a:t>
            </a:r>
            <a:r>
              <a:rPr lang="en-US" b="1" dirty="0" smtClean="0"/>
              <a:t>lecture:</a:t>
            </a:r>
          </a:p>
          <a:p>
            <a:pPr marL="866973" indent="-866973" algn="l"/>
            <a:r>
              <a:rPr lang="en-US" dirty="0" smtClean="0"/>
              <a:t>How to </a:t>
            </a:r>
            <a:r>
              <a:rPr lang="en-US" b="1" dirty="0" smtClean="0"/>
              <a:t>name</a:t>
            </a:r>
            <a:r>
              <a:rPr lang="en-US" dirty="0" smtClean="0"/>
              <a:t> files?  </a:t>
            </a:r>
          </a:p>
          <a:p>
            <a:pPr marL="866973" indent="-866973" algn="l"/>
            <a:r>
              <a:rPr lang="en-US" dirty="0"/>
              <a:t>	</a:t>
            </a:r>
            <a:r>
              <a:rPr lang="en-US" dirty="0" smtClean="0"/>
              <a:t>What are </a:t>
            </a:r>
            <a:r>
              <a:rPr lang="en-US" b="1" dirty="0" err="1" smtClean="0"/>
              <a:t>inode</a:t>
            </a:r>
            <a:r>
              <a:rPr lang="en-US" b="1" dirty="0" smtClean="0"/>
              <a:t> numbers</a:t>
            </a:r>
            <a:r>
              <a:rPr lang="en-US" dirty="0" smtClean="0"/>
              <a:t>?  </a:t>
            </a:r>
          </a:p>
          <a:p>
            <a:pPr marL="866973" indent="-866973" algn="l"/>
            <a:r>
              <a:rPr lang="en-US" dirty="0"/>
              <a:t>	</a:t>
            </a:r>
            <a:r>
              <a:rPr lang="en-US" dirty="0" smtClean="0"/>
              <a:t>How to </a:t>
            </a:r>
            <a:r>
              <a:rPr lang="en-US" b="1" dirty="0" smtClean="0"/>
              <a:t>lookup</a:t>
            </a:r>
            <a:r>
              <a:rPr lang="en-US" dirty="0" smtClean="0"/>
              <a:t> </a:t>
            </a:r>
            <a:r>
              <a:rPr lang="en-US" dirty="0" smtClean="0"/>
              <a:t>a file based on pathname?</a:t>
            </a:r>
          </a:p>
          <a:p>
            <a:pPr marL="866973" indent="-866973" algn="l"/>
            <a:r>
              <a:rPr lang="en-US" dirty="0"/>
              <a:t>	</a:t>
            </a:r>
            <a:r>
              <a:rPr lang="en-US" dirty="0" smtClean="0"/>
              <a:t>What is a </a:t>
            </a:r>
            <a:r>
              <a:rPr lang="en-US" b="1" dirty="0" smtClean="0"/>
              <a:t>file descriptor</a:t>
            </a:r>
            <a:r>
              <a:rPr lang="en-US" dirty="0" smtClean="0"/>
              <a:t>?</a:t>
            </a:r>
          </a:p>
          <a:p>
            <a:pPr marL="866973" indent="-866973" algn="l"/>
            <a:r>
              <a:rPr lang="en-US" dirty="0" smtClean="0"/>
              <a:t>What is the difference between </a:t>
            </a:r>
            <a:r>
              <a:rPr lang="en-US" b="1" dirty="0" smtClean="0"/>
              <a:t>hard and soft links</a:t>
            </a:r>
            <a:r>
              <a:rPr lang="en-US" dirty="0" smtClean="0"/>
              <a:t>?</a:t>
            </a:r>
          </a:p>
          <a:p>
            <a:pPr marL="866973" indent="-866973" algn="l"/>
            <a:r>
              <a:rPr lang="en-US" dirty="0" smtClean="0"/>
              <a:t>How can </a:t>
            </a:r>
            <a:r>
              <a:rPr lang="en-US" b="1" dirty="0" smtClean="0"/>
              <a:t>special requirements </a:t>
            </a:r>
            <a:r>
              <a:rPr lang="en-US" dirty="0" smtClean="0"/>
              <a:t>be communicated to file </a:t>
            </a:r>
            <a:r>
              <a:rPr lang="en-US" dirty="0" smtClean="0"/>
              <a:t>system (</a:t>
            </a:r>
            <a:r>
              <a:rPr lang="en-US" dirty="0" err="1" smtClean="0"/>
              <a:t>fsync</a:t>
            </a:r>
            <a:r>
              <a:rPr lang="en-US" dirty="0" smtClean="0"/>
              <a:t>)?</a:t>
            </a:r>
            <a:endParaRPr lang="en-US" dirty="0" smtClean="0"/>
          </a:p>
        </p:txBody>
      </p:sp>
      <p:sp>
        <p:nvSpPr>
          <p:cNvPr id="2052" name="Text Box 4"/>
          <p:cNvSpPr txBox="1">
            <a:spLocks noChangeArrowheads="1"/>
          </p:cNvSpPr>
          <p:nvPr/>
        </p:nvSpPr>
        <p:spPr bwMode="auto">
          <a:xfrm>
            <a:off x="3251200" y="541867"/>
            <a:ext cx="5960533" cy="792781"/>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276">
                <a:solidFill>
                  <a:prstClr val="white"/>
                </a:solidFill>
              </a:rPr>
              <a:t>UNIVERSITY of WISCONSIN-MADISON</a:t>
            </a:r>
            <a:br>
              <a:rPr lang="en-US" sz="2276">
                <a:solidFill>
                  <a:prstClr val="white"/>
                </a:solidFill>
              </a:rPr>
            </a:br>
            <a:r>
              <a:rPr lang="en-US" sz="2276">
                <a:solidFill>
                  <a:prstClr val="white"/>
                </a:solidFill>
              </a:rPr>
              <a:t>Computer Sciences Department</a:t>
            </a:r>
          </a:p>
        </p:txBody>
      </p:sp>
      <p:sp>
        <p:nvSpPr>
          <p:cNvPr id="2053" name="Text Box 5"/>
          <p:cNvSpPr txBox="1">
            <a:spLocks noChangeArrowheads="1"/>
          </p:cNvSpPr>
          <p:nvPr/>
        </p:nvSpPr>
        <p:spPr bwMode="auto">
          <a:xfrm>
            <a:off x="325120" y="1625601"/>
            <a:ext cx="5093547" cy="7050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1991" dirty="0">
                <a:solidFill>
                  <a:prstClr val="white"/>
                </a:solidFill>
              </a:rPr>
              <a:t>CS 537</a:t>
            </a:r>
            <a:br>
              <a:rPr lang="en-US" sz="1991" dirty="0">
                <a:solidFill>
                  <a:prstClr val="white"/>
                </a:solidFill>
              </a:rPr>
            </a:br>
            <a:r>
              <a:rPr lang="en-US" sz="1991" dirty="0">
                <a:solidFill>
                  <a:prstClr val="white"/>
                </a:solidFill>
              </a:rPr>
              <a:t>Introduction to Operating Systems</a:t>
            </a:r>
          </a:p>
        </p:txBody>
      </p:sp>
      <p:sp>
        <p:nvSpPr>
          <p:cNvPr id="2054" name="Text Box 6"/>
          <p:cNvSpPr txBox="1">
            <a:spLocks noChangeArrowheads="1"/>
          </p:cNvSpPr>
          <p:nvPr/>
        </p:nvSpPr>
        <p:spPr bwMode="auto">
          <a:xfrm>
            <a:off x="7477760" y="1625601"/>
            <a:ext cx="5093547" cy="705065"/>
          </a:xfrm>
          <a:prstGeom prst="rect">
            <a:avLst/>
          </a:prstGeom>
          <a:noFill/>
          <a:ln w="9525">
            <a:noFill/>
            <a:miter lim="800000"/>
            <a:headEnd/>
            <a:tailEnd/>
          </a:ln>
          <a:effectLst/>
        </p:spPr>
        <p:txBody>
          <a:bodyPr>
            <a:prstTxWarp prst="textNoShape">
              <a:avLst/>
            </a:prstTxWarp>
            <a:spAutoFit/>
          </a:bodyPr>
          <a:lstStyle/>
          <a:p>
            <a:pPr algn="r">
              <a:spcBef>
                <a:spcPct val="50000"/>
              </a:spcBef>
            </a:pPr>
            <a:r>
              <a:rPr lang="en-US" sz="1991">
                <a:solidFill>
                  <a:prstClr val="white"/>
                </a:solidFill>
              </a:rPr>
              <a:t>Andrea C. Arpaci-Dusseau</a:t>
            </a:r>
            <a:br>
              <a:rPr lang="en-US" sz="1991">
                <a:solidFill>
                  <a:prstClr val="white"/>
                </a:solidFill>
              </a:rPr>
            </a:br>
            <a:r>
              <a:rPr lang="en-US" sz="1991">
                <a:solidFill>
                  <a:prstClr val="white"/>
                </a:solidFill>
              </a:rPr>
              <a:t>Remzi H. Arpaci-Dusseau</a:t>
            </a:r>
          </a:p>
        </p:txBody>
      </p:sp>
    </p:spTree>
    <p:extLst>
      <p:ext uri="{BB962C8B-B14F-4D97-AF65-F5344CB8AC3E}">
        <p14:creationId xmlns:p14="http://schemas.microsoft.com/office/powerpoint/2010/main" val="3850901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5" name="Shape 1365"/>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366" name="Shape 1366"/>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367" name="Shape 1367"/>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368" name="Shape 1368"/>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69" name="Shape 1369"/>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370" name="Shape 1370"/>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71" name="Shape 1371"/>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372" name="Shape 1372"/>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373" name="Shape 1373"/>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374" name="Shape 1374"/>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375" name="Shape 1375"/>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376" name="Shape 1376"/>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377" name="Shape 1377"/>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78" name="Shape 1378"/>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79" name="Shape 1379"/>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380" name="Shape 1380"/>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381" name="Shape 1381"/>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382" name="Shape 1382"/>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83" name="Shape 1383"/>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384" name="Shape 1384"/>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385" name="Shape 1385"/>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a:solidFill>
                  <a:srgbClr val="E8A433"/>
                </a:solidFill>
              </a:rPr>
              <a:t>reads: 5</a:t>
            </a:r>
          </a:p>
        </p:txBody>
      </p:sp>
      <p:sp>
        <p:nvSpPr>
          <p:cNvPr id="1386" name="Shape 1386"/>
          <p:cNvSpPr/>
          <p:nvPr/>
        </p:nvSpPr>
        <p:spPr>
          <a:xfrm>
            <a:off x="2143025" y="4671253"/>
            <a:ext cx="2059651" cy="124238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 name="Shape 1388"/>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389" name="Shape 1389"/>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390" name="Shape 1390"/>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391" name="Shape 1391"/>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92" name="Shape 1392"/>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393" name="Shape 1393"/>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394" name="Shape 1394"/>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395" name="Shape 1395"/>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396" name="Shape 1396"/>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397" name="Shape 1397"/>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398" name="Shape 1398"/>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“bashrc”: 6, …</a:t>
            </a:r>
          </a:p>
        </p:txBody>
      </p:sp>
      <p:sp>
        <p:nvSpPr>
          <p:cNvPr id="1399" name="Shape 1399"/>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400" name="Shape 1400"/>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401" name="Shape 1401"/>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402" name="Shape 1402"/>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403" name="Shape 1403"/>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“etc”: 0, …</a:t>
            </a:r>
          </a:p>
        </p:txBody>
      </p:sp>
      <p:sp>
        <p:nvSpPr>
          <p:cNvPr id="1404" name="Shape 1404"/>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405" name="Shape 1405"/>
          <p:cNvSpPr/>
          <p:nvPr/>
        </p:nvSpPr>
        <p:spPr>
          <a:xfrm flipH="1" flipV="1">
            <a:off x="4030023" y="2127592"/>
            <a:ext cx="2511031" cy="1591182"/>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406" name="Shape 1406"/>
          <p:cNvSpPr/>
          <p:nvPr/>
        </p:nvSpPr>
        <p:spPr>
          <a:xfrm flipH="1">
            <a:off x="4037124" y="2453112"/>
            <a:ext cx="2410004" cy="2410004"/>
          </a:xfrm>
          <a:prstGeom prst="line">
            <a:avLst/>
          </a:prstGeom>
          <a:ln w="50800">
            <a:solidFill>
              <a:srgbClr val="1497FC"/>
            </a:solidFill>
            <a:miter lim="400000"/>
            <a:tailEnd type="triangle"/>
          </a:ln>
        </p:spPr>
        <p:txBody>
          <a:bodyPr lIns="0" tIns="0" rIns="0" bIns="0" anchor="ctr"/>
          <a:lstStyle/>
          <a:p>
            <a:pPr lvl="0">
              <a:defRPr sz="2600"/>
            </a:pPr>
            <a:endParaRPr/>
          </a:p>
        </p:txBody>
      </p:sp>
      <p:sp>
        <p:nvSpPr>
          <p:cNvPr id="1407" name="Shape 1407"/>
          <p:cNvSpPr/>
          <p:nvPr/>
        </p:nvSpPr>
        <p:spPr>
          <a:xfrm>
            <a:off x="7248741" y="387346"/>
            <a:ext cx="3587318" cy="6477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E8A433"/>
                </a:solidFill>
              </a:rPr>
              <a:t>read </a:t>
            </a:r>
            <a:r>
              <a:rPr sz="3600" b="1">
                <a:solidFill>
                  <a:srgbClr val="E8A433"/>
                </a:solidFill>
                <a:latin typeface="Helvetica"/>
                <a:ea typeface="Helvetica"/>
                <a:cs typeface="Helvetica"/>
                <a:sym typeface="Helvetica"/>
              </a:rPr>
              <a:t>/etc/bashrc</a:t>
            </a:r>
          </a:p>
        </p:txBody>
      </p:sp>
      <p:sp>
        <p:nvSpPr>
          <p:cNvPr id="1408" name="Shape 1408"/>
          <p:cNvSpPr/>
          <p:nvPr/>
        </p:nvSpPr>
        <p:spPr>
          <a:xfrm>
            <a:off x="10275993" y="5784651"/>
            <a:ext cx="178308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E8A433"/>
                </a:solidFill>
              </a:defRPr>
            </a:lvl1pPr>
          </a:lstStyle>
          <a:p>
            <a:pPr lvl="0">
              <a:defRPr sz="1800">
                <a:solidFill>
                  <a:srgbClr val="000000"/>
                </a:solidFill>
              </a:defRPr>
            </a:pPr>
            <a:r>
              <a:rPr sz="3600" dirty="0">
                <a:solidFill>
                  <a:srgbClr val="E8A433"/>
                </a:solidFill>
              </a:rPr>
              <a:t>reads: 6</a:t>
            </a:r>
          </a:p>
        </p:txBody>
      </p:sp>
      <p:sp>
        <p:nvSpPr>
          <p:cNvPr id="1409" name="Shape 1409"/>
          <p:cNvSpPr/>
          <p:nvPr/>
        </p:nvSpPr>
        <p:spPr>
          <a:xfrm>
            <a:off x="5837471" y="5037551"/>
            <a:ext cx="3498417" cy="124238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88900">
            <a:solidFill>
              <a:srgbClr val="308B16"/>
            </a:solidFill>
            <a:miter lim="400000"/>
          </a:ln>
        </p:spPr>
        <p:txBody>
          <a:bodyPr lIns="0" tIns="0" rIns="0" bIns="0" anchor="ctr"/>
          <a:lstStyle/>
          <a:p>
            <a:pPr lvl="0">
              <a:defRPr sz="2600"/>
            </a:pPr>
            <a:endParaRPr/>
          </a:p>
        </p:txBody>
      </p:sp>
      <p:sp>
        <p:nvSpPr>
          <p:cNvPr id="2" name="TextBox 1"/>
          <p:cNvSpPr txBox="1"/>
          <p:nvPr/>
        </p:nvSpPr>
        <p:spPr>
          <a:xfrm>
            <a:off x="2683781" y="7328246"/>
            <a:ext cx="6708888" cy="1754326"/>
          </a:xfrm>
          <a:prstGeom prst="rect">
            <a:avLst/>
          </a:prstGeom>
          <a:noFill/>
        </p:spPr>
        <p:txBody>
          <a:bodyPr wrap="none" rtlCol="0">
            <a:spAutoFit/>
          </a:bodyPr>
          <a:lstStyle/>
          <a:p>
            <a:r>
              <a:rPr lang="en-US" dirty="0" smtClean="0"/>
              <a:t>Read root </a:t>
            </a:r>
            <a:r>
              <a:rPr lang="en-US" dirty="0" err="1" smtClean="0"/>
              <a:t>dir</a:t>
            </a:r>
            <a:r>
              <a:rPr lang="en-US" dirty="0" smtClean="0"/>
              <a:t> (</a:t>
            </a:r>
            <a:r>
              <a:rPr lang="en-US" dirty="0" err="1" smtClean="0"/>
              <a:t>inode</a:t>
            </a:r>
            <a:r>
              <a:rPr lang="en-US" dirty="0" smtClean="0"/>
              <a:t> and data); </a:t>
            </a:r>
          </a:p>
          <a:p>
            <a:r>
              <a:rPr lang="en-US" dirty="0" smtClean="0"/>
              <a:t>read </a:t>
            </a:r>
            <a:r>
              <a:rPr lang="en-US" dirty="0" err="1" smtClean="0"/>
              <a:t>etc</a:t>
            </a:r>
            <a:r>
              <a:rPr lang="en-US" dirty="0" smtClean="0"/>
              <a:t> </a:t>
            </a:r>
            <a:r>
              <a:rPr lang="en-US" dirty="0" err="1" smtClean="0"/>
              <a:t>dir</a:t>
            </a:r>
            <a:r>
              <a:rPr lang="en-US" dirty="0" smtClean="0"/>
              <a:t> (</a:t>
            </a:r>
            <a:r>
              <a:rPr lang="en-US" dirty="0" err="1" smtClean="0"/>
              <a:t>inode</a:t>
            </a:r>
            <a:r>
              <a:rPr lang="en-US" dirty="0" smtClean="0"/>
              <a:t> and data); </a:t>
            </a:r>
          </a:p>
          <a:p>
            <a:r>
              <a:rPr lang="en-US" dirty="0" smtClean="0"/>
              <a:t>read </a:t>
            </a:r>
            <a:r>
              <a:rPr lang="en-US" dirty="0" err="1" smtClean="0"/>
              <a:t>bashrc</a:t>
            </a:r>
            <a:r>
              <a:rPr lang="en-US" dirty="0" smtClean="0"/>
              <a:t> file (</a:t>
            </a:r>
            <a:r>
              <a:rPr lang="en-US" dirty="0" err="1" smtClean="0"/>
              <a:t>indode</a:t>
            </a:r>
            <a:r>
              <a:rPr lang="en-US" dirty="0" smtClean="0"/>
              <a:t> and data)</a:t>
            </a:r>
            <a:endParaRPr lang="en-US" dirty="0"/>
          </a:p>
        </p:txBody>
      </p:sp>
      <p:sp>
        <p:nvSpPr>
          <p:cNvPr id="3" name="Rectangle 2"/>
          <p:cNvSpPr/>
          <p:nvPr/>
        </p:nvSpPr>
        <p:spPr>
          <a:xfrm>
            <a:off x="207794" y="6717426"/>
            <a:ext cx="8622873" cy="584775"/>
          </a:xfrm>
          <a:prstGeom prst="rect">
            <a:avLst/>
          </a:prstGeom>
        </p:spPr>
        <p:txBody>
          <a:bodyPr wrap="none">
            <a:spAutoFit/>
          </a:bodyPr>
          <a:lstStyle/>
          <a:p>
            <a:pPr marL="0" lvl="0" indent="0">
              <a:buNone/>
              <a:defRPr sz="1800">
                <a:solidFill>
                  <a:srgbClr val="000000"/>
                </a:solidFill>
              </a:defRPr>
            </a:pPr>
            <a:r>
              <a:rPr lang="en-US" sz="3200" b="1" dirty="0"/>
              <a:t>Reads for getting final </a:t>
            </a:r>
            <a:r>
              <a:rPr lang="en-US" sz="3200" b="1" dirty="0" err="1"/>
              <a:t>inode</a:t>
            </a:r>
            <a:r>
              <a:rPr lang="en-US" sz="3200" b="1" dirty="0"/>
              <a:t> called “traversal”</a:t>
            </a:r>
            <a:endParaRPr lang="en-US" sz="32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 name="Shape 1417"/>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Directory Calls</a:t>
            </a:r>
          </a:p>
        </p:txBody>
      </p:sp>
      <p:sp>
        <p:nvSpPr>
          <p:cNvPr id="1418" name="Shape 1418"/>
          <p:cNvSpPr>
            <a:spLocks noGrp="1"/>
          </p:cNvSpPr>
          <p:nvPr>
            <p:ph type="body" idx="4294967295"/>
          </p:nvPr>
        </p:nvSpPr>
        <p:spPr>
          <a:xfrm>
            <a:off x="318052" y="2149406"/>
            <a:ext cx="11099800" cy="7133742"/>
          </a:xfrm>
          <a:prstGeom prst="rect">
            <a:avLst/>
          </a:prstGeom>
        </p:spPr>
        <p:txBody>
          <a:bodyPr/>
          <a:lstStyle/>
          <a:p>
            <a:pPr marL="0" lvl="0" indent="0">
              <a:buNone/>
              <a:defRPr sz="1800">
                <a:solidFill>
                  <a:srgbClr val="000000"/>
                </a:solidFill>
              </a:defRPr>
            </a:pPr>
            <a:r>
              <a:rPr sz="3800" dirty="0"/>
              <a:t>mkdir: create new directory</a:t>
            </a:r>
          </a:p>
          <a:p>
            <a:pPr marL="0" lvl="0" indent="0">
              <a:buNone/>
              <a:defRPr sz="1800">
                <a:solidFill>
                  <a:srgbClr val="000000"/>
                </a:solidFill>
              </a:defRPr>
            </a:pPr>
            <a:endParaRPr sz="3800" dirty="0"/>
          </a:p>
          <a:p>
            <a:pPr marL="0" lvl="0" indent="0">
              <a:buNone/>
              <a:defRPr sz="1800">
                <a:solidFill>
                  <a:srgbClr val="000000"/>
                </a:solidFill>
              </a:defRPr>
            </a:pPr>
            <a:r>
              <a:rPr sz="3800" dirty="0"/>
              <a:t>readdir: read/parse directory entries</a:t>
            </a:r>
          </a:p>
          <a:p>
            <a:pPr marL="0" lvl="0" indent="0">
              <a:buNone/>
              <a:defRPr sz="1800">
                <a:solidFill>
                  <a:srgbClr val="000000"/>
                </a:solidFill>
              </a:defRPr>
            </a:pPr>
            <a:endParaRPr sz="3800" dirty="0"/>
          </a:p>
          <a:p>
            <a:pPr marL="0" lvl="0" indent="0">
              <a:buNone/>
              <a:defRPr sz="1800">
                <a:solidFill>
                  <a:srgbClr val="000000"/>
                </a:solidFill>
              </a:defRPr>
            </a:pPr>
            <a:r>
              <a:rPr sz="3800" dirty="0"/>
              <a:t>Why no writedir?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0" name="Shape 142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Special Directory Entries</a:t>
            </a:r>
          </a:p>
        </p:txBody>
      </p:sp>
      <p:sp>
        <p:nvSpPr>
          <p:cNvPr id="1421" name="Shape 1421"/>
          <p:cNvSpPr>
            <a:spLocks noGrp="1"/>
          </p:cNvSpPr>
          <p:nvPr>
            <p:ph type="body" idx="4294967295"/>
          </p:nvPr>
        </p:nvSpPr>
        <p:spPr>
          <a:xfrm>
            <a:off x="596347" y="2143264"/>
            <a:ext cx="11099800" cy="6521766"/>
          </a:xfrm>
          <a:prstGeom prst="rect">
            <a:avLst/>
          </a:prstGeom>
        </p:spPr>
        <p:txBody>
          <a:bodyPr>
            <a:normAutofit/>
          </a:bodyPr>
          <a:lstStyle/>
          <a:p>
            <a:pPr marL="0" lvl="0" indent="0">
              <a:buNone/>
              <a:defRPr sz="1800">
                <a:solidFill>
                  <a:srgbClr val="000000"/>
                </a:solidFill>
              </a:defRPr>
            </a:pPr>
            <a:r>
              <a:rPr sz="2400" dirty="0" smtClean="0">
                <a:latin typeface="Menlo"/>
                <a:ea typeface="Menlo"/>
                <a:cs typeface="Menlo"/>
                <a:sym typeface="Menlo"/>
              </a:rPr>
              <a:t>$ </a:t>
            </a:r>
            <a:r>
              <a:rPr sz="2400" dirty="0">
                <a:latin typeface="Menlo"/>
                <a:ea typeface="Menlo"/>
                <a:cs typeface="Menlo"/>
                <a:sym typeface="Menlo"/>
              </a:rPr>
              <a:t>ls -la</a:t>
            </a:r>
          </a:p>
          <a:p>
            <a:pPr marL="0" lvl="0" indent="0">
              <a:buNone/>
              <a:defRPr sz="1800">
                <a:solidFill>
                  <a:srgbClr val="000000"/>
                </a:solidFill>
              </a:defRPr>
            </a:pPr>
            <a:r>
              <a:rPr sz="2400" dirty="0">
                <a:latin typeface="Menlo"/>
                <a:ea typeface="Menlo"/>
                <a:cs typeface="Menlo"/>
                <a:sym typeface="Menlo"/>
              </a:rPr>
              <a:t>total 728</a:t>
            </a:r>
          </a:p>
          <a:p>
            <a:pPr marL="0" lvl="0" indent="0">
              <a:buNone/>
              <a:defRPr sz="1800">
                <a:solidFill>
                  <a:srgbClr val="000000"/>
                </a:solidFill>
              </a:defRPr>
            </a:pPr>
            <a:r>
              <a:rPr sz="2400" dirty="0">
                <a:latin typeface="Menlo"/>
                <a:ea typeface="Menlo"/>
                <a:cs typeface="Menlo"/>
                <a:sym typeface="Menlo"/>
              </a:rPr>
              <a:t>drwxr-xr-x  34 trh  staff    1156 Oct 19 11:41 .</a:t>
            </a:r>
          </a:p>
          <a:p>
            <a:pPr marL="0" lvl="0" indent="0">
              <a:buNone/>
              <a:defRPr sz="1800">
                <a:solidFill>
                  <a:srgbClr val="000000"/>
                </a:solidFill>
              </a:defRPr>
            </a:pPr>
            <a:r>
              <a:rPr sz="2400" dirty="0">
                <a:latin typeface="Menlo"/>
                <a:ea typeface="Menlo"/>
                <a:cs typeface="Menlo"/>
                <a:sym typeface="Menlo"/>
              </a:rPr>
              <a:t>drwxr-xr-x+ 59 trh  staff    2006 Oct  8 15:49 ..</a:t>
            </a:r>
          </a:p>
          <a:p>
            <a:pPr marL="0" lvl="0" indent="0">
              <a:buNone/>
              <a:defRPr sz="1800">
                <a:solidFill>
                  <a:srgbClr val="000000"/>
                </a:solidFill>
              </a:defRPr>
            </a:pPr>
            <a:r>
              <a:rPr sz="2400" dirty="0">
                <a:latin typeface="Menlo"/>
                <a:ea typeface="Menlo"/>
                <a:cs typeface="Menlo"/>
                <a:sym typeface="Menlo"/>
              </a:rPr>
              <a:t>-rw-r--r--@  1 trh  staff    6148 Oct 19 11:42 .DS_Store</a:t>
            </a:r>
          </a:p>
          <a:p>
            <a:pPr marL="0" lvl="0" indent="0">
              <a:buNone/>
              <a:defRPr sz="1800">
                <a:solidFill>
                  <a:srgbClr val="000000"/>
                </a:solidFill>
              </a:defRPr>
            </a:pPr>
            <a:r>
              <a:rPr sz="2400" dirty="0">
                <a:latin typeface="Menlo"/>
                <a:ea typeface="Menlo"/>
                <a:cs typeface="Menlo"/>
                <a:sym typeface="Menlo"/>
              </a:rPr>
              <a:t>-rw-r--r--   1 trh  staff     553 Oct  2 14:29 asdf.txt</a:t>
            </a:r>
          </a:p>
          <a:p>
            <a:pPr marL="0" lvl="0" indent="0">
              <a:buNone/>
              <a:defRPr sz="1800">
                <a:solidFill>
                  <a:srgbClr val="000000"/>
                </a:solidFill>
              </a:defRPr>
            </a:pPr>
            <a:r>
              <a:rPr sz="2400" dirty="0">
                <a:latin typeface="Menlo"/>
                <a:ea typeface="Menlo"/>
                <a:cs typeface="Menlo"/>
                <a:sym typeface="Menlo"/>
              </a:rPr>
              <a:t>-rw-r--r--   1 trh  staff     553 Oct  2 14:05 asdf.txt~</a:t>
            </a:r>
          </a:p>
          <a:p>
            <a:pPr marL="0" lvl="0" indent="0">
              <a:buNone/>
              <a:defRPr sz="1800">
                <a:solidFill>
                  <a:srgbClr val="000000"/>
                </a:solidFill>
              </a:defRPr>
            </a:pPr>
            <a:r>
              <a:rPr sz="2400" dirty="0">
                <a:latin typeface="Menlo"/>
                <a:ea typeface="Menlo"/>
                <a:cs typeface="Menlo"/>
                <a:sym typeface="Menlo"/>
              </a:rPr>
              <a:t>drwxr-xr-x   4 trh  staff     136 Jun 18 15:37 backup</a:t>
            </a:r>
          </a:p>
          <a:p>
            <a:pPr marL="0" lvl="0" indent="0">
              <a:buNone/>
              <a:defRPr sz="1800">
                <a:solidFill>
                  <a:srgbClr val="000000"/>
                </a:solidFill>
              </a:defRPr>
            </a:pPr>
            <a:r>
              <a:rPr sz="2400" dirty="0">
                <a:latin typeface="Menlo"/>
                <a:ea typeface="Menlo"/>
                <a:cs typeface="Menlo"/>
                <a:sym typeface="Menlo"/>
              </a:rPr>
              <a:t>…</a:t>
            </a:r>
          </a:p>
        </p:txBody>
      </p:sp>
      <p:sp>
        <p:nvSpPr>
          <p:cNvPr id="1422" name="Shape 1422"/>
          <p:cNvSpPr/>
          <p:nvPr/>
        </p:nvSpPr>
        <p:spPr>
          <a:xfrm>
            <a:off x="596347" y="3607167"/>
            <a:ext cx="9361897" cy="1322641"/>
          </a:xfrm>
          <a:prstGeom prst="rect">
            <a:avLst/>
          </a:prstGeom>
          <a:ln w="25400">
            <a:solidFill>
              <a:srgbClr val="FF2600"/>
            </a:solidFill>
            <a:miter lim="400000"/>
          </a:ln>
        </p:spPr>
        <p:txBody>
          <a:bodyPr lIns="0" tIns="0" rIns="0" bIns="0" anchor="ctr"/>
          <a:lstStyle/>
          <a:p>
            <a:pPr lvl="0">
              <a:defRPr sz="2600"/>
            </a:pPr>
            <a:endParaRPr>
              <a:solidFill>
                <a:schemeClr val="bg1"/>
              </a:solidFill>
            </a:endParaRPr>
          </a:p>
        </p:txBody>
      </p:sp>
      <p:sp>
        <p:nvSpPr>
          <p:cNvPr id="2" name="TextBox 1"/>
          <p:cNvSpPr txBox="1"/>
          <p:nvPr/>
        </p:nvSpPr>
        <p:spPr>
          <a:xfrm>
            <a:off x="596347" y="8894096"/>
            <a:ext cx="2286203" cy="646331"/>
          </a:xfrm>
          <a:prstGeom prst="rect">
            <a:avLst/>
          </a:prstGeom>
          <a:noFill/>
        </p:spPr>
        <p:txBody>
          <a:bodyPr wrap="none" rtlCol="0">
            <a:spAutoFit/>
          </a:bodyPr>
          <a:lstStyle/>
          <a:p>
            <a:r>
              <a:rPr lang="en-US" dirty="0" smtClean="0"/>
              <a:t>cd /; </a:t>
            </a:r>
            <a:r>
              <a:rPr lang="en-US" dirty="0" err="1" smtClean="0"/>
              <a:t>ls</a:t>
            </a:r>
            <a:r>
              <a:rPr lang="en-US" dirty="0" smtClean="0"/>
              <a:t> -</a:t>
            </a:r>
            <a:r>
              <a:rPr lang="en-US" dirty="0" err="1" smtClean="0"/>
              <a:t>lia</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4" name="Shape 1424"/>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File API (attempt 2)</a:t>
            </a:r>
          </a:p>
        </p:txBody>
      </p:sp>
      <p:sp>
        <p:nvSpPr>
          <p:cNvPr id="1425" name="Shape 1425"/>
          <p:cNvSpPr>
            <a:spLocks noGrp="1"/>
          </p:cNvSpPr>
          <p:nvPr>
            <p:ph type="body" idx="4294967295"/>
          </p:nvPr>
        </p:nvSpPr>
        <p:spPr>
          <a:xfrm>
            <a:off x="139148" y="2221948"/>
            <a:ext cx="11099800" cy="5221288"/>
          </a:xfrm>
          <a:prstGeom prst="rect">
            <a:avLst/>
          </a:prstGeom>
        </p:spPr>
        <p:txBody>
          <a:bodyPr/>
          <a:lstStyle/>
          <a:p>
            <a:pPr marL="0" lvl="0" indent="0">
              <a:buNone/>
              <a:defRPr sz="1800">
                <a:solidFill>
                  <a:srgbClr val="000000"/>
                </a:solidFill>
              </a:defRPr>
            </a:pPr>
            <a:r>
              <a:rPr sz="3400" b="1" dirty="0">
                <a:latin typeface="Menlo"/>
                <a:ea typeface="Menlo"/>
                <a:cs typeface="Menlo"/>
                <a:sym typeface="Menlo"/>
              </a:rPr>
              <a:t>pread</a:t>
            </a:r>
            <a:r>
              <a:rPr sz="3400" dirty="0">
                <a:latin typeface="Menlo"/>
                <a:ea typeface="Menlo"/>
                <a:cs typeface="Menlo"/>
                <a:sym typeface="Menlo"/>
              </a:rPr>
              <a:t>(char *path, void *buf,</a:t>
            </a:r>
          </a:p>
          <a:p>
            <a:pPr marL="0" lvl="0" indent="0">
              <a:buNone/>
              <a:defRPr sz="1800">
                <a:solidFill>
                  <a:srgbClr val="000000"/>
                </a:solidFill>
              </a:defRPr>
            </a:pPr>
            <a:r>
              <a:rPr sz="3400" dirty="0">
                <a:latin typeface="Menlo"/>
                <a:ea typeface="Menlo"/>
                <a:cs typeface="Menlo"/>
                <a:sym typeface="Menlo"/>
              </a:rPr>
              <a:t>      off_t offset, size_t nbyte)</a:t>
            </a:r>
          </a:p>
          <a:p>
            <a:pPr marL="0" lvl="0" indent="0">
              <a:buNone/>
              <a:defRPr sz="1800">
                <a:solidFill>
                  <a:srgbClr val="000000"/>
                </a:solidFill>
              </a:defRPr>
            </a:pPr>
            <a:endParaRPr sz="3400" dirty="0">
              <a:latin typeface="Menlo"/>
              <a:ea typeface="Menlo"/>
              <a:cs typeface="Menlo"/>
              <a:sym typeface="Menlo"/>
            </a:endParaRPr>
          </a:p>
          <a:p>
            <a:pPr marL="0" lvl="0" indent="0">
              <a:buNone/>
              <a:defRPr sz="1800">
                <a:solidFill>
                  <a:srgbClr val="000000"/>
                </a:solidFill>
              </a:defRPr>
            </a:pPr>
            <a:r>
              <a:rPr sz="3400" b="1" dirty="0">
                <a:latin typeface="Menlo"/>
                <a:ea typeface="Menlo"/>
                <a:cs typeface="Menlo"/>
                <a:sym typeface="Menlo"/>
              </a:rPr>
              <a:t>pwrite</a:t>
            </a:r>
            <a:r>
              <a:rPr sz="3400" dirty="0">
                <a:latin typeface="Menlo"/>
                <a:ea typeface="Menlo"/>
                <a:cs typeface="Menlo"/>
                <a:sym typeface="Menlo"/>
              </a:rPr>
              <a:t>(char *path, void *buf,</a:t>
            </a:r>
          </a:p>
          <a:p>
            <a:pPr marL="0" lvl="0" indent="0">
              <a:buNone/>
              <a:defRPr sz="1800">
                <a:solidFill>
                  <a:srgbClr val="000000"/>
                </a:solidFill>
              </a:defRPr>
            </a:pPr>
            <a:r>
              <a:rPr sz="3400" dirty="0">
                <a:latin typeface="Menlo"/>
                <a:ea typeface="Menlo"/>
                <a:cs typeface="Menlo"/>
                <a:sym typeface="Menlo"/>
              </a:rPr>
              <a:t>       off_t </a:t>
            </a:r>
            <a:r>
              <a:rPr sz="3400" dirty="0" smtClean="0">
                <a:latin typeface="Menlo"/>
                <a:ea typeface="Menlo"/>
                <a:cs typeface="Menlo"/>
                <a:sym typeface="Menlo"/>
              </a:rPr>
              <a:t>offset</a:t>
            </a:r>
            <a:r>
              <a:rPr lang="en-US" sz="3400" dirty="0" smtClean="0">
                <a:latin typeface="Menlo"/>
                <a:ea typeface="Menlo"/>
                <a:cs typeface="Menlo"/>
                <a:sym typeface="Menlo"/>
              </a:rPr>
              <a:t>,</a:t>
            </a:r>
            <a:r>
              <a:rPr sz="3400" dirty="0" smtClean="0">
                <a:latin typeface="Menlo"/>
                <a:ea typeface="Menlo"/>
                <a:cs typeface="Menlo"/>
                <a:sym typeface="Menlo"/>
              </a:rPr>
              <a:t> </a:t>
            </a:r>
            <a:r>
              <a:rPr sz="3400" dirty="0">
                <a:latin typeface="Menlo"/>
                <a:ea typeface="Menlo"/>
                <a:cs typeface="Menlo"/>
                <a:sym typeface="Menlo"/>
              </a:rPr>
              <a:t>size_t nbyte)</a:t>
            </a:r>
          </a:p>
        </p:txBody>
      </p:sp>
      <p:sp>
        <p:nvSpPr>
          <p:cNvPr id="4" name="Shape 1433"/>
          <p:cNvSpPr/>
          <p:nvPr/>
        </p:nvSpPr>
        <p:spPr>
          <a:xfrm>
            <a:off x="659061" y="7012322"/>
            <a:ext cx="2906245" cy="49244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lgn="l">
              <a:defRPr sz="3200">
                <a:solidFill>
                  <a:srgbClr val="FF2600"/>
                </a:solidFill>
              </a:defRPr>
            </a:lvl1pPr>
          </a:lstStyle>
          <a:p>
            <a:pPr lvl="0">
              <a:defRPr sz="1800">
                <a:solidFill>
                  <a:srgbClr val="000000"/>
                </a:solidFill>
              </a:defRPr>
            </a:pPr>
            <a:r>
              <a:rPr sz="3200" dirty="0">
                <a:solidFill>
                  <a:schemeClr val="bg1"/>
                </a:solidFill>
              </a:rPr>
              <a:t>Disadvantages?  </a:t>
            </a:r>
            <a:endParaRPr lang="en-US" sz="3200" dirty="0" smtClean="0">
              <a:solidFill>
                <a:schemeClr val="bg1"/>
              </a:solidFill>
            </a:endParaRPr>
          </a:p>
        </p:txBody>
      </p:sp>
      <p:sp>
        <p:nvSpPr>
          <p:cNvPr id="2" name="Rectangle 1"/>
          <p:cNvSpPr/>
          <p:nvPr/>
        </p:nvSpPr>
        <p:spPr>
          <a:xfrm>
            <a:off x="899727" y="7504765"/>
            <a:ext cx="6502400" cy="1077218"/>
          </a:xfrm>
          <a:prstGeom prst="rect">
            <a:avLst/>
          </a:prstGeom>
        </p:spPr>
        <p:txBody>
          <a:bodyPr>
            <a:spAutoFit/>
          </a:bodyPr>
          <a:lstStyle/>
          <a:p>
            <a:pPr lvl="0">
              <a:defRPr sz="1800">
                <a:solidFill>
                  <a:srgbClr val="000000"/>
                </a:solidFill>
              </a:defRPr>
            </a:pPr>
            <a:r>
              <a:rPr lang="en-US" sz="3200" dirty="0">
                <a:solidFill>
                  <a:schemeClr val="bg2"/>
                </a:solidFill>
              </a:rPr>
              <a:t>Expensive traversal!  </a:t>
            </a:r>
          </a:p>
          <a:p>
            <a:pPr lvl="0">
              <a:defRPr sz="1800">
                <a:solidFill>
                  <a:srgbClr val="000000"/>
                </a:solidFill>
              </a:defRPr>
            </a:pPr>
            <a:r>
              <a:rPr lang="en-US" sz="3200" dirty="0">
                <a:solidFill>
                  <a:schemeClr val="bg2"/>
                </a:solidFill>
              </a:rPr>
              <a:t>Goal: traverse </a:t>
            </a:r>
            <a:r>
              <a:rPr lang="en-US" sz="3200" dirty="0" smtClean="0">
                <a:solidFill>
                  <a:schemeClr val="bg2"/>
                </a:solidFill>
              </a:rPr>
              <a:t>once</a:t>
            </a:r>
            <a:endParaRPr lang="en-US" sz="32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 name="Shape 1435"/>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File Names</a:t>
            </a:r>
          </a:p>
        </p:txBody>
      </p:sp>
      <p:sp>
        <p:nvSpPr>
          <p:cNvPr id="1436" name="Shape 1436"/>
          <p:cNvSpPr>
            <a:spLocks noGrp="1"/>
          </p:cNvSpPr>
          <p:nvPr>
            <p:ph type="body" idx="4294967295"/>
          </p:nvPr>
        </p:nvSpPr>
        <p:spPr>
          <a:xfrm>
            <a:off x="318052" y="2234648"/>
            <a:ext cx="11099800" cy="5208588"/>
          </a:xfrm>
          <a:prstGeom prst="rect">
            <a:avLst/>
          </a:prstGeom>
        </p:spPr>
        <p:txBody>
          <a:bodyPr/>
          <a:lstStyle/>
          <a:p>
            <a:pPr marL="0" lvl="0" indent="0">
              <a:buNone/>
              <a:defRPr sz="1800">
                <a:solidFill>
                  <a:srgbClr val="000000"/>
                </a:solidFill>
              </a:defRPr>
            </a:pPr>
            <a:r>
              <a:rPr sz="3800" dirty="0"/>
              <a:t>Three types of names:</a:t>
            </a:r>
          </a:p>
          <a:p>
            <a:pPr marL="0" lvl="0" indent="0">
              <a:buNone/>
              <a:defRPr sz="1800">
                <a:solidFill>
                  <a:srgbClr val="000000"/>
                </a:solidFill>
              </a:defRPr>
            </a:pPr>
            <a:r>
              <a:rPr sz="3800" dirty="0"/>
              <a:t> - inode</a:t>
            </a:r>
          </a:p>
          <a:p>
            <a:pPr marL="0" lvl="0" indent="0">
              <a:buNone/>
              <a:defRPr sz="1800">
                <a:solidFill>
                  <a:srgbClr val="000000"/>
                </a:solidFill>
              </a:defRPr>
            </a:pPr>
            <a:r>
              <a:rPr sz="3800" dirty="0"/>
              <a:t> - path</a:t>
            </a:r>
          </a:p>
          <a:p>
            <a:pPr marL="0" lvl="0" indent="0">
              <a:buNone/>
              <a:defRPr sz="1800">
                <a:solidFill>
                  <a:srgbClr val="000000"/>
                </a:solidFill>
              </a:defRPr>
            </a:pPr>
            <a:r>
              <a:rPr sz="3800" dirty="0"/>
              <a:t> - file descriptor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8" name="Shape 143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File Descriptor (fd)</a:t>
            </a:r>
          </a:p>
        </p:txBody>
      </p:sp>
      <p:sp>
        <p:nvSpPr>
          <p:cNvPr id="1439" name="Shape 1439"/>
          <p:cNvSpPr>
            <a:spLocks noGrp="1"/>
          </p:cNvSpPr>
          <p:nvPr>
            <p:ph type="body" idx="4294967295"/>
          </p:nvPr>
        </p:nvSpPr>
        <p:spPr>
          <a:xfrm>
            <a:off x="218661" y="2203932"/>
            <a:ext cx="12503426" cy="7218363"/>
          </a:xfrm>
          <a:prstGeom prst="rect">
            <a:avLst/>
          </a:prstGeom>
        </p:spPr>
        <p:txBody>
          <a:bodyPr>
            <a:normAutofit lnSpcReduction="10000"/>
          </a:bodyPr>
          <a:lstStyle/>
          <a:p>
            <a:pPr marL="0" lvl="0" indent="0">
              <a:buNone/>
              <a:defRPr sz="1800">
                <a:solidFill>
                  <a:srgbClr val="000000"/>
                </a:solidFill>
              </a:defRPr>
            </a:pPr>
            <a:r>
              <a:rPr sz="3800" dirty="0"/>
              <a:t>Idea: </a:t>
            </a:r>
            <a:endParaRPr lang="en-US" sz="3800" dirty="0" smtClean="0"/>
          </a:p>
          <a:p>
            <a:pPr marL="419940" lvl="1" indent="0">
              <a:buNone/>
              <a:defRPr sz="1800">
                <a:solidFill>
                  <a:srgbClr val="000000"/>
                </a:solidFill>
              </a:defRPr>
            </a:pPr>
            <a:r>
              <a:rPr lang="en-US" sz="3500" dirty="0"/>
              <a:t>D</a:t>
            </a:r>
            <a:r>
              <a:rPr sz="3500" dirty="0" smtClean="0"/>
              <a:t>o </a:t>
            </a:r>
            <a:r>
              <a:rPr lang="en-US" sz="3500" dirty="0" smtClean="0"/>
              <a:t>expensive </a:t>
            </a:r>
            <a:r>
              <a:rPr sz="3500" dirty="0" smtClean="0"/>
              <a:t>traversal once</a:t>
            </a:r>
            <a:r>
              <a:rPr lang="en-US" sz="3500" dirty="0"/>
              <a:t> </a:t>
            </a:r>
            <a:r>
              <a:rPr lang="en-US" sz="3500" dirty="0" smtClean="0"/>
              <a:t>(open file)</a:t>
            </a:r>
            <a:r>
              <a:rPr lang="en-US" sz="3500" dirty="0" smtClean="0"/>
              <a:t/>
            </a:r>
            <a:br>
              <a:rPr lang="en-US" sz="3500" dirty="0" smtClean="0"/>
            </a:br>
            <a:r>
              <a:rPr sz="3500" dirty="0" smtClean="0"/>
              <a:t>store </a:t>
            </a:r>
            <a:r>
              <a:rPr sz="3500" dirty="0"/>
              <a:t>inode in descriptor </a:t>
            </a:r>
            <a:r>
              <a:rPr sz="3500" dirty="0" smtClean="0"/>
              <a:t>object</a:t>
            </a:r>
            <a:r>
              <a:rPr lang="en-US" sz="3500" dirty="0" smtClean="0"/>
              <a:t> (kept in memory)</a:t>
            </a:r>
            <a:r>
              <a:rPr sz="3500" dirty="0" smtClean="0"/>
              <a:t>.</a:t>
            </a:r>
            <a:endParaRPr lang="en-US" sz="3500" dirty="0" smtClean="0"/>
          </a:p>
          <a:p>
            <a:pPr marL="419940" lvl="1" indent="0">
              <a:buNone/>
              <a:defRPr sz="1800">
                <a:solidFill>
                  <a:srgbClr val="000000"/>
                </a:solidFill>
              </a:defRPr>
            </a:pPr>
            <a:r>
              <a:rPr sz="3500" dirty="0" smtClean="0"/>
              <a:t>Do </a:t>
            </a:r>
            <a:r>
              <a:rPr sz="3500" dirty="0"/>
              <a:t>reads/writes via </a:t>
            </a:r>
            <a:r>
              <a:rPr sz="3500" dirty="0" smtClean="0"/>
              <a:t>descriptor</a:t>
            </a:r>
            <a:r>
              <a:rPr lang="en-US" sz="3500" dirty="0" smtClean="0"/>
              <a:t>, which tracks offset</a:t>
            </a:r>
          </a:p>
          <a:p>
            <a:pPr marL="419940" lvl="1" indent="0">
              <a:buNone/>
              <a:defRPr sz="1800">
                <a:solidFill>
                  <a:srgbClr val="000000"/>
                </a:solidFill>
              </a:defRPr>
            </a:pPr>
            <a:endParaRPr sz="3800" dirty="0"/>
          </a:p>
          <a:p>
            <a:pPr marL="0" lvl="0" indent="0">
              <a:buNone/>
              <a:defRPr sz="1800">
                <a:solidFill>
                  <a:srgbClr val="000000"/>
                </a:solidFill>
              </a:defRPr>
            </a:pPr>
            <a:r>
              <a:rPr lang="en-US" sz="3800" dirty="0" smtClean="0"/>
              <a:t>Each process:</a:t>
            </a:r>
          </a:p>
          <a:p>
            <a:pPr marL="419940" lvl="1" indent="0">
              <a:buNone/>
              <a:defRPr sz="1800">
                <a:solidFill>
                  <a:srgbClr val="000000"/>
                </a:solidFill>
              </a:defRPr>
            </a:pPr>
            <a:r>
              <a:rPr lang="en-US" sz="3500" dirty="0" smtClean="0"/>
              <a:t>F</a:t>
            </a:r>
            <a:r>
              <a:rPr sz="3500" dirty="0" smtClean="0"/>
              <a:t>ile-descriptor </a:t>
            </a:r>
            <a:r>
              <a:rPr sz="3500" dirty="0"/>
              <a:t>table contains pointers to </a:t>
            </a:r>
            <a:r>
              <a:rPr lang="en-US" sz="3500" dirty="0" smtClean="0"/>
              <a:t>open </a:t>
            </a:r>
            <a:r>
              <a:rPr sz="3500" dirty="0" smtClean="0"/>
              <a:t>file descriptors</a:t>
            </a:r>
            <a:endParaRPr sz="3800" dirty="0"/>
          </a:p>
          <a:p>
            <a:pPr marL="0" lvl="0" indent="0">
              <a:buNone/>
              <a:defRPr sz="1800">
                <a:solidFill>
                  <a:srgbClr val="000000"/>
                </a:solidFill>
              </a:defRPr>
            </a:pPr>
            <a:endParaRPr lang="en-US" sz="3800" dirty="0" smtClean="0"/>
          </a:p>
          <a:p>
            <a:pPr marL="0" lvl="0" indent="0">
              <a:buNone/>
              <a:defRPr sz="1800">
                <a:solidFill>
                  <a:srgbClr val="000000"/>
                </a:solidFill>
              </a:defRPr>
            </a:pPr>
            <a:r>
              <a:rPr lang="en-US" sz="3800" dirty="0" smtClean="0"/>
              <a:t>I</a:t>
            </a:r>
            <a:r>
              <a:rPr sz="3800" dirty="0" smtClean="0"/>
              <a:t>ntegers </a:t>
            </a:r>
            <a:r>
              <a:rPr lang="en-US" sz="3800" dirty="0" smtClean="0"/>
              <a:t>used for </a:t>
            </a:r>
            <a:r>
              <a:rPr sz="3800" dirty="0" smtClean="0"/>
              <a:t>file </a:t>
            </a:r>
            <a:r>
              <a:rPr sz="3800" dirty="0"/>
              <a:t>I/O are indexes into this </a:t>
            </a:r>
            <a:r>
              <a:rPr sz="3800" dirty="0" smtClean="0"/>
              <a:t>table</a:t>
            </a:r>
            <a:endParaRPr lang="en-US" sz="3800" dirty="0" smtClean="0"/>
          </a:p>
          <a:p>
            <a:pPr marL="419940" lvl="1" indent="0">
              <a:buNone/>
              <a:defRPr sz="1800">
                <a:solidFill>
                  <a:srgbClr val="000000"/>
                </a:solidFill>
              </a:defRPr>
            </a:pPr>
            <a:r>
              <a:rPr lang="en-US" sz="3500" dirty="0"/>
              <a:t>	</a:t>
            </a:r>
            <a:r>
              <a:rPr lang="en-US" sz="3500" dirty="0" err="1" smtClean="0"/>
              <a:t>stdin</a:t>
            </a:r>
            <a:r>
              <a:rPr lang="en-US" sz="3500" dirty="0" smtClean="0"/>
              <a:t>: 0, </a:t>
            </a:r>
            <a:r>
              <a:rPr lang="en-US" sz="3500" dirty="0" err="1" smtClean="0"/>
              <a:t>stdout</a:t>
            </a:r>
            <a:r>
              <a:rPr lang="en-US" sz="3500" dirty="0" smtClean="0"/>
              <a:t>: 1, </a:t>
            </a:r>
            <a:r>
              <a:rPr lang="en-US" sz="3500" dirty="0" err="1" smtClean="0"/>
              <a:t>stderr</a:t>
            </a:r>
            <a:r>
              <a:rPr lang="en-US" sz="3500" dirty="0" smtClean="0"/>
              <a:t>: 2</a:t>
            </a:r>
            <a:endParaRPr sz="35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1" name="Shape 1441"/>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FD Table (xv6)</a:t>
            </a:r>
          </a:p>
        </p:txBody>
      </p:sp>
      <p:sp>
        <p:nvSpPr>
          <p:cNvPr id="1442" name="Shape 1442"/>
          <p:cNvSpPr>
            <a:spLocks noGrp="1"/>
          </p:cNvSpPr>
          <p:nvPr>
            <p:ph type="body" idx="4294967295"/>
          </p:nvPr>
        </p:nvSpPr>
        <p:spPr>
          <a:xfrm>
            <a:off x="775252" y="2079210"/>
            <a:ext cx="10798175" cy="7820163"/>
          </a:xfrm>
          <a:prstGeom prst="rect">
            <a:avLst/>
          </a:prstGeom>
        </p:spPr>
        <p:txBody>
          <a:bodyPr>
            <a:normAutofit fontScale="85000" lnSpcReduction="20000"/>
          </a:bodyPr>
          <a:lstStyle/>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struct file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struct inode *ip;</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uint off;</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endParaRPr sz="2850" dirty="0">
              <a:latin typeface="Menlo"/>
              <a:ea typeface="Menlo"/>
              <a:cs typeface="Menlo"/>
              <a:sym typeface="Menlo"/>
            </a:endParaRP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Per-process state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struct proc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struct file *ofile[NOFILE];  // Open files</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  ...</a:t>
            </a:r>
          </a:p>
          <a:p>
            <a:pPr marL="0" lvl="0" indent="0" defTabSz="434340">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1800">
                <a:solidFill>
                  <a:srgbClr val="000000"/>
                </a:solidFill>
              </a:defRPr>
            </a:pPr>
            <a:r>
              <a:rPr sz="2850" dirty="0">
                <a:latin typeface="Menlo"/>
                <a:ea typeface="Menlo"/>
                <a:cs typeface="Menlo"/>
                <a:sym typeface="Menlo"/>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4" name="Shape 1444"/>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Code Snippet</a:t>
            </a:r>
          </a:p>
        </p:txBody>
      </p:sp>
      <p:sp>
        <p:nvSpPr>
          <p:cNvPr id="1445" name="Shape 1445"/>
          <p:cNvSpPr>
            <a:spLocks noGrp="1"/>
          </p:cNvSpPr>
          <p:nvPr>
            <p:ph type="body" idx="4294967295"/>
          </p:nvPr>
        </p:nvSpPr>
        <p:spPr>
          <a:xfrm>
            <a:off x="794175" y="2474637"/>
            <a:ext cx="11099800" cy="4582146"/>
          </a:xfrm>
          <a:prstGeom prst="rect">
            <a:avLst/>
          </a:prstGeom>
        </p:spPr>
        <p:txBody>
          <a:bodyPr>
            <a:normAutofit/>
          </a:bodyPr>
          <a:lstStyle/>
          <a:p>
            <a:pPr marL="0" lvl="0" indent="0">
              <a:buNone/>
              <a:defRPr sz="1800">
                <a:solidFill>
                  <a:srgbClr val="000000"/>
                </a:solidFill>
              </a:defRPr>
            </a:pPr>
            <a:r>
              <a:rPr sz="3200" dirty="0">
                <a:latin typeface="Menlo"/>
                <a:ea typeface="Menlo"/>
                <a:cs typeface="Menlo"/>
                <a:sym typeface="Menlo"/>
              </a:rPr>
              <a:t>int fd1 = open(“file.txt”); // returns 3</a:t>
            </a:r>
          </a:p>
          <a:p>
            <a:pPr marL="0" lvl="0" indent="0">
              <a:buNone/>
              <a:defRPr sz="1800">
                <a:solidFill>
                  <a:srgbClr val="000000"/>
                </a:solidFill>
              </a:defRPr>
            </a:pPr>
            <a:r>
              <a:rPr sz="3200" dirty="0">
                <a:latin typeface="Menlo"/>
                <a:ea typeface="Menlo"/>
                <a:cs typeface="Menlo"/>
                <a:sym typeface="Menlo"/>
              </a:rPr>
              <a:t>read(fd1, buf, 12);</a:t>
            </a:r>
          </a:p>
          <a:p>
            <a:pPr marL="0" lvl="0" indent="0">
              <a:buNone/>
              <a:defRPr sz="1800">
                <a:solidFill>
                  <a:srgbClr val="000000"/>
                </a:solidFill>
              </a:defRPr>
            </a:pPr>
            <a:r>
              <a:rPr sz="3200" dirty="0">
                <a:latin typeface="Menlo"/>
                <a:ea typeface="Menlo"/>
                <a:cs typeface="Menlo"/>
                <a:sym typeface="Menlo"/>
              </a:rPr>
              <a:t>int fd2 = open(“file.txt”); // returns 4</a:t>
            </a:r>
          </a:p>
          <a:p>
            <a:pPr marL="0" lvl="0" indent="0">
              <a:buNone/>
              <a:defRPr sz="1800">
                <a:solidFill>
                  <a:srgbClr val="000000"/>
                </a:solidFill>
              </a:defRPr>
            </a:pPr>
            <a:r>
              <a:rPr sz="3200" dirty="0">
                <a:latin typeface="Menlo"/>
                <a:ea typeface="Menlo"/>
                <a:cs typeface="Menlo"/>
                <a:sym typeface="Menlo"/>
              </a:rPr>
              <a:t>int fd3 = dup(fd2);         // returns 5</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7" name="Shape 1447"/>
          <p:cNvSpPr>
            <a:spLocks noGrp="1"/>
          </p:cNvSpPr>
          <p:nvPr>
            <p:ph type="title"/>
          </p:nvPr>
        </p:nvSpPr>
        <p:spPr>
          <a:xfrm>
            <a:off x="1108570" y="109127"/>
            <a:ext cx="10785405" cy="1824949"/>
          </a:xfrm>
          <a:prstGeom prst="rect">
            <a:avLst/>
          </a:prstGeom>
        </p:spPr>
        <p:txBody>
          <a:bodyPr/>
          <a:lstStyle>
            <a:lvl1pPr defTabSz="473201">
              <a:defRPr sz="6480"/>
            </a:lvl1pPr>
          </a:lstStyle>
          <a:p>
            <a:pPr lvl="0">
              <a:defRPr sz="1800">
                <a:solidFill>
                  <a:srgbClr val="000000"/>
                </a:solidFill>
              </a:defRPr>
            </a:pPr>
            <a:r>
              <a:rPr sz="6480">
                <a:solidFill>
                  <a:srgbClr val="FFFFFF"/>
                </a:solidFill>
              </a:rPr>
              <a:t>Code Snippet</a:t>
            </a:r>
          </a:p>
        </p:txBody>
      </p:sp>
      <p:sp>
        <p:nvSpPr>
          <p:cNvPr id="1449" name="Shape 1449"/>
          <p:cNvSpPr/>
          <p:nvPr/>
        </p:nvSpPr>
        <p:spPr>
          <a:xfrm>
            <a:off x="1837266" y="377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50" name="Shape 1450"/>
          <p:cNvSpPr/>
          <p:nvPr/>
        </p:nvSpPr>
        <p:spPr>
          <a:xfrm>
            <a:off x="1382081" y="369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451" name="Shape 1451"/>
          <p:cNvSpPr/>
          <p:nvPr/>
        </p:nvSpPr>
        <p:spPr>
          <a:xfrm>
            <a:off x="1837266" y="4279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52" name="Shape 1452"/>
          <p:cNvSpPr/>
          <p:nvPr/>
        </p:nvSpPr>
        <p:spPr>
          <a:xfrm>
            <a:off x="1382081" y="4200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453" name="Shape 1453"/>
          <p:cNvSpPr/>
          <p:nvPr/>
        </p:nvSpPr>
        <p:spPr>
          <a:xfrm>
            <a:off x="1837266" y="4787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54" name="Shape 1454"/>
          <p:cNvSpPr/>
          <p:nvPr/>
        </p:nvSpPr>
        <p:spPr>
          <a:xfrm>
            <a:off x="1382081" y="4708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455" name="Shape 1455"/>
          <p:cNvSpPr/>
          <p:nvPr/>
        </p:nvSpPr>
        <p:spPr>
          <a:xfrm>
            <a:off x="1837266" y="5295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56" name="Shape 1456"/>
          <p:cNvSpPr/>
          <p:nvPr/>
        </p:nvSpPr>
        <p:spPr>
          <a:xfrm>
            <a:off x="1382081" y="5216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457" name="Shape 1457"/>
          <p:cNvSpPr/>
          <p:nvPr/>
        </p:nvSpPr>
        <p:spPr>
          <a:xfrm>
            <a:off x="1837266" y="5803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58" name="Shape 1458"/>
          <p:cNvSpPr/>
          <p:nvPr/>
        </p:nvSpPr>
        <p:spPr>
          <a:xfrm>
            <a:off x="1382081" y="5724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4</a:t>
            </a:r>
          </a:p>
        </p:txBody>
      </p:sp>
      <p:sp>
        <p:nvSpPr>
          <p:cNvPr id="1459" name="Shape 1459"/>
          <p:cNvSpPr/>
          <p:nvPr/>
        </p:nvSpPr>
        <p:spPr>
          <a:xfrm>
            <a:off x="1837266" y="631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60" name="Shape 1460"/>
          <p:cNvSpPr/>
          <p:nvPr/>
        </p:nvSpPr>
        <p:spPr>
          <a:xfrm>
            <a:off x="1382081" y="623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5</a:t>
            </a:r>
          </a:p>
        </p:txBody>
      </p:sp>
      <p:sp>
        <p:nvSpPr>
          <p:cNvPr id="1461" name="Shape 1461"/>
          <p:cNvSpPr/>
          <p:nvPr/>
        </p:nvSpPr>
        <p:spPr>
          <a:xfrm>
            <a:off x="3979333" y="4178035"/>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0</a:t>
            </a:r>
          </a:p>
          <a:p>
            <a:pPr lvl="0" algn="l">
              <a:defRPr sz="1800">
                <a:solidFill>
                  <a:srgbClr val="000000"/>
                </a:solidFill>
              </a:defRPr>
            </a:pPr>
            <a:r>
              <a:rPr sz="2800">
                <a:solidFill>
                  <a:srgbClr val="FFFFFF"/>
                </a:solidFill>
              </a:rPr>
              <a:t> inode = </a:t>
            </a:r>
          </a:p>
        </p:txBody>
      </p:sp>
      <p:sp>
        <p:nvSpPr>
          <p:cNvPr id="1462" name="Shape 1462"/>
          <p:cNvSpPr/>
          <p:nvPr/>
        </p:nvSpPr>
        <p:spPr>
          <a:xfrm>
            <a:off x="4848110" y="3504896"/>
            <a:ext cx="543418"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fds</a:t>
            </a:r>
          </a:p>
        </p:txBody>
      </p:sp>
      <p:sp>
        <p:nvSpPr>
          <p:cNvPr id="1463" name="Shape 1463"/>
          <p:cNvSpPr/>
          <p:nvPr/>
        </p:nvSpPr>
        <p:spPr>
          <a:xfrm>
            <a:off x="1362156" y="3231648"/>
            <a:ext cx="122790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dirty="0">
                <a:solidFill>
                  <a:schemeClr val="bg1"/>
                </a:solidFill>
              </a:rPr>
              <a:t>fd table</a:t>
            </a:r>
          </a:p>
        </p:txBody>
      </p:sp>
      <p:sp>
        <p:nvSpPr>
          <p:cNvPr id="1464" name="Shape 1464"/>
          <p:cNvSpPr/>
          <p:nvPr/>
        </p:nvSpPr>
        <p:spPr>
          <a:xfrm>
            <a:off x="8045384" y="5005652"/>
            <a:ext cx="2472598"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location = …</a:t>
            </a:r>
          </a:p>
          <a:p>
            <a:pPr lvl="0" algn="l">
              <a:defRPr sz="1800">
                <a:solidFill>
                  <a:srgbClr val="000000"/>
                </a:solidFill>
              </a:defRPr>
            </a:pPr>
            <a:r>
              <a:rPr sz="2800">
                <a:solidFill>
                  <a:srgbClr val="FFFFFF"/>
                </a:solidFill>
              </a:rPr>
              <a:t> size = …</a:t>
            </a:r>
          </a:p>
        </p:txBody>
      </p:sp>
      <p:sp>
        <p:nvSpPr>
          <p:cNvPr id="1465" name="Shape 1465"/>
          <p:cNvSpPr/>
          <p:nvPr/>
        </p:nvSpPr>
        <p:spPr>
          <a:xfrm>
            <a:off x="8803987" y="4441422"/>
            <a:ext cx="95539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inode</a:t>
            </a:r>
          </a:p>
        </p:txBody>
      </p:sp>
      <p:sp>
        <p:nvSpPr>
          <p:cNvPr id="1466" name="Shape 1466"/>
          <p:cNvSpPr/>
          <p:nvPr/>
        </p:nvSpPr>
        <p:spPr>
          <a:xfrm>
            <a:off x="5874135" y="5049524"/>
            <a:ext cx="2147822" cy="145457"/>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467" name="Shape 1467"/>
          <p:cNvSpPr/>
          <p:nvPr/>
        </p:nvSpPr>
        <p:spPr>
          <a:xfrm flipV="1">
            <a:off x="2140335" y="4931578"/>
            <a:ext cx="1811652" cy="608979"/>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468" name="Shape 1468"/>
          <p:cNvSpPr/>
          <p:nvPr/>
        </p:nvSpPr>
        <p:spPr>
          <a:xfrm>
            <a:off x="7584098" y="6230917"/>
            <a:ext cx="3395168" cy="46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400"/>
            </a:lvl1pPr>
          </a:lstStyle>
          <a:p>
            <a:pPr lvl="0">
              <a:defRPr sz="1800">
                <a:solidFill>
                  <a:srgbClr val="000000"/>
                </a:solidFill>
              </a:defRPr>
            </a:pPr>
            <a:r>
              <a:rPr sz="2400" dirty="0">
                <a:solidFill>
                  <a:srgbClr val="FFFFFF"/>
                </a:solidFill>
              </a:rPr>
              <a:t>“file.txt” also points here</a:t>
            </a:r>
          </a:p>
        </p:txBody>
      </p:sp>
      <p:sp>
        <p:nvSpPr>
          <p:cNvPr id="24" name="Shape 1518"/>
          <p:cNvSpPr txBox="1">
            <a:spLocks/>
          </p:cNvSpPr>
          <p:nvPr/>
        </p:nvSpPr>
        <p:spPr>
          <a:xfrm>
            <a:off x="553278" y="7094417"/>
            <a:ext cx="11099800" cy="2595277"/>
          </a:xfrm>
          <a:prstGeom prst="rect">
            <a:avLst/>
          </a:prstGeom>
        </p:spPr>
        <p:txBody>
          <a:bodyPr vert="horz" lIns="130046" tIns="65023" rIns="130046" bIns="65023" rtlCol="0">
            <a:normAutofit/>
          </a:bodyPr>
          <a:lstStyle>
            <a:lvl1pPr marL="401878" indent="-401878" algn="l" defTabSz="1300460" rtl="0" eaLnBrk="1" latinLnBrk="0" hangingPunct="1">
              <a:spcBef>
                <a:spcPts val="2844"/>
              </a:spcBef>
              <a:buFont typeface="Calisto MT" pitchFamily="18" charset="0"/>
              <a:buChar char="•"/>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821818" indent="-419940" algn="l" defTabSz="1300460" rtl="0" eaLnBrk="1" latinLnBrk="0" hangingPunct="1">
              <a:spcBef>
                <a:spcPts val="853"/>
              </a:spcBef>
              <a:buClr>
                <a:schemeClr val="bg2">
                  <a:lumMod val="60000"/>
                  <a:lumOff val="40000"/>
                </a:schemeClr>
              </a:buClr>
              <a:buFont typeface="Calisto MT" pitchFamily="18" charset="0"/>
              <a:buChar char="•"/>
              <a:defRPr sz="3100" kern="1200">
                <a:solidFill>
                  <a:schemeClr val="bg2"/>
                </a:solidFill>
                <a:effectLst>
                  <a:outerShdw blurRad="63500" dir="2700000" algn="tl" rotWithShape="0">
                    <a:schemeClr val="tx1">
                      <a:alpha val="40000"/>
                    </a:schemeClr>
                  </a:outerShdw>
                </a:effectLst>
                <a:latin typeface="+mn-lt"/>
                <a:ea typeface="+mn-ea"/>
                <a:cs typeface="+mn-cs"/>
              </a:defRPr>
            </a:lvl2pPr>
            <a:lvl3pPr marL="1223696" indent="-401878" algn="l" defTabSz="1300460" rtl="0" eaLnBrk="1" latinLnBrk="0" hangingPunct="1">
              <a:spcBef>
                <a:spcPts val="853"/>
              </a:spcBef>
              <a:buFont typeface="Calisto MT" pitchFamily="18" charset="0"/>
              <a:buChar char="•"/>
              <a:defRPr sz="2800" kern="1200">
                <a:solidFill>
                  <a:schemeClr val="bg2"/>
                </a:solidFill>
                <a:effectLst>
                  <a:outerShdw blurRad="63500" dir="2700000" algn="tl" rotWithShape="0">
                    <a:schemeClr val="tx1">
                      <a:alpha val="40000"/>
                    </a:schemeClr>
                  </a:outerShdw>
                </a:effectLst>
                <a:latin typeface="+mn-lt"/>
                <a:ea typeface="+mn-ea"/>
                <a:cs typeface="+mn-cs"/>
              </a:defRPr>
            </a:lvl3pPr>
            <a:lvl4pPr marL="1625575" indent="-401878" algn="l" defTabSz="1300460" rtl="0" eaLnBrk="1" latinLnBrk="0" hangingPunct="1">
              <a:spcBef>
                <a:spcPts val="853"/>
              </a:spcBef>
              <a:buClr>
                <a:schemeClr val="bg2">
                  <a:lumMod val="60000"/>
                  <a:lumOff val="40000"/>
                </a:schemeClr>
              </a:buClr>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4pPr>
            <a:lvl5pPr marL="2027453" indent="-401878" algn="l" defTabSz="1300460" rtl="0" eaLnBrk="1" latinLnBrk="0" hangingPunct="1">
              <a:spcBef>
                <a:spcPts val="853"/>
              </a:spcBef>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5pPr>
            <a:lvl6pPr marL="357626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49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72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95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buFont typeface="Calisto MT" pitchFamily="18" charset="0"/>
              <a:buNone/>
              <a:defRPr sz="1800">
                <a:solidFill>
                  <a:srgbClr val="000000"/>
                </a:solidFill>
              </a:defRPr>
            </a:pPr>
            <a:r>
              <a:rPr lang="en-US" sz="3200" dirty="0" err="1" smtClean="0">
                <a:solidFill>
                  <a:srgbClr val="000000"/>
                </a:solidFill>
                <a:latin typeface="Menlo"/>
                <a:ea typeface="Menlo"/>
                <a:cs typeface="Menlo"/>
                <a:sym typeface="Menlo"/>
              </a:rPr>
              <a:t>int</a:t>
            </a:r>
            <a:r>
              <a:rPr lang="en-US" sz="3200" dirty="0" smtClean="0">
                <a:solidFill>
                  <a:srgbClr val="000000"/>
                </a:solidFill>
                <a:latin typeface="Menlo"/>
                <a:ea typeface="Menlo"/>
                <a:cs typeface="Menlo"/>
                <a:sym typeface="Menlo"/>
              </a:rPr>
              <a:t> fd1 = open(“</a:t>
            </a:r>
            <a:r>
              <a:rPr lang="en-US" sz="3200" dirty="0" err="1" smtClean="0">
                <a:solidFill>
                  <a:srgbClr val="000000"/>
                </a:solidFill>
                <a:latin typeface="Menlo"/>
                <a:ea typeface="Menlo"/>
                <a:cs typeface="Menlo"/>
                <a:sym typeface="Menlo"/>
              </a:rPr>
              <a:t>file.txt</a:t>
            </a:r>
            <a:r>
              <a:rPr lang="en-US" sz="3200" dirty="0" smtClean="0">
                <a:solidFill>
                  <a:srgbClr val="000000"/>
                </a:solidFill>
                <a:latin typeface="Menlo"/>
                <a:ea typeface="Menlo"/>
                <a:cs typeface="Menlo"/>
                <a:sym typeface="Menlo"/>
              </a:rPr>
              <a:t>”); // returns 3</a:t>
            </a:r>
          </a:p>
          <a:p>
            <a:pPr marL="0" indent="0">
              <a:buFont typeface="Calisto MT" pitchFamily="18" charset="0"/>
              <a:buNone/>
              <a:defRPr sz="1800">
                <a:solidFill>
                  <a:srgbClr val="000000"/>
                </a:solidFill>
              </a:defRPr>
            </a:pPr>
            <a:endParaRPr lang="en-US" sz="3200" dirty="0" smtClean="0">
              <a:solidFill>
                <a:srgbClr val="000000"/>
              </a:solidFill>
              <a:latin typeface="Menlo"/>
              <a:ea typeface="Menlo"/>
              <a:cs typeface="Menlo"/>
              <a:sym typeface="Menl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 name="Shape 1106"/>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What is a File?</a:t>
            </a:r>
          </a:p>
        </p:txBody>
      </p:sp>
      <p:sp>
        <p:nvSpPr>
          <p:cNvPr id="2" name="Content Placeholder 1"/>
          <p:cNvSpPr>
            <a:spLocks noGrp="1"/>
          </p:cNvSpPr>
          <p:nvPr>
            <p:ph idx="1"/>
          </p:nvPr>
        </p:nvSpPr>
        <p:spPr/>
        <p:txBody>
          <a:bodyPr/>
          <a:lstStyle/>
          <a:p>
            <a:pPr marL="0" lvl="0" indent="0">
              <a:buNone/>
              <a:defRPr sz="1800">
                <a:solidFill>
                  <a:srgbClr val="000000"/>
                </a:solidFill>
              </a:defRPr>
            </a:pPr>
            <a:r>
              <a:rPr lang="en-US" sz="3800" dirty="0"/>
              <a:t>Array of persistent bytes that can be read/written</a:t>
            </a:r>
          </a:p>
          <a:p>
            <a:pPr marL="0" lvl="0" indent="0">
              <a:buNone/>
              <a:defRPr sz="1800">
                <a:solidFill>
                  <a:srgbClr val="000000"/>
                </a:solidFill>
              </a:defRPr>
            </a:pPr>
            <a:endParaRPr lang="en-US" sz="3800" dirty="0"/>
          </a:p>
          <a:p>
            <a:pPr marL="0" lvl="0" indent="0">
              <a:buNone/>
              <a:defRPr sz="1800">
                <a:solidFill>
                  <a:srgbClr val="000000"/>
                </a:solidFill>
              </a:defRPr>
            </a:pPr>
            <a:r>
              <a:rPr lang="en-US" sz="3800" b="1" dirty="0"/>
              <a:t>File system </a:t>
            </a:r>
            <a:r>
              <a:rPr lang="en-US" sz="3800" dirty="0"/>
              <a:t>consists of many files</a:t>
            </a:r>
          </a:p>
          <a:p>
            <a:pPr marL="419940" lvl="1" indent="0">
              <a:buNone/>
              <a:defRPr sz="1800">
                <a:solidFill>
                  <a:srgbClr val="000000"/>
                </a:solidFill>
              </a:defRPr>
            </a:pPr>
            <a:r>
              <a:rPr lang="en-US" sz="3500" dirty="0"/>
              <a:t>Refers to collection of files</a:t>
            </a:r>
          </a:p>
          <a:p>
            <a:pPr marL="419940" lvl="1" indent="0">
              <a:buNone/>
              <a:defRPr sz="1800">
                <a:solidFill>
                  <a:srgbClr val="000000"/>
                </a:solidFill>
              </a:defRPr>
            </a:pPr>
            <a:r>
              <a:rPr lang="en-US" sz="3500" dirty="0"/>
              <a:t>Also refers to part of OS that manages those files</a:t>
            </a:r>
          </a:p>
          <a:p>
            <a:pPr marL="0" lvl="0" indent="0">
              <a:buNone/>
              <a:defRPr sz="1800">
                <a:solidFill>
                  <a:srgbClr val="000000"/>
                </a:solidFill>
              </a:defRPr>
            </a:pPr>
            <a:endParaRPr lang="en-US" sz="3800" dirty="0">
              <a:solidFill>
                <a:srgbClr val="FFFFFF"/>
              </a:solidFill>
            </a:endParaRPr>
          </a:p>
          <a:p>
            <a:pPr marL="0" lvl="0" indent="0">
              <a:buNone/>
              <a:defRPr sz="1800">
                <a:solidFill>
                  <a:srgbClr val="000000"/>
                </a:solidFill>
              </a:defRPr>
            </a:pPr>
            <a:r>
              <a:rPr lang="en-US" sz="3800" dirty="0"/>
              <a:t>Files need names to access correct </a:t>
            </a:r>
            <a:r>
              <a:rPr lang="en-US" sz="3800" dirty="0" smtClean="0"/>
              <a:t>one</a:t>
            </a:r>
            <a:endParaRPr lang="en-US"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0" name="Shape 147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Code Snippet</a:t>
            </a:r>
          </a:p>
        </p:txBody>
      </p:sp>
      <p:sp>
        <p:nvSpPr>
          <p:cNvPr id="1472" name="Shape 1472"/>
          <p:cNvSpPr/>
          <p:nvPr/>
        </p:nvSpPr>
        <p:spPr>
          <a:xfrm>
            <a:off x="1837266" y="377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73" name="Shape 1473"/>
          <p:cNvSpPr/>
          <p:nvPr/>
        </p:nvSpPr>
        <p:spPr>
          <a:xfrm>
            <a:off x="1382081" y="369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474" name="Shape 1474"/>
          <p:cNvSpPr/>
          <p:nvPr/>
        </p:nvSpPr>
        <p:spPr>
          <a:xfrm>
            <a:off x="1837266" y="4279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75" name="Shape 1475"/>
          <p:cNvSpPr/>
          <p:nvPr/>
        </p:nvSpPr>
        <p:spPr>
          <a:xfrm>
            <a:off x="1382081" y="4200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476" name="Shape 1476"/>
          <p:cNvSpPr/>
          <p:nvPr/>
        </p:nvSpPr>
        <p:spPr>
          <a:xfrm>
            <a:off x="1837266" y="4787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77" name="Shape 1477"/>
          <p:cNvSpPr/>
          <p:nvPr/>
        </p:nvSpPr>
        <p:spPr>
          <a:xfrm>
            <a:off x="1382081" y="4708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478" name="Shape 1478"/>
          <p:cNvSpPr/>
          <p:nvPr/>
        </p:nvSpPr>
        <p:spPr>
          <a:xfrm>
            <a:off x="1837266" y="5295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79" name="Shape 1479"/>
          <p:cNvSpPr/>
          <p:nvPr/>
        </p:nvSpPr>
        <p:spPr>
          <a:xfrm>
            <a:off x="1382081" y="5216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480" name="Shape 1480"/>
          <p:cNvSpPr/>
          <p:nvPr/>
        </p:nvSpPr>
        <p:spPr>
          <a:xfrm>
            <a:off x="1837266" y="5803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81" name="Shape 1481"/>
          <p:cNvSpPr/>
          <p:nvPr/>
        </p:nvSpPr>
        <p:spPr>
          <a:xfrm>
            <a:off x="1382081" y="5724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4</a:t>
            </a:r>
          </a:p>
        </p:txBody>
      </p:sp>
      <p:sp>
        <p:nvSpPr>
          <p:cNvPr id="1482" name="Shape 1482"/>
          <p:cNvSpPr/>
          <p:nvPr/>
        </p:nvSpPr>
        <p:spPr>
          <a:xfrm>
            <a:off x="1837266" y="631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83" name="Shape 1483"/>
          <p:cNvSpPr/>
          <p:nvPr/>
        </p:nvSpPr>
        <p:spPr>
          <a:xfrm>
            <a:off x="1382081" y="623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5</a:t>
            </a:r>
          </a:p>
        </p:txBody>
      </p:sp>
      <p:sp>
        <p:nvSpPr>
          <p:cNvPr id="1484" name="Shape 1484"/>
          <p:cNvSpPr/>
          <p:nvPr/>
        </p:nvSpPr>
        <p:spPr>
          <a:xfrm>
            <a:off x="3979333" y="4178035"/>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12</a:t>
            </a:r>
          </a:p>
          <a:p>
            <a:pPr lvl="0" algn="l">
              <a:defRPr sz="1800">
                <a:solidFill>
                  <a:srgbClr val="000000"/>
                </a:solidFill>
              </a:defRPr>
            </a:pPr>
            <a:r>
              <a:rPr sz="2800">
                <a:solidFill>
                  <a:srgbClr val="FFFFFF"/>
                </a:solidFill>
              </a:rPr>
              <a:t> inode = </a:t>
            </a:r>
          </a:p>
        </p:txBody>
      </p:sp>
      <p:sp>
        <p:nvSpPr>
          <p:cNvPr id="1485" name="Shape 1485"/>
          <p:cNvSpPr/>
          <p:nvPr/>
        </p:nvSpPr>
        <p:spPr>
          <a:xfrm>
            <a:off x="4848110" y="3504896"/>
            <a:ext cx="543418"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fds</a:t>
            </a:r>
          </a:p>
        </p:txBody>
      </p:sp>
      <p:sp>
        <p:nvSpPr>
          <p:cNvPr id="1486" name="Shape 1486"/>
          <p:cNvSpPr/>
          <p:nvPr/>
        </p:nvSpPr>
        <p:spPr>
          <a:xfrm>
            <a:off x="1362156" y="3231648"/>
            <a:ext cx="122790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dirty="0">
                <a:solidFill>
                  <a:schemeClr val="bg1"/>
                </a:solidFill>
              </a:rPr>
              <a:t>fd table</a:t>
            </a:r>
          </a:p>
        </p:txBody>
      </p:sp>
      <p:sp>
        <p:nvSpPr>
          <p:cNvPr id="1487" name="Shape 1487"/>
          <p:cNvSpPr/>
          <p:nvPr/>
        </p:nvSpPr>
        <p:spPr>
          <a:xfrm>
            <a:off x="8045384" y="5005652"/>
            <a:ext cx="2472598"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location = …</a:t>
            </a:r>
          </a:p>
          <a:p>
            <a:pPr lvl="0" algn="l">
              <a:defRPr sz="1800">
                <a:solidFill>
                  <a:srgbClr val="000000"/>
                </a:solidFill>
              </a:defRPr>
            </a:pPr>
            <a:r>
              <a:rPr sz="2800">
                <a:solidFill>
                  <a:srgbClr val="FFFFFF"/>
                </a:solidFill>
              </a:rPr>
              <a:t> size = …</a:t>
            </a:r>
          </a:p>
        </p:txBody>
      </p:sp>
      <p:sp>
        <p:nvSpPr>
          <p:cNvPr id="1488" name="Shape 1488"/>
          <p:cNvSpPr/>
          <p:nvPr/>
        </p:nvSpPr>
        <p:spPr>
          <a:xfrm>
            <a:off x="8803987" y="4441422"/>
            <a:ext cx="95539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inode</a:t>
            </a:r>
          </a:p>
        </p:txBody>
      </p:sp>
      <p:sp>
        <p:nvSpPr>
          <p:cNvPr id="1489" name="Shape 1489"/>
          <p:cNvSpPr/>
          <p:nvPr/>
        </p:nvSpPr>
        <p:spPr>
          <a:xfrm>
            <a:off x="5874135" y="5049524"/>
            <a:ext cx="2147822" cy="145457"/>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490" name="Shape 1490"/>
          <p:cNvSpPr/>
          <p:nvPr/>
        </p:nvSpPr>
        <p:spPr>
          <a:xfrm flipV="1">
            <a:off x="2140335" y="4931578"/>
            <a:ext cx="1811652" cy="608979"/>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26" name="Shape 1518"/>
          <p:cNvSpPr txBox="1">
            <a:spLocks/>
          </p:cNvSpPr>
          <p:nvPr/>
        </p:nvSpPr>
        <p:spPr>
          <a:xfrm>
            <a:off x="553278" y="7094417"/>
            <a:ext cx="11099800" cy="2595277"/>
          </a:xfrm>
          <a:prstGeom prst="rect">
            <a:avLst/>
          </a:prstGeom>
        </p:spPr>
        <p:txBody>
          <a:bodyPr vert="horz" lIns="130046" tIns="65023" rIns="130046" bIns="65023" rtlCol="0">
            <a:normAutofit/>
          </a:bodyPr>
          <a:lstStyle>
            <a:lvl1pPr marL="401878" indent="-401878" algn="l" defTabSz="1300460" rtl="0" eaLnBrk="1" latinLnBrk="0" hangingPunct="1">
              <a:spcBef>
                <a:spcPts val="2844"/>
              </a:spcBef>
              <a:buFont typeface="Calisto MT" pitchFamily="18" charset="0"/>
              <a:buChar char="•"/>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821818" indent="-419940" algn="l" defTabSz="1300460" rtl="0" eaLnBrk="1" latinLnBrk="0" hangingPunct="1">
              <a:spcBef>
                <a:spcPts val="853"/>
              </a:spcBef>
              <a:buClr>
                <a:schemeClr val="bg2">
                  <a:lumMod val="60000"/>
                  <a:lumOff val="40000"/>
                </a:schemeClr>
              </a:buClr>
              <a:buFont typeface="Calisto MT" pitchFamily="18" charset="0"/>
              <a:buChar char="•"/>
              <a:defRPr sz="3100" kern="1200">
                <a:solidFill>
                  <a:schemeClr val="bg2"/>
                </a:solidFill>
                <a:effectLst>
                  <a:outerShdw blurRad="63500" dir="2700000" algn="tl" rotWithShape="0">
                    <a:schemeClr val="tx1">
                      <a:alpha val="40000"/>
                    </a:schemeClr>
                  </a:outerShdw>
                </a:effectLst>
                <a:latin typeface="+mn-lt"/>
                <a:ea typeface="+mn-ea"/>
                <a:cs typeface="+mn-cs"/>
              </a:defRPr>
            </a:lvl2pPr>
            <a:lvl3pPr marL="1223696" indent="-401878" algn="l" defTabSz="1300460" rtl="0" eaLnBrk="1" latinLnBrk="0" hangingPunct="1">
              <a:spcBef>
                <a:spcPts val="853"/>
              </a:spcBef>
              <a:buFont typeface="Calisto MT" pitchFamily="18" charset="0"/>
              <a:buChar char="•"/>
              <a:defRPr sz="2800" kern="1200">
                <a:solidFill>
                  <a:schemeClr val="bg2"/>
                </a:solidFill>
                <a:effectLst>
                  <a:outerShdw blurRad="63500" dir="2700000" algn="tl" rotWithShape="0">
                    <a:schemeClr val="tx1">
                      <a:alpha val="40000"/>
                    </a:schemeClr>
                  </a:outerShdw>
                </a:effectLst>
                <a:latin typeface="+mn-lt"/>
                <a:ea typeface="+mn-ea"/>
                <a:cs typeface="+mn-cs"/>
              </a:defRPr>
            </a:lvl3pPr>
            <a:lvl4pPr marL="1625575" indent="-401878" algn="l" defTabSz="1300460" rtl="0" eaLnBrk="1" latinLnBrk="0" hangingPunct="1">
              <a:spcBef>
                <a:spcPts val="853"/>
              </a:spcBef>
              <a:buClr>
                <a:schemeClr val="bg2">
                  <a:lumMod val="60000"/>
                  <a:lumOff val="40000"/>
                </a:schemeClr>
              </a:buClr>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4pPr>
            <a:lvl5pPr marL="2027453" indent="-401878" algn="l" defTabSz="1300460" rtl="0" eaLnBrk="1" latinLnBrk="0" hangingPunct="1">
              <a:spcBef>
                <a:spcPts val="853"/>
              </a:spcBef>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5pPr>
            <a:lvl6pPr marL="357626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49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72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95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buFont typeface="Calisto MT" pitchFamily="18" charset="0"/>
              <a:buNone/>
              <a:defRPr sz="1800">
                <a:solidFill>
                  <a:srgbClr val="000000"/>
                </a:solidFill>
              </a:defRPr>
            </a:pPr>
            <a:r>
              <a:rPr lang="en-US" sz="3200" dirty="0" err="1" smtClean="0">
                <a:solidFill>
                  <a:srgbClr val="000000"/>
                </a:solidFill>
                <a:latin typeface="Menlo"/>
                <a:ea typeface="Menlo"/>
                <a:cs typeface="Menlo"/>
                <a:sym typeface="Menlo"/>
              </a:rPr>
              <a:t>int</a:t>
            </a:r>
            <a:r>
              <a:rPr lang="en-US" sz="3200" dirty="0" smtClean="0">
                <a:solidFill>
                  <a:srgbClr val="000000"/>
                </a:solidFill>
                <a:latin typeface="Menlo"/>
                <a:ea typeface="Menlo"/>
                <a:cs typeface="Menlo"/>
                <a:sym typeface="Menlo"/>
              </a:rPr>
              <a:t> fd1 = open(“</a:t>
            </a:r>
            <a:r>
              <a:rPr lang="en-US" sz="3200" dirty="0" err="1" smtClean="0">
                <a:solidFill>
                  <a:srgbClr val="000000"/>
                </a:solidFill>
                <a:latin typeface="Menlo"/>
                <a:ea typeface="Menlo"/>
                <a:cs typeface="Menlo"/>
                <a:sym typeface="Menlo"/>
              </a:rPr>
              <a:t>file.txt</a:t>
            </a:r>
            <a:r>
              <a:rPr lang="en-US" sz="3200" dirty="0" smtClean="0">
                <a:solidFill>
                  <a:srgbClr val="000000"/>
                </a:solidFill>
                <a:latin typeface="Menlo"/>
                <a:ea typeface="Menlo"/>
                <a:cs typeface="Menlo"/>
                <a:sym typeface="Menlo"/>
              </a:rPr>
              <a:t>”); // returns 3</a:t>
            </a:r>
          </a:p>
          <a:p>
            <a:pPr marL="0" indent="0">
              <a:buFont typeface="Calisto MT" pitchFamily="18" charset="0"/>
              <a:buNone/>
              <a:defRPr sz="1800">
                <a:solidFill>
                  <a:srgbClr val="000000"/>
                </a:solidFill>
              </a:defRPr>
            </a:pPr>
            <a:r>
              <a:rPr lang="en-US" sz="3200" dirty="0" smtClean="0">
                <a:solidFill>
                  <a:srgbClr val="000000"/>
                </a:solidFill>
                <a:latin typeface="Menlo"/>
                <a:ea typeface="Menlo"/>
                <a:cs typeface="Menlo"/>
                <a:sym typeface="Menlo"/>
              </a:rPr>
              <a:t>read(fd1, </a:t>
            </a:r>
            <a:r>
              <a:rPr lang="en-US" sz="3200" dirty="0" err="1" smtClean="0">
                <a:solidFill>
                  <a:srgbClr val="000000"/>
                </a:solidFill>
                <a:latin typeface="Menlo"/>
                <a:ea typeface="Menlo"/>
                <a:cs typeface="Menlo"/>
                <a:sym typeface="Menlo"/>
              </a:rPr>
              <a:t>buf</a:t>
            </a:r>
            <a:r>
              <a:rPr lang="en-US" sz="3200" dirty="0" smtClean="0">
                <a:solidFill>
                  <a:srgbClr val="000000"/>
                </a:solidFill>
                <a:latin typeface="Menlo"/>
                <a:ea typeface="Menlo"/>
                <a:cs typeface="Menlo"/>
                <a:sym typeface="Menlo"/>
              </a:rPr>
              <a:t>, 12);</a:t>
            </a:r>
          </a:p>
          <a:p>
            <a:pPr marL="0" indent="0">
              <a:buFont typeface="Calisto MT" pitchFamily="18" charset="0"/>
              <a:buNone/>
              <a:defRPr sz="1800">
                <a:solidFill>
                  <a:srgbClr val="000000"/>
                </a:solidFill>
              </a:defRPr>
            </a:pPr>
            <a:endParaRPr lang="en-US" sz="3200" dirty="0" smtClean="0">
              <a:solidFill>
                <a:srgbClr val="000000"/>
              </a:solidFill>
              <a:latin typeface="Menlo"/>
              <a:ea typeface="Menlo"/>
              <a:cs typeface="Menlo"/>
              <a:sym typeface="Menlo"/>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2" name="Shape 149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Code Snippet</a:t>
            </a:r>
          </a:p>
        </p:txBody>
      </p:sp>
      <p:sp>
        <p:nvSpPr>
          <p:cNvPr id="1494" name="Shape 1494"/>
          <p:cNvSpPr/>
          <p:nvPr/>
        </p:nvSpPr>
        <p:spPr>
          <a:xfrm>
            <a:off x="1837266" y="377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95" name="Shape 1495"/>
          <p:cNvSpPr/>
          <p:nvPr/>
        </p:nvSpPr>
        <p:spPr>
          <a:xfrm>
            <a:off x="1382081" y="369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496" name="Shape 1496"/>
          <p:cNvSpPr/>
          <p:nvPr/>
        </p:nvSpPr>
        <p:spPr>
          <a:xfrm>
            <a:off x="1837266" y="4279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97" name="Shape 1497"/>
          <p:cNvSpPr/>
          <p:nvPr/>
        </p:nvSpPr>
        <p:spPr>
          <a:xfrm>
            <a:off x="1382081" y="4200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498" name="Shape 1498"/>
          <p:cNvSpPr/>
          <p:nvPr/>
        </p:nvSpPr>
        <p:spPr>
          <a:xfrm>
            <a:off x="1837266" y="4787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499" name="Shape 1499"/>
          <p:cNvSpPr/>
          <p:nvPr/>
        </p:nvSpPr>
        <p:spPr>
          <a:xfrm>
            <a:off x="1382081" y="4708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500" name="Shape 1500"/>
          <p:cNvSpPr/>
          <p:nvPr/>
        </p:nvSpPr>
        <p:spPr>
          <a:xfrm>
            <a:off x="1837266" y="5295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01" name="Shape 1501"/>
          <p:cNvSpPr/>
          <p:nvPr/>
        </p:nvSpPr>
        <p:spPr>
          <a:xfrm>
            <a:off x="1382081" y="5216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502" name="Shape 1502"/>
          <p:cNvSpPr/>
          <p:nvPr/>
        </p:nvSpPr>
        <p:spPr>
          <a:xfrm>
            <a:off x="1837266" y="5803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03" name="Shape 1503"/>
          <p:cNvSpPr/>
          <p:nvPr/>
        </p:nvSpPr>
        <p:spPr>
          <a:xfrm>
            <a:off x="1382081" y="5724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4</a:t>
            </a:r>
          </a:p>
        </p:txBody>
      </p:sp>
      <p:sp>
        <p:nvSpPr>
          <p:cNvPr id="1504" name="Shape 1504"/>
          <p:cNvSpPr/>
          <p:nvPr/>
        </p:nvSpPr>
        <p:spPr>
          <a:xfrm>
            <a:off x="1837266" y="631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05" name="Shape 1505"/>
          <p:cNvSpPr/>
          <p:nvPr/>
        </p:nvSpPr>
        <p:spPr>
          <a:xfrm>
            <a:off x="1382081" y="623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5</a:t>
            </a:r>
          </a:p>
        </p:txBody>
      </p:sp>
      <p:sp>
        <p:nvSpPr>
          <p:cNvPr id="1506" name="Shape 1506"/>
          <p:cNvSpPr/>
          <p:nvPr/>
        </p:nvSpPr>
        <p:spPr>
          <a:xfrm>
            <a:off x="3979333" y="4178035"/>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12</a:t>
            </a:r>
          </a:p>
          <a:p>
            <a:pPr lvl="0" algn="l">
              <a:defRPr sz="1800">
                <a:solidFill>
                  <a:srgbClr val="000000"/>
                </a:solidFill>
              </a:defRPr>
            </a:pPr>
            <a:r>
              <a:rPr sz="2800">
                <a:solidFill>
                  <a:srgbClr val="FFFFFF"/>
                </a:solidFill>
              </a:rPr>
              <a:t> inode = </a:t>
            </a:r>
          </a:p>
        </p:txBody>
      </p:sp>
      <p:sp>
        <p:nvSpPr>
          <p:cNvPr id="1507" name="Shape 1507"/>
          <p:cNvSpPr/>
          <p:nvPr/>
        </p:nvSpPr>
        <p:spPr>
          <a:xfrm>
            <a:off x="3979333" y="5517700"/>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0</a:t>
            </a:r>
          </a:p>
          <a:p>
            <a:pPr lvl="0" algn="l">
              <a:defRPr sz="1800">
                <a:solidFill>
                  <a:srgbClr val="000000"/>
                </a:solidFill>
              </a:defRPr>
            </a:pPr>
            <a:r>
              <a:rPr sz="2800">
                <a:solidFill>
                  <a:srgbClr val="FFFFFF"/>
                </a:solidFill>
              </a:rPr>
              <a:t> inode = </a:t>
            </a:r>
          </a:p>
        </p:txBody>
      </p:sp>
      <p:sp>
        <p:nvSpPr>
          <p:cNvPr id="1508" name="Shape 1508"/>
          <p:cNvSpPr/>
          <p:nvPr/>
        </p:nvSpPr>
        <p:spPr>
          <a:xfrm>
            <a:off x="4848110" y="3504896"/>
            <a:ext cx="543418"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fds</a:t>
            </a:r>
          </a:p>
        </p:txBody>
      </p:sp>
      <p:sp>
        <p:nvSpPr>
          <p:cNvPr id="1509" name="Shape 1509"/>
          <p:cNvSpPr/>
          <p:nvPr/>
        </p:nvSpPr>
        <p:spPr>
          <a:xfrm>
            <a:off x="1362156" y="3231648"/>
            <a:ext cx="122790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dirty="0">
                <a:solidFill>
                  <a:schemeClr val="bg1"/>
                </a:solidFill>
              </a:rPr>
              <a:t>fd table</a:t>
            </a:r>
          </a:p>
        </p:txBody>
      </p:sp>
      <p:sp>
        <p:nvSpPr>
          <p:cNvPr id="1510" name="Shape 1510"/>
          <p:cNvSpPr/>
          <p:nvPr/>
        </p:nvSpPr>
        <p:spPr>
          <a:xfrm>
            <a:off x="8045384" y="5005652"/>
            <a:ext cx="2472598"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location = …</a:t>
            </a:r>
          </a:p>
          <a:p>
            <a:pPr lvl="0" algn="l">
              <a:defRPr sz="1800">
                <a:solidFill>
                  <a:srgbClr val="000000"/>
                </a:solidFill>
              </a:defRPr>
            </a:pPr>
            <a:r>
              <a:rPr sz="2800">
                <a:solidFill>
                  <a:srgbClr val="FFFFFF"/>
                </a:solidFill>
              </a:rPr>
              <a:t> size = …</a:t>
            </a:r>
          </a:p>
        </p:txBody>
      </p:sp>
      <p:sp>
        <p:nvSpPr>
          <p:cNvPr id="1511" name="Shape 1511"/>
          <p:cNvSpPr/>
          <p:nvPr/>
        </p:nvSpPr>
        <p:spPr>
          <a:xfrm>
            <a:off x="8803987" y="4441422"/>
            <a:ext cx="95539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inode</a:t>
            </a:r>
          </a:p>
        </p:txBody>
      </p:sp>
      <p:sp>
        <p:nvSpPr>
          <p:cNvPr id="1512" name="Shape 1512"/>
          <p:cNvSpPr/>
          <p:nvPr/>
        </p:nvSpPr>
        <p:spPr>
          <a:xfrm>
            <a:off x="5874135" y="5049524"/>
            <a:ext cx="2147822" cy="145457"/>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13" name="Shape 1513"/>
          <p:cNvSpPr/>
          <p:nvPr/>
        </p:nvSpPr>
        <p:spPr>
          <a:xfrm flipV="1">
            <a:off x="5874135" y="5819505"/>
            <a:ext cx="2149818" cy="500020"/>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14" name="Shape 1514"/>
          <p:cNvSpPr/>
          <p:nvPr/>
        </p:nvSpPr>
        <p:spPr>
          <a:xfrm>
            <a:off x="2140335" y="6048556"/>
            <a:ext cx="1805080" cy="1"/>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15" name="Shape 1515"/>
          <p:cNvSpPr/>
          <p:nvPr/>
        </p:nvSpPr>
        <p:spPr>
          <a:xfrm flipV="1">
            <a:off x="2140335" y="4931578"/>
            <a:ext cx="1811652" cy="608979"/>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26" name="Shape 1518"/>
          <p:cNvSpPr txBox="1">
            <a:spLocks/>
          </p:cNvSpPr>
          <p:nvPr/>
        </p:nvSpPr>
        <p:spPr>
          <a:xfrm>
            <a:off x="553278" y="7094417"/>
            <a:ext cx="11099800" cy="2595277"/>
          </a:xfrm>
          <a:prstGeom prst="rect">
            <a:avLst/>
          </a:prstGeom>
        </p:spPr>
        <p:txBody>
          <a:bodyPr vert="horz" lIns="130046" tIns="65023" rIns="130046" bIns="65023" rtlCol="0">
            <a:normAutofit/>
          </a:bodyPr>
          <a:lstStyle>
            <a:lvl1pPr marL="401878" indent="-401878" algn="l" defTabSz="1300460" rtl="0" eaLnBrk="1" latinLnBrk="0" hangingPunct="1">
              <a:spcBef>
                <a:spcPts val="2844"/>
              </a:spcBef>
              <a:buFont typeface="Calisto MT" pitchFamily="18" charset="0"/>
              <a:buChar char="•"/>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821818" indent="-419940" algn="l" defTabSz="1300460" rtl="0" eaLnBrk="1" latinLnBrk="0" hangingPunct="1">
              <a:spcBef>
                <a:spcPts val="853"/>
              </a:spcBef>
              <a:buClr>
                <a:schemeClr val="bg2">
                  <a:lumMod val="60000"/>
                  <a:lumOff val="40000"/>
                </a:schemeClr>
              </a:buClr>
              <a:buFont typeface="Calisto MT" pitchFamily="18" charset="0"/>
              <a:buChar char="•"/>
              <a:defRPr sz="3100" kern="1200">
                <a:solidFill>
                  <a:schemeClr val="bg2"/>
                </a:solidFill>
                <a:effectLst>
                  <a:outerShdw blurRad="63500" dir="2700000" algn="tl" rotWithShape="0">
                    <a:schemeClr val="tx1">
                      <a:alpha val="40000"/>
                    </a:schemeClr>
                  </a:outerShdw>
                </a:effectLst>
                <a:latin typeface="+mn-lt"/>
                <a:ea typeface="+mn-ea"/>
                <a:cs typeface="+mn-cs"/>
              </a:defRPr>
            </a:lvl2pPr>
            <a:lvl3pPr marL="1223696" indent="-401878" algn="l" defTabSz="1300460" rtl="0" eaLnBrk="1" latinLnBrk="0" hangingPunct="1">
              <a:spcBef>
                <a:spcPts val="853"/>
              </a:spcBef>
              <a:buFont typeface="Calisto MT" pitchFamily="18" charset="0"/>
              <a:buChar char="•"/>
              <a:defRPr sz="2800" kern="1200">
                <a:solidFill>
                  <a:schemeClr val="bg2"/>
                </a:solidFill>
                <a:effectLst>
                  <a:outerShdw blurRad="63500" dir="2700000" algn="tl" rotWithShape="0">
                    <a:schemeClr val="tx1">
                      <a:alpha val="40000"/>
                    </a:schemeClr>
                  </a:outerShdw>
                </a:effectLst>
                <a:latin typeface="+mn-lt"/>
                <a:ea typeface="+mn-ea"/>
                <a:cs typeface="+mn-cs"/>
              </a:defRPr>
            </a:lvl3pPr>
            <a:lvl4pPr marL="1625575" indent="-401878" algn="l" defTabSz="1300460" rtl="0" eaLnBrk="1" latinLnBrk="0" hangingPunct="1">
              <a:spcBef>
                <a:spcPts val="853"/>
              </a:spcBef>
              <a:buClr>
                <a:schemeClr val="bg2">
                  <a:lumMod val="60000"/>
                  <a:lumOff val="40000"/>
                </a:schemeClr>
              </a:buClr>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4pPr>
            <a:lvl5pPr marL="2027453" indent="-401878" algn="l" defTabSz="1300460" rtl="0" eaLnBrk="1" latinLnBrk="0" hangingPunct="1">
              <a:spcBef>
                <a:spcPts val="853"/>
              </a:spcBef>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5pPr>
            <a:lvl6pPr marL="357626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49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72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95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9pPr>
          </a:lstStyle>
          <a:p>
            <a:pPr marL="0" indent="0">
              <a:buFont typeface="Calisto MT" pitchFamily="18" charset="0"/>
              <a:buNone/>
              <a:defRPr sz="1800">
                <a:solidFill>
                  <a:srgbClr val="000000"/>
                </a:solidFill>
              </a:defRPr>
            </a:pPr>
            <a:r>
              <a:rPr lang="en-US" sz="3200" dirty="0" err="1" smtClean="0">
                <a:solidFill>
                  <a:srgbClr val="000000"/>
                </a:solidFill>
                <a:latin typeface="Menlo"/>
                <a:ea typeface="Menlo"/>
                <a:cs typeface="Menlo"/>
                <a:sym typeface="Menlo"/>
              </a:rPr>
              <a:t>int</a:t>
            </a:r>
            <a:r>
              <a:rPr lang="en-US" sz="3200" dirty="0" smtClean="0">
                <a:solidFill>
                  <a:srgbClr val="000000"/>
                </a:solidFill>
                <a:latin typeface="Menlo"/>
                <a:ea typeface="Menlo"/>
                <a:cs typeface="Menlo"/>
                <a:sym typeface="Menlo"/>
              </a:rPr>
              <a:t> fd1 = open(“</a:t>
            </a:r>
            <a:r>
              <a:rPr lang="en-US" sz="3200" dirty="0" err="1" smtClean="0">
                <a:solidFill>
                  <a:srgbClr val="000000"/>
                </a:solidFill>
                <a:latin typeface="Menlo"/>
                <a:ea typeface="Menlo"/>
                <a:cs typeface="Menlo"/>
                <a:sym typeface="Menlo"/>
              </a:rPr>
              <a:t>file.txt</a:t>
            </a:r>
            <a:r>
              <a:rPr lang="en-US" sz="3200" dirty="0" smtClean="0">
                <a:solidFill>
                  <a:srgbClr val="000000"/>
                </a:solidFill>
                <a:latin typeface="Menlo"/>
                <a:ea typeface="Menlo"/>
                <a:cs typeface="Menlo"/>
                <a:sym typeface="Menlo"/>
              </a:rPr>
              <a:t>”); // returns 3</a:t>
            </a:r>
          </a:p>
          <a:p>
            <a:pPr marL="0" indent="0">
              <a:buFont typeface="Calisto MT" pitchFamily="18" charset="0"/>
              <a:buNone/>
              <a:defRPr sz="1800">
                <a:solidFill>
                  <a:srgbClr val="000000"/>
                </a:solidFill>
              </a:defRPr>
            </a:pPr>
            <a:r>
              <a:rPr lang="en-US" sz="3200" dirty="0" smtClean="0">
                <a:solidFill>
                  <a:srgbClr val="000000"/>
                </a:solidFill>
                <a:latin typeface="Menlo"/>
                <a:ea typeface="Menlo"/>
                <a:cs typeface="Menlo"/>
                <a:sym typeface="Menlo"/>
              </a:rPr>
              <a:t>read(fd1, </a:t>
            </a:r>
            <a:r>
              <a:rPr lang="en-US" sz="3200" dirty="0" err="1" smtClean="0">
                <a:solidFill>
                  <a:srgbClr val="000000"/>
                </a:solidFill>
                <a:latin typeface="Menlo"/>
                <a:ea typeface="Menlo"/>
                <a:cs typeface="Menlo"/>
                <a:sym typeface="Menlo"/>
              </a:rPr>
              <a:t>buf</a:t>
            </a:r>
            <a:r>
              <a:rPr lang="en-US" sz="3200" dirty="0" smtClean="0">
                <a:solidFill>
                  <a:srgbClr val="000000"/>
                </a:solidFill>
                <a:latin typeface="Menlo"/>
                <a:ea typeface="Menlo"/>
                <a:cs typeface="Menlo"/>
                <a:sym typeface="Menlo"/>
              </a:rPr>
              <a:t>, 12);</a:t>
            </a:r>
          </a:p>
          <a:p>
            <a:pPr marL="0" indent="0">
              <a:buFont typeface="Calisto MT" pitchFamily="18" charset="0"/>
              <a:buNone/>
              <a:defRPr sz="1800">
                <a:solidFill>
                  <a:srgbClr val="000000"/>
                </a:solidFill>
              </a:defRPr>
            </a:pPr>
            <a:r>
              <a:rPr lang="en-US" sz="3200" dirty="0" err="1" smtClean="0">
                <a:solidFill>
                  <a:srgbClr val="000000"/>
                </a:solidFill>
                <a:latin typeface="Menlo"/>
                <a:ea typeface="Menlo"/>
                <a:cs typeface="Menlo"/>
                <a:sym typeface="Menlo"/>
              </a:rPr>
              <a:t>int</a:t>
            </a:r>
            <a:r>
              <a:rPr lang="en-US" sz="3200" dirty="0" smtClean="0">
                <a:solidFill>
                  <a:srgbClr val="000000"/>
                </a:solidFill>
                <a:latin typeface="Menlo"/>
                <a:ea typeface="Menlo"/>
                <a:cs typeface="Menlo"/>
                <a:sym typeface="Menlo"/>
              </a:rPr>
              <a:t> fd2 = open(“</a:t>
            </a:r>
            <a:r>
              <a:rPr lang="en-US" sz="3200" dirty="0" err="1" smtClean="0">
                <a:solidFill>
                  <a:srgbClr val="000000"/>
                </a:solidFill>
                <a:latin typeface="Menlo"/>
                <a:ea typeface="Menlo"/>
                <a:cs typeface="Menlo"/>
                <a:sym typeface="Menlo"/>
              </a:rPr>
              <a:t>file.txt</a:t>
            </a:r>
            <a:r>
              <a:rPr lang="en-US" sz="3200" dirty="0" smtClean="0">
                <a:solidFill>
                  <a:srgbClr val="000000"/>
                </a:solidFill>
                <a:latin typeface="Menlo"/>
                <a:ea typeface="Menlo"/>
                <a:cs typeface="Menlo"/>
                <a:sym typeface="Menlo"/>
              </a:rPr>
              <a:t>”); // returns 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7" name="Shape 1517"/>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Code Snippet</a:t>
            </a:r>
          </a:p>
        </p:txBody>
      </p:sp>
      <p:sp>
        <p:nvSpPr>
          <p:cNvPr id="1518" name="Shape 1518"/>
          <p:cNvSpPr>
            <a:spLocks noGrp="1"/>
          </p:cNvSpPr>
          <p:nvPr>
            <p:ph type="body" idx="4294967295"/>
          </p:nvPr>
        </p:nvSpPr>
        <p:spPr>
          <a:xfrm>
            <a:off x="553278" y="7094417"/>
            <a:ext cx="11099800" cy="2595277"/>
          </a:xfrm>
          <a:prstGeom prst="rect">
            <a:avLst/>
          </a:prstGeom>
        </p:spPr>
        <p:txBody>
          <a:bodyPr>
            <a:normAutofit fontScale="85000" lnSpcReduction="20000"/>
          </a:bodyPr>
          <a:lstStyle/>
          <a:p>
            <a:pPr marL="0" lvl="0" indent="0">
              <a:buNone/>
              <a:defRPr sz="1800">
                <a:solidFill>
                  <a:srgbClr val="000000"/>
                </a:solidFill>
              </a:defRPr>
            </a:pPr>
            <a:r>
              <a:rPr sz="3200" dirty="0">
                <a:latin typeface="Menlo"/>
                <a:ea typeface="Menlo"/>
                <a:cs typeface="Menlo"/>
                <a:sym typeface="Menlo"/>
              </a:rPr>
              <a:t>int fd1 = open(“file.txt”); // returns 3</a:t>
            </a:r>
          </a:p>
          <a:p>
            <a:pPr marL="0" lvl="0" indent="0">
              <a:buNone/>
              <a:defRPr sz="1800">
                <a:solidFill>
                  <a:srgbClr val="000000"/>
                </a:solidFill>
              </a:defRPr>
            </a:pPr>
            <a:r>
              <a:rPr sz="3200" dirty="0">
                <a:latin typeface="Menlo"/>
                <a:ea typeface="Menlo"/>
                <a:cs typeface="Menlo"/>
                <a:sym typeface="Menlo"/>
              </a:rPr>
              <a:t>read(fd1, buf, 12);</a:t>
            </a:r>
          </a:p>
          <a:p>
            <a:pPr marL="0" lvl="0" indent="0">
              <a:buNone/>
              <a:defRPr sz="1800">
                <a:solidFill>
                  <a:srgbClr val="000000"/>
                </a:solidFill>
              </a:defRPr>
            </a:pPr>
            <a:r>
              <a:rPr sz="3200" dirty="0">
                <a:latin typeface="Menlo"/>
                <a:ea typeface="Menlo"/>
                <a:cs typeface="Menlo"/>
                <a:sym typeface="Menlo"/>
              </a:rPr>
              <a:t>int fd2 = open(“file.txt”); // returns 4</a:t>
            </a:r>
          </a:p>
          <a:p>
            <a:pPr marL="0" lvl="0" indent="0">
              <a:buNone/>
              <a:defRPr sz="1800">
                <a:solidFill>
                  <a:srgbClr val="000000"/>
                </a:solidFill>
              </a:defRPr>
            </a:pPr>
            <a:r>
              <a:rPr sz="3200" dirty="0">
                <a:latin typeface="Menlo"/>
                <a:ea typeface="Menlo"/>
                <a:cs typeface="Menlo"/>
                <a:sym typeface="Menlo"/>
              </a:rPr>
              <a:t>int fd3 = dup(fd2);         // returns 5</a:t>
            </a:r>
          </a:p>
        </p:txBody>
      </p:sp>
      <p:sp>
        <p:nvSpPr>
          <p:cNvPr id="1519" name="Shape 1519"/>
          <p:cNvSpPr/>
          <p:nvPr/>
        </p:nvSpPr>
        <p:spPr>
          <a:xfrm>
            <a:off x="1837266" y="377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20" name="Shape 1520"/>
          <p:cNvSpPr/>
          <p:nvPr/>
        </p:nvSpPr>
        <p:spPr>
          <a:xfrm>
            <a:off x="1382081" y="369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521" name="Shape 1521"/>
          <p:cNvSpPr/>
          <p:nvPr/>
        </p:nvSpPr>
        <p:spPr>
          <a:xfrm>
            <a:off x="1837266" y="4279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22" name="Shape 1522"/>
          <p:cNvSpPr/>
          <p:nvPr/>
        </p:nvSpPr>
        <p:spPr>
          <a:xfrm>
            <a:off x="1382081" y="4200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523" name="Shape 1523"/>
          <p:cNvSpPr/>
          <p:nvPr/>
        </p:nvSpPr>
        <p:spPr>
          <a:xfrm>
            <a:off x="1837266" y="4787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24" name="Shape 1524"/>
          <p:cNvSpPr/>
          <p:nvPr/>
        </p:nvSpPr>
        <p:spPr>
          <a:xfrm>
            <a:off x="1382081" y="4708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525" name="Shape 1525"/>
          <p:cNvSpPr/>
          <p:nvPr/>
        </p:nvSpPr>
        <p:spPr>
          <a:xfrm>
            <a:off x="1837266" y="5295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26" name="Shape 1526"/>
          <p:cNvSpPr/>
          <p:nvPr/>
        </p:nvSpPr>
        <p:spPr>
          <a:xfrm>
            <a:off x="1382081" y="5216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527" name="Shape 1527"/>
          <p:cNvSpPr/>
          <p:nvPr/>
        </p:nvSpPr>
        <p:spPr>
          <a:xfrm>
            <a:off x="1837266" y="5803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28" name="Shape 1528"/>
          <p:cNvSpPr/>
          <p:nvPr/>
        </p:nvSpPr>
        <p:spPr>
          <a:xfrm>
            <a:off x="1382081" y="5724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4</a:t>
            </a:r>
          </a:p>
        </p:txBody>
      </p:sp>
      <p:sp>
        <p:nvSpPr>
          <p:cNvPr id="1529" name="Shape 1529"/>
          <p:cNvSpPr/>
          <p:nvPr/>
        </p:nvSpPr>
        <p:spPr>
          <a:xfrm>
            <a:off x="1837266" y="6311635"/>
            <a:ext cx="548614" cy="488753"/>
          </a:xfrm>
          <a:prstGeom prst="rect">
            <a:avLst/>
          </a:prstGeom>
          <a:solidFill/>
          <a:ln w="25400">
            <a:solidFill>
              <a:srgbClr val="FFFFFF"/>
            </a:solidFill>
            <a:miter lim="400000"/>
          </a:ln>
        </p:spPr>
        <p:txBody>
          <a:bodyPr lIns="0" tIns="0" rIns="0" bIns="0" anchor="ctr"/>
          <a:lstStyle/>
          <a:p>
            <a:pPr lvl="0" algn="l">
              <a:defRPr sz="3200"/>
            </a:pPr>
            <a:endParaRPr/>
          </a:p>
        </p:txBody>
      </p:sp>
      <p:sp>
        <p:nvSpPr>
          <p:cNvPr id="1530" name="Shape 1530"/>
          <p:cNvSpPr/>
          <p:nvPr/>
        </p:nvSpPr>
        <p:spPr>
          <a:xfrm>
            <a:off x="1382081" y="6232161"/>
            <a:ext cx="36850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5</a:t>
            </a:r>
          </a:p>
        </p:txBody>
      </p:sp>
      <p:sp>
        <p:nvSpPr>
          <p:cNvPr id="1531" name="Shape 1531"/>
          <p:cNvSpPr/>
          <p:nvPr/>
        </p:nvSpPr>
        <p:spPr>
          <a:xfrm>
            <a:off x="3979333" y="4178035"/>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12</a:t>
            </a:r>
          </a:p>
          <a:p>
            <a:pPr lvl="0" algn="l">
              <a:defRPr sz="1800">
                <a:solidFill>
                  <a:srgbClr val="000000"/>
                </a:solidFill>
              </a:defRPr>
            </a:pPr>
            <a:r>
              <a:rPr sz="2800">
                <a:solidFill>
                  <a:srgbClr val="FFFFFF"/>
                </a:solidFill>
              </a:rPr>
              <a:t> inode = </a:t>
            </a:r>
          </a:p>
        </p:txBody>
      </p:sp>
      <p:sp>
        <p:nvSpPr>
          <p:cNvPr id="1532" name="Shape 1532"/>
          <p:cNvSpPr/>
          <p:nvPr/>
        </p:nvSpPr>
        <p:spPr>
          <a:xfrm>
            <a:off x="3979333" y="5517700"/>
            <a:ext cx="2280973"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offset =  0</a:t>
            </a:r>
          </a:p>
          <a:p>
            <a:pPr lvl="0" algn="l">
              <a:defRPr sz="1800">
                <a:solidFill>
                  <a:srgbClr val="000000"/>
                </a:solidFill>
              </a:defRPr>
            </a:pPr>
            <a:r>
              <a:rPr sz="2800">
                <a:solidFill>
                  <a:srgbClr val="FFFFFF"/>
                </a:solidFill>
              </a:rPr>
              <a:t> inode = </a:t>
            </a:r>
          </a:p>
        </p:txBody>
      </p:sp>
      <p:sp>
        <p:nvSpPr>
          <p:cNvPr id="1533" name="Shape 1533"/>
          <p:cNvSpPr/>
          <p:nvPr/>
        </p:nvSpPr>
        <p:spPr>
          <a:xfrm>
            <a:off x="4848110" y="3504896"/>
            <a:ext cx="543418"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fds</a:t>
            </a:r>
          </a:p>
        </p:txBody>
      </p:sp>
      <p:sp>
        <p:nvSpPr>
          <p:cNvPr id="1534" name="Shape 1534"/>
          <p:cNvSpPr/>
          <p:nvPr/>
        </p:nvSpPr>
        <p:spPr>
          <a:xfrm>
            <a:off x="1362156" y="3231648"/>
            <a:ext cx="122790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fd table</a:t>
            </a:r>
          </a:p>
        </p:txBody>
      </p:sp>
      <p:sp>
        <p:nvSpPr>
          <p:cNvPr id="1535" name="Shape 1535"/>
          <p:cNvSpPr/>
          <p:nvPr/>
        </p:nvSpPr>
        <p:spPr>
          <a:xfrm>
            <a:off x="8045384" y="5005652"/>
            <a:ext cx="2472598" cy="1068719"/>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2800">
                <a:solidFill>
                  <a:srgbClr val="FFFFFF"/>
                </a:solidFill>
              </a:rPr>
              <a:t> location = …</a:t>
            </a:r>
          </a:p>
          <a:p>
            <a:pPr lvl="0" algn="l">
              <a:defRPr sz="1800">
                <a:solidFill>
                  <a:srgbClr val="000000"/>
                </a:solidFill>
              </a:defRPr>
            </a:pPr>
            <a:r>
              <a:rPr sz="2800">
                <a:solidFill>
                  <a:srgbClr val="FFFFFF"/>
                </a:solidFill>
              </a:rPr>
              <a:t> size = …</a:t>
            </a:r>
          </a:p>
        </p:txBody>
      </p:sp>
      <p:sp>
        <p:nvSpPr>
          <p:cNvPr id="1536" name="Shape 1536"/>
          <p:cNvSpPr/>
          <p:nvPr/>
        </p:nvSpPr>
        <p:spPr>
          <a:xfrm>
            <a:off x="8803987" y="4441422"/>
            <a:ext cx="95539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800">
                <a:solidFill>
                  <a:srgbClr val="1497FC"/>
                </a:solidFill>
              </a:defRPr>
            </a:lvl1pPr>
          </a:lstStyle>
          <a:p>
            <a:pPr lvl="0">
              <a:defRPr sz="1800">
                <a:solidFill>
                  <a:srgbClr val="000000"/>
                </a:solidFill>
              </a:defRPr>
            </a:pPr>
            <a:r>
              <a:rPr sz="2800">
                <a:solidFill>
                  <a:schemeClr val="bg1"/>
                </a:solidFill>
              </a:rPr>
              <a:t>inode</a:t>
            </a:r>
          </a:p>
        </p:txBody>
      </p:sp>
      <p:sp>
        <p:nvSpPr>
          <p:cNvPr id="1537" name="Shape 1537"/>
          <p:cNvSpPr/>
          <p:nvPr/>
        </p:nvSpPr>
        <p:spPr>
          <a:xfrm>
            <a:off x="5874135" y="5049524"/>
            <a:ext cx="2147822" cy="145457"/>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38" name="Shape 1538"/>
          <p:cNvSpPr/>
          <p:nvPr/>
        </p:nvSpPr>
        <p:spPr>
          <a:xfrm flipV="1">
            <a:off x="5874135" y="5819505"/>
            <a:ext cx="2149818" cy="500020"/>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39" name="Shape 1539"/>
          <p:cNvSpPr/>
          <p:nvPr/>
        </p:nvSpPr>
        <p:spPr>
          <a:xfrm flipV="1">
            <a:off x="2140335" y="6356533"/>
            <a:ext cx="1807568" cy="238124"/>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40" name="Shape 1540"/>
          <p:cNvSpPr/>
          <p:nvPr/>
        </p:nvSpPr>
        <p:spPr>
          <a:xfrm>
            <a:off x="2140335" y="6048556"/>
            <a:ext cx="1805080" cy="1"/>
          </a:xfrm>
          <a:prstGeom prst="line">
            <a:avLst/>
          </a:prstGeom>
          <a:ln w="38100">
            <a:solidFill>
              <a:srgbClr val="FF2600"/>
            </a:solidFill>
            <a:miter lim="400000"/>
            <a:tailEnd type="triangle"/>
          </a:ln>
        </p:spPr>
        <p:txBody>
          <a:bodyPr lIns="0" tIns="0" rIns="0" bIns="0" anchor="ctr"/>
          <a:lstStyle/>
          <a:p>
            <a:pPr lvl="0">
              <a:defRPr sz="2600"/>
            </a:pPr>
            <a:endParaRPr/>
          </a:p>
        </p:txBody>
      </p:sp>
      <p:sp>
        <p:nvSpPr>
          <p:cNvPr id="1541" name="Shape 1541"/>
          <p:cNvSpPr/>
          <p:nvPr/>
        </p:nvSpPr>
        <p:spPr>
          <a:xfrm flipV="1">
            <a:off x="2140335" y="4931578"/>
            <a:ext cx="1811652" cy="608979"/>
          </a:xfrm>
          <a:prstGeom prst="line">
            <a:avLst/>
          </a:prstGeom>
          <a:ln w="38100">
            <a:solidFill>
              <a:srgbClr val="FF2600"/>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3" name="Shape 154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File API (attempt 3)</a:t>
            </a:r>
          </a:p>
        </p:txBody>
      </p:sp>
      <p:sp>
        <p:nvSpPr>
          <p:cNvPr id="1544" name="Shape 1544"/>
          <p:cNvSpPr>
            <a:spLocks noGrp="1"/>
          </p:cNvSpPr>
          <p:nvPr>
            <p:ph type="body" idx="4294967295"/>
          </p:nvPr>
        </p:nvSpPr>
        <p:spPr>
          <a:xfrm>
            <a:off x="238540" y="2315679"/>
            <a:ext cx="12188870" cy="6907834"/>
          </a:xfrm>
          <a:prstGeom prst="rect">
            <a:avLst/>
          </a:prstGeom>
        </p:spPr>
        <p:txBody>
          <a:bodyPr>
            <a:normAutofit/>
          </a:bodyPr>
          <a:lstStyle/>
          <a:p>
            <a:pPr marL="0" lvl="0" indent="0">
              <a:buNone/>
              <a:defRPr sz="1800">
                <a:solidFill>
                  <a:srgbClr val="000000"/>
                </a:solidFill>
              </a:defRPr>
            </a:pPr>
            <a:r>
              <a:rPr sz="3200" dirty="0">
                <a:latin typeface="Menlo"/>
                <a:ea typeface="Menlo"/>
                <a:cs typeface="Menlo"/>
                <a:sym typeface="Menlo"/>
              </a:rPr>
              <a:t>int fd = </a:t>
            </a:r>
            <a:r>
              <a:rPr sz="3200" b="1" dirty="0">
                <a:latin typeface="Menlo"/>
                <a:ea typeface="Menlo"/>
                <a:cs typeface="Menlo"/>
                <a:sym typeface="Menlo"/>
              </a:rPr>
              <a:t>open</a:t>
            </a:r>
            <a:r>
              <a:rPr sz="3200" dirty="0">
                <a:latin typeface="Menlo"/>
                <a:ea typeface="Menlo"/>
                <a:cs typeface="Menlo"/>
                <a:sym typeface="Menlo"/>
              </a:rPr>
              <a:t>(char *path, int flag, mode_t mode</a:t>
            </a:r>
            <a:r>
              <a:rPr sz="3200" dirty="0" smtClean="0">
                <a:latin typeface="Menlo"/>
                <a:ea typeface="Menlo"/>
                <a:cs typeface="Menlo"/>
                <a:sym typeface="Menlo"/>
              </a:rPr>
              <a:t>)</a:t>
            </a:r>
            <a:endParaRPr sz="3200" dirty="0">
              <a:latin typeface="Menlo"/>
              <a:ea typeface="Menlo"/>
              <a:cs typeface="Menlo"/>
              <a:sym typeface="Menlo"/>
            </a:endParaRPr>
          </a:p>
          <a:p>
            <a:pPr marL="0" lvl="0" indent="0">
              <a:buNone/>
              <a:defRPr sz="1800">
                <a:solidFill>
                  <a:srgbClr val="000000"/>
                </a:solidFill>
              </a:defRPr>
            </a:pPr>
            <a:r>
              <a:rPr sz="3200" b="1" dirty="0">
                <a:latin typeface="Menlo"/>
                <a:ea typeface="Menlo"/>
                <a:cs typeface="Menlo"/>
                <a:sym typeface="Menlo"/>
              </a:rPr>
              <a:t>read</a:t>
            </a:r>
            <a:r>
              <a:rPr sz="3200" dirty="0">
                <a:latin typeface="Menlo"/>
                <a:ea typeface="Menlo"/>
                <a:cs typeface="Menlo"/>
                <a:sym typeface="Menlo"/>
              </a:rPr>
              <a:t>(int fd, void *buf, size_t nbyte</a:t>
            </a:r>
            <a:r>
              <a:rPr sz="3200" dirty="0" smtClean="0">
                <a:latin typeface="Menlo"/>
                <a:ea typeface="Menlo"/>
                <a:cs typeface="Menlo"/>
                <a:sym typeface="Menlo"/>
              </a:rPr>
              <a:t>)</a:t>
            </a:r>
            <a:endParaRPr sz="3200" dirty="0">
              <a:latin typeface="Menlo"/>
              <a:ea typeface="Menlo"/>
              <a:cs typeface="Menlo"/>
              <a:sym typeface="Menlo"/>
            </a:endParaRPr>
          </a:p>
          <a:p>
            <a:pPr marL="0" lvl="0" indent="0">
              <a:buNone/>
              <a:defRPr sz="1800">
                <a:solidFill>
                  <a:srgbClr val="000000"/>
                </a:solidFill>
              </a:defRPr>
            </a:pPr>
            <a:r>
              <a:rPr sz="3200" b="1" dirty="0">
                <a:latin typeface="Menlo"/>
                <a:ea typeface="Menlo"/>
                <a:cs typeface="Menlo"/>
                <a:sym typeface="Menlo"/>
              </a:rPr>
              <a:t>write</a:t>
            </a:r>
            <a:r>
              <a:rPr sz="3200" dirty="0">
                <a:latin typeface="Menlo"/>
                <a:ea typeface="Menlo"/>
                <a:cs typeface="Menlo"/>
                <a:sym typeface="Menlo"/>
              </a:rPr>
              <a:t>(int fd, void *buf, size_t nbyte</a:t>
            </a:r>
            <a:r>
              <a:rPr sz="3200" dirty="0" smtClean="0">
                <a:latin typeface="Menlo"/>
                <a:ea typeface="Menlo"/>
                <a:cs typeface="Menlo"/>
                <a:sym typeface="Menlo"/>
              </a:rPr>
              <a:t>)</a:t>
            </a:r>
            <a:endParaRPr sz="3200" strike="sngStrike" dirty="0">
              <a:latin typeface="Menlo"/>
              <a:ea typeface="Menlo"/>
              <a:cs typeface="Menlo"/>
              <a:sym typeface="Menlo"/>
            </a:endParaRPr>
          </a:p>
          <a:p>
            <a:pPr marL="0" lvl="0" indent="0">
              <a:buNone/>
              <a:defRPr sz="1800">
                <a:solidFill>
                  <a:srgbClr val="000000"/>
                </a:solidFill>
              </a:defRPr>
            </a:pPr>
            <a:r>
              <a:rPr sz="3200" b="1" dirty="0">
                <a:latin typeface="Menlo"/>
                <a:ea typeface="Menlo"/>
                <a:cs typeface="Menlo"/>
                <a:sym typeface="Menlo"/>
              </a:rPr>
              <a:t>close</a:t>
            </a:r>
            <a:r>
              <a:rPr sz="3200" dirty="0">
                <a:latin typeface="Menlo"/>
                <a:ea typeface="Menlo"/>
                <a:cs typeface="Menlo"/>
                <a:sym typeface="Menlo"/>
              </a:rPr>
              <a:t>(int fd)</a:t>
            </a:r>
          </a:p>
        </p:txBody>
      </p:sp>
      <p:sp>
        <p:nvSpPr>
          <p:cNvPr id="2" name="Rectangle 1"/>
          <p:cNvSpPr/>
          <p:nvPr/>
        </p:nvSpPr>
        <p:spPr>
          <a:xfrm>
            <a:off x="508000" y="6017736"/>
            <a:ext cx="8229600" cy="2554545"/>
          </a:xfrm>
          <a:prstGeom prst="rect">
            <a:avLst/>
          </a:prstGeom>
        </p:spPr>
        <p:txBody>
          <a:bodyPr wrap="square">
            <a:spAutoFit/>
          </a:bodyPr>
          <a:lstStyle/>
          <a:p>
            <a:pPr lvl="0" algn="l">
              <a:defRPr sz="1800">
                <a:solidFill>
                  <a:srgbClr val="000000"/>
                </a:solidFill>
              </a:defRPr>
            </a:pPr>
            <a:r>
              <a:rPr lang="en-US" sz="3200" dirty="0">
                <a:solidFill>
                  <a:schemeClr val="bg1"/>
                </a:solidFill>
              </a:rPr>
              <a:t>advantages:</a:t>
            </a:r>
          </a:p>
          <a:p>
            <a:pPr lvl="0" algn="l">
              <a:defRPr sz="1800">
                <a:solidFill>
                  <a:srgbClr val="000000"/>
                </a:solidFill>
              </a:defRPr>
            </a:pPr>
            <a:r>
              <a:rPr lang="en-US" sz="3200" dirty="0">
                <a:solidFill>
                  <a:schemeClr val="bg1"/>
                </a:solidFill>
              </a:rPr>
              <a:t> - string names</a:t>
            </a:r>
          </a:p>
          <a:p>
            <a:pPr lvl="0" algn="l">
              <a:defRPr sz="1800">
                <a:solidFill>
                  <a:srgbClr val="000000"/>
                </a:solidFill>
              </a:defRPr>
            </a:pPr>
            <a:r>
              <a:rPr lang="en-US" sz="3200" dirty="0">
                <a:solidFill>
                  <a:schemeClr val="bg1"/>
                </a:solidFill>
              </a:rPr>
              <a:t> - hierarchical</a:t>
            </a:r>
          </a:p>
          <a:p>
            <a:pPr lvl="0" algn="l">
              <a:defRPr sz="1800">
                <a:solidFill>
                  <a:srgbClr val="000000"/>
                </a:solidFill>
              </a:defRPr>
            </a:pPr>
            <a:r>
              <a:rPr lang="en-US" sz="3200" dirty="0">
                <a:solidFill>
                  <a:schemeClr val="bg1"/>
                </a:solidFill>
              </a:rPr>
              <a:t> - </a:t>
            </a:r>
            <a:r>
              <a:rPr lang="en-US" sz="3200" dirty="0" smtClean="0">
                <a:solidFill>
                  <a:schemeClr val="bg1"/>
                </a:solidFill>
              </a:rPr>
              <a:t>traverse </a:t>
            </a:r>
            <a:r>
              <a:rPr lang="en-US" sz="3200" dirty="0">
                <a:solidFill>
                  <a:schemeClr val="bg1"/>
                </a:solidFill>
              </a:rPr>
              <a:t>once</a:t>
            </a:r>
          </a:p>
          <a:p>
            <a:pPr lvl="0" algn="l">
              <a:defRPr sz="1800">
                <a:solidFill>
                  <a:srgbClr val="000000"/>
                </a:solidFill>
              </a:defRPr>
            </a:pPr>
            <a:r>
              <a:rPr lang="en-US" sz="3200" dirty="0">
                <a:solidFill>
                  <a:schemeClr val="bg1"/>
                </a:solidFill>
              </a:rPr>
              <a:t> - different </a:t>
            </a:r>
            <a:r>
              <a:rPr lang="en-US" sz="3200" dirty="0" smtClean="0">
                <a:solidFill>
                  <a:schemeClr val="bg1"/>
                </a:solidFill>
              </a:rPr>
              <a:t>offsets precisely defined</a:t>
            </a:r>
            <a:endParaRPr lang="en-US" sz="32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9" name="Shape 1559"/>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Deleting Files</a:t>
            </a:r>
          </a:p>
        </p:txBody>
      </p:sp>
      <p:sp>
        <p:nvSpPr>
          <p:cNvPr id="1560" name="Shape 1560"/>
          <p:cNvSpPr>
            <a:spLocks noGrp="1"/>
          </p:cNvSpPr>
          <p:nvPr>
            <p:ph type="body" idx="4294967295"/>
          </p:nvPr>
        </p:nvSpPr>
        <p:spPr>
          <a:xfrm>
            <a:off x="541867" y="2364846"/>
            <a:ext cx="11099800" cy="6982354"/>
          </a:xfrm>
          <a:prstGeom prst="rect">
            <a:avLst/>
          </a:prstGeom>
        </p:spPr>
        <p:txBody>
          <a:bodyPr>
            <a:normAutofit/>
          </a:bodyPr>
          <a:lstStyle/>
          <a:p>
            <a:pPr marL="0" lvl="0" indent="0">
              <a:buNone/>
              <a:defRPr sz="1800">
                <a:solidFill>
                  <a:srgbClr val="000000"/>
                </a:solidFill>
              </a:defRPr>
            </a:pPr>
            <a:r>
              <a:rPr sz="3800" dirty="0"/>
              <a:t>There is no system call for deleting files!</a:t>
            </a:r>
          </a:p>
          <a:p>
            <a:pPr marL="0" lvl="0" indent="0">
              <a:buNone/>
              <a:defRPr sz="1800">
                <a:solidFill>
                  <a:srgbClr val="000000"/>
                </a:solidFill>
              </a:defRPr>
            </a:pPr>
            <a:endParaRPr sz="3800" dirty="0"/>
          </a:p>
          <a:p>
            <a:pPr marL="0" lvl="0" indent="0">
              <a:buNone/>
              <a:defRPr sz="1800">
                <a:solidFill>
                  <a:srgbClr val="000000"/>
                </a:solidFill>
              </a:defRPr>
            </a:pPr>
            <a:r>
              <a:rPr sz="3800" dirty="0"/>
              <a:t>Inode (and associated file) is </a:t>
            </a:r>
            <a:r>
              <a:rPr sz="3800" b="1" dirty="0"/>
              <a:t>garbage collected </a:t>
            </a:r>
            <a:r>
              <a:rPr sz="3800" dirty="0"/>
              <a:t>when there are no references (from paths or fds</a:t>
            </a:r>
            <a:r>
              <a:rPr sz="3800" dirty="0" smtClean="0"/>
              <a:t>)</a:t>
            </a:r>
            <a:endParaRPr sz="3800" dirty="0"/>
          </a:p>
          <a:p>
            <a:pPr marL="0" lvl="0" indent="0">
              <a:buNone/>
              <a:defRPr sz="1800">
                <a:solidFill>
                  <a:srgbClr val="000000"/>
                </a:solidFill>
              </a:defRPr>
            </a:pPr>
            <a:endParaRPr sz="3800" dirty="0"/>
          </a:p>
          <a:p>
            <a:pPr marL="0" lvl="0" indent="0">
              <a:buNone/>
              <a:defRPr sz="1800">
                <a:solidFill>
                  <a:srgbClr val="000000"/>
                </a:solidFill>
              </a:defRPr>
            </a:pPr>
            <a:r>
              <a:rPr sz="3800" dirty="0"/>
              <a:t>Paths are deleted when: </a:t>
            </a:r>
            <a:r>
              <a:rPr sz="3800" dirty="0">
                <a:latin typeface="Menlo"/>
                <a:ea typeface="Menlo"/>
                <a:cs typeface="Menlo"/>
                <a:sym typeface="Menlo"/>
              </a:rPr>
              <a:t>unlink()</a:t>
            </a:r>
            <a:r>
              <a:rPr sz="3800" dirty="0"/>
              <a:t> is </a:t>
            </a:r>
            <a:r>
              <a:rPr sz="3800" dirty="0" smtClean="0"/>
              <a:t>called</a:t>
            </a:r>
            <a:endParaRPr sz="3800" dirty="0"/>
          </a:p>
          <a:p>
            <a:pPr marL="0" lvl="0" indent="0">
              <a:buNone/>
              <a:defRPr sz="1800">
                <a:solidFill>
                  <a:srgbClr val="000000"/>
                </a:solidFill>
              </a:defRPr>
            </a:pPr>
            <a:endParaRPr sz="3800" dirty="0"/>
          </a:p>
          <a:p>
            <a:pPr marL="0" lvl="0" indent="0">
              <a:buNone/>
              <a:defRPr sz="1800">
                <a:solidFill>
                  <a:srgbClr val="000000"/>
                </a:solidFill>
              </a:defRPr>
            </a:pPr>
            <a:r>
              <a:rPr sz="3800" dirty="0"/>
              <a:t>FDs are deleted when: </a:t>
            </a:r>
            <a:r>
              <a:rPr sz="3800" dirty="0">
                <a:latin typeface="Menlo"/>
                <a:ea typeface="Menlo"/>
                <a:cs typeface="Menlo"/>
                <a:sym typeface="Menlo"/>
              </a:rPr>
              <a:t>close</a:t>
            </a:r>
            <a:r>
              <a:rPr sz="3800" dirty="0" smtClean="0">
                <a:latin typeface="Menlo"/>
                <a:ea typeface="Menlo"/>
                <a:cs typeface="Menlo"/>
                <a:sym typeface="Menlo"/>
              </a:rPr>
              <a:t>()</a:t>
            </a:r>
            <a:r>
              <a:rPr sz="3800" dirty="0" smtClean="0"/>
              <a:t> </a:t>
            </a:r>
            <a:r>
              <a:rPr sz="3800" dirty="0"/>
              <a:t>or process quits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2" name="Shape 1562"/>
          <p:cNvSpPr>
            <a:spLocks noGrp="1"/>
          </p:cNvSpPr>
          <p:nvPr>
            <p:ph type="title"/>
          </p:nvPr>
        </p:nvSpPr>
        <p:spPr>
          <a:prstGeom prst="rect">
            <a:avLst/>
          </a:prstGeom>
        </p:spPr>
        <p:txBody>
          <a:bodyPr/>
          <a:lstStyle>
            <a:lvl1pPr defTabSz="449833">
              <a:defRPr sz="6160"/>
            </a:lvl1pPr>
          </a:lstStyle>
          <a:p>
            <a:pPr lvl="0">
              <a:defRPr sz="1800">
                <a:solidFill>
                  <a:srgbClr val="000000"/>
                </a:solidFill>
              </a:defRPr>
            </a:pPr>
            <a:r>
              <a:rPr sz="6160">
                <a:solidFill>
                  <a:srgbClr val="FFFFFF"/>
                </a:solidFill>
              </a:rPr>
              <a:t>Network File System Designers</a:t>
            </a:r>
          </a:p>
        </p:txBody>
      </p:sp>
      <p:sp>
        <p:nvSpPr>
          <p:cNvPr id="1563" name="Shape 1563"/>
          <p:cNvSpPr>
            <a:spLocks noGrp="1"/>
          </p:cNvSpPr>
          <p:nvPr>
            <p:ph type="body" idx="4294967295"/>
          </p:nvPr>
        </p:nvSpPr>
        <p:spPr>
          <a:xfrm>
            <a:off x="304799" y="2200804"/>
            <a:ext cx="12276667" cy="7434263"/>
          </a:xfrm>
          <a:prstGeom prst="rect">
            <a:avLst/>
          </a:prstGeom>
        </p:spPr>
        <p:txBody>
          <a:bodyPr>
            <a:normAutofit/>
          </a:bodyPr>
          <a:lstStyle/>
          <a:p>
            <a:pPr marL="0" lvl="0" indent="0" algn="ctr">
              <a:buNone/>
              <a:defRPr sz="1800">
                <a:solidFill>
                  <a:srgbClr val="000000"/>
                </a:solidFill>
              </a:defRPr>
            </a:pPr>
            <a:endParaRPr lang="en-US" sz="3500" dirty="0" smtClean="0"/>
          </a:p>
          <a:p>
            <a:pPr marL="0" lvl="0" indent="0" algn="ctr">
              <a:buNone/>
              <a:defRPr sz="1800">
                <a:solidFill>
                  <a:srgbClr val="000000"/>
                </a:solidFill>
              </a:defRPr>
            </a:pPr>
            <a:r>
              <a:rPr sz="3500" dirty="0" smtClean="0"/>
              <a:t>A </a:t>
            </a:r>
            <a:r>
              <a:rPr sz="3500" dirty="0"/>
              <a:t>process can open a file, then remove the directory entry for the file so that it has no name anywhere in the file system, and still read and write the file.  This is a disgusting bit of UNIX trivia and at first we were just not going to support it, but it turns out that all of the programs we didn’t want to have to fix (csh, sendmail, etc.) use this for temporary files.</a:t>
            </a:r>
          </a:p>
          <a:p>
            <a:pPr marL="0" lvl="0" indent="0" algn="ctr">
              <a:buNone/>
              <a:defRPr sz="1800">
                <a:solidFill>
                  <a:srgbClr val="000000"/>
                </a:solidFill>
              </a:defRPr>
            </a:pPr>
            <a:endParaRPr sz="3500" dirty="0"/>
          </a:p>
          <a:p>
            <a:pPr marL="0" lvl="0" indent="0" algn="ctr">
              <a:buNone/>
              <a:defRPr sz="1800">
                <a:solidFill>
                  <a:srgbClr val="000000"/>
                </a:solidFill>
              </a:defRPr>
            </a:pPr>
            <a:r>
              <a:rPr sz="3500" dirty="0"/>
              <a:t>~ Sandberg </a:t>
            </a:r>
            <a:r>
              <a:rPr sz="3500" i="1" dirty="0"/>
              <a:t>etal.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 name="Shape 1617"/>
          <p:cNvSpPr>
            <a:spLocks noGrp="1"/>
          </p:cNvSpPr>
          <p:nvPr>
            <p:ph type="title"/>
          </p:nvPr>
        </p:nvSpPr>
        <p:spPr>
          <a:prstGeom prst="rect">
            <a:avLst/>
          </a:prstGeom>
        </p:spPr>
        <p:txBody>
          <a:bodyPr/>
          <a:lstStyle>
            <a:lvl1pPr>
              <a:defRPr sz="7200"/>
            </a:lvl1pPr>
          </a:lstStyle>
          <a:p>
            <a:pPr lvl="0">
              <a:defRPr sz="1800">
                <a:solidFill>
                  <a:srgbClr val="000000"/>
                </a:solidFill>
              </a:defRPr>
            </a:pPr>
            <a:r>
              <a:rPr sz="7200">
                <a:solidFill>
                  <a:srgbClr val="FFFFFF"/>
                </a:solidFill>
              </a:rPr>
              <a:t>Links: Demonstrate</a:t>
            </a:r>
          </a:p>
        </p:txBody>
      </p:sp>
      <p:sp>
        <p:nvSpPr>
          <p:cNvPr id="2" name="Content Placeholder 1"/>
          <p:cNvSpPr>
            <a:spLocks noGrp="1"/>
          </p:cNvSpPr>
          <p:nvPr>
            <p:ph idx="1"/>
          </p:nvPr>
        </p:nvSpPr>
        <p:spPr>
          <a:xfrm>
            <a:off x="465826" y="2139351"/>
            <a:ext cx="12301268" cy="6573415"/>
          </a:xfrm>
        </p:spPr>
        <p:txBody>
          <a:bodyPr>
            <a:normAutofit fontScale="92500" lnSpcReduction="20000"/>
          </a:bodyPr>
          <a:lstStyle/>
          <a:p>
            <a:pPr marL="0" indent="0">
              <a:buNone/>
            </a:pPr>
            <a:r>
              <a:rPr lang="en-US" dirty="0" smtClean="0"/>
              <a:t>Show hard links: Both </a:t>
            </a:r>
            <a:r>
              <a:rPr lang="en-US" dirty="0" smtClean="0"/>
              <a:t>path names </a:t>
            </a:r>
            <a:r>
              <a:rPr lang="en-US" dirty="0" smtClean="0"/>
              <a:t>use same </a:t>
            </a:r>
            <a:r>
              <a:rPr lang="en-US" dirty="0" err="1" smtClean="0"/>
              <a:t>inode</a:t>
            </a:r>
            <a:r>
              <a:rPr lang="en-US" dirty="0" smtClean="0"/>
              <a:t> number</a:t>
            </a:r>
          </a:p>
          <a:p>
            <a:pPr marL="419940" lvl="1" indent="0">
              <a:buNone/>
            </a:pPr>
            <a:r>
              <a:rPr lang="en-US" dirty="0" smtClean="0"/>
              <a:t>File does not disappear until all removed; cannot link directories</a:t>
            </a:r>
          </a:p>
          <a:p>
            <a:pPr marL="419940" lvl="1" indent="0">
              <a:buNone/>
            </a:pPr>
            <a:r>
              <a:rPr lang="en-US" dirty="0" smtClean="0">
                <a:latin typeface="Courier New" charset="0"/>
                <a:ea typeface="Courier New" charset="0"/>
                <a:cs typeface="Courier New" charset="0"/>
              </a:rPr>
              <a:t>Echo “Beginning…” &gt; file1</a:t>
            </a:r>
          </a:p>
          <a:p>
            <a:pPr marL="419940" lvl="1" indent="0">
              <a:buNone/>
            </a:pPr>
            <a:r>
              <a:rPr lang="en-US" dirty="0" smtClean="0">
                <a:latin typeface="Courier New" charset="0"/>
                <a:ea typeface="Courier New" charset="0"/>
                <a:cs typeface="Courier New" charset="0"/>
              </a:rPr>
              <a:t>“ln file1 link”</a:t>
            </a:r>
          </a:p>
          <a:p>
            <a:pPr marL="419940" lvl="1" indent="0">
              <a:buNone/>
            </a:pPr>
            <a:r>
              <a:rPr lang="en-US" dirty="0" smtClean="0">
                <a:latin typeface="Courier New" charset="0"/>
                <a:ea typeface="Courier New" charset="0"/>
                <a:cs typeface="Courier New" charset="0"/>
              </a:rPr>
              <a:t>“cat link”</a:t>
            </a:r>
          </a:p>
          <a:p>
            <a:pPr marL="419940" lvl="1" indent="0">
              <a:buNone/>
            </a:pPr>
            <a:r>
              <a:rPr lang="en-US" dirty="0" smtClean="0">
                <a:latin typeface="Courier New" charset="0"/>
                <a:ea typeface="Courier New" charset="0"/>
                <a:cs typeface="Courier New" charset="0"/>
              </a:rPr>
              <a:t>“</a:t>
            </a:r>
            <a:r>
              <a:rPr lang="en-US" dirty="0" err="1" smtClean="0">
                <a:latin typeface="Courier New" charset="0"/>
                <a:ea typeface="Courier New" charset="0"/>
                <a:cs typeface="Courier New" charset="0"/>
              </a:rPr>
              <a:t>ls</a:t>
            </a:r>
            <a:r>
              <a:rPr lang="en-US" dirty="0" smtClean="0">
                <a:latin typeface="Courier New" charset="0"/>
                <a:ea typeface="Courier New" charset="0"/>
                <a:cs typeface="Courier New" charset="0"/>
              </a:rPr>
              <a:t> –li” to see reference count</a:t>
            </a:r>
          </a:p>
          <a:p>
            <a:pPr marL="419940" lvl="1" indent="0">
              <a:buNone/>
            </a:pPr>
            <a:r>
              <a:rPr lang="en-US" dirty="0" smtClean="0">
                <a:latin typeface="Courier New" charset="0"/>
                <a:ea typeface="Courier New" charset="0"/>
                <a:cs typeface="Courier New" charset="0"/>
              </a:rPr>
              <a:t>Echo “More info…” &gt;&gt; file1</a:t>
            </a:r>
          </a:p>
          <a:p>
            <a:pPr marL="419940" lvl="1" indent="0">
              <a:buNone/>
            </a:pPr>
            <a:r>
              <a:rPr lang="en-US" dirty="0" smtClean="0">
                <a:latin typeface="Courier New" charset="0"/>
                <a:ea typeface="Courier New" charset="0"/>
                <a:cs typeface="Courier New" charset="0"/>
              </a:rPr>
              <a:t>“mv file1 file2”</a:t>
            </a:r>
          </a:p>
          <a:p>
            <a:pPr marL="419940" lvl="1" indent="0">
              <a:buNone/>
            </a:pPr>
            <a:r>
              <a:rPr lang="en-US" dirty="0" smtClean="0">
                <a:latin typeface="Courier New" charset="0"/>
                <a:ea typeface="Courier New" charset="0"/>
                <a:cs typeface="Courier New" charset="0"/>
              </a:rPr>
              <a:t>“</a:t>
            </a:r>
            <a:r>
              <a:rPr lang="en-US" dirty="0" err="1" smtClean="0">
                <a:latin typeface="Courier New" charset="0"/>
                <a:ea typeface="Courier New" charset="0"/>
                <a:cs typeface="Courier New" charset="0"/>
              </a:rPr>
              <a:t>rm</a:t>
            </a:r>
            <a:r>
              <a:rPr lang="en-US" dirty="0" smtClean="0">
                <a:latin typeface="Courier New" charset="0"/>
                <a:ea typeface="Courier New" charset="0"/>
                <a:cs typeface="Courier New" charset="0"/>
              </a:rPr>
              <a:t> file2” decreases reference count</a:t>
            </a:r>
          </a:p>
          <a:p>
            <a:pPr marL="0" indent="0">
              <a:buNone/>
            </a:pPr>
            <a:r>
              <a:rPr lang="en-US" dirty="0"/>
              <a:t>Soft or symbolic </a:t>
            </a:r>
            <a:r>
              <a:rPr lang="en-US" dirty="0" smtClean="0"/>
              <a:t>links: Point to second path name; can </a:t>
            </a:r>
            <a:r>
              <a:rPr lang="en-US" dirty="0" err="1" smtClean="0"/>
              <a:t>softlink</a:t>
            </a:r>
            <a:r>
              <a:rPr lang="en-US" dirty="0" smtClean="0"/>
              <a:t> to </a:t>
            </a:r>
            <a:r>
              <a:rPr lang="en-US" dirty="0" err="1" smtClean="0"/>
              <a:t>dirs</a:t>
            </a:r>
            <a:endParaRPr lang="en-US" dirty="0" smtClean="0"/>
          </a:p>
          <a:p>
            <a:pPr marL="419940" lvl="1" indent="0">
              <a:buNone/>
            </a:pPr>
            <a:r>
              <a:rPr lang="en-US" dirty="0" smtClean="0">
                <a:latin typeface="Courier" charset="0"/>
                <a:ea typeface="Courier" charset="0"/>
                <a:cs typeface="Courier" charset="0"/>
              </a:rPr>
              <a:t>“ln –s </a:t>
            </a:r>
            <a:r>
              <a:rPr lang="en-US" dirty="0" err="1" smtClean="0">
                <a:latin typeface="Courier" charset="0"/>
                <a:ea typeface="Courier" charset="0"/>
                <a:cs typeface="Courier" charset="0"/>
              </a:rPr>
              <a:t>oldfile</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softlink</a:t>
            </a:r>
            <a:r>
              <a:rPr lang="en-US" dirty="0" smtClean="0">
                <a:latin typeface="Courier" charset="0"/>
                <a:ea typeface="Courier" charset="0"/>
                <a:cs typeface="Courier" charset="0"/>
              </a:rPr>
              <a:t>”</a:t>
            </a:r>
            <a:endParaRPr lang="en-US" dirty="0" smtClean="0">
              <a:latin typeface="Courier" charset="0"/>
              <a:ea typeface="Courier" charset="0"/>
              <a:cs typeface="Courier" charset="0"/>
            </a:endParaRPr>
          </a:p>
          <a:p>
            <a:pPr marL="419940" lvl="1" indent="0">
              <a:buNone/>
            </a:pPr>
            <a:r>
              <a:rPr lang="en-US" dirty="0" smtClean="0"/>
              <a:t>Confusing behavior: “file does not exist”!</a:t>
            </a:r>
          </a:p>
          <a:p>
            <a:pPr marL="419940" lvl="1" indent="0">
              <a:buNone/>
            </a:pPr>
            <a:r>
              <a:rPr lang="en-US" dirty="0" smtClean="0"/>
              <a:t>Confusing behavior: “cd </a:t>
            </a:r>
            <a:r>
              <a:rPr lang="en-US" dirty="0" err="1" smtClean="0"/>
              <a:t>linked_dir</a:t>
            </a:r>
            <a:r>
              <a:rPr lang="en-US" dirty="0" smtClean="0"/>
              <a:t>; cd ..; in different parent!</a:t>
            </a:r>
            <a:endParaRPr lang="en-US" dirty="0"/>
          </a:p>
          <a:p>
            <a:pPr marL="419940" lvl="1" indent="0">
              <a:buNone/>
            </a:pPr>
            <a:endParaRPr lang="en-US" dirty="0" smtClean="0">
              <a:latin typeface="Courier New" charset="0"/>
              <a:ea typeface="Courier New" charset="0"/>
              <a:cs typeface="Courier New" charset="0"/>
            </a:endParaRPr>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3" name="Shape 157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Many File Systems</a:t>
            </a:r>
          </a:p>
        </p:txBody>
      </p:sp>
      <p:sp>
        <p:nvSpPr>
          <p:cNvPr id="1574" name="Shape 1574"/>
          <p:cNvSpPr>
            <a:spLocks noGrp="1"/>
          </p:cNvSpPr>
          <p:nvPr>
            <p:ph type="body" idx="4294967295"/>
          </p:nvPr>
        </p:nvSpPr>
        <p:spPr>
          <a:xfrm>
            <a:off x="355600" y="2250546"/>
            <a:ext cx="11099800" cy="7079721"/>
          </a:xfrm>
          <a:prstGeom prst="rect">
            <a:avLst/>
          </a:prstGeom>
        </p:spPr>
        <p:txBody>
          <a:bodyPr>
            <a:normAutofit fontScale="92500" lnSpcReduction="10000"/>
          </a:bodyPr>
          <a:lstStyle/>
          <a:p>
            <a:pPr marL="0" lvl="0" indent="0">
              <a:buNone/>
              <a:defRPr sz="1800">
                <a:solidFill>
                  <a:srgbClr val="000000"/>
                </a:solidFill>
              </a:defRPr>
            </a:pPr>
            <a:r>
              <a:rPr sz="3600" dirty="0"/>
              <a:t>Users often want to use many file </a:t>
            </a:r>
            <a:r>
              <a:rPr sz="3600" dirty="0" smtClean="0"/>
              <a:t>systems</a:t>
            </a:r>
            <a:endParaRPr sz="3600" dirty="0"/>
          </a:p>
          <a:p>
            <a:pPr marL="0" lvl="0" indent="0">
              <a:buNone/>
              <a:defRPr sz="1800">
                <a:solidFill>
                  <a:srgbClr val="000000"/>
                </a:solidFill>
              </a:defRPr>
            </a:pPr>
            <a:endParaRPr sz="3600" dirty="0"/>
          </a:p>
          <a:p>
            <a:pPr marL="0" lvl="0" indent="0">
              <a:buNone/>
              <a:defRPr sz="1800">
                <a:solidFill>
                  <a:srgbClr val="000000"/>
                </a:solidFill>
              </a:defRPr>
            </a:pPr>
            <a:r>
              <a:rPr sz="3600" dirty="0"/>
              <a:t>For example:</a:t>
            </a:r>
          </a:p>
          <a:p>
            <a:pPr marL="0" lvl="0" indent="0">
              <a:buNone/>
              <a:defRPr sz="1800">
                <a:solidFill>
                  <a:srgbClr val="000000"/>
                </a:solidFill>
              </a:defRPr>
            </a:pPr>
            <a:r>
              <a:rPr sz="3600" dirty="0"/>
              <a:t> - main disk</a:t>
            </a:r>
          </a:p>
          <a:p>
            <a:pPr marL="0" lvl="0" indent="0">
              <a:buNone/>
              <a:defRPr sz="1800">
                <a:solidFill>
                  <a:srgbClr val="000000"/>
                </a:solidFill>
              </a:defRPr>
            </a:pPr>
            <a:r>
              <a:rPr sz="3600" dirty="0"/>
              <a:t> - backup disk</a:t>
            </a:r>
          </a:p>
          <a:p>
            <a:pPr marL="0" lvl="0" indent="0">
              <a:buNone/>
              <a:defRPr sz="1800">
                <a:solidFill>
                  <a:srgbClr val="000000"/>
                </a:solidFill>
              </a:defRPr>
            </a:pPr>
            <a:r>
              <a:rPr sz="3600" dirty="0"/>
              <a:t> - AFS</a:t>
            </a:r>
          </a:p>
          <a:p>
            <a:pPr marL="0" lvl="0" indent="0">
              <a:buNone/>
              <a:defRPr sz="1800">
                <a:solidFill>
                  <a:srgbClr val="000000"/>
                </a:solidFill>
              </a:defRPr>
            </a:pPr>
            <a:r>
              <a:rPr sz="3600" dirty="0"/>
              <a:t> - thumb drives</a:t>
            </a:r>
          </a:p>
          <a:p>
            <a:pPr marL="0" lvl="0" indent="0">
              <a:buNone/>
              <a:defRPr sz="1800">
                <a:solidFill>
                  <a:srgbClr val="000000"/>
                </a:solidFill>
              </a:defRPr>
            </a:pPr>
            <a:endParaRPr sz="3600" dirty="0"/>
          </a:p>
          <a:p>
            <a:pPr marL="0" lvl="0" indent="0">
              <a:buNone/>
              <a:defRPr sz="1800">
                <a:solidFill>
                  <a:srgbClr val="000000"/>
                </a:solidFill>
              </a:defRPr>
            </a:pPr>
            <a:r>
              <a:rPr sz="3600" dirty="0"/>
              <a:t>What is the most elegant way to support this?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 name="Shape 1576"/>
          <p:cNvSpPr>
            <a:spLocks noGrp="1"/>
          </p:cNvSpPr>
          <p:nvPr>
            <p:ph type="title"/>
          </p:nvPr>
        </p:nvSpPr>
        <p:spPr>
          <a:prstGeom prst="rect">
            <a:avLst/>
          </a:prstGeom>
        </p:spPr>
        <p:txBody>
          <a:bodyPr/>
          <a:lstStyle>
            <a:lvl1pPr defTabSz="443991">
              <a:defRPr sz="6080"/>
            </a:lvl1pPr>
          </a:lstStyle>
          <a:p>
            <a:pPr lvl="0">
              <a:defRPr sz="1800">
                <a:solidFill>
                  <a:srgbClr val="000000"/>
                </a:solidFill>
              </a:defRPr>
            </a:pPr>
            <a:r>
              <a:rPr sz="6080">
                <a:solidFill>
                  <a:srgbClr val="FFFFFF"/>
                </a:solidFill>
              </a:rPr>
              <a:t>Many File Systems: Approach 1</a:t>
            </a:r>
          </a:p>
        </p:txBody>
      </p:sp>
      <p:sp>
        <p:nvSpPr>
          <p:cNvPr id="1577" name="Shape 1577"/>
          <p:cNvSpPr>
            <a:spLocks noGrp="1"/>
          </p:cNvSpPr>
          <p:nvPr>
            <p:ph type="body" idx="4294967295"/>
          </p:nvPr>
        </p:nvSpPr>
        <p:spPr>
          <a:xfrm>
            <a:off x="0" y="9085263"/>
            <a:ext cx="11099800" cy="692150"/>
          </a:xfrm>
          <a:prstGeom prst="rect">
            <a:avLst/>
          </a:prstGeom>
        </p:spPr>
        <p:txBody>
          <a:bodyPr>
            <a:normAutofit fontScale="92500"/>
          </a:bodyPr>
          <a:lstStyle>
            <a:lvl1pPr defTabSz="455675">
              <a:defRPr sz="2964" u="sng">
                <a:hlinkClick r:id="rId2"/>
              </a:defRPr>
            </a:lvl1pPr>
          </a:lstStyle>
          <a:p>
            <a:pPr lvl="0">
              <a:defRPr sz="1800" u="none">
                <a:solidFill>
                  <a:srgbClr val="000000"/>
                </a:solidFill>
              </a:defRPr>
            </a:pPr>
            <a:r>
              <a:rPr sz="2964" u="sng">
                <a:solidFill>
                  <a:srgbClr val="FFFFFF"/>
                </a:solidFill>
                <a:hlinkClick r:id="rId2"/>
              </a:rPr>
              <a:t>http://www.ofzenandcomputing.com/burn-files-cd-dvd-windows7/</a:t>
            </a:r>
          </a:p>
        </p:txBody>
      </p:sp>
      <p:pic>
        <p:nvPicPr>
          <p:cNvPr id="1578" name="pasted-image.png"/>
          <p:cNvPicPr/>
          <p:nvPr/>
        </p:nvPicPr>
        <p:blipFill>
          <a:blip r:embed="rId3">
            <a:extLst/>
          </a:blip>
          <a:stretch>
            <a:fillRect/>
          </a:stretch>
        </p:blipFill>
        <p:spPr>
          <a:xfrm>
            <a:off x="1108570" y="2098078"/>
            <a:ext cx="9635220" cy="680330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3" name="Shape 1583"/>
          <p:cNvSpPr>
            <a:spLocks noGrp="1"/>
          </p:cNvSpPr>
          <p:nvPr>
            <p:ph type="title"/>
          </p:nvPr>
        </p:nvSpPr>
        <p:spPr>
          <a:prstGeom prst="rect">
            <a:avLst/>
          </a:prstGeom>
        </p:spPr>
        <p:txBody>
          <a:bodyPr/>
          <a:lstStyle>
            <a:lvl1pPr defTabSz="443991">
              <a:defRPr sz="6080"/>
            </a:lvl1pPr>
          </a:lstStyle>
          <a:p>
            <a:pPr lvl="0">
              <a:defRPr sz="1800">
                <a:solidFill>
                  <a:srgbClr val="000000"/>
                </a:solidFill>
              </a:defRPr>
            </a:pPr>
            <a:r>
              <a:rPr sz="6080">
                <a:solidFill>
                  <a:srgbClr val="FFFFFF"/>
                </a:solidFill>
              </a:rPr>
              <a:t>Many File Systems: Approach 2</a:t>
            </a:r>
          </a:p>
        </p:txBody>
      </p:sp>
      <p:sp>
        <p:nvSpPr>
          <p:cNvPr id="1584" name="Shape 1584"/>
          <p:cNvSpPr>
            <a:spLocks noGrp="1"/>
          </p:cNvSpPr>
          <p:nvPr>
            <p:ph type="body" idx="4294967295"/>
          </p:nvPr>
        </p:nvSpPr>
        <p:spPr>
          <a:xfrm>
            <a:off x="578309" y="2359025"/>
            <a:ext cx="11845925" cy="5653088"/>
          </a:xfrm>
          <a:prstGeom prst="rect">
            <a:avLst/>
          </a:prstGeom>
        </p:spPr>
        <p:txBody>
          <a:bodyPr>
            <a:normAutofit/>
          </a:bodyPr>
          <a:lstStyle/>
          <a:p>
            <a:pPr marL="0" lvl="0" indent="0">
              <a:buNone/>
              <a:defRPr sz="1800">
                <a:solidFill>
                  <a:srgbClr val="000000"/>
                </a:solidFill>
              </a:defRPr>
            </a:pPr>
            <a:r>
              <a:rPr sz="3200" dirty="0"/>
              <a:t>Idea: stitch all the file systems together into a super file system!</a:t>
            </a:r>
          </a:p>
          <a:p>
            <a:pPr marL="0" lvl="0" indent="0">
              <a:buNone/>
              <a:defRPr sz="1800">
                <a:solidFill>
                  <a:srgbClr val="000000"/>
                </a:solidFill>
              </a:defRPr>
            </a:pPr>
            <a:endParaRPr sz="3200" dirty="0"/>
          </a:p>
          <a:p>
            <a:pPr marL="0" lvl="0" indent="0">
              <a:buNone/>
              <a:defRPr sz="1800">
                <a:solidFill>
                  <a:srgbClr val="000000"/>
                </a:solidFill>
              </a:defRPr>
            </a:pPr>
            <a:r>
              <a:rPr sz="3200" dirty="0"/>
              <a:t>sh&gt; </a:t>
            </a:r>
            <a:r>
              <a:rPr sz="3200" b="1" dirty="0">
                <a:latin typeface="Helvetica"/>
                <a:ea typeface="Helvetica"/>
                <a:cs typeface="Helvetica"/>
                <a:sym typeface="Helvetica"/>
              </a:rPr>
              <a:t>mount</a:t>
            </a:r>
            <a:endParaRPr sz="3200" dirty="0"/>
          </a:p>
          <a:p>
            <a:pPr marL="0" lvl="0" indent="0">
              <a:buNone/>
              <a:defRPr sz="1800">
                <a:solidFill>
                  <a:srgbClr val="000000"/>
                </a:solidFill>
              </a:defRPr>
            </a:pPr>
            <a:r>
              <a:rPr sz="3200" dirty="0"/>
              <a:t>/dev/sda1 on / type ext4 (rw)</a:t>
            </a:r>
          </a:p>
          <a:p>
            <a:pPr marL="0" lvl="0" indent="0">
              <a:buNone/>
              <a:defRPr sz="1800">
                <a:solidFill>
                  <a:srgbClr val="000000"/>
                </a:solidFill>
              </a:defRPr>
            </a:pPr>
            <a:r>
              <a:rPr sz="3200" dirty="0"/>
              <a:t>/dev/sdb1 on /backups type ext4 (rw)</a:t>
            </a:r>
          </a:p>
          <a:p>
            <a:pPr marL="0" lvl="0" indent="0">
              <a:buNone/>
              <a:defRPr sz="1800">
                <a:solidFill>
                  <a:srgbClr val="000000"/>
                </a:solidFill>
              </a:defRPr>
            </a:pPr>
            <a:r>
              <a:rPr lang="en-US" sz="3200" dirty="0"/>
              <a:t>AFS on </a:t>
            </a:r>
            <a:r>
              <a:rPr lang="en-US" sz="3200" dirty="0" smtClean="0"/>
              <a:t>/home </a:t>
            </a:r>
            <a:r>
              <a:rPr lang="en-US" sz="3200" dirty="0"/>
              <a:t>type </a:t>
            </a:r>
            <a:r>
              <a:rPr lang="en-US" sz="3200" dirty="0" err="1"/>
              <a:t>afs</a:t>
            </a:r>
            <a:r>
              <a:rPr lang="en-US" sz="3200" dirty="0"/>
              <a:t> (</a:t>
            </a:r>
            <a:r>
              <a:rPr lang="en-US" sz="3200" dirty="0" err="1"/>
              <a:t>rw</a:t>
            </a:r>
            <a:r>
              <a:rPr lang="en-US" sz="3200" dirty="0"/>
              <a:t>)</a:t>
            </a:r>
            <a:endParaRPr sz="3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Shape 111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File Names</a:t>
            </a:r>
          </a:p>
        </p:txBody>
      </p:sp>
      <p:sp>
        <p:nvSpPr>
          <p:cNvPr id="1113" name="Shape 1113"/>
          <p:cNvSpPr>
            <a:spLocks noGrp="1"/>
          </p:cNvSpPr>
          <p:nvPr>
            <p:ph type="body" idx="4294967295"/>
          </p:nvPr>
        </p:nvSpPr>
        <p:spPr>
          <a:xfrm>
            <a:off x="556591" y="2334040"/>
            <a:ext cx="11099800" cy="5208588"/>
          </a:xfrm>
          <a:prstGeom prst="rect">
            <a:avLst/>
          </a:prstGeom>
        </p:spPr>
        <p:txBody>
          <a:bodyPr/>
          <a:lstStyle/>
          <a:p>
            <a:pPr marL="0" lvl="0" indent="0">
              <a:buNone/>
              <a:defRPr sz="1800">
                <a:solidFill>
                  <a:srgbClr val="000000"/>
                </a:solidFill>
              </a:defRPr>
            </a:pPr>
            <a:r>
              <a:rPr sz="3800" dirty="0"/>
              <a:t>Three types of </a:t>
            </a:r>
            <a:r>
              <a:rPr sz="3800" dirty="0" smtClean="0"/>
              <a:t>names</a:t>
            </a:r>
            <a:endParaRPr sz="3800" dirty="0"/>
          </a:p>
          <a:p>
            <a:pPr marL="877140" lvl="1" indent="-457200">
              <a:defRPr sz="1800">
                <a:solidFill>
                  <a:srgbClr val="000000"/>
                </a:solidFill>
              </a:defRPr>
            </a:pPr>
            <a:r>
              <a:rPr lang="en-US" sz="3500" dirty="0" smtClean="0"/>
              <a:t>Unique id:</a:t>
            </a:r>
            <a:r>
              <a:rPr sz="3500" dirty="0" smtClean="0"/>
              <a:t> </a:t>
            </a:r>
            <a:r>
              <a:rPr sz="3500" dirty="0" smtClean="0"/>
              <a:t>inode</a:t>
            </a:r>
            <a:r>
              <a:rPr lang="en-US" sz="3500" dirty="0" smtClean="0"/>
              <a:t> numbers</a:t>
            </a:r>
            <a:endParaRPr sz="3500" dirty="0"/>
          </a:p>
          <a:p>
            <a:pPr marL="877140" lvl="1" indent="-457200">
              <a:defRPr sz="1800">
                <a:solidFill>
                  <a:srgbClr val="000000"/>
                </a:solidFill>
              </a:defRPr>
            </a:pPr>
            <a:r>
              <a:rPr lang="en-US" sz="3500" dirty="0"/>
              <a:t>P</a:t>
            </a:r>
            <a:r>
              <a:rPr sz="3500" dirty="0" smtClean="0"/>
              <a:t>ath</a:t>
            </a:r>
            <a:endParaRPr sz="3500" dirty="0"/>
          </a:p>
          <a:p>
            <a:pPr marL="877140" lvl="1" indent="-457200">
              <a:defRPr sz="1800">
                <a:solidFill>
                  <a:srgbClr val="000000"/>
                </a:solidFill>
              </a:defRPr>
            </a:pPr>
            <a:r>
              <a:rPr lang="en-US" sz="3500" dirty="0"/>
              <a:t>F</a:t>
            </a:r>
            <a:r>
              <a:rPr sz="3500" dirty="0" smtClean="0"/>
              <a:t>ile </a:t>
            </a:r>
            <a:r>
              <a:rPr sz="3500" dirty="0"/>
              <a:t>descriptor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6" name="Shape 1586"/>
          <p:cNvSpPr/>
          <p:nvPr/>
        </p:nvSpPr>
        <p:spPr>
          <a:xfrm>
            <a:off x="4557686" y="-33933"/>
            <a:ext cx="8016215" cy="3333967"/>
          </a:xfrm>
          <a:custGeom>
            <a:avLst/>
            <a:gdLst/>
            <a:ahLst/>
            <a:cxnLst>
              <a:cxn ang="0">
                <a:pos x="wd2" y="hd2"/>
              </a:cxn>
              <a:cxn ang="5400000">
                <a:pos x="wd2" y="hd2"/>
              </a:cxn>
              <a:cxn ang="10800000">
                <a:pos x="wd2" y="hd2"/>
              </a:cxn>
              <a:cxn ang="16200000">
                <a:pos x="wd2" y="hd2"/>
              </a:cxn>
            </a:cxnLst>
            <a:rect l="0" t="0" r="r" b="b"/>
            <a:pathLst>
              <a:path w="21600" h="21600" extrusionOk="0">
                <a:moveTo>
                  <a:pt x="1606" y="637"/>
                </a:moveTo>
                <a:lnTo>
                  <a:pt x="4658" y="0"/>
                </a:lnTo>
                <a:lnTo>
                  <a:pt x="21600" y="11212"/>
                </a:lnTo>
                <a:lnTo>
                  <a:pt x="21301" y="21600"/>
                </a:lnTo>
                <a:lnTo>
                  <a:pt x="9578" y="20232"/>
                </a:lnTo>
                <a:lnTo>
                  <a:pt x="1740" y="20270"/>
                </a:lnTo>
                <a:lnTo>
                  <a:pt x="0" y="12776"/>
                </a:lnTo>
                <a:lnTo>
                  <a:pt x="1606" y="637"/>
                </a:lnTo>
                <a:close/>
              </a:path>
            </a:pathLst>
          </a:custGeom>
          <a:ln w="38100">
            <a:solidFill>
              <a:srgbClr val="53585F"/>
            </a:solidFill>
            <a:custDash>
              <a:ds d="200000" sp="200000"/>
            </a:custDash>
            <a:miter lim="400000"/>
          </a:ln>
        </p:spPr>
        <p:txBody>
          <a:bodyPr lIns="0" tIns="0" rIns="0" bIns="0" anchor="ctr"/>
          <a:lstStyle/>
          <a:p>
            <a:pPr lvl="0">
              <a:defRPr sz="2600"/>
            </a:pPr>
            <a:endParaRPr/>
          </a:p>
        </p:txBody>
      </p:sp>
      <p:sp>
        <p:nvSpPr>
          <p:cNvPr id="1587" name="Shape 1587"/>
          <p:cNvSpPr/>
          <p:nvPr/>
        </p:nvSpPr>
        <p:spPr>
          <a:xfrm>
            <a:off x="108208" y="1656953"/>
            <a:ext cx="5566036" cy="3075146"/>
          </a:xfrm>
          <a:custGeom>
            <a:avLst/>
            <a:gdLst/>
            <a:ahLst/>
            <a:cxnLst>
              <a:cxn ang="0">
                <a:pos x="wd2" y="hd2"/>
              </a:cxn>
              <a:cxn ang="5400000">
                <a:pos x="wd2" y="hd2"/>
              </a:cxn>
              <a:cxn ang="10800000">
                <a:pos x="wd2" y="hd2"/>
              </a:cxn>
              <a:cxn ang="16200000">
                <a:pos x="wd2" y="hd2"/>
              </a:cxn>
            </a:cxnLst>
            <a:rect l="0" t="0" r="r" b="b"/>
            <a:pathLst>
              <a:path w="21600" h="21600" extrusionOk="0">
                <a:moveTo>
                  <a:pt x="6773" y="1025"/>
                </a:moveTo>
                <a:lnTo>
                  <a:pt x="11116" y="0"/>
                </a:lnTo>
                <a:lnTo>
                  <a:pt x="14215" y="624"/>
                </a:lnTo>
                <a:lnTo>
                  <a:pt x="16122" y="4498"/>
                </a:lnTo>
                <a:lnTo>
                  <a:pt x="17468" y="9680"/>
                </a:lnTo>
                <a:lnTo>
                  <a:pt x="20626" y="12472"/>
                </a:lnTo>
                <a:lnTo>
                  <a:pt x="21534" y="16423"/>
                </a:lnTo>
                <a:lnTo>
                  <a:pt x="21600" y="18478"/>
                </a:lnTo>
                <a:lnTo>
                  <a:pt x="20558" y="20323"/>
                </a:lnTo>
                <a:lnTo>
                  <a:pt x="17498" y="21353"/>
                </a:lnTo>
                <a:lnTo>
                  <a:pt x="3373" y="21600"/>
                </a:lnTo>
                <a:lnTo>
                  <a:pt x="1071" y="20282"/>
                </a:lnTo>
                <a:lnTo>
                  <a:pt x="0" y="15970"/>
                </a:lnTo>
                <a:lnTo>
                  <a:pt x="435" y="12564"/>
                </a:lnTo>
                <a:lnTo>
                  <a:pt x="2647" y="9406"/>
                </a:lnTo>
                <a:lnTo>
                  <a:pt x="5047" y="7204"/>
                </a:lnTo>
                <a:lnTo>
                  <a:pt x="6294" y="4375"/>
                </a:lnTo>
                <a:lnTo>
                  <a:pt x="6773" y="1025"/>
                </a:lnTo>
                <a:close/>
              </a:path>
            </a:pathLst>
          </a:custGeom>
          <a:ln w="38100">
            <a:solidFill>
              <a:srgbClr val="53585F"/>
            </a:solidFill>
            <a:custDash>
              <a:ds d="200000" sp="200000"/>
            </a:custDash>
            <a:miter lim="400000"/>
          </a:ln>
        </p:spPr>
        <p:txBody>
          <a:bodyPr lIns="0" tIns="0" rIns="0" bIns="0" anchor="ctr"/>
          <a:lstStyle/>
          <a:p>
            <a:pPr lvl="0">
              <a:defRPr sz="2600"/>
            </a:pPr>
            <a:endParaRPr/>
          </a:p>
        </p:txBody>
      </p:sp>
      <p:sp>
        <p:nvSpPr>
          <p:cNvPr id="1590" name="Shape 1590"/>
          <p:cNvSpPr/>
          <p:nvPr/>
        </p:nvSpPr>
        <p:spPr>
          <a:xfrm>
            <a:off x="6654336" y="1037100"/>
            <a:ext cx="1790040" cy="1115286"/>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1" name="Shape 1591"/>
          <p:cNvSpPr/>
          <p:nvPr/>
        </p:nvSpPr>
        <p:spPr>
          <a:xfrm flipH="1">
            <a:off x="3742870" y="1037100"/>
            <a:ext cx="1895467" cy="1115658"/>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2" name="Shape 1592"/>
          <p:cNvSpPr/>
          <p:nvPr/>
        </p:nvSpPr>
        <p:spPr>
          <a:xfrm>
            <a:off x="6133636" y="1316500"/>
            <a:ext cx="1" cy="591117"/>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3" name="Shape 1593"/>
          <p:cNvSpPr/>
          <p:nvPr/>
        </p:nvSpPr>
        <p:spPr>
          <a:xfrm>
            <a:off x="6781336" y="656100"/>
            <a:ext cx="3970669" cy="1553171"/>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4" name="Shape 1594"/>
          <p:cNvSpPr/>
          <p:nvPr/>
        </p:nvSpPr>
        <p:spPr>
          <a:xfrm>
            <a:off x="2845362" y="2815100"/>
            <a:ext cx="1" cy="591117"/>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5" name="Shape 1595"/>
          <p:cNvSpPr/>
          <p:nvPr/>
        </p:nvSpPr>
        <p:spPr>
          <a:xfrm flipH="1">
            <a:off x="1428650" y="2815100"/>
            <a:ext cx="769013" cy="688881"/>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6" name="Shape 1596"/>
          <p:cNvSpPr/>
          <p:nvPr/>
        </p:nvSpPr>
        <p:spPr>
          <a:xfrm>
            <a:off x="3587650" y="2815100"/>
            <a:ext cx="769013" cy="688881"/>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7" name="Shape 1597"/>
          <p:cNvSpPr/>
          <p:nvPr/>
        </p:nvSpPr>
        <p:spPr>
          <a:xfrm flipH="1">
            <a:off x="6906584" y="4221843"/>
            <a:ext cx="769012" cy="688881"/>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8" name="Shape 1598"/>
          <p:cNvSpPr/>
          <p:nvPr/>
        </p:nvSpPr>
        <p:spPr>
          <a:xfrm>
            <a:off x="8717410" y="4271114"/>
            <a:ext cx="444086" cy="538010"/>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599" name="Shape 1599"/>
          <p:cNvSpPr/>
          <p:nvPr/>
        </p:nvSpPr>
        <p:spPr>
          <a:xfrm>
            <a:off x="10571610" y="5477459"/>
            <a:ext cx="515127" cy="376415"/>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600" name="Shape 1600"/>
          <p:cNvSpPr/>
          <p:nvPr/>
        </p:nvSpPr>
        <p:spPr>
          <a:xfrm flipH="1">
            <a:off x="8298310" y="5477459"/>
            <a:ext cx="515127" cy="376415"/>
          </a:xfrm>
          <a:prstGeom prst="line">
            <a:avLst/>
          </a:prstGeom>
          <a:ln w="38100">
            <a:solidFill>
              <a:srgbClr val="E8A433"/>
            </a:solidFill>
            <a:miter lim="400000"/>
            <a:tailEnd type="triangle"/>
          </a:ln>
        </p:spPr>
        <p:txBody>
          <a:bodyPr lIns="0" tIns="0" rIns="0" bIns="0" anchor="ctr"/>
          <a:lstStyle/>
          <a:p>
            <a:pPr lvl="0">
              <a:defRPr sz="2600"/>
            </a:pPr>
            <a:endParaRPr/>
          </a:p>
        </p:txBody>
      </p:sp>
      <p:sp>
        <p:nvSpPr>
          <p:cNvPr id="1601" name="Shape 1601"/>
          <p:cNvSpPr>
            <a:spLocks noGrp="1"/>
          </p:cNvSpPr>
          <p:nvPr>
            <p:ph type="body" idx="4294967295"/>
          </p:nvPr>
        </p:nvSpPr>
        <p:spPr>
          <a:xfrm>
            <a:off x="0" y="4986338"/>
            <a:ext cx="7389813" cy="2206625"/>
          </a:xfrm>
          <a:prstGeom prst="rect">
            <a:avLst/>
          </a:prstGeom>
        </p:spPr>
        <p:txBody>
          <a:bodyPr>
            <a:normAutofit/>
          </a:bodyPr>
          <a:lstStyle/>
          <a:p>
            <a:pPr lvl="0">
              <a:defRPr sz="1800">
                <a:solidFill>
                  <a:srgbClr val="000000"/>
                </a:solidFill>
              </a:defRPr>
            </a:pPr>
            <a:r>
              <a:rPr sz="2800" dirty="0">
                <a:solidFill>
                  <a:srgbClr val="FFFFFF"/>
                </a:solidFill>
              </a:rPr>
              <a:t>/dev/sda1 </a:t>
            </a:r>
            <a:r>
              <a:rPr sz="2800" b="1" dirty="0">
                <a:solidFill>
                  <a:srgbClr val="53585F"/>
                </a:solidFill>
                <a:latin typeface="Helvetica"/>
                <a:ea typeface="Helvetica"/>
                <a:cs typeface="Helvetica"/>
                <a:sym typeface="Helvetica"/>
              </a:rPr>
              <a:t>on</a:t>
            </a:r>
            <a:r>
              <a:rPr sz="2800" dirty="0">
                <a:solidFill>
                  <a:srgbClr val="FFFFFF"/>
                </a:solidFill>
              </a:rPr>
              <a:t> /</a:t>
            </a:r>
          </a:p>
          <a:p>
            <a:pPr lvl="0">
              <a:defRPr sz="1800">
                <a:solidFill>
                  <a:srgbClr val="000000"/>
                </a:solidFill>
              </a:defRPr>
            </a:pPr>
            <a:r>
              <a:rPr sz="2800" dirty="0">
                <a:solidFill>
                  <a:srgbClr val="FFFFFF"/>
                </a:solidFill>
              </a:rPr>
              <a:t>/dev/sdb1 </a:t>
            </a:r>
            <a:r>
              <a:rPr sz="2800" b="1" dirty="0">
                <a:solidFill>
                  <a:srgbClr val="53585F"/>
                </a:solidFill>
                <a:latin typeface="Helvetica"/>
                <a:ea typeface="Helvetica"/>
                <a:cs typeface="Helvetica"/>
                <a:sym typeface="Helvetica"/>
              </a:rPr>
              <a:t>on</a:t>
            </a:r>
            <a:r>
              <a:rPr sz="2800" dirty="0">
                <a:solidFill>
                  <a:srgbClr val="FFFFFF"/>
                </a:solidFill>
              </a:rPr>
              <a:t> /backups</a:t>
            </a:r>
          </a:p>
          <a:p>
            <a:pPr lvl="0">
              <a:defRPr sz="1800">
                <a:solidFill>
                  <a:srgbClr val="000000"/>
                </a:solidFill>
              </a:defRPr>
            </a:pPr>
            <a:r>
              <a:rPr sz="2800" dirty="0">
                <a:solidFill>
                  <a:srgbClr val="FFFFFF"/>
                </a:solidFill>
              </a:rPr>
              <a:t>AFS </a:t>
            </a:r>
            <a:r>
              <a:rPr sz="2800" b="1" dirty="0">
                <a:solidFill>
                  <a:srgbClr val="53585F"/>
                </a:solidFill>
                <a:latin typeface="Helvetica"/>
                <a:ea typeface="Helvetica"/>
                <a:cs typeface="Helvetica"/>
                <a:sym typeface="Helvetica"/>
              </a:rPr>
              <a:t>on</a:t>
            </a:r>
            <a:r>
              <a:rPr sz="2800" dirty="0">
                <a:solidFill>
                  <a:srgbClr val="FFFFFF"/>
                </a:solidFill>
              </a:rPr>
              <a:t> /</a:t>
            </a:r>
            <a:r>
              <a:rPr sz="2800" dirty="0" smtClean="0">
                <a:solidFill>
                  <a:srgbClr val="FFFFFF"/>
                </a:solidFill>
              </a:rPr>
              <a:t>home</a:t>
            </a:r>
            <a:endParaRPr lang="en-US" sz="2800" dirty="0" smtClean="0">
              <a:solidFill>
                <a:srgbClr val="FFFFFF"/>
              </a:solidFill>
            </a:endParaRPr>
          </a:p>
        </p:txBody>
      </p:sp>
      <p:sp>
        <p:nvSpPr>
          <p:cNvPr id="1602" name="Shape 1602"/>
          <p:cNvSpPr/>
          <p:nvPr/>
        </p:nvSpPr>
        <p:spPr>
          <a:xfrm>
            <a:off x="5486400" y="101600"/>
            <a:ext cx="1270000" cy="12700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b="1">
                <a:latin typeface="Helvetica"/>
                <a:ea typeface="Helvetica"/>
                <a:cs typeface="Helvetica"/>
                <a:sym typeface="Helvetica"/>
              </a:defRPr>
            </a:lvl1pPr>
          </a:lstStyle>
          <a:p>
            <a:pPr lvl="0">
              <a:defRPr sz="1800" b="0">
                <a:solidFill>
                  <a:srgbClr val="000000"/>
                </a:solidFill>
              </a:defRPr>
            </a:pPr>
            <a:r>
              <a:rPr sz="3000" b="1">
                <a:solidFill>
                  <a:srgbClr val="FFFFFF"/>
                </a:solidFill>
              </a:rPr>
              <a:t>/</a:t>
            </a:r>
          </a:p>
        </p:txBody>
      </p:sp>
      <p:sp>
        <p:nvSpPr>
          <p:cNvPr id="1603" name="Shape 1603"/>
          <p:cNvSpPr/>
          <p:nvPr/>
        </p:nvSpPr>
        <p:spPr>
          <a:xfrm>
            <a:off x="1837266" y="1947333"/>
            <a:ext cx="204159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backups</a:t>
            </a:r>
          </a:p>
        </p:txBody>
      </p:sp>
      <p:sp>
        <p:nvSpPr>
          <p:cNvPr id="1604" name="Shape 1604"/>
          <p:cNvSpPr/>
          <p:nvPr/>
        </p:nvSpPr>
        <p:spPr>
          <a:xfrm>
            <a:off x="5100604" y="1947333"/>
            <a:ext cx="204159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home</a:t>
            </a:r>
          </a:p>
        </p:txBody>
      </p:sp>
      <p:sp>
        <p:nvSpPr>
          <p:cNvPr id="1605" name="Shape 1605"/>
          <p:cNvSpPr/>
          <p:nvPr/>
        </p:nvSpPr>
        <p:spPr>
          <a:xfrm>
            <a:off x="385795" y="3403600"/>
            <a:ext cx="1270001"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bak1</a:t>
            </a:r>
          </a:p>
        </p:txBody>
      </p:sp>
      <p:sp>
        <p:nvSpPr>
          <p:cNvPr id="1606" name="Shape 1606"/>
          <p:cNvSpPr/>
          <p:nvPr/>
        </p:nvSpPr>
        <p:spPr>
          <a:xfrm>
            <a:off x="2223062" y="3403600"/>
            <a:ext cx="1270001"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bak2</a:t>
            </a:r>
          </a:p>
        </p:txBody>
      </p:sp>
      <p:sp>
        <p:nvSpPr>
          <p:cNvPr id="1607" name="Shape 1607"/>
          <p:cNvSpPr/>
          <p:nvPr/>
        </p:nvSpPr>
        <p:spPr>
          <a:xfrm>
            <a:off x="4060328" y="3403600"/>
            <a:ext cx="1270001"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bak3</a:t>
            </a:r>
          </a:p>
        </p:txBody>
      </p:sp>
      <p:sp>
        <p:nvSpPr>
          <p:cNvPr id="1608" name="Shape 1608"/>
          <p:cNvSpPr/>
          <p:nvPr/>
        </p:nvSpPr>
        <p:spPr>
          <a:xfrm>
            <a:off x="8363942" y="1947333"/>
            <a:ext cx="113440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etc</a:t>
            </a:r>
          </a:p>
        </p:txBody>
      </p:sp>
      <p:sp>
        <p:nvSpPr>
          <p:cNvPr id="1609" name="Shape 1609"/>
          <p:cNvSpPr/>
          <p:nvPr/>
        </p:nvSpPr>
        <p:spPr>
          <a:xfrm>
            <a:off x="10720089" y="1947333"/>
            <a:ext cx="113440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bin</a:t>
            </a:r>
          </a:p>
        </p:txBody>
      </p:sp>
      <p:sp>
        <p:nvSpPr>
          <p:cNvPr id="1610" name="Shape 1610"/>
          <p:cNvSpPr/>
          <p:nvPr/>
        </p:nvSpPr>
        <p:spPr>
          <a:xfrm>
            <a:off x="7294595" y="3403600"/>
            <a:ext cx="204159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070C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lvl="0">
              <a:defRPr sz="1800">
                <a:solidFill>
                  <a:srgbClr val="000000"/>
                </a:solidFill>
              </a:defRPr>
            </a:pPr>
            <a:r>
              <a:rPr sz="3000">
                <a:solidFill>
                  <a:srgbClr val="FFFFFF"/>
                </a:solidFill>
              </a:rPr>
              <a:t>tyler</a:t>
            </a:r>
          </a:p>
        </p:txBody>
      </p:sp>
      <p:sp>
        <p:nvSpPr>
          <p:cNvPr id="1611" name="Shape 1611"/>
          <p:cNvSpPr/>
          <p:nvPr/>
        </p:nvSpPr>
        <p:spPr>
          <a:xfrm>
            <a:off x="8674661" y="4736174"/>
            <a:ext cx="2041593"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070C0"/>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537</a:t>
            </a:r>
          </a:p>
        </p:txBody>
      </p:sp>
      <p:sp>
        <p:nvSpPr>
          <p:cNvPr id="1612" name="Shape 1612"/>
          <p:cNvSpPr/>
          <p:nvPr/>
        </p:nvSpPr>
        <p:spPr>
          <a:xfrm>
            <a:off x="7332199" y="5698066"/>
            <a:ext cx="113440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070C0"/>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p1</a:t>
            </a:r>
          </a:p>
        </p:txBody>
      </p:sp>
      <p:sp>
        <p:nvSpPr>
          <p:cNvPr id="1613" name="Shape 1613"/>
          <p:cNvSpPr/>
          <p:nvPr/>
        </p:nvSpPr>
        <p:spPr>
          <a:xfrm>
            <a:off x="10924314" y="5698066"/>
            <a:ext cx="113440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070C0"/>
          </a:solidFill>
          <a:ln w="12700">
            <a:miter lim="400000"/>
          </a:ln>
          <a:extLst>
            <a:ext uri="{C572A759-6A51-4108-AA02-DFA0A04FC94B}">
              <ma14:wrappingTextBoxFlag xmlns:ma14="http://schemas.microsoft.com/office/mac/drawingml/2011/main" val="1"/>
            </a:ext>
          </a:extLst>
        </p:spPr>
        <p:txBody>
          <a:bodyPr lIns="0" tIns="0" rIns="0" bIns="0" anchor="ctr"/>
          <a:lstStyle>
            <a:lvl1pPr>
              <a:defRPr sz="3000"/>
            </a:lvl1pPr>
          </a:lstStyle>
          <a:p>
            <a:pPr lvl="0">
              <a:defRPr sz="1800">
                <a:solidFill>
                  <a:srgbClr val="000000"/>
                </a:solidFill>
              </a:defRPr>
            </a:pPr>
            <a:r>
              <a:rPr sz="3000">
                <a:solidFill>
                  <a:srgbClr val="FFFFFF"/>
                </a:solidFill>
              </a:rPr>
              <a:t>p2</a:t>
            </a:r>
          </a:p>
        </p:txBody>
      </p:sp>
      <p:sp>
        <p:nvSpPr>
          <p:cNvPr id="1614" name="Shape 1614"/>
          <p:cNvSpPr/>
          <p:nvPr/>
        </p:nvSpPr>
        <p:spPr>
          <a:xfrm>
            <a:off x="5071533" y="4736174"/>
            <a:ext cx="2041592" cy="99245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0070C0"/>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3000"/>
            </a:lvl1pPr>
          </a:lstStyle>
          <a:p>
            <a:pPr lvl="0">
              <a:defRPr sz="1800">
                <a:solidFill>
                  <a:srgbClr val="000000"/>
                </a:solidFill>
              </a:defRPr>
            </a:pPr>
            <a:r>
              <a:rPr sz="3000">
                <a:solidFill>
                  <a:srgbClr val="FFFFFF"/>
                </a:solidFill>
              </a:rPr>
              <a:t>.bashrc</a:t>
            </a:r>
          </a:p>
        </p:txBody>
      </p:sp>
      <p:sp>
        <p:nvSpPr>
          <p:cNvPr id="1615" name="Shape 1615"/>
          <p:cNvSpPr/>
          <p:nvPr/>
        </p:nvSpPr>
        <p:spPr>
          <a:xfrm>
            <a:off x="6762650" y="2815100"/>
            <a:ext cx="786608" cy="740342"/>
          </a:xfrm>
          <a:prstGeom prst="line">
            <a:avLst/>
          </a:prstGeom>
          <a:ln w="38100">
            <a:solidFill>
              <a:srgbClr val="E8A433"/>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1" name="Shape 1621"/>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lang="en-US" sz="6480" dirty="0" smtClean="0">
                <a:solidFill>
                  <a:srgbClr val="FFFFFF"/>
                </a:solidFill>
              </a:rPr>
              <a:t>Communicating Requirements: </a:t>
            </a:r>
            <a:r>
              <a:rPr sz="6480" dirty="0" err="1" smtClean="0">
                <a:solidFill>
                  <a:srgbClr val="FFFFFF"/>
                </a:solidFill>
              </a:rPr>
              <a:t>fsync</a:t>
            </a:r>
            <a:endParaRPr sz="6480" dirty="0">
              <a:solidFill>
                <a:srgbClr val="FFFFFF"/>
              </a:solidFill>
            </a:endParaRPr>
          </a:p>
        </p:txBody>
      </p:sp>
      <p:sp>
        <p:nvSpPr>
          <p:cNvPr id="1622" name="Shape 1622"/>
          <p:cNvSpPr>
            <a:spLocks noGrp="1"/>
          </p:cNvSpPr>
          <p:nvPr>
            <p:ph type="body" idx="4294967295"/>
          </p:nvPr>
        </p:nvSpPr>
        <p:spPr>
          <a:xfrm>
            <a:off x="317241" y="2254962"/>
            <a:ext cx="12162626" cy="6907699"/>
          </a:xfrm>
          <a:prstGeom prst="rect">
            <a:avLst/>
          </a:prstGeom>
        </p:spPr>
        <p:txBody>
          <a:bodyPr>
            <a:normAutofit/>
          </a:bodyPr>
          <a:lstStyle/>
          <a:p>
            <a:pPr marL="0" lvl="0" indent="0">
              <a:buNone/>
              <a:defRPr sz="1800">
                <a:solidFill>
                  <a:srgbClr val="000000"/>
                </a:solidFill>
              </a:defRPr>
            </a:pPr>
            <a:r>
              <a:rPr lang="en-US" sz="3700" dirty="0" smtClean="0"/>
              <a:t>File system keeps newly </a:t>
            </a:r>
            <a:r>
              <a:rPr lang="en-US" sz="3700" dirty="0" smtClean="0"/>
              <a:t>written data in memory for awhile</a:t>
            </a:r>
          </a:p>
          <a:p>
            <a:pPr marL="0" indent="0">
              <a:buNone/>
              <a:defRPr sz="1800">
                <a:solidFill>
                  <a:srgbClr val="000000"/>
                </a:solidFill>
              </a:defRPr>
            </a:pPr>
            <a:r>
              <a:rPr lang="en-US" sz="3200" b="1" dirty="0"/>
              <a:t>	</a:t>
            </a:r>
            <a:r>
              <a:rPr lang="en-US" sz="3200" b="1" dirty="0" smtClean="0"/>
              <a:t> </a:t>
            </a:r>
            <a:r>
              <a:rPr sz="3200" b="1" dirty="0" smtClean="0"/>
              <a:t>Write </a:t>
            </a:r>
            <a:r>
              <a:rPr sz="3200" b="1" dirty="0"/>
              <a:t>buffering </a:t>
            </a:r>
            <a:r>
              <a:rPr sz="3200" dirty="0"/>
              <a:t>improves performance (why</a:t>
            </a:r>
            <a:r>
              <a:rPr sz="3200" dirty="0" smtClean="0"/>
              <a:t>?)</a:t>
            </a:r>
            <a:endParaRPr sz="3200" dirty="0"/>
          </a:p>
          <a:p>
            <a:pPr marL="0" lvl="0" indent="0">
              <a:buNone/>
              <a:defRPr sz="1800">
                <a:solidFill>
                  <a:srgbClr val="000000"/>
                </a:solidFill>
              </a:defRPr>
            </a:pPr>
            <a:r>
              <a:rPr sz="3700" dirty="0"/>
              <a:t>But what if </a:t>
            </a:r>
            <a:r>
              <a:rPr lang="en-US" sz="3700" dirty="0" smtClean="0"/>
              <a:t>system</a:t>
            </a:r>
            <a:r>
              <a:rPr sz="3700" dirty="0" smtClean="0"/>
              <a:t> </a:t>
            </a:r>
            <a:r>
              <a:rPr sz="3700" b="1" dirty="0" smtClean="0"/>
              <a:t>crash</a:t>
            </a:r>
            <a:r>
              <a:rPr lang="en-US" sz="3700" b="1" dirty="0" smtClean="0"/>
              <a:t>es</a:t>
            </a:r>
            <a:r>
              <a:rPr sz="3700" b="1" dirty="0" smtClean="0"/>
              <a:t> </a:t>
            </a:r>
            <a:r>
              <a:rPr sz="3700" dirty="0" smtClean="0"/>
              <a:t>before </a:t>
            </a:r>
            <a:r>
              <a:rPr sz="3700" dirty="0"/>
              <a:t>buffers are flushed?</a:t>
            </a:r>
          </a:p>
          <a:p>
            <a:pPr marL="0" lvl="0" indent="0">
              <a:buNone/>
              <a:defRPr sz="1800">
                <a:solidFill>
                  <a:srgbClr val="000000"/>
                </a:solidFill>
              </a:defRPr>
            </a:pPr>
            <a:r>
              <a:rPr lang="en-US" sz="3700" dirty="0" smtClean="0"/>
              <a:t>If application cares:</a:t>
            </a:r>
            <a:endParaRPr sz="3700" dirty="0"/>
          </a:p>
          <a:p>
            <a:pPr marL="0" lvl="0" indent="0">
              <a:buNone/>
              <a:defRPr sz="1800">
                <a:solidFill>
                  <a:srgbClr val="000000"/>
                </a:solidFill>
              </a:defRPr>
            </a:pPr>
            <a:r>
              <a:rPr sz="3700" dirty="0">
                <a:latin typeface="Courier" charset="0"/>
                <a:ea typeface="Courier" charset="0"/>
                <a:cs typeface="Courier" charset="0"/>
              </a:rPr>
              <a:t>fsync(int fd) </a:t>
            </a:r>
            <a:r>
              <a:rPr sz="3700" dirty="0"/>
              <a:t>forces buffers to flush to disk, and (usually) tells </a:t>
            </a:r>
            <a:r>
              <a:rPr sz="3700" dirty="0" smtClean="0"/>
              <a:t>disk </a:t>
            </a:r>
            <a:r>
              <a:rPr sz="3700" dirty="0"/>
              <a:t>to flush </a:t>
            </a:r>
            <a:r>
              <a:rPr sz="3700" dirty="0" smtClean="0"/>
              <a:t>its </a:t>
            </a:r>
            <a:r>
              <a:rPr sz="3700" dirty="0"/>
              <a:t>write cache </a:t>
            </a:r>
            <a:r>
              <a:rPr sz="3700" dirty="0" smtClean="0"/>
              <a:t>too</a:t>
            </a:r>
            <a:endParaRPr sz="3700" dirty="0"/>
          </a:p>
          <a:p>
            <a:pPr marL="0" lvl="0" indent="0">
              <a:buNone/>
              <a:defRPr sz="1800">
                <a:solidFill>
                  <a:srgbClr val="000000"/>
                </a:solidFill>
              </a:defRPr>
            </a:pPr>
            <a:r>
              <a:rPr lang="en-US" sz="3700" dirty="0" smtClean="0"/>
              <a:t>Makes </a:t>
            </a:r>
            <a:r>
              <a:rPr sz="3700" dirty="0" smtClean="0"/>
              <a:t>data </a:t>
            </a:r>
            <a:r>
              <a:rPr sz="3700" b="1" dirty="0" smtClean="0"/>
              <a:t>durable</a:t>
            </a:r>
            <a:endParaRPr sz="37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4" name="Shape 1624"/>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rename</a:t>
            </a:r>
          </a:p>
        </p:txBody>
      </p:sp>
      <p:sp>
        <p:nvSpPr>
          <p:cNvPr id="1625" name="Shape 1625"/>
          <p:cNvSpPr>
            <a:spLocks noGrp="1"/>
          </p:cNvSpPr>
          <p:nvPr>
            <p:ph type="body" idx="4294967295"/>
          </p:nvPr>
        </p:nvSpPr>
        <p:spPr>
          <a:xfrm>
            <a:off x="541176" y="2287879"/>
            <a:ext cx="11099800" cy="7160921"/>
          </a:xfrm>
          <a:prstGeom prst="rect">
            <a:avLst/>
          </a:prstGeom>
        </p:spPr>
        <p:txBody>
          <a:bodyPr>
            <a:normAutofit/>
          </a:bodyPr>
          <a:lstStyle/>
          <a:p>
            <a:pPr marL="0" lvl="0" indent="0">
              <a:buNone/>
              <a:defRPr sz="1800">
                <a:solidFill>
                  <a:srgbClr val="000000"/>
                </a:solidFill>
              </a:defRPr>
            </a:pPr>
            <a:r>
              <a:rPr sz="3800" b="1" dirty="0">
                <a:latin typeface="Helvetica"/>
                <a:ea typeface="Helvetica"/>
                <a:cs typeface="Helvetica"/>
                <a:sym typeface="Helvetica"/>
              </a:rPr>
              <a:t>rename</a:t>
            </a:r>
            <a:r>
              <a:rPr sz="3800" dirty="0"/>
              <a:t>(char *old, char *new):</a:t>
            </a:r>
          </a:p>
          <a:p>
            <a:pPr marL="0" lvl="0" indent="0">
              <a:buNone/>
              <a:defRPr sz="1800">
                <a:solidFill>
                  <a:srgbClr val="000000"/>
                </a:solidFill>
              </a:defRPr>
            </a:pPr>
            <a:r>
              <a:rPr sz="3800" dirty="0"/>
              <a:t> - deletes an old link to a file</a:t>
            </a:r>
          </a:p>
          <a:p>
            <a:pPr marL="0" lvl="0" indent="0">
              <a:buNone/>
              <a:defRPr sz="1800">
                <a:solidFill>
                  <a:srgbClr val="000000"/>
                </a:solidFill>
              </a:defRPr>
            </a:pPr>
            <a:r>
              <a:rPr sz="3800" dirty="0"/>
              <a:t> - creates a new link to a </a:t>
            </a:r>
            <a:r>
              <a:rPr sz="3800" dirty="0" smtClean="0"/>
              <a:t>file</a:t>
            </a:r>
            <a:endParaRPr lang="en-US" sz="3800" dirty="0" smtClean="0"/>
          </a:p>
          <a:p>
            <a:pPr marL="0" lvl="0" indent="0">
              <a:buNone/>
              <a:defRPr sz="1800">
                <a:solidFill>
                  <a:srgbClr val="000000"/>
                </a:solidFill>
              </a:defRPr>
            </a:pPr>
            <a:endParaRPr lang="en-US" sz="3800" dirty="0" smtClean="0"/>
          </a:p>
          <a:p>
            <a:pPr marL="0" lvl="0" indent="0">
              <a:buNone/>
              <a:defRPr sz="1800">
                <a:solidFill>
                  <a:srgbClr val="000000"/>
                </a:solidFill>
              </a:defRPr>
            </a:pPr>
            <a:r>
              <a:rPr lang="en-US" sz="3800" dirty="0" smtClean="0"/>
              <a:t>Just changes name of file, does not move data</a:t>
            </a:r>
          </a:p>
          <a:p>
            <a:pPr marL="419940" lvl="1" indent="0">
              <a:buNone/>
              <a:defRPr sz="1800">
                <a:solidFill>
                  <a:srgbClr val="000000"/>
                </a:solidFill>
              </a:defRPr>
            </a:pPr>
            <a:r>
              <a:rPr lang="en-US" sz="3500" dirty="0" smtClean="0"/>
              <a:t>Even when renaming to new directory (unless…?) </a:t>
            </a:r>
          </a:p>
          <a:p>
            <a:pPr marL="0" lvl="0" indent="0">
              <a:buNone/>
              <a:defRPr sz="1800">
                <a:solidFill>
                  <a:srgbClr val="000000"/>
                </a:solidFill>
              </a:defRPr>
            </a:pPr>
            <a:endParaRPr lang="en-US" sz="3800" dirty="0"/>
          </a:p>
          <a:p>
            <a:pPr marL="0" lvl="0" indent="0">
              <a:buNone/>
              <a:defRPr sz="1800">
                <a:solidFill>
                  <a:srgbClr val="000000"/>
                </a:solidFill>
              </a:defRPr>
            </a:pPr>
            <a:r>
              <a:rPr lang="en-US" sz="3800" dirty="0" smtClean="0"/>
              <a:t>What can go wrong if system crashes at wrong time?</a:t>
            </a:r>
            <a:endParaRPr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7" name="Shape 1627"/>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628" name="Shape 1628"/>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629" name="Shape 1629"/>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630" name="Shape 1630"/>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31" name="Shape 1631"/>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632" name="Shape 1632"/>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33" name="Shape 1633"/>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634" name="Shape 1634"/>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635" name="Shape 1635"/>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636" name="Shape 1636"/>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637" name="Shape 1637"/>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638" name="Shape 1638"/>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639" name="Shape 1639"/>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640" name="Shape 1640"/>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“oldname”: 3, …</a:t>
            </a:r>
          </a:p>
        </p:txBody>
      </p:sp>
      <p:sp>
        <p:nvSpPr>
          <p:cNvPr id="1641" name="Shape 1641"/>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642" name="Shape 1642"/>
          <p:cNvSpPr/>
          <p:nvPr/>
        </p:nvSpPr>
        <p:spPr>
          <a:xfrm flipH="1">
            <a:off x="4030023" y="4112789"/>
            <a:ext cx="2545077" cy="1129985"/>
          </a:xfrm>
          <a:prstGeom prst="line">
            <a:avLst/>
          </a:prstGeom>
          <a:ln w="50800">
            <a:solidFill>
              <a:srgbClr val="1497FC"/>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4" name="Shape 1644"/>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645" name="Shape 1645"/>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646" name="Shape 1646"/>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647" name="Shape 1647"/>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48" name="Shape 1648"/>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649" name="Shape 1649"/>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50" name="Shape 1650"/>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651" name="Shape 1651"/>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652" name="Shape 1652"/>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653" name="Shape 1653"/>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654" name="Shape 1654"/>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655" name="Shape 1655"/>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656" name="Shape 1656"/>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657" name="Shape 1657"/>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a:t>
            </a:r>
          </a:p>
        </p:txBody>
      </p:sp>
      <p:sp>
        <p:nvSpPr>
          <p:cNvPr id="1658" name="Shape 1658"/>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0" name="Shape 1660"/>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661" name="Shape 1661"/>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662" name="Shape 1662"/>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663" name="Shape 1663"/>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64" name="Shape 1664"/>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665" name="Shape 1665"/>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666" name="Shape 1666"/>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667" name="Shape 1667"/>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668" name="Shape 1668"/>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669" name="Shape 1669"/>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670" name="Shape 1670"/>
          <p:cNvSpPr/>
          <p:nvPr/>
        </p:nvSpPr>
        <p:spPr>
          <a:xfrm>
            <a:off x="5926666" y="5304168"/>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 settings: …</a:t>
            </a:r>
          </a:p>
        </p:txBody>
      </p:sp>
      <p:sp>
        <p:nvSpPr>
          <p:cNvPr id="1671" name="Shape 1671"/>
          <p:cNvSpPr/>
          <p:nvPr/>
        </p:nvSpPr>
        <p:spPr>
          <a:xfrm>
            <a:off x="3915394" y="5017635"/>
            <a:ext cx="1965724" cy="526703"/>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672" name="Shape 1672"/>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1673" name="Shape 1673"/>
          <p:cNvSpPr/>
          <p:nvPr/>
        </p:nvSpPr>
        <p:spPr>
          <a:xfrm>
            <a:off x="5926666" y="3642684"/>
            <a:ext cx="6693100"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“newname”: 3</a:t>
            </a:r>
          </a:p>
        </p:txBody>
      </p:sp>
      <p:sp>
        <p:nvSpPr>
          <p:cNvPr id="1674" name="Shape 1674"/>
          <p:cNvSpPr/>
          <p:nvPr/>
        </p:nvSpPr>
        <p:spPr>
          <a:xfrm>
            <a:off x="3915394" y="3950835"/>
            <a:ext cx="1958445" cy="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675" name="Shape 1675"/>
          <p:cNvSpPr/>
          <p:nvPr/>
        </p:nvSpPr>
        <p:spPr>
          <a:xfrm flipH="1">
            <a:off x="4030023" y="4112789"/>
            <a:ext cx="2545077" cy="1129985"/>
          </a:xfrm>
          <a:prstGeom prst="line">
            <a:avLst/>
          </a:prstGeom>
          <a:ln w="50800">
            <a:solidFill>
              <a:srgbClr val="1497FC"/>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3" name="Shape 168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rename</a:t>
            </a:r>
          </a:p>
        </p:txBody>
      </p:sp>
      <p:sp>
        <p:nvSpPr>
          <p:cNvPr id="1684" name="Shape 1684"/>
          <p:cNvSpPr>
            <a:spLocks noGrp="1"/>
          </p:cNvSpPr>
          <p:nvPr>
            <p:ph type="body" idx="4294967295"/>
          </p:nvPr>
        </p:nvSpPr>
        <p:spPr>
          <a:xfrm>
            <a:off x="373223" y="2175912"/>
            <a:ext cx="12106643" cy="5230813"/>
          </a:xfrm>
          <a:prstGeom prst="rect">
            <a:avLst/>
          </a:prstGeom>
        </p:spPr>
        <p:txBody>
          <a:bodyPr>
            <a:normAutofit fontScale="92500" lnSpcReduction="20000"/>
          </a:bodyPr>
          <a:lstStyle/>
          <a:p>
            <a:pPr marL="0" lvl="0" indent="0">
              <a:buNone/>
              <a:defRPr sz="1800">
                <a:solidFill>
                  <a:srgbClr val="000000"/>
                </a:solidFill>
              </a:defRPr>
            </a:pPr>
            <a:r>
              <a:rPr sz="3800" b="1" dirty="0">
                <a:latin typeface="Helvetica"/>
                <a:ea typeface="Helvetica"/>
                <a:cs typeface="Helvetica"/>
                <a:sym typeface="Helvetica"/>
              </a:rPr>
              <a:t>rename</a:t>
            </a:r>
            <a:r>
              <a:rPr sz="3800" dirty="0"/>
              <a:t>(char *old, char *new):</a:t>
            </a:r>
          </a:p>
          <a:p>
            <a:pPr marL="0" lvl="0" indent="0">
              <a:buNone/>
              <a:defRPr sz="1800">
                <a:solidFill>
                  <a:srgbClr val="000000"/>
                </a:solidFill>
              </a:defRPr>
            </a:pPr>
            <a:r>
              <a:rPr sz="3800" dirty="0"/>
              <a:t> - deletes an old link to a file</a:t>
            </a:r>
          </a:p>
          <a:p>
            <a:pPr marL="0" lvl="0" indent="0">
              <a:buNone/>
              <a:defRPr sz="1800">
                <a:solidFill>
                  <a:srgbClr val="000000"/>
                </a:solidFill>
              </a:defRPr>
            </a:pPr>
            <a:r>
              <a:rPr sz="3800" dirty="0"/>
              <a:t> - creates a new link to a file</a:t>
            </a:r>
          </a:p>
          <a:p>
            <a:pPr marL="0" lvl="0" indent="0">
              <a:buNone/>
              <a:defRPr sz="1800">
                <a:solidFill>
                  <a:srgbClr val="000000"/>
                </a:solidFill>
              </a:defRPr>
            </a:pPr>
            <a:endParaRPr sz="3800" dirty="0"/>
          </a:p>
          <a:p>
            <a:pPr marL="0" lvl="0" indent="0">
              <a:buNone/>
              <a:defRPr sz="1800">
                <a:solidFill>
                  <a:srgbClr val="000000"/>
                </a:solidFill>
              </a:defRPr>
            </a:pPr>
            <a:r>
              <a:rPr sz="3800" dirty="0"/>
              <a:t>What if we crash?</a:t>
            </a:r>
          </a:p>
          <a:p>
            <a:pPr marL="0" lvl="0" indent="0">
              <a:buNone/>
              <a:defRPr sz="1800">
                <a:solidFill>
                  <a:srgbClr val="000000"/>
                </a:solidFill>
              </a:defRPr>
            </a:pPr>
            <a:r>
              <a:rPr sz="3800" dirty="0"/>
              <a:t>FS does extra work to guarantee </a:t>
            </a:r>
            <a:r>
              <a:rPr sz="3800" dirty="0" smtClean="0"/>
              <a:t>atomicity</a:t>
            </a:r>
            <a:r>
              <a:rPr lang="en-US" sz="3800" dirty="0" smtClean="0"/>
              <a:t>; return to this issue later…</a:t>
            </a:r>
            <a:endParaRPr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6" name="Shape 1686"/>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Atomic File Update</a:t>
            </a:r>
          </a:p>
        </p:txBody>
      </p:sp>
      <p:sp>
        <p:nvSpPr>
          <p:cNvPr id="1687" name="Shape 1687"/>
          <p:cNvSpPr>
            <a:spLocks noGrp="1"/>
          </p:cNvSpPr>
          <p:nvPr>
            <p:ph type="body" idx="4294967295"/>
          </p:nvPr>
        </p:nvSpPr>
        <p:spPr>
          <a:xfrm>
            <a:off x="220133" y="2202931"/>
            <a:ext cx="12462933" cy="7262802"/>
          </a:xfrm>
          <a:prstGeom prst="rect">
            <a:avLst/>
          </a:prstGeom>
        </p:spPr>
        <p:txBody>
          <a:bodyPr>
            <a:normAutofit/>
          </a:bodyPr>
          <a:lstStyle/>
          <a:p>
            <a:pPr marL="0" lvl="0" indent="0">
              <a:buNone/>
              <a:defRPr sz="1800">
                <a:solidFill>
                  <a:srgbClr val="000000"/>
                </a:solidFill>
              </a:defRPr>
            </a:pPr>
            <a:r>
              <a:rPr sz="3800" dirty="0" smtClean="0"/>
              <a:t>Say</a:t>
            </a:r>
            <a:r>
              <a:rPr lang="en-US" sz="3800" dirty="0" smtClean="0"/>
              <a:t> application</a:t>
            </a:r>
            <a:r>
              <a:rPr sz="3800" dirty="0" smtClean="0"/>
              <a:t> want</a:t>
            </a:r>
            <a:r>
              <a:rPr lang="en-US" sz="3800" dirty="0" smtClean="0"/>
              <a:t>s</a:t>
            </a:r>
            <a:r>
              <a:rPr sz="3800" dirty="0" smtClean="0"/>
              <a:t> </a:t>
            </a:r>
            <a:r>
              <a:rPr sz="3800" dirty="0"/>
              <a:t>to update </a:t>
            </a:r>
            <a:r>
              <a:rPr sz="3800" dirty="0" smtClean="0">
                <a:latin typeface="Courier" charset="0"/>
                <a:ea typeface="Courier" charset="0"/>
                <a:cs typeface="Courier" charset="0"/>
              </a:rPr>
              <a:t>file.txt</a:t>
            </a:r>
            <a:r>
              <a:rPr lang="en-US" sz="3800" dirty="0" smtClean="0"/>
              <a:t> atomically</a:t>
            </a:r>
          </a:p>
          <a:p>
            <a:pPr marL="419940" lvl="1" indent="0">
              <a:buNone/>
              <a:defRPr sz="1800">
                <a:solidFill>
                  <a:srgbClr val="000000"/>
                </a:solidFill>
              </a:defRPr>
            </a:pPr>
            <a:r>
              <a:rPr lang="en-US" sz="3500" dirty="0" smtClean="0"/>
              <a:t>If crash, should see only old contents or only new contents</a:t>
            </a:r>
            <a:endParaRPr lang="en-US" sz="3500" dirty="0" smtClean="0"/>
          </a:p>
          <a:p>
            <a:pPr marL="0" lvl="0" indent="0">
              <a:buNone/>
              <a:defRPr sz="1800">
                <a:solidFill>
                  <a:srgbClr val="000000"/>
                </a:solidFill>
              </a:defRPr>
            </a:pPr>
            <a:r>
              <a:rPr lang="en-US" sz="3800" dirty="0"/>
              <a:t>	</a:t>
            </a:r>
            <a:endParaRPr sz="3800" dirty="0"/>
          </a:p>
          <a:p>
            <a:pPr marL="0" lvl="0" indent="0">
              <a:buNone/>
              <a:defRPr sz="1800">
                <a:solidFill>
                  <a:srgbClr val="000000"/>
                </a:solidFill>
              </a:defRPr>
            </a:pPr>
            <a:endParaRPr sz="3800" dirty="0"/>
          </a:p>
          <a:p>
            <a:pPr marL="0" lvl="0" indent="0">
              <a:buNone/>
              <a:defRPr sz="1800">
                <a:solidFill>
                  <a:srgbClr val="000000"/>
                </a:solidFill>
              </a:defRPr>
            </a:pPr>
            <a:r>
              <a:rPr sz="3800" dirty="0"/>
              <a:t>1. write new data to </a:t>
            </a:r>
            <a:r>
              <a:rPr sz="3800" dirty="0" smtClean="0">
                <a:latin typeface="Courier" charset="0"/>
                <a:ea typeface="Courier" charset="0"/>
                <a:cs typeface="Courier" charset="0"/>
              </a:rPr>
              <a:t>file.txt.tmp</a:t>
            </a:r>
            <a:r>
              <a:rPr sz="3800" dirty="0" smtClean="0"/>
              <a:t> </a:t>
            </a:r>
            <a:r>
              <a:rPr sz="3800" dirty="0"/>
              <a:t>file</a:t>
            </a:r>
          </a:p>
          <a:p>
            <a:pPr marL="0" lvl="0" indent="0">
              <a:buNone/>
              <a:defRPr sz="1800">
                <a:solidFill>
                  <a:srgbClr val="000000"/>
                </a:solidFill>
              </a:defRPr>
            </a:pPr>
            <a:r>
              <a:rPr sz="3800" dirty="0"/>
              <a:t>2. </a:t>
            </a:r>
            <a:r>
              <a:rPr sz="3800" dirty="0">
                <a:latin typeface="Courier" charset="0"/>
                <a:ea typeface="Courier" charset="0"/>
                <a:cs typeface="Courier" charset="0"/>
              </a:rPr>
              <a:t>fsync file.txt.tmp</a:t>
            </a:r>
          </a:p>
          <a:p>
            <a:pPr marL="0" lvl="0" indent="0">
              <a:buNone/>
              <a:defRPr sz="1800">
                <a:solidFill>
                  <a:srgbClr val="000000"/>
                </a:solidFill>
              </a:defRPr>
            </a:pPr>
            <a:r>
              <a:rPr sz="3800" dirty="0"/>
              <a:t>3. </a:t>
            </a:r>
            <a:r>
              <a:rPr sz="3800" dirty="0">
                <a:latin typeface="Courier" charset="0"/>
                <a:ea typeface="Courier" charset="0"/>
                <a:cs typeface="Courier" charset="0"/>
              </a:rPr>
              <a:t>rename file.txt.tmp </a:t>
            </a:r>
            <a:r>
              <a:rPr sz="3800" dirty="0"/>
              <a:t>over </a:t>
            </a:r>
            <a:r>
              <a:rPr sz="3800" dirty="0">
                <a:latin typeface="Courier" charset="0"/>
                <a:ea typeface="Courier" charset="0"/>
                <a:cs typeface="Courier" charset="0"/>
              </a:rPr>
              <a:t>file.txt</a:t>
            </a:r>
            <a:r>
              <a:rPr sz="3800" dirty="0"/>
              <a:t>, replacing it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8" name="Shape 169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Summary</a:t>
            </a:r>
          </a:p>
        </p:txBody>
      </p:sp>
      <p:sp>
        <p:nvSpPr>
          <p:cNvPr id="1699" name="Shape 1699"/>
          <p:cNvSpPr>
            <a:spLocks noGrp="1"/>
          </p:cNvSpPr>
          <p:nvPr>
            <p:ph type="body" idx="4294967295"/>
          </p:nvPr>
        </p:nvSpPr>
        <p:spPr>
          <a:xfrm>
            <a:off x="412199" y="2258041"/>
            <a:ext cx="12270868" cy="7147216"/>
          </a:xfrm>
          <a:prstGeom prst="rect">
            <a:avLst/>
          </a:prstGeom>
        </p:spPr>
        <p:txBody>
          <a:bodyPr>
            <a:normAutofit/>
          </a:bodyPr>
          <a:lstStyle/>
          <a:p>
            <a:pPr marL="0" lvl="0" indent="0">
              <a:buNone/>
              <a:defRPr sz="1800">
                <a:solidFill>
                  <a:srgbClr val="000000"/>
                </a:solidFill>
              </a:defRPr>
            </a:pPr>
            <a:r>
              <a:rPr sz="3800" dirty="0"/>
              <a:t>Using multiple types of name provides</a:t>
            </a:r>
          </a:p>
          <a:p>
            <a:pPr marL="0" lvl="0" indent="0">
              <a:buNone/>
              <a:defRPr sz="1800">
                <a:solidFill>
                  <a:srgbClr val="000000"/>
                </a:solidFill>
              </a:defRPr>
            </a:pPr>
            <a:r>
              <a:rPr sz="3800" dirty="0"/>
              <a:t> - convenience</a:t>
            </a:r>
          </a:p>
          <a:p>
            <a:pPr marL="0" lvl="0" indent="0">
              <a:buNone/>
              <a:defRPr sz="1800">
                <a:solidFill>
                  <a:srgbClr val="000000"/>
                </a:solidFill>
              </a:defRPr>
            </a:pPr>
            <a:r>
              <a:rPr sz="3800" dirty="0"/>
              <a:t> - </a:t>
            </a:r>
            <a:r>
              <a:rPr sz="3800" dirty="0" smtClean="0"/>
              <a:t>efficiency</a:t>
            </a:r>
            <a:endParaRPr sz="3800" dirty="0"/>
          </a:p>
          <a:p>
            <a:pPr marL="0" lvl="0" indent="0">
              <a:buNone/>
              <a:defRPr sz="1800">
                <a:solidFill>
                  <a:srgbClr val="000000"/>
                </a:solidFill>
              </a:defRPr>
            </a:pPr>
            <a:r>
              <a:rPr sz="3800" dirty="0"/>
              <a:t>Mount and link features provide flexibility.</a:t>
            </a:r>
          </a:p>
          <a:p>
            <a:pPr marL="0" lvl="0" indent="0">
              <a:buNone/>
              <a:defRPr sz="1800">
                <a:solidFill>
                  <a:srgbClr val="000000"/>
                </a:solidFill>
              </a:defRPr>
            </a:pPr>
            <a:endParaRPr sz="3800" dirty="0"/>
          </a:p>
          <a:p>
            <a:pPr marL="0" lvl="0" indent="0">
              <a:buNone/>
              <a:defRPr sz="1800">
                <a:solidFill>
                  <a:srgbClr val="000000"/>
                </a:solidFill>
              </a:defRPr>
            </a:pPr>
            <a:r>
              <a:rPr sz="3800" dirty="0"/>
              <a:t>Special calls (fsync, </a:t>
            </a:r>
            <a:r>
              <a:rPr sz="3800" dirty="0" smtClean="0"/>
              <a:t>rename) </a:t>
            </a:r>
            <a:r>
              <a:rPr sz="3800" dirty="0"/>
              <a:t>let developers communicate special requirements </a:t>
            </a:r>
            <a:r>
              <a:rPr sz="3800" dirty="0" smtClean="0"/>
              <a:t>to</a:t>
            </a:r>
            <a:r>
              <a:rPr lang="en-US" sz="3800" dirty="0" smtClean="0"/>
              <a:t> file system</a:t>
            </a:r>
            <a:endParaRPr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Shape 111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smtClean="0">
                <a:solidFill>
                  <a:srgbClr val="FFFFFF"/>
                </a:solidFill>
              </a:rPr>
              <a:t>Inode</a:t>
            </a:r>
            <a:r>
              <a:rPr lang="en-US" sz="6480" dirty="0" smtClean="0">
                <a:solidFill>
                  <a:srgbClr val="FFFFFF"/>
                </a:solidFill>
              </a:rPr>
              <a:t> Number</a:t>
            </a:r>
            <a:endParaRPr sz="6480" dirty="0">
              <a:solidFill>
                <a:srgbClr val="FFFFFF"/>
              </a:solidFill>
            </a:endParaRPr>
          </a:p>
        </p:txBody>
      </p:sp>
      <p:sp>
        <p:nvSpPr>
          <p:cNvPr id="1119" name="Shape 1119"/>
          <p:cNvSpPr>
            <a:spLocks noGrp="1"/>
          </p:cNvSpPr>
          <p:nvPr>
            <p:ph type="body" idx="4294967295"/>
          </p:nvPr>
        </p:nvSpPr>
        <p:spPr>
          <a:xfrm>
            <a:off x="795130" y="2552079"/>
            <a:ext cx="11902953" cy="6850338"/>
          </a:xfrm>
          <a:prstGeom prst="rect">
            <a:avLst/>
          </a:prstGeom>
        </p:spPr>
        <p:txBody>
          <a:bodyPr>
            <a:normAutofit lnSpcReduction="10000"/>
          </a:bodyPr>
          <a:lstStyle/>
          <a:p>
            <a:pPr marL="0" lvl="0" indent="0">
              <a:buNone/>
              <a:defRPr sz="1800">
                <a:solidFill>
                  <a:srgbClr val="000000"/>
                </a:solidFill>
              </a:defRPr>
            </a:pPr>
            <a:r>
              <a:rPr sz="3800" dirty="0"/>
              <a:t>Each file has exactly one </a:t>
            </a:r>
            <a:r>
              <a:rPr sz="3800" b="1" dirty="0"/>
              <a:t>inode </a:t>
            </a:r>
            <a:r>
              <a:rPr sz="3800" b="1" dirty="0" smtClean="0"/>
              <a:t>number</a:t>
            </a:r>
            <a:endParaRPr sz="3800" b="1" dirty="0"/>
          </a:p>
          <a:p>
            <a:pPr marL="0" lvl="0" indent="0">
              <a:buNone/>
              <a:defRPr sz="1800">
                <a:solidFill>
                  <a:srgbClr val="000000"/>
                </a:solidFill>
              </a:defRPr>
            </a:pPr>
            <a:endParaRPr sz="3800" dirty="0"/>
          </a:p>
          <a:p>
            <a:pPr marL="0" lvl="0" indent="0">
              <a:buNone/>
              <a:defRPr sz="1800">
                <a:solidFill>
                  <a:srgbClr val="000000"/>
                </a:solidFill>
              </a:defRPr>
            </a:pPr>
            <a:r>
              <a:rPr sz="3800" dirty="0"/>
              <a:t>Inodes are unique (at a given time) within </a:t>
            </a:r>
            <a:r>
              <a:rPr lang="en-US" sz="3800" dirty="0" smtClean="0"/>
              <a:t>file system</a:t>
            </a:r>
            <a:endParaRPr sz="3800" dirty="0"/>
          </a:p>
          <a:p>
            <a:pPr marL="0" lvl="0" indent="0">
              <a:buNone/>
              <a:defRPr sz="1800">
                <a:solidFill>
                  <a:srgbClr val="000000"/>
                </a:solidFill>
              </a:defRPr>
            </a:pPr>
            <a:endParaRPr sz="3800" dirty="0"/>
          </a:p>
          <a:p>
            <a:pPr marL="0" lvl="0" indent="0">
              <a:buNone/>
              <a:defRPr sz="1800">
                <a:solidFill>
                  <a:srgbClr val="000000"/>
                </a:solidFill>
              </a:defRPr>
            </a:pPr>
            <a:r>
              <a:rPr sz="3800" dirty="0"/>
              <a:t>Different file system may use the same number, </a:t>
            </a:r>
            <a:r>
              <a:rPr lang="en-US" sz="3800" dirty="0" smtClean="0"/>
              <a:t/>
            </a:r>
            <a:br>
              <a:rPr lang="en-US" sz="3800" dirty="0" smtClean="0"/>
            </a:br>
            <a:r>
              <a:rPr sz="3800" dirty="0" smtClean="0"/>
              <a:t>numbers </a:t>
            </a:r>
            <a:r>
              <a:rPr sz="3800" dirty="0"/>
              <a:t>may be recycled after </a:t>
            </a:r>
            <a:r>
              <a:rPr sz="3800" dirty="0" smtClean="0"/>
              <a:t>deletes</a:t>
            </a:r>
            <a:endParaRPr lang="en-US" sz="3800" dirty="0" smtClean="0"/>
          </a:p>
          <a:p>
            <a:pPr marL="0" lvl="0" indent="0">
              <a:buNone/>
              <a:defRPr sz="1800">
                <a:solidFill>
                  <a:srgbClr val="000000"/>
                </a:solidFill>
              </a:defRPr>
            </a:pPr>
            <a:endParaRPr lang="en-US" sz="3800" dirty="0"/>
          </a:p>
          <a:p>
            <a:pPr marL="0" lvl="0" indent="0">
              <a:buNone/>
              <a:defRPr sz="1800">
                <a:solidFill>
                  <a:srgbClr val="000000"/>
                </a:solidFill>
              </a:defRPr>
            </a:pPr>
            <a:r>
              <a:rPr lang="en-US" sz="3800" dirty="0" smtClean="0">
                <a:solidFill>
                  <a:srgbClr val="FFFFFF"/>
                </a:solidFill>
              </a:rPr>
              <a:t>See </a:t>
            </a:r>
            <a:r>
              <a:rPr lang="en-US" sz="3800" dirty="0" err="1">
                <a:solidFill>
                  <a:srgbClr val="FFFFFF"/>
                </a:solidFill>
              </a:rPr>
              <a:t>inodes</a:t>
            </a:r>
            <a:r>
              <a:rPr lang="en-US" sz="3800" dirty="0">
                <a:solidFill>
                  <a:srgbClr val="FFFFFF"/>
                </a:solidFill>
              </a:rPr>
              <a:t> via </a:t>
            </a:r>
            <a:r>
              <a:rPr lang="en-US" sz="3800" dirty="0" smtClean="0">
                <a:solidFill>
                  <a:srgbClr val="FFFFFF"/>
                </a:solidFill>
                <a:ea typeface="Menlo"/>
                <a:cs typeface="Menlo"/>
                <a:sym typeface="Menlo"/>
              </a:rPr>
              <a:t>“</a:t>
            </a:r>
            <a:r>
              <a:rPr lang="en-US" sz="3800" dirty="0" err="1" smtClean="0">
                <a:solidFill>
                  <a:srgbClr val="FFFFFF"/>
                </a:solidFill>
                <a:ea typeface="Menlo"/>
                <a:cs typeface="Menlo"/>
                <a:sym typeface="Menlo"/>
              </a:rPr>
              <a:t>ls</a:t>
            </a:r>
            <a:r>
              <a:rPr lang="en-US" sz="3800" dirty="0" smtClean="0">
                <a:solidFill>
                  <a:srgbClr val="FFFFFF"/>
                </a:solidFill>
                <a:ea typeface="Menlo"/>
                <a:cs typeface="Menlo"/>
                <a:sym typeface="Menlo"/>
              </a:rPr>
              <a:t> –</a:t>
            </a:r>
            <a:r>
              <a:rPr lang="en-US" sz="3800" dirty="0" err="1" smtClean="0">
                <a:solidFill>
                  <a:srgbClr val="FFFFFF"/>
                </a:solidFill>
                <a:ea typeface="Menlo"/>
                <a:cs typeface="Menlo"/>
                <a:sym typeface="Menlo"/>
              </a:rPr>
              <a:t>i</a:t>
            </a:r>
            <a:r>
              <a:rPr lang="en-US" sz="3800" dirty="0" smtClean="0">
                <a:solidFill>
                  <a:srgbClr val="FFFFFF"/>
                </a:solidFill>
                <a:ea typeface="Menlo"/>
                <a:cs typeface="Menlo"/>
                <a:sym typeface="Menlo"/>
              </a:rPr>
              <a:t>”; see them increment…</a:t>
            </a:r>
            <a:endParaRPr lang="en-US"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Shape 1124"/>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What does “i” stand for?</a:t>
            </a:r>
          </a:p>
        </p:txBody>
      </p:sp>
      <p:sp>
        <p:nvSpPr>
          <p:cNvPr id="1125" name="Shape 1125"/>
          <p:cNvSpPr>
            <a:spLocks noGrp="1"/>
          </p:cNvSpPr>
          <p:nvPr>
            <p:ph type="body" idx="4294967295"/>
          </p:nvPr>
        </p:nvSpPr>
        <p:spPr>
          <a:xfrm>
            <a:off x="437322" y="2389809"/>
            <a:ext cx="12205252" cy="4575175"/>
          </a:xfrm>
          <a:prstGeom prst="rect">
            <a:avLst/>
          </a:prstGeom>
        </p:spPr>
        <p:txBody>
          <a:bodyPr/>
          <a:lstStyle/>
          <a:p>
            <a:pPr marL="0" lvl="0" indent="0" algn="ctr">
              <a:buNone/>
              <a:defRPr sz="1800">
                <a:solidFill>
                  <a:srgbClr val="000000"/>
                </a:solidFill>
              </a:defRPr>
            </a:pPr>
            <a:r>
              <a:rPr sz="3800" i="1" dirty="0"/>
              <a:t>“In truth, I don't know either. It was just a term that we started to use. ‘Index’ is my best guess, because of the slightly unusual file system structure that stored the access information of files as a flat array on the disk…”</a:t>
            </a:r>
          </a:p>
          <a:p>
            <a:pPr marL="0" lvl="0" indent="0" algn="ctr">
              <a:buNone/>
              <a:defRPr sz="1800">
                <a:solidFill>
                  <a:srgbClr val="000000"/>
                </a:solidFill>
              </a:defRPr>
            </a:pPr>
            <a:endParaRPr sz="3800" dirty="0"/>
          </a:p>
          <a:p>
            <a:pPr marL="0" lvl="0" indent="0" algn="ctr">
              <a:buNone/>
              <a:defRPr sz="1800">
                <a:solidFill>
                  <a:srgbClr val="000000"/>
                </a:solidFill>
              </a:defRPr>
            </a:pPr>
            <a:r>
              <a:rPr sz="3800" dirty="0"/>
              <a:t>~ Dennis Ritchie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 name="Shape 1127"/>
          <p:cNvSpPr/>
          <p:nvPr/>
        </p:nvSpPr>
        <p:spPr>
          <a:xfrm>
            <a:off x="2345266" y="1312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size=12</a:t>
            </a:r>
          </a:p>
        </p:txBody>
      </p:sp>
      <p:sp>
        <p:nvSpPr>
          <p:cNvPr id="1128" name="Shape 1128"/>
          <p:cNvSpPr/>
          <p:nvPr/>
        </p:nvSpPr>
        <p:spPr>
          <a:xfrm>
            <a:off x="2429671" y="387350"/>
            <a:ext cx="148635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inodes</a:t>
            </a:r>
          </a:p>
        </p:txBody>
      </p:sp>
      <p:sp>
        <p:nvSpPr>
          <p:cNvPr id="1129" name="Shape 1129"/>
          <p:cNvSpPr/>
          <p:nvPr/>
        </p:nvSpPr>
        <p:spPr>
          <a:xfrm>
            <a:off x="1610547" y="1561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0</a:t>
            </a:r>
          </a:p>
        </p:txBody>
      </p:sp>
      <p:sp>
        <p:nvSpPr>
          <p:cNvPr id="1130" name="Shape 1130"/>
          <p:cNvSpPr/>
          <p:nvPr/>
        </p:nvSpPr>
        <p:spPr>
          <a:xfrm>
            <a:off x="2345266" y="24553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31" name="Shape 1131"/>
          <p:cNvSpPr/>
          <p:nvPr/>
        </p:nvSpPr>
        <p:spPr>
          <a:xfrm>
            <a:off x="1610547" y="27049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1</a:t>
            </a:r>
          </a:p>
        </p:txBody>
      </p:sp>
      <p:sp>
        <p:nvSpPr>
          <p:cNvPr id="1132" name="Shape 1132"/>
          <p:cNvSpPr/>
          <p:nvPr/>
        </p:nvSpPr>
        <p:spPr>
          <a:xfrm>
            <a:off x="2345266" y="35856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a:t>
            </a:r>
          </a:p>
        </p:txBody>
      </p:sp>
      <p:sp>
        <p:nvSpPr>
          <p:cNvPr id="1133" name="Shape 1133"/>
          <p:cNvSpPr/>
          <p:nvPr/>
        </p:nvSpPr>
        <p:spPr>
          <a:xfrm>
            <a:off x="1610547" y="38352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2</a:t>
            </a:r>
          </a:p>
        </p:txBody>
      </p:sp>
      <p:sp>
        <p:nvSpPr>
          <p:cNvPr id="1134" name="Shape 1134"/>
          <p:cNvSpPr/>
          <p:nvPr/>
        </p:nvSpPr>
        <p:spPr>
          <a:xfrm>
            <a:off x="2345266" y="4715933"/>
            <a:ext cx="1655168" cy="1146837"/>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p>
            <a:pPr lvl="0" algn="l">
              <a:defRPr sz="1800">
                <a:solidFill>
                  <a:srgbClr val="000000"/>
                </a:solidFill>
              </a:defRPr>
            </a:pPr>
            <a:r>
              <a:rPr sz="3200">
                <a:solidFill>
                  <a:srgbClr val="FFFFFF"/>
                </a:solidFill>
              </a:rPr>
              <a:t>location</a:t>
            </a:r>
          </a:p>
          <a:p>
            <a:pPr lvl="0" algn="l">
              <a:defRPr sz="1800">
                <a:solidFill>
                  <a:srgbClr val="000000"/>
                </a:solidFill>
              </a:defRPr>
            </a:pPr>
            <a:r>
              <a:rPr sz="3200">
                <a:solidFill>
                  <a:srgbClr val="FFFFFF"/>
                </a:solidFill>
              </a:rPr>
              <a:t>size=6</a:t>
            </a:r>
          </a:p>
        </p:txBody>
      </p:sp>
      <p:sp>
        <p:nvSpPr>
          <p:cNvPr id="1135" name="Shape 1135"/>
          <p:cNvSpPr/>
          <p:nvPr/>
        </p:nvSpPr>
        <p:spPr>
          <a:xfrm>
            <a:off x="1610547" y="4965501"/>
            <a:ext cx="3685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r"/>
          </a:lstStyle>
          <a:p>
            <a:pPr lvl="0">
              <a:defRPr sz="1800">
                <a:solidFill>
                  <a:srgbClr val="000000"/>
                </a:solidFill>
              </a:defRPr>
            </a:pPr>
            <a:r>
              <a:rPr sz="3600">
                <a:solidFill>
                  <a:srgbClr val="FFFFFF"/>
                </a:solidFill>
              </a:rPr>
              <a:t>3</a:t>
            </a:r>
          </a:p>
        </p:txBody>
      </p:sp>
      <p:sp>
        <p:nvSpPr>
          <p:cNvPr id="1136" name="Shape 1136"/>
          <p:cNvSpPr/>
          <p:nvPr/>
        </p:nvSpPr>
        <p:spPr>
          <a:xfrm>
            <a:off x="2887100" y="5782217"/>
            <a:ext cx="57150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a:t>
            </a:r>
          </a:p>
        </p:txBody>
      </p:sp>
      <p:sp>
        <p:nvSpPr>
          <p:cNvPr id="1137" name="Shape 1137"/>
          <p:cNvSpPr/>
          <p:nvPr/>
        </p:nvSpPr>
        <p:spPr>
          <a:xfrm>
            <a:off x="5926666" y="1879600"/>
            <a:ext cx="5808002" cy="622300"/>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file</a:t>
            </a:r>
          </a:p>
        </p:txBody>
      </p:sp>
      <p:sp>
        <p:nvSpPr>
          <p:cNvPr id="1138" name="Shape 1138"/>
          <p:cNvSpPr/>
          <p:nvPr/>
        </p:nvSpPr>
        <p:spPr>
          <a:xfrm>
            <a:off x="5926666" y="3847901"/>
            <a:ext cx="3210918" cy="622301"/>
          </a:xfrm>
          <a:prstGeom prst="rect">
            <a:avLst/>
          </a:prstGeom>
          <a:solidFill/>
          <a:ln w="254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lgn="l">
              <a:defRPr sz="3200"/>
            </a:lvl1pPr>
          </a:lstStyle>
          <a:p>
            <a:pPr lvl="0">
              <a:defRPr sz="1800">
                <a:solidFill>
                  <a:srgbClr val="000000"/>
                </a:solidFill>
              </a:defRPr>
            </a:pPr>
            <a:r>
              <a:rPr sz="3200">
                <a:solidFill>
                  <a:srgbClr val="FFFFFF"/>
                </a:solidFill>
              </a:rPr>
              <a:t> file</a:t>
            </a:r>
          </a:p>
        </p:txBody>
      </p:sp>
      <p:sp>
        <p:nvSpPr>
          <p:cNvPr id="1139" name="Shape 1139"/>
          <p:cNvSpPr/>
          <p:nvPr/>
        </p:nvSpPr>
        <p:spPr>
          <a:xfrm>
            <a:off x="3943440" y="1691823"/>
            <a:ext cx="1908747" cy="496414"/>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140" name="Shape 1140"/>
          <p:cNvSpPr/>
          <p:nvPr/>
        </p:nvSpPr>
        <p:spPr>
          <a:xfrm flipV="1">
            <a:off x="3915394" y="4093236"/>
            <a:ext cx="1936793" cy="924401"/>
          </a:xfrm>
          <a:prstGeom prst="line">
            <a:avLst/>
          </a:prstGeom>
          <a:ln w="50800">
            <a:solidFill>
              <a:srgbClr val="FF2600"/>
            </a:solidFill>
            <a:miter lim="400000"/>
            <a:tailEnd type="triangle"/>
          </a:ln>
        </p:spPr>
        <p:txBody>
          <a:bodyPr lIns="0" tIns="0" rIns="0" bIns="0" anchor="ctr"/>
          <a:lstStyle/>
          <a:p>
            <a:pPr lvl="0">
              <a:defRPr sz="2600"/>
            </a:pPr>
            <a:endParaRPr/>
          </a:p>
        </p:txBody>
      </p:sp>
      <p:sp>
        <p:nvSpPr>
          <p:cNvPr id="1141" name="Shape 1141"/>
          <p:cNvSpPr/>
          <p:nvPr/>
        </p:nvSpPr>
        <p:spPr>
          <a:xfrm rot="16200000">
            <a:off x="-546776" y="3325283"/>
            <a:ext cx="295991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inode number</a:t>
            </a:r>
          </a:p>
        </p:txBody>
      </p:sp>
      <p:sp>
        <p:nvSpPr>
          <p:cNvPr id="2" name="TextBox 1"/>
          <p:cNvSpPr txBox="1"/>
          <p:nvPr/>
        </p:nvSpPr>
        <p:spPr>
          <a:xfrm>
            <a:off x="7064781" y="4966871"/>
            <a:ext cx="1151276" cy="646331"/>
          </a:xfrm>
          <a:prstGeom prst="rect">
            <a:avLst/>
          </a:prstGeom>
          <a:noFill/>
        </p:spPr>
        <p:txBody>
          <a:bodyPr wrap="none" rtlCol="0">
            <a:spAutoFit/>
          </a:bodyPr>
          <a:lstStyle/>
          <a:p>
            <a:r>
              <a:rPr lang="en-US" dirty="0" smtClean="0"/>
              <a:t>Data</a:t>
            </a:r>
            <a:endParaRPr lang="en-US" dirty="0"/>
          </a:p>
        </p:txBody>
      </p:sp>
      <p:sp>
        <p:nvSpPr>
          <p:cNvPr id="18" name="TextBox 17"/>
          <p:cNvSpPr txBox="1"/>
          <p:nvPr/>
        </p:nvSpPr>
        <p:spPr>
          <a:xfrm>
            <a:off x="2080242" y="6653367"/>
            <a:ext cx="2185215" cy="646331"/>
          </a:xfrm>
          <a:prstGeom prst="rect">
            <a:avLst/>
          </a:prstGeom>
          <a:noFill/>
        </p:spPr>
        <p:txBody>
          <a:bodyPr wrap="none" rtlCol="0">
            <a:spAutoFit/>
          </a:bodyPr>
          <a:lstStyle/>
          <a:p>
            <a:r>
              <a:rPr lang="en-US" smtClean="0"/>
              <a:t>Meta-data</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 name="Shape 114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File API (attempt 1)</a:t>
            </a:r>
          </a:p>
        </p:txBody>
      </p:sp>
      <p:sp>
        <p:nvSpPr>
          <p:cNvPr id="1144" name="Shape 1144"/>
          <p:cNvSpPr>
            <a:spLocks noGrp="1"/>
          </p:cNvSpPr>
          <p:nvPr>
            <p:ph type="body" idx="4294967295"/>
          </p:nvPr>
        </p:nvSpPr>
        <p:spPr>
          <a:xfrm>
            <a:off x="496956" y="2301461"/>
            <a:ext cx="12145618" cy="3491152"/>
          </a:xfrm>
          <a:prstGeom prst="rect">
            <a:avLst/>
          </a:prstGeom>
        </p:spPr>
        <p:txBody>
          <a:bodyPr/>
          <a:lstStyle/>
          <a:p>
            <a:pPr marL="0" lvl="0" indent="0">
              <a:buNone/>
              <a:defRPr sz="1800">
                <a:solidFill>
                  <a:srgbClr val="000000"/>
                </a:solidFill>
              </a:defRPr>
            </a:pPr>
            <a:r>
              <a:rPr sz="3400" b="1" dirty="0">
                <a:latin typeface="Menlo"/>
                <a:ea typeface="Menlo"/>
                <a:cs typeface="Menlo"/>
                <a:sym typeface="Menlo"/>
              </a:rPr>
              <a:t>read</a:t>
            </a:r>
            <a:r>
              <a:rPr sz="3400" dirty="0">
                <a:latin typeface="Menlo"/>
                <a:ea typeface="Menlo"/>
                <a:cs typeface="Menlo"/>
                <a:sym typeface="Menlo"/>
              </a:rPr>
              <a:t>(int inode, void *buf, size_t nbyte</a:t>
            </a:r>
            <a:r>
              <a:rPr sz="3400" dirty="0" smtClean="0">
                <a:latin typeface="Menlo"/>
                <a:ea typeface="Menlo"/>
                <a:cs typeface="Menlo"/>
                <a:sym typeface="Menlo"/>
              </a:rPr>
              <a:t>)</a:t>
            </a:r>
            <a:endParaRPr sz="3400" dirty="0">
              <a:latin typeface="Menlo"/>
              <a:ea typeface="Menlo"/>
              <a:cs typeface="Menlo"/>
              <a:sym typeface="Menlo"/>
            </a:endParaRPr>
          </a:p>
          <a:p>
            <a:pPr marL="0" lvl="0" indent="0">
              <a:buNone/>
              <a:defRPr sz="1800">
                <a:solidFill>
                  <a:srgbClr val="000000"/>
                </a:solidFill>
              </a:defRPr>
            </a:pPr>
            <a:r>
              <a:rPr sz="3400" b="1" dirty="0">
                <a:latin typeface="Menlo"/>
                <a:ea typeface="Menlo"/>
                <a:cs typeface="Menlo"/>
                <a:sym typeface="Menlo"/>
              </a:rPr>
              <a:t>write</a:t>
            </a:r>
            <a:r>
              <a:rPr sz="3400" dirty="0">
                <a:latin typeface="Menlo"/>
                <a:ea typeface="Menlo"/>
                <a:cs typeface="Menlo"/>
                <a:sym typeface="Menlo"/>
              </a:rPr>
              <a:t>(int inode, void *buf, size_t nbyte</a:t>
            </a:r>
            <a:r>
              <a:rPr sz="3400" dirty="0" smtClean="0">
                <a:latin typeface="Menlo"/>
                <a:ea typeface="Menlo"/>
                <a:cs typeface="Menlo"/>
                <a:sym typeface="Menlo"/>
              </a:rPr>
              <a:t>)</a:t>
            </a:r>
            <a:endParaRPr sz="3400" dirty="0">
              <a:latin typeface="Menlo"/>
              <a:ea typeface="Menlo"/>
              <a:cs typeface="Menlo"/>
              <a:sym typeface="Menlo"/>
            </a:endParaRPr>
          </a:p>
          <a:p>
            <a:pPr marL="0" lvl="0" indent="0">
              <a:buNone/>
              <a:defRPr sz="1800">
                <a:solidFill>
                  <a:srgbClr val="000000"/>
                </a:solidFill>
              </a:defRPr>
            </a:pPr>
            <a:r>
              <a:rPr sz="3400" b="1" dirty="0">
                <a:latin typeface="Menlo"/>
                <a:ea typeface="Menlo"/>
                <a:cs typeface="Menlo"/>
                <a:sym typeface="Menlo"/>
              </a:rPr>
              <a:t>seek</a:t>
            </a:r>
            <a:r>
              <a:rPr sz="3400" dirty="0">
                <a:latin typeface="Menlo"/>
                <a:ea typeface="Menlo"/>
                <a:cs typeface="Menlo"/>
                <a:sym typeface="Menlo"/>
              </a:rPr>
              <a:t>(int inode, off_t offset)</a:t>
            </a:r>
          </a:p>
        </p:txBody>
      </p:sp>
      <p:sp>
        <p:nvSpPr>
          <p:cNvPr id="4" name="Shape 1148"/>
          <p:cNvSpPr/>
          <p:nvPr/>
        </p:nvSpPr>
        <p:spPr>
          <a:xfrm>
            <a:off x="0" y="4560221"/>
            <a:ext cx="12364278" cy="656590"/>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defRPr sz="1800">
                <a:solidFill>
                  <a:srgbClr val="000000"/>
                </a:solidFill>
              </a:defRPr>
            </a:pPr>
            <a:r>
              <a:rPr sz="3600" dirty="0" smtClean="0">
                <a:solidFill>
                  <a:schemeClr val="bg1"/>
                </a:solidFill>
              </a:rPr>
              <a:t>seek </a:t>
            </a:r>
            <a:r>
              <a:rPr sz="3600" dirty="0">
                <a:solidFill>
                  <a:schemeClr val="bg1"/>
                </a:solidFill>
              </a:rPr>
              <a:t>does not cause </a:t>
            </a:r>
            <a:r>
              <a:rPr sz="3600">
                <a:solidFill>
                  <a:schemeClr val="bg1"/>
                </a:solidFill>
              </a:rPr>
              <a:t>disk </a:t>
            </a:r>
            <a:r>
              <a:rPr sz="3600" smtClean="0">
                <a:solidFill>
                  <a:schemeClr val="bg1"/>
                </a:solidFill>
              </a:rPr>
              <a:t>seek</a:t>
            </a:r>
            <a:r>
              <a:rPr lang="en-US" sz="3600" smtClean="0">
                <a:solidFill>
                  <a:schemeClr val="bg1"/>
                </a:solidFill>
              </a:rPr>
              <a:t> until </a:t>
            </a:r>
            <a:r>
              <a:rPr sz="3600" smtClean="0">
                <a:solidFill>
                  <a:schemeClr val="bg1"/>
                </a:solidFill>
              </a:rPr>
              <a:t>read/write</a:t>
            </a:r>
            <a:endParaRPr sz="3600" dirty="0">
              <a:solidFill>
                <a:schemeClr val="bg1"/>
              </a:solidFill>
            </a:endParaRPr>
          </a:p>
        </p:txBody>
      </p:sp>
      <p:sp>
        <p:nvSpPr>
          <p:cNvPr id="5" name="Shape 1156"/>
          <p:cNvSpPr/>
          <p:nvPr/>
        </p:nvSpPr>
        <p:spPr>
          <a:xfrm>
            <a:off x="711005" y="5792613"/>
            <a:ext cx="3029676" cy="110799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lgn="l">
              <a:defRPr sz="1800">
                <a:solidFill>
                  <a:srgbClr val="000000"/>
                </a:solidFill>
              </a:defRPr>
            </a:pPr>
            <a:r>
              <a:rPr sz="3600" dirty="0">
                <a:solidFill>
                  <a:schemeClr val="bg1"/>
                </a:solidFill>
              </a:rPr>
              <a:t>Disadvantages?</a:t>
            </a:r>
          </a:p>
          <a:p>
            <a:pPr lvl="0" algn="l">
              <a:defRPr sz="1800">
                <a:solidFill>
                  <a:srgbClr val="000000"/>
                </a:solidFill>
              </a:defRPr>
            </a:pPr>
            <a:endParaRPr sz="3600" dirty="0">
              <a:solidFill>
                <a:schemeClr val="bg1"/>
              </a:solidFill>
            </a:endParaRPr>
          </a:p>
        </p:txBody>
      </p:sp>
      <p:sp>
        <p:nvSpPr>
          <p:cNvPr id="2" name="Rectangle 1"/>
          <p:cNvSpPr/>
          <p:nvPr/>
        </p:nvSpPr>
        <p:spPr>
          <a:xfrm>
            <a:off x="1370642" y="6829240"/>
            <a:ext cx="10309524" cy="1569660"/>
          </a:xfrm>
          <a:prstGeom prst="rect">
            <a:avLst/>
          </a:prstGeom>
        </p:spPr>
        <p:txBody>
          <a:bodyPr wrap="square">
            <a:spAutoFit/>
          </a:bodyPr>
          <a:lstStyle/>
          <a:p>
            <a:pPr marL="457200" lvl="0" indent="-457200" algn="l">
              <a:buFontTx/>
              <a:buChar char="-"/>
              <a:defRPr sz="1800">
                <a:solidFill>
                  <a:srgbClr val="000000"/>
                </a:solidFill>
              </a:defRPr>
            </a:pPr>
            <a:r>
              <a:rPr lang="en-US" sz="3200" dirty="0" smtClean="0">
                <a:solidFill>
                  <a:schemeClr val="bg2"/>
                </a:solidFill>
              </a:rPr>
              <a:t>names </a:t>
            </a:r>
            <a:r>
              <a:rPr lang="en-US" sz="3200" dirty="0">
                <a:solidFill>
                  <a:schemeClr val="bg2"/>
                </a:solidFill>
              </a:rPr>
              <a:t>hard to </a:t>
            </a:r>
            <a:r>
              <a:rPr lang="en-US" sz="3200" dirty="0" smtClean="0">
                <a:solidFill>
                  <a:schemeClr val="bg2"/>
                </a:solidFill>
              </a:rPr>
              <a:t>remember</a:t>
            </a:r>
          </a:p>
          <a:p>
            <a:pPr marL="457200" lvl="0" indent="-457200" algn="l">
              <a:buFontTx/>
              <a:buChar char="-"/>
              <a:defRPr sz="1800">
                <a:solidFill>
                  <a:srgbClr val="000000"/>
                </a:solidFill>
              </a:defRPr>
            </a:pPr>
            <a:r>
              <a:rPr lang="en-US" sz="3200" dirty="0">
                <a:solidFill>
                  <a:schemeClr val="bg2"/>
                </a:solidFill>
              </a:rPr>
              <a:t>n</a:t>
            </a:r>
            <a:r>
              <a:rPr lang="en-US" sz="3200" dirty="0" smtClean="0">
                <a:solidFill>
                  <a:schemeClr val="bg2"/>
                </a:solidFill>
              </a:rPr>
              <a:t>o organization or meaning to </a:t>
            </a:r>
            <a:r>
              <a:rPr lang="en-US" sz="3200" dirty="0" err="1" smtClean="0">
                <a:solidFill>
                  <a:schemeClr val="bg2"/>
                </a:solidFill>
              </a:rPr>
              <a:t>inode</a:t>
            </a:r>
            <a:r>
              <a:rPr lang="en-US" sz="3200" dirty="0" smtClean="0">
                <a:solidFill>
                  <a:schemeClr val="bg2"/>
                </a:solidFill>
              </a:rPr>
              <a:t> numbers</a:t>
            </a:r>
            <a:endParaRPr lang="en-US" sz="3200" dirty="0">
              <a:solidFill>
                <a:schemeClr val="bg2"/>
              </a:solidFill>
            </a:endParaRPr>
          </a:p>
          <a:p>
            <a:pPr marL="457200" lvl="0" indent="-457200" algn="l">
              <a:buFontTx/>
              <a:buChar char="-"/>
              <a:defRPr sz="1800">
                <a:solidFill>
                  <a:srgbClr val="000000"/>
                </a:solidFill>
              </a:defRPr>
            </a:pPr>
            <a:r>
              <a:rPr lang="en-US" sz="3200" dirty="0" smtClean="0">
                <a:solidFill>
                  <a:schemeClr val="bg2"/>
                </a:solidFill>
              </a:rPr>
              <a:t>semantics </a:t>
            </a:r>
            <a:r>
              <a:rPr lang="en-US" sz="3200" dirty="0">
                <a:solidFill>
                  <a:schemeClr val="bg2"/>
                </a:solidFill>
              </a:rPr>
              <a:t>of offset across multiple processes?</a:t>
            </a:r>
            <a:endParaRPr lang="en-US" sz="32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 name="Shape 116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Paths</a:t>
            </a:r>
          </a:p>
        </p:txBody>
      </p:sp>
      <p:sp>
        <p:nvSpPr>
          <p:cNvPr id="1169" name="Shape 1169"/>
          <p:cNvSpPr>
            <a:spLocks noGrp="1"/>
          </p:cNvSpPr>
          <p:nvPr>
            <p:ph type="body" idx="4294967295"/>
          </p:nvPr>
        </p:nvSpPr>
        <p:spPr>
          <a:xfrm>
            <a:off x="437321" y="2382838"/>
            <a:ext cx="12165495" cy="7000648"/>
          </a:xfrm>
          <a:prstGeom prst="rect">
            <a:avLst/>
          </a:prstGeom>
        </p:spPr>
        <p:txBody>
          <a:bodyPr>
            <a:normAutofit/>
          </a:bodyPr>
          <a:lstStyle/>
          <a:p>
            <a:pPr marL="0" lvl="0" indent="0">
              <a:buNone/>
              <a:defRPr sz="1800">
                <a:solidFill>
                  <a:srgbClr val="000000"/>
                </a:solidFill>
              </a:defRPr>
            </a:pPr>
            <a:r>
              <a:rPr sz="3800" dirty="0"/>
              <a:t>String names are friendlier than number </a:t>
            </a:r>
            <a:r>
              <a:rPr sz="3800" dirty="0" smtClean="0"/>
              <a:t>names</a:t>
            </a:r>
            <a:endParaRPr lang="en-US" sz="3800" dirty="0" smtClean="0"/>
          </a:p>
          <a:p>
            <a:pPr marL="0" lvl="0" indent="0">
              <a:buNone/>
              <a:defRPr sz="1800">
                <a:solidFill>
                  <a:srgbClr val="000000"/>
                </a:solidFill>
              </a:defRPr>
            </a:pPr>
            <a:r>
              <a:rPr lang="en-US" sz="3800" dirty="0" smtClean="0"/>
              <a:t>File system still interacts with </a:t>
            </a:r>
            <a:r>
              <a:rPr lang="en-US" sz="3800" dirty="0" err="1" smtClean="0"/>
              <a:t>inode</a:t>
            </a:r>
            <a:r>
              <a:rPr lang="en-US" sz="3800" dirty="0" smtClean="0"/>
              <a:t> numbers</a:t>
            </a:r>
          </a:p>
          <a:p>
            <a:pPr marL="0" lvl="0" indent="0">
              <a:buNone/>
              <a:defRPr sz="1800">
                <a:solidFill>
                  <a:srgbClr val="000000"/>
                </a:solidFill>
              </a:defRPr>
            </a:pPr>
            <a:r>
              <a:rPr sz="3800" dirty="0" smtClean="0"/>
              <a:t>Store </a:t>
            </a:r>
            <a:r>
              <a:rPr sz="3800" i="1" dirty="0"/>
              <a:t>path-to-inode</a:t>
            </a:r>
            <a:r>
              <a:rPr sz="3800" dirty="0"/>
              <a:t> mappings in </a:t>
            </a:r>
            <a:r>
              <a:rPr sz="3800" dirty="0" smtClean="0"/>
              <a:t>predetermined </a:t>
            </a:r>
            <a:r>
              <a:rPr sz="3800" dirty="0"/>
              <a:t>“root” file (typically inode 2</a:t>
            </a:r>
            <a:r>
              <a:rPr sz="3800" dirty="0" smtClean="0"/>
              <a:t>)</a:t>
            </a:r>
            <a:endParaRPr lang="en-US" sz="3800" dirty="0" smtClean="0"/>
          </a:p>
          <a:p>
            <a:pPr marL="419940" lvl="1" indent="0">
              <a:buNone/>
              <a:defRPr sz="1800">
                <a:solidFill>
                  <a:srgbClr val="000000"/>
                </a:solidFill>
              </a:defRPr>
            </a:pPr>
            <a:r>
              <a:rPr lang="en-US" sz="3500" dirty="0"/>
              <a:t>	</a:t>
            </a:r>
            <a:r>
              <a:rPr lang="en-US" sz="3500" dirty="0" smtClean="0"/>
              <a:t>Directory!</a:t>
            </a:r>
            <a:endParaRPr sz="35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5.png"/></Relationships>
</file>

<file path=ppt/theme/theme1.xml><?xml version="1.0" encoding="utf-8"?>
<a:theme xmlns:a="http://schemas.openxmlformats.org/drawingml/2006/main" name="CS537-Theme">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majorFont>
      <a:minorFont>
        <a:latin typeface="Calisto MT"/>
        <a:ea typeface=""/>
        <a:cs typeface=""/>
        <a:font script="Jpan" typeface="ＭＳ Ｐ明朝"/>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S537-Theme" id="{A3B37B17-3632-DC45-8802-8C4EDBDFA1AF}" vid="{33C7E3AB-E050-6441-A050-2D3D49AF61B4}"/>
    </a:ext>
  </a:ext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CS537-Theme</Template>
  <TotalTime>3143</TotalTime>
  <Words>1911</Words>
  <Application>Microsoft Macintosh PowerPoint</Application>
  <PresentationFormat>Custom</PresentationFormat>
  <Paragraphs>588</Paragraphs>
  <Slides>48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Avenir Book</vt:lpstr>
      <vt:lpstr>Calisto MT</vt:lpstr>
      <vt:lpstr>Courier</vt:lpstr>
      <vt:lpstr>Courier New</vt:lpstr>
      <vt:lpstr>Helvetica</vt:lpstr>
      <vt:lpstr>Helvetica Light</vt:lpstr>
      <vt:lpstr>Menlo</vt:lpstr>
      <vt:lpstr>Perpetua Titling MT</vt:lpstr>
      <vt:lpstr>Arial</vt:lpstr>
      <vt:lpstr>CS537-Theme</vt:lpstr>
      <vt:lpstr>Announcements</vt:lpstr>
      <vt:lpstr>Persistence: File System API</vt:lpstr>
      <vt:lpstr>What is a File?</vt:lpstr>
      <vt:lpstr>File Names</vt:lpstr>
      <vt:lpstr>Inode Number</vt:lpstr>
      <vt:lpstr>What does “i” stand for?</vt:lpstr>
      <vt:lpstr>PowerPoint Presentation</vt:lpstr>
      <vt:lpstr>File API (attempt 1)</vt:lpstr>
      <vt:lpstr>Paths</vt:lpstr>
      <vt:lpstr>PowerPoint Presentation</vt:lpstr>
      <vt:lpstr>PowerPoint Presentation</vt:lpstr>
      <vt:lpstr>PowerPoint Presentation</vt:lpstr>
      <vt:lpstr>Paths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Directory Calls</vt:lpstr>
      <vt:lpstr>Special Directory Entries</vt:lpstr>
      <vt:lpstr>File API (attempt 2)</vt:lpstr>
      <vt:lpstr>File Names</vt:lpstr>
      <vt:lpstr>File Descriptor (fd)</vt:lpstr>
      <vt:lpstr>FD Table (xv6)</vt:lpstr>
      <vt:lpstr>Code Snippet</vt:lpstr>
      <vt:lpstr>Code Snippet</vt:lpstr>
      <vt:lpstr>Code Snippet</vt:lpstr>
      <vt:lpstr>Code Snippet</vt:lpstr>
      <vt:lpstr>Code Snippet</vt:lpstr>
      <vt:lpstr>File API (attempt 3)</vt:lpstr>
      <vt:lpstr>Deleting Files</vt:lpstr>
      <vt:lpstr>Network File System Designers</vt:lpstr>
      <vt:lpstr>Links: Demonstrate</vt:lpstr>
      <vt:lpstr>Many File Systems</vt:lpstr>
      <vt:lpstr>Many File Systems: Approach 1</vt:lpstr>
      <vt:lpstr>Many File Systems: Approach 2</vt:lpstr>
      <vt:lpstr>PowerPoint Presentation</vt:lpstr>
      <vt:lpstr>Communicating Requirements: fsync</vt:lpstr>
      <vt:lpstr>rename</vt:lpstr>
      <vt:lpstr>PowerPoint Presentation</vt:lpstr>
      <vt:lpstr>PowerPoint Presentation</vt:lpstr>
      <vt:lpstr>PowerPoint Presentation</vt:lpstr>
      <vt:lpstr>rename</vt:lpstr>
      <vt:lpstr>Atomic File Update</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[537] File-System APIs</dc:title>
  <cp:lastModifiedBy>ANDREA C ARPACI-DUSSEAU</cp:lastModifiedBy>
  <cp:revision>22</cp:revision>
  <dcterms:created xsi:type="dcterms:W3CDTF">2015-10-31T21:46:51Z</dcterms:created>
  <dcterms:modified xsi:type="dcterms:W3CDTF">2015-11-05T14:47:49Z</dcterms:modified>
</cp:coreProperties>
</file>