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50"/>
  </p:notesMasterIdLst>
  <p:sldIdLst>
    <p:sldId id="394" r:id="rId2"/>
    <p:sldId id="395" r:id="rId3"/>
    <p:sldId id="259" r:id="rId4"/>
    <p:sldId id="260" r:id="rId5"/>
    <p:sldId id="269" r:id="rId6"/>
    <p:sldId id="270" r:id="rId7"/>
    <p:sldId id="271" r:id="rId8"/>
    <p:sldId id="396" r:id="rId9"/>
    <p:sldId id="385" r:id="rId10"/>
    <p:sldId id="386" r:id="rId11"/>
    <p:sldId id="387" r:id="rId12"/>
    <p:sldId id="388" r:id="rId13"/>
    <p:sldId id="389" r:id="rId14"/>
    <p:sldId id="390" r:id="rId15"/>
    <p:sldId id="391" r:id="rId16"/>
    <p:sldId id="392" r:id="rId17"/>
    <p:sldId id="393" r:id="rId18"/>
    <p:sldId id="275" r:id="rId19"/>
    <p:sldId id="276" r:id="rId20"/>
    <p:sldId id="277" r:id="rId21"/>
    <p:sldId id="280" r:id="rId22"/>
    <p:sldId id="282" r:id="rId23"/>
    <p:sldId id="284" r:id="rId24"/>
    <p:sldId id="291" r:id="rId25"/>
    <p:sldId id="293" r:id="rId26"/>
    <p:sldId id="295" r:id="rId27"/>
    <p:sldId id="296" r:id="rId28"/>
    <p:sldId id="299" r:id="rId29"/>
    <p:sldId id="300" r:id="rId30"/>
    <p:sldId id="301" r:id="rId31"/>
    <p:sldId id="302" r:id="rId32"/>
    <p:sldId id="305" r:id="rId33"/>
    <p:sldId id="306" r:id="rId34"/>
    <p:sldId id="310" r:id="rId35"/>
    <p:sldId id="311" r:id="rId36"/>
    <p:sldId id="314" r:id="rId37"/>
    <p:sldId id="316" r:id="rId38"/>
    <p:sldId id="318" r:id="rId39"/>
    <p:sldId id="326" r:id="rId40"/>
    <p:sldId id="336" r:id="rId41"/>
    <p:sldId id="343" r:id="rId42"/>
    <p:sldId id="357" r:id="rId43"/>
    <p:sldId id="350" r:id="rId44"/>
    <p:sldId id="362" r:id="rId45"/>
    <p:sldId id="365" r:id="rId46"/>
    <p:sldId id="368" r:id="rId47"/>
    <p:sldId id="374" r:id="rId48"/>
    <p:sldId id="383" r:id="rId49"/>
  </p:sldIdLst>
  <p:sldSz cx="13004800" cy="9753600"/>
  <p:notesSz cx="6858000" cy="9144000"/>
  <p:defaultTextStyle>
    <a:lvl1pPr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3C0FC">
              <a:alpha val="2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497FC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8EA5CB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308B16">
              <a:alpha val="3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2D713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BF630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F242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20" autoAdjust="0"/>
    <p:restoredTop sz="94595"/>
  </p:normalViewPr>
  <p:slideViewPr>
    <p:cSldViewPr snapToGrid="0" snapToObjects="1">
      <p:cViewPr varScale="1">
        <p:scale>
          <a:sx n="53" d="100"/>
          <a:sy n="53" d="100"/>
        </p:scale>
        <p:origin x="176" y="528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notesMaster" Target="notesMasters/notesMaster1.xml"/><Relationship Id="rId51" Type="http://schemas.openxmlformats.org/officeDocument/2006/relationships/presProps" Target="presProps.xml"/><Relationship Id="rId52" Type="http://schemas.openxmlformats.org/officeDocument/2006/relationships/viewProps" Target="viewProps.xml"/><Relationship Id="rId53" Type="http://schemas.openxmlformats.org/officeDocument/2006/relationships/theme" Target="theme/theme1.xml"/><Relationship Id="rId54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4" name="Shape 3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82893675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1pPr>
    <a:lvl2pPr indent="2286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2pPr>
    <a:lvl3pPr indent="4572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3pPr>
    <a:lvl4pPr indent="6858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4pPr>
    <a:lvl5pPr indent="9144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5pPr>
    <a:lvl6pPr indent="11430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6pPr>
    <a:lvl7pPr indent="13716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7pPr>
    <a:lvl8pPr indent="16002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8pPr>
    <a:lvl9pPr indent="18288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056623" lvl="1" indent="-406394" algn="l">
              <a:lnSpc>
                <a:spcPct val="90000"/>
              </a:lnSpc>
              <a:spcBef>
                <a:spcPct val="20000"/>
              </a:spcBef>
              <a:buFont typeface="Times" charset="0"/>
              <a:buChar char="•"/>
            </a:pPr>
            <a:endParaRPr lang="en-US" sz="2800" dirty="0" smtClean="0">
              <a:solidFill>
                <a:schemeClr val="tx1"/>
              </a:solidFill>
              <a:ea typeface="ＭＳ Ｐゴシック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592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056623" lvl="1" indent="-406394" algn="l">
              <a:lnSpc>
                <a:spcPct val="90000"/>
              </a:lnSpc>
              <a:spcBef>
                <a:spcPct val="20000"/>
              </a:spcBef>
              <a:buFont typeface="Times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ea typeface="ＭＳ Ｐゴシック" charset="-128"/>
              </a:rPr>
              <a:t>Larger --&gt; ??</a:t>
            </a:r>
          </a:p>
          <a:p>
            <a:pPr marL="1056623" lvl="1" indent="-406394" algn="l">
              <a:lnSpc>
                <a:spcPct val="90000"/>
              </a:lnSpc>
              <a:spcBef>
                <a:spcPct val="20000"/>
              </a:spcBef>
              <a:buFont typeface="Times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ea typeface="ＭＳ Ｐゴシック" charset="-128"/>
              </a:rPr>
              <a:t>Smaller --&gt; ??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5385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056623" lvl="1" indent="-406394" algn="l">
              <a:lnSpc>
                <a:spcPct val="90000"/>
              </a:lnSpc>
              <a:spcBef>
                <a:spcPct val="20000"/>
              </a:spcBef>
              <a:buFont typeface="Times" charset="0"/>
              <a:buChar char="•"/>
            </a:pPr>
            <a:endParaRPr lang="en-US" sz="2800" dirty="0" smtClean="0">
              <a:solidFill>
                <a:schemeClr val="tx1"/>
              </a:solidFill>
              <a:ea typeface="ＭＳ Ｐゴシック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0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4876800"/>
            <a:ext cx="13004800" cy="4876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8570" y="2728459"/>
            <a:ext cx="10785405" cy="209070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8570" y="4946924"/>
            <a:ext cx="10785404" cy="2492587"/>
          </a:xfrm>
        </p:spPr>
        <p:txBody>
          <a:bodyPr>
            <a:normAutofit/>
          </a:bodyPr>
          <a:lstStyle>
            <a:lvl1pPr marL="0" indent="0" algn="ctr">
              <a:spcBef>
                <a:spcPts val="853"/>
              </a:spcBef>
              <a:buNone/>
              <a:defRPr sz="26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11/5/15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5CD18-686B-47A9-AFD5-66CE5FA52A66}" type="slidenum">
              <a:rPr/>
              <a:pPr/>
              <a:t>‹#›</a:t>
            </a:fld>
            <a:endParaRPr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98999"/>
            <a:ext cx="13004800" cy="1778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6502400" y="6374"/>
            <a:ext cx="6502400" cy="975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545089" y="4785884"/>
            <a:ext cx="9749567" cy="1778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159" y="390144"/>
            <a:ext cx="5631078" cy="2405888"/>
          </a:xfrm>
        </p:spPr>
        <p:txBody>
          <a:bodyPr vert="horz" lIns="130046" tIns="65023" rIns="130046" bIns="65023" rtlCol="0" anchor="b" anchorCtr="0">
            <a:noAutofit/>
          </a:bodyPr>
          <a:lstStyle>
            <a:lvl1pPr marL="0" algn="ctr" defTabSz="1300460" rtl="0" eaLnBrk="1" latinLnBrk="0" hangingPunct="1">
              <a:spcBef>
                <a:spcPct val="0"/>
              </a:spcBef>
              <a:buNone/>
              <a:defRPr sz="51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918554" y="376757"/>
            <a:ext cx="5631078" cy="9000087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3400"/>
            </a:lvl1pPr>
            <a:lvl2pPr marL="650230" indent="0">
              <a:buNone/>
              <a:defRPr sz="4000"/>
            </a:lvl2pPr>
            <a:lvl3pPr marL="1300460" indent="0">
              <a:buNone/>
              <a:defRPr sz="3400"/>
            </a:lvl3pPr>
            <a:lvl4pPr marL="1950690" indent="0">
              <a:buNone/>
              <a:defRPr sz="2800"/>
            </a:lvl4pPr>
            <a:lvl5pPr marL="2600919" indent="0">
              <a:buNone/>
              <a:defRPr sz="2800"/>
            </a:lvl5pPr>
            <a:lvl6pPr marL="3251149" indent="0">
              <a:buNone/>
              <a:defRPr sz="2800"/>
            </a:lvl6pPr>
            <a:lvl7pPr marL="3901379" indent="0">
              <a:buNone/>
              <a:defRPr sz="2800"/>
            </a:lvl7pPr>
            <a:lvl8pPr marL="4551609" indent="0">
              <a:buNone/>
              <a:defRPr sz="2800"/>
            </a:lvl8pPr>
            <a:lvl9pPr marL="5201839" indent="0">
              <a:buNone/>
              <a:defRPr sz="28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9159" y="2802917"/>
            <a:ext cx="5631078" cy="455168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t" anchorCtr="0">
            <a:normAutofit/>
          </a:bodyPr>
          <a:lstStyle>
            <a:lvl1pPr marL="0" indent="0" algn="ctr">
              <a:lnSpc>
                <a:spcPct val="110000"/>
              </a:lnSpc>
              <a:buNone/>
              <a:defRPr sz="26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marL="0" lvl="0" indent="0" algn="ctr" defTabSz="1300460" rtl="0" eaLnBrk="1" latinLnBrk="0" hangingPunct="1">
              <a:lnSpc>
                <a:spcPct val="110000"/>
              </a:lnSpc>
              <a:spcBef>
                <a:spcPts val="2844"/>
              </a:spcBef>
              <a:buFont typeface="Calisto MT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97402" y="9040143"/>
            <a:ext cx="2314854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r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196F663E-5ED1-47B2-8DFB-BADDA486BF96}" type="datetimeFigureOut">
              <a:rPr lang="en-US"/>
              <a:pPr/>
              <a:t>11/5/15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4244" y="9040143"/>
            <a:ext cx="2691994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l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691994" y="8160895"/>
            <a:ext cx="1079398" cy="819302"/>
          </a:xfrm>
        </p:spPr>
        <p:txBody>
          <a:bodyPr vert="horz" lIns="130046" tIns="65023" rIns="130046" bIns="65023" rtlCol="0" anchor="ctr">
            <a:noAutofit/>
          </a:bodyPr>
          <a:lstStyle>
            <a:lvl1pPr marL="0" algn="ctr" defTabSz="1300460" rtl="0" eaLnBrk="1" latinLnBrk="0" hangingPunct="1">
              <a:spcBef>
                <a:spcPct val="0"/>
              </a:spcBef>
              <a:defRPr sz="51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74"/>
            <a:ext cx="13004800" cy="9753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734" y="5743787"/>
            <a:ext cx="10837333" cy="1408853"/>
          </a:xfrm>
        </p:spPr>
        <p:txBody>
          <a:bodyPr vert="horz" lIns="130046" tIns="65023" rIns="130046" bIns="65023" rtlCol="0" anchor="b" anchorCtr="0">
            <a:normAutofit/>
          </a:bodyPr>
          <a:lstStyle>
            <a:lvl1pPr algn="ctr">
              <a:defRPr sz="51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1300460" rtl="0" eaLnBrk="1" latinLnBrk="0" hangingPunct="1">
              <a:spcBef>
                <a:spcPts val="2844"/>
              </a:spcBef>
              <a:buFont typeface="Calisto MT" pitchFamily="18" charset="0"/>
              <a:buNone/>
            </a:pPr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680" y="377139"/>
            <a:ext cx="12029440" cy="5258274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 vert="horz" lIns="130046" tIns="65023" rIns="130046" bIns="65023" rtlCol="0">
            <a:normAutofit/>
          </a:bodyPr>
          <a:lstStyle>
            <a:lvl1pPr marL="0" indent="0" algn="ctr" defTabSz="1300460" rtl="0" eaLnBrk="1" latinLnBrk="0" hangingPunct="1">
              <a:spcBef>
                <a:spcPts val="2844"/>
              </a:spcBef>
              <a:buFont typeface="Calisto MT" pitchFamily="18" charset="0"/>
              <a:buNone/>
              <a:defRPr sz="3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650230" indent="0">
              <a:buNone/>
              <a:defRPr sz="4000"/>
            </a:lvl2pPr>
            <a:lvl3pPr marL="1300460" indent="0">
              <a:buNone/>
              <a:defRPr sz="3400"/>
            </a:lvl3pPr>
            <a:lvl4pPr marL="1950690" indent="0">
              <a:buNone/>
              <a:defRPr sz="2800"/>
            </a:lvl4pPr>
            <a:lvl5pPr marL="2600919" indent="0">
              <a:buNone/>
              <a:defRPr sz="2800"/>
            </a:lvl5pPr>
            <a:lvl6pPr marL="3251149" indent="0">
              <a:buNone/>
              <a:defRPr sz="2800"/>
            </a:lvl6pPr>
            <a:lvl7pPr marL="3901379" indent="0">
              <a:buNone/>
              <a:defRPr sz="2800"/>
            </a:lvl7pPr>
            <a:lvl8pPr marL="4551609" indent="0">
              <a:buNone/>
              <a:defRPr sz="2800"/>
            </a:lvl8pPr>
            <a:lvl9pPr marL="5201839" indent="0">
              <a:buNone/>
              <a:defRPr sz="28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3734" y="7171766"/>
            <a:ext cx="10837333" cy="1606475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ct val="600"/>
              </a:spcBef>
              <a:buNone/>
              <a:defRPr sz="2600"/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11/5/15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196F663E-5ED1-47B2-8DFB-BADDA486BF96}" type="datetimeFigureOut">
              <a:rPr lang="en-US"/>
              <a:pPr/>
              <a:t>11/5/15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2027218"/>
            <a:ext cx="13004800" cy="77263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11/5/15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2"/>
          <a:srcRect r="14719"/>
          <a:stretch>
            <a:fillRect/>
          </a:stretch>
        </p:blipFill>
        <p:spPr>
          <a:xfrm>
            <a:off x="0" y="6374"/>
            <a:ext cx="11090648" cy="9753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162454" y="650241"/>
            <a:ext cx="1733973" cy="8062525"/>
          </a:xfrm>
        </p:spPr>
        <p:txBody>
          <a:bodyPr vert="eaVert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8569" y="650241"/>
            <a:ext cx="9078524" cy="8062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270827" y="9040143"/>
            <a:ext cx="1517227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r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196F663E-5ED1-47B2-8DFB-BADDA486BF96}" type="datetimeFigureOut">
              <a:rPr lang="en-US"/>
              <a:pPr/>
              <a:t>11/5/15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5400000" flipH="1">
            <a:off x="6288017" y="4785884"/>
            <a:ext cx="9749567" cy="1778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/>
          <a:lstStyle>
            <a:lvl1pPr algn="ctr">
              <a:defRPr sz="3200"/>
            </a:lvl1pPr>
            <a:lvl2pPr algn="ctr">
              <a:defRPr sz="3200"/>
            </a:lvl2pPr>
            <a:lvl3pPr algn="ctr">
              <a:defRPr sz="3200"/>
            </a:lvl3pPr>
            <a:lvl4pPr algn="ctr">
              <a:defRPr sz="3200"/>
            </a:lvl4pPr>
            <a:lvl5pPr algn="ctr"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2027218"/>
            <a:ext cx="13004800" cy="77263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11/5/15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4876800"/>
            <a:ext cx="13004800" cy="4876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8570" y="1122249"/>
            <a:ext cx="10785405" cy="2090702"/>
          </a:xfrm>
        </p:spPr>
        <p:txBody>
          <a:bodyPr anchor="ctr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8570" y="6719147"/>
            <a:ext cx="10785404" cy="1969845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427"/>
              </a:spcBef>
              <a:buNone/>
              <a:defRPr sz="26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11/5/15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98999"/>
            <a:ext cx="13004800" cy="177801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5230039" y="3646699"/>
            <a:ext cx="2544724" cy="2460203"/>
          </a:xfrm>
          <a:prstGeom prst="ellipse">
            <a:avLst/>
          </a:prstGeom>
          <a:noFill/>
          <a:ln w="127000">
            <a:solidFill>
              <a:schemeClr val="tx2"/>
            </a:solidFill>
          </a:ln>
          <a:effectLst>
            <a:innerShdw blurRad="101600" dist="76200" dir="13500000">
              <a:prstClr val="black">
                <a:alpha val="57000"/>
              </a:prstClr>
            </a:innerShdw>
          </a:effectLst>
        </p:spPr>
        <p:txBody>
          <a:bodyPr>
            <a:normAutofit/>
          </a:bodyPr>
          <a:lstStyle>
            <a:lvl1pPr marL="0" indent="0" algn="ctr">
              <a:buNone/>
              <a:defRPr sz="23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24599"/>
            <a:ext cx="13004800" cy="177801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66667"/>
          <a:stretch>
            <a:fillRect/>
          </a:stretch>
        </p:blipFill>
        <p:spPr>
          <a:xfrm>
            <a:off x="0" y="6502400"/>
            <a:ext cx="13004800" cy="325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570" y="4226561"/>
            <a:ext cx="10785404" cy="1937173"/>
          </a:xfrm>
        </p:spPr>
        <p:txBody>
          <a:bodyPr vert="horz" lIns="130046" tIns="65023" rIns="130046" bIns="65023" rtlCol="0" anchor="b" anchorCtr="0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8570" y="6719147"/>
            <a:ext cx="10785404" cy="1988969"/>
          </a:xfrm>
        </p:spPr>
        <p:txBody>
          <a:bodyPr vert="horz" lIns="130046" tIns="65023" rIns="130046" bIns="65023" rtlCol="0">
            <a:normAutofit/>
          </a:bodyPr>
          <a:lstStyle>
            <a:lvl1pPr marL="0" indent="0" algn="ctr" defTabSz="1300460" rtl="0" eaLnBrk="1" latinLnBrk="0" hangingPunct="1">
              <a:spcBef>
                <a:spcPts val="853"/>
              </a:spcBef>
              <a:buFont typeface="Calisto MT" pitchFamily="18" charset="0"/>
              <a:buNone/>
              <a:defRPr sz="2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65023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AB499-F5DE-4BE5-BB26-90CC428051F7}" type="datetime1">
              <a:rPr lang="en-US"/>
              <a:pPr/>
              <a:t>11/5/15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5CD18-686B-47A9-AFD5-66CE5FA52A66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pic>
        <p:nvPicPr>
          <p:cNvPr id="11" name="Picture 10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2027218"/>
            <a:ext cx="13004800" cy="77263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570" y="89249"/>
            <a:ext cx="10785405" cy="182494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8570" y="2600961"/>
            <a:ext cx="5071872" cy="611180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2103" y="2600961"/>
            <a:ext cx="5071872" cy="611180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11/5/15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pic>
        <p:nvPicPr>
          <p:cNvPr id="13" name="Picture 12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2027218"/>
            <a:ext cx="13004800" cy="77263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570" y="89249"/>
            <a:ext cx="10785405" cy="182494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8570" y="2167467"/>
            <a:ext cx="5071872" cy="1192107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4000" b="0"/>
            </a:lvl1pPr>
            <a:lvl2pPr marL="650230" indent="0">
              <a:buNone/>
              <a:defRPr sz="2800" b="1"/>
            </a:lvl2pPr>
            <a:lvl3pPr marL="1300460" indent="0">
              <a:buNone/>
              <a:defRPr sz="2600" b="1"/>
            </a:lvl3pPr>
            <a:lvl4pPr marL="1950690" indent="0">
              <a:buNone/>
              <a:defRPr sz="2300" b="1"/>
            </a:lvl4pPr>
            <a:lvl5pPr marL="2600919" indent="0">
              <a:buNone/>
              <a:defRPr sz="2300" b="1"/>
            </a:lvl5pPr>
            <a:lvl6pPr marL="3251149" indent="0">
              <a:buNone/>
              <a:defRPr sz="2300" b="1"/>
            </a:lvl6pPr>
            <a:lvl7pPr marL="3901379" indent="0">
              <a:buNone/>
              <a:defRPr sz="2300" b="1"/>
            </a:lvl7pPr>
            <a:lvl8pPr marL="4551609" indent="0">
              <a:buNone/>
              <a:defRPr sz="2300" b="1"/>
            </a:lvl8pPr>
            <a:lvl9pPr marL="5201839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8570" y="3404198"/>
            <a:ext cx="5071872" cy="530856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22103" y="2167467"/>
            <a:ext cx="5071872" cy="1192107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4000" b="0"/>
            </a:lvl1pPr>
            <a:lvl2pPr marL="650230" indent="0">
              <a:buNone/>
              <a:defRPr sz="2800" b="1"/>
            </a:lvl2pPr>
            <a:lvl3pPr marL="1300460" indent="0">
              <a:buNone/>
              <a:defRPr sz="2600" b="1"/>
            </a:lvl3pPr>
            <a:lvl4pPr marL="1950690" indent="0">
              <a:buNone/>
              <a:defRPr sz="2300" b="1"/>
            </a:lvl4pPr>
            <a:lvl5pPr marL="2600919" indent="0">
              <a:buNone/>
              <a:defRPr sz="2300" b="1"/>
            </a:lvl5pPr>
            <a:lvl6pPr marL="3251149" indent="0">
              <a:buNone/>
              <a:defRPr sz="2300" b="1"/>
            </a:lvl6pPr>
            <a:lvl7pPr marL="3901379" indent="0">
              <a:buNone/>
              <a:defRPr sz="2300" b="1"/>
            </a:lvl7pPr>
            <a:lvl8pPr marL="4551609" indent="0">
              <a:buNone/>
              <a:defRPr sz="2300" b="1"/>
            </a:lvl8pPr>
            <a:lvl9pPr marL="5201839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822103" y="3404198"/>
            <a:ext cx="5071872" cy="530856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11/5/15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11/5/15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  <p:pic>
        <p:nvPicPr>
          <p:cNvPr id="10" name="Picture 9" descr="Overlay-FullBackground.jpg"/>
          <p:cNvPicPr>
            <a:picLocks noChangeAspect="1"/>
          </p:cNvPicPr>
          <p:nvPr/>
        </p:nvPicPr>
        <p:blipFill>
          <a:blip r:embed="rId3"/>
          <a:srcRect t="21046"/>
          <a:stretch>
            <a:fillRect/>
          </a:stretch>
        </p:blipFill>
        <p:spPr>
          <a:xfrm>
            <a:off x="0" y="2059093"/>
            <a:ext cx="13004800" cy="77008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74"/>
            <a:ext cx="13004800" cy="9753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11/5/15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6502400" y="6374"/>
            <a:ext cx="6502400" cy="9753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159" y="388337"/>
            <a:ext cx="5635413" cy="2403870"/>
          </a:xfrm>
        </p:spPr>
        <p:txBody>
          <a:bodyPr vert="horz" lIns="130046" tIns="65023" rIns="130046" bIns="65023" rtlCol="0" anchor="b" anchorCtr="0">
            <a:noAutofit/>
          </a:bodyPr>
          <a:lstStyle>
            <a:lvl1pPr marL="0" algn="ctr" defTabSz="1300460" rtl="0" eaLnBrk="1" latinLnBrk="0" hangingPunct="1">
              <a:spcBef>
                <a:spcPct val="0"/>
              </a:spcBef>
              <a:defRPr sz="51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1104" y="388339"/>
            <a:ext cx="5631078" cy="8324427"/>
          </a:xfrm>
        </p:spPr>
        <p:txBody>
          <a:bodyPr>
            <a:normAutofit/>
          </a:bodyPr>
          <a:lstStyle>
            <a:lvl1pPr>
              <a:defRPr sz="3400"/>
            </a:lvl1pPr>
            <a:lvl2pPr>
              <a:defRPr sz="31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9159" y="2809038"/>
            <a:ext cx="5635413" cy="455168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t" anchorCtr="0">
            <a:normAutofit/>
          </a:bodyPr>
          <a:lstStyle>
            <a:lvl1pPr marL="0" indent="0" algn="ctr" defTabSz="1300460" rtl="0" eaLnBrk="1" latinLnBrk="0" hangingPunct="1">
              <a:lnSpc>
                <a:spcPct val="110000"/>
              </a:lnSpc>
              <a:spcBef>
                <a:spcPts val="2844"/>
              </a:spcBef>
              <a:buNone/>
              <a:defRPr sz="26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93067" y="9040143"/>
            <a:ext cx="2307715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r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196F663E-5ED1-47B2-8DFB-BADDA486BF96}" type="datetimeFigureOut">
              <a:rPr lang="en-US"/>
              <a:pPr/>
              <a:t>11/5/15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4245" y="9040143"/>
            <a:ext cx="2690209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l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691994" y="8175414"/>
            <a:ext cx="1083733" cy="819573"/>
          </a:xfrm>
        </p:spPr>
        <p:txBody>
          <a:bodyPr vert="horz" lIns="130046" tIns="65023" rIns="130046" bIns="65023" rtlCol="0" anchor="ctr">
            <a:noAutofit/>
          </a:bodyPr>
          <a:lstStyle>
            <a:lvl1pPr marL="0" algn="ctr" defTabSz="1300460" rtl="0" eaLnBrk="1" latinLnBrk="0" hangingPunct="1">
              <a:spcBef>
                <a:spcPct val="0"/>
              </a:spcBef>
              <a:defRPr sz="51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545089" y="4785884"/>
            <a:ext cx="9749567" cy="177801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8570" y="89249"/>
            <a:ext cx="10785405" cy="1824949"/>
          </a:xfrm>
          <a:prstGeom prst="rect">
            <a:avLst/>
          </a:prstGeom>
        </p:spPr>
        <p:txBody>
          <a:bodyPr vert="horz" lIns="130046" tIns="65023" rIns="130046" bIns="65023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8570" y="2600961"/>
            <a:ext cx="10785405" cy="6111805"/>
          </a:xfrm>
          <a:prstGeom prst="rect">
            <a:avLst/>
          </a:prstGeom>
        </p:spPr>
        <p:txBody>
          <a:bodyPr vert="horz" lIns="130046" tIns="65023" rIns="130046" bIns="6502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575103" y="9040143"/>
            <a:ext cx="3034453" cy="519289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r">
              <a:defRPr sz="17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196F663E-5ED1-47B2-8DFB-BADDA486BF96}" type="datetimeFigureOut">
              <a:rPr lang="en-US"/>
              <a:pPr/>
              <a:t>11/5/15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244" y="9040143"/>
            <a:ext cx="4118187" cy="519289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l">
              <a:defRPr sz="17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68907" y="9040143"/>
            <a:ext cx="866987" cy="519289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ctr">
              <a:defRPr sz="17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</p:sldLayoutIdLst>
  <p:txStyles>
    <p:titleStyle>
      <a:lvl1pPr algn="ctr" defTabSz="1300460" rtl="0" eaLnBrk="1" latinLnBrk="0" hangingPunct="1">
        <a:spcBef>
          <a:spcPct val="0"/>
        </a:spcBef>
        <a:buNone/>
        <a:defRPr sz="6800" kern="1200">
          <a:solidFill>
            <a:schemeClr val="tx1"/>
          </a:solidFill>
          <a:effectLst>
            <a:outerShdw blurRad="50800" dist="12700" dir="2700000" sx="100500" sy="100500" algn="tl" rotWithShape="0">
              <a:prstClr val="black">
                <a:alpha val="6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01878" indent="-401878" algn="l" defTabSz="1300460" rtl="0" eaLnBrk="1" latinLnBrk="0" hangingPunct="1">
        <a:spcBef>
          <a:spcPts val="2844"/>
        </a:spcBef>
        <a:buFont typeface="Calisto MT" pitchFamily="18" charset="0"/>
        <a:buChar char="•"/>
        <a:defRPr sz="34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821818" indent="-419940" algn="l" defTabSz="1300460" rtl="0" eaLnBrk="1" latinLnBrk="0" hangingPunct="1">
        <a:spcBef>
          <a:spcPts val="853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31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1223696" indent="-401878" algn="l" defTabSz="1300460" rtl="0" eaLnBrk="1" latinLnBrk="0" hangingPunct="1">
        <a:spcBef>
          <a:spcPts val="853"/>
        </a:spcBef>
        <a:buFont typeface="Calisto MT" pitchFamily="18" charset="0"/>
        <a:buChar char="•"/>
        <a:defRPr sz="2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625575" indent="-401878" algn="l" defTabSz="1300460" rtl="0" eaLnBrk="1" latinLnBrk="0" hangingPunct="1">
        <a:spcBef>
          <a:spcPts val="853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26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2027453" indent="-401878" algn="l" defTabSz="1300460" rtl="0" eaLnBrk="1" latinLnBrk="0" hangingPunct="1">
        <a:spcBef>
          <a:spcPts val="853"/>
        </a:spcBef>
        <a:buFont typeface="Calisto MT" pitchFamily="18" charset="0"/>
        <a:buChar char="•"/>
        <a:defRPr sz="26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357626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649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7672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2695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8614" y="2167467"/>
            <a:ext cx="11812693" cy="7044267"/>
          </a:xfrm>
        </p:spPr>
        <p:txBody>
          <a:bodyPr>
            <a:normAutofit/>
          </a:bodyPr>
          <a:lstStyle/>
          <a:p>
            <a:pPr marL="419940" lvl="1">
              <a:buNone/>
            </a:pPr>
            <a:r>
              <a:rPr lang="en-US" dirty="0" smtClean="0"/>
              <a:t>P3 Grading: Done by Sunday evening</a:t>
            </a:r>
          </a:p>
          <a:p>
            <a:pPr marL="877140" lvl="2" indent="-457200"/>
            <a:r>
              <a:rPr lang="en-US" dirty="0" smtClean="0"/>
              <a:t>Do not trust anything you see before then!</a:t>
            </a:r>
            <a:endParaRPr lang="en-US" dirty="0" smtClean="0"/>
          </a:p>
          <a:p>
            <a:pPr marL="419940" lvl="1">
              <a:buNone/>
            </a:pPr>
            <a:endParaRPr lang="en-US" dirty="0" smtClean="0"/>
          </a:p>
          <a:p>
            <a:pPr marL="487672" lvl="1" indent="-487672">
              <a:buNone/>
            </a:pPr>
            <a:r>
              <a:rPr lang="en-US" dirty="0" smtClean="0"/>
              <a:t>P4:  Threads (Part a and b) available</a:t>
            </a:r>
          </a:p>
          <a:p>
            <a:pPr marL="889550" lvl="2" indent="-487672"/>
            <a:r>
              <a:rPr lang="en-US" dirty="0" smtClean="0"/>
              <a:t>Still need partner?  </a:t>
            </a:r>
            <a:endParaRPr lang="en-US" dirty="0" smtClean="0"/>
          </a:p>
          <a:p>
            <a:pPr marL="889550" lvl="2" indent="-487672"/>
            <a:r>
              <a:rPr lang="en-US" dirty="0" smtClean="0"/>
              <a:t>Due Wednesday 11/18 at </a:t>
            </a:r>
            <a:r>
              <a:rPr lang="en-US" dirty="0" smtClean="0"/>
              <a:t>9pm</a:t>
            </a:r>
          </a:p>
          <a:p>
            <a:pPr marL="889550" lvl="2" indent="-487672"/>
            <a:endParaRPr lang="en-US" dirty="0"/>
          </a:p>
          <a:p>
            <a:pPr marL="0" lvl="1" indent="0">
              <a:buNone/>
            </a:pPr>
            <a:r>
              <a:rPr lang="en-US" dirty="0" smtClean="0"/>
              <a:t>Exam 3: Thursday evening at 11/19 7:15-9:15</a:t>
            </a:r>
            <a:endParaRPr lang="en-US" dirty="0" smtClean="0"/>
          </a:p>
          <a:p>
            <a:pPr marL="487672" lvl="1" indent="-487672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Read </a:t>
            </a:r>
            <a:r>
              <a:rPr lang="en-US" dirty="0" smtClean="0"/>
              <a:t>as we go along!</a:t>
            </a:r>
          </a:p>
          <a:p>
            <a:pPr marL="877140" lvl="1" indent="-457200"/>
            <a:r>
              <a:rPr lang="en-US" dirty="0" smtClean="0"/>
              <a:t>Chapter </a:t>
            </a:r>
            <a:r>
              <a:rPr lang="en-US" dirty="0" smtClean="0"/>
              <a:t>40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8720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Contiguous Allocation</a:t>
            </a:r>
          </a:p>
        </p:txBody>
      </p:sp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5120" y="2112245"/>
            <a:ext cx="12137813" cy="2492587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en-US" dirty="0"/>
              <a:t>Allocate each file to contiguous </a:t>
            </a:r>
            <a:r>
              <a:rPr lang="en-US" dirty="0" smtClean="0"/>
              <a:t>sectors </a:t>
            </a:r>
            <a:r>
              <a:rPr lang="en-US" dirty="0"/>
              <a:t>on disk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Meta-data: </a:t>
            </a:r>
            <a:endParaRPr lang="en-US" sz="2800" dirty="0" smtClean="0"/>
          </a:p>
          <a:p>
            <a:pPr lvl="1">
              <a:lnSpc>
                <a:spcPct val="90000"/>
              </a:lnSpc>
            </a:pPr>
            <a:r>
              <a:rPr lang="en-US" sz="2800" dirty="0" smtClean="0"/>
              <a:t>OS </a:t>
            </a:r>
            <a:r>
              <a:rPr lang="en-US" sz="2800" dirty="0"/>
              <a:t>allocates by finding sufficient free space</a:t>
            </a:r>
          </a:p>
          <a:p>
            <a:pPr lvl="2">
              <a:lnSpc>
                <a:spcPct val="90000"/>
              </a:lnSpc>
            </a:pPr>
            <a:r>
              <a:rPr lang="en-US" sz="2600" dirty="0"/>
              <a:t>Must predict future size of file; Should space be reserved?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Example: IBM OS/360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758613" y="4604832"/>
            <a:ext cx="9753600" cy="650240"/>
            <a:chOff x="336" y="1920"/>
            <a:chExt cx="4320" cy="288"/>
          </a:xfrm>
        </p:grpSpPr>
        <p:sp>
          <p:nvSpPr>
            <p:cNvPr id="359429" name="Rectangle 5"/>
            <p:cNvSpPr>
              <a:spLocks noChangeArrowheads="1"/>
            </p:cNvSpPr>
            <p:nvPr/>
          </p:nvSpPr>
          <p:spPr bwMode="auto">
            <a:xfrm>
              <a:off x="336" y="1920"/>
              <a:ext cx="288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9430" name="Rectangle 6"/>
            <p:cNvSpPr>
              <a:spLocks noChangeArrowheads="1"/>
            </p:cNvSpPr>
            <p:nvPr/>
          </p:nvSpPr>
          <p:spPr bwMode="auto">
            <a:xfrm>
              <a:off x="624" y="1920"/>
              <a:ext cx="288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9431" name="Rectangle 7"/>
            <p:cNvSpPr>
              <a:spLocks noChangeArrowheads="1"/>
            </p:cNvSpPr>
            <p:nvPr/>
          </p:nvSpPr>
          <p:spPr bwMode="auto">
            <a:xfrm>
              <a:off x="912" y="192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359434" name="Rectangle 10"/>
            <p:cNvSpPr>
              <a:spLocks noChangeArrowheads="1"/>
            </p:cNvSpPr>
            <p:nvPr/>
          </p:nvSpPr>
          <p:spPr bwMode="auto">
            <a:xfrm>
              <a:off x="1200" y="192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359435" name="Rectangle 11"/>
            <p:cNvSpPr>
              <a:spLocks noChangeArrowheads="1"/>
            </p:cNvSpPr>
            <p:nvPr/>
          </p:nvSpPr>
          <p:spPr bwMode="auto">
            <a:xfrm>
              <a:off x="1488" y="192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359436" name="Rectangle 12"/>
            <p:cNvSpPr>
              <a:spLocks noChangeArrowheads="1"/>
            </p:cNvSpPr>
            <p:nvPr/>
          </p:nvSpPr>
          <p:spPr bwMode="auto">
            <a:xfrm>
              <a:off x="2064" y="192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359437" name="Rectangle 13"/>
            <p:cNvSpPr>
              <a:spLocks noChangeArrowheads="1"/>
            </p:cNvSpPr>
            <p:nvPr/>
          </p:nvSpPr>
          <p:spPr bwMode="auto">
            <a:xfrm>
              <a:off x="1776" y="1920"/>
              <a:ext cx="288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9438" name="Rectangle 14"/>
            <p:cNvSpPr>
              <a:spLocks noChangeArrowheads="1"/>
            </p:cNvSpPr>
            <p:nvPr/>
          </p:nvSpPr>
          <p:spPr bwMode="auto">
            <a:xfrm>
              <a:off x="2352" y="192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359439" name="Rectangle 15"/>
            <p:cNvSpPr>
              <a:spLocks noChangeArrowheads="1"/>
            </p:cNvSpPr>
            <p:nvPr/>
          </p:nvSpPr>
          <p:spPr bwMode="auto">
            <a:xfrm>
              <a:off x="2640" y="192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359440" name="Rectangle 16"/>
            <p:cNvSpPr>
              <a:spLocks noChangeArrowheads="1"/>
            </p:cNvSpPr>
            <p:nvPr/>
          </p:nvSpPr>
          <p:spPr bwMode="auto">
            <a:xfrm>
              <a:off x="2928" y="192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359441" name="Rectangle 17"/>
            <p:cNvSpPr>
              <a:spLocks noChangeArrowheads="1"/>
            </p:cNvSpPr>
            <p:nvPr/>
          </p:nvSpPr>
          <p:spPr bwMode="auto">
            <a:xfrm>
              <a:off x="3216" y="1920"/>
              <a:ext cx="288" cy="288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359443" name="Rectangle 19"/>
            <p:cNvSpPr>
              <a:spLocks noChangeArrowheads="1"/>
            </p:cNvSpPr>
            <p:nvPr/>
          </p:nvSpPr>
          <p:spPr bwMode="auto">
            <a:xfrm>
              <a:off x="3504" y="1920"/>
              <a:ext cx="288" cy="288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359444" name="Rectangle 20"/>
            <p:cNvSpPr>
              <a:spLocks noChangeArrowheads="1"/>
            </p:cNvSpPr>
            <p:nvPr/>
          </p:nvSpPr>
          <p:spPr bwMode="auto">
            <a:xfrm>
              <a:off x="3792" y="1920"/>
              <a:ext cx="288" cy="288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359446" name="Rectangle 22"/>
            <p:cNvSpPr>
              <a:spLocks noChangeArrowheads="1"/>
            </p:cNvSpPr>
            <p:nvPr/>
          </p:nvSpPr>
          <p:spPr bwMode="auto">
            <a:xfrm>
              <a:off x="4080" y="1920"/>
              <a:ext cx="288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9447" name="Rectangle 23"/>
            <p:cNvSpPr>
              <a:spLocks noChangeArrowheads="1"/>
            </p:cNvSpPr>
            <p:nvPr/>
          </p:nvSpPr>
          <p:spPr bwMode="auto">
            <a:xfrm>
              <a:off x="4368" y="1920"/>
              <a:ext cx="288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1" name="Rectangle 20"/>
          <p:cNvSpPr/>
          <p:nvPr/>
        </p:nvSpPr>
        <p:spPr>
          <a:xfrm>
            <a:off x="108373" y="5852160"/>
            <a:ext cx="6827520" cy="3589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l">
              <a:lnSpc>
                <a:spcPct val="90000"/>
              </a:lnSpc>
            </a:pPr>
            <a:r>
              <a:rPr lang="en-US" sz="2800" dirty="0" smtClean="0"/>
              <a:t>Fragmentation (internal and external)?</a:t>
            </a:r>
          </a:p>
          <a:p>
            <a:pPr lvl="1" algn="l">
              <a:lnSpc>
                <a:spcPct val="90000"/>
              </a:lnSpc>
            </a:pPr>
            <a:endParaRPr lang="en-US" sz="2800" dirty="0" smtClean="0"/>
          </a:p>
          <a:p>
            <a:pPr lvl="1" algn="l">
              <a:lnSpc>
                <a:spcPct val="90000"/>
              </a:lnSpc>
            </a:pPr>
            <a:r>
              <a:rPr lang="en-US" sz="2800" dirty="0" smtClean="0"/>
              <a:t>Ability to grow file over time?</a:t>
            </a:r>
          </a:p>
          <a:p>
            <a:pPr lvl="1" algn="l">
              <a:lnSpc>
                <a:spcPct val="90000"/>
              </a:lnSpc>
            </a:pPr>
            <a:endParaRPr lang="en-US" sz="2800" dirty="0" smtClean="0"/>
          </a:p>
          <a:p>
            <a:pPr lvl="1" algn="l">
              <a:lnSpc>
                <a:spcPct val="90000"/>
              </a:lnSpc>
            </a:pPr>
            <a:r>
              <a:rPr lang="en-US" sz="2800" dirty="0" smtClean="0"/>
              <a:t>Seek cost for sequential accesses?</a:t>
            </a:r>
          </a:p>
          <a:p>
            <a:pPr lvl="1" algn="l">
              <a:lnSpc>
                <a:spcPct val="90000"/>
              </a:lnSpc>
            </a:pPr>
            <a:endParaRPr lang="en-US" sz="2800" dirty="0" smtClean="0"/>
          </a:p>
          <a:p>
            <a:pPr lvl="1" algn="l">
              <a:lnSpc>
                <a:spcPct val="90000"/>
              </a:lnSpc>
            </a:pPr>
            <a:r>
              <a:rPr lang="en-US" sz="2800" dirty="0" smtClean="0"/>
              <a:t>Speed to calculate random accesses?</a:t>
            </a:r>
          </a:p>
          <a:p>
            <a:pPr lvl="1" algn="l">
              <a:lnSpc>
                <a:spcPct val="90000"/>
              </a:lnSpc>
            </a:pPr>
            <a:endParaRPr lang="en-US" sz="2800" dirty="0" smtClean="0"/>
          </a:p>
          <a:p>
            <a:pPr lvl="1" algn="l">
              <a:lnSpc>
                <a:spcPct val="90000"/>
              </a:lnSpc>
            </a:pPr>
            <a:r>
              <a:rPr lang="en-US" sz="2800" dirty="0" smtClean="0"/>
              <a:t>Wasted space for meta-data?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359900" y="8954547"/>
            <a:ext cx="4955203" cy="4873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56623" lvl="1" indent="-406394" algn="l">
              <a:lnSpc>
                <a:spcPct val="90000"/>
              </a:lnSpc>
              <a:spcBef>
                <a:spcPct val="20000"/>
              </a:spcBef>
            </a:pPr>
            <a:r>
              <a:rPr lang="en-US" sz="2800" dirty="0" smtClean="0">
                <a:solidFill>
                  <a:srgbClr val="333333"/>
                </a:solidFill>
                <a:ea typeface="ＭＳ Ｐゴシック" charset="-128"/>
              </a:rPr>
              <a:t>+ Little overhead for meta-data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359900" y="7309027"/>
            <a:ext cx="6502400" cy="4873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1056623" lvl="1" indent="-406394" algn="l">
              <a:lnSpc>
                <a:spcPct val="90000"/>
              </a:lnSpc>
              <a:spcBef>
                <a:spcPct val="20000"/>
              </a:spcBef>
            </a:pPr>
            <a:r>
              <a:rPr lang="en-US" sz="2800" dirty="0" smtClean="0">
                <a:solidFill>
                  <a:srgbClr val="333333"/>
                </a:solidFill>
                <a:ea typeface="ＭＳ Ｐゴシック" charset="-128"/>
              </a:rPr>
              <a:t>+ Excellent performance</a:t>
            </a:r>
            <a:endParaRPr lang="en-US" sz="2800" dirty="0">
              <a:solidFill>
                <a:srgbClr val="333333"/>
              </a:solidFill>
              <a:ea typeface="ＭＳ Ｐゴシック" charset="-128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359900" y="8141522"/>
            <a:ext cx="6502400" cy="4873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1056623" lvl="1" indent="-406394" algn="l">
              <a:lnSpc>
                <a:spcPct val="90000"/>
              </a:lnSpc>
              <a:spcBef>
                <a:spcPct val="20000"/>
              </a:spcBef>
            </a:pPr>
            <a:r>
              <a:rPr lang="en-US" sz="2800" dirty="0" smtClean="0">
                <a:solidFill>
                  <a:srgbClr val="333333"/>
                </a:solidFill>
                <a:ea typeface="ＭＳ Ｐゴシック" charset="-128"/>
              </a:rPr>
              <a:t>+ Simple calculation</a:t>
            </a:r>
            <a:endParaRPr lang="en-US" sz="2800" dirty="0">
              <a:solidFill>
                <a:srgbClr val="333333"/>
              </a:solidFill>
              <a:ea typeface="ＭＳ Ｐゴシック" charset="-128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359900" y="5852160"/>
            <a:ext cx="6502400" cy="374461"/>
          </a:xfrm>
          <a:prstGeom prst="rect">
            <a:avLst/>
          </a:prstGeom>
        </p:spPr>
        <p:txBody>
          <a:bodyPr>
            <a:spAutoFit/>
          </a:bodyPr>
          <a:lstStyle/>
          <a:p>
            <a:pPr marL="1056623" indent="-406394" algn="l">
              <a:lnSpc>
                <a:spcPct val="90000"/>
              </a:lnSpc>
              <a:spcBef>
                <a:spcPct val="20000"/>
              </a:spcBef>
            </a:pPr>
            <a:r>
              <a:rPr lang="en-US" sz="2000" dirty="0" smtClean="0">
                <a:solidFill>
                  <a:schemeClr val="bg1"/>
                </a:solidFill>
                <a:ea typeface="ＭＳ Ｐゴシック" charset="-128"/>
              </a:rPr>
              <a:t>- Horrible external </a:t>
            </a:r>
            <a:r>
              <a:rPr lang="en-US" sz="2000" dirty="0" err="1" smtClean="0">
                <a:solidFill>
                  <a:schemeClr val="bg1"/>
                </a:solidFill>
                <a:ea typeface="ＭＳ Ｐゴシック" charset="-128"/>
              </a:rPr>
              <a:t>frag</a:t>
            </a:r>
            <a:r>
              <a:rPr lang="en-US" sz="2000" dirty="0" smtClean="0">
                <a:solidFill>
                  <a:schemeClr val="bg1"/>
                </a:solidFill>
                <a:ea typeface="ＭＳ Ｐゴシック" charset="-128"/>
              </a:rPr>
              <a:t>  (needs periodic compaction)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359900" y="6547082"/>
            <a:ext cx="6502400" cy="4873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1056623" lvl="1" indent="-406394" algn="l">
              <a:lnSpc>
                <a:spcPct val="90000"/>
              </a:lnSpc>
              <a:spcBef>
                <a:spcPct val="20000"/>
              </a:spcBef>
            </a:pPr>
            <a:r>
              <a:rPr lang="en-US" sz="2800" dirty="0" smtClean="0">
                <a:solidFill>
                  <a:srgbClr val="921F07"/>
                </a:solidFill>
                <a:ea typeface="ＭＳ Ｐゴシック" charset="-128"/>
              </a:rPr>
              <a:t>- May not be able to without moving </a:t>
            </a:r>
          </a:p>
        </p:txBody>
      </p:sp>
      <p:sp>
        <p:nvSpPr>
          <p:cNvPr id="3" name="Rectangle 2"/>
          <p:cNvSpPr/>
          <p:nvPr/>
        </p:nvSpPr>
        <p:spPr>
          <a:xfrm>
            <a:off x="2907231" y="2638342"/>
            <a:ext cx="4806124" cy="4801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>
              <a:lnSpc>
                <a:spcPct val="90000"/>
              </a:lnSpc>
            </a:pPr>
            <a:r>
              <a:rPr lang="en-US" sz="2800"/>
              <a:t>Starting block and size of file</a:t>
            </a:r>
            <a:endParaRPr lang="en-US" sz="2800" dirty="0"/>
          </a:p>
        </p:txBody>
      </p:sp>
      <p:sp>
        <p:nvSpPr>
          <p:cNvPr id="28" name="Rectangle 22"/>
          <p:cNvSpPr>
            <a:spLocks noChangeArrowheads="1"/>
          </p:cNvSpPr>
          <p:nvPr/>
        </p:nvSpPr>
        <p:spPr bwMode="auto">
          <a:xfrm>
            <a:off x="10512213" y="4605985"/>
            <a:ext cx="650240" cy="65024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23"/>
          <p:cNvSpPr>
            <a:spLocks noChangeArrowheads="1"/>
          </p:cNvSpPr>
          <p:nvPr/>
        </p:nvSpPr>
        <p:spPr bwMode="auto">
          <a:xfrm>
            <a:off x="11162453" y="4605985"/>
            <a:ext cx="650240" cy="65024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Rectangle 22"/>
          <p:cNvSpPr>
            <a:spLocks noChangeArrowheads="1"/>
          </p:cNvSpPr>
          <p:nvPr/>
        </p:nvSpPr>
        <p:spPr bwMode="auto">
          <a:xfrm>
            <a:off x="128693" y="4597835"/>
            <a:ext cx="650240" cy="65024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Rectangle 23"/>
          <p:cNvSpPr>
            <a:spLocks noChangeArrowheads="1"/>
          </p:cNvSpPr>
          <p:nvPr/>
        </p:nvSpPr>
        <p:spPr bwMode="auto">
          <a:xfrm>
            <a:off x="11792373" y="4597835"/>
            <a:ext cx="650240" cy="65024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# of </a:t>
            </a:r>
            <a:r>
              <a:rPr lang="en-US" dirty="0" err="1" smtClean="0"/>
              <a:t>ExtentS</a:t>
            </a:r>
            <a:endParaRPr lang="en-US" dirty="0"/>
          </a:p>
        </p:txBody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3493" y="2153661"/>
            <a:ext cx="12029440" cy="140885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dirty="0"/>
              <a:t>Allocate multiple contiguous regions (extents) per file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/>
              <a:t>Meta-data:</a:t>
            </a:r>
            <a:endParaRPr lang="en-US" sz="2800" dirty="0"/>
          </a:p>
        </p:txBody>
      </p:sp>
      <p:sp>
        <p:nvSpPr>
          <p:cNvPr id="360452" name="Rectangle 4"/>
          <p:cNvSpPr>
            <a:spLocks noChangeArrowheads="1"/>
          </p:cNvSpPr>
          <p:nvPr/>
        </p:nvSpPr>
        <p:spPr bwMode="auto">
          <a:xfrm>
            <a:off x="7495402" y="4583433"/>
            <a:ext cx="5154927" cy="4811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pPr marL="1056623" lvl="1" indent="-406394" algn="l">
              <a:lnSpc>
                <a:spcPct val="90000"/>
              </a:lnSpc>
              <a:spcBef>
                <a:spcPct val="20000"/>
              </a:spcBef>
              <a:buFont typeface="Times" charset="0"/>
              <a:buChar char="•"/>
            </a:pPr>
            <a:endParaRPr lang="en-US" sz="2800" dirty="0">
              <a:solidFill>
                <a:schemeClr val="tx1"/>
              </a:solidFill>
              <a:ea typeface="ＭＳ Ｐゴシック" charset="-128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783450" y="4712570"/>
            <a:ext cx="9753600" cy="650240"/>
            <a:chOff x="783450" y="3684693"/>
            <a:chExt cx="9753600" cy="650240"/>
          </a:xfrm>
        </p:grpSpPr>
        <p:sp>
          <p:nvSpPr>
            <p:cNvPr id="360454" name="Rectangle 6"/>
            <p:cNvSpPr>
              <a:spLocks noChangeArrowheads="1"/>
            </p:cNvSpPr>
            <p:nvPr/>
          </p:nvSpPr>
          <p:spPr bwMode="auto">
            <a:xfrm>
              <a:off x="783450" y="3684693"/>
              <a:ext cx="650240" cy="650240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D</a:t>
              </a:r>
            </a:p>
          </p:txBody>
        </p:sp>
        <p:sp>
          <p:nvSpPr>
            <p:cNvPr id="360456" name="Rectangle 8"/>
            <p:cNvSpPr>
              <a:spLocks noChangeArrowheads="1"/>
            </p:cNvSpPr>
            <p:nvPr/>
          </p:nvSpPr>
          <p:spPr bwMode="auto">
            <a:xfrm>
              <a:off x="2083930" y="3684693"/>
              <a:ext cx="650240" cy="650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360457" name="Rectangle 9"/>
            <p:cNvSpPr>
              <a:spLocks noChangeArrowheads="1"/>
            </p:cNvSpPr>
            <p:nvPr/>
          </p:nvSpPr>
          <p:spPr bwMode="auto">
            <a:xfrm>
              <a:off x="2734170" y="3684693"/>
              <a:ext cx="650240" cy="650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360458" name="Rectangle 10"/>
            <p:cNvSpPr>
              <a:spLocks noChangeArrowheads="1"/>
            </p:cNvSpPr>
            <p:nvPr/>
          </p:nvSpPr>
          <p:spPr bwMode="auto">
            <a:xfrm>
              <a:off x="3384410" y="3684693"/>
              <a:ext cx="650240" cy="650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360459" name="Rectangle 11"/>
            <p:cNvSpPr>
              <a:spLocks noChangeArrowheads="1"/>
            </p:cNvSpPr>
            <p:nvPr/>
          </p:nvSpPr>
          <p:spPr bwMode="auto">
            <a:xfrm>
              <a:off x="4684890" y="3684693"/>
              <a:ext cx="650240" cy="65024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360461" name="Rectangle 13"/>
            <p:cNvSpPr>
              <a:spLocks noChangeArrowheads="1"/>
            </p:cNvSpPr>
            <p:nvPr/>
          </p:nvSpPr>
          <p:spPr bwMode="auto">
            <a:xfrm>
              <a:off x="5335130" y="3684693"/>
              <a:ext cx="650240" cy="65024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360462" name="Rectangle 14"/>
            <p:cNvSpPr>
              <a:spLocks noChangeArrowheads="1"/>
            </p:cNvSpPr>
            <p:nvPr/>
          </p:nvSpPr>
          <p:spPr bwMode="auto">
            <a:xfrm>
              <a:off x="5985370" y="3684693"/>
              <a:ext cx="650240" cy="65024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360463" name="Rectangle 15"/>
            <p:cNvSpPr>
              <a:spLocks noChangeArrowheads="1"/>
            </p:cNvSpPr>
            <p:nvPr/>
          </p:nvSpPr>
          <p:spPr bwMode="auto">
            <a:xfrm>
              <a:off x="6635610" y="3684693"/>
              <a:ext cx="650240" cy="65024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360464" name="Rectangle 16"/>
            <p:cNvSpPr>
              <a:spLocks noChangeArrowheads="1"/>
            </p:cNvSpPr>
            <p:nvPr/>
          </p:nvSpPr>
          <p:spPr bwMode="auto">
            <a:xfrm>
              <a:off x="7285850" y="3684693"/>
              <a:ext cx="650240" cy="65024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360465" name="Rectangle 17"/>
            <p:cNvSpPr>
              <a:spLocks noChangeArrowheads="1"/>
            </p:cNvSpPr>
            <p:nvPr/>
          </p:nvSpPr>
          <p:spPr bwMode="auto">
            <a:xfrm>
              <a:off x="7936090" y="3684693"/>
              <a:ext cx="650240" cy="65024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360466" name="Rectangle 18"/>
            <p:cNvSpPr>
              <a:spLocks noChangeArrowheads="1"/>
            </p:cNvSpPr>
            <p:nvPr/>
          </p:nvSpPr>
          <p:spPr bwMode="auto">
            <a:xfrm>
              <a:off x="8586330" y="3684693"/>
              <a:ext cx="650240" cy="65024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360485" name="Rectangle 37"/>
            <p:cNvSpPr>
              <a:spLocks noChangeArrowheads="1"/>
            </p:cNvSpPr>
            <p:nvPr/>
          </p:nvSpPr>
          <p:spPr bwMode="auto">
            <a:xfrm>
              <a:off x="9236570" y="3684693"/>
              <a:ext cx="650240" cy="65024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360486" name="Rectangle 38"/>
            <p:cNvSpPr>
              <a:spLocks noChangeArrowheads="1"/>
            </p:cNvSpPr>
            <p:nvPr/>
          </p:nvSpPr>
          <p:spPr bwMode="auto">
            <a:xfrm>
              <a:off x="9886810" y="3684693"/>
              <a:ext cx="650240" cy="65024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360488" name="Rectangle 40"/>
            <p:cNvSpPr>
              <a:spLocks noChangeArrowheads="1"/>
            </p:cNvSpPr>
            <p:nvPr/>
          </p:nvSpPr>
          <p:spPr bwMode="auto">
            <a:xfrm>
              <a:off x="1433690" y="3684693"/>
              <a:ext cx="650240" cy="650240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D</a:t>
              </a:r>
            </a:p>
          </p:txBody>
        </p:sp>
        <p:sp>
          <p:nvSpPr>
            <p:cNvPr id="360489" name="Rectangle 41"/>
            <p:cNvSpPr>
              <a:spLocks noChangeArrowheads="1"/>
            </p:cNvSpPr>
            <p:nvPr/>
          </p:nvSpPr>
          <p:spPr bwMode="auto">
            <a:xfrm>
              <a:off x="4034650" y="3684693"/>
              <a:ext cx="650240" cy="650240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D</a:t>
              </a:r>
            </a:p>
          </p:txBody>
        </p:sp>
      </p:grpSp>
      <p:grpSp>
        <p:nvGrpSpPr>
          <p:cNvPr id="20" name="Group 25"/>
          <p:cNvGrpSpPr>
            <a:grpSpLocks/>
          </p:cNvGrpSpPr>
          <p:nvPr/>
        </p:nvGrpSpPr>
        <p:grpSpPr bwMode="auto">
          <a:xfrm>
            <a:off x="783450" y="3689257"/>
            <a:ext cx="9753600" cy="650240"/>
            <a:chOff x="336" y="1920"/>
            <a:chExt cx="4320" cy="288"/>
          </a:xfrm>
        </p:grpSpPr>
        <p:sp>
          <p:nvSpPr>
            <p:cNvPr id="21" name="Rectangle 5"/>
            <p:cNvSpPr>
              <a:spLocks noChangeArrowheads="1"/>
            </p:cNvSpPr>
            <p:nvPr/>
          </p:nvSpPr>
          <p:spPr bwMode="auto">
            <a:xfrm>
              <a:off x="336" y="1920"/>
              <a:ext cx="288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Rectangle 6"/>
            <p:cNvSpPr>
              <a:spLocks noChangeArrowheads="1"/>
            </p:cNvSpPr>
            <p:nvPr/>
          </p:nvSpPr>
          <p:spPr bwMode="auto">
            <a:xfrm>
              <a:off x="624" y="1920"/>
              <a:ext cx="288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Rectangle 7"/>
            <p:cNvSpPr>
              <a:spLocks noChangeArrowheads="1"/>
            </p:cNvSpPr>
            <p:nvPr/>
          </p:nvSpPr>
          <p:spPr bwMode="auto">
            <a:xfrm>
              <a:off x="912" y="192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24" name="Rectangle 10"/>
            <p:cNvSpPr>
              <a:spLocks noChangeArrowheads="1"/>
            </p:cNvSpPr>
            <p:nvPr/>
          </p:nvSpPr>
          <p:spPr bwMode="auto">
            <a:xfrm>
              <a:off x="1200" y="192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25" name="Rectangle 11"/>
            <p:cNvSpPr>
              <a:spLocks noChangeArrowheads="1"/>
            </p:cNvSpPr>
            <p:nvPr/>
          </p:nvSpPr>
          <p:spPr bwMode="auto">
            <a:xfrm>
              <a:off x="1488" y="192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26" name="Rectangle 12"/>
            <p:cNvSpPr>
              <a:spLocks noChangeArrowheads="1"/>
            </p:cNvSpPr>
            <p:nvPr/>
          </p:nvSpPr>
          <p:spPr bwMode="auto">
            <a:xfrm>
              <a:off x="2064" y="192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27" name="Rectangle 13"/>
            <p:cNvSpPr>
              <a:spLocks noChangeArrowheads="1"/>
            </p:cNvSpPr>
            <p:nvPr/>
          </p:nvSpPr>
          <p:spPr bwMode="auto">
            <a:xfrm>
              <a:off x="1776" y="1920"/>
              <a:ext cx="288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14"/>
            <p:cNvSpPr>
              <a:spLocks noChangeArrowheads="1"/>
            </p:cNvSpPr>
            <p:nvPr/>
          </p:nvSpPr>
          <p:spPr bwMode="auto">
            <a:xfrm>
              <a:off x="2352" y="192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29" name="Rectangle 15"/>
            <p:cNvSpPr>
              <a:spLocks noChangeArrowheads="1"/>
            </p:cNvSpPr>
            <p:nvPr/>
          </p:nvSpPr>
          <p:spPr bwMode="auto">
            <a:xfrm>
              <a:off x="2640" y="192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30" name="Rectangle 16"/>
            <p:cNvSpPr>
              <a:spLocks noChangeArrowheads="1"/>
            </p:cNvSpPr>
            <p:nvPr/>
          </p:nvSpPr>
          <p:spPr bwMode="auto">
            <a:xfrm>
              <a:off x="2928" y="192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31" name="Rectangle 17"/>
            <p:cNvSpPr>
              <a:spLocks noChangeArrowheads="1"/>
            </p:cNvSpPr>
            <p:nvPr/>
          </p:nvSpPr>
          <p:spPr bwMode="auto">
            <a:xfrm>
              <a:off x="3216" y="1920"/>
              <a:ext cx="288" cy="288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32" name="Rectangle 19"/>
            <p:cNvSpPr>
              <a:spLocks noChangeArrowheads="1"/>
            </p:cNvSpPr>
            <p:nvPr/>
          </p:nvSpPr>
          <p:spPr bwMode="auto">
            <a:xfrm>
              <a:off x="3504" y="1920"/>
              <a:ext cx="288" cy="288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33" name="Rectangle 20"/>
            <p:cNvSpPr>
              <a:spLocks noChangeArrowheads="1"/>
            </p:cNvSpPr>
            <p:nvPr/>
          </p:nvSpPr>
          <p:spPr bwMode="auto">
            <a:xfrm>
              <a:off x="3792" y="1920"/>
              <a:ext cx="288" cy="288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34" name="Rectangle 22"/>
            <p:cNvSpPr>
              <a:spLocks noChangeArrowheads="1"/>
            </p:cNvSpPr>
            <p:nvPr/>
          </p:nvSpPr>
          <p:spPr bwMode="auto">
            <a:xfrm>
              <a:off x="4080" y="1920"/>
              <a:ext cx="288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23"/>
            <p:cNvSpPr>
              <a:spLocks noChangeArrowheads="1"/>
            </p:cNvSpPr>
            <p:nvPr/>
          </p:nvSpPr>
          <p:spPr bwMode="auto">
            <a:xfrm>
              <a:off x="4368" y="1920"/>
              <a:ext cx="288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7" name="Rectangle 36"/>
          <p:cNvSpPr/>
          <p:nvPr/>
        </p:nvSpPr>
        <p:spPr>
          <a:xfrm>
            <a:off x="108373" y="5852160"/>
            <a:ext cx="6827520" cy="3589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l">
              <a:lnSpc>
                <a:spcPct val="90000"/>
              </a:lnSpc>
            </a:pPr>
            <a:r>
              <a:rPr lang="en-US" sz="2800" dirty="0" smtClean="0"/>
              <a:t>Fragmentation (internal and external)?</a:t>
            </a:r>
          </a:p>
          <a:p>
            <a:pPr lvl="1" algn="l">
              <a:lnSpc>
                <a:spcPct val="90000"/>
              </a:lnSpc>
            </a:pPr>
            <a:endParaRPr lang="en-US" sz="2800" dirty="0" smtClean="0"/>
          </a:p>
          <a:p>
            <a:pPr lvl="1" algn="l">
              <a:lnSpc>
                <a:spcPct val="90000"/>
              </a:lnSpc>
            </a:pPr>
            <a:r>
              <a:rPr lang="en-US" sz="2800" dirty="0" smtClean="0"/>
              <a:t>Ability to grow file over time?</a:t>
            </a:r>
          </a:p>
          <a:p>
            <a:pPr lvl="1" algn="l">
              <a:lnSpc>
                <a:spcPct val="90000"/>
              </a:lnSpc>
            </a:pPr>
            <a:endParaRPr lang="en-US" sz="2800" dirty="0" smtClean="0"/>
          </a:p>
          <a:p>
            <a:pPr lvl="1" algn="l">
              <a:lnSpc>
                <a:spcPct val="90000"/>
              </a:lnSpc>
            </a:pPr>
            <a:r>
              <a:rPr lang="en-US" sz="2800" dirty="0" smtClean="0"/>
              <a:t>Seek cost for sequential accesses?</a:t>
            </a:r>
          </a:p>
          <a:p>
            <a:pPr lvl="1" algn="l">
              <a:lnSpc>
                <a:spcPct val="90000"/>
              </a:lnSpc>
            </a:pPr>
            <a:endParaRPr lang="en-US" sz="2800" dirty="0" smtClean="0"/>
          </a:p>
          <a:p>
            <a:pPr lvl="1" algn="l">
              <a:lnSpc>
                <a:spcPct val="90000"/>
              </a:lnSpc>
            </a:pPr>
            <a:r>
              <a:rPr lang="en-US" sz="2800" dirty="0" smtClean="0"/>
              <a:t>Speed to calculate random accesses?</a:t>
            </a:r>
          </a:p>
          <a:p>
            <a:pPr lvl="1" algn="l">
              <a:lnSpc>
                <a:spcPct val="90000"/>
              </a:lnSpc>
            </a:pPr>
            <a:endParaRPr lang="en-US" sz="2800" dirty="0" smtClean="0"/>
          </a:p>
          <a:p>
            <a:pPr lvl="1" algn="l">
              <a:lnSpc>
                <a:spcPct val="90000"/>
              </a:lnSpc>
            </a:pPr>
            <a:r>
              <a:rPr lang="en-US" sz="2800" dirty="0" smtClean="0"/>
              <a:t>Wasted space for meta-data?</a:t>
            </a:r>
          </a:p>
        </p:txBody>
      </p:sp>
      <p:sp>
        <p:nvSpPr>
          <p:cNvPr id="38" name="Rectangle 37"/>
          <p:cNvSpPr/>
          <p:nvPr/>
        </p:nvSpPr>
        <p:spPr>
          <a:xfrm>
            <a:off x="6359900" y="8954547"/>
            <a:ext cx="5636504" cy="4873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56623" lvl="1" indent="-406394" algn="l">
              <a:lnSpc>
                <a:spcPct val="90000"/>
              </a:lnSpc>
              <a:spcBef>
                <a:spcPct val="20000"/>
              </a:spcBef>
            </a:pPr>
            <a:r>
              <a:rPr lang="en-US" sz="2800" dirty="0" smtClean="0">
                <a:solidFill>
                  <a:srgbClr val="333333"/>
                </a:solidFill>
                <a:ea typeface="ＭＳ Ｐゴシック" charset="-128"/>
              </a:rPr>
              <a:t>+ Still small overhead for meta-data</a:t>
            </a:r>
          </a:p>
        </p:txBody>
      </p:sp>
      <p:sp>
        <p:nvSpPr>
          <p:cNvPr id="39" name="Rectangle 38"/>
          <p:cNvSpPr/>
          <p:nvPr/>
        </p:nvSpPr>
        <p:spPr>
          <a:xfrm>
            <a:off x="6359900" y="7309027"/>
            <a:ext cx="6502400" cy="4873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1056623" lvl="1" indent="-406394" algn="l">
              <a:lnSpc>
                <a:spcPct val="90000"/>
              </a:lnSpc>
              <a:spcBef>
                <a:spcPct val="20000"/>
              </a:spcBef>
            </a:pPr>
            <a:r>
              <a:rPr lang="en-US" sz="2800" dirty="0" smtClean="0">
                <a:solidFill>
                  <a:srgbClr val="333333"/>
                </a:solidFill>
                <a:ea typeface="ＭＳ Ｐゴシック" charset="-128"/>
              </a:rPr>
              <a:t>+ Still good performance</a:t>
            </a:r>
            <a:endParaRPr lang="en-US" sz="2800" dirty="0">
              <a:solidFill>
                <a:srgbClr val="333333"/>
              </a:solidFill>
              <a:ea typeface="ＭＳ Ｐゴシック" charset="-128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359900" y="8141522"/>
            <a:ext cx="6502400" cy="4873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1056623" lvl="1" indent="-406394" algn="l">
              <a:lnSpc>
                <a:spcPct val="90000"/>
              </a:lnSpc>
              <a:spcBef>
                <a:spcPct val="20000"/>
              </a:spcBef>
            </a:pPr>
            <a:r>
              <a:rPr lang="en-US" sz="2800" dirty="0" smtClean="0">
                <a:solidFill>
                  <a:srgbClr val="333333"/>
                </a:solidFill>
                <a:ea typeface="ＭＳ Ｐゴシック" charset="-128"/>
              </a:rPr>
              <a:t>+ Still simple calculation</a:t>
            </a:r>
            <a:endParaRPr lang="en-US" sz="2800" dirty="0">
              <a:solidFill>
                <a:srgbClr val="333333"/>
              </a:solidFill>
              <a:ea typeface="ＭＳ Ｐゴシック" charset="-128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359900" y="5852160"/>
            <a:ext cx="6502400" cy="374461"/>
          </a:xfrm>
          <a:prstGeom prst="rect">
            <a:avLst/>
          </a:prstGeom>
        </p:spPr>
        <p:txBody>
          <a:bodyPr>
            <a:spAutoFit/>
          </a:bodyPr>
          <a:lstStyle/>
          <a:p>
            <a:pPr marL="1056623" indent="-406394" algn="l">
              <a:lnSpc>
                <a:spcPct val="90000"/>
              </a:lnSpc>
              <a:spcBef>
                <a:spcPct val="20000"/>
              </a:spcBef>
            </a:pPr>
            <a:r>
              <a:rPr lang="en-US" sz="2000" dirty="0" smtClean="0">
                <a:solidFill>
                  <a:schemeClr val="bg1"/>
                </a:solidFill>
                <a:ea typeface="ＭＳ Ｐゴシック" charset="-128"/>
              </a:rPr>
              <a:t>- Helps external fragmentation</a:t>
            </a:r>
          </a:p>
        </p:txBody>
      </p:sp>
      <p:sp>
        <p:nvSpPr>
          <p:cNvPr id="42" name="Rectangle 41"/>
          <p:cNvSpPr/>
          <p:nvPr/>
        </p:nvSpPr>
        <p:spPr>
          <a:xfrm>
            <a:off x="6359900" y="6547082"/>
            <a:ext cx="6502400" cy="4873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1056623" lvl="1" indent="-406394" algn="l">
              <a:lnSpc>
                <a:spcPct val="90000"/>
              </a:lnSpc>
              <a:spcBef>
                <a:spcPct val="20000"/>
              </a:spcBef>
            </a:pPr>
            <a:r>
              <a:rPr lang="en-US" sz="2800" dirty="0" smtClean="0">
                <a:solidFill>
                  <a:srgbClr val="921F07"/>
                </a:solidFill>
                <a:ea typeface="ＭＳ Ｐゴシック" charset="-128"/>
              </a:rPr>
              <a:t>- Can grow (until run out of extents)</a:t>
            </a:r>
          </a:p>
        </p:txBody>
      </p:sp>
      <p:sp>
        <p:nvSpPr>
          <p:cNvPr id="2" name="Rectangle 1"/>
          <p:cNvSpPr/>
          <p:nvPr/>
        </p:nvSpPr>
        <p:spPr>
          <a:xfrm>
            <a:off x="2574879" y="2676436"/>
            <a:ext cx="8272985" cy="8402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90000"/>
              </a:lnSpc>
            </a:pPr>
            <a:r>
              <a:rPr lang="en-US" sz="2800"/>
              <a:t>Small </a:t>
            </a:r>
            <a:r>
              <a:rPr lang="en-US" sz="2800" smtClean="0"/>
              <a:t>array (2-6</a:t>
            </a:r>
            <a:r>
              <a:rPr lang="en-US" sz="2800" dirty="0"/>
              <a:t>) designating each extent </a:t>
            </a:r>
          </a:p>
          <a:p>
            <a:pPr lvl="2">
              <a:lnSpc>
                <a:spcPct val="90000"/>
              </a:lnSpc>
            </a:pPr>
            <a:r>
              <a:rPr lang="en-US" sz="2600" dirty="0"/>
              <a:t>Each entry: starting block and size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/>
      <p:bldP spid="41" grpId="0"/>
      <p:bldP spid="42" grpId="0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Linked Allocation</a:t>
            </a:r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6054" y="2059094"/>
            <a:ext cx="12029440" cy="173397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en-US" dirty="0"/>
              <a:t>Allocate linked-list of </a:t>
            </a:r>
            <a:r>
              <a:rPr lang="en-US" b="1" dirty="0"/>
              <a:t>fixed-sized </a:t>
            </a:r>
            <a:r>
              <a:rPr lang="en-US" dirty="0" smtClean="0"/>
              <a:t>blocks (multiple sectors)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sz="2800" dirty="0"/>
              <a:t>Meta-data: 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  <a:p>
            <a:pPr lvl="1">
              <a:lnSpc>
                <a:spcPct val="90000"/>
              </a:lnSpc>
            </a:pPr>
            <a:r>
              <a:rPr lang="en-US" sz="2800" dirty="0" smtClean="0"/>
              <a:t>Examples</a:t>
            </a:r>
            <a:r>
              <a:rPr lang="en-US" sz="2800" dirty="0"/>
              <a:t>: TOPS-10, Alto</a:t>
            </a:r>
          </a:p>
        </p:txBody>
      </p:sp>
      <p:sp>
        <p:nvSpPr>
          <p:cNvPr id="361476" name="Rectangle 4"/>
          <p:cNvSpPr>
            <a:spLocks noChangeArrowheads="1"/>
          </p:cNvSpPr>
          <p:nvPr/>
        </p:nvSpPr>
        <p:spPr bwMode="auto">
          <a:xfrm>
            <a:off x="270934" y="4859543"/>
            <a:ext cx="12029440" cy="5310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pPr marL="487672" indent="-487672" algn="l">
              <a:lnSpc>
                <a:spcPct val="90000"/>
              </a:lnSpc>
              <a:spcBef>
                <a:spcPct val="20000"/>
              </a:spcBef>
            </a:pPr>
            <a:endParaRPr lang="en-US" sz="2800" dirty="0">
              <a:solidFill>
                <a:schemeClr val="tx1"/>
              </a:solidFill>
              <a:ea typeface="ＭＳ Ｐゴシック" charset="-128"/>
            </a:endParaRPr>
          </a:p>
        </p:txBody>
      </p:sp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596054" y="3793067"/>
            <a:ext cx="11704320" cy="866987"/>
            <a:chOff x="288" y="1584"/>
            <a:chExt cx="5184" cy="384"/>
          </a:xfrm>
        </p:grpSpPr>
        <p:sp>
          <p:nvSpPr>
            <p:cNvPr id="361477" name="Rectangle 5"/>
            <p:cNvSpPr>
              <a:spLocks noChangeArrowheads="1"/>
            </p:cNvSpPr>
            <p:nvPr/>
          </p:nvSpPr>
          <p:spPr bwMode="auto">
            <a:xfrm>
              <a:off x="288" y="1680"/>
              <a:ext cx="288" cy="288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D</a:t>
              </a:r>
            </a:p>
          </p:txBody>
        </p:sp>
        <p:sp>
          <p:nvSpPr>
            <p:cNvPr id="361478" name="Rectangle 6"/>
            <p:cNvSpPr>
              <a:spLocks noChangeArrowheads="1"/>
            </p:cNvSpPr>
            <p:nvPr/>
          </p:nvSpPr>
          <p:spPr bwMode="auto">
            <a:xfrm>
              <a:off x="864" y="168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361479" name="Rectangle 7"/>
            <p:cNvSpPr>
              <a:spLocks noChangeArrowheads="1"/>
            </p:cNvSpPr>
            <p:nvPr/>
          </p:nvSpPr>
          <p:spPr bwMode="auto">
            <a:xfrm>
              <a:off x="1152" y="168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361480" name="Rectangle 8"/>
            <p:cNvSpPr>
              <a:spLocks noChangeArrowheads="1"/>
            </p:cNvSpPr>
            <p:nvPr/>
          </p:nvSpPr>
          <p:spPr bwMode="auto">
            <a:xfrm>
              <a:off x="1440" y="168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361481" name="Rectangle 9"/>
            <p:cNvSpPr>
              <a:spLocks noChangeArrowheads="1"/>
            </p:cNvSpPr>
            <p:nvPr/>
          </p:nvSpPr>
          <p:spPr bwMode="auto">
            <a:xfrm>
              <a:off x="2016" y="16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361482" name="Rectangle 10"/>
            <p:cNvSpPr>
              <a:spLocks noChangeArrowheads="1"/>
            </p:cNvSpPr>
            <p:nvPr/>
          </p:nvSpPr>
          <p:spPr bwMode="auto">
            <a:xfrm>
              <a:off x="2304" y="16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361483" name="Rectangle 11"/>
            <p:cNvSpPr>
              <a:spLocks noChangeArrowheads="1"/>
            </p:cNvSpPr>
            <p:nvPr/>
          </p:nvSpPr>
          <p:spPr bwMode="auto">
            <a:xfrm>
              <a:off x="2592" y="16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361484" name="Rectangle 12"/>
            <p:cNvSpPr>
              <a:spLocks noChangeArrowheads="1"/>
            </p:cNvSpPr>
            <p:nvPr/>
          </p:nvSpPr>
          <p:spPr bwMode="auto">
            <a:xfrm>
              <a:off x="2880" y="16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361485" name="Rectangle 13"/>
            <p:cNvSpPr>
              <a:spLocks noChangeArrowheads="1"/>
            </p:cNvSpPr>
            <p:nvPr/>
          </p:nvSpPr>
          <p:spPr bwMode="auto">
            <a:xfrm>
              <a:off x="3168" y="1680"/>
              <a:ext cx="288" cy="288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361486" name="Rectangle 14"/>
            <p:cNvSpPr>
              <a:spLocks noChangeArrowheads="1"/>
            </p:cNvSpPr>
            <p:nvPr/>
          </p:nvSpPr>
          <p:spPr bwMode="auto">
            <a:xfrm>
              <a:off x="3456" y="1680"/>
              <a:ext cx="288" cy="288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361487" name="Rectangle 15"/>
            <p:cNvSpPr>
              <a:spLocks noChangeArrowheads="1"/>
            </p:cNvSpPr>
            <p:nvPr/>
          </p:nvSpPr>
          <p:spPr bwMode="auto">
            <a:xfrm>
              <a:off x="3744" y="1680"/>
              <a:ext cx="288" cy="288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361488" name="Rectangle 16"/>
            <p:cNvSpPr>
              <a:spLocks noChangeArrowheads="1"/>
            </p:cNvSpPr>
            <p:nvPr/>
          </p:nvSpPr>
          <p:spPr bwMode="auto">
            <a:xfrm>
              <a:off x="4032" y="16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361489" name="Rectangle 17"/>
            <p:cNvSpPr>
              <a:spLocks noChangeArrowheads="1"/>
            </p:cNvSpPr>
            <p:nvPr/>
          </p:nvSpPr>
          <p:spPr bwMode="auto">
            <a:xfrm>
              <a:off x="4320" y="16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361490" name="Rectangle 18"/>
            <p:cNvSpPr>
              <a:spLocks noChangeArrowheads="1"/>
            </p:cNvSpPr>
            <p:nvPr/>
          </p:nvSpPr>
          <p:spPr bwMode="auto">
            <a:xfrm>
              <a:off x="576" y="1680"/>
              <a:ext cx="288" cy="288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D</a:t>
              </a:r>
            </a:p>
          </p:txBody>
        </p:sp>
        <p:sp>
          <p:nvSpPr>
            <p:cNvPr id="361491" name="Rectangle 19"/>
            <p:cNvSpPr>
              <a:spLocks noChangeArrowheads="1"/>
            </p:cNvSpPr>
            <p:nvPr/>
          </p:nvSpPr>
          <p:spPr bwMode="auto">
            <a:xfrm>
              <a:off x="1728" y="1680"/>
              <a:ext cx="288" cy="288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D</a:t>
              </a:r>
            </a:p>
          </p:txBody>
        </p:sp>
        <p:sp>
          <p:nvSpPr>
            <p:cNvPr id="361492" name="Rectangle 20"/>
            <p:cNvSpPr>
              <a:spLocks noChangeArrowheads="1"/>
            </p:cNvSpPr>
            <p:nvPr/>
          </p:nvSpPr>
          <p:spPr bwMode="auto">
            <a:xfrm>
              <a:off x="4608" y="1680"/>
              <a:ext cx="288" cy="288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D</a:t>
              </a:r>
            </a:p>
          </p:txBody>
        </p:sp>
        <p:sp>
          <p:nvSpPr>
            <p:cNvPr id="361494" name="Rectangle 22"/>
            <p:cNvSpPr>
              <a:spLocks noChangeArrowheads="1"/>
            </p:cNvSpPr>
            <p:nvPr/>
          </p:nvSpPr>
          <p:spPr bwMode="auto">
            <a:xfrm>
              <a:off x="5184" y="1680"/>
              <a:ext cx="288" cy="288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D</a:t>
              </a:r>
            </a:p>
          </p:txBody>
        </p:sp>
        <p:sp>
          <p:nvSpPr>
            <p:cNvPr id="361495" name="Rectangle 23"/>
            <p:cNvSpPr>
              <a:spLocks noChangeArrowheads="1"/>
            </p:cNvSpPr>
            <p:nvPr/>
          </p:nvSpPr>
          <p:spPr bwMode="auto">
            <a:xfrm>
              <a:off x="4896" y="16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361496" name="Freeform 24"/>
            <p:cNvSpPr>
              <a:spLocks/>
            </p:cNvSpPr>
            <p:nvPr/>
          </p:nvSpPr>
          <p:spPr bwMode="auto">
            <a:xfrm>
              <a:off x="528" y="1584"/>
              <a:ext cx="96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48" y="0"/>
                </a:cxn>
                <a:cxn ang="0">
                  <a:pos x="96" y="96"/>
                </a:cxn>
              </a:cxnLst>
              <a:rect l="0" t="0" r="r" b="b"/>
              <a:pathLst>
                <a:path w="96" h="96">
                  <a:moveTo>
                    <a:pt x="0" y="96"/>
                  </a:moveTo>
                  <a:cubicBezTo>
                    <a:pt x="16" y="48"/>
                    <a:pt x="32" y="0"/>
                    <a:pt x="48" y="0"/>
                  </a:cubicBezTo>
                  <a:cubicBezTo>
                    <a:pt x="64" y="0"/>
                    <a:pt x="80" y="48"/>
                    <a:pt x="96" y="96"/>
                  </a:cubicBezTo>
                </a:path>
              </a:pathLst>
            </a:custGeom>
            <a:noFill/>
            <a:ln w="25400">
              <a:solidFill>
                <a:srgbClr val="FF00FF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1497" name="Freeform 25"/>
            <p:cNvSpPr>
              <a:spLocks/>
            </p:cNvSpPr>
            <p:nvPr/>
          </p:nvSpPr>
          <p:spPr bwMode="auto">
            <a:xfrm>
              <a:off x="1104" y="1584"/>
              <a:ext cx="96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48" y="0"/>
                </a:cxn>
                <a:cxn ang="0">
                  <a:pos x="96" y="96"/>
                </a:cxn>
              </a:cxnLst>
              <a:rect l="0" t="0" r="r" b="b"/>
              <a:pathLst>
                <a:path w="96" h="96">
                  <a:moveTo>
                    <a:pt x="0" y="96"/>
                  </a:moveTo>
                  <a:cubicBezTo>
                    <a:pt x="16" y="48"/>
                    <a:pt x="32" y="0"/>
                    <a:pt x="48" y="0"/>
                  </a:cubicBezTo>
                  <a:cubicBezTo>
                    <a:pt x="64" y="0"/>
                    <a:pt x="80" y="48"/>
                    <a:pt x="96" y="9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1498" name="Freeform 26"/>
            <p:cNvSpPr>
              <a:spLocks/>
            </p:cNvSpPr>
            <p:nvPr/>
          </p:nvSpPr>
          <p:spPr bwMode="auto">
            <a:xfrm>
              <a:off x="1392" y="1584"/>
              <a:ext cx="96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48" y="0"/>
                </a:cxn>
                <a:cxn ang="0">
                  <a:pos x="96" y="96"/>
                </a:cxn>
              </a:cxnLst>
              <a:rect l="0" t="0" r="r" b="b"/>
              <a:pathLst>
                <a:path w="96" h="96">
                  <a:moveTo>
                    <a:pt x="0" y="96"/>
                  </a:moveTo>
                  <a:cubicBezTo>
                    <a:pt x="16" y="48"/>
                    <a:pt x="32" y="0"/>
                    <a:pt x="48" y="0"/>
                  </a:cubicBezTo>
                  <a:cubicBezTo>
                    <a:pt x="64" y="0"/>
                    <a:pt x="80" y="48"/>
                    <a:pt x="96" y="9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1499" name="Freeform 27"/>
            <p:cNvSpPr>
              <a:spLocks/>
            </p:cNvSpPr>
            <p:nvPr/>
          </p:nvSpPr>
          <p:spPr bwMode="auto">
            <a:xfrm>
              <a:off x="2256" y="1584"/>
              <a:ext cx="96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48" y="0"/>
                </a:cxn>
                <a:cxn ang="0">
                  <a:pos x="96" y="96"/>
                </a:cxn>
              </a:cxnLst>
              <a:rect l="0" t="0" r="r" b="b"/>
              <a:pathLst>
                <a:path w="96" h="96">
                  <a:moveTo>
                    <a:pt x="0" y="96"/>
                  </a:moveTo>
                  <a:cubicBezTo>
                    <a:pt x="16" y="48"/>
                    <a:pt x="32" y="0"/>
                    <a:pt x="48" y="0"/>
                  </a:cubicBezTo>
                  <a:cubicBezTo>
                    <a:pt x="64" y="0"/>
                    <a:pt x="80" y="48"/>
                    <a:pt x="96" y="9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1500" name="Freeform 28"/>
            <p:cNvSpPr>
              <a:spLocks/>
            </p:cNvSpPr>
            <p:nvPr/>
          </p:nvSpPr>
          <p:spPr bwMode="auto">
            <a:xfrm>
              <a:off x="2544" y="1584"/>
              <a:ext cx="96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48" y="0"/>
                </a:cxn>
                <a:cxn ang="0">
                  <a:pos x="96" y="96"/>
                </a:cxn>
              </a:cxnLst>
              <a:rect l="0" t="0" r="r" b="b"/>
              <a:pathLst>
                <a:path w="96" h="96">
                  <a:moveTo>
                    <a:pt x="0" y="96"/>
                  </a:moveTo>
                  <a:cubicBezTo>
                    <a:pt x="16" y="48"/>
                    <a:pt x="32" y="0"/>
                    <a:pt x="48" y="0"/>
                  </a:cubicBezTo>
                  <a:cubicBezTo>
                    <a:pt x="64" y="0"/>
                    <a:pt x="80" y="48"/>
                    <a:pt x="96" y="9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1501" name="Freeform 29"/>
            <p:cNvSpPr>
              <a:spLocks/>
            </p:cNvSpPr>
            <p:nvPr/>
          </p:nvSpPr>
          <p:spPr bwMode="auto">
            <a:xfrm>
              <a:off x="2832" y="1584"/>
              <a:ext cx="96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48" y="0"/>
                </a:cxn>
                <a:cxn ang="0">
                  <a:pos x="96" y="96"/>
                </a:cxn>
              </a:cxnLst>
              <a:rect l="0" t="0" r="r" b="b"/>
              <a:pathLst>
                <a:path w="96" h="96">
                  <a:moveTo>
                    <a:pt x="0" y="96"/>
                  </a:moveTo>
                  <a:cubicBezTo>
                    <a:pt x="16" y="48"/>
                    <a:pt x="32" y="0"/>
                    <a:pt x="48" y="0"/>
                  </a:cubicBezTo>
                  <a:cubicBezTo>
                    <a:pt x="64" y="0"/>
                    <a:pt x="80" y="48"/>
                    <a:pt x="96" y="9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1502" name="Freeform 30"/>
            <p:cNvSpPr>
              <a:spLocks/>
            </p:cNvSpPr>
            <p:nvPr/>
          </p:nvSpPr>
          <p:spPr bwMode="auto">
            <a:xfrm>
              <a:off x="4224" y="1584"/>
              <a:ext cx="96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48" y="0"/>
                </a:cxn>
                <a:cxn ang="0">
                  <a:pos x="96" y="96"/>
                </a:cxn>
              </a:cxnLst>
              <a:rect l="0" t="0" r="r" b="b"/>
              <a:pathLst>
                <a:path w="96" h="96">
                  <a:moveTo>
                    <a:pt x="0" y="96"/>
                  </a:moveTo>
                  <a:cubicBezTo>
                    <a:pt x="16" y="48"/>
                    <a:pt x="32" y="0"/>
                    <a:pt x="48" y="0"/>
                  </a:cubicBezTo>
                  <a:cubicBezTo>
                    <a:pt x="64" y="0"/>
                    <a:pt x="80" y="48"/>
                    <a:pt x="96" y="9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1503" name="Freeform 31"/>
            <p:cNvSpPr>
              <a:spLocks/>
            </p:cNvSpPr>
            <p:nvPr/>
          </p:nvSpPr>
          <p:spPr bwMode="auto">
            <a:xfrm>
              <a:off x="3120" y="1584"/>
              <a:ext cx="1008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48" y="0"/>
                </a:cxn>
                <a:cxn ang="0">
                  <a:pos x="96" y="96"/>
                </a:cxn>
              </a:cxnLst>
              <a:rect l="0" t="0" r="r" b="b"/>
              <a:pathLst>
                <a:path w="96" h="96">
                  <a:moveTo>
                    <a:pt x="0" y="96"/>
                  </a:moveTo>
                  <a:cubicBezTo>
                    <a:pt x="16" y="48"/>
                    <a:pt x="32" y="0"/>
                    <a:pt x="48" y="0"/>
                  </a:cubicBezTo>
                  <a:cubicBezTo>
                    <a:pt x="64" y="0"/>
                    <a:pt x="80" y="48"/>
                    <a:pt x="96" y="9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1504" name="Freeform 32"/>
            <p:cNvSpPr>
              <a:spLocks/>
            </p:cNvSpPr>
            <p:nvPr/>
          </p:nvSpPr>
          <p:spPr bwMode="auto">
            <a:xfrm>
              <a:off x="4512" y="1584"/>
              <a:ext cx="432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48" y="0"/>
                </a:cxn>
                <a:cxn ang="0">
                  <a:pos x="96" y="96"/>
                </a:cxn>
              </a:cxnLst>
              <a:rect l="0" t="0" r="r" b="b"/>
              <a:pathLst>
                <a:path w="96" h="96">
                  <a:moveTo>
                    <a:pt x="0" y="96"/>
                  </a:moveTo>
                  <a:cubicBezTo>
                    <a:pt x="16" y="48"/>
                    <a:pt x="32" y="0"/>
                    <a:pt x="48" y="0"/>
                  </a:cubicBezTo>
                  <a:cubicBezTo>
                    <a:pt x="64" y="0"/>
                    <a:pt x="80" y="48"/>
                    <a:pt x="96" y="9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1505" name="Freeform 33"/>
            <p:cNvSpPr>
              <a:spLocks/>
            </p:cNvSpPr>
            <p:nvPr/>
          </p:nvSpPr>
          <p:spPr bwMode="auto">
            <a:xfrm>
              <a:off x="816" y="1584"/>
              <a:ext cx="1008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48" y="0"/>
                </a:cxn>
                <a:cxn ang="0">
                  <a:pos x="96" y="96"/>
                </a:cxn>
              </a:cxnLst>
              <a:rect l="0" t="0" r="r" b="b"/>
              <a:pathLst>
                <a:path w="96" h="96">
                  <a:moveTo>
                    <a:pt x="0" y="96"/>
                  </a:moveTo>
                  <a:cubicBezTo>
                    <a:pt x="16" y="48"/>
                    <a:pt x="32" y="0"/>
                    <a:pt x="48" y="0"/>
                  </a:cubicBezTo>
                  <a:cubicBezTo>
                    <a:pt x="64" y="0"/>
                    <a:pt x="80" y="48"/>
                    <a:pt x="96" y="96"/>
                  </a:cubicBezTo>
                </a:path>
              </a:pathLst>
            </a:custGeom>
            <a:noFill/>
            <a:ln w="25400">
              <a:solidFill>
                <a:srgbClr val="FF00FF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1506" name="Freeform 34"/>
            <p:cNvSpPr>
              <a:spLocks/>
            </p:cNvSpPr>
            <p:nvPr/>
          </p:nvSpPr>
          <p:spPr bwMode="auto">
            <a:xfrm>
              <a:off x="1968" y="1584"/>
              <a:ext cx="2688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48" y="0"/>
                </a:cxn>
                <a:cxn ang="0">
                  <a:pos x="96" y="96"/>
                </a:cxn>
              </a:cxnLst>
              <a:rect l="0" t="0" r="r" b="b"/>
              <a:pathLst>
                <a:path w="96" h="96">
                  <a:moveTo>
                    <a:pt x="0" y="96"/>
                  </a:moveTo>
                  <a:cubicBezTo>
                    <a:pt x="16" y="48"/>
                    <a:pt x="32" y="0"/>
                    <a:pt x="48" y="0"/>
                  </a:cubicBezTo>
                  <a:cubicBezTo>
                    <a:pt x="64" y="0"/>
                    <a:pt x="80" y="48"/>
                    <a:pt x="96" y="96"/>
                  </a:cubicBezTo>
                </a:path>
              </a:pathLst>
            </a:custGeom>
            <a:noFill/>
            <a:ln w="25400">
              <a:solidFill>
                <a:srgbClr val="FF00FF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1507" name="Freeform 35"/>
            <p:cNvSpPr>
              <a:spLocks/>
            </p:cNvSpPr>
            <p:nvPr/>
          </p:nvSpPr>
          <p:spPr bwMode="auto">
            <a:xfrm>
              <a:off x="4848" y="1584"/>
              <a:ext cx="432" cy="48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48" y="0"/>
                </a:cxn>
                <a:cxn ang="0">
                  <a:pos x="96" y="96"/>
                </a:cxn>
              </a:cxnLst>
              <a:rect l="0" t="0" r="r" b="b"/>
              <a:pathLst>
                <a:path w="96" h="96">
                  <a:moveTo>
                    <a:pt x="0" y="96"/>
                  </a:moveTo>
                  <a:cubicBezTo>
                    <a:pt x="16" y="48"/>
                    <a:pt x="32" y="0"/>
                    <a:pt x="48" y="0"/>
                  </a:cubicBezTo>
                  <a:cubicBezTo>
                    <a:pt x="64" y="0"/>
                    <a:pt x="80" y="48"/>
                    <a:pt x="96" y="96"/>
                  </a:cubicBezTo>
                </a:path>
              </a:pathLst>
            </a:custGeom>
            <a:noFill/>
            <a:ln w="25400">
              <a:solidFill>
                <a:srgbClr val="FF00FF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1508" name="Freeform 36"/>
            <p:cNvSpPr>
              <a:spLocks/>
            </p:cNvSpPr>
            <p:nvPr/>
          </p:nvSpPr>
          <p:spPr bwMode="auto">
            <a:xfrm>
              <a:off x="3408" y="1584"/>
              <a:ext cx="96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48" y="0"/>
                </a:cxn>
                <a:cxn ang="0">
                  <a:pos x="96" y="96"/>
                </a:cxn>
              </a:cxnLst>
              <a:rect l="0" t="0" r="r" b="b"/>
              <a:pathLst>
                <a:path w="96" h="96">
                  <a:moveTo>
                    <a:pt x="0" y="96"/>
                  </a:moveTo>
                  <a:cubicBezTo>
                    <a:pt x="16" y="48"/>
                    <a:pt x="32" y="0"/>
                    <a:pt x="48" y="0"/>
                  </a:cubicBezTo>
                  <a:cubicBezTo>
                    <a:pt x="64" y="0"/>
                    <a:pt x="80" y="48"/>
                    <a:pt x="96" y="9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1509" name="Freeform 37"/>
            <p:cNvSpPr>
              <a:spLocks/>
            </p:cNvSpPr>
            <p:nvPr/>
          </p:nvSpPr>
          <p:spPr bwMode="auto">
            <a:xfrm>
              <a:off x="3696" y="1584"/>
              <a:ext cx="96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48" y="0"/>
                </a:cxn>
                <a:cxn ang="0">
                  <a:pos x="96" y="96"/>
                </a:cxn>
              </a:cxnLst>
              <a:rect l="0" t="0" r="r" b="b"/>
              <a:pathLst>
                <a:path w="96" h="96">
                  <a:moveTo>
                    <a:pt x="0" y="96"/>
                  </a:moveTo>
                  <a:cubicBezTo>
                    <a:pt x="16" y="48"/>
                    <a:pt x="32" y="0"/>
                    <a:pt x="48" y="0"/>
                  </a:cubicBezTo>
                  <a:cubicBezTo>
                    <a:pt x="64" y="0"/>
                    <a:pt x="80" y="48"/>
                    <a:pt x="96" y="9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8" name="Rectangle 37"/>
          <p:cNvSpPr/>
          <p:nvPr/>
        </p:nvSpPr>
        <p:spPr>
          <a:xfrm>
            <a:off x="108373" y="4859543"/>
            <a:ext cx="6827520" cy="3589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l">
              <a:lnSpc>
                <a:spcPct val="90000"/>
              </a:lnSpc>
            </a:pPr>
            <a:r>
              <a:rPr lang="en-US" sz="2800" dirty="0" smtClean="0"/>
              <a:t>Fragmentation (internal and external)?</a:t>
            </a:r>
          </a:p>
          <a:p>
            <a:pPr lvl="1" algn="l">
              <a:lnSpc>
                <a:spcPct val="90000"/>
              </a:lnSpc>
            </a:pPr>
            <a:endParaRPr lang="en-US" sz="2800" dirty="0" smtClean="0"/>
          </a:p>
          <a:p>
            <a:pPr lvl="1" algn="l">
              <a:lnSpc>
                <a:spcPct val="90000"/>
              </a:lnSpc>
            </a:pPr>
            <a:r>
              <a:rPr lang="en-US" sz="2800" dirty="0" smtClean="0"/>
              <a:t>Ability to grow file over time?</a:t>
            </a:r>
          </a:p>
          <a:p>
            <a:pPr lvl="1" algn="l">
              <a:lnSpc>
                <a:spcPct val="90000"/>
              </a:lnSpc>
            </a:pPr>
            <a:endParaRPr lang="en-US" sz="2800" dirty="0" smtClean="0"/>
          </a:p>
          <a:p>
            <a:pPr lvl="1" algn="l">
              <a:lnSpc>
                <a:spcPct val="90000"/>
              </a:lnSpc>
            </a:pPr>
            <a:r>
              <a:rPr lang="en-US" sz="2800" dirty="0" smtClean="0"/>
              <a:t>Seek cost for sequential accesses?</a:t>
            </a:r>
          </a:p>
          <a:p>
            <a:pPr lvl="1" algn="l">
              <a:lnSpc>
                <a:spcPct val="90000"/>
              </a:lnSpc>
            </a:pPr>
            <a:endParaRPr lang="en-US" sz="2800" dirty="0" smtClean="0"/>
          </a:p>
          <a:p>
            <a:pPr lvl="1" algn="l">
              <a:lnSpc>
                <a:spcPct val="90000"/>
              </a:lnSpc>
            </a:pPr>
            <a:r>
              <a:rPr lang="en-US" sz="2800" dirty="0" smtClean="0"/>
              <a:t>Speed to calculate random accesses?</a:t>
            </a:r>
          </a:p>
          <a:p>
            <a:pPr lvl="1" algn="l">
              <a:lnSpc>
                <a:spcPct val="90000"/>
              </a:lnSpc>
            </a:pPr>
            <a:endParaRPr lang="en-US" sz="2800" dirty="0" smtClean="0"/>
          </a:p>
          <a:p>
            <a:pPr lvl="1" algn="l">
              <a:lnSpc>
                <a:spcPct val="90000"/>
              </a:lnSpc>
            </a:pPr>
            <a:r>
              <a:rPr lang="en-US" sz="2800" dirty="0" smtClean="0"/>
              <a:t>Wasted space for meta-data?</a:t>
            </a:r>
          </a:p>
        </p:txBody>
      </p:sp>
      <p:sp>
        <p:nvSpPr>
          <p:cNvPr id="39" name="Rectangle 38"/>
          <p:cNvSpPr/>
          <p:nvPr/>
        </p:nvSpPr>
        <p:spPr>
          <a:xfrm>
            <a:off x="6359900" y="7961930"/>
            <a:ext cx="5940474" cy="487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56623" lvl="1" indent="-406394" algn="l">
              <a:lnSpc>
                <a:spcPct val="90000"/>
              </a:lnSpc>
              <a:spcBef>
                <a:spcPct val="20000"/>
              </a:spcBef>
            </a:pPr>
            <a:r>
              <a:rPr lang="en-US" sz="2800" dirty="0" smtClean="0">
                <a:solidFill>
                  <a:srgbClr val="921F07"/>
                </a:solidFill>
                <a:ea typeface="ＭＳ Ｐゴシック" charset="-128"/>
              </a:rPr>
              <a:t>- Waste pointer per block</a:t>
            </a:r>
          </a:p>
        </p:txBody>
      </p:sp>
      <p:sp>
        <p:nvSpPr>
          <p:cNvPr id="40" name="Rectangle 39"/>
          <p:cNvSpPr/>
          <p:nvPr/>
        </p:nvSpPr>
        <p:spPr>
          <a:xfrm>
            <a:off x="6359900" y="6316410"/>
            <a:ext cx="6502400" cy="4873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1056623" lvl="1" indent="-406394" algn="l">
              <a:lnSpc>
                <a:spcPct val="90000"/>
              </a:lnSpc>
              <a:spcBef>
                <a:spcPct val="20000"/>
              </a:spcBef>
            </a:pPr>
            <a:r>
              <a:rPr lang="en-US" sz="2800" dirty="0" smtClean="0">
                <a:solidFill>
                  <a:schemeClr val="tx1"/>
                </a:solidFill>
                <a:ea typeface="ＭＳ Ｐゴシック" charset="-128"/>
              </a:rPr>
              <a:t>+/- Depends on data layout</a:t>
            </a:r>
            <a:endParaRPr lang="en-US" sz="2800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359900" y="7148905"/>
            <a:ext cx="6502400" cy="4873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1056623" lvl="1" indent="-406394" algn="l">
              <a:lnSpc>
                <a:spcPct val="90000"/>
              </a:lnSpc>
              <a:spcBef>
                <a:spcPct val="20000"/>
              </a:spcBef>
            </a:pPr>
            <a:r>
              <a:rPr lang="en-US" sz="2800" dirty="0" smtClean="0">
                <a:solidFill>
                  <a:schemeClr val="bg1"/>
                </a:solidFill>
                <a:ea typeface="ＭＳ Ｐゴシック" charset="-128"/>
              </a:rPr>
              <a:t>- Ridiculously poor</a:t>
            </a:r>
            <a:endParaRPr lang="en-US" sz="2800" dirty="0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330751" y="4880903"/>
            <a:ext cx="7533727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56623" indent="-406394" algn="l">
              <a:lnSpc>
                <a:spcPct val="9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bg2"/>
                </a:solidFill>
                <a:ea typeface="ＭＳ Ｐゴシック" charset="-128"/>
              </a:rPr>
              <a:t>+ No external </a:t>
            </a:r>
            <a:r>
              <a:rPr lang="en-US" sz="2400" dirty="0" smtClean="0">
                <a:solidFill>
                  <a:schemeClr val="bg2"/>
                </a:solidFill>
                <a:ea typeface="ＭＳ Ｐゴシック" charset="-128"/>
              </a:rPr>
              <a:t>frag (use </a:t>
            </a:r>
            <a:r>
              <a:rPr lang="en-US" sz="2400" dirty="0" smtClean="0">
                <a:solidFill>
                  <a:schemeClr val="bg2"/>
                </a:solidFill>
                <a:ea typeface="ＭＳ Ｐゴシック" charset="-128"/>
              </a:rPr>
              <a:t>any block</a:t>
            </a:r>
            <a:r>
              <a:rPr lang="en-US" sz="2400" smtClean="0">
                <a:solidFill>
                  <a:schemeClr val="bg2"/>
                </a:solidFill>
                <a:ea typeface="ＭＳ Ｐゴシック" charset="-128"/>
              </a:rPr>
              <a:t>); internal?</a:t>
            </a:r>
            <a:endParaRPr lang="en-US" sz="2400" dirty="0" smtClean="0">
              <a:solidFill>
                <a:schemeClr val="bg2"/>
              </a:solidFill>
              <a:ea typeface="ＭＳ Ｐゴシック" charset="-128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359900" y="5554465"/>
            <a:ext cx="6502400" cy="4873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1056623" lvl="1" indent="-406394" algn="l">
              <a:lnSpc>
                <a:spcPct val="90000"/>
              </a:lnSpc>
              <a:spcBef>
                <a:spcPct val="20000"/>
              </a:spcBef>
            </a:pPr>
            <a:r>
              <a:rPr lang="en-US" sz="2800" dirty="0" smtClean="0">
                <a:solidFill>
                  <a:srgbClr val="333333"/>
                </a:solidFill>
                <a:ea typeface="ＭＳ Ｐゴシック" charset="-128"/>
              </a:rPr>
              <a:t>+ Can grow easily</a:t>
            </a:r>
          </a:p>
        </p:txBody>
      </p:sp>
      <p:sp>
        <p:nvSpPr>
          <p:cNvPr id="44" name="Rectangle 43"/>
          <p:cNvSpPr/>
          <p:nvPr/>
        </p:nvSpPr>
        <p:spPr>
          <a:xfrm>
            <a:off x="487681" y="8853354"/>
            <a:ext cx="11162453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87672" indent="-487672" algn="l">
              <a:lnSpc>
                <a:spcPct val="90000"/>
              </a:lnSpc>
              <a:spcBef>
                <a:spcPct val="20000"/>
              </a:spcBef>
            </a:pPr>
            <a:r>
              <a:rPr lang="en-US" dirty="0" smtClean="0">
                <a:solidFill>
                  <a:schemeClr val="bg2"/>
                </a:solidFill>
              </a:rPr>
              <a:t>Trade-off: Block size (does not need to equal sector size)</a:t>
            </a:r>
          </a:p>
        </p:txBody>
      </p:sp>
      <p:sp>
        <p:nvSpPr>
          <p:cNvPr id="3" name="Rectangle 2"/>
          <p:cNvSpPr/>
          <p:nvPr/>
        </p:nvSpPr>
        <p:spPr>
          <a:xfrm>
            <a:off x="2137523" y="2505966"/>
            <a:ext cx="7995384" cy="8402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90000"/>
              </a:lnSpc>
            </a:pPr>
            <a:r>
              <a:rPr lang="en-US" sz="2800" dirty="0"/>
              <a:t>Location of first block of file</a:t>
            </a:r>
          </a:p>
          <a:p>
            <a:pPr lvl="2">
              <a:lnSpc>
                <a:spcPct val="90000"/>
              </a:lnSpc>
            </a:pPr>
            <a:r>
              <a:rPr lang="en-US" sz="2600" dirty="0"/>
              <a:t>Each block also contains pointer to next block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1" grpId="0"/>
      <p:bldP spid="42" grpId="0"/>
      <p:bldP spid="43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File-Allocation Table (FAT)</a:t>
            </a:r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3493" y="2167467"/>
            <a:ext cx="12029440" cy="205909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en-US" dirty="0"/>
              <a:t>Variation of Linked allocation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Keep linked-list information for all files in on-disk FAT table 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Meta-data: Location of first block of file</a:t>
            </a:r>
          </a:p>
          <a:p>
            <a:pPr lvl="2">
              <a:lnSpc>
                <a:spcPct val="90000"/>
              </a:lnSpc>
            </a:pPr>
            <a:r>
              <a:rPr lang="en-US" sz="2600" dirty="0"/>
              <a:t>And, FAT table  itself</a:t>
            </a:r>
          </a:p>
        </p:txBody>
      </p:sp>
      <p:sp>
        <p:nvSpPr>
          <p:cNvPr id="362500" name="Rectangle 4"/>
          <p:cNvSpPr>
            <a:spLocks noChangeArrowheads="1"/>
          </p:cNvSpPr>
          <p:nvPr/>
        </p:nvSpPr>
        <p:spPr bwMode="auto">
          <a:xfrm>
            <a:off x="325120" y="5581227"/>
            <a:ext cx="12029440" cy="3792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pPr marL="487672" indent="-487672" algn="l">
              <a:lnSpc>
                <a:spcPct val="90000"/>
              </a:lnSpc>
              <a:spcBef>
                <a:spcPct val="20000"/>
              </a:spcBef>
            </a:pPr>
            <a:r>
              <a:rPr lang="en-US" sz="3400" dirty="0" smtClean="0">
                <a:solidFill>
                  <a:srgbClr val="333333"/>
                </a:solidFill>
              </a:rPr>
              <a:t>Draw corresponding FAT Table?</a:t>
            </a:r>
          </a:p>
          <a:p>
            <a:pPr marL="487672" indent="-487672" algn="l">
              <a:lnSpc>
                <a:spcPct val="90000"/>
              </a:lnSpc>
              <a:spcBef>
                <a:spcPct val="20000"/>
              </a:spcBef>
            </a:pPr>
            <a:r>
              <a:rPr lang="en-US" sz="3400" dirty="0" smtClean="0">
                <a:solidFill>
                  <a:srgbClr val="333333"/>
                </a:solidFill>
              </a:rPr>
              <a:t>Comparison </a:t>
            </a:r>
            <a:r>
              <a:rPr lang="en-US" sz="3400" dirty="0">
                <a:solidFill>
                  <a:srgbClr val="333333"/>
                </a:solidFill>
              </a:rPr>
              <a:t>to Linked Allocation</a:t>
            </a:r>
          </a:p>
          <a:p>
            <a:pPr marL="1056623" lvl="1" indent="-406394" algn="l">
              <a:lnSpc>
                <a:spcPct val="90000"/>
              </a:lnSpc>
              <a:spcBef>
                <a:spcPct val="20000"/>
              </a:spcBef>
              <a:buFont typeface="Times" charset="0"/>
              <a:buChar char="•"/>
            </a:pPr>
            <a:r>
              <a:rPr lang="en-US" sz="2800" dirty="0">
                <a:solidFill>
                  <a:srgbClr val="333333"/>
                </a:solidFill>
                <a:ea typeface="ＭＳ Ｐゴシック" charset="-128"/>
              </a:rPr>
              <a:t>Same basic advantages and disadvantages</a:t>
            </a:r>
          </a:p>
          <a:p>
            <a:pPr marL="1056623" lvl="1" indent="-406394" algn="l">
              <a:lnSpc>
                <a:spcPct val="90000"/>
              </a:lnSpc>
              <a:spcBef>
                <a:spcPct val="20000"/>
              </a:spcBef>
              <a:buFont typeface="Times" charset="0"/>
              <a:buChar char="•"/>
            </a:pPr>
            <a:r>
              <a:rPr lang="en-US" sz="2800" dirty="0">
                <a:solidFill>
                  <a:srgbClr val="333333"/>
                </a:solidFill>
                <a:ea typeface="ＭＳ Ｐゴシック" charset="-128"/>
              </a:rPr>
              <a:t>Disadvantage: Read from two disk locations for every data read</a:t>
            </a:r>
          </a:p>
          <a:p>
            <a:pPr marL="1056623" lvl="1" indent="-406394" algn="l">
              <a:lnSpc>
                <a:spcPct val="90000"/>
              </a:lnSpc>
              <a:spcBef>
                <a:spcPct val="20000"/>
              </a:spcBef>
              <a:buFont typeface="Times" charset="0"/>
              <a:buChar char="•"/>
            </a:pPr>
            <a:r>
              <a:rPr lang="en-US" sz="2800" dirty="0">
                <a:solidFill>
                  <a:srgbClr val="333333"/>
                </a:solidFill>
                <a:ea typeface="ＭＳ Ｐゴシック" charset="-128"/>
              </a:rPr>
              <a:t>Optimization: Cache FAT in main memory</a:t>
            </a:r>
          </a:p>
          <a:p>
            <a:pPr marL="1625575" lvl="2" indent="-325115" algn="l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600" dirty="0">
                <a:solidFill>
                  <a:srgbClr val="333333"/>
                </a:solidFill>
                <a:ea typeface="ＭＳ Ｐゴシック" charset="-128"/>
              </a:rPr>
              <a:t>Advantage: Greatly improves random </a:t>
            </a:r>
            <a:r>
              <a:rPr lang="en-US" sz="2600" dirty="0" smtClean="0">
                <a:solidFill>
                  <a:srgbClr val="333333"/>
                </a:solidFill>
                <a:ea typeface="ＭＳ Ｐゴシック" charset="-128"/>
              </a:rPr>
              <a:t>accesses</a:t>
            </a:r>
          </a:p>
          <a:p>
            <a:pPr marL="1625575" lvl="2" indent="-325115" algn="l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600" dirty="0" smtClean="0">
                <a:solidFill>
                  <a:srgbClr val="333333"/>
                </a:solidFill>
                <a:ea typeface="ＭＳ Ｐゴシック" charset="-128"/>
              </a:rPr>
              <a:t>What portions should be cached?  Scale with larger file systems?</a:t>
            </a:r>
            <a:endParaRPr lang="en-US" sz="2600" dirty="0">
              <a:solidFill>
                <a:srgbClr val="333333"/>
              </a:solidFill>
              <a:ea typeface="ＭＳ Ｐゴシック" charset="-128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33493" y="4334933"/>
            <a:ext cx="11704320" cy="866987"/>
            <a:chOff x="288" y="1584"/>
            <a:chExt cx="5184" cy="384"/>
          </a:xfrm>
        </p:grpSpPr>
        <p:sp>
          <p:nvSpPr>
            <p:cNvPr id="362502" name="Rectangle 6"/>
            <p:cNvSpPr>
              <a:spLocks noChangeArrowheads="1"/>
            </p:cNvSpPr>
            <p:nvPr/>
          </p:nvSpPr>
          <p:spPr bwMode="auto">
            <a:xfrm>
              <a:off x="288" y="1680"/>
              <a:ext cx="288" cy="288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D</a:t>
              </a:r>
            </a:p>
          </p:txBody>
        </p:sp>
        <p:sp>
          <p:nvSpPr>
            <p:cNvPr id="362503" name="Rectangle 7"/>
            <p:cNvSpPr>
              <a:spLocks noChangeArrowheads="1"/>
            </p:cNvSpPr>
            <p:nvPr/>
          </p:nvSpPr>
          <p:spPr bwMode="auto">
            <a:xfrm>
              <a:off x="864" y="168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362504" name="Rectangle 8"/>
            <p:cNvSpPr>
              <a:spLocks noChangeArrowheads="1"/>
            </p:cNvSpPr>
            <p:nvPr/>
          </p:nvSpPr>
          <p:spPr bwMode="auto">
            <a:xfrm>
              <a:off x="1152" y="168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362505" name="Rectangle 9"/>
            <p:cNvSpPr>
              <a:spLocks noChangeArrowheads="1"/>
            </p:cNvSpPr>
            <p:nvPr/>
          </p:nvSpPr>
          <p:spPr bwMode="auto">
            <a:xfrm>
              <a:off x="1440" y="168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362506" name="Rectangle 10"/>
            <p:cNvSpPr>
              <a:spLocks noChangeArrowheads="1"/>
            </p:cNvSpPr>
            <p:nvPr/>
          </p:nvSpPr>
          <p:spPr bwMode="auto">
            <a:xfrm>
              <a:off x="2016" y="16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362507" name="Rectangle 11"/>
            <p:cNvSpPr>
              <a:spLocks noChangeArrowheads="1"/>
            </p:cNvSpPr>
            <p:nvPr/>
          </p:nvSpPr>
          <p:spPr bwMode="auto">
            <a:xfrm>
              <a:off x="2304" y="16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362508" name="Rectangle 12"/>
            <p:cNvSpPr>
              <a:spLocks noChangeArrowheads="1"/>
            </p:cNvSpPr>
            <p:nvPr/>
          </p:nvSpPr>
          <p:spPr bwMode="auto">
            <a:xfrm>
              <a:off x="2592" y="16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362509" name="Rectangle 13"/>
            <p:cNvSpPr>
              <a:spLocks noChangeArrowheads="1"/>
            </p:cNvSpPr>
            <p:nvPr/>
          </p:nvSpPr>
          <p:spPr bwMode="auto">
            <a:xfrm>
              <a:off x="2880" y="16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362510" name="Rectangle 14"/>
            <p:cNvSpPr>
              <a:spLocks noChangeArrowheads="1"/>
            </p:cNvSpPr>
            <p:nvPr/>
          </p:nvSpPr>
          <p:spPr bwMode="auto">
            <a:xfrm>
              <a:off x="3168" y="1680"/>
              <a:ext cx="288" cy="288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362511" name="Rectangle 15"/>
            <p:cNvSpPr>
              <a:spLocks noChangeArrowheads="1"/>
            </p:cNvSpPr>
            <p:nvPr/>
          </p:nvSpPr>
          <p:spPr bwMode="auto">
            <a:xfrm>
              <a:off x="3456" y="1680"/>
              <a:ext cx="288" cy="288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362512" name="Rectangle 16"/>
            <p:cNvSpPr>
              <a:spLocks noChangeArrowheads="1"/>
            </p:cNvSpPr>
            <p:nvPr/>
          </p:nvSpPr>
          <p:spPr bwMode="auto">
            <a:xfrm>
              <a:off x="3744" y="1680"/>
              <a:ext cx="288" cy="288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362513" name="Rectangle 17"/>
            <p:cNvSpPr>
              <a:spLocks noChangeArrowheads="1"/>
            </p:cNvSpPr>
            <p:nvPr/>
          </p:nvSpPr>
          <p:spPr bwMode="auto">
            <a:xfrm>
              <a:off x="4032" y="16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362514" name="Rectangle 18"/>
            <p:cNvSpPr>
              <a:spLocks noChangeArrowheads="1"/>
            </p:cNvSpPr>
            <p:nvPr/>
          </p:nvSpPr>
          <p:spPr bwMode="auto">
            <a:xfrm>
              <a:off x="4320" y="16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362515" name="Rectangle 19"/>
            <p:cNvSpPr>
              <a:spLocks noChangeArrowheads="1"/>
            </p:cNvSpPr>
            <p:nvPr/>
          </p:nvSpPr>
          <p:spPr bwMode="auto">
            <a:xfrm>
              <a:off x="576" y="1680"/>
              <a:ext cx="288" cy="288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D</a:t>
              </a:r>
            </a:p>
          </p:txBody>
        </p:sp>
        <p:sp>
          <p:nvSpPr>
            <p:cNvPr id="362516" name="Rectangle 20"/>
            <p:cNvSpPr>
              <a:spLocks noChangeArrowheads="1"/>
            </p:cNvSpPr>
            <p:nvPr/>
          </p:nvSpPr>
          <p:spPr bwMode="auto">
            <a:xfrm>
              <a:off x="1728" y="1680"/>
              <a:ext cx="288" cy="288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D</a:t>
              </a:r>
            </a:p>
          </p:txBody>
        </p:sp>
        <p:sp>
          <p:nvSpPr>
            <p:cNvPr id="362517" name="Rectangle 21"/>
            <p:cNvSpPr>
              <a:spLocks noChangeArrowheads="1"/>
            </p:cNvSpPr>
            <p:nvPr/>
          </p:nvSpPr>
          <p:spPr bwMode="auto">
            <a:xfrm>
              <a:off x="4608" y="1680"/>
              <a:ext cx="288" cy="288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D</a:t>
              </a:r>
            </a:p>
          </p:txBody>
        </p:sp>
        <p:sp>
          <p:nvSpPr>
            <p:cNvPr id="362518" name="Rectangle 22"/>
            <p:cNvSpPr>
              <a:spLocks noChangeArrowheads="1"/>
            </p:cNvSpPr>
            <p:nvPr/>
          </p:nvSpPr>
          <p:spPr bwMode="auto">
            <a:xfrm>
              <a:off x="5184" y="1680"/>
              <a:ext cx="288" cy="288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D</a:t>
              </a:r>
            </a:p>
          </p:txBody>
        </p:sp>
        <p:sp>
          <p:nvSpPr>
            <p:cNvPr id="362519" name="Rectangle 23"/>
            <p:cNvSpPr>
              <a:spLocks noChangeArrowheads="1"/>
            </p:cNvSpPr>
            <p:nvPr/>
          </p:nvSpPr>
          <p:spPr bwMode="auto">
            <a:xfrm>
              <a:off x="4896" y="16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362520" name="Freeform 24"/>
            <p:cNvSpPr>
              <a:spLocks/>
            </p:cNvSpPr>
            <p:nvPr/>
          </p:nvSpPr>
          <p:spPr bwMode="auto">
            <a:xfrm>
              <a:off x="528" y="1584"/>
              <a:ext cx="96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48" y="0"/>
                </a:cxn>
                <a:cxn ang="0">
                  <a:pos x="96" y="96"/>
                </a:cxn>
              </a:cxnLst>
              <a:rect l="0" t="0" r="r" b="b"/>
              <a:pathLst>
                <a:path w="96" h="96">
                  <a:moveTo>
                    <a:pt x="0" y="96"/>
                  </a:moveTo>
                  <a:cubicBezTo>
                    <a:pt x="16" y="48"/>
                    <a:pt x="32" y="0"/>
                    <a:pt x="48" y="0"/>
                  </a:cubicBezTo>
                  <a:cubicBezTo>
                    <a:pt x="64" y="0"/>
                    <a:pt x="80" y="48"/>
                    <a:pt x="96" y="96"/>
                  </a:cubicBezTo>
                </a:path>
              </a:pathLst>
            </a:custGeom>
            <a:noFill/>
            <a:ln w="25400">
              <a:solidFill>
                <a:srgbClr val="FF00FF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2521" name="Freeform 25"/>
            <p:cNvSpPr>
              <a:spLocks/>
            </p:cNvSpPr>
            <p:nvPr/>
          </p:nvSpPr>
          <p:spPr bwMode="auto">
            <a:xfrm>
              <a:off x="1104" y="1584"/>
              <a:ext cx="96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48" y="0"/>
                </a:cxn>
                <a:cxn ang="0">
                  <a:pos x="96" y="96"/>
                </a:cxn>
              </a:cxnLst>
              <a:rect l="0" t="0" r="r" b="b"/>
              <a:pathLst>
                <a:path w="96" h="96">
                  <a:moveTo>
                    <a:pt x="0" y="96"/>
                  </a:moveTo>
                  <a:cubicBezTo>
                    <a:pt x="16" y="48"/>
                    <a:pt x="32" y="0"/>
                    <a:pt x="48" y="0"/>
                  </a:cubicBezTo>
                  <a:cubicBezTo>
                    <a:pt x="64" y="0"/>
                    <a:pt x="80" y="48"/>
                    <a:pt x="96" y="9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2522" name="Freeform 26"/>
            <p:cNvSpPr>
              <a:spLocks/>
            </p:cNvSpPr>
            <p:nvPr/>
          </p:nvSpPr>
          <p:spPr bwMode="auto">
            <a:xfrm>
              <a:off x="1392" y="1584"/>
              <a:ext cx="96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48" y="0"/>
                </a:cxn>
                <a:cxn ang="0">
                  <a:pos x="96" y="96"/>
                </a:cxn>
              </a:cxnLst>
              <a:rect l="0" t="0" r="r" b="b"/>
              <a:pathLst>
                <a:path w="96" h="96">
                  <a:moveTo>
                    <a:pt x="0" y="96"/>
                  </a:moveTo>
                  <a:cubicBezTo>
                    <a:pt x="16" y="48"/>
                    <a:pt x="32" y="0"/>
                    <a:pt x="48" y="0"/>
                  </a:cubicBezTo>
                  <a:cubicBezTo>
                    <a:pt x="64" y="0"/>
                    <a:pt x="80" y="48"/>
                    <a:pt x="96" y="9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2523" name="Freeform 27"/>
            <p:cNvSpPr>
              <a:spLocks/>
            </p:cNvSpPr>
            <p:nvPr/>
          </p:nvSpPr>
          <p:spPr bwMode="auto">
            <a:xfrm>
              <a:off x="2256" y="1584"/>
              <a:ext cx="96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48" y="0"/>
                </a:cxn>
                <a:cxn ang="0">
                  <a:pos x="96" y="96"/>
                </a:cxn>
              </a:cxnLst>
              <a:rect l="0" t="0" r="r" b="b"/>
              <a:pathLst>
                <a:path w="96" h="96">
                  <a:moveTo>
                    <a:pt x="0" y="96"/>
                  </a:moveTo>
                  <a:cubicBezTo>
                    <a:pt x="16" y="48"/>
                    <a:pt x="32" y="0"/>
                    <a:pt x="48" y="0"/>
                  </a:cubicBezTo>
                  <a:cubicBezTo>
                    <a:pt x="64" y="0"/>
                    <a:pt x="80" y="48"/>
                    <a:pt x="96" y="9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2524" name="Freeform 28"/>
            <p:cNvSpPr>
              <a:spLocks/>
            </p:cNvSpPr>
            <p:nvPr/>
          </p:nvSpPr>
          <p:spPr bwMode="auto">
            <a:xfrm>
              <a:off x="2544" y="1584"/>
              <a:ext cx="96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48" y="0"/>
                </a:cxn>
                <a:cxn ang="0">
                  <a:pos x="96" y="96"/>
                </a:cxn>
              </a:cxnLst>
              <a:rect l="0" t="0" r="r" b="b"/>
              <a:pathLst>
                <a:path w="96" h="96">
                  <a:moveTo>
                    <a:pt x="0" y="96"/>
                  </a:moveTo>
                  <a:cubicBezTo>
                    <a:pt x="16" y="48"/>
                    <a:pt x="32" y="0"/>
                    <a:pt x="48" y="0"/>
                  </a:cubicBezTo>
                  <a:cubicBezTo>
                    <a:pt x="64" y="0"/>
                    <a:pt x="80" y="48"/>
                    <a:pt x="96" y="9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2525" name="Freeform 29"/>
            <p:cNvSpPr>
              <a:spLocks/>
            </p:cNvSpPr>
            <p:nvPr/>
          </p:nvSpPr>
          <p:spPr bwMode="auto">
            <a:xfrm>
              <a:off x="2832" y="1584"/>
              <a:ext cx="96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48" y="0"/>
                </a:cxn>
                <a:cxn ang="0">
                  <a:pos x="96" y="96"/>
                </a:cxn>
              </a:cxnLst>
              <a:rect l="0" t="0" r="r" b="b"/>
              <a:pathLst>
                <a:path w="96" h="96">
                  <a:moveTo>
                    <a:pt x="0" y="96"/>
                  </a:moveTo>
                  <a:cubicBezTo>
                    <a:pt x="16" y="48"/>
                    <a:pt x="32" y="0"/>
                    <a:pt x="48" y="0"/>
                  </a:cubicBezTo>
                  <a:cubicBezTo>
                    <a:pt x="64" y="0"/>
                    <a:pt x="80" y="48"/>
                    <a:pt x="96" y="9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2526" name="Freeform 30"/>
            <p:cNvSpPr>
              <a:spLocks/>
            </p:cNvSpPr>
            <p:nvPr/>
          </p:nvSpPr>
          <p:spPr bwMode="auto">
            <a:xfrm>
              <a:off x="4224" y="1584"/>
              <a:ext cx="96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48" y="0"/>
                </a:cxn>
                <a:cxn ang="0">
                  <a:pos x="96" y="96"/>
                </a:cxn>
              </a:cxnLst>
              <a:rect l="0" t="0" r="r" b="b"/>
              <a:pathLst>
                <a:path w="96" h="96">
                  <a:moveTo>
                    <a:pt x="0" y="96"/>
                  </a:moveTo>
                  <a:cubicBezTo>
                    <a:pt x="16" y="48"/>
                    <a:pt x="32" y="0"/>
                    <a:pt x="48" y="0"/>
                  </a:cubicBezTo>
                  <a:cubicBezTo>
                    <a:pt x="64" y="0"/>
                    <a:pt x="80" y="48"/>
                    <a:pt x="96" y="9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2527" name="Freeform 31"/>
            <p:cNvSpPr>
              <a:spLocks/>
            </p:cNvSpPr>
            <p:nvPr/>
          </p:nvSpPr>
          <p:spPr bwMode="auto">
            <a:xfrm>
              <a:off x="3120" y="1584"/>
              <a:ext cx="1008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48" y="0"/>
                </a:cxn>
                <a:cxn ang="0">
                  <a:pos x="96" y="96"/>
                </a:cxn>
              </a:cxnLst>
              <a:rect l="0" t="0" r="r" b="b"/>
              <a:pathLst>
                <a:path w="96" h="96">
                  <a:moveTo>
                    <a:pt x="0" y="96"/>
                  </a:moveTo>
                  <a:cubicBezTo>
                    <a:pt x="16" y="48"/>
                    <a:pt x="32" y="0"/>
                    <a:pt x="48" y="0"/>
                  </a:cubicBezTo>
                  <a:cubicBezTo>
                    <a:pt x="64" y="0"/>
                    <a:pt x="80" y="48"/>
                    <a:pt x="96" y="9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2528" name="Freeform 32"/>
            <p:cNvSpPr>
              <a:spLocks/>
            </p:cNvSpPr>
            <p:nvPr/>
          </p:nvSpPr>
          <p:spPr bwMode="auto">
            <a:xfrm>
              <a:off x="4512" y="1584"/>
              <a:ext cx="432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48" y="0"/>
                </a:cxn>
                <a:cxn ang="0">
                  <a:pos x="96" y="96"/>
                </a:cxn>
              </a:cxnLst>
              <a:rect l="0" t="0" r="r" b="b"/>
              <a:pathLst>
                <a:path w="96" h="96">
                  <a:moveTo>
                    <a:pt x="0" y="96"/>
                  </a:moveTo>
                  <a:cubicBezTo>
                    <a:pt x="16" y="48"/>
                    <a:pt x="32" y="0"/>
                    <a:pt x="48" y="0"/>
                  </a:cubicBezTo>
                  <a:cubicBezTo>
                    <a:pt x="64" y="0"/>
                    <a:pt x="80" y="48"/>
                    <a:pt x="96" y="9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2529" name="Freeform 33"/>
            <p:cNvSpPr>
              <a:spLocks/>
            </p:cNvSpPr>
            <p:nvPr/>
          </p:nvSpPr>
          <p:spPr bwMode="auto">
            <a:xfrm>
              <a:off x="816" y="1584"/>
              <a:ext cx="1008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48" y="0"/>
                </a:cxn>
                <a:cxn ang="0">
                  <a:pos x="96" y="96"/>
                </a:cxn>
              </a:cxnLst>
              <a:rect l="0" t="0" r="r" b="b"/>
              <a:pathLst>
                <a:path w="96" h="96">
                  <a:moveTo>
                    <a:pt x="0" y="96"/>
                  </a:moveTo>
                  <a:cubicBezTo>
                    <a:pt x="16" y="48"/>
                    <a:pt x="32" y="0"/>
                    <a:pt x="48" y="0"/>
                  </a:cubicBezTo>
                  <a:cubicBezTo>
                    <a:pt x="64" y="0"/>
                    <a:pt x="80" y="48"/>
                    <a:pt x="96" y="96"/>
                  </a:cubicBezTo>
                </a:path>
              </a:pathLst>
            </a:custGeom>
            <a:noFill/>
            <a:ln w="25400">
              <a:solidFill>
                <a:srgbClr val="FF00FF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2530" name="Freeform 34"/>
            <p:cNvSpPr>
              <a:spLocks/>
            </p:cNvSpPr>
            <p:nvPr/>
          </p:nvSpPr>
          <p:spPr bwMode="auto">
            <a:xfrm>
              <a:off x="1968" y="1584"/>
              <a:ext cx="2688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48" y="0"/>
                </a:cxn>
                <a:cxn ang="0">
                  <a:pos x="96" y="96"/>
                </a:cxn>
              </a:cxnLst>
              <a:rect l="0" t="0" r="r" b="b"/>
              <a:pathLst>
                <a:path w="96" h="96">
                  <a:moveTo>
                    <a:pt x="0" y="96"/>
                  </a:moveTo>
                  <a:cubicBezTo>
                    <a:pt x="16" y="48"/>
                    <a:pt x="32" y="0"/>
                    <a:pt x="48" y="0"/>
                  </a:cubicBezTo>
                  <a:cubicBezTo>
                    <a:pt x="64" y="0"/>
                    <a:pt x="80" y="48"/>
                    <a:pt x="96" y="96"/>
                  </a:cubicBezTo>
                </a:path>
              </a:pathLst>
            </a:custGeom>
            <a:noFill/>
            <a:ln w="25400">
              <a:solidFill>
                <a:srgbClr val="FF00FF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2531" name="Freeform 35"/>
            <p:cNvSpPr>
              <a:spLocks/>
            </p:cNvSpPr>
            <p:nvPr/>
          </p:nvSpPr>
          <p:spPr bwMode="auto">
            <a:xfrm>
              <a:off x="4848" y="1584"/>
              <a:ext cx="432" cy="48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48" y="0"/>
                </a:cxn>
                <a:cxn ang="0">
                  <a:pos x="96" y="96"/>
                </a:cxn>
              </a:cxnLst>
              <a:rect l="0" t="0" r="r" b="b"/>
              <a:pathLst>
                <a:path w="96" h="96">
                  <a:moveTo>
                    <a:pt x="0" y="96"/>
                  </a:moveTo>
                  <a:cubicBezTo>
                    <a:pt x="16" y="48"/>
                    <a:pt x="32" y="0"/>
                    <a:pt x="48" y="0"/>
                  </a:cubicBezTo>
                  <a:cubicBezTo>
                    <a:pt x="64" y="0"/>
                    <a:pt x="80" y="48"/>
                    <a:pt x="96" y="96"/>
                  </a:cubicBezTo>
                </a:path>
              </a:pathLst>
            </a:custGeom>
            <a:noFill/>
            <a:ln w="25400">
              <a:solidFill>
                <a:srgbClr val="FF00FF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2532" name="Freeform 36"/>
            <p:cNvSpPr>
              <a:spLocks/>
            </p:cNvSpPr>
            <p:nvPr/>
          </p:nvSpPr>
          <p:spPr bwMode="auto">
            <a:xfrm>
              <a:off x="3408" y="1584"/>
              <a:ext cx="96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48" y="0"/>
                </a:cxn>
                <a:cxn ang="0">
                  <a:pos x="96" y="96"/>
                </a:cxn>
              </a:cxnLst>
              <a:rect l="0" t="0" r="r" b="b"/>
              <a:pathLst>
                <a:path w="96" h="96">
                  <a:moveTo>
                    <a:pt x="0" y="96"/>
                  </a:moveTo>
                  <a:cubicBezTo>
                    <a:pt x="16" y="48"/>
                    <a:pt x="32" y="0"/>
                    <a:pt x="48" y="0"/>
                  </a:cubicBezTo>
                  <a:cubicBezTo>
                    <a:pt x="64" y="0"/>
                    <a:pt x="80" y="48"/>
                    <a:pt x="96" y="9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2533" name="Freeform 37"/>
            <p:cNvSpPr>
              <a:spLocks/>
            </p:cNvSpPr>
            <p:nvPr/>
          </p:nvSpPr>
          <p:spPr bwMode="auto">
            <a:xfrm>
              <a:off x="3696" y="1584"/>
              <a:ext cx="96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48" y="0"/>
                </a:cxn>
                <a:cxn ang="0">
                  <a:pos x="96" y="96"/>
                </a:cxn>
              </a:cxnLst>
              <a:rect l="0" t="0" r="r" b="b"/>
              <a:pathLst>
                <a:path w="96" h="96">
                  <a:moveTo>
                    <a:pt x="0" y="96"/>
                  </a:moveTo>
                  <a:cubicBezTo>
                    <a:pt x="16" y="48"/>
                    <a:pt x="32" y="0"/>
                    <a:pt x="48" y="0"/>
                  </a:cubicBezTo>
                  <a:cubicBezTo>
                    <a:pt x="64" y="0"/>
                    <a:pt x="80" y="48"/>
                    <a:pt x="96" y="9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Indexed Allocation</a:t>
            </a:r>
          </a:p>
        </p:txBody>
      </p:sp>
      <p:sp>
        <p:nvSpPr>
          <p:cNvPr id="363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3493" y="2167467"/>
            <a:ext cx="12029440" cy="1517227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en-US" dirty="0"/>
              <a:t>Allocate fixed-sized blocks for each file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Meta-data: </a:t>
            </a:r>
            <a:endParaRPr lang="en-US" sz="2800" dirty="0" smtClean="0"/>
          </a:p>
          <a:p>
            <a:pPr lvl="1">
              <a:lnSpc>
                <a:spcPct val="90000"/>
              </a:lnSpc>
            </a:pPr>
            <a:r>
              <a:rPr lang="en-US" sz="2600" dirty="0" smtClean="0"/>
              <a:t>Allocate </a:t>
            </a:r>
            <a:r>
              <a:rPr lang="en-US" sz="2600" dirty="0"/>
              <a:t>space for </a:t>
            </a:r>
            <a:r>
              <a:rPr lang="en-US" sz="2600" dirty="0" err="1"/>
              <a:t>ptrs</a:t>
            </a:r>
            <a:r>
              <a:rPr lang="en-US" sz="2600" dirty="0"/>
              <a:t> at file creation time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  <p:sp>
        <p:nvSpPr>
          <p:cNvPr id="363524" name="Rectangle 4"/>
          <p:cNvSpPr>
            <a:spLocks noChangeArrowheads="1"/>
          </p:cNvSpPr>
          <p:nvPr/>
        </p:nvSpPr>
        <p:spPr bwMode="auto">
          <a:xfrm>
            <a:off x="216747" y="5852160"/>
            <a:ext cx="12029440" cy="3793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pPr marL="487672" indent="-487672" algn="l">
              <a:lnSpc>
                <a:spcPct val="90000"/>
              </a:lnSpc>
              <a:spcBef>
                <a:spcPct val="20000"/>
              </a:spcBef>
            </a:pPr>
            <a:r>
              <a:rPr lang="en-US" sz="3400" dirty="0">
                <a:solidFill>
                  <a:schemeClr val="tx1"/>
                </a:solidFill>
              </a:rPr>
              <a:t>Advantages</a:t>
            </a:r>
          </a:p>
          <a:p>
            <a:pPr marL="1056623" lvl="1" indent="-406394" algn="l">
              <a:lnSpc>
                <a:spcPct val="90000"/>
              </a:lnSpc>
              <a:spcBef>
                <a:spcPct val="20000"/>
              </a:spcBef>
              <a:buFont typeface="Times" charset="0"/>
              <a:buChar char="•"/>
            </a:pPr>
            <a:r>
              <a:rPr lang="en-US" sz="2800" dirty="0">
                <a:solidFill>
                  <a:schemeClr val="tx1"/>
                </a:solidFill>
                <a:ea typeface="ＭＳ Ｐゴシック" charset="-128"/>
              </a:rPr>
              <a:t>No external fragmentation</a:t>
            </a:r>
          </a:p>
          <a:p>
            <a:pPr marL="1056623" lvl="1" indent="-406394" algn="l">
              <a:lnSpc>
                <a:spcPct val="90000"/>
              </a:lnSpc>
              <a:spcBef>
                <a:spcPct val="20000"/>
              </a:spcBef>
              <a:buFont typeface="Times" charset="0"/>
              <a:buChar char="•"/>
            </a:pPr>
            <a:r>
              <a:rPr lang="en-US" sz="2800" dirty="0">
                <a:solidFill>
                  <a:schemeClr val="tx1"/>
                </a:solidFill>
                <a:ea typeface="ＭＳ Ｐゴシック" charset="-128"/>
              </a:rPr>
              <a:t>Files can be easily </a:t>
            </a:r>
            <a:r>
              <a:rPr lang="en-US" sz="2800" dirty="0" smtClean="0">
                <a:solidFill>
                  <a:schemeClr val="tx1"/>
                </a:solidFill>
                <a:ea typeface="ＭＳ Ｐゴシック" charset="-128"/>
              </a:rPr>
              <a:t>grown up to max file size</a:t>
            </a:r>
            <a:endParaRPr lang="en-US" sz="2800" dirty="0">
              <a:solidFill>
                <a:schemeClr val="tx1"/>
              </a:solidFill>
              <a:ea typeface="ＭＳ Ｐゴシック" charset="-128"/>
            </a:endParaRPr>
          </a:p>
          <a:p>
            <a:pPr marL="1056623" lvl="1" indent="-406394" algn="l">
              <a:lnSpc>
                <a:spcPct val="90000"/>
              </a:lnSpc>
              <a:spcBef>
                <a:spcPct val="20000"/>
              </a:spcBef>
              <a:buFont typeface="Times" charset="0"/>
              <a:buChar char="•"/>
            </a:pPr>
            <a:r>
              <a:rPr lang="en-US" sz="2800" dirty="0">
                <a:solidFill>
                  <a:schemeClr val="tx1"/>
                </a:solidFill>
                <a:ea typeface="ＭＳ Ｐゴシック" charset="-128"/>
              </a:rPr>
              <a:t>Supports random access</a:t>
            </a:r>
          </a:p>
          <a:p>
            <a:pPr marL="487672" indent="-487672" algn="l">
              <a:lnSpc>
                <a:spcPct val="90000"/>
              </a:lnSpc>
              <a:spcBef>
                <a:spcPct val="20000"/>
              </a:spcBef>
            </a:pPr>
            <a:r>
              <a:rPr lang="en-US" sz="3400" dirty="0">
                <a:solidFill>
                  <a:schemeClr val="tx1"/>
                </a:solidFill>
              </a:rPr>
              <a:t>Disadvantages</a:t>
            </a:r>
          </a:p>
          <a:p>
            <a:pPr marL="1056623" lvl="1" indent="-406394" algn="l">
              <a:lnSpc>
                <a:spcPct val="90000"/>
              </a:lnSpc>
              <a:spcBef>
                <a:spcPct val="20000"/>
              </a:spcBef>
              <a:buFont typeface="Times" charset="0"/>
              <a:buChar char="•"/>
            </a:pPr>
            <a:r>
              <a:rPr lang="en-US" sz="2800" dirty="0">
                <a:solidFill>
                  <a:schemeClr val="tx1"/>
                </a:solidFill>
                <a:ea typeface="ＭＳ Ｐゴシック" charset="-128"/>
              </a:rPr>
              <a:t>Large overhead for meta-data:</a:t>
            </a:r>
          </a:p>
          <a:p>
            <a:pPr marL="1625575" lvl="2" indent="-325115" algn="l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600" dirty="0">
                <a:solidFill>
                  <a:schemeClr val="tx1"/>
                </a:solidFill>
                <a:ea typeface="ＭＳ Ｐゴシック" charset="-128"/>
              </a:rPr>
              <a:t>Wastes space for unneeded pointers (most files are small!)</a:t>
            </a:r>
          </a:p>
          <a:p>
            <a:pPr marL="1056623" lvl="1" indent="-406394" algn="l">
              <a:lnSpc>
                <a:spcPct val="90000"/>
              </a:lnSpc>
              <a:spcBef>
                <a:spcPct val="20000"/>
              </a:spcBef>
              <a:buFont typeface="Times" charset="0"/>
              <a:buChar char="•"/>
            </a:pPr>
            <a:endParaRPr lang="en-US" sz="2800" dirty="0">
              <a:solidFill>
                <a:schemeClr val="tx1"/>
              </a:solidFill>
              <a:ea typeface="ＭＳ Ｐゴシック" charset="-128"/>
            </a:endParaRPr>
          </a:p>
          <a:p>
            <a:pPr marL="487672" indent="-487672" algn="l">
              <a:lnSpc>
                <a:spcPct val="90000"/>
              </a:lnSpc>
              <a:spcBef>
                <a:spcPct val="20000"/>
              </a:spcBef>
            </a:pP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363526" name="Rectangle 6"/>
          <p:cNvSpPr>
            <a:spLocks noChangeArrowheads="1"/>
          </p:cNvSpPr>
          <p:nvPr/>
        </p:nvSpPr>
        <p:spPr bwMode="auto">
          <a:xfrm>
            <a:off x="433493" y="4551680"/>
            <a:ext cx="650240" cy="65024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363527" name="Rectangle 7"/>
          <p:cNvSpPr>
            <a:spLocks noChangeArrowheads="1"/>
          </p:cNvSpPr>
          <p:nvPr/>
        </p:nvSpPr>
        <p:spPr bwMode="auto">
          <a:xfrm>
            <a:off x="1733973" y="4551680"/>
            <a:ext cx="650240" cy="65024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363528" name="Rectangle 8"/>
          <p:cNvSpPr>
            <a:spLocks noChangeArrowheads="1"/>
          </p:cNvSpPr>
          <p:nvPr/>
        </p:nvSpPr>
        <p:spPr bwMode="auto">
          <a:xfrm>
            <a:off x="2384213" y="4551680"/>
            <a:ext cx="650240" cy="65024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363529" name="Rectangle 9"/>
          <p:cNvSpPr>
            <a:spLocks noChangeArrowheads="1"/>
          </p:cNvSpPr>
          <p:nvPr/>
        </p:nvSpPr>
        <p:spPr bwMode="auto">
          <a:xfrm>
            <a:off x="3034453" y="4551680"/>
            <a:ext cx="650240" cy="65024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363530" name="Rectangle 10"/>
          <p:cNvSpPr>
            <a:spLocks noChangeArrowheads="1"/>
          </p:cNvSpPr>
          <p:nvPr/>
        </p:nvSpPr>
        <p:spPr bwMode="auto">
          <a:xfrm>
            <a:off x="4334933" y="4551680"/>
            <a:ext cx="650240" cy="65024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363531" name="Rectangle 11"/>
          <p:cNvSpPr>
            <a:spLocks noChangeArrowheads="1"/>
          </p:cNvSpPr>
          <p:nvPr/>
        </p:nvSpPr>
        <p:spPr bwMode="auto">
          <a:xfrm>
            <a:off x="4985173" y="4551680"/>
            <a:ext cx="650240" cy="65024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363532" name="Rectangle 12"/>
          <p:cNvSpPr>
            <a:spLocks noChangeArrowheads="1"/>
          </p:cNvSpPr>
          <p:nvPr/>
        </p:nvSpPr>
        <p:spPr bwMode="auto">
          <a:xfrm>
            <a:off x="5635413" y="4551680"/>
            <a:ext cx="650240" cy="65024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363533" name="Rectangle 13"/>
          <p:cNvSpPr>
            <a:spLocks noChangeArrowheads="1"/>
          </p:cNvSpPr>
          <p:nvPr/>
        </p:nvSpPr>
        <p:spPr bwMode="auto">
          <a:xfrm>
            <a:off x="6285653" y="4551680"/>
            <a:ext cx="650240" cy="65024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363534" name="Rectangle 14"/>
          <p:cNvSpPr>
            <a:spLocks noChangeArrowheads="1"/>
          </p:cNvSpPr>
          <p:nvPr/>
        </p:nvSpPr>
        <p:spPr bwMode="auto">
          <a:xfrm>
            <a:off x="6935893" y="4551680"/>
            <a:ext cx="650240" cy="65024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363535" name="Rectangle 15"/>
          <p:cNvSpPr>
            <a:spLocks noChangeArrowheads="1"/>
          </p:cNvSpPr>
          <p:nvPr/>
        </p:nvSpPr>
        <p:spPr bwMode="auto">
          <a:xfrm>
            <a:off x="7586133" y="4551680"/>
            <a:ext cx="650240" cy="65024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363536" name="Rectangle 16"/>
          <p:cNvSpPr>
            <a:spLocks noChangeArrowheads="1"/>
          </p:cNvSpPr>
          <p:nvPr/>
        </p:nvSpPr>
        <p:spPr bwMode="auto">
          <a:xfrm>
            <a:off x="8236373" y="4551680"/>
            <a:ext cx="650240" cy="65024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363537" name="Rectangle 17"/>
          <p:cNvSpPr>
            <a:spLocks noChangeArrowheads="1"/>
          </p:cNvSpPr>
          <p:nvPr/>
        </p:nvSpPr>
        <p:spPr bwMode="auto">
          <a:xfrm>
            <a:off x="8886613" y="4551680"/>
            <a:ext cx="650240" cy="65024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363538" name="Rectangle 18"/>
          <p:cNvSpPr>
            <a:spLocks noChangeArrowheads="1"/>
          </p:cNvSpPr>
          <p:nvPr/>
        </p:nvSpPr>
        <p:spPr bwMode="auto">
          <a:xfrm>
            <a:off x="9536853" y="4551680"/>
            <a:ext cx="650240" cy="65024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363539" name="Rectangle 19"/>
          <p:cNvSpPr>
            <a:spLocks noChangeArrowheads="1"/>
          </p:cNvSpPr>
          <p:nvPr/>
        </p:nvSpPr>
        <p:spPr bwMode="auto">
          <a:xfrm>
            <a:off x="1083733" y="4551680"/>
            <a:ext cx="650240" cy="65024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363540" name="Rectangle 20"/>
          <p:cNvSpPr>
            <a:spLocks noChangeArrowheads="1"/>
          </p:cNvSpPr>
          <p:nvPr/>
        </p:nvSpPr>
        <p:spPr bwMode="auto">
          <a:xfrm>
            <a:off x="3684693" y="4551680"/>
            <a:ext cx="650240" cy="65024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363541" name="Rectangle 21"/>
          <p:cNvSpPr>
            <a:spLocks noChangeArrowheads="1"/>
          </p:cNvSpPr>
          <p:nvPr/>
        </p:nvSpPr>
        <p:spPr bwMode="auto">
          <a:xfrm>
            <a:off x="10187093" y="4551680"/>
            <a:ext cx="650240" cy="65024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363542" name="Rectangle 22"/>
          <p:cNvSpPr>
            <a:spLocks noChangeArrowheads="1"/>
          </p:cNvSpPr>
          <p:nvPr/>
        </p:nvSpPr>
        <p:spPr bwMode="auto">
          <a:xfrm>
            <a:off x="11487573" y="4551680"/>
            <a:ext cx="650240" cy="65024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363543" name="Rectangle 23"/>
          <p:cNvSpPr>
            <a:spLocks noChangeArrowheads="1"/>
          </p:cNvSpPr>
          <p:nvPr/>
        </p:nvSpPr>
        <p:spPr bwMode="auto">
          <a:xfrm>
            <a:off x="10837333" y="4551680"/>
            <a:ext cx="650240" cy="65024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2" name="Rectangle 1"/>
          <p:cNvSpPr/>
          <p:nvPr/>
        </p:nvSpPr>
        <p:spPr>
          <a:xfrm>
            <a:off x="3034453" y="2686014"/>
            <a:ext cx="5658921" cy="4801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>
              <a:lnSpc>
                <a:spcPct val="90000"/>
              </a:lnSpc>
            </a:pPr>
            <a:r>
              <a:rPr lang="en-US" sz="2800"/>
              <a:t>Fixed-sized array of block pointers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Multi-Level </a:t>
            </a:r>
            <a:r>
              <a:rPr lang="en-US" dirty="0" smtClean="0"/>
              <a:t>Indexing</a:t>
            </a:r>
            <a:endParaRPr lang="en-US" dirty="0"/>
          </a:p>
        </p:txBody>
      </p:sp>
      <p:sp>
        <p:nvSpPr>
          <p:cNvPr id="364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3493" y="2167467"/>
            <a:ext cx="12029440" cy="205909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None/>
            </a:pPr>
            <a:r>
              <a:rPr lang="en-US" dirty="0"/>
              <a:t>Variation of Indexed Allocation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Dynamically allocate hierarchy of pointers to blocks as needed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Meta-data: Small number of pointers allocated statically</a:t>
            </a:r>
          </a:p>
          <a:p>
            <a:pPr lvl="2">
              <a:lnSpc>
                <a:spcPct val="90000"/>
              </a:lnSpc>
            </a:pPr>
            <a:r>
              <a:rPr lang="en-US" sz="2600" dirty="0"/>
              <a:t>Additional pointers to blocks of pointers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Examples: UNIX FFS-based file </a:t>
            </a:r>
            <a:r>
              <a:rPr lang="en-US" sz="2800" dirty="0" smtClean="0"/>
              <a:t>systems, ext2, ext3</a:t>
            </a:r>
            <a:endParaRPr lang="en-US" sz="2800" dirty="0"/>
          </a:p>
        </p:txBody>
      </p:sp>
      <p:sp>
        <p:nvSpPr>
          <p:cNvPr id="364548" name="Rectangle 4"/>
          <p:cNvSpPr>
            <a:spLocks noChangeArrowheads="1"/>
          </p:cNvSpPr>
          <p:nvPr/>
        </p:nvSpPr>
        <p:spPr bwMode="auto">
          <a:xfrm>
            <a:off x="650240" y="6827520"/>
            <a:ext cx="12029440" cy="3034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pPr marL="487672" indent="-487672" algn="l">
              <a:lnSpc>
                <a:spcPct val="90000"/>
              </a:lnSpc>
              <a:spcBef>
                <a:spcPct val="20000"/>
              </a:spcBef>
            </a:pPr>
            <a:r>
              <a:rPr lang="en-US" sz="3400" dirty="0">
                <a:solidFill>
                  <a:schemeClr val="tx1"/>
                </a:solidFill>
              </a:rPr>
              <a:t>Comparison to Indexed Allocation</a:t>
            </a:r>
          </a:p>
          <a:p>
            <a:pPr marL="1056623" lvl="1" indent="-406394" algn="l">
              <a:lnSpc>
                <a:spcPct val="60000"/>
              </a:lnSpc>
              <a:spcBef>
                <a:spcPct val="20000"/>
              </a:spcBef>
              <a:buFont typeface="Times" charset="0"/>
              <a:buChar char="•"/>
            </a:pPr>
            <a:r>
              <a:rPr lang="en-US" sz="2800" dirty="0">
                <a:solidFill>
                  <a:schemeClr val="tx1"/>
                </a:solidFill>
                <a:ea typeface="ＭＳ Ｐゴシック" charset="-128"/>
              </a:rPr>
              <a:t>Advantage: Does not waste space for unneeded pointers</a:t>
            </a:r>
          </a:p>
          <a:p>
            <a:pPr marL="1625575" lvl="2" indent="-325115" algn="l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600" dirty="0">
                <a:solidFill>
                  <a:schemeClr val="tx1"/>
                </a:solidFill>
                <a:ea typeface="ＭＳ Ｐゴシック" charset="-128"/>
              </a:rPr>
              <a:t>Still fast access for small files</a:t>
            </a:r>
          </a:p>
          <a:p>
            <a:pPr marL="1625575" lvl="2" indent="-325115" algn="l">
              <a:lnSpc>
                <a:spcPct val="30000"/>
              </a:lnSpc>
              <a:spcBef>
                <a:spcPct val="20000"/>
              </a:spcBef>
              <a:buFontTx/>
              <a:buChar char="–"/>
            </a:pPr>
            <a:r>
              <a:rPr lang="en-US" sz="2600" dirty="0">
                <a:solidFill>
                  <a:schemeClr val="tx1"/>
                </a:solidFill>
                <a:ea typeface="ＭＳ Ｐゴシック" charset="-128"/>
              </a:rPr>
              <a:t>Can grow to what size??</a:t>
            </a:r>
          </a:p>
          <a:p>
            <a:pPr marL="1056623" lvl="1" indent="-406394" algn="l">
              <a:lnSpc>
                <a:spcPct val="90000"/>
              </a:lnSpc>
              <a:spcBef>
                <a:spcPct val="20000"/>
              </a:spcBef>
              <a:buFont typeface="Times" charset="0"/>
              <a:buChar char="•"/>
            </a:pPr>
            <a:r>
              <a:rPr lang="en-US" sz="2800" dirty="0">
                <a:solidFill>
                  <a:schemeClr val="tx1"/>
                </a:solidFill>
                <a:ea typeface="ＭＳ Ｐゴシック" charset="-128"/>
              </a:rPr>
              <a:t>Disadvantage: Need to read indirect blocks of pointers to calculate addresses (extra disk read)</a:t>
            </a:r>
          </a:p>
          <a:p>
            <a:pPr marL="1625575" lvl="2" indent="-325115" algn="l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600" dirty="0">
                <a:solidFill>
                  <a:schemeClr val="tx1"/>
                </a:solidFill>
                <a:ea typeface="ＭＳ Ｐゴシック" charset="-128"/>
              </a:rPr>
              <a:t>Keep indirect blocks cached in main memory</a:t>
            </a:r>
          </a:p>
        </p:txBody>
      </p:sp>
      <p:sp>
        <p:nvSpPr>
          <p:cNvPr id="364549" name="Rectangle 5"/>
          <p:cNvSpPr>
            <a:spLocks noChangeArrowheads="1"/>
          </p:cNvSpPr>
          <p:nvPr/>
        </p:nvSpPr>
        <p:spPr bwMode="auto">
          <a:xfrm>
            <a:off x="1408853" y="4768427"/>
            <a:ext cx="1300480" cy="184234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4550" name="Rectangle 6"/>
          <p:cNvSpPr>
            <a:spLocks noChangeArrowheads="1"/>
          </p:cNvSpPr>
          <p:nvPr/>
        </p:nvSpPr>
        <p:spPr bwMode="auto">
          <a:xfrm>
            <a:off x="4226560" y="5310294"/>
            <a:ext cx="975360" cy="108373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4551" name="Rectangle 7"/>
          <p:cNvSpPr>
            <a:spLocks noChangeArrowheads="1"/>
          </p:cNvSpPr>
          <p:nvPr/>
        </p:nvSpPr>
        <p:spPr bwMode="auto">
          <a:xfrm>
            <a:off x="1408853" y="5093547"/>
            <a:ext cx="1300480" cy="21674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4552" name="Rectangle 8"/>
          <p:cNvSpPr>
            <a:spLocks noChangeArrowheads="1"/>
          </p:cNvSpPr>
          <p:nvPr/>
        </p:nvSpPr>
        <p:spPr bwMode="auto">
          <a:xfrm>
            <a:off x="1408853" y="5527040"/>
            <a:ext cx="1300480" cy="21674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4553" name="Rectangle 9"/>
          <p:cNvSpPr>
            <a:spLocks noChangeArrowheads="1"/>
          </p:cNvSpPr>
          <p:nvPr/>
        </p:nvSpPr>
        <p:spPr bwMode="auto">
          <a:xfrm>
            <a:off x="1408853" y="5960533"/>
            <a:ext cx="1300480" cy="21674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4554" name="Rectangle 10"/>
          <p:cNvSpPr>
            <a:spLocks noChangeArrowheads="1"/>
          </p:cNvSpPr>
          <p:nvPr/>
        </p:nvSpPr>
        <p:spPr bwMode="auto">
          <a:xfrm>
            <a:off x="1408853" y="6394027"/>
            <a:ext cx="1300480" cy="21674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4555" name="Rectangle 11"/>
          <p:cNvSpPr>
            <a:spLocks noChangeArrowheads="1"/>
          </p:cNvSpPr>
          <p:nvPr/>
        </p:nvSpPr>
        <p:spPr bwMode="auto">
          <a:xfrm>
            <a:off x="3576320" y="5093547"/>
            <a:ext cx="325120" cy="32512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4556" name="Rectangle 12"/>
          <p:cNvSpPr>
            <a:spLocks noChangeArrowheads="1"/>
          </p:cNvSpPr>
          <p:nvPr/>
        </p:nvSpPr>
        <p:spPr bwMode="auto">
          <a:xfrm>
            <a:off x="3034453" y="4768427"/>
            <a:ext cx="325120" cy="32512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4557" name="Rectangle 13"/>
          <p:cNvSpPr>
            <a:spLocks noChangeArrowheads="1"/>
          </p:cNvSpPr>
          <p:nvPr/>
        </p:nvSpPr>
        <p:spPr bwMode="auto">
          <a:xfrm>
            <a:off x="3034453" y="5310293"/>
            <a:ext cx="325120" cy="32512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4558" name="Line 14"/>
          <p:cNvSpPr>
            <a:spLocks noChangeShapeType="1"/>
          </p:cNvSpPr>
          <p:nvPr/>
        </p:nvSpPr>
        <p:spPr bwMode="auto">
          <a:xfrm flipV="1">
            <a:off x="2709333" y="4985173"/>
            <a:ext cx="325120" cy="21674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4559" name="Line 15"/>
          <p:cNvSpPr>
            <a:spLocks noChangeShapeType="1"/>
          </p:cNvSpPr>
          <p:nvPr/>
        </p:nvSpPr>
        <p:spPr bwMode="auto">
          <a:xfrm flipV="1">
            <a:off x="2600960" y="5201920"/>
            <a:ext cx="1083733" cy="21674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4560" name="Line 16"/>
          <p:cNvSpPr>
            <a:spLocks noChangeShapeType="1"/>
          </p:cNvSpPr>
          <p:nvPr/>
        </p:nvSpPr>
        <p:spPr bwMode="auto">
          <a:xfrm flipV="1">
            <a:off x="2600960" y="5527040"/>
            <a:ext cx="541867" cy="10837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4561" name="Rectangle 17"/>
          <p:cNvSpPr>
            <a:spLocks noChangeArrowheads="1"/>
          </p:cNvSpPr>
          <p:nvPr/>
        </p:nvSpPr>
        <p:spPr bwMode="auto">
          <a:xfrm>
            <a:off x="3467947" y="5527040"/>
            <a:ext cx="325120" cy="32512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4562" name="Line 18"/>
          <p:cNvSpPr>
            <a:spLocks noChangeShapeType="1"/>
          </p:cNvSpPr>
          <p:nvPr/>
        </p:nvSpPr>
        <p:spPr bwMode="auto">
          <a:xfrm flipV="1">
            <a:off x="2709334" y="5743787"/>
            <a:ext cx="758613" cy="10837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4564" name="Rectangle 20"/>
          <p:cNvSpPr>
            <a:spLocks noChangeArrowheads="1"/>
          </p:cNvSpPr>
          <p:nvPr/>
        </p:nvSpPr>
        <p:spPr bwMode="auto">
          <a:xfrm>
            <a:off x="4226560" y="5527040"/>
            <a:ext cx="975360" cy="21674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4565" name="Rectangle 21"/>
          <p:cNvSpPr>
            <a:spLocks noChangeArrowheads="1"/>
          </p:cNvSpPr>
          <p:nvPr/>
        </p:nvSpPr>
        <p:spPr bwMode="auto">
          <a:xfrm>
            <a:off x="4226560" y="5960533"/>
            <a:ext cx="975360" cy="21674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4566" name="Line 22"/>
          <p:cNvSpPr>
            <a:spLocks noChangeShapeType="1"/>
          </p:cNvSpPr>
          <p:nvPr/>
        </p:nvSpPr>
        <p:spPr bwMode="auto">
          <a:xfrm>
            <a:off x="2709333" y="6068907"/>
            <a:ext cx="151722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4567" name="Rectangle 23"/>
          <p:cNvSpPr>
            <a:spLocks noChangeArrowheads="1"/>
          </p:cNvSpPr>
          <p:nvPr/>
        </p:nvSpPr>
        <p:spPr bwMode="auto">
          <a:xfrm>
            <a:off x="6068907" y="5310293"/>
            <a:ext cx="325120" cy="32512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4568" name="Rectangle 24"/>
          <p:cNvSpPr>
            <a:spLocks noChangeArrowheads="1"/>
          </p:cNvSpPr>
          <p:nvPr/>
        </p:nvSpPr>
        <p:spPr bwMode="auto">
          <a:xfrm>
            <a:off x="5527040" y="4985173"/>
            <a:ext cx="325120" cy="32512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4569" name="Rectangle 25"/>
          <p:cNvSpPr>
            <a:spLocks noChangeArrowheads="1"/>
          </p:cNvSpPr>
          <p:nvPr/>
        </p:nvSpPr>
        <p:spPr bwMode="auto">
          <a:xfrm>
            <a:off x="5527040" y="5527040"/>
            <a:ext cx="325120" cy="32512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4570" name="Line 26"/>
          <p:cNvSpPr>
            <a:spLocks noChangeShapeType="1"/>
          </p:cNvSpPr>
          <p:nvPr/>
        </p:nvSpPr>
        <p:spPr bwMode="auto">
          <a:xfrm flipV="1">
            <a:off x="5201920" y="5201920"/>
            <a:ext cx="325120" cy="21674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4571" name="Line 27"/>
          <p:cNvSpPr>
            <a:spLocks noChangeShapeType="1"/>
          </p:cNvSpPr>
          <p:nvPr/>
        </p:nvSpPr>
        <p:spPr bwMode="auto">
          <a:xfrm flipV="1">
            <a:off x="5093547" y="5418667"/>
            <a:ext cx="1083733" cy="21674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4572" name="Line 28"/>
          <p:cNvSpPr>
            <a:spLocks noChangeShapeType="1"/>
          </p:cNvSpPr>
          <p:nvPr/>
        </p:nvSpPr>
        <p:spPr bwMode="auto">
          <a:xfrm flipV="1">
            <a:off x="5093547" y="5743787"/>
            <a:ext cx="541867" cy="10837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4573" name="Rectangle 29"/>
          <p:cNvSpPr>
            <a:spLocks noChangeArrowheads="1"/>
          </p:cNvSpPr>
          <p:nvPr/>
        </p:nvSpPr>
        <p:spPr bwMode="auto">
          <a:xfrm>
            <a:off x="5960533" y="5743787"/>
            <a:ext cx="325120" cy="32512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4574" name="Line 30"/>
          <p:cNvSpPr>
            <a:spLocks noChangeShapeType="1"/>
          </p:cNvSpPr>
          <p:nvPr/>
        </p:nvSpPr>
        <p:spPr bwMode="auto">
          <a:xfrm flipV="1">
            <a:off x="5201920" y="5960534"/>
            <a:ext cx="758613" cy="10837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4575" name="Line 31"/>
          <p:cNvSpPr>
            <a:spLocks noChangeShapeType="1"/>
          </p:cNvSpPr>
          <p:nvPr/>
        </p:nvSpPr>
        <p:spPr bwMode="auto">
          <a:xfrm flipV="1">
            <a:off x="5201920" y="6177280"/>
            <a:ext cx="758613" cy="10837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4576" name="Rectangle 32"/>
          <p:cNvSpPr>
            <a:spLocks noChangeArrowheads="1"/>
          </p:cNvSpPr>
          <p:nvPr/>
        </p:nvSpPr>
        <p:spPr bwMode="auto">
          <a:xfrm>
            <a:off x="5960533" y="6068907"/>
            <a:ext cx="325120" cy="32512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4577" name="Rectangle 33"/>
          <p:cNvSpPr>
            <a:spLocks noChangeArrowheads="1"/>
          </p:cNvSpPr>
          <p:nvPr/>
        </p:nvSpPr>
        <p:spPr bwMode="auto">
          <a:xfrm>
            <a:off x="8778240" y="4876800"/>
            <a:ext cx="975360" cy="108373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4578" name="Rectangle 34"/>
          <p:cNvSpPr>
            <a:spLocks noChangeArrowheads="1"/>
          </p:cNvSpPr>
          <p:nvPr/>
        </p:nvSpPr>
        <p:spPr bwMode="auto">
          <a:xfrm>
            <a:off x="8778240" y="5093547"/>
            <a:ext cx="975360" cy="21674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4579" name="Rectangle 35"/>
          <p:cNvSpPr>
            <a:spLocks noChangeArrowheads="1"/>
          </p:cNvSpPr>
          <p:nvPr/>
        </p:nvSpPr>
        <p:spPr bwMode="auto">
          <a:xfrm>
            <a:off x="8778240" y="5527040"/>
            <a:ext cx="975360" cy="21674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4580" name="Rectangle 36"/>
          <p:cNvSpPr>
            <a:spLocks noChangeArrowheads="1"/>
          </p:cNvSpPr>
          <p:nvPr/>
        </p:nvSpPr>
        <p:spPr bwMode="auto">
          <a:xfrm>
            <a:off x="10620587" y="4876800"/>
            <a:ext cx="325120" cy="32512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4581" name="Rectangle 37"/>
          <p:cNvSpPr>
            <a:spLocks noChangeArrowheads="1"/>
          </p:cNvSpPr>
          <p:nvPr/>
        </p:nvSpPr>
        <p:spPr bwMode="auto">
          <a:xfrm>
            <a:off x="10078720" y="4551680"/>
            <a:ext cx="325120" cy="32512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4582" name="Rectangle 38"/>
          <p:cNvSpPr>
            <a:spLocks noChangeArrowheads="1"/>
          </p:cNvSpPr>
          <p:nvPr/>
        </p:nvSpPr>
        <p:spPr bwMode="auto">
          <a:xfrm>
            <a:off x="10078720" y="5093547"/>
            <a:ext cx="325120" cy="32512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4583" name="Line 39"/>
          <p:cNvSpPr>
            <a:spLocks noChangeShapeType="1"/>
          </p:cNvSpPr>
          <p:nvPr/>
        </p:nvSpPr>
        <p:spPr bwMode="auto">
          <a:xfrm flipV="1">
            <a:off x="9753600" y="4768427"/>
            <a:ext cx="325120" cy="21674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4584" name="Line 40"/>
          <p:cNvSpPr>
            <a:spLocks noChangeShapeType="1"/>
          </p:cNvSpPr>
          <p:nvPr/>
        </p:nvSpPr>
        <p:spPr bwMode="auto">
          <a:xfrm flipV="1">
            <a:off x="9645227" y="4985173"/>
            <a:ext cx="1083733" cy="21674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4585" name="Line 41"/>
          <p:cNvSpPr>
            <a:spLocks noChangeShapeType="1"/>
          </p:cNvSpPr>
          <p:nvPr/>
        </p:nvSpPr>
        <p:spPr bwMode="auto">
          <a:xfrm flipV="1">
            <a:off x="9645227" y="5310294"/>
            <a:ext cx="541867" cy="10837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4586" name="Rectangle 42"/>
          <p:cNvSpPr>
            <a:spLocks noChangeArrowheads="1"/>
          </p:cNvSpPr>
          <p:nvPr/>
        </p:nvSpPr>
        <p:spPr bwMode="auto">
          <a:xfrm>
            <a:off x="10512213" y="5310293"/>
            <a:ext cx="325120" cy="32512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4587" name="Line 43"/>
          <p:cNvSpPr>
            <a:spLocks noChangeShapeType="1"/>
          </p:cNvSpPr>
          <p:nvPr/>
        </p:nvSpPr>
        <p:spPr bwMode="auto">
          <a:xfrm flipV="1">
            <a:off x="9753600" y="5527040"/>
            <a:ext cx="758613" cy="10837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4588" name="Line 44"/>
          <p:cNvSpPr>
            <a:spLocks noChangeShapeType="1"/>
          </p:cNvSpPr>
          <p:nvPr/>
        </p:nvSpPr>
        <p:spPr bwMode="auto">
          <a:xfrm flipV="1">
            <a:off x="9753600" y="5743787"/>
            <a:ext cx="758613" cy="10837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4589" name="Rectangle 45"/>
          <p:cNvSpPr>
            <a:spLocks noChangeArrowheads="1"/>
          </p:cNvSpPr>
          <p:nvPr/>
        </p:nvSpPr>
        <p:spPr bwMode="auto">
          <a:xfrm>
            <a:off x="10512213" y="5635413"/>
            <a:ext cx="325120" cy="32512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4590" name="Rectangle 46"/>
          <p:cNvSpPr>
            <a:spLocks noChangeArrowheads="1"/>
          </p:cNvSpPr>
          <p:nvPr/>
        </p:nvSpPr>
        <p:spPr bwMode="auto">
          <a:xfrm>
            <a:off x="7477760" y="5093547"/>
            <a:ext cx="975360" cy="108373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4591" name="Rectangle 47"/>
          <p:cNvSpPr>
            <a:spLocks noChangeArrowheads="1"/>
          </p:cNvSpPr>
          <p:nvPr/>
        </p:nvSpPr>
        <p:spPr bwMode="auto">
          <a:xfrm>
            <a:off x="7477760" y="5310293"/>
            <a:ext cx="975360" cy="21674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4592" name="Rectangle 48"/>
          <p:cNvSpPr>
            <a:spLocks noChangeArrowheads="1"/>
          </p:cNvSpPr>
          <p:nvPr/>
        </p:nvSpPr>
        <p:spPr bwMode="auto">
          <a:xfrm>
            <a:off x="7477760" y="5743787"/>
            <a:ext cx="975360" cy="21674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4593" name="Line 49"/>
          <p:cNvSpPr>
            <a:spLocks noChangeShapeType="1"/>
          </p:cNvSpPr>
          <p:nvPr/>
        </p:nvSpPr>
        <p:spPr bwMode="auto">
          <a:xfrm flipV="1">
            <a:off x="8453120" y="4985173"/>
            <a:ext cx="325120" cy="21674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4594" name="Freeform 50"/>
          <p:cNvSpPr>
            <a:spLocks/>
          </p:cNvSpPr>
          <p:nvPr/>
        </p:nvSpPr>
        <p:spPr bwMode="auto">
          <a:xfrm>
            <a:off x="2709333" y="5743787"/>
            <a:ext cx="4768427" cy="1029547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1200" y="432"/>
              </a:cxn>
              <a:cxn ang="0">
                <a:pos x="1776" y="384"/>
              </a:cxn>
              <a:cxn ang="0">
                <a:pos x="2112" y="0"/>
              </a:cxn>
            </a:cxnLst>
            <a:rect l="0" t="0" r="r" b="b"/>
            <a:pathLst>
              <a:path w="2112" h="456">
                <a:moveTo>
                  <a:pt x="0" y="240"/>
                </a:moveTo>
                <a:cubicBezTo>
                  <a:pt x="452" y="324"/>
                  <a:pt x="904" y="408"/>
                  <a:pt x="1200" y="432"/>
                </a:cubicBezTo>
                <a:cubicBezTo>
                  <a:pt x="1496" y="456"/>
                  <a:pt x="1624" y="456"/>
                  <a:pt x="1776" y="384"/>
                </a:cubicBezTo>
                <a:cubicBezTo>
                  <a:pt x="1928" y="312"/>
                  <a:pt x="2020" y="156"/>
                  <a:pt x="2112" y="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4595" name="Text Box 51"/>
          <p:cNvSpPr txBox="1">
            <a:spLocks noChangeArrowheads="1"/>
          </p:cNvSpPr>
          <p:nvPr/>
        </p:nvSpPr>
        <p:spPr bwMode="auto">
          <a:xfrm>
            <a:off x="4046845" y="4768427"/>
            <a:ext cx="1429618" cy="562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indirect</a:t>
            </a:r>
            <a:endParaRPr lang="en-US" dirty="0"/>
          </a:p>
        </p:txBody>
      </p:sp>
      <p:sp>
        <p:nvSpPr>
          <p:cNvPr id="364596" name="Text Box 52"/>
          <p:cNvSpPr txBox="1">
            <a:spLocks noChangeArrowheads="1"/>
          </p:cNvSpPr>
          <p:nvPr/>
        </p:nvSpPr>
        <p:spPr bwMode="auto">
          <a:xfrm>
            <a:off x="7189672" y="4226561"/>
            <a:ext cx="1429618" cy="993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double</a:t>
            </a:r>
            <a:br>
              <a:rPr lang="en-US" sz="2800" dirty="0"/>
            </a:br>
            <a:r>
              <a:rPr lang="en-US" sz="2800" dirty="0"/>
              <a:t>indirect</a:t>
            </a:r>
            <a:endParaRPr lang="en-US" dirty="0"/>
          </a:p>
        </p:txBody>
      </p:sp>
      <p:sp>
        <p:nvSpPr>
          <p:cNvPr id="364597" name="Text Box 53"/>
          <p:cNvSpPr txBox="1">
            <a:spLocks noChangeArrowheads="1"/>
          </p:cNvSpPr>
          <p:nvPr/>
        </p:nvSpPr>
        <p:spPr bwMode="auto">
          <a:xfrm>
            <a:off x="8598525" y="4443307"/>
            <a:ext cx="1429618" cy="562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indirect</a:t>
            </a:r>
            <a:endParaRPr lang="en-US" dirty="0"/>
          </a:p>
        </p:txBody>
      </p:sp>
      <p:sp>
        <p:nvSpPr>
          <p:cNvPr id="364598" name="Rectangle 54"/>
          <p:cNvSpPr>
            <a:spLocks noChangeArrowheads="1"/>
          </p:cNvSpPr>
          <p:nvPr/>
        </p:nvSpPr>
        <p:spPr bwMode="auto">
          <a:xfrm>
            <a:off x="11054080" y="5743787"/>
            <a:ext cx="975360" cy="108373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4599" name="Rectangle 55"/>
          <p:cNvSpPr>
            <a:spLocks noChangeArrowheads="1"/>
          </p:cNvSpPr>
          <p:nvPr/>
        </p:nvSpPr>
        <p:spPr bwMode="auto">
          <a:xfrm>
            <a:off x="11054080" y="5960533"/>
            <a:ext cx="975360" cy="21674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4600" name="Rectangle 56"/>
          <p:cNvSpPr>
            <a:spLocks noChangeArrowheads="1"/>
          </p:cNvSpPr>
          <p:nvPr/>
        </p:nvSpPr>
        <p:spPr bwMode="auto">
          <a:xfrm>
            <a:off x="11054080" y="6394027"/>
            <a:ext cx="975360" cy="21674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4602" name="Freeform 58"/>
          <p:cNvSpPr>
            <a:spLocks/>
          </p:cNvSpPr>
          <p:nvPr/>
        </p:nvSpPr>
        <p:spPr bwMode="auto">
          <a:xfrm>
            <a:off x="2709334" y="5960533"/>
            <a:ext cx="8236373" cy="1029547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1200" y="432"/>
              </a:cxn>
              <a:cxn ang="0">
                <a:pos x="1776" y="384"/>
              </a:cxn>
              <a:cxn ang="0">
                <a:pos x="2112" y="0"/>
              </a:cxn>
            </a:cxnLst>
            <a:rect l="0" t="0" r="r" b="b"/>
            <a:pathLst>
              <a:path w="2112" h="456">
                <a:moveTo>
                  <a:pt x="0" y="240"/>
                </a:moveTo>
                <a:cubicBezTo>
                  <a:pt x="452" y="324"/>
                  <a:pt x="904" y="408"/>
                  <a:pt x="1200" y="432"/>
                </a:cubicBezTo>
                <a:cubicBezTo>
                  <a:pt x="1496" y="456"/>
                  <a:pt x="1624" y="456"/>
                  <a:pt x="1776" y="384"/>
                </a:cubicBezTo>
                <a:cubicBezTo>
                  <a:pt x="1928" y="312"/>
                  <a:pt x="2020" y="156"/>
                  <a:pt x="2112" y="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4604" name="Text Box 60"/>
          <p:cNvSpPr txBox="1">
            <a:spLocks noChangeArrowheads="1"/>
          </p:cNvSpPr>
          <p:nvPr/>
        </p:nvSpPr>
        <p:spPr bwMode="auto">
          <a:xfrm>
            <a:off x="10874365" y="4876801"/>
            <a:ext cx="1429618" cy="993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triple</a:t>
            </a:r>
            <a:br>
              <a:rPr lang="en-US" sz="2800" dirty="0"/>
            </a:br>
            <a:r>
              <a:rPr lang="en-US" sz="2800" dirty="0"/>
              <a:t>indirect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Flexible # of </a:t>
            </a:r>
            <a:r>
              <a:rPr lang="en-US" dirty="0" err="1" smtClean="0"/>
              <a:t>ExtentS</a:t>
            </a:r>
            <a:endParaRPr lang="en-US" dirty="0"/>
          </a:p>
        </p:txBody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3493" y="2153661"/>
            <a:ext cx="12029440" cy="2936708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en-US" dirty="0" smtClean="0"/>
              <a:t>Modern file systems: </a:t>
            </a:r>
            <a:br>
              <a:rPr lang="en-US" dirty="0" smtClean="0"/>
            </a:br>
            <a:r>
              <a:rPr lang="en-US" dirty="0" smtClean="0"/>
              <a:t>Dynamic multiple </a:t>
            </a:r>
            <a:r>
              <a:rPr lang="en-US" dirty="0"/>
              <a:t>contiguous regions (extents) per file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sz="2800" dirty="0" smtClean="0"/>
              <a:t>Organize extents into multi-level tree structure</a:t>
            </a:r>
          </a:p>
          <a:p>
            <a:pPr lvl="2">
              <a:lnSpc>
                <a:spcPct val="90000"/>
              </a:lnSpc>
            </a:pPr>
            <a:r>
              <a:rPr lang="en-US" sz="2600" dirty="0" smtClean="0"/>
              <a:t>Each leaf node: </a:t>
            </a:r>
            <a:r>
              <a:rPr lang="en-US" sz="2600" dirty="0"/>
              <a:t>starting block and</a:t>
            </a:r>
            <a:r>
              <a:rPr lang="en-US" sz="2600" dirty="0" smtClean="0"/>
              <a:t> contiguous size</a:t>
            </a:r>
          </a:p>
          <a:p>
            <a:pPr lvl="2">
              <a:lnSpc>
                <a:spcPct val="90000"/>
              </a:lnSpc>
            </a:pPr>
            <a:r>
              <a:rPr lang="en-US" sz="2600" dirty="0" smtClean="0"/>
              <a:t>Minimizes meta-data overhead when have few extents</a:t>
            </a:r>
          </a:p>
          <a:p>
            <a:pPr lvl="2">
              <a:lnSpc>
                <a:spcPct val="90000"/>
              </a:lnSpc>
            </a:pPr>
            <a:r>
              <a:rPr lang="en-US" sz="2600" dirty="0" smtClean="0"/>
              <a:t>Allows growth beyond fixed number of extents</a:t>
            </a:r>
          </a:p>
          <a:p>
            <a:pPr lvl="1">
              <a:lnSpc>
                <a:spcPct val="90000"/>
              </a:lnSpc>
            </a:pPr>
            <a:endParaRPr lang="en-US" sz="2800" dirty="0"/>
          </a:p>
        </p:txBody>
      </p:sp>
      <p:sp>
        <p:nvSpPr>
          <p:cNvPr id="360452" name="Rectangle 4"/>
          <p:cNvSpPr>
            <a:spLocks noChangeArrowheads="1"/>
          </p:cNvSpPr>
          <p:nvPr/>
        </p:nvSpPr>
        <p:spPr bwMode="auto">
          <a:xfrm>
            <a:off x="7495402" y="4583433"/>
            <a:ext cx="5154927" cy="4811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pPr marL="1056623" lvl="1" indent="-406394" algn="l">
              <a:lnSpc>
                <a:spcPct val="90000"/>
              </a:lnSpc>
              <a:spcBef>
                <a:spcPct val="20000"/>
              </a:spcBef>
              <a:buFont typeface="Times" charset="0"/>
              <a:buChar char="•"/>
            </a:pPr>
            <a:endParaRPr lang="en-US" sz="2800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08373" y="5852160"/>
            <a:ext cx="6827520" cy="3589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l">
              <a:lnSpc>
                <a:spcPct val="90000"/>
              </a:lnSpc>
            </a:pPr>
            <a:r>
              <a:rPr lang="en-US" sz="2800" dirty="0" smtClean="0"/>
              <a:t>Fragmentation (internal and external)?</a:t>
            </a:r>
          </a:p>
          <a:p>
            <a:pPr lvl="1" algn="l">
              <a:lnSpc>
                <a:spcPct val="90000"/>
              </a:lnSpc>
            </a:pPr>
            <a:endParaRPr lang="en-US" sz="2800" dirty="0" smtClean="0"/>
          </a:p>
          <a:p>
            <a:pPr lvl="1" algn="l">
              <a:lnSpc>
                <a:spcPct val="90000"/>
              </a:lnSpc>
            </a:pPr>
            <a:r>
              <a:rPr lang="en-US" sz="2800" dirty="0" smtClean="0"/>
              <a:t>Ability to grow file over time?</a:t>
            </a:r>
          </a:p>
          <a:p>
            <a:pPr lvl="1" algn="l">
              <a:lnSpc>
                <a:spcPct val="90000"/>
              </a:lnSpc>
            </a:pPr>
            <a:endParaRPr lang="en-US" sz="2800" dirty="0" smtClean="0"/>
          </a:p>
          <a:p>
            <a:pPr lvl="1" algn="l">
              <a:lnSpc>
                <a:spcPct val="90000"/>
              </a:lnSpc>
            </a:pPr>
            <a:r>
              <a:rPr lang="en-US" sz="2800" dirty="0" smtClean="0"/>
              <a:t>Seek cost for sequential accesses?</a:t>
            </a:r>
          </a:p>
          <a:p>
            <a:pPr lvl="1" algn="l">
              <a:lnSpc>
                <a:spcPct val="90000"/>
              </a:lnSpc>
            </a:pPr>
            <a:endParaRPr lang="en-US" sz="2800" dirty="0" smtClean="0"/>
          </a:p>
          <a:p>
            <a:pPr lvl="1" algn="l">
              <a:lnSpc>
                <a:spcPct val="90000"/>
              </a:lnSpc>
            </a:pPr>
            <a:r>
              <a:rPr lang="en-US" sz="2800" dirty="0" smtClean="0"/>
              <a:t>Speed to calculate random accesses?</a:t>
            </a:r>
          </a:p>
          <a:p>
            <a:pPr lvl="1" algn="l">
              <a:lnSpc>
                <a:spcPct val="90000"/>
              </a:lnSpc>
            </a:pPr>
            <a:endParaRPr lang="en-US" sz="2800" dirty="0" smtClean="0"/>
          </a:p>
          <a:p>
            <a:pPr lvl="1" algn="l">
              <a:lnSpc>
                <a:spcPct val="90000"/>
              </a:lnSpc>
            </a:pPr>
            <a:r>
              <a:rPr lang="en-US" sz="2800" dirty="0" smtClean="0"/>
              <a:t>Wasted space for meta-data?</a:t>
            </a:r>
          </a:p>
        </p:txBody>
      </p:sp>
      <p:sp>
        <p:nvSpPr>
          <p:cNvPr id="38" name="Rectangle 37"/>
          <p:cNvSpPr/>
          <p:nvPr/>
        </p:nvSpPr>
        <p:spPr>
          <a:xfrm>
            <a:off x="6359900" y="8954547"/>
            <a:ext cx="4442242" cy="4873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56623" lvl="1" indent="-406394" algn="l">
              <a:lnSpc>
                <a:spcPct val="90000"/>
              </a:lnSpc>
              <a:spcBef>
                <a:spcPct val="20000"/>
              </a:spcBef>
            </a:pPr>
            <a:r>
              <a:rPr lang="en-US" sz="2800" dirty="0" smtClean="0">
                <a:solidFill>
                  <a:srgbClr val="333333"/>
                </a:solidFill>
                <a:ea typeface="ＭＳ Ｐゴシック" charset="-128"/>
              </a:rPr>
              <a:t>+ Relatively small overhead</a:t>
            </a:r>
          </a:p>
        </p:txBody>
      </p:sp>
      <p:sp>
        <p:nvSpPr>
          <p:cNvPr id="39" name="Rectangle 38"/>
          <p:cNvSpPr/>
          <p:nvPr/>
        </p:nvSpPr>
        <p:spPr>
          <a:xfrm>
            <a:off x="6359900" y="7309027"/>
            <a:ext cx="6502400" cy="4873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1056623" lvl="1" indent="-406394" algn="l">
              <a:lnSpc>
                <a:spcPct val="90000"/>
              </a:lnSpc>
              <a:spcBef>
                <a:spcPct val="20000"/>
              </a:spcBef>
            </a:pPr>
            <a:r>
              <a:rPr lang="en-US" sz="2800" dirty="0" smtClean="0">
                <a:solidFill>
                  <a:srgbClr val="333333"/>
                </a:solidFill>
                <a:ea typeface="ＭＳ Ｐゴシック" charset="-128"/>
              </a:rPr>
              <a:t>+ Still good performance</a:t>
            </a:r>
            <a:endParaRPr lang="en-US" sz="2800" dirty="0">
              <a:solidFill>
                <a:srgbClr val="333333"/>
              </a:solidFill>
              <a:ea typeface="ＭＳ Ｐゴシック" charset="-128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359900" y="8141522"/>
            <a:ext cx="6502400" cy="8679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1056623" lvl="1" indent="-406394" algn="l">
              <a:lnSpc>
                <a:spcPct val="90000"/>
              </a:lnSpc>
              <a:spcBef>
                <a:spcPct val="20000"/>
              </a:spcBef>
            </a:pPr>
            <a:r>
              <a:rPr lang="en-US" sz="2800" dirty="0" smtClean="0">
                <a:solidFill>
                  <a:srgbClr val="333333"/>
                </a:solidFill>
                <a:ea typeface="ＭＳ Ｐゴシック" charset="-128"/>
              </a:rPr>
              <a:t>+/- </a:t>
            </a:r>
            <a:r>
              <a:rPr lang="en-US" sz="2800" dirty="0" smtClean="0">
                <a:solidFill>
                  <a:srgbClr val="333333"/>
                </a:solidFill>
                <a:ea typeface="ＭＳ Ｐゴシック" charset="-128"/>
              </a:rPr>
              <a:t>Some</a:t>
            </a:r>
            <a:r>
              <a:rPr lang="en-US" sz="2800" dirty="0" smtClean="0">
                <a:solidFill>
                  <a:srgbClr val="333333"/>
                </a:solidFill>
                <a:ea typeface="ＭＳ Ｐゴシック" charset="-128"/>
              </a:rPr>
              <a:t> calculations depending on size</a:t>
            </a:r>
            <a:endParaRPr lang="en-US" sz="2800" dirty="0">
              <a:solidFill>
                <a:srgbClr val="333333"/>
              </a:solidFill>
              <a:ea typeface="ＭＳ Ｐゴシック" charset="-128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359900" y="5852160"/>
            <a:ext cx="6502400" cy="4801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1056623" indent="-406394" algn="l">
              <a:lnSpc>
                <a:spcPct val="90000"/>
              </a:lnSpc>
              <a:spcBef>
                <a:spcPct val="20000"/>
              </a:spcBef>
            </a:pPr>
            <a:r>
              <a:rPr lang="en-US" sz="2800" dirty="0" smtClean="0">
                <a:solidFill>
                  <a:schemeClr val="bg2"/>
                </a:solidFill>
                <a:ea typeface="ＭＳ Ｐゴシック" charset="-128"/>
              </a:rPr>
              <a:t>+ Both reasonable</a:t>
            </a:r>
            <a:endParaRPr lang="en-US" sz="2800" dirty="0" smtClean="0">
              <a:solidFill>
                <a:schemeClr val="bg2"/>
              </a:solidFill>
              <a:ea typeface="ＭＳ Ｐゴシック" charset="-128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359900" y="6547082"/>
            <a:ext cx="6502400" cy="4873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1056623" lvl="1" indent="-406394" algn="l">
              <a:lnSpc>
                <a:spcPct val="90000"/>
              </a:lnSpc>
              <a:spcBef>
                <a:spcPct val="20000"/>
              </a:spcBef>
            </a:pPr>
            <a:r>
              <a:rPr lang="en-US" sz="2800" dirty="0" smtClean="0">
                <a:solidFill>
                  <a:schemeClr val="bg2"/>
                </a:solidFill>
                <a:ea typeface="ＭＳ Ｐゴシック" charset="-128"/>
              </a:rPr>
              <a:t>+ Can </a:t>
            </a:r>
            <a:r>
              <a:rPr lang="en-US" sz="2800" dirty="0" smtClean="0">
                <a:solidFill>
                  <a:schemeClr val="bg2"/>
                </a:solidFill>
                <a:ea typeface="ＭＳ Ｐゴシック" charset="-128"/>
              </a:rPr>
              <a:t>grow </a:t>
            </a:r>
            <a:endParaRPr lang="en-US" sz="2800" dirty="0" smtClean="0">
              <a:solidFill>
                <a:schemeClr val="bg2"/>
              </a:solidFill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/>
      <p:bldP spid="41" grpId="0"/>
      <p:bldP spid="4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Assume Multi-Level</a:t>
            </a:r>
            <a:br>
              <a:rPr lang="en-US" dirty="0" smtClean="0"/>
            </a:br>
            <a:r>
              <a:rPr lang="en-US" dirty="0" smtClean="0"/>
              <a:t>Indexing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8570" y="2576898"/>
            <a:ext cx="11581154" cy="6111805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Simple approach</a:t>
            </a:r>
          </a:p>
          <a:p>
            <a:pPr>
              <a:buNone/>
            </a:pPr>
            <a:r>
              <a:rPr lang="en-US" dirty="0" smtClean="0"/>
              <a:t>More complex file systems build from these basic data structures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On-Disk </a:t>
            </a:r>
            <a:r>
              <a:rPr sz="6480" dirty="0" smtClean="0">
                <a:solidFill>
                  <a:srgbClr val="FFFFFF"/>
                </a:solidFill>
              </a:rPr>
              <a:t>Structures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198" name="Shape 198"/>
          <p:cNvSpPr>
            <a:spLocks noGrp="1"/>
          </p:cNvSpPr>
          <p:nvPr>
            <p:ph type="body" idx="4294967295"/>
          </p:nvPr>
        </p:nvSpPr>
        <p:spPr>
          <a:xfrm>
            <a:off x="794175" y="2333133"/>
            <a:ext cx="11099800" cy="710984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 smtClean="0">
                <a:solidFill>
                  <a:srgbClr val="333333"/>
                </a:solidFill>
              </a:rPr>
              <a:t>- </a:t>
            </a:r>
            <a:r>
              <a:rPr sz="3800" dirty="0">
                <a:solidFill>
                  <a:srgbClr val="333333"/>
                </a:solidFill>
              </a:rPr>
              <a:t>data block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 - inode table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 - indirect block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 - directories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 - data bitmap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 - inode bitmap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 - superblock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FS Structs: Empty Disk</a:t>
            </a:r>
          </a:p>
        </p:txBody>
      </p:sp>
      <p:grpSp>
        <p:nvGrpSpPr>
          <p:cNvPr id="83" name="Group 82"/>
          <p:cNvGrpSpPr/>
          <p:nvPr/>
        </p:nvGrpSpPr>
        <p:grpSpPr>
          <a:xfrm>
            <a:off x="1108570" y="3028595"/>
            <a:ext cx="10185352" cy="4552539"/>
            <a:chOff x="1489242" y="3169365"/>
            <a:chExt cx="10185352" cy="4552539"/>
          </a:xfrm>
        </p:grpSpPr>
        <p:sp>
          <p:nvSpPr>
            <p:cNvPr id="201" name="Shape 201"/>
            <p:cNvSpPr/>
            <p:nvPr/>
          </p:nvSpPr>
          <p:spPr>
            <a:xfrm>
              <a:off x="1518624" y="3169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02" name="Shape 202"/>
            <p:cNvSpPr/>
            <p:nvPr/>
          </p:nvSpPr>
          <p:spPr>
            <a:xfrm>
              <a:off x="2105597" y="3169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03" name="Shape 203"/>
            <p:cNvSpPr/>
            <p:nvPr/>
          </p:nvSpPr>
          <p:spPr>
            <a:xfrm>
              <a:off x="2692570" y="3169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04" name="Shape 204"/>
            <p:cNvSpPr/>
            <p:nvPr/>
          </p:nvSpPr>
          <p:spPr>
            <a:xfrm>
              <a:off x="3279543" y="3169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05" name="Shape 205"/>
            <p:cNvSpPr/>
            <p:nvPr/>
          </p:nvSpPr>
          <p:spPr>
            <a:xfrm>
              <a:off x="3866517" y="3169365"/>
              <a:ext cx="507454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06" name="Shape 206"/>
            <p:cNvSpPr/>
            <p:nvPr/>
          </p:nvSpPr>
          <p:spPr>
            <a:xfrm>
              <a:off x="4453490" y="3169365"/>
              <a:ext cx="507454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07" name="Shape 207"/>
            <p:cNvSpPr/>
            <p:nvPr/>
          </p:nvSpPr>
          <p:spPr>
            <a:xfrm>
              <a:off x="5040463" y="3169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 dirty="0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08" name="Shape 208"/>
            <p:cNvSpPr/>
            <p:nvPr/>
          </p:nvSpPr>
          <p:spPr>
            <a:xfrm>
              <a:off x="5627436" y="3169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09" name="Shape 209"/>
            <p:cNvSpPr/>
            <p:nvPr/>
          </p:nvSpPr>
          <p:spPr>
            <a:xfrm>
              <a:off x="1602222" y="3708703"/>
              <a:ext cx="340259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0</a:t>
              </a:r>
            </a:p>
          </p:txBody>
        </p:sp>
        <p:sp>
          <p:nvSpPr>
            <p:cNvPr id="210" name="Shape 210"/>
            <p:cNvSpPr/>
            <p:nvPr/>
          </p:nvSpPr>
          <p:spPr>
            <a:xfrm>
              <a:off x="5711034" y="3708703"/>
              <a:ext cx="340259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7</a:t>
              </a:r>
            </a:p>
          </p:txBody>
        </p:sp>
        <p:sp>
          <p:nvSpPr>
            <p:cNvPr id="211" name="Shape 211"/>
            <p:cNvSpPr/>
            <p:nvPr/>
          </p:nvSpPr>
          <p:spPr>
            <a:xfrm>
              <a:off x="7028945" y="3169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12" name="Shape 212"/>
            <p:cNvSpPr/>
            <p:nvPr/>
          </p:nvSpPr>
          <p:spPr>
            <a:xfrm>
              <a:off x="7615918" y="3169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13" name="Shape 213"/>
            <p:cNvSpPr/>
            <p:nvPr/>
          </p:nvSpPr>
          <p:spPr>
            <a:xfrm>
              <a:off x="8202891" y="3169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14" name="Shape 214"/>
            <p:cNvSpPr/>
            <p:nvPr/>
          </p:nvSpPr>
          <p:spPr>
            <a:xfrm>
              <a:off x="8789864" y="3169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15" name="Shape 215"/>
            <p:cNvSpPr/>
            <p:nvPr/>
          </p:nvSpPr>
          <p:spPr>
            <a:xfrm>
              <a:off x="9376838" y="3169365"/>
              <a:ext cx="507454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16" name="Shape 216"/>
            <p:cNvSpPr/>
            <p:nvPr/>
          </p:nvSpPr>
          <p:spPr>
            <a:xfrm>
              <a:off x="9963811" y="3169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17" name="Shape 217"/>
            <p:cNvSpPr/>
            <p:nvPr/>
          </p:nvSpPr>
          <p:spPr>
            <a:xfrm>
              <a:off x="10550784" y="3169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18" name="Shape 218"/>
            <p:cNvSpPr/>
            <p:nvPr/>
          </p:nvSpPr>
          <p:spPr>
            <a:xfrm>
              <a:off x="11137757" y="3169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19" name="Shape 219"/>
            <p:cNvSpPr/>
            <p:nvPr/>
          </p:nvSpPr>
          <p:spPr>
            <a:xfrm>
              <a:off x="7112542" y="3708703"/>
              <a:ext cx="340260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8</a:t>
              </a:r>
            </a:p>
          </p:txBody>
        </p:sp>
        <p:sp>
          <p:nvSpPr>
            <p:cNvPr id="220" name="Shape 220"/>
            <p:cNvSpPr/>
            <p:nvPr/>
          </p:nvSpPr>
          <p:spPr>
            <a:xfrm>
              <a:off x="11108376" y="3708703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15</a:t>
              </a:r>
            </a:p>
          </p:txBody>
        </p:sp>
        <p:sp>
          <p:nvSpPr>
            <p:cNvPr id="221" name="Shape 221"/>
            <p:cNvSpPr/>
            <p:nvPr/>
          </p:nvSpPr>
          <p:spPr>
            <a:xfrm>
              <a:off x="1518624" y="4312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22" name="Shape 222"/>
            <p:cNvSpPr/>
            <p:nvPr/>
          </p:nvSpPr>
          <p:spPr>
            <a:xfrm>
              <a:off x="2105597" y="4312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23" name="Shape 223"/>
            <p:cNvSpPr/>
            <p:nvPr/>
          </p:nvSpPr>
          <p:spPr>
            <a:xfrm>
              <a:off x="2692570" y="4312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 dirty="0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24" name="Shape 224"/>
            <p:cNvSpPr/>
            <p:nvPr/>
          </p:nvSpPr>
          <p:spPr>
            <a:xfrm>
              <a:off x="3279543" y="4312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25" name="Shape 225"/>
            <p:cNvSpPr/>
            <p:nvPr/>
          </p:nvSpPr>
          <p:spPr>
            <a:xfrm>
              <a:off x="3866517" y="4312365"/>
              <a:ext cx="507454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26" name="Shape 226"/>
            <p:cNvSpPr/>
            <p:nvPr/>
          </p:nvSpPr>
          <p:spPr>
            <a:xfrm>
              <a:off x="4453490" y="4312365"/>
              <a:ext cx="507454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27" name="Shape 227"/>
            <p:cNvSpPr/>
            <p:nvPr/>
          </p:nvSpPr>
          <p:spPr>
            <a:xfrm>
              <a:off x="5040463" y="4312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28" name="Shape 228"/>
            <p:cNvSpPr/>
            <p:nvPr/>
          </p:nvSpPr>
          <p:spPr>
            <a:xfrm>
              <a:off x="5627436" y="4312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29" name="Shape 229"/>
            <p:cNvSpPr/>
            <p:nvPr/>
          </p:nvSpPr>
          <p:spPr>
            <a:xfrm>
              <a:off x="1489242" y="4851703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16</a:t>
              </a:r>
            </a:p>
          </p:txBody>
        </p:sp>
        <p:sp>
          <p:nvSpPr>
            <p:cNvPr id="230" name="Shape 230"/>
            <p:cNvSpPr/>
            <p:nvPr/>
          </p:nvSpPr>
          <p:spPr>
            <a:xfrm>
              <a:off x="5598055" y="4851703"/>
              <a:ext cx="566217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23</a:t>
              </a:r>
            </a:p>
          </p:txBody>
        </p:sp>
        <p:sp>
          <p:nvSpPr>
            <p:cNvPr id="231" name="Shape 231"/>
            <p:cNvSpPr/>
            <p:nvPr/>
          </p:nvSpPr>
          <p:spPr>
            <a:xfrm>
              <a:off x="7028945" y="4312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32" name="Shape 232"/>
            <p:cNvSpPr/>
            <p:nvPr/>
          </p:nvSpPr>
          <p:spPr>
            <a:xfrm>
              <a:off x="7615919" y="4312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33" name="Shape 233"/>
            <p:cNvSpPr/>
            <p:nvPr/>
          </p:nvSpPr>
          <p:spPr>
            <a:xfrm>
              <a:off x="8202891" y="4312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34" name="Shape 234"/>
            <p:cNvSpPr/>
            <p:nvPr/>
          </p:nvSpPr>
          <p:spPr>
            <a:xfrm>
              <a:off x="8789865" y="4312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35" name="Shape 235"/>
            <p:cNvSpPr/>
            <p:nvPr/>
          </p:nvSpPr>
          <p:spPr>
            <a:xfrm>
              <a:off x="9376838" y="4312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36" name="Shape 236"/>
            <p:cNvSpPr/>
            <p:nvPr/>
          </p:nvSpPr>
          <p:spPr>
            <a:xfrm>
              <a:off x="9963811" y="4312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37" name="Shape 237"/>
            <p:cNvSpPr/>
            <p:nvPr/>
          </p:nvSpPr>
          <p:spPr>
            <a:xfrm>
              <a:off x="10550785" y="4312365"/>
              <a:ext cx="507454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38" name="Shape 238"/>
            <p:cNvSpPr/>
            <p:nvPr/>
          </p:nvSpPr>
          <p:spPr>
            <a:xfrm>
              <a:off x="11137757" y="4312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39" name="Shape 239"/>
            <p:cNvSpPr/>
            <p:nvPr/>
          </p:nvSpPr>
          <p:spPr>
            <a:xfrm>
              <a:off x="6999564" y="4851703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24</a:t>
              </a:r>
            </a:p>
          </p:txBody>
        </p:sp>
        <p:sp>
          <p:nvSpPr>
            <p:cNvPr id="240" name="Shape 240"/>
            <p:cNvSpPr/>
            <p:nvPr/>
          </p:nvSpPr>
          <p:spPr>
            <a:xfrm>
              <a:off x="11108376" y="4851703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31</a:t>
              </a:r>
            </a:p>
          </p:txBody>
        </p:sp>
        <p:sp>
          <p:nvSpPr>
            <p:cNvPr id="241" name="Shape 241"/>
            <p:cNvSpPr/>
            <p:nvPr/>
          </p:nvSpPr>
          <p:spPr>
            <a:xfrm>
              <a:off x="1518624" y="5455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42" name="Shape 242"/>
            <p:cNvSpPr/>
            <p:nvPr/>
          </p:nvSpPr>
          <p:spPr>
            <a:xfrm>
              <a:off x="2105597" y="5455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43" name="Shape 243"/>
            <p:cNvSpPr/>
            <p:nvPr/>
          </p:nvSpPr>
          <p:spPr>
            <a:xfrm>
              <a:off x="2692570" y="5455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44" name="Shape 244"/>
            <p:cNvSpPr/>
            <p:nvPr/>
          </p:nvSpPr>
          <p:spPr>
            <a:xfrm>
              <a:off x="3279543" y="5455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45" name="Shape 245"/>
            <p:cNvSpPr/>
            <p:nvPr/>
          </p:nvSpPr>
          <p:spPr>
            <a:xfrm>
              <a:off x="3866517" y="5455365"/>
              <a:ext cx="507454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46" name="Shape 246"/>
            <p:cNvSpPr/>
            <p:nvPr/>
          </p:nvSpPr>
          <p:spPr>
            <a:xfrm>
              <a:off x="4453490" y="5455365"/>
              <a:ext cx="507454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47" name="Shape 247"/>
            <p:cNvSpPr/>
            <p:nvPr/>
          </p:nvSpPr>
          <p:spPr>
            <a:xfrm>
              <a:off x="5040463" y="5455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48" name="Shape 248"/>
            <p:cNvSpPr/>
            <p:nvPr/>
          </p:nvSpPr>
          <p:spPr>
            <a:xfrm>
              <a:off x="5627436" y="5455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49" name="Shape 249"/>
            <p:cNvSpPr/>
            <p:nvPr/>
          </p:nvSpPr>
          <p:spPr>
            <a:xfrm>
              <a:off x="1489242" y="5994703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32</a:t>
              </a:r>
            </a:p>
          </p:txBody>
        </p:sp>
        <p:sp>
          <p:nvSpPr>
            <p:cNvPr id="250" name="Shape 250"/>
            <p:cNvSpPr/>
            <p:nvPr/>
          </p:nvSpPr>
          <p:spPr>
            <a:xfrm>
              <a:off x="5598055" y="5994703"/>
              <a:ext cx="566217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39</a:t>
              </a:r>
            </a:p>
          </p:txBody>
        </p:sp>
        <p:sp>
          <p:nvSpPr>
            <p:cNvPr id="251" name="Shape 251"/>
            <p:cNvSpPr/>
            <p:nvPr/>
          </p:nvSpPr>
          <p:spPr>
            <a:xfrm>
              <a:off x="7028945" y="5455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52" name="Shape 252"/>
            <p:cNvSpPr/>
            <p:nvPr/>
          </p:nvSpPr>
          <p:spPr>
            <a:xfrm>
              <a:off x="7615919" y="5455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53" name="Shape 253"/>
            <p:cNvSpPr/>
            <p:nvPr/>
          </p:nvSpPr>
          <p:spPr>
            <a:xfrm>
              <a:off x="8202891" y="5455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54" name="Shape 254"/>
            <p:cNvSpPr/>
            <p:nvPr/>
          </p:nvSpPr>
          <p:spPr>
            <a:xfrm>
              <a:off x="8789865" y="5455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55" name="Shape 255"/>
            <p:cNvSpPr/>
            <p:nvPr/>
          </p:nvSpPr>
          <p:spPr>
            <a:xfrm>
              <a:off x="9376838" y="5455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56" name="Shape 256"/>
            <p:cNvSpPr/>
            <p:nvPr/>
          </p:nvSpPr>
          <p:spPr>
            <a:xfrm>
              <a:off x="9963811" y="5455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57" name="Shape 257"/>
            <p:cNvSpPr/>
            <p:nvPr/>
          </p:nvSpPr>
          <p:spPr>
            <a:xfrm>
              <a:off x="10550785" y="5455365"/>
              <a:ext cx="507454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58" name="Shape 258"/>
            <p:cNvSpPr/>
            <p:nvPr/>
          </p:nvSpPr>
          <p:spPr>
            <a:xfrm>
              <a:off x="11137757" y="5455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59" name="Shape 259"/>
            <p:cNvSpPr/>
            <p:nvPr/>
          </p:nvSpPr>
          <p:spPr>
            <a:xfrm>
              <a:off x="6999564" y="5994703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40</a:t>
              </a:r>
            </a:p>
          </p:txBody>
        </p:sp>
        <p:sp>
          <p:nvSpPr>
            <p:cNvPr id="260" name="Shape 260"/>
            <p:cNvSpPr/>
            <p:nvPr/>
          </p:nvSpPr>
          <p:spPr>
            <a:xfrm>
              <a:off x="11108376" y="5994703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47</a:t>
              </a:r>
            </a:p>
          </p:txBody>
        </p:sp>
        <p:sp>
          <p:nvSpPr>
            <p:cNvPr id="261" name="Shape 261"/>
            <p:cNvSpPr/>
            <p:nvPr/>
          </p:nvSpPr>
          <p:spPr>
            <a:xfrm>
              <a:off x="1518624" y="6598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62" name="Shape 262"/>
            <p:cNvSpPr/>
            <p:nvPr/>
          </p:nvSpPr>
          <p:spPr>
            <a:xfrm>
              <a:off x="2105597" y="6598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63" name="Shape 263"/>
            <p:cNvSpPr/>
            <p:nvPr/>
          </p:nvSpPr>
          <p:spPr>
            <a:xfrm>
              <a:off x="2692570" y="6598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64" name="Shape 264"/>
            <p:cNvSpPr/>
            <p:nvPr/>
          </p:nvSpPr>
          <p:spPr>
            <a:xfrm>
              <a:off x="3279543" y="6598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65" name="Shape 265"/>
            <p:cNvSpPr/>
            <p:nvPr/>
          </p:nvSpPr>
          <p:spPr>
            <a:xfrm>
              <a:off x="3866517" y="6598365"/>
              <a:ext cx="507454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66" name="Shape 266"/>
            <p:cNvSpPr/>
            <p:nvPr/>
          </p:nvSpPr>
          <p:spPr>
            <a:xfrm>
              <a:off x="4453490" y="6598365"/>
              <a:ext cx="507454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67" name="Shape 267"/>
            <p:cNvSpPr/>
            <p:nvPr/>
          </p:nvSpPr>
          <p:spPr>
            <a:xfrm>
              <a:off x="5040463" y="6598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68" name="Shape 268"/>
            <p:cNvSpPr/>
            <p:nvPr/>
          </p:nvSpPr>
          <p:spPr>
            <a:xfrm>
              <a:off x="5627436" y="6598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69" name="Shape 269"/>
            <p:cNvSpPr/>
            <p:nvPr/>
          </p:nvSpPr>
          <p:spPr>
            <a:xfrm>
              <a:off x="1489242" y="7137703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48</a:t>
              </a:r>
            </a:p>
          </p:txBody>
        </p:sp>
        <p:sp>
          <p:nvSpPr>
            <p:cNvPr id="270" name="Shape 270"/>
            <p:cNvSpPr/>
            <p:nvPr/>
          </p:nvSpPr>
          <p:spPr>
            <a:xfrm>
              <a:off x="5598055" y="7137703"/>
              <a:ext cx="566217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55</a:t>
              </a:r>
            </a:p>
          </p:txBody>
        </p:sp>
        <p:sp>
          <p:nvSpPr>
            <p:cNvPr id="271" name="Shape 271"/>
            <p:cNvSpPr/>
            <p:nvPr/>
          </p:nvSpPr>
          <p:spPr>
            <a:xfrm>
              <a:off x="7028945" y="6598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72" name="Shape 272"/>
            <p:cNvSpPr/>
            <p:nvPr/>
          </p:nvSpPr>
          <p:spPr>
            <a:xfrm>
              <a:off x="7615919" y="6598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73" name="Shape 273"/>
            <p:cNvSpPr/>
            <p:nvPr/>
          </p:nvSpPr>
          <p:spPr>
            <a:xfrm>
              <a:off x="8202891" y="6598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74" name="Shape 274"/>
            <p:cNvSpPr/>
            <p:nvPr/>
          </p:nvSpPr>
          <p:spPr>
            <a:xfrm>
              <a:off x="8789865" y="6598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75" name="Shape 275"/>
            <p:cNvSpPr/>
            <p:nvPr/>
          </p:nvSpPr>
          <p:spPr>
            <a:xfrm>
              <a:off x="9376838" y="6598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76" name="Shape 276"/>
            <p:cNvSpPr/>
            <p:nvPr/>
          </p:nvSpPr>
          <p:spPr>
            <a:xfrm>
              <a:off x="9963811" y="6598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77" name="Shape 277"/>
            <p:cNvSpPr/>
            <p:nvPr/>
          </p:nvSpPr>
          <p:spPr>
            <a:xfrm>
              <a:off x="10550785" y="6598365"/>
              <a:ext cx="507454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78" name="Shape 278"/>
            <p:cNvSpPr/>
            <p:nvPr/>
          </p:nvSpPr>
          <p:spPr>
            <a:xfrm>
              <a:off x="11137757" y="6598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79" name="Shape 279"/>
            <p:cNvSpPr/>
            <p:nvPr/>
          </p:nvSpPr>
          <p:spPr>
            <a:xfrm>
              <a:off x="6999564" y="7137703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56</a:t>
              </a:r>
            </a:p>
          </p:txBody>
        </p:sp>
        <p:sp>
          <p:nvSpPr>
            <p:cNvPr id="280" name="Shape 280"/>
            <p:cNvSpPr/>
            <p:nvPr/>
          </p:nvSpPr>
          <p:spPr>
            <a:xfrm>
              <a:off x="11108376" y="7137703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63</a:t>
              </a:r>
            </a:p>
          </p:txBody>
        </p:sp>
      </p:grpSp>
      <p:sp>
        <p:nvSpPr>
          <p:cNvPr id="84" name="TextBox 83"/>
          <p:cNvSpPr txBox="1"/>
          <p:nvPr/>
        </p:nvSpPr>
        <p:spPr>
          <a:xfrm>
            <a:off x="3751118" y="8174830"/>
            <a:ext cx="53716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Assume each block is 4KB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5360" y="2926080"/>
            <a:ext cx="11054080" cy="1625600"/>
          </a:xfrm>
        </p:spPr>
        <p:txBody>
          <a:bodyPr/>
          <a:lstStyle/>
          <a:p>
            <a:r>
              <a:rPr lang="en-US" dirty="0" smtClean="0"/>
              <a:t>File </a:t>
            </a:r>
            <a:r>
              <a:rPr lang="en-US" dirty="0" smtClean="0"/>
              <a:t>System </a:t>
            </a:r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1867" y="5079999"/>
            <a:ext cx="12029440" cy="4357300"/>
          </a:xfrm>
        </p:spPr>
        <p:txBody>
          <a:bodyPr>
            <a:normAutofit fontScale="92500" lnSpcReduction="20000"/>
          </a:bodyPr>
          <a:lstStyle/>
          <a:p>
            <a:pPr marL="866973" indent="-866973" algn="l"/>
            <a:r>
              <a:rPr lang="en-US" b="1" dirty="0"/>
              <a:t>Questions answered in this </a:t>
            </a:r>
            <a:r>
              <a:rPr lang="en-US" b="1" dirty="0" smtClean="0"/>
              <a:t>lecture:</a:t>
            </a:r>
          </a:p>
          <a:p>
            <a:pPr marL="866973" indent="-866973" algn="l"/>
            <a:r>
              <a:rPr lang="en-US" dirty="0" smtClean="0"/>
              <a:t>What </a:t>
            </a:r>
            <a:r>
              <a:rPr lang="en-US" b="1" dirty="0" smtClean="0"/>
              <a:t>on-disk structures </a:t>
            </a:r>
            <a:r>
              <a:rPr lang="en-US" dirty="0" smtClean="0"/>
              <a:t>to represent files and directories?</a:t>
            </a:r>
          </a:p>
          <a:p>
            <a:pPr marL="1517203" lvl="1" indent="-866973" algn="l"/>
            <a:r>
              <a:rPr lang="en-US" sz="2400" dirty="0" smtClean="0">
                <a:solidFill>
                  <a:schemeClr val="bg2"/>
                </a:solidFill>
              </a:rPr>
              <a:t>Contiguous, Extents, Linked, FAT, Indexed, Multi-level indexed</a:t>
            </a:r>
          </a:p>
          <a:p>
            <a:pPr marL="1517203" lvl="1" indent="-866973" algn="l"/>
            <a:r>
              <a:rPr lang="en-US" sz="2400" dirty="0" smtClean="0">
                <a:solidFill>
                  <a:schemeClr val="bg2"/>
                </a:solidFill>
              </a:rPr>
              <a:t>Which are good for different </a:t>
            </a:r>
            <a:r>
              <a:rPr lang="en-US" sz="2400" b="1" dirty="0" smtClean="0">
                <a:solidFill>
                  <a:schemeClr val="bg2"/>
                </a:solidFill>
              </a:rPr>
              <a:t>metrics</a:t>
            </a:r>
            <a:r>
              <a:rPr lang="en-US" sz="2400" dirty="0" smtClean="0">
                <a:solidFill>
                  <a:schemeClr val="bg2"/>
                </a:solidFill>
              </a:rPr>
              <a:t>?</a:t>
            </a:r>
            <a:endParaRPr lang="en-US" sz="1900" dirty="0">
              <a:solidFill>
                <a:schemeClr val="bg2"/>
              </a:solidFill>
            </a:endParaRPr>
          </a:p>
          <a:p>
            <a:pPr marL="866973" indent="-866973" algn="l"/>
            <a:endParaRPr lang="en-US" dirty="0" smtClean="0"/>
          </a:p>
          <a:p>
            <a:pPr marL="866973" indent="-866973" algn="l"/>
            <a:r>
              <a:rPr lang="en-US" dirty="0" smtClean="0"/>
              <a:t>What disk </a:t>
            </a:r>
            <a:r>
              <a:rPr lang="en-US" b="1" dirty="0" smtClean="0"/>
              <a:t>operations</a:t>
            </a:r>
            <a:r>
              <a:rPr lang="en-US" dirty="0" smtClean="0"/>
              <a:t> are needed for:</a:t>
            </a:r>
          </a:p>
          <a:p>
            <a:pPr marL="866973" indent="-866973" algn="l"/>
            <a:r>
              <a:rPr lang="en-US" dirty="0"/>
              <a:t>	</a:t>
            </a:r>
            <a:r>
              <a:rPr lang="en-US" dirty="0" smtClean="0"/>
              <a:t>make directory</a:t>
            </a:r>
          </a:p>
          <a:p>
            <a:pPr marL="866973" indent="-866973" algn="l"/>
            <a:r>
              <a:rPr lang="en-US" dirty="0"/>
              <a:t>	</a:t>
            </a:r>
            <a:r>
              <a:rPr lang="en-US" dirty="0" smtClean="0"/>
              <a:t>open file</a:t>
            </a:r>
          </a:p>
          <a:p>
            <a:pPr marL="866973" indent="-866973" algn="l"/>
            <a:r>
              <a:rPr lang="en-US" dirty="0"/>
              <a:t>	</a:t>
            </a:r>
            <a:r>
              <a:rPr lang="en-US" dirty="0" smtClean="0"/>
              <a:t>write/read file</a:t>
            </a:r>
          </a:p>
          <a:p>
            <a:pPr marL="866973" indent="-866973" algn="l"/>
            <a:r>
              <a:rPr lang="en-US" dirty="0"/>
              <a:t>	</a:t>
            </a:r>
            <a:r>
              <a:rPr lang="en-US" dirty="0" smtClean="0"/>
              <a:t>close file</a:t>
            </a:r>
          </a:p>
          <a:p>
            <a:pPr marL="866973" indent="-866973" algn="l"/>
            <a:endParaRPr lang="en-US" dirty="0" smtClean="0"/>
          </a:p>
          <a:p>
            <a:pPr marL="866973" indent="-866973" algn="l"/>
            <a:endParaRPr lang="en-US" dirty="0" smtClean="0">
              <a:solidFill>
                <a:schemeClr val="bg2"/>
              </a:solidFill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251200" y="541867"/>
            <a:ext cx="5960533" cy="792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76">
                <a:solidFill>
                  <a:prstClr val="white"/>
                </a:solidFill>
              </a:rPr>
              <a:t>UNIVERSITY of WISCONSIN-MADISON</a:t>
            </a:r>
            <a:br>
              <a:rPr lang="en-US" sz="2276">
                <a:solidFill>
                  <a:prstClr val="white"/>
                </a:solidFill>
              </a:rPr>
            </a:br>
            <a:r>
              <a:rPr lang="en-US" sz="2276">
                <a:solidFill>
                  <a:prstClr val="white"/>
                </a:solidFill>
              </a:rPr>
              <a:t>Computer Sciences Department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25120" y="1625601"/>
            <a:ext cx="5093547" cy="705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991" dirty="0">
                <a:solidFill>
                  <a:prstClr val="white"/>
                </a:solidFill>
              </a:rPr>
              <a:t>CS 537</a:t>
            </a:r>
            <a:br>
              <a:rPr lang="en-US" sz="1991" dirty="0">
                <a:solidFill>
                  <a:prstClr val="white"/>
                </a:solidFill>
              </a:rPr>
            </a:br>
            <a:r>
              <a:rPr lang="en-US" sz="1991" dirty="0">
                <a:solidFill>
                  <a:prstClr val="white"/>
                </a:solidFill>
              </a:rPr>
              <a:t>Introduction to Operating Systems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7477760" y="1625601"/>
            <a:ext cx="5093547" cy="705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991">
                <a:solidFill>
                  <a:prstClr val="white"/>
                </a:solidFill>
              </a:rPr>
              <a:t>Andrea C. Arpaci-Dusseau</a:t>
            </a:r>
            <a:br>
              <a:rPr lang="en-US" sz="1991">
                <a:solidFill>
                  <a:prstClr val="white"/>
                </a:solidFill>
              </a:rPr>
            </a:br>
            <a:r>
              <a:rPr lang="en-US" sz="1991">
                <a:solidFill>
                  <a:prstClr val="white"/>
                </a:solidFill>
              </a:rPr>
              <a:t>Remzi H. Arpaci-Dusseau</a:t>
            </a:r>
          </a:p>
        </p:txBody>
      </p:sp>
    </p:spTree>
    <p:extLst>
      <p:ext uri="{BB962C8B-B14F-4D97-AF65-F5344CB8AC3E}">
        <p14:creationId xmlns:p14="http://schemas.microsoft.com/office/powerpoint/2010/main" val="42567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Data Blocks</a:t>
            </a:r>
          </a:p>
        </p:txBody>
      </p:sp>
      <p:grpSp>
        <p:nvGrpSpPr>
          <p:cNvPr id="83" name="Group 82"/>
          <p:cNvGrpSpPr/>
          <p:nvPr/>
        </p:nvGrpSpPr>
        <p:grpSpPr>
          <a:xfrm>
            <a:off x="1108570" y="3188825"/>
            <a:ext cx="10185352" cy="4552539"/>
            <a:chOff x="1409724" y="2045826"/>
            <a:chExt cx="10185352" cy="4552539"/>
          </a:xfrm>
        </p:grpSpPr>
        <p:sp>
          <p:nvSpPr>
            <p:cNvPr id="283" name="Shape 283"/>
            <p:cNvSpPr/>
            <p:nvPr/>
          </p:nvSpPr>
          <p:spPr>
            <a:xfrm>
              <a:off x="1522704" y="2585164"/>
              <a:ext cx="340259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0</a:t>
              </a:r>
            </a:p>
          </p:txBody>
        </p:sp>
        <p:sp>
          <p:nvSpPr>
            <p:cNvPr id="284" name="Shape 284"/>
            <p:cNvSpPr/>
            <p:nvPr/>
          </p:nvSpPr>
          <p:spPr>
            <a:xfrm>
              <a:off x="5631516" y="2585164"/>
              <a:ext cx="340259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7</a:t>
              </a:r>
            </a:p>
          </p:txBody>
        </p:sp>
        <p:sp>
          <p:nvSpPr>
            <p:cNvPr id="285" name="Shape 285"/>
            <p:cNvSpPr/>
            <p:nvPr/>
          </p:nvSpPr>
          <p:spPr>
            <a:xfrm>
              <a:off x="6949427" y="2045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286" name="Shape 286"/>
            <p:cNvSpPr/>
            <p:nvPr/>
          </p:nvSpPr>
          <p:spPr>
            <a:xfrm>
              <a:off x="7536400" y="2045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287" name="Shape 287"/>
            <p:cNvSpPr/>
            <p:nvPr/>
          </p:nvSpPr>
          <p:spPr>
            <a:xfrm>
              <a:off x="8123373" y="2045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288" name="Shape 288"/>
            <p:cNvSpPr/>
            <p:nvPr/>
          </p:nvSpPr>
          <p:spPr>
            <a:xfrm>
              <a:off x="8710346" y="2045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289" name="Shape 289"/>
            <p:cNvSpPr/>
            <p:nvPr/>
          </p:nvSpPr>
          <p:spPr>
            <a:xfrm>
              <a:off x="9297320" y="2045826"/>
              <a:ext cx="507454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290" name="Shape 290"/>
            <p:cNvSpPr/>
            <p:nvPr/>
          </p:nvSpPr>
          <p:spPr>
            <a:xfrm>
              <a:off x="9884293" y="2045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291" name="Shape 291"/>
            <p:cNvSpPr/>
            <p:nvPr/>
          </p:nvSpPr>
          <p:spPr>
            <a:xfrm>
              <a:off x="10471266" y="2045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292" name="Shape 292"/>
            <p:cNvSpPr/>
            <p:nvPr/>
          </p:nvSpPr>
          <p:spPr>
            <a:xfrm>
              <a:off x="11058239" y="2045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293" name="Shape 293"/>
            <p:cNvSpPr/>
            <p:nvPr/>
          </p:nvSpPr>
          <p:spPr>
            <a:xfrm>
              <a:off x="7033024" y="2585164"/>
              <a:ext cx="340260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8</a:t>
              </a:r>
            </a:p>
          </p:txBody>
        </p:sp>
        <p:sp>
          <p:nvSpPr>
            <p:cNvPr id="294" name="Shape 294"/>
            <p:cNvSpPr/>
            <p:nvPr/>
          </p:nvSpPr>
          <p:spPr>
            <a:xfrm>
              <a:off x="11028858" y="2585164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15</a:t>
              </a:r>
            </a:p>
          </p:txBody>
        </p:sp>
        <p:sp>
          <p:nvSpPr>
            <p:cNvPr id="295" name="Shape 295"/>
            <p:cNvSpPr/>
            <p:nvPr/>
          </p:nvSpPr>
          <p:spPr>
            <a:xfrm>
              <a:off x="1439106" y="3188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296" name="Shape 296"/>
            <p:cNvSpPr/>
            <p:nvPr/>
          </p:nvSpPr>
          <p:spPr>
            <a:xfrm>
              <a:off x="2026079" y="3188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297" name="Shape 297"/>
            <p:cNvSpPr/>
            <p:nvPr/>
          </p:nvSpPr>
          <p:spPr>
            <a:xfrm>
              <a:off x="2613052" y="3188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298" name="Shape 298"/>
            <p:cNvSpPr/>
            <p:nvPr/>
          </p:nvSpPr>
          <p:spPr>
            <a:xfrm>
              <a:off x="3200025" y="3188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299" name="Shape 299"/>
            <p:cNvSpPr/>
            <p:nvPr/>
          </p:nvSpPr>
          <p:spPr>
            <a:xfrm>
              <a:off x="3786999" y="3188826"/>
              <a:ext cx="507454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00" name="Shape 300"/>
            <p:cNvSpPr/>
            <p:nvPr/>
          </p:nvSpPr>
          <p:spPr>
            <a:xfrm>
              <a:off x="4373972" y="3188826"/>
              <a:ext cx="507454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01" name="Shape 301"/>
            <p:cNvSpPr/>
            <p:nvPr/>
          </p:nvSpPr>
          <p:spPr>
            <a:xfrm>
              <a:off x="4960945" y="3188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02" name="Shape 302"/>
            <p:cNvSpPr/>
            <p:nvPr/>
          </p:nvSpPr>
          <p:spPr>
            <a:xfrm>
              <a:off x="5547918" y="3188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03" name="Shape 303"/>
            <p:cNvSpPr/>
            <p:nvPr/>
          </p:nvSpPr>
          <p:spPr>
            <a:xfrm>
              <a:off x="1409724" y="3728164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16</a:t>
              </a:r>
            </a:p>
          </p:txBody>
        </p:sp>
        <p:sp>
          <p:nvSpPr>
            <p:cNvPr id="304" name="Shape 304"/>
            <p:cNvSpPr/>
            <p:nvPr/>
          </p:nvSpPr>
          <p:spPr>
            <a:xfrm>
              <a:off x="5518537" y="3728164"/>
              <a:ext cx="566217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23</a:t>
              </a:r>
            </a:p>
          </p:txBody>
        </p:sp>
        <p:sp>
          <p:nvSpPr>
            <p:cNvPr id="305" name="Shape 305"/>
            <p:cNvSpPr/>
            <p:nvPr/>
          </p:nvSpPr>
          <p:spPr>
            <a:xfrm>
              <a:off x="6949427" y="3188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06" name="Shape 306"/>
            <p:cNvSpPr/>
            <p:nvPr/>
          </p:nvSpPr>
          <p:spPr>
            <a:xfrm>
              <a:off x="7536401" y="3188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07" name="Shape 307"/>
            <p:cNvSpPr/>
            <p:nvPr/>
          </p:nvSpPr>
          <p:spPr>
            <a:xfrm>
              <a:off x="8123373" y="3188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08" name="Shape 308"/>
            <p:cNvSpPr/>
            <p:nvPr/>
          </p:nvSpPr>
          <p:spPr>
            <a:xfrm>
              <a:off x="8710347" y="3188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09" name="Shape 309"/>
            <p:cNvSpPr/>
            <p:nvPr/>
          </p:nvSpPr>
          <p:spPr>
            <a:xfrm>
              <a:off x="9297320" y="3188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10" name="Shape 310"/>
            <p:cNvSpPr/>
            <p:nvPr/>
          </p:nvSpPr>
          <p:spPr>
            <a:xfrm>
              <a:off x="9884293" y="3188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11" name="Shape 311"/>
            <p:cNvSpPr/>
            <p:nvPr/>
          </p:nvSpPr>
          <p:spPr>
            <a:xfrm>
              <a:off x="10471267" y="3188826"/>
              <a:ext cx="507454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12" name="Shape 312"/>
            <p:cNvSpPr/>
            <p:nvPr/>
          </p:nvSpPr>
          <p:spPr>
            <a:xfrm>
              <a:off x="11058239" y="3188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13" name="Shape 313"/>
            <p:cNvSpPr/>
            <p:nvPr/>
          </p:nvSpPr>
          <p:spPr>
            <a:xfrm>
              <a:off x="6920046" y="3728164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24</a:t>
              </a:r>
            </a:p>
          </p:txBody>
        </p:sp>
        <p:sp>
          <p:nvSpPr>
            <p:cNvPr id="314" name="Shape 314"/>
            <p:cNvSpPr/>
            <p:nvPr/>
          </p:nvSpPr>
          <p:spPr>
            <a:xfrm>
              <a:off x="11028858" y="3728164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31</a:t>
              </a:r>
            </a:p>
          </p:txBody>
        </p:sp>
        <p:sp>
          <p:nvSpPr>
            <p:cNvPr id="315" name="Shape 315"/>
            <p:cNvSpPr/>
            <p:nvPr/>
          </p:nvSpPr>
          <p:spPr>
            <a:xfrm>
              <a:off x="1439106" y="4331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16" name="Shape 316"/>
            <p:cNvSpPr/>
            <p:nvPr/>
          </p:nvSpPr>
          <p:spPr>
            <a:xfrm>
              <a:off x="2026079" y="4331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17" name="Shape 317"/>
            <p:cNvSpPr/>
            <p:nvPr/>
          </p:nvSpPr>
          <p:spPr>
            <a:xfrm>
              <a:off x="2613052" y="4331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18" name="Shape 318"/>
            <p:cNvSpPr/>
            <p:nvPr/>
          </p:nvSpPr>
          <p:spPr>
            <a:xfrm>
              <a:off x="3200025" y="4331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19" name="Shape 319"/>
            <p:cNvSpPr/>
            <p:nvPr/>
          </p:nvSpPr>
          <p:spPr>
            <a:xfrm>
              <a:off x="3786999" y="4331826"/>
              <a:ext cx="507454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20" name="Shape 320"/>
            <p:cNvSpPr/>
            <p:nvPr/>
          </p:nvSpPr>
          <p:spPr>
            <a:xfrm>
              <a:off x="4373972" y="4331826"/>
              <a:ext cx="507454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21" name="Shape 321"/>
            <p:cNvSpPr/>
            <p:nvPr/>
          </p:nvSpPr>
          <p:spPr>
            <a:xfrm>
              <a:off x="4960945" y="4331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22" name="Shape 322"/>
            <p:cNvSpPr/>
            <p:nvPr/>
          </p:nvSpPr>
          <p:spPr>
            <a:xfrm>
              <a:off x="5547918" y="4331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23" name="Shape 323"/>
            <p:cNvSpPr/>
            <p:nvPr/>
          </p:nvSpPr>
          <p:spPr>
            <a:xfrm>
              <a:off x="1409724" y="4871164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32</a:t>
              </a:r>
            </a:p>
          </p:txBody>
        </p:sp>
        <p:sp>
          <p:nvSpPr>
            <p:cNvPr id="324" name="Shape 324"/>
            <p:cNvSpPr/>
            <p:nvPr/>
          </p:nvSpPr>
          <p:spPr>
            <a:xfrm>
              <a:off x="5518537" y="4871164"/>
              <a:ext cx="566217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39</a:t>
              </a:r>
            </a:p>
          </p:txBody>
        </p:sp>
        <p:sp>
          <p:nvSpPr>
            <p:cNvPr id="325" name="Shape 325"/>
            <p:cNvSpPr/>
            <p:nvPr/>
          </p:nvSpPr>
          <p:spPr>
            <a:xfrm>
              <a:off x="6949427" y="4331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26" name="Shape 326"/>
            <p:cNvSpPr/>
            <p:nvPr/>
          </p:nvSpPr>
          <p:spPr>
            <a:xfrm>
              <a:off x="7536401" y="4331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27" name="Shape 327"/>
            <p:cNvSpPr/>
            <p:nvPr/>
          </p:nvSpPr>
          <p:spPr>
            <a:xfrm>
              <a:off x="8123373" y="4331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28" name="Shape 328"/>
            <p:cNvSpPr/>
            <p:nvPr/>
          </p:nvSpPr>
          <p:spPr>
            <a:xfrm>
              <a:off x="8710347" y="4331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29" name="Shape 329"/>
            <p:cNvSpPr/>
            <p:nvPr/>
          </p:nvSpPr>
          <p:spPr>
            <a:xfrm>
              <a:off x="9297320" y="4331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30" name="Shape 330"/>
            <p:cNvSpPr/>
            <p:nvPr/>
          </p:nvSpPr>
          <p:spPr>
            <a:xfrm>
              <a:off x="9884293" y="4331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31" name="Shape 331"/>
            <p:cNvSpPr/>
            <p:nvPr/>
          </p:nvSpPr>
          <p:spPr>
            <a:xfrm>
              <a:off x="10471267" y="4331826"/>
              <a:ext cx="507454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32" name="Shape 332"/>
            <p:cNvSpPr/>
            <p:nvPr/>
          </p:nvSpPr>
          <p:spPr>
            <a:xfrm>
              <a:off x="11058239" y="4331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33" name="Shape 333"/>
            <p:cNvSpPr/>
            <p:nvPr/>
          </p:nvSpPr>
          <p:spPr>
            <a:xfrm>
              <a:off x="6920046" y="4871164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40</a:t>
              </a:r>
            </a:p>
          </p:txBody>
        </p:sp>
        <p:sp>
          <p:nvSpPr>
            <p:cNvPr id="334" name="Shape 334"/>
            <p:cNvSpPr/>
            <p:nvPr/>
          </p:nvSpPr>
          <p:spPr>
            <a:xfrm>
              <a:off x="11028858" y="4871164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47</a:t>
              </a:r>
            </a:p>
          </p:txBody>
        </p:sp>
        <p:sp>
          <p:nvSpPr>
            <p:cNvPr id="335" name="Shape 335"/>
            <p:cNvSpPr/>
            <p:nvPr/>
          </p:nvSpPr>
          <p:spPr>
            <a:xfrm>
              <a:off x="1439106" y="5474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36" name="Shape 336"/>
            <p:cNvSpPr/>
            <p:nvPr/>
          </p:nvSpPr>
          <p:spPr>
            <a:xfrm>
              <a:off x="2026079" y="5474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37" name="Shape 337"/>
            <p:cNvSpPr/>
            <p:nvPr/>
          </p:nvSpPr>
          <p:spPr>
            <a:xfrm>
              <a:off x="2613052" y="5474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38" name="Shape 338"/>
            <p:cNvSpPr/>
            <p:nvPr/>
          </p:nvSpPr>
          <p:spPr>
            <a:xfrm>
              <a:off x="3200025" y="5474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39" name="Shape 339"/>
            <p:cNvSpPr/>
            <p:nvPr/>
          </p:nvSpPr>
          <p:spPr>
            <a:xfrm>
              <a:off x="3786999" y="5474826"/>
              <a:ext cx="507454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40" name="Shape 340"/>
            <p:cNvSpPr/>
            <p:nvPr/>
          </p:nvSpPr>
          <p:spPr>
            <a:xfrm>
              <a:off x="4373972" y="5474826"/>
              <a:ext cx="507454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41" name="Shape 341"/>
            <p:cNvSpPr/>
            <p:nvPr/>
          </p:nvSpPr>
          <p:spPr>
            <a:xfrm>
              <a:off x="4960945" y="5474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42" name="Shape 342"/>
            <p:cNvSpPr/>
            <p:nvPr/>
          </p:nvSpPr>
          <p:spPr>
            <a:xfrm>
              <a:off x="5547918" y="5474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43" name="Shape 343"/>
            <p:cNvSpPr/>
            <p:nvPr/>
          </p:nvSpPr>
          <p:spPr>
            <a:xfrm>
              <a:off x="1409724" y="6014164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48</a:t>
              </a:r>
            </a:p>
          </p:txBody>
        </p:sp>
        <p:sp>
          <p:nvSpPr>
            <p:cNvPr id="344" name="Shape 344"/>
            <p:cNvSpPr/>
            <p:nvPr/>
          </p:nvSpPr>
          <p:spPr>
            <a:xfrm>
              <a:off x="5518537" y="6014164"/>
              <a:ext cx="566217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55</a:t>
              </a:r>
            </a:p>
          </p:txBody>
        </p:sp>
        <p:sp>
          <p:nvSpPr>
            <p:cNvPr id="345" name="Shape 345"/>
            <p:cNvSpPr/>
            <p:nvPr/>
          </p:nvSpPr>
          <p:spPr>
            <a:xfrm>
              <a:off x="6949427" y="5474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46" name="Shape 346"/>
            <p:cNvSpPr/>
            <p:nvPr/>
          </p:nvSpPr>
          <p:spPr>
            <a:xfrm>
              <a:off x="7536401" y="5474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47" name="Shape 347"/>
            <p:cNvSpPr/>
            <p:nvPr/>
          </p:nvSpPr>
          <p:spPr>
            <a:xfrm>
              <a:off x="8123373" y="5474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48" name="Shape 348"/>
            <p:cNvSpPr/>
            <p:nvPr/>
          </p:nvSpPr>
          <p:spPr>
            <a:xfrm>
              <a:off x="8710347" y="5474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49" name="Shape 349"/>
            <p:cNvSpPr/>
            <p:nvPr/>
          </p:nvSpPr>
          <p:spPr>
            <a:xfrm>
              <a:off x="9297320" y="5474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50" name="Shape 350"/>
            <p:cNvSpPr/>
            <p:nvPr/>
          </p:nvSpPr>
          <p:spPr>
            <a:xfrm>
              <a:off x="9884293" y="5474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51" name="Shape 351"/>
            <p:cNvSpPr/>
            <p:nvPr/>
          </p:nvSpPr>
          <p:spPr>
            <a:xfrm>
              <a:off x="10471267" y="5474826"/>
              <a:ext cx="507454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52" name="Shape 352"/>
            <p:cNvSpPr/>
            <p:nvPr/>
          </p:nvSpPr>
          <p:spPr>
            <a:xfrm>
              <a:off x="11058239" y="5474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53" name="Shape 353"/>
            <p:cNvSpPr/>
            <p:nvPr/>
          </p:nvSpPr>
          <p:spPr>
            <a:xfrm>
              <a:off x="6920046" y="6014164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56</a:t>
              </a:r>
            </a:p>
          </p:txBody>
        </p:sp>
        <p:sp>
          <p:nvSpPr>
            <p:cNvPr id="354" name="Shape 354"/>
            <p:cNvSpPr/>
            <p:nvPr/>
          </p:nvSpPr>
          <p:spPr>
            <a:xfrm>
              <a:off x="11028858" y="6014164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63</a:t>
              </a:r>
            </a:p>
          </p:txBody>
        </p:sp>
        <p:sp>
          <p:nvSpPr>
            <p:cNvPr id="355" name="Shape 355"/>
            <p:cNvSpPr/>
            <p:nvPr/>
          </p:nvSpPr>
          <p:spPr>
            <a:xfrm>
              <a:off x="1439106" y="2045826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356" name="Shape 356"/>
            <p:cNvSpPr/>
            <p:nvPr/>
          </p:nvSpPr>
          <p:spPr>
            <a:xfrm>
              <a:off x="2026079" y="2045826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357" name="Shape 357"/>
            <p:cNvSpPr/>
            <p:nvPr/>
          </p:nvSpPr>
          <p:spPr>
            <a:xfrm>
              <a:off x="2613052" y="2045826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 dirty="0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358" name="Shape 358"/>
            <p:cNvSpPr/>
            <p:nvPr/>
          </p:nvSpPr>
          <p:spPr>
            <a:xfrm>
              <a:off x="3200025" y="2045826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359" name="Shape 359"/>
            <p:cNvSpPr/>
            <p:nvPr/>
          </p:nvSpPr>
          <p:spPr>
            <a:xfrm>
              <a:off x="3786999" y="2045826"/>
              <a:ext cx="507454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360" name="Shape 360"/>
            <p:cNvSpPr/>
            <p:nvPr/>
          </p:nvSpPr>
          <p:spPr>
            <a:xfrm>
              <a:off x="4373972" y="2045826"/>
              <a:ext cx="507454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361" name="Shape 361"/>
            <p:cNvSpPr/>
            <p:nvPr/>
          </p:nvSpPr>
          <p:spPr>
            <a:xfrm>
              <a:off x="4960945" y="2045826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362" name="Shape 362"/>
            <p:cNvSpPr/>
            <p:nvPr/>
          </p:nvSpPr>
          <p:spPr>
            <a:xfrm>
              <a:off x="5547918" y="2045826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578604" y="8412329"/>
            <a:ext cx="1117806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 actual layout : Examine better layout in next lecture</a:t>
            </a:r>
          </a:p>
          <a:p>
            <a:r>
              <a:rPr lang="en-US" dirty="0" smtClean="0"/>
              <a:t>Purpose: Relative number of each time of block 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Shape 37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Inodes</a:t>
            </a:r>
          </a:p>
        </p:txBody>
      </p:sp>
      <p:grpSp>
        <p:nvGrpSpPr>
          <p:cNvPr id="83" name="Group 82"/>
          <p:cNvGrpSpPr/>
          <p:nvPr/>
        </p:nvGrpSpPr>
        <p:grpSpPr>
          <a:xfrm>
            <a:off x="1439106" y="2823704"/>
            <a:ext cx="10185352" cy="4552539"/>
            <a:chOff x="1409724" y="2045826"/>
            <a:chExt cx="10185352" cy="4552539"/>
          </a:xfrm>
        </p:grpSpPr>
        <p:sp>
          <p:nvSpPr>
            <p:cNvPr id="371" name="Shape 371"/>
            <p:cNvSpPr/>
            <p:nvPr/>
          </p:nvSpPr>
          <p:spPr>
            <a:xfrm>
              <a:off x="1522704" y="2585164"/>
              <a:ext cx="340259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0</a:t>
              </a:r>
            </a:p>
          </p:txBody>
        </p:sp>
        <p:sp>
          <p:nvSpPr>
            <p:cNvPr id="372" name="Shape 372"/>
            <p:cNvSpPr/>
            <p:nvPr/>
          </p:nvSpPr>
          <p:spPr>
            <a:xfrm>
              <a:off x="5631516" y="2585164"/>
              <a:ext cx="340259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7</a:t>
              </a:r>
            </a:p>
          </p:txBody>
        </p:sp>
        <p:sp>
          <p:nvSpPr>
            <p:cNvPr id="373" name="Shape 373"/>
            <p:cNvSpPr/>
            <p:nvPr/>
          </p:nvSpPr>
          <p:spPr>
            <a:xfrm>
              <a:off x="6949427" y="2045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74" name="Shape 374"/>
            <p:cNvSpPr/>
            <p:nvPr/>
          </p:nvSpPr>
          <p:spPr>
            <a:xfrm>
              <a:off x="7536400" y="2045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75" name="Shape 375"/>
            <p:cNvSpPr/>
            <p:nvPr/>
          </p:nvSpPr>
          <p:spPr>
            <a:xfrm>
              <a:off x="8123373" y="2045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76" name="Shape 376"/>
            <p:cNvSpPr/>
            <p:nvPr/>
          </p:nvSpPr>
          <p:spPr>
            <a:xfrm>
              <a:off x="8710346" y="2045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77" name="Shape 377"/>
            <p:cNvSpPr/>
            <p:nvPr/>
          </p:nvSpPr>
          <p:spPr>
            <a:xfrm>
              <a:off x="9297320" y="2045826"/>
              <a:ext cx="507454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78" name="Shape 378"/>
            <p:cNvSpPr/>
            <p:nvPr/>
          </p:nvSpPr>
          <p:spPr>
            <a:xfrm>
              <a:off x="9884293" y="2045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79" name="Shape 379"/>
            <p:cNvSpPr/>
            <p:nvPr/>
          </p:nvSpPr>
          <p:spPr>
            <a:xfrm>
              <a:off x="10471266" y="2045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80" name="Shape 380"/>
            <p:cNvSpPr/>
            <p:nvPr/>
          </p:nvSpPr>
          <p:spPr>
            <a:xfrm>
              <a:off x="11058239" y="2045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81" name="Shape 381"/>
            <p:cNvSpPr/>
            <p:nvPr/>
          </p:nvSpPr>
          <p:spPr>
            <a:xfrm>
              <a:off x="7033024" y="2585164"/>
              <a:ext cx="340260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8</a:t>
              </a:r>
            </a:p>
          </p:txBody>
        </p:sp>
        <p:sp>
          <p:nvSpPr>
            <p:cNvPr id="382" name="Shape 382"/>
            <p:cNvSpPr/>
            <p:nvPr/>
          </p:nvSpPr>
          <p:spPr>
            <a:xfrm>
              <a:off x="11028858" y="2585164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15</a:t>
              </a:r>
            </a:p>
          </p:txBody>
        </p:sp>
        <p:sp>
          <p:nvSpPr>
            <p:cNvPr id="383" name="Shape 383"/>
            <p:cNvSpPr/>
            <p:nvPr/>
          </p:nvSpPr>
          <p:spPr>
            <a:xfrm>
              <a:off x="1439106" y="3188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84" name="Shape 384"/>
            <p:cNvSpPr/>
            <p:nvPr/>
          </p:nvSpPr>
          <p:spPr>
            <a:xfrm>
              <a:off x="2026079" y="3188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85" name="Shape 385"/>
            <p:cNvSpPr/>
            <p:nvPr/>
          </p:nvSpPr>
          <p:spPr>
            <a:xfrm>
              <a:off x="2613052" y="3188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86" name="Shape 386"/>
            <p:cNvSpPr/>
            <p:nvPr/>
          </p:nvSpPr>
          <p:spPr>
            <a:xfrm>
              <a:off x="3200025" y="3188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87" name="Shape 387"/>
            <p:cNvSpPr/>
            <p:nvPr/>
          </p:nvSpPr>
          <p:spPr>
            <a:xfrm>
              <a:off x="3786999" y="3188826"/>
              <a:ext cx="507454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88" name="Shape 388"/>
            <p:cNvSpPr/>
            <p:nvPr/>
          </p:nvSpPr>
          <p:spPr>
            <a:xfrm>
              <a:off x="4373972" y="3188826"/>
              <a:ext cx="507454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89" name="Shape 389"/>
            <p:cNvSpPr/>
            <p:nvPr/>
          </p:nvSpPr>
          <p:spPr>
            <a:xfrm>
              <a:off x="4960945" y="3188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90" name="Shape 390"/>
            <p:cNvSpPr/>
            <p:nvPr/>
          </p:nvSpPr>
          <p:spPr>
            <a:xfrm>
              <a:off x="5547918" y="3188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91" name="Shape 391"/>
            <p:cNvSpPr/>
            <p:nvPr/>
          </p:nvSpPr>
          <p:spPr>
            <a:xfrm>
              <a:off x="1409724" y="3728164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16</a:t>
              </a:r>
            </a:p>
          </p:txBody>
        </p:sp>
        <p:sp>
          <p:nvSpPr>
            <p:cNvPr id="392" name="Shape 392"/>
            <p:cNvSpPr/>
            <p:nvPr/>
          </p:nvSpPr>
          <p:spPr>
            <a:xfrm>
              <a:off x="5518537" y="3728164"/>
              <a:ext cx="566217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23</a:t>
              </a:r>
            </a:p>
          </p:txBody>
        </p:sp>
        <p:sp>
          <p:nvSpPr>
            <p:cNvPr id="393" name="Shape 393"/>
            <p:cNvSpPr/>
            <p:nvPr/>
          </p:nvSpPr>
          <p:spPr>
            <a:xfrm>
              <a:off x="6949427" y="3188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94" name="Shape 394"/>
            <p:cNvSpPr/>
            <p:nvPr/>
          </p:nvSpPr>
          <p:spPr>
            <a:xfrm>
              <a:off x="7536401" y="3188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95" name="Shape 395"/>
            <p:cNvSpPr/>
            <p:nvPr/>
          </p:nvSpPr>
          <p:spPr>
            <a:xfrm>
              <a:off x="8123373" y="3188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96" name="Shape 396"/>
            <p:cNvSpPr/>
            <p:nvPr/>
          </p:nvSpPr>
          <p:spPr>
            <a:xfrm>
              <a:off x="8710347" y="3188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97" name="Shape 397"/>
            <p:cNvSpPr/>
            <p:nvPr/>
          </p:nvSpPr>
          <p:spPr>
            <a:xfrm>
              <a:off x="9297320" y="3188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98" name="Shape 398"/>
            <p:cNvSpPr/>
            <p:nvPr/>
          </p:nvSpPr>
          <p:spPr>
            <a:xfrm>
              <a:off x="9884293" y="3188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99" name="Shape 399"/>
            <p:cNvSpPr/>
            <p:nvPr/>
          </p:nvSpPr>
          <p:spPr>
            <a:xfrm>
              <a:off x="10471267" y="3188826"/>
              <a:ext cx="507454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400" name="Shape 400"/>
            <p:cNvSpPr/>
            <p:nvPr/>
          </p:nvSpPr>
          <p:spPr>
            <a:xfrm>
              <a:off x="11058239" y="3188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401" name="Shape 401"/>
            <p:cNvSpPr/>
            <p:nvPr/>
          </p:nvSpPr>
          <p:spPr>
            <a:xfrm>
              <a:off x="6920046" y="3728164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24</a:t>
              </a:r>
            </a:p>
          </p:txBody>
        </p:sp>
        <p:sp>
          <p:nvSpPr>
            <p:cNvPr id="402" name="Shape 402"/>
            <p:cNvSpPr/>
            <p:nvPr/>
          </p:nvSpPr>
          <p:spPr>
            <a:xfrm>
              <a:off x="11028858" y="3728164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31</a:t>
              </a:r>
            </a:p>
          </p:txBody>
        </p:sp>
        <p:sp>
          <p:nvSpPr>
            <p:cNvPr id="403" name="Shape 403"/>
            <p:cNvSpPr/>
            <p:nvPr/>
          </p:nvSpPr>
          <p:spPr>
            <a:xfrm>
              <a:off x="1439106" y="4331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404" name="Shape 404"/>
            <p:cNvSpPr/>
            <p:nvPr/>
          </p:nvSpPr>
          <p:spPr>
            <a:xfrm>
              <a:off x="2026079" y="4331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405" name="Shape 405"/>
            <p:cNvSpPr/>
            <p:nvPr/>
          </p:nvSpPr>
          <p:spPr>
            <a:xfrm>
              <a:off x="2613052" y="4331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406" name="Shape 406"/>
            <p:cNvSpPr/>
            <p:nvPr/>
          </p:nvSpPr>
          <p:spPr>
            <a:xfrm>
              <a:off x="3200025" y="4331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407" name="Shape 407"/>
            <p:cNvSpPr/>
            <p:nvPr/>
          </p:nvSpPr>
          <p:spPr>
            <a:xfrm>
              <a:off x="3786999" y="4331826"/>
              <a:ext cx="507454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408" name="Shape 408"/>
            <p:cNvSpPr/>
            <p:nvPr/>
          </p:nvSpPr>
          <p:spPr>
            <a:xfrm>
              <a:off x="4373972" y="4331826"/>
              <a:ext cx="507454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409" name="Shape 409"/>
            <p:cNvSpPr/>
            <p:nvPr/>
          </p:nvSpPr>
          <p:spPr>
            <a:xfrm>
              <a:off x="4960945" y="4331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410" name="Shape 410"/>
            <p:cNvSpPr/>
            <p:nvPr/>
          </p:nvSpPr>
          <p:spPr>
            <a:xfrm>
              <a:off x="5547918" y="4331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411" name="Shape 411"/>
            <p:cNvSpPr/>
            <p:nvPr/>
          </p:nvSpPr>
          <p:spPr>
            <a:xfrm>
              <a:off x="1409724" y="4871164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32</a:t>
              </a:r>
            </a:p>
          </p:txBody>
        </p:sp>
        <p:sp>
          <p:nvSpPr>
            <p:cNvPr id="412" name="Shape 412"/>
            <p:cNvSpPr/>
            <p:nvPr/>
          </p:nvSpPr>
          <p:spPr>
            <a:xfrm>
              <a:off x="5518537" y="4871164"/>
              <a:ext cx="566217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39</a:t>
              </a:r>
            </a:p>
          </p:txBody>
        </p:sp>
        <p:sp>
          <p:nvSpPr>
            <p:cNvPr id="413" name="Shape 413"/>
            <p:cNvSpPr/>
            <p:nvPr/>
          </p:nvSpPr>
          <p:spPr>
            <a:xfrm>
              <a:off x="6949427" y="4331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414" name="Shape 414"/>
            <p:cNvSpPr/>
            <p:nvPr/>
          </p:nvSpPr>
          <p:spPr>
            <a:xfrm>
              <a:off x="7536401" y="4331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415" name="Shape 415"/>
            <p:cNvSpPr/>
            <p:nvPr/>
          </p:nvSpPr>
          <p:spPr>
            <a:xfrm>
              <a:off x="8123373" y="4331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416" name="Shape 416"/>
            <p:cNvSpPr/>
            <p:nvPr/>
          </p:nvSpPr>
          <p:spPr>
            <a:xfrm>
              <a:off x="8710347" y="4331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417" name="Shape 417"/>
            <p:cNvSpPr/>
            <p:nvPr/>
          </p:nvSpPr>
          <p:spPr>
            <a:xfrm>
              <a:off x="9297320" y="4331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418" name="Shape 418"/>
            <p:cNvSpPr/>
            <p:nvPr/>
          </p:nvSpPr>
          <p:spPr>
            <a:xfrm>
              <a:off x="9884293" y="4331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419" name="Shape 419"/>
            <p:cNvSpPr/>
            <p:nvPr/>
          </p:nvSpPr>
          <p:spPr>
            <a:xfrm>
              <a:off x="10471267" y="4331826"/>
              <a:ext cx="507454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420" name="Shape 420"/>
            <p:cNvSpPr/>
            <p:nvPr/>
          </p:nvSpPr>
          <p:spPr>
            <a:xfrm>
              <a:off x="11058239" y="4331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421" name="Shape 421"/>
            <p:cNvSpPr/>
            <p:nvPr/>
          </p:nvSpPr>
          <p:spPr>
            <a:xfrm>
              <a:off x="6920046" y="4871164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40</a:t>
              </a:r>
            </a:p>
          </p:txBody>
        </p:sp>
        <p:sp>
          <p:nvSpPr>
            <p:cNvPr id="422" name="Shape 422"/>
            <p:cNvSpPr/>
            <p:nvPr/>
          </p:nvSpPr>
          <p:spPr>
            <a:xfrm>
              <a:off x="11028858" y="4871164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47</a:t>
              </a:r>
            </a:p>
          </p:txBody>
        </p:sp>
        <p:sp>
          <p:nvSpPr>
            <p:cNvPr id="423" name="Shape 423"/>
            <p:cNvSpPr/>
            <p:nvPr/>
          </p:nvSpPr>
          <p:spPr>
            <a:xfrm>
              <a:off x="1439106" y="5474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424" name="Shape 424"/>
            <p:cNvSpPr/>
            <p:nvPr/>
          </p:nvSpPr>
          <p:spPr>
            <a:xfrm>
              <a:off x="2026079" y="5474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425" name="Shape 425"/>
            <p:cNvSpPr/>
            <p:nvPr/>
          </p:nvSpPr>
          <p:spPr>
            <a:xfrm>
              <a:off x="2613052" y="5474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426" name="Shape 426"/>
            <p:cNvSpPr/>
            <p:nvPr/>
          </p:nvSpPr>
          <p:spPr>
            <a:xfrm>
              <a:off x="3200025" y="5474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427" name="Shape 427"/>
            <p:cNvSpPr/>
            <p:nvPr/>
          </p:nvSpPr>
          <p:spPr>
            <a:xfrm>
              <a:off x="3786999" y="5474826"/>
              <a:ext cx="507454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428" name="Shape 428"/>
            <p:cNvSpPr/>
            <p:nvPr/>
          </p:nvSpPr>
          <p:spPr>
            <a:xfrm>
              <a:off x="4373972" y="5474826"/>
              <a:ext cx="507454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429" name="Shape 429"/>
            <p:cNvSpPr/>
            <p:nvPr/>
          </p:nvSpPr>
          <p:spPr>
            <a:xfrm>
              <a:off x="4960945" y="5474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430" name="Shape 430"/>
            <p:cNvSpPr/>
            <p:nvPr/>
          </p:nvSpPr>
          <p:spPr>
            <a:xfrm>
              <a:off x="5547918" y="5474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431" name="Shape 431"/>
            <p:cNvSpPr/>
            <p:nvPr/>
          </p:nvSpPr>
          <p:spPr>
            <a:xfrm>
              <a:off x="1409724" y="6014164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48</a:t>
              </a:r>
            </a:p>
          </p:txBody>
        </p:sp>
        <p:sp>
          <p:nvSpPr>
            <p:cNvPr id="432" name="Shape 432"/>
            <p:cNvSpPr/>
            <p:nvPr/>
          </p:nvSpPr>
          <p:spPr>
            <a:xfrm>
              <a:off x="5518537" y="6014164"/>
              <a:ext cx="566217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55</a:t>
              </a:r>
            </a:p>
          </p:txBody>
        </p:sp>
        <p:sp>
          <p:nvSpPr>
            <p:cNvPr id="433" name="Shape 433"/>
            <p:cNvSpPr/>
            <p:nvPr/>
          </p:nvSpPr>
          <p:spPr>
            <a:xfrm>
              <a:off x="6949427" y="5474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434" name="Shape 434"/>
            <p:cNvSpPr/>
            <p:nvPr/>
          </p:nvSpPr>
          <p:spPr>
            <a:xfrm>
              <a:off x="7536401" y="5474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435" name="Shape 435"/>
            <p:cNvSpPr/>
            <p:nvPr/>
          </p:nvSpPr>
          <p:spPr>
            <a:xfrm>
              <a:off x="8123373" y="5474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436" name="Shape 436"/>
            <p:cNvSpPr/>
            <p:nvPr/>
          </p:nvSpPr>
          <p:spPr>
            <a:xfrm>
              <a:off x="8710347" y="5474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437" name="Shape 437"/>
            <p:cNvSpPr/>
            <p:nvPr/>
          </p:nvSpPr>
          <p:spPr>
            <a:xfrm>
              <a:off x="9297320" y="5474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438" name="Shape 438"/>
            <p:cNvSpPr/>
            <p:nvPr/>
          </p:nvSpPr>
          <p:spPr>
            <a:xfrm>
              <a:off x="9884293" y="5474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439" name="Shape 439"/>
            <p:cNvSpPr/>
            <p:nvPr/>
          </p:nvSpPr>
          <p:spPr>
            <a:xfrm>
              <a:off x="10471267" y="5474826"/>
              <a:ext cx="507454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440" name="Shape 440"/>
            <p:cNvSpPr/>
            <p:nvPr/>
          </p:nvSpPr>
          <p:spPr>
            <a:xfrm>
              <a:off x="11058239" y="5474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441" name="Shape 441"/>
            <p:cNvSpPr/>
            <p:nvPr/>
          </p:nvSpPr>
          <p:spPr>
            <a:xfrm>
              <a:off x="6920046" y="6014164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56</a:t>
              </a:r>
            </a:p>
          </p:txBody>
        </p:sp>
        <p:sp>
          <p:nvSpPr>
            <p:cNvPr id="442" name="Shape 442"/>
            <p:cNvSpPr/>
            <p:nvPr/>
          </p:nvSpPr>
          <p:spPr>
            <a:xfrm>
              <a:off x="11028858" y="6014164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63</a:t>
              </a:r>
            </a:p>
          </p:txBody>
        </p:sp>
        <p:sp>
          <p:nvSpPr>
            <p:cNvPr id="443" name="Shape 443"/>
            <p:cNvSpPr/>
            <p:nvPr/>
          </p:nvSpPr>
          <p:spPr>
            <a:xfrm>
              <a:off x="1439106" y="2045826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444" name="Shape 444"/>
            <p:cNvSpPr/>
            <p:nvPr/>
          </p:nvSpPr>
          <p:spPr>
            <a:xfrm>
              <a:off x="2026079" y="2045826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445" name="Shape 445"/>
            <p:cNvSpPr/>
            <p:nvPr/>
          </p:nvSpPr>
          <p:spPr>
            <a:xfrm>
              <a:off x="2613052" y="2045826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446" name="Shape 446"/>
            <p:cNvSpPr/>
            <p:nvPr/>
          </p:nvSpPr>
          <p:spPr>
            <a:xfrm>
              <a:off x="3200025" y="2045826"/>
              <a:ext cx="507455" cy="562381"/>
            </a:xfrm>
            <a:prstGeom prst="rect">
              <a:avLst/>
            </a:prstGeom>
            <a:solidFill>
              <a:srgbClr val="308B16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I</a:t>
              </a:r>
            </a:p>
          </p:txBody>
        </p:sp>
        <p:sp>
          <p:nvSpPr>
            <p:cNvPr id="447" name="Shape 447"/>
            <p:cNvSpPr/>
            <p:nvPr/>
          </p:nvSpPr>
          <p:spPr>
            <a:xfrm>
              <a:off x="3786999" y="2045826"/>
              <a:ext cx="507454" cy="562381"/>
            </a:xfrm>
            <a:prstGeom prst="rect">
              <a:avLst/>
            </a:prstGeom>
            <a:solidFill>
              <a:srgbClr val="308B16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I</a:t>
              </a:r>
            </a:p>
          </p:txBody>
        </p:sp>
        <p:sp>
          <p:nvSpPr>
            <p:cNvPr id="448" name="Shape 448"/>
            <p:cNvSpPr/>
            <p:nvPr/>
          </p:nvSpPr>
          <p:spPr>
            <a:xfrm>
              <a:off x="4373972" y="2045826"/>
              <a:ext cx="507454" cy="562381"/>
            </a:xfrm>
            <a:prstGeom prst="rect">
              <a:avLst/>
            </a:prstGeom>
            <a:solidFill>
              <a:srgbClr val="308B16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I</a:t>
              </a:r>
            </a:p>
          </p:txBody>
        </p:sp>
        <p:sp>
          <p:nvSpPr>
            <p:cNvPr id="449" name="Shape 449"/>
            <p:cNvSpPr/>
            <p:nvPr/>
          </p:nvSpPr>
          <p:spPr>
            <a:xfrm>
              <a:off x="4960945" y="2045826"/>
              <a:ext cx="507455" cy="562381"/>
            </a:xfrm>
            <a:prstGeom prst="rect">
              <a:avLst/>
            </a:prstGeom>
            <a:solidFill>
              <a:srgbClr val="308B16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I</a:t>
              </a:r>
            </a:p>
          </p:txBody>
        </p:sp>
        <p:sp>
          <p:nvSpPr>
            <p:cNvPr id="450" name="Shape 450"/>
            <p:cNvSpPr/>
            <p:nvPr/>
          </p:nvSpPr>
          <p:spPr>
            <a:xfrm>
              <a:off x="5547918" y="2045826"/>
              <a:ext cx="507455" cy="562381"/>
            </a:xfrm>
            <a:prstGeom prst="rect">
              <a:avLst/>
            </a:prstGeom>
            <a:solidFill>
              <a:srgbClr val="308B16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I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Shape 535"/>
          <p:cNvSpPr/>
          <p:nvPr/>
        </p:nvSpPr>
        <p:spPr>
          <a:xfrm>
            <a:off x="7146375" y="2935954"/>
            <a:ext cx="1282530" cy="1421349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inode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16</a:t>
            </a:r>
          </a:p>
        </p:txBody>
      </p:sp>
      <p:sp>
        <p:nvSpPr>
          <p:cNvPr id="536" name="Shape 536"/>
          <p:cNvSpPr/>
          <p:nvPr/>
        </p:nvSpPr>
        <p:spPr>
          <a:xfrm>
            <a:off x="8482011" y="2935954"/>
            <a:ext cx="1282530" cy="1421349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inode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17</a:t>
            </a:r>
          </a:p>
        </p:txBody>
      </p:sp>
      <p:sp>
        <p:nvSpPr>
          <p:cNvPr id="537" name="Shape 537"/>
          <p:cNvSpPr/>
          <p:nvPr/>
        </p:nvSpPr>
        <p:spPr>
          <a:xfrm>
            <a:off x="9826832" y="2926770"/>
            <a:ext cx="1282530" cy="1421349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inode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18</a:t>
            </a:r>
          </a:p>
        </p:txBody>
      </p:sp>
      <p:sp>
        <p:nvSpPr>
          <p:cNvPr id="538" name="Shape 538"/>
          <p:cNvSpPr/>
          <p:nvPr/>
        </p:nvSpPr>
        <p:spPr>
          <a:xfrm>
            <a:off x="11162469" y="2926770"/>
            <a:ext cx="1282530" cy="1421349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inode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19</a:t>
            </a:r>
          </a:p>
        </p:txBody>
      </p:sp>
      <p:sp>
        <p:nvSpPr>
          <p:cNvPr id="539" name="Shape 539"/>
          <p:cNvSpPr/>
          <p:nvPr/>
        </p:nvSpPr>
        <p:spPr>
          <a:xfrm>
            <a:off x="7146375" y="4424798"/>
            <a:ext cx="1282530" cy="1421349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inode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20</a:t>
            </a:r>
          </a:p>
        </p:txBody>
      </p:sp>
      <p:sp>
        <p:nvSpPr>
          <p:cNvPr id="540" name="Shape 540"/>
          <p:cNvSpPr/>
          <p:nvPr/>
        </p:nvSpPr>
        <p:spPr>
          <a:xfrm>
            <a:off x="8482011" y="4424798"/>
            <a:ext cx="1282530" cy="1421349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inode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21</a:t>
            </a:r>
          </a:p>
        </p:txBody>
      </p:sp>
      <p:sp>
        <p:nvSpPr>
          <p:cNvPr id="541" name="Shape 541"/>
          <p:cNvSpPr/>
          <p:nvPr/>
        </p:nvSpPr>
        <p:spPr>
          <a:xfrm>
            <a:off x="9826833" y="4415614"/>
            <a:ext cx="1282530" cy="1421349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inode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22</a:t>
            </a:r>
          </a:p>
        </p:txBody>
      </p:sp>
      <p:sp>
        <p:nvSpPr>
          <p:cNvPr id="542" name="Shape 542"/>
          <p:cNvSpPr/>
          <p:nvPr/>
        </p:nvSpPr>
        <p:spPr>
          <a:xfrm>
            <a:off x="11162469" y="4415614"/>
            <a:ext cx="1282530" cy="1421349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inode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23</a:t>
            </a:r>
          </a:p>
        </p:txBody>
      </p:sp>
      <p:sp>
        <p:nvSpPr>
          <p:cNvPr id="543" name="Shape 543"/>
          <p:cNvSpPr/>
          <p:nvPr/>
        </p:nvSpPr>
        <p:spPr>
          <a:xfrm>
            <a:off x="7137191" y="5910127"/>
            <a:ext cx="1282530" cy="1421349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inode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24</a:t>
            </a:r>
          </a:p>
        </p:txBody>
      </p:sp>
      <p:sp>
        <p:nvSpPr>
          <p:cNvPr id="544" name="Shape 544"/>
          <p:cNvSpPr/>
          <p:nvPr/>
        </p:nvSpPr>
        <p:spPr>
          <a:xfrm>
            <a:off x="8472827" y="5910127"/>
            <a:ext cx="1282530" cy="1421349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inode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25</a:t>
            </a:r>
          </a:p>
        </p:txBody>
      </p:sp>
      <p:sp>
        <p:nvSpPr>
          <p:cNvPr id="545" name="Shape 545"/>
          <p:cNvSpPr/>
          <p:nvPr/>
        </p:nvSpPr>
        <p:spPr>
          <a:xfrm>
            <a:off x="9817648" y="5913643"/>
            <a:ext cx="1282530" cy="1421348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inode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26</a:t>
            </a:r>
          </a:p>
        </p:txBody>
      </p:sp>
      <p:sp>
        <p:nvSpPr>
          <p:cNvPr id="546" name="Shape 546"/>
          <p:cNvSpPr/>
          <p:nvPr/>
        </p:nvSpPr>
        <p:spPr>
          <a:xfrm>
            <a:off x="11153284" y="5913643"/>
            <a:ext cx="1282530" cy="1421348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inode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27</a:t>
            </a:r>
          </a:p>
        </p:txBody>
      </p:sp>
      <p:sp>
        <p:nvSpPr>
          <p:cNvPr id="547" name="Shape 547"/>
          <p:cNvSpPr/>
          <p:nvPr/>
        </p:nvSpPr>
        <p:spPr>
          <a:xfrm>
            <a:off x="7137191" y="7398971"/>
            <a:ext cx="1282530" cy="1421349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inode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28</a:t>
            </a:r>
          </a:p>
        </p:txBody>
      </p:sp>
      <p:sp>
        <p:nvSpPr>
          <p:cNvPr id="548" name="Shape 548"/>
          <p:cNvSpPr/>
          <p:nvPr/>
        </p:nvSpPr>
        <p:spPr>
          <a:xfrm>
            <a:off x="8472827" y="7398971"/>
            <a:ext cx="1282530" cy="1421349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inode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29</a:t>
            </a:r>
          </a:p>
        </p:txBody>
      </p:sp>
      <p:sp>
        <p:nvSpPr>
          <p:cNvPr id="549" name="Shape 549"/>
          <p:cNvSpPr/>
          <p:nvPr/>
        </p:nvSpPr>
        <p:spPr>
          <a:xfrm>
            <a:off x="9817648" y="7402487"/>
            <a:ext cx="1282530" cy="1421348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inode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30</a:t>
            </a:r>
          </a:p>
        </p:txBody>
      </p:sp>
      <p:sp>
        <p:nvSpPr>
          <p:cNvPr id="550" name="Shape 550"/>
          <p:cNvSpPr/>
          <p:nvPr/>
        </p:nvSpPr>
        <p:spPr>
          <a:xfrm>
            <a:off x="11153284" y="7402487"/>
            <a:ext cx="1282530" cy="1421348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inode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31</a:t>
            </a:r>
          </a:p>
        </p:txBody>
      </p:sp>
      <p:sp>
        <p:nvSpPr>
          <p:cNvPr id="552" name="Shape 55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One </a:t>
            </a:r>
            <a:r>
              <a:rPr sz="6480" dirty="0" err="1" smtClean="0">
                <a:solidFill>
                  <a:srgbClr val="FFFFFF"/>
                </a:solidFill>
              </a:rPr>
              <a:t>Inode</a:t>
            </a:r>
            <a:r>
              <a:rPr sz="6480" dirty="0" smtClean="0">
                <a:solidFill>
                  <a:srgbClr val="FFFFFF"/>
                </a:solidFill>
              </a:rPr>
              <a:t> </a:t>
            </a:r>
            <a:r>
              <a:rPr sz="6480" dirty="0">
                <a:solidFill>
                  <a:srgbClr val="FFFFFF"/>
                </a:solidFill>
              </a:rPr>
              <a:t>Block</a:t>
            </a:r>
          </a:p>
        </p:txBody>
      </p:sp>
      <p:sp>
        <p:nvSpPr>
          <p:cNvPr id="551" name="Shape 551"/>
          <p:cNvSpPr>
            <a:spLocks noGrp="1"/>
          </p:cNvSpPr>
          <p:nvPr>
            <p:ph type="body" idx="4294967295"/>
          </p:nvPr>
        </p:nvSpPr>
        <p:spPr>
          <a:xfrm>
            <a:off x="483129" y="2443577"/>
            <a:ext cx="6349697" cy="6098844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rgbClr val="333333"/>
                </a:solidFill>
              </a:rPr>
              <a:t>Each </a:t>
            </a:r>
            <a:r>
              <a:rPr lang="en-US" sz="3800" dirty="0" err="1" smtClean="0">
                <a:solidFill>
                  <a:srgbClr val="333333"/>
                </a:solidFill>
              </a:rPr>
              <a:t>in</a:t>
            </a:r>
            <a:r>
              <a:rPr sz="3800" dirty="0" err="1" smtClean="0">
                <a:solidFill>
                  <a:srgbClr val="333333"/>
                </a:solidFill>
              </a:rPr>
              <a:t>ode</a:t>
            </a:r>
            <a:r>
              <a:rPr lang="en-US" sz="3800" dirty="0" smtClean="0">
                <a:solidFill>
                  <a:srgbClr val="333333"/>
                </a:solidFill>
              </a:rPr>
              <a:t> is</a:t>
            </a:r>
            <a:r>
              <a:rPr sz="3800" dirty="0" smtClean="0">
                <a:solidFill>
                  <a:srgbClr val="333333"/>
                </a:solidFill>
              </a:rPr>
              <a:t> </a:t>
            </a:r>
            <a:r>
              <a:rPr sz="3800" dirty="0" smtClean="0">
                <a:solidFill>
                  <a:srgbClr val="333333"/>
                </a:solidFill>
              </a:rPr>
              <a:t>typically </a:t>
            </a:r>
            <a:r>
              <a:rPr sz="3800" dirty="0" smtClean="0">
                <a:solidFill>
                  <a:srgbClr val="333333"/>
                </a:solidFill>
              </a:rPr>
              <a:t>256 </a:t>
            </a:r>
            <a:r>
              <a:rPr sz="3800" dirty="0">
                <a:solidFill>
                  <a:srgbClr val="333333"/>
                </a:solidFill>
              </a:rPr>
              <a:t>bytes (depends on the </a:t>
            </a:r>
            <a:r>
              <a:rPr sz="3800" dirty="0" smtClean="0">
                <a:solidFill>
                  <a:srgbClr val="333333"/>
                </a:solidFill>
              </a:rPr>
              <a:t>FS</a:t>
            </a:r>
            <a:r>
              <a:rPr lang="en-US" sz="3800" dirty="0" smtClean="0">
                <a:solidFill>
                  <a:srgbClr val="333333"/>
                </a:solidFill>
              </a:rPr>
              <a:t>, maybe 128 bytes</a:t>
            </a:r>
            <a:r>
              <a:rPr sz="3800" dirty="0" smtClean="0">
                <a:solidFill>
                  <a:srgbClr val="333333"/>
                </a:solidFill>
              </a:rPr>
              <a:t>)</a:t>
            </a:r>
            <a:endParaRPr sz="3800" dirty="0" smtClean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800" dirty="0" smtClean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rgbClr val="333333"/>
                </a:solidFill>
              </a:rPr>
              <a:t>4KB disk </a:t>
            </a:r>
            <a:r>
              <a:rPr lang="en-US" sz="3800" dirty="0" smtClean="0">
                <a:solidFill>
                  <a:srgbClr val="333333"/>
                </a:solidFill>
              </a:rPr>
              <a:t>block</a:t>
            </a:r>
            <a:endParaRPr lang="en-US" sz="3800" dirty="0" smtClean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lang="en-US" sz="3800" dirty="0" smtClean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 smtClean="0">
                <a:solidFill>
                  <a:srgbClr val="333333"/>
                </a:solidFill>
              </a:rPr>
              <a:t>16 </a:t>
            </a:r>
            <a:r>
              <a:rPr sz="3800" dirty="0" smtClean="0">
                <a:solidFill>
                  <a:srgbClr val="333333"/>
                </a:solidFill>
              </a:rPr>
              <a:t>inodes </a:t>
            </a:r>
            <a:r>
              <a:rPr sz="3800" dirty="0">
                <a:solidFill>
                  <a:srgbClr val="333333"/>
                </a:solidFill>
              </a:rPr>
              <a:t>per inode block.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Shape 57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575" name="Shape 575"/>
          <p:cNvSpPr/>
          <p:nvPr/>
        </p:nvSpPr>
        <p:spPr>
          <a:xfrm>
            <a:off x="1549213" y="2705882"/>
            <a:ext cx="4550422" cy="4494007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200" b="1" dirty="0" smtClean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t</a:t>
            </a:r>
            <a:r>
              <a:rPr sz="3200" b="1" dirty="0" smtClean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yp</a:t>
            </a:r>
            <a:r>
              <a:rPr sz="3200" b="1" dirty="0" smtClean="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e</a:t>
            </a:r>
            <a:r>
              <a:rPr lang="en-US" sz="3200" b="1" dirty="0" smtClean="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 (file or dir?)</a:t>
            </a:r>
            <a:endParaRPr sz="3200" b="1" dirty="0" smtClean="0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200" b="1" dirty="0" err="1" smtClean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ui</a:t>
            </a:r>
            <a:r>
              <a:rPr sz="3200" b="1" dirty="0" err="1" smtClean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d</a:t>
            </a:r>
            <a:r>
              <a:rPr lang="en-US" sz="3200" b="1" dirty="0" smtClean="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 (owner)</a:t>
            </a:r>
            <a:endParaRPr sz="3200" b="1" dirty="0" smtClean="0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200" b="1" dirty="0" err="1" smtClean="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r</a:t>
            </a:r>
            <a:r>
              <a:rPr sz="3200" b="1" dirty="0" err="1" smtClean="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wx</a:t>
            </a:r>
            <a:r>
              <a:rPr lang="en-US" sz="3200" b="1" dirty="0" smtClean="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 (permissions)</a:t>
            </a:r>
            <a:endParaRPr sz="3200" b="1" dirty="0" smtClean="0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200" b="1" dirty="0" smtClean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s</a:t>
            </a:r>
            <a:r>
              <a:rPr sz="3200" b="1" dirty="0" smtClean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ize</a:t>
            </a:r>
            <a:r>
              <a:rPr lang="en-US" sz="3200" b="1" dirty="0" smtClean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 (i</a:t>
            </a:r>
            <a:r>
              <a:rPr lang="en-US" sz="3200" b="1" dirty="0" smtClean="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n bytes)</a:t>
            </a:r>
            <a:endParaRPr sz="3200" b="1" dirty="0" smtClean="0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 dirty="0" smtClean="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Blocks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200" b="1" dirty="0" smtClean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t</a:t>
            </a:r>
            <a:r>
              <a:rPr sz="3200" b="1" dirty="0" smtClean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i</a:t>
            </a:r>
            <a:r>
              <a:rPr sz="3200" b="1" dirty="0" smtClean="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me</a:t>
            </a:r>
            <a:r>
              <a:rPr lang="en-US" sz="3200" b="1" dirty="0" smtClean="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 (access)</a:t>
            </a:r>
            <a:endParaRPr sz="3200" b="1" dirty="0" smtClean="0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200" b="1" dirty="0" err="1" smtClean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c</a:t>
            </a:r>
            <a:r>
              <a:rPr sz="3200" b="1" dirty="0" err="1" smtClean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ti</a:t>
            </a:r>
            <a:r>
              <a:rPr sz="3200" b="1" dirty="0" err="1" smtClean="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me</a:t>
            </a:r>
            <a:r>
              <a:rPr lang="en-US" sz="3200" b="1" dirty="0" smtClean="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 (create)</a:t>
            </a:r>
            <a:endParaRPr sz="3200" b="1" dirty="0" smtClean="0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 dirty="0" smtClean="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links_count</a:t>
            </a:r>
            <a:r>
              <a:rPr lang="en-US" sz="3200" b="1" dirty="0" smtClean="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 (# paths)</a:t>
            </a:r>
            <a:endParaRPr sz="3200" b="1" dirty="0" smtClean="0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b="1" dirty="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addrs[N</a:t>
            </a:r>
            <a:r>
              <a:rPr sz="2800" b="1" dirty="0" smtClean="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]</a:t>
            </a:r>
            <a:r>
              <a:rPr lang="en-US" sz="2800" b="1" dirty="0" smtClean="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 (N data blocks)</a:t>
            </a:r>
            <a:endParaRPr sz="2800" b="1" dirty="0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" name="Shape 60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 dirty="0">
                <a:solidFill>
                  <a:srgbClr val="FFFFFF"/>
                </a:solidFill>
              </a:rPr>
              <a:t>Inodes</a:t>
            </a:r>
          </a:p>
        </p:txBody>
      </p:sp>
      <p:grpSp>
        <p:nvGrpSpPr>
          <p:cNvPr id="87" name="Group 86"/>
          <p:cNvGrpSpPr/>
          <p:nvPr/>
        </p:nvGrpSpPr>
        <p:grpSpPr>
          <a:xfrm>
            <a:off x="1409724" y="2637398"/>
            <a:ext cx="10185352" cy="4552539"/>
            <a:chOff x="1409724" y="2045826"/>
            <a:chExt cx="10185352" cy="4552539"/>
          </a:xfrm>
        </p:grpSpPr>
        <p:sp>
          <p:nvSpPr>
            <p:cNvPr id="608" name="Shape 608"/>
            <p:cNvSpPr/>
            <p:nvPr/>
          </p:nvSpPr>
          <p:spPr>
            <a:xfrm>
              <a:off x="1522704" y="2585164"/>
              <a:ext cx="340259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0</a:t>
              </a:r>
            </a:p>
          </p:txBody>
        </p:sp>
        <p:sp>
          <p:nvSpPr>
            <p:cNvPr id="609" name="Shape 609"/>
            <p:cNvSpPr/>
            <p:nvPr/>
          </p:nvSpPr>
          <p:spPr>
            <a:xfrm>
              <a:off x="5631516" y="2585164"/>
              <a:ext cx="340259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7</a:t>
              </a:r>
            </a:p>
          </p:txBody>
        </p:sp>
        <p:sp>
          <p:nvSpPr>
            <p:cNvPr id="610" name="Shape 610"/>
            <p:cNvSpPr/>
            <p:nvPr/>
          </p:nvSpPr>
          <p:spPr>
            <a:xfrm>
              <a:off x="6949427" y="2045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611" name="Shape 611"/>
            <p:cNvSpPr/>
            <p:nvPr/>
          </p:nvSpPr>
          <p:spPr>
            <a:xfrm>
              <a:off x="7536400" y="2045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612" name="Shape 612"/>
            <p:cNvSpPr/>
            <p:nvPr/>
          </p:nvSpPr>
          <p:spPr>
            <a:xfrm>
              <a:off x="8123373" y="2045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613" name="Shape 613"/>
            <p:cNvSpPr/>
            <p:nvPr/>
          </p:nvSpPr>
          <p:spPr>
            <a:xfrm>
              <a:off x="8710346" y="2045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614" name="Shape 614"/>
            <p:cNvSpPr/>
            <p:nvPr/>
          </p:nvSpPr>
          <p:spPr>
            <a:xfrm>
              <a:off x="9297320" y="2045826"/>
              <a:ext cx="507454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615" name="Shape 615"/>
            <p:cNvSpPr/>
            <p:nvPr/>
          </p:nvSpPr>
          <p:spPr>
            <a:xfrm>
              <a:off x="9884293" y="2045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616" name="Shape 616"/>
            <p:cNvSpPr/>
            <p:nvPr/>
          </p:nvSpPr>
          <p:spPr>
            <a:xfrm>
              <a:off x="10471266" y="2045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617" name="Shape 617"/>
            <p:cNvSpPr/>
            <p:nvPr/>
          </p:nvSpPr>
          <p:spPr>
            <a:xfrm>
              <a:off x="11058239" y="2045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618" name="Shape 618"/>
            <p:cNvSpPr/>
            <p:nvPr/>
          </p:nvSpPr>
          <p:spPr>
            <a:xfrm>
              <a:off x="7033024" y="2585164"/>
              <a:ext cx="340260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8</a:t>
              </a:r>
            </a:p>
          </p:txBody>
        </p:sp>
        <p:sp>
          <p:nvSpPr>
            <p:cNvPr id="619" name="Shape 619"/>
            <p:cNvSpPr/>
            <p:nvPr/>
          </p:nvSpPr>
          <p:spPr>
            <a:xfrm>
              <a:off x="11028858" y="2585164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15</a:t>
              </a:r>
            </a:p>
          </p:txBody>
        </p:sp>
        <p:sp>
          <p:nvSpPr>
            <p:cNvPr id="620" name="Shape 620"/>
            <p:cNvSpPr/>
            <p:nvPr/>
          </p:nvSpPr>
          <p:spPr>
            <a:xfrm>
              <a:off x="1439106" y="3188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621" name="Shape 621"/>
            <p:cNvSpPr/>
            <p:nvPr/>
          </p:nvSpPr>
          <p:spPr>
            <a:xfrm>
              <a:off x="2026079" y="3188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622" name="Shape 622"/>
            <p:cNvSpPr/>
            <p:nvPr/>
          </p:nvSpPr>
          <p:spPr>
            <a:xfrm>
              <a:off x="2613052" y="3188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623" name="Shape 623"/>
            <p:cNvSpPr/>
            <p:nvPr/>
          </p:nvSpPr>
          <p:spPr>
            <a:xfrm>
              <a:off x="3200025" y="3188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624" name="Shape 624"/>
            <p:cNvSpPr/>
            <p:nvPr/>
          </p:nvSpPr>
          <p:spPr>
            <a:xfrm>
              <a:off x="3786999" y="3188826"/>
              <a:ext cx="507454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625" name="Shape 625"/>
            <p:cNvSpPr/>
            <p:nvPr/>
          </p:nvSpPr>
          <p:spPr>
            <a:xfrm>
              <a:off x="4373972" y="3188826"/>
              <a:ext cx="507454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626" name="Shape 626"/>
            <p:cNvSpPr/>
            <p:nvPr/>
          </p:nvSpPr>
          <p:spPr>
            <a:xfrm>
              <a:off x="4960945" y="3188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627" name="Shape 627"/>
            <p:cNvSpPr/>
            <p:nvPr/>
          </p:nvSpPr>
          <p:spPr>
            <a:xfrm>
              <a:off x="5547918" y="3188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628" name="Shape 628"/>
            <p:cNvSpPr/>
            <p:nvPr/>
          </p:nvSpPr>
          <p:spPr>
            <a:xfrm>
              <a:off x="1409724" y="3728164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16</a:t>
              </a:r>
            </a:p>
          </p:txBody>
        </p:sp>
        <p:sp>
          <p:nvSpPr>
            <p:cNvPr id="629" name="Shape 629"/>
            <p:cNvSpPr/>
            <p:nvPr/>
          </p:nvSpPr>
          <p:spPr>
            <a:xfrm>
              <a:off x="5518537" y="3728164"/>
              <a:ext cx="566217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23</a:t>
              </a:r>
            </a:p>
          </p:txBody>
        </p:sp>
        <p:sp>
          <p:nvSpPr>
            <p:cNvPr id="630" name="Shape 630"/>
            <p:cNvSpPr/>
            <p:nvPr/>
          </p:nvSpPr>
          <p:spPr>
            <a:xfrm>
              <a:off x="6949427" y="3188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631" name="Shape 631"/>
            <p:cNvSpPr/>
            <p:nvPr/>
          </p:nvSpPr>
          <p:spPr>
            <a:xfrm>
              <a:off x="7536401" y="3188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632" name="Shape 632"/>
            <p:cNvSpPr/>
            <p:nvPr/>
          </p:nvSpPr>
          <p:spPr>
            <a:xfrm>
              <a:off x="8123373" y="3188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633" name="Shape 633"/>
            <p:cNvSpPr/>
            <p:nvPr/>
          </p:nvSpPr>
          <p:spPr>
            <a:xfrm>
              <a:off x="8710347" y="3188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634" name="Shape 634"/>
            <p:cNvSpPr/>
            <p:nvPr/>
          </p:nvSpPr>
          <p:spPr>
            <a:xfrm>
              <a:off x="9297320" y="3188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635" name="Shape 635"/>
            <p:cNvSpPr/>
            <p:nvPr/>
          </p:nvSpPr>
          <p:spPr>
            <a:xfrm>
              <a:off x="9884293" y="3188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636" name="Shape 636"/>
            <p:cNvSpPr/>
            <p:nvPr/>
          </p:nvSpPr>
          <p:spPr>
            <a:xfrm>
              <a:off x="10471267" y="3188826"/>
              <a:ext cx="507454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637" name="Shape 637"/>
            <p:cNvSpPr/>
            <p:nvPr/>
          </p:nvSpPr>
          <p:spPr>
            <a:xfrm>
              <a:off x="11058239" y="3188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638" name="Shape 638"/>
            <p:cNvSpPr/>
            <p:nvPr/>
          </p:nvSpPr>
          <p:spPr>
            <a:xfrm>
              <a:off x="6920046" y="3728164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24</a:t>
              </a:r>
            </a:p>
          </p:txBody>
        </p:sp>
        <p:sp>
          <p:nvSpPr>
            <p:cNvPr id="639" name="Shape 639"/>
            <p:cNvSpPr/>
            <p:nvPr/>
          </p:nvSpPr>
          <p:spPr>
            <a:xfrm>
              <a:off x="11028858" y="3728164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31</a:t>
              </a:r>
            </a:p>
          </p:txBody>
        </p:sp>
        <p:sp>
          <p:nvSpPr>
            <p:cNvPr id="640" name="Shape 640"/>
            <p:cNvSpPr/>
            <p:nvPr/>
          </p:nvSpPr>
          <p:spPr>
            <a:xfrm>
              <a:off x="1439106" y="4331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641" name="Shape 641"/>
            <p:cNvSpPr/>
            <p:nvPr/>
          </p:nvSpPr>
          <p:spPr>
            <a:xfrm>
              <a:off x="2026079" y="4331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642" name="Shape 642"/>
            <p:cNvSpPr/>
            <p:nvPr/>
          </p:nvSpPr>
          <p:spPr>
            <a:xfrm>
              <a:off x="2613052" y="4331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643" name="Shape 643"/>
            <p:cNvSpPr/>
            <p:nvPr/>
          </p:nvSpPr>
          <p:spPr>
            <a:xfrm>
              <a:off x="3200025" y="4331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644" name="Shape 644"/>
            <p:cNvSpPr/>
            <p:nvPr/>
          </p:nvSpPr>
          <p:spPr>
            <a:xfrm>
              <a:off x="3786999" y="4331826"/>
              <a:ext cx="507454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645" name="Shape 645"/>
            <p:cNvSpPr/>
            <p:nvPr/>
          </p:nvSpPr>
          <p:spPr>
            <a:xfrm>
              <a:off x="4373972" y="4331826"/>
              <a:ext cx="507454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646" name="Shape 646"/>
            <p:cNvSpPr/>
            <p:nvPr/>
          </p:nvSpPr>
          <p:spPr>
            <a:xfrm>
              <a:off x="4960945" y="4331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647" name="Shape 647"/>
            <p:cNvSpPr/>
            <p:nvPr/>
          </p:nvSpPr>
          <p:spPr>
            <a:xfrm>
              <a:off x="5547918" y="4331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648" name="Shape 648"/>
            <p:cNvSpPr/>
            <p:nvPr/>
          </p:nvSpPr>
          <p:spPr>
            <a:xfrm>
              <a:off x="1409724" y="4871164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32</a:t>
              </a:r>
            </a:p>
          </p:txBody>
        </p:sp>
        <p:sp>
          <p:nvSpPr>
            <p:cNvPr id="649" name="Shape 649"/>
            <p:cNvSpPr/>
            <p:nvPr/>
          </p:nvSpPr>
          <p:spPr>
            <a:xfrm>
              <a:off x="5518537" y="4871164"/>
              <a:ext cx="566217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39</a:t>
              </a:r>
            </a:p>
          </p:txBody>
        </p:sp>
        <p:sp>
          <p:nvSpPr>
            <p:cNvPr id="650" name="Shape 650"/>
            <p:cNvSpPr/>
            <p:nvPr/>
          </p:nvSpPr>
          <p:spPr>
            <a:xfrm>
              <a:off x="6949427" y="4331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651" name="Shape 651"/>
            <p:cNvSpPr/>
            <p:nvPr/>
          </p:nvSpPr>
          <p:spPr>
            <a:xfrm>
              <a:off x="7536401" y="4331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652" name="Shape 652"/>
            <p:cNvSpPr/>
            <p:nvPr/>
          </p:nvSpPr>
          <p:spPr>
            <a:xfrm>
              <a:off x="8123373" y="4331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653" name="Shape 653"/>
            <p:cNvSpPr/>
            <p:nvPr/>
          </p:nvSpPr>
          <p:spPr>
            <a:xfrm>
              <a:off x="8710347" y="4331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654" name="Shape 654"/>
            <p:cNvSpPr/>
            <p:nvPr/>
          </p:nvSpPr>
          <p:spPr>
            <a:xfrm>
              <a:off x="9297320" y="4331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655" name="Shape 655"/>
            <p:cNvSpPr/>
            <p:nvPr/>
          </p:nvSpPr>
          <p:spPr>
            <a:xfrm>
              <a:off x="9884293" y="4331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656" name="Shape 656"/>
            <p:cNvSpPr/>
            <p:nvPr/>
          </p:nvSpPr>
          <p:spPr>
            <a:xfrm>
              <a:off x="10471267" y="4331826"/>
              <a:ext cx="507454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657" name="Shape 657"/>
            <p:cNvSpPr/>
            <p:nvPr/>
          </p:nvSpPr>
          <p:spPr>
            <a:xfrm>
              <a:off x="11058239" y="4331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658" name="Shape 658"/>
            <p:cNvSpPr/>
            <p:nvPr/>
          </p:nvSpPr>
          <p:spPr>
            <a:xfrm>
              <a:off x="6920046" y="4871164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40</a:t>
              </a:r>
            </a:p>
          </p:txBody>
        </p:sp>
        <p:sp>
          <p:nvSpPr>
            <p:cNvPr id="659" name="Shape 659"/>
            <p:cNvSpPr/>
            <p:nvPr/>
          </p:nvSpPr>
          <p:spPr>
            <a:xfrm>
              <a:off x="11028858" y="4871164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47</a:t>
              </a:r>
            </a:p>
          </p:txBody>
        </p:sp>
        <p:sp>
          <p:nvSpPr>
            <p:cNvPr id="660" name="Shape 660"/>
            <p:cNvSpPr/>
            <p:nvPr/>
          </p:nvSpPr>
          <p:spPr>
            <a:xfrm>
              <a:off x="1439106" y="5474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661" name="Shape 661"/>
            <p:cNvSpPr/>
            <p:nvPr/>
          </p:nvSpPr>
          <p:spPr>
            <a:xfrm>
              <a:off x="2026079" y="5474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662" name="Shape 662"/>
            <p:cNvSpPr/>
            <p:nvPr/>
          </p:nvSpPr>
          <p:spPr>
            <a:xfrm>
              <a:off x="2613052" y="5474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663" name="Shape 663"/>
            <p:cNvSpPr/>
            <p:nvPr/>
          </p:nvSpPr>
          <p:spPr>
            <a:xfrm>
              <a:off x="3200025" y="5474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664" name="Shape 664"/>
            <p:cNvSpPr/>
            <p:nvPr/>
          </p:nvSpPr>
          <p:spPr>
            <a:xfrm>
              <a:off x="3786999" y="5474826"/>
              <a:ext cx="507454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665" name="Shape 665"/>
            <p:cNvSpPr/>
            <p:nvPr/>
          </p:nvSpPr>
          <p:spPr>
            <a:xfrm>
              <a:off x="4373972" y="5474826"/>
              <a:ext cx="507454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666" name="Shape 666"/>
            <p:cNvSpPr/>
            <p:nvPr/>
          </p:nvSpPr>
          <p:spPr>
            <a:xfrm>
              <a:off x="4960945" y="5474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667" name="Shape 667"/>
            <p:cNvSpPr/>
            <p:nvPr/>
          </p:nvSpPr>
          <p:spPr>
            <a:xfrm>
              <a:off x="5547918" y="5474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668" name="Shape 668"/>
            <p:cNvSpPr/>
            <p:nvPr/>
          </p:nvSpPr>
          <p:spPr>
            <a:xfrm>
              <a:off x="1409724" y="6014164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48</a:t>
              </a:r>
            </a:p>
          </p:txBody>
        </p:sp>
        <p:sp>
          <p:nvSpPr>
            <p:cNvPr id="669" name="Shape 669"/>
            <p:cNvSpPr/>
            <p:nvPr/>
          </p:nvSpPr>
          <p:spPr>
            <a:xfrm>
              <a:off x="5518537" y="6014164"/>
              <a:ext cx="566217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55</a:t>
              </a:r>
            </a:p>
          </p:txBody>
        </p:sp>
        <p:sp>
          <p:nvSpPr>
            <p:cNvPr id="670" name="Shape 670"/>
            <p:cNvSpPr/>
            <p:nvPr/>
          </p:nvSpPr>
          <p:spPr>
            <a:xfrm>
              <a:off x="6949427" y="5474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671" name="Shape 671"/>
            <p:cNvSpPr/>
            <p:nvPr/>
          </p:nvSpPr>
          <p:spPr>
            <a:xfrm>
              <a:off x="7536401" y="5474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672" name="Shape 672"/>
            <p:cNvSpPr/>
            <p:nvPr/>
          </p:nvSpPr>
          <p:spPr>
            <a:xfrm>
              <a:off x="8123373" y="5474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673" name="Shape 673"/>
            <p:cNvSpPr/>
            <p:nvPr/>
          </p:nvSpPr>
          <p:spPr>
            <a:xfrm>
              <a:off x="8710347" y="5474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674" name="Shape 674"/>
            <p:cNvSpPr/>
            <p:nvPr/>
          </p:nvSpPr>
          <p:spPr>
            <a:xfrm>
              <a:off x="9297320" y="5474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675" name="Shape 675"/>
            <p:cNvSpPr/>
            <p:nvPr/>
          </p:nvSpPr>
          <p:spPr>
            <a:xfrm>
              <a:off x="9884293" y="5474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676" name="Shape 676"/>
            <p:cNvSpPr/>
            <p:nvPr/>
          </p:nvSpPr>
          <p:spPr>
            <a:xfrm>
              <a:off x="10471267" y="5474826"/>
              <a:ext cx="507454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677" name="Shape 677"/>
            <p:cNvSpPr/>
            <p:nvPr/>
          </p:nvSpPr>
          <p:spPr>
            <a:xfrm>
              <a:off x="11058239" y="5474826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678" name="Shape 678"/>
            <p:cNvSpPr/>
            <p:nvPr/>
          </p:nvSpPr>
          <p:spPr>
            <a:xfrm>
              <a:off x="6920046" y="6014164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56</a:t>
              </a:r>
            </a:p>
          </p:txBody>
        </p:sp>
        <p:sp>
          <p:nvSpPr>
            <p:cNvPr id="679" name="Shape 679"/>
            <p:cNvSpPr/>
            <p:nvPr/>
          </p:nvSpPr>
          <p:spPr>
            <a:xfrm>
              <a:off x="11028858" y="6014164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63</a:t>
              </a:r>
            </a:p>
          </p:txBody>
        </p:sp>
        <p:sp>
          <p:nvSpPr>
            <p:cNvPr id="680" name="Shape 680"/>
            <p:cNvSpPr/>
            <p:nvPr/>
          </p:nvSpPr>
          <p:spPr>
            <a:xfrm>
              <a:off x="1439106" y="2045826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681" name="Shape 681"/>
            <p:cNvSpPr/>
            <p:nvPr/>
          </p:nvSpPr>
          <p:spPr>
            <a:xfrm>
              <a:off x="2026079" y="2045826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682" name="Shape 682"/>
            <p:cNvSpPr/>
            <p:nvPr/>
          </p:nvSpPr>
          <p:spPr>
            <a:xfrm>
              <a:off x="2613052" y="2045826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683" name="Shape 683"/>
            <p:cNvSpPr/>
            <p:nvPr/>
          </p:nvSpPr>
          <p:spPr>
            <a:xfrm>
              <a:off x="3200025" y="2045826"/>
              <a:ext cx="507455" cy="562381"/>
            </a:xfrm>
            <a:prstGeom prst="rect">
              <a:avLst/>
            </a:prstGeom>
            <a:solidFill>
              <a:srgbClr val="308B16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I</a:t>
              </a:r>
            </a:p>
          </p:txBody>
        </p:sp>
        <p:sp>
          <p:nvSpPr>
            <p:cNvPr id="684" name="Shape 684"/>
            <p:cNvSpPr/>
            <p:nvPr/>
          </p:nvSpPr>
          <p:spPr>
            <a:xfrm>
              <a:off x="3786999" y="2045826"/>
              <a:ext cx="507454" cy="562381"/>
            </a:xfrm>
            <a:prstGeom prst="rect">
              <a:avLst/>
            </a:prstGeom>
            <a:solidFill>
              <a:srgbClr val="308B16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I</a:t>
              </a:r>
            </a:p>
          </p:txBody>
        </p:sp>
        <p:sp>
          <p:nvSpPr>
            <p:cNvPr id="685" name="Shape 685"/>
            <p:cNvSpPr/>
            <p:nvPr/>
          </p:nvSpPr>
          <p:spPr>
            <a:xfrm>
              <a:off x="4373972" y="2045826"/>
              <a:ext cx="507454" cy="562381"/>
            </a:xfrm>
            <a:prstGeom prst="rect">
              <a:avLst/>
            </a:prstGeom>
            <a:solidFill>
              <a:srgbClr val="308B16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I</a:t>
              </a:r>
            </a:p>
          </p:txBody>
        </p:sp>
        <p:sp>
          <p:nvSpPr>
            <p:cNvPr id="686" name="Shape 686"/>
            <p:cNvSpPr/>
            <p:nvPr/>
          </p:nvSpPr>
          <p:spPr>
            <a:xfrm>
              <a:off x="4960945" y="2045826"/>
              <a:ext cx="507455" cy="562381"/>
            </a:xfrm>
            <a:prstGeom prst="rect">
              <a:avLst/>
            </a:prstGeom>
            <a:solidFill>
              <a:srgbClr val="308B16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I</a:t>
              </a:r>
            </a:p>
          </p:txBody>
        </p:sp>
        <p:sp>
          <p:nvSpPr>
            <p:cNvPr id="687" name="Shape 687"/>
            <p:cNvSpPr/>
            <p:nvPr/>
          </p:nvSpPr>
          <p:spPr>
            <a:xfrm>
              <a:off x="5547918" y="2045826"/>
              <a:ext cx="507455" cy="562381"/>
            </a:xfrm>
            <a:prstGeom prst="rect">
              <a:avLst/>
            </a:prstGeom>
            <a:solidFill>
              <a:srgbClr val="308B16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I</a:t>
              </a:r>
            </a:p>
          </p:txBody>
        </p:sp>
        <p:sp>
          <p:nvSpPr>
            <p:cNvPr id="688" name="Shape 688"/>
            <p:cNvSpPr/>
            <p:nvPr/>
          </p:nvSpPr>
          <p:spPr>
            <a:xfrm flipH="1">
              <a:off x="2007029" y="2681856"/>
              <a:ext cx="1281305" cy="1587937"/>
            </a:xfrm>
            <a:prstGeom prst="line">
              <a:avLst/>
            </a:prstGeom>
            <a:ln w="38100">
              <a:solidFill>
                <a:srgbClr val="FF2600"/>
              </a:solidFill>
              <a:miter lim="400000"/>
              <a:tailEnd type="triangle"/>
            </a:ln>
          </p:spPr>
          <p:txBody>
            <a:bodyPr lIns="0" tIns="0" rIns="0" bIns="0" anchor="ctr"/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689" name="Shape 689"/>
            <p:cNvSpPr/>
            <p:nvPr/>
          </p:nvSpPr>
          <p:spPr>
            <a:xfrm flipH="1">
              <a:off x="2063014" y="2681856"/>
              <a:ext cx="1301520" cy="2742977"/>
            </a:xfrm>
            <a:prstGeom prst="line">
              <a:avLst/>
            </a:prstGeom>
            <a:ln w="38100">
              <a:solidFill>
                <a:srgbClr val="FF2600"/>
              </a:solidFill>
              <a:miter lim="400000"/>
              <a:tailEnd type="triangle"/>
            </a:ln>
          </p:spPr>
          <p:txBody>
            <a:bodyPr lIns="0" tIns="0" rIns="0" bIns="0" anchor="ctr"/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690" name="Shape 690"/>
            <p:cNvSpPr/>
            <p:nvPr/>
          </p:nvSpPr>
          <p:spPr>
            <a:xfrm>
              <a:off x="4126533" y="2681856"/>
              <a:ext cx="2777631" cy="1576100"/>
            </a:xfrm>
            <a:prstGeom prst="line">
              <a:avLst/>
            </a:prstGeom>
            <a:ln w="38100">
              <a:solidFill>
                <a:srgbClr val="FF2600"/>
              </a:solidFill>
              <a:miter lim="400000"/>
              <a:tailEnd type="triangle"/>
            </a:ln>
          </p:spPr>
          <p:txBody>
            <a:bodyPr lIns="0" tIns="0" rIns="0" bIns="0" anchor="ctr"/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691" name="Shape 691"/>
            <p:cNvSpPr/>
            <p:nvPr/>
          </p:nvSpPr>
          <p:spPr>
            <a:xfrm>
              <a:off x="5904533" y="2681855"/>
              <a:ext cx="2168703" cy="2688782"/>
            </a:xfrm>
            <a:prstGeom prst="line">
              <a:avLst/>
            </a:prstGeom>
            <a:ln w="38100">
              <a:solidFill>
                <a:srgbClr val="FF2600"/>
              </a:solidFill>
              <a:miter lim="400000"/>
              <a:tailEnd type="triangle"/>
            </a:ln>
          </p:spPr>
          <p:txBody>
            <a:bodyPr lIns="0" tIns="0" rIns="0" bIns="0" anchor="ctr"/>
            <a:lstStyle/>
            <a:p>
              <a:pPr lvl="0">
                <a:defRPr sz="2600"/>
              </a:pPr>
              <a:endParaRPr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" name="Shape 698"/>
          <p:cNvSpPr/>
          <p:nvPr/>
        </p:nvSpPr>
        <p:spPr>
          <a:xfrm>
            <a:off x="1397267" y="2926770"/>
            <a:ext cx="4550422" cy="4494007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type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uid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rwx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size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blocks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time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ctime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links_count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addrs[N]</a:t>
            </a:r>
          </a:p>
        </p:txBody>
      </p:sp>
      <p:sp>
        <p:nvSpPr>
          <p:cNvPr id="699" name="Shape 69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701" name="Shape 701"/>
          <p:cNvSpPr/>
          <p:nvPr/>
        </p:nvSpPr>
        <p:spPr>
          <a:xfrm>
            <a:off x="6288222" y="3313325"/>
            <a:ext cx="5955650" cy="44319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3200" dirty="0" smtClean="0">
                <a:solidFill>
                  <a:srgbClr val="333333"/>
                </a:solidFill>
              </a:rPr>
              <a:t>Assume single level (just pointers to data blocks)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endParaRPr lang="en-US" sz="3200" dirty="0">
              <a:solidFill>
                <a:srgbClr val="333333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200" dirty="0" smtClean="0">
                <a:solidFill>
                  <a:srgbClr val="333333"/>
                </a:solidFill>
              </a:rPr>
              <a:t>What </a:t>
            </a:r>
            <a:r>
              <a:rPr sz="3200" dirty="0" smtClean="0">
                <a:solidFill>
                  <a:srgbClr val="333333"/>
                </a:solidFill>
              </a:rPr>
              <a:t>is </a:t>
            </a:r>
            <a:r>
              <a:rPr lang="en-US" sz="3200" dirty="0" smtClean="0">
                <a:solidFill>
                  <a:srgbClr val="333333"/>
                </a:solidFill>
              </a:rPr>
              <a:t>max </a:t>
            </a:r>
            <a:r>
              <a:rPr sz="3200" dirty="0" smtClean="0">
                <a:solidFill>
                  <a:srgbClr val="333333"/>
                </a:solidFill>
              </a:rPr>
              <a:t>file </a:t>
            </a:r>
            <a:r>
              <a:rPr sz="3200" dirty="0">
                <a:solidFill>
                  <a:srgbClr val="333333"/>
                </a:solidFill>
              </a:rPr>
              <a:t>size?</a:t>
            </a:r>
            <a:endParaRPr sz="3200" dirty="0" smtClean="0">
              <a:solidFill>
                <a:srgbClr val="333333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3200" dirty="0" smtClean="0">
                <a:solidFill>
                  <a:srgbClr val="333333"/>
                </a:solidFill>
              </a:rPr>
              <a:t>As</a:t>
            </a:r>
            <a:r>
              <a:rPr sz="3200" dirty="0" smtClean="0">
                <a:solidFill>
                  <a:srgbClr val="333333"/>
                </a:solidFill>
              </a:rPr>
              <a:t>sume </a:t>
            </a:r>
            <a:r>
              <a:rPr sz="3200" dirty="0">
                <a:solidFill>
                  <a:srgbClr val="333333"/>
                </a:solidFill>
              </a:rPr>
              <a:t>256-byte </a:t>
            </a:r>
            <a:r>
              <a:rPr sz="3200" dirty="0" err="1" smtClean="0">
                <a:solidFill>
                  <a:srgbClr val="333333"/>
                </a:solidFill>
              </a:rPr>
              <a:t>inodes</a:t>
            </a:r>
            <a:r>
              <a:rPr lang="en-US" sz="3200" dirty="0" smtClean="0">
                <a:solidFill>
                  <a:srgbClr val="333333"/>
                </a:solidFill>
              </a:rPr>
              <a:t> (all can be used for pointers)</a:t>
            </a:r>
            <a:endParaRPr lang="en-US" sz="3200" dirty="0" smtClean="0">
              <a:solidFill>
                <a:srgbClr val="333333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3200" dirty="0" smtClean="0">
                <a:solidFill>
                  <a:srgbClr val="333333"/>
                </a:solidFill>
              </a:rPr>
              <a:t>Assume 4-byte </a:t>
            </a:r>
            <a:r>
              <a:rPr lang="en-US" sz="3200" dirty="0" err="1" smtClean="0">
                <a:solidFill>
                  <a:srgbClr val="333333"/>
                </a:solidFill>
              </a:rPr>
              <a:t>addrs</a:t>
            </a:r>
            <a:endParaRPr lang="en-US" sz="3200" dirty="0" smtClean="0">
              <a:solidFill>
                <a:srgbClr val="333333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endParaRPr sz="3200" dirty="0" smtClean="0">
              <a:solidFill>
                <a:srgbClr val="333333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200" dirty="0" smtClean="0">
                <a:solidFill>
                  <a:srgbClr val="333333"/>
                </a:solidFill>
              </a:rPr>
              <a:t>How </a:t>
            </a:r>
            <a:r>
              <a:rPr sz="3200" dirty="0">
                <a:solidFill>
                  <a:srgbClr val="333333"/>
                </a:solidFill>
              </a:rPr>
              <a:t>to get larger files?</a:t>
            </a:r>
          </a:p>
        </p:txBody>
      </p:sp>
      <p:sp>
        <p:nvSpPr>
          <p:cNvPr id="2" name="Rectangle 1"/>
          <p:cNvSpPr/>
          <p:nvPr/>
        </p:nvSpPr>
        <p:spPr>
          <a:xfrm>
            <a:off x="3037022" y="8110183"/>
            <a:ext cx="65024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800" dirty="0">
                <a:solidFill>
                  <a:srgbClr val="333333"/>
                </a:solidFill>
              </a:rPr>
              <a:t>256 / 4 =  64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800" dirty="0">
                <a:solidFill>
                  <a:srgbClr val="333333"/>
                </a:solidFill>
              </a:rPr>
              <a:t>64 * 4K = 256 KB!</a:t>
            </a:r>
            <a:endParaRPr lang="en-US" sz="2800" dirty="0">
              <a:solidFill>
                <a:srgbClr val="33333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" name="Shape 706"/>
          <p:cNvSpPr/>
          <p:nvPr/>
        </p:nvSpPr>
        <p:spPr>
          <a:xfrm>
            <a:off x="5537171" y="126237"/>
            <a:ext cx="1930458" cy="1906526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707" name="Shape 707"/>
          <p:cNvSpPr/>
          <p:nvPr/>
        </p:nvSpPr>
        <p:spPr>
          <a:xfrm>
            <a:off x="5647148" y="1510419"/>
            <a:ext cx="409481" cy="404405"/>
          </a:xfrm>
          <a:prstGeom prst="rect">
            <a:avLst/>
          </a:prstGeom>
          <a:ln w="508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32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08" name="Shape 708"/>
          <p:cNvSpPr/>
          <p:nvPr/>
        </p:nvSpPr>
        <p:spPr>
          <a:xfrm>
            <a:off x="6053548" y="1510419"/>
            <a:ext cx="409481" cy="404405"/>
          </a:xfrm>
          <a:prstGeom prst="rect">
            <a:avLst/>
          </a:prstGeom>
          <a:ln w="508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32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09" name="Shape 709"/>
          <p:cNvSpPr/>
          <p:nvPr/>
        </p:nvSpPr>
        <p:spPr>
          <a:xfrm>
            <a:off x="6459948" y="1510419"/>
            <a:ext cx="409481" cy="404405"/>
          </a:xfrm>
          <a:prstGeom prst="rect">
            <a:avLst/>
          </a:prstGeom>
          <a:ln w="508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32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10" name="Shape 710"/>
          <p:cNvSpPr/>
          <p:nvPr/>
        </p:nvSpPr>
        <p:spPr>
          <a:xfrm>
            <a:off x="6866348" y="1510419"/>
            <a:ext cx="409481" cy="404405"/>
          </a:xfrm>
          <a:prstGeom prst="rect">
            <a:avLst/>
          </a:prstGeom>
          <a:ln w="508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32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11" name="Shape 711"/>
          <p:cNvSpPr/>
          <p:nvPr/>
        </p:nvSpPr>
        <p:spPr>
          <a:xfrm>
            <a:off x="1354766" y="2826224"/>
            <a:ext cx="1930458" cy="1906525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712" name="Shape 712"/>
          <p:cNvSpPr/>
          <p:nvPr/>
        </p:nvSpPr>
        <p:spPr>
          <a:xfrm>
            <a:off x="4143036" y="2826224"/>
            <a:ext cx="1930458" cy="1906525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713" name="Shape 713"/>
          <p:cNvSpPr/>
          <p:nvPr/>
        </p:nvSpPr>
        <p:spPr>
          <a:xfrm>
            <a:off x="6931306" y="2826224"/>
            <a:ext cx="1930458" cy="1906525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714" name="Shape 714"/>
          <p:cNvSpPr/>
          <p:nvPr/>
        </p:nvSpPr>
        <p:spPr>
          <a:xfrm>
            <a:off x="9719576" y="2826224"/>
            <a:ext cx="1930458" cy="1906525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715" name="Shape 715"/>
          <p:cNvSpPr/>
          <p:nvPr/>
        </p:nvSpPr>
        <p:spPr>
          <a:xfrm>
            <a:off x="7137399" y="1672067"/>
            <a:ext cx="2505382" cy="1143454"/>
          </a:xfrm>
          <a:prstGeom prst="line">
            <a:avLst/>
          </a:prstGeom>
          <a:ln w="38100">
            <a:solidFill>
              <a:srgbClr val="FF2600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16" name="Shape 716"/>
          <p:cNvSpPr/>
          <p:nvPr/>
        </p:nvSpPr>
        <p:spPr>
          <a:xfrm flipH="1">
            <a:off x="3327400" y="1672067"/>
            <a:ext cx="2505381" cy="1143454"/>
          </a:xfrm>
          <a:prstGeom prst="line">
            <a:avLst/>
          </a:prstGeom>
          <a:ln w="38100">
            <a:solidFill>
              <a:srgbClr val="FF2600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17" name="Shape 717"/>
          <p:cNvSpPr/>
          <p:nvPr/>
        </p:nvSpPr>
        <p:spPr>
          <a:xfrm>
            <a:off x="6692899" y="1659367"/>
            <a:ext cx="1168208" cy="1061531"/>
          </a:xfrm>
          <a:prstGeom prst="line">
            <a:avLst/>
          </a:prstGeom>
          <a:ln w="38100">
            <a:solidFill>
              <a:srgbClr val="FF2600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18" name="Shape 718"/>
          <p:cNvSpPr/>
          <p:nvPr/>
        </p:nvSpPr>
        <p:spPr>
          <a:xfrm flipH="1">
            <a:off x="5400794" y="1659367"/>
            <a:ext cx="851087" cy="1115327"/>
          </a:xfrm>
          <a:prstGeom prst="line">
            <a:avLst/>
          </a:prstGeom>
          <a:ln w="38100">
            <a:solidFill>
              <a:srgbClr val="FF2600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" name="Shape 720"/>
          <p:cNvSpPr/>
          <p:nvPr/>
        </p:nvSpPr>
        <p:spPr>
          <a:xfrm>
            <a:off x="5537171" y="126237"/>
            <a:ext cx="1930458" cy="1906526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721" name="Shape 721"/>
          <p:cNvSpPr/>
          <p:nvPr/>
        </p:nvSpPr>
        <p:spPr>
          <a:xfrm>
            <a:off x="5647148" y="1510419"/>
            <a:ext cx="409481" cy="404405"/>
          </a:xfrm>
          <a:prstGeom prst="rect">
            <a:avLst/>
          </a:prstGeom>
          <a:ln w="508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32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22" name="Shape 722"/>
          <p:cNvSpPr/>
          <p:nvPr/>
        </p:nvSpPr>
        <p:spPr>
          <a:xfrm>
            <a:off x="6053548" y="1510419"/>
            <a:ext cx="409481" cy="404405"/>
          </a:xfrm>
          <a:prstGeom prst="rect">
            <a:avLst/>
          </a:prstGeom>
          <a:ln w="508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32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23" name="Shape 723"/>
          <p:cNvSpPr/>
          <p:nvPr/>
        </p:nvSpPr>
        <p:spPr>
          <a:xfrm>
            <a:off x="6459948" y="1510419"/>
            <a:ext cx="409481" cy="404405"/>
          </a:xfrm>
          <a:prstGeom prst="rect">
            <a:avLst/>
          </a:prstGeom>
          <a:ln w="508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32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24" name="Shape 724"/>
          <p:cNvSpPr/>
          <p:nvPr/>
        </p:nvSpPr>
        <p:spPr>
          <a:xfrm>
            <a:off x="6866348" y="1510419"/>
            <a:ext cx="409481" cy="404405"/>
          </a:xfrm>
          <a:prstGeom prst="rect">
            <a:avLst/>
          </a:prstGeom>
          <a:ln w="508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32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25" name="Shape 725"/>
          <p:cNvSpPr/>
          <p:nvPr/>
        </p:nvSpPr>
        <p:spPr>
          <a:xfrm>
            <a:off x="1354766" y="2826224"/>
            <a:ext cx="1930458" cy="1906525"/>
          </a:xfrm>
          <a:prstGeom prst="rect">
            <a:avLst/>
          </a:prstGeom>
          <a:solidFill>
            <a:srgbClr val="971817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indirect</a:t>
            </a:r>
          </a:p>
        </p:txBody>
      </p:sp>
      <p:sp>
        <p:nvSpPr>
          <p:cNvPr id="726" name="Shape 726"/>
          <p:cNvSpPr/>
          <p:nvPr/>
        </p:nvSpPr>
        <p:spPr>
          <a:xfrm>
            <a:off x="4143036" y="2826224"/>
            <a:ext cx="1930458" cy="1906525"/>
          </a:xfrm>
          <a:prstGeom prst="rect">
            <a:avLst/>
          </a:prstGeom>
          <a:solidFill>
            <a:srgbClr val="971817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indirect</a:t>
            </a:r>
          </a:p>
        </p:txBody>
      </p:sp>
      <p:sp>
        <p:nvSpPr>
          <p:cNvPr id="727" name="Shape 727"/>
          <p:cNvSpPr/>
          <p:nvPr/>
        </p:nvSpPr>
        <p:spPr>
          <a:xfrm>
            <a:off x="6931306" y="2826224"/>
            <a:ext cx="1930458" cy="1906525"/>
          </a:xfrm>
          <a:prstGeom prst="rect">
            <a:avLst/>
          </a:prstGeom>
          <a:solidFill>
            <a:srgbClr val="971817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indirect</a:t>
            </a:r>
          </a:p>
        </p:txBody>
      </p:sp>
      <p:sp>
        <p:nvSpPr>
          <p:cNvPr id="728" name="Shape 728"/>
          <p:cNvSpPr/>
          <p:nvPr/>
        </p:nvSpPr>
        <p:spPr>
          <a:xfrm>
            <a:off x="9719576" y="2826224"/>
            <a:ext cx="1930458" cy="1906525"/>
          </a:xfrm>
          <a:prstGeom prst="rect">
            <a:avLst/>
          </a:prstGeom>
          <a:solidFill>
            <a:srgbClr val="971817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indirect</a:t>
            </a:r>
          </a:p>
        </p:txBody>
      </p:sp>
      <p:sp>
        <p:nvSpPr>
          <p:cNvPr id="729" name="Shape 729"/>
          <p:cNvSpPr/>
          <p:nvPr/>
        </p:nvSpPr>
        <p:spPr>
          <a:xfrm>
            <a:off x="7137399" y="1672067"/>
            <a:ext cx="2505382" cy="1143454"/>
          </a:xfrm>
          <a:prstGeom prst="line">
            <a:avLst/>
          </a:prstGeom>
          <a:ln w="38100">
            <a:solidFill>
              <a:srgbClr val="FF2600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30" name="Shape 730"/>
          <p:cNvSpPr/>
          <p:nvPr/>
        </p:nvSpPr>
        <p:spPr>
          <a:xfrm flipH="1">
            <a:off x="3327400" y="1672067"/>
            <a:ext cx="2505381" cy="1143454"/>
          </a:xfrm>
          <a:prstGeom prst="line">
            <a:avLst/>
          </a:prstGeom>
          <a:ln w="38100">
            <a:solidFill>
              <a:srgbClr val="FF2600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31" name="Shape 731"/>
          <p:cNvSpPr/>
          <p:nvPr/>
        </p:nvSpPr>
        <p:spPr>
          <a:xfrm>
            <a:off x="6692899" y="1659367"/>
            <a:ext cx="1168208" cy="1061531"/>
          </a:xfrm>
          <a:prstGeom prst="line">
            <a:avLst/>
          </a:prstGeom>
          <a:ln w="38100">
            <a:solidFill>
              <a:srgbClr val="FF2600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32" name="Shape 732"/>
          <p:cNvSpPr/>
          <p:nvPr/>
        </p:nvSpPr>
        <p:spPr>
          <a:xfrm flipH="1">
            <a:off x="5400794" y="1659367"/>
            <a:ext cx="851087" cy="1115327"/>
          </a:xfrm>
          <a:prstGeom prst="line">
            <a:avLst/>
          </a:prstGeom>
          <a:ln w="38100">
            <a:solidFill>
              <a:srgbClr val="FF2600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33" name="Shape 733"/>
          <p:cNvSpPr/>
          <p:nvPr/>
        </p:nvSpPr>
        <p:spPr>
          <a:xfrm>
            <a:off x="1466291" y="4259667"/>
            <a:ext cx="409482" cy="404405"/>
          </a:xfrm>
          <a:prstGeom prst="rect">
            <a:avLst/>
          </a:prstGeom>
          <a:ln w="508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32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34" name="Shape 734"/>
          <p:cNvSpPr/>
          <p:nvPr/>
        </p:nvSpPr>
        <p:spPr>
          <a:xfrm>
            <a:off x="1872691" y="4259667"/>
            <a:ext cx="409482" cy="404405"/>
          </a:xfrm>
          <a:prstGeom prst="rect">
            <a:avLst/>
          </a:prstGeom>
          <a:ln w="508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32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35" name="Shape 735"/>
          <p:cNvSpPr/>
          <p:nvPr/>
        </p:nvSpPr>
        <p:spPr>
          <a:xfrm>
            <a:off x="2279091" y="4259667"/>
            <a:ext cx="409482" cy="404405"/>
          </a:xfrm>
          <a:prstGeom prst="rect">
            <a:avLst/>
          </a:prstGeom>
          <a:ln w="508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32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36" name="Shape 736"/>
          <p:cNvSpPr/>
          <p:nvPr/>
        </p:nvSpPr>
        <p:spPr>
          <a:xfrm>
            <a:off x="2685491" y="4259667"/>
            <a:ext cx="409482" cy="404405"/>
          </a:xfrm>
          <a:prstGeom prst="rect">
            <a:avLst/>
          </a:prstGeom>
          <a:ln w="508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32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37" name="Shape 737"/>
          <p:cNvSpPr/>
          <p:nvPr/>
        </p:nvSpPr>
        <p:spPr>
          <a:xfrm>
            <a:off x="2956543" y="4421315"/>
            <a:ext cx="637501" cy="1088384"/>
          </a:xfrm>
          <a:prstGeom prst="line">
            <a:avLst/>
          </a:prstGeom>
          <a:ln w="38100">
            <a:solidFill>
              <a:srgbClr val="FF2600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38" name="Shape 738"/>
          <p:cNvSpPr/>
          <p:nvPr/>
        </p:nvSpPr>
        <p:spPr>
          <a:xfrm flipH="1">
            <a:off x="1060240" y="4421315"/>
            <a:ext cx="591685" cy="1088400"/>
          </a:xfrm>
          <a:prstGeom prst="line">
            <a:avLst/>
          </a:prstGeom>
          <a:ln w="38100">
            <a:solidFill>
              <a:srgbClr val="FF2600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39" name="Shape 739"/>
          <p:cNvSpPr/>
          <p:nvPr/>
        </p:nvSpPr>
        <p:spPr>
          <a:xfrm>
            <a:off x="2512043" y="4408615"/>
            <a:ext cx="425630" cy="1110718"/>
          </a:xfrm>
          <a:prstGeom prst="line">
            <a:avLst/>
          </a:prstGeom>
          <a:ln w="38100">
            <a:solidFill>
              <a:srgbClr val="FF2600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40" name="Shape 740"/>
          <p:cNvSpPr/>
          <p:nvPr/>
        </p:nvSpPr>
        <p:spPr>
          <a:xfrm flipH="1">
            <a:off x="1866314" y="4408615"/>
            <a:ext cx="204711" cy="1108351"/>
          </a:xfrm>
          <a:prstGeom prst="line">
            <a:avLst/>
          </a:prstGeom>
          <a:ln w="38100">
            <a:solidFill>
              <a:srgbClr val="FF2600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41" name="Shape 741"/>
          <p:cNvSpPr/>
          <p:nvPr/>
        </p:nvSpPr>
        <p:spPr>
          <a:xfrm>
            <a:off x="4260291" y="4259667"/>
            <a:ext cx="409482" cy="404405"/>
          </a:xfrm>
          <a:prstGeom prst="rect">
            <a:avLst/>
          </a:prstGeom>
          <a:ln w="508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32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42" name="Shape 742"/>
          <p:cNvSpPr/>
          <p:nvPr/>
        </p:nvSpPr>
        <p:spPr>
          <a:xfrm>
            <a:off x="4666691" y="4259667"/>
            <a:ext cx="409482" cy="404405"/>
          </a:xfrm>
          <a:prstGeom prst="rect">
            <a:avLst/>
          </a:prstGeom>
          <a:ln w="508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32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43" name="Shape 743"/>
          <p:cNvSpPr/>
          <p:nvPr/>
        </p:nvSpPr>
        <p:spPr>
          <a:xfrm>
            <a:off x="5073091" y="4259667"/>
            <a:ext cx="409482" cy="404405"/>
          </a:xfrm>
          <a:prstGeom prst="rect">
            <a:avLst/>
          </a:prstGeom>
          <a:ln w="508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32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44" name="Shape 744"/>
          <p:cNvSpPr/>
          <p:nvPr/>
        </p:nvSpPr>
        <p:spPr>
          <a:xfrm>
            <a:off x="5479491" y="4259667"/>
            <a:ext cx="409482" cy="404405"/>
          </a:xfrm>
          <a:prstGeom prst="rect">
            <a:avLst/>
          </a:prstGeom>
          <a:ln w="508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32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45" name="Shape 745"/>
          <p:cNvSpPr/>
          <p:nvPr/>
        </p:nvSpPr>
        <p:spPr>
          <a:xfrm>
            <a:off x="5750543" y="4421315"/>
            <a:ext cx="637501" cy="1088384"/>
          </a:xfrm>
          <a:prstGeom prst="line">
            <a:avLst/>
          </a:prstGeom>
          <a:ln w="38100">
            <a:solidFill>
              <a:srgbClr val="FF2600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46" name="Shape 746"/>
          <p:cNvSpPr/>
          <p:nvPr/>
        </p:nvSpPr>
        <p:spPr>
          <a:xfrm flipH="1">
            <a:off x="3854240" y="4421315"/>
            <a:ext cx="591685" cy="1088400"/>
          </a:xfrm>
          <a:prstGeom prst="line">
            <a:avLst/>
          </a:prstGeom>
          <a:ln w="38100">
            <a:solidFill>
              <a:srgbClr val="FF2600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47" name="Shape 747"/>
          <p:cNvSpPr/>
          <p:nvPr/>
        </p:nvSpPr>
        <p:spPr>
          <a:xfrm>
            <a:off x="5306043" y="4408615"/>
            <a:ext cx="425630" cy="1110718"/>
          </a:xfrm>
          <a:prstGeom prst="line">
            <a:avLst/>
          </a:prstGeom>
          <a:ln w="38100">
            <a:solidFill>
              <a:srgbClr val="FF2600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48" name="Shape 748"/>
          <p:cNvSpPr/>
          <p:nvPr/>
        </p:nvSpPr>
        <p:spPr>
          <a:xfrm flipH="1">
            <a:off x="4660314" y="4408615"/>
            <a:ext cx="204711" cy="1108351"/>
          </a:xfrm>
          <a:prstGeom prst="line">
            <a:avLst/>
          </a:prstGeom>
          <a:ln w="38100">
            <a:solidFill>
              <a:srgbClr val="FF2600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49" name="Shape 749"/>
          <p:cNvSpPr/>
          <p:nvPr/>
        </p:nvSpPr>
        <p:spPr>
          <a:xfrm>
            <a:off x="7054291" y="4259667"/>
            <a:ext cx="409482" cy="404405"/>
          </a:xfrm>
          <a:prstGeom prst="rect">
            <a:avLst/>
          </a:prstGeom>
          <a:ln w="508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32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50" name="Shape 750"/>
          <p:cNvSpPr/>
          <p:nvPr/>
        </p:nvSpPr>
        <p:spPr>
          <a:xfrm>
            <a:off x="7460691" y="4259667"/>
            <a:ext cx="409482" cy="404405"/>
          </a:xfrm>
          <a:prstGeom prst="rect">
            <a:avLst/>
          </a:prstGeom>
          <a:ln w="508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32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51" name="Shape 751"/>
          <p:cNvSpPr/>
          <p:nvPr/>
        </p:nvSpPr>
        <p:spPr>
          <a:xfrm>
            <a:off x="7867091" y="4259667"/>
            <a:ext cx="409482" cy="404405"/>
          </a:xfrm>
          <a:prstGeom prst="rect">
            <a:avLst/>
          </a:prstGeom>
          <a:ln w="508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32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52" name="Shape 752"/>
          <p:cNvSpPr/>
          <p:nvPr/>
        </p:nvSpPr>
        <p:spPr>
          <a:xfrm>
            <a:off x="8273491" y="4259667"/>
            <a:ext cx="409482" cy="404405"/>
          </a:xfrm>
          <a:prstGeom prst="rect">
            <a:avLst/>
          </a:prstGeom>
          <a:ln w="508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32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53" name="Shape 753"/>
          <p:cNvSpPr/>
          <p:nvPr/>
        </p:nvSpPr>
        <p:spPr>
          <a:xfrm>
            <a:off x="8544543" y="4421315"/>
            <a:ext cx="637501" cy="1088384"/>
          </a:xfrm>
          <a:prstGeom prst="line">
            <a:avLst/>
          </a:prstGeom>
          <a:ln w="38100">
            <a:solidFill>
              <a:srgbClr val="FF2600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54" name="Shape 754"/>
          <p:cNvSpPr/>
          <p:nvPr/>
        </p:nvSpPr>
        <p:spPr>
          <a:xfrm flipH="1">
            <a:off x="6648240" y="4421315"/>
            <a:ext cx="591685" cy="1088400"/>
          </a:xfrm>
          <a:prstGeom prst="line">
            <a:avLst/>
          </a:prstGeom>
          <a:ln w="38100">
            <a:solidFill>
              <a:srgbClr val="FF2600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55" name="Shape 755"/>
          <p:cNvSpPr/>
          <p:nvPr/>
        </p:nvSpPr>
        <p:spPr>
          <a:xfrm>
            <a:off x="8100043" y="4408615"/>
            <a:ext cx="425630" cy="1110718"/>
          </a:xfrm>
          <a:prstGeom prst="line">
            <a:avLst/>
          </a:prstGeom>
          <a:ln w="38100">
            <a:solidFill>
              <a:srgbClr val="FF2600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56" name="Shape 756"/>
          <p:cNvSpPr/>
          <p:nvPr/>
        </p:nvSpPr>
        <p:spPr>
          <a:xfrm flipH="1">
            <a:off x="7454314" y="4408615"/>
            <a:ext cx="204711" cy="1108351"/>
          </a:xfrm>
          <a:prstGeom prst="line">
            <a:avLst/>
          </a:prstGeom>
          <a:ln w="38100">
            <a:solidFill>
              <a:srgbClr val="FF2600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57" name="Shape 757"/>
          <p:cNvSpPr/>
          <p:nvPr/>
        </p:nvSpPr>
        <p:spPr>
          <a:xfrm>
            <a:off x="9860991" y="4259667"/>
            <a:ext cx="409482" cy="404405"/>
          </a:xfrm>
          <a:prstGeom prst="rect">
            <a:avLst/>
          </a:prstGeom>
          <a:ln w="508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32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58" name="Shape 758"/>
          <p:cNvSpPr/>
          <p:nvPr/>
        </p:nvSpPr>
        <p:spPr>
          <a:xfrm>
            <a:off x="10267391" y="4259667"/>
            <a:ext cx="409482" cy="404405"/>
          </a:xfrm>
          <a:prstGeom prst="rect">
            <a:avLst/>
          </a:prstGeom>
          <a:ln w="508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32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59" name="Shape 759"/>
          <p:cNvSpPr/>
          <p:nvPr/>
        </p:nvSpPr>
        <p:spPr>
          <a:xfrm>
            <a:off x="10673791" y="4259667"/>
            <a:ext cx="409482" cy="404405"/>
          </a:xfrm>
          <a:prstGeom prst="rect">
            <a:avLst/>
          </a:prstGeom>
          <a:ln w="508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32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60" name="Shape 760"/>
          <p:cNvSpPr/>
          <p:nvPr/>
        </p:nvSpPr>
        <p:spPr>
          <a:xfrm>
            <a:off x="11080191" y="4259667"/>
            <a:ext cx="409482" cy="404405"/>
          </a:xfrm>
          <a:prstGeom prst="rect">
            <a:avLst/>
          </a:prstGeom>
          <a:ln w="508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32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61" name="Shape 761"/>
          <p:cNvSpPr/>
          <p:nvPr/>
        </p:nvSpPr>
        <p:spPr>
          <a:xfrm>
            <a:off x="11351243" y="4421315"/>
            <a:ext cx="637501" cy="1088384"/>
          </a:xfrm>
          <a:prstGeom prst="line">
            <a:avLst/>
          </a:prstGeom>
          <a:ln w="38100">
            <a:solidFill>
              <a:srgbClr val="FF2600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62" name="Shape 762"/>
          <p:cNvSpPr/>
          <p:nvPr/>
        </p:nvSpPr>
        <p:spPr>
          <a:xfrm flipH="1">
            <a:off x="9454940" y="4421315"/>
            <a:ext cx="591685" cy="1088400"/>
          </a:xfrm>
          <a:prstGeom prst="line">
            <a:avLst/>
          </a:prstGeom>
          <a:ln w="38100">
            <a:solidFill>
              <a:srgbClr val="FF2600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63" name="Shape 763"/>
          <p:cNvSpPr/>
          <p:nvPr/>
        </p:nvSpPr>
        <p:spPr>
          <a:xfrm>
            <a:off x="10906743" y="4408615"/>
            <a:ext cx="425630" cy="1110718"/>
          </a:xfrm>
          <a:prstGeom prst="line">
            <a:avLst/>
          </a:prstGeom>
          <a:ln w="38100">
            <a:solidFill>
              <a:srgbClr val="FF2600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64" name="Shape 764"/>
          <p:cNvSpPr/>
          <p:nvPr/>
        </p:nvSpPr>
        <p:spPr>
          <a:xfrm flipH="1">
            <a:off x="10261014" y="4408615"/>
            <a:ext cx="204711" cy="1108351"/>
          </a:xfrm>
          <a:prstGeom prst="line">
            <a:avLst/>
          </a:prstGeom>
          <a:ln w="38100">
            <a:solidFill>
              <a:srgbClr val="FF2600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7" name="Shape 811"/>
          <p:cNvSpPr/>
          <p:nvPr/>
        </p:nvSpPr>
        <p:spPr>
          <a:xfrm>
            <a:off x="184691" y="6756312"/>
            <a:ext cx="5505964" cy="1210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 smtClean="0">
                <a:solidFill>
                  <a:srgbClr val="FFFFFF"/>
                </a:solidFill>
              </a:rPr>
              <a:t>Indirect</a:t>
            </a:r>
            <a:r>
              <a:rPr lang="en-US" sz="3600" dirty="0" smtClean="0">
                <a:solidFill>
                  <a:srgbClr val="FFFFFF"/>
                </a:solidFill>
              </a:rPr>
              <a:t> blocks</a:t>
            </a:r>
            <a:r>
              <a:rPr sz="3600" dirty="0" smtClean="0">
                <a:solidFill>
                  <a:srgbClr val="FFFFFF"/>
                </a:solidFill>
              </a:rPr>
              <a:t> </a:t>
            </a:r>
            <a:r>
              <a:rPr sz="3600" dirty="0">
                <a:solidFill>
                  <a:srgbClr val="FFFFFF"/>
                </a:solidFill>
              </a:rPr>
              <a:t>are stored in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FFFFFF"/>
                </a:solidFill>
              </a:rPr>
              <a:t>regular data blocks.</a:t>
            </a:r>
          </a:p>
        </p:txBody>
      </p:sp>
      <p:sp>
        <p:nvSpPr>
          <p:cNvPr id="48" name="Shape 858"/>
          <p:cNvSpPr/>
          <p:nvPr/>
        </p:nvSpPr>
        <p:spPr>
          <a:xfrm>
            <a:off x="7928719" y="6756312"/>
            <a:ext cx="4729385" cy="1210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FFFFFF"/>
                </a:solidFill>
              </a:rPr>
              <a:t>what if we want to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FFFFFF"/>
                </a:solidFill>
              </a:rPr>
              <a:t>optimize for small </a:t>
            </a:r>
            <a:r>
              <a:rPr sz="3600" dirty="0" smtClean="0">
                <a:solidFill>
                  <a:srgbClr val="FFFFFF"/>
                </a:solidFill>
              </a:rPr>
              <a:t>files</a:t>
            </a:r>
            <a:r>
              <a:rPr lang="en-US" sz="3600" dirty="0" smtClean="0">
                <a:solidFill>
                  <a:srgbClr val="FFFFFF"/>
                </a:solidFill>
              </a:rPr>
              <a:t>?</a:t>
            </a:r>
            <a:endParaRPr sz="36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Shape 860"/>
          <p:cNvSpPr/>
          <p:nvPr/>
        </p:nvSpPr>
        <p:spPr>
          <a:xfrm>
            <a:off x="5537171" y="126237"/>
            <a:ext cx="1930458" cy="1906526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861" name="Shape 861"/>
          <p:cNvSpPr/>
          <p:nvPr/>
        </p:nvSpPr>
        <p:spPr>
          <a:xfrm>
            <a:off x="5647148" y="1510419"/>
            <a:ext cx="409481" cy="404405"/>
          </a:xfrm>
          <a:prstGeom prst="rect">
            <a:avLst/>
          </a:prstGeom>
          <a:ln w="508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32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62" name="Shape 862"/>
          <p:cNvSpPr/>
          <p:nvPr/>
        </p:nvSpPr>
        <p:spPr>
          <a:xfrm>
            <a:off x="6053548" y="1510419"/>
            <a:ext cx="409481" cy="404405"/>
          </a:xfrm>
          <a:prstGeom prst="rect">
            <a:avLst/>
          </a:prstGeom>
          <a:ln w="508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32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63" name="Shape 863"/>
          <p:cNvSpPr/>
          <p:nvPr/>
        </p:nvSpPr>
        <p:spPr>
          <a:xfrm>
            <a:off x="6459948" y="1510419"/>
            <a:ext cx="409481" cy="404405"/>
          </a:xfrm>
          <a:prstGeom prst="rect">
            <a:avLst/>
          </a:prstGeom>
          <a:ln w="508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32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64" name="Shape 864"/>
          <p:cNvSpPr/>
          <p:nvPr/>
        </p:nvSpPr>
        <p:spPr>
          <a:xfrm>
            <a:off x="6866348" y="1510419"/>
            <a:ext cx="409481" cy="404405"/>
          </a:xfrm>
          <a:prstGeom prst="rect">
            <a:avLst/>
          </a:prstGeom>
          <a:ln w="508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32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65" name="Shape 865"/>
          <p:cNvSpPr/>
          <p:nvPr/>
        </p:nvSpPr>
        <p:spPr>
          <a:xfrm>
            <a:off x="9719576" y="2826224"/>
            <a:ext cx="1930458" cy="1906525"/>
          </a:xfrm>
          <a:prstGeom prst="rect">
            <a:avLst/>
          </a:prstGeom>
          <a:solidFill>
            <a:srgbClr val="971817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indirect</a:t>
            </a:r>
          </a:p>
        </p:txBody>
      </p:sp>
      <p:sp>
        <p:nvSpPr>
          <p:cNvPr id="866" name="Shape 866"/>
          <p:cNvSpPr/>
          <p:nvPr/>
        </p:nvSpPr>
        <p:spPr>
          <a:xfrm>
            <a:off x="7137399" y="1672067"/>
            <a:ext cx="2505382" cy="1143454"/>
          </a:xfrm>
          <a:prstGeom prst="line">
            <a:avLst/>
          </a:prstGeom>
          <a:ln w="38100">
            <a:solidFill>
              <a:srgbClr val="FF2600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67" name="Shape 867"/>
          <p:cNvSpPr/>
          <p:nvPr/>
        </p:nvSpPr>
        <p:spPr>
          <a:xfrm flipH="1">
            <a:off x="3327400" y="1672067"/>
            <a:ext cx="2505381" cy="1143454"/>
          </a:xfrm>
          <a:prstGeom prst="line">
            <a:avLst/>
          </a:prstGeom>
          <a:ln w="38100">
            <a:solidFill>
              <a:srgbClr val="FF2600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68" name="Shape 868"/>
          <p:cNvSpPr/>
          <p:nvPr/>
        </p:nvSpPr>
        <p:spPr>
          <a:xfrm>
            <a:off x="6692899" y="1659367"/>
            <a:ext cx="1168208" cy="1061531"/>
          </a:xfrm>
          <a:prstGeom prst="line">
            <a:avLst/>
          </a:prstGeom>
          <a:ln w="38100">
            <a:solidFill>
              <a:srgbClr val="FF2600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69" name="Shape 869"/>
          <p:cNvSpPr/>
          <p:nvPr/>
        </p:nvSpPr>
        <p:spPr>
          <a:xfrm flipH="1">
            <a:off x="5400794" y="1659367"/>
            <a:ext cx="851087" cy="1115327"/>
          </a:xfrm>
          <a:prstGeom prst="line">
            <a:avLst/>
          </a:prstGeom>
          <a:ln w="38100">
            <a:solidFill>
              <a:srgbClr val="FF2600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70" name="Shape 870"/>
          <p:cNvSpPr/>
          <p:nvPr/>
        </p:nvSpPr>
        <p:spPr>
          <a:xfrm>
            <a:off x="9860991" y="4259667"/>
            <a:ext cx="409482" cy="404405"/>
          </a:xfrm>
          <a:prstGeom prst="rect">
            <a:avLst/>
          </a:prstGeom>
          <a:ln w="508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32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71" name="Shape 871"/>
          <p:cNvSpPr/>
          <p:nvPr/>
        </p:nvSpPr>
        <p:spPr>
          <a:xfrm>
            <a:off x="10267391" y="4259667"/>
            <a:ext cx="409482" cy="404405"/>
          </a:xfrm>
          <a:prstGeom prst="rect">
            <a:avLst/>
          </a:prstGeom>
          <a:ln w="508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32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72" name="Shape 872"/>
          <p:cNvSpPr/>
          <p:nvPr/>
        </p:nvSpPr>
        <p:spPr>
          <a:xfrm>
            <a:off x="10673791" y="4259667"/>
            <a:ext cx="409482" cy="404405"/>
          </a:xfrm>
          <a:prstGeom prst="rect">
            <a:avLst/>
          </a:prstGeom>
          <a:ln w="508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32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73" name="Shape 873"/>
          <p:cNvSpPr/>
          <p:nvPr/>
        </p:nvSpPr>
        <p:spPr>
          <a:xfrm>
            <a:off x="11080191" y="4259667"/>
            <a:ext cx="409482" cy="404405"/>
          </a:xfrm>
          <a:prstGeom prst="rect">
            <a:avLst/>
          </a:prstGeom>
          <a:ln w="508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32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74" name="Shape 874"/>
          <p:cNvSpPr/>
          <p:nvPr/>
        </p:nvSpPr>
        <p:spPr>
          <a:xfrm>
            <a:off x="11351243" y="4421315"/>
            <a:ext cx="637501" cy="1088384"/>
          </a:xfrm>
          <a:prstGeom prst="line">
            <a:avLst/>
          </a:prstGeom>
          <a:ln w="38100">
            <a:solidFill>
              <a:srgbClr val="FF2600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75" name="Shape 875"/>
          <p:cNvSpPr/>
          <p:nvPr/>
        </p:nvSpPr>
        <p:spPr>
          <a:xfrm flipH="1">
            <a:off x="9454940" y="4421315"/>
            <a:ext cx="591685" cy="1088400"/>
          </a:xfrm>
          <a:prstGeom prst="line">
            <a:avLst/>
          </a:prstGeom>
          <a:ln w="38100">
            <a:solidFill>
              <a:srgbClr val="FF2600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76" name="Shape 876"/>
          <p:cNvSpPr/>
          <p:nvPr/>
        </p:nvSpPr>
        <p:spPr>
          <a:xfrm>
            <a:off x="10906743" y="4408615"/>
            <a:ext cx="425630" cy="1110718"/>
          </a:xfrm>
          <a:prstGeom prst="line">
            <a:avLst/>
          </a:prstGeom>
          <a:ln w="38100">
            <a:solidFill>
              <a:srgbClr val="FF2600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77" name="Shape 877"/>
          <p:cNvSpPr/>
          <p:nvPr/>
        </p:nvSpPr>
        <p:spPr>
          <a:xfrm flipH="1">
            <a:off x="10261014" y="4408615"/>
            <a:ext cx="204711" cy="1108351"/>
          </a:xfrm>
          <a:prstGeom prst="line">
            <a:avLst/>
          </a:prstGeom>
          <a:ln w="38100">
            <a:solidFill>
              <a:srgbClr val="FF2600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78" name="Shape 878"/>
          <p:cNvSpPr/>
          <p:nvPr/>
        </p:nvSpPr>
        <p:spPr>
          <a:xfrm>
            <a:off x="1354766" y="2826224"/>
            <a:ext cx="1930458" cy="1906525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879" name="Shape 879"/>
          <p:cNvSpPr/>
          <p:nvPr/>
        </p:nvSpPr>
        <p:spPr>
          <a:xfrm>
            <a:off x="4143036" y="2826224"/>
            <a:ext cx="1930458" cy="1906525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880" name="Shape 880"/>
          <p:cNvSpPr/>
          <p:nvPr/>
        </p:nvSpPr>
        <p:spPr>
          <a:xfrm>
            <a:off x="6931306" y="2826224"/>
            <a:ext cx="1930458" cy="1906525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881" name="Shape 881"/>
          <p:cNvSpPr/>
          <p:nvPr/>
        </p:nvSpPr>
        <p:spPr>
          <a:xfrm>
            <a:off x="4074098" y="6513168"/>
            <a:ext cx="3998791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600" dirty="0" smtClean="0">
                <a:solidFill>
                  <a:srgbClr val="FFFFFF"/>
                </a:solidFill>
              </a:rPr>
              <a:t>Better for small files</a:t>
            </a:r>
            <a:endParaRPr sz="36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3" name="Shape 883"/>
          <p:cNvSpPr/>
          <p:nvPr/>
        </p:nvSpPr>
        <p:spPr>
          <a:xfrm>
            <a:off x="1522704" y="2585164"/>
            <a:ext cx="340259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884" name="Shape 884"/>
          <p:cNvSpPr/>
          <p:nvPr/>
        </p:nvSpPr>
        <p:spPr>
          <a:xfrm>
            <a:off x="5631516" y="2585164"/>
            <a:ext cx="340259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885" name="Shape 885"/>
          <p:cNvSpPr/>
          <p:nvPr/>
        </p:nvSpPr>
        <p:spPr>
          <a:xfrm>
            <a:off x="6949427" y="2045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886" name="Shape 886"/>
          <p:cNvSpPr/>
          <p:nvPr/>
        </p:nvSpPr>
        <p:spPr>
          <a:xfrm>
            <a:off x="7536400" y="2045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887" name="Shape 887"/>
          <p:cNvSpPr/>
          <p:nvPr/>
        </p:nvSpPr>
        <p:spPr>
          <a:xfrm>
            <a:off x="8123373" y="2045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888" name="Shape 888"/>
          <p:cNvSpPr/>
          <p:nvPr/>
        </p:nvSpPr>
        <p:spPr>
          <a:xfrm>
            <a:off x="8710346" y="2045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889" name="Shape 889"/>
          <p:cNvSpPr/>
          <p:nvPr/>
        </p:nvSpPr>
        <p:spPr>
          <a:xfrm>
            <a:off x="9297320" y="2045826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890" name="Shape 890"/>
          <p:cNvSpPr/>
          <p:nvPr/>
        </p:nvSpPr>
        <p:spPr>
          <a:xfrm>
            <a:off x="9884293" y="2045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891" name="Shape 891"/>
          <p:cNvSpPr/>
          <p:nvPr/>
        </p:nvSpPr>
        <p:spPr>
          <a:xfrm>
            <a:off x="10471266" y="2045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892" name="Shape 892"/>
          <p:cNvSpPr/>
          <p:nvPr/>
        </p:nvSpPr>
        <p:spPr>
          <a:xfrm>
            <a:off x="11058239" y="2045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893" name="Shape 893"/>
          <p:cNvSpPr/>
          <p:nvPr/>
        </p:nvSpPr>
        <p:spPr>
          <a:xfrm>
            <a:off x="7033024" y="2585164"/>
            <a:ext cx="340260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8</a:t>
            </a:r>
          </a:p>
        </p:txBody>
      </p:sp>
      <p:sp>
        <p:nvSpPr>
          <p:cNvPr id="894" name="Shape 894"/>
          <p:cNvSpPr/>
          <p:nvPr/>
        </p:nvSpPr>
        <p:spPr>
          <a:xfrm>
            <a:off x="11028858" y="2585164"/>
            <a:ext cx="56621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15</a:t>
            </a:r>
          </a:p>
        </p:txBody>
      </p:sp>
      <p:sp>
        <p:nvSpPr>
          <p:cNvPr id="895" name="Shape 895"/>
          <p:cNvSpPr/>
          <p:nvPr/>
        </p:nvSpPr>
        <p:spPr>
          <a:xfrm>
            <a:off x="1439106" y="3188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896" name="Shape 896"/>
          <p:cNvSpPr/>
          <p:nvPr/>
        </p:nvSpPr>
        <p:spPr>
          <a:xfrm>
            <a:off x="2026079" y="3188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897" name="Shape 897"/>
          <p:cNvSpPr/>
          <p:nvPr/>
        </p:nvSpPr>
        <p:spPr>
          <a:xfrm>
            <a:off x="2613052" y="3188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898" name="Shape 898"/>
          <p:cNvSpPr/>
          <p:nvPr/>
        </p:nvSpPr>
        <p:spPr>
          <a:xfrm>
            <a:off x="3200025" y="3188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899" name="Shape 899"/>
          <p:cNvSpPr/>
          <p:nvPr/>
        </p:nvSpPr>
        <p:spPr>
          <a:xfrm>
            <a:off x="3786999" y="3188826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00" name="Shape 900"/>
          <p:cNvSpPr/>
          <p:nvPr/>
        </p:nvSpPr>
        <p:spPr>
          <a:xfrm>
            <a:off x="4373972" y="3188826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01" name="Shape 901"/>
          <p:cNvSpPr/>
          <p:nvPr/>
        </p:nvSpPr>
        <p:spPr>
          <a:xfrm>
            <a:off x="4960945" y="3188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02" name="Shape 902"/>
          <p:cNvSpPr/>
          <p:nvPr/>
        </p:nvSpPr>
        <p:spPr>
          <a:xfrm>
            <a:off x="5547918" y="3188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03" name="Shape 903"/>
          <p:cNvSpPr/>
          <p:nvPr/>
        </p:nvSpPr>
        <p:spPr>
          <a:xfrm>
            <a:off x="1409724" y="3728164"/>
            <a:ext cx="56621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16</a:t>
            </a:r>
          </a:p>
        </p:txBody>
      </p:sp>
      <p:sp>
        <p:nvSpPr>
          <p:cNvPr id="904" name="Shape 904"/>
          <p:cNvSpPr/>
          <p:nvPr/>
        </p:nvSpPr>
        <p:spPr>
          <a:xfrm>
            <a:off x="5518537" y="3728164"/>
            <a:ext cx="566217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23</a:t>
            </a:r>
          </a:p>
        </p:txBody>
      </p:sp>
      <p:sp>
        <p:nvSpPr>
          <p:cNvPr id="905" name="Shape 905"/>
          <p:cNvSpPr/>
          <p:nvPr/>
        </p:nvSpPr>
        <p:spPr>
          <a:xfrm>
            <a:off x="6949427" y="3188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06" name="Shape 906"/>
          <p:cNvSpPr/>
          <p:nvPr/>
        </p:nvSpPr>
        <p:spPr>
          <a:xfrm>
            <a:off x="7536401" y="3188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07" name="Shape 907"/>
          <p:cNvSpPr/>
          <p:nvPr/>
        </p:nvSpPr>
        <p:spPr>
          <a:xfrm>
            <a:off x="8123373" y="3188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08" name="Shape 908"/>
          <p:cNvSpPr/>
          <p:nvPr/>
        </p:nvSpPr>
        <p:spPr>
          <a:xfrm>
            <a:off x="8710347" y="3188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09" name="Shape 909"/>
          <p:cNvSpPr/>
          <p:nvPr/>
        </p:nvSpPr>
        <p:spPr>
          <a:xfrm>
            <a:off x="9297320" y="3188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10" name="Shape 910"/>
          <p:cNvSpPr/>
          <p:nvPr/>
        </p:nvSpPr>
        <p:spPr>
          <a:xfrm>
            <a:off x="9884293" y="3188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11" name="Shape 911"/>
          <p:cNvSpPr/>
          <p:nvPr/>
        </p:nvSpPr>
        <p:spPr>
          <a:xfrm>
            <a:off x="10471267" y="3188826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12" name="Shape 912"/>
          <p:cNvSpPr/>
          <p:nvPr/>
        </p:nvSpPr>
        <p:spPr>
          <a:xfrm>
            <a:off x="11058239" y="3188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13" name="Shape 913"/>
          <p:cNvSpPr/>
          <p:nvPr/>
        </p:nvSpPr>
        <p:spPr>
          <a:xfrm>
            <a:off x="6920046" y="3728164"/>
            <a:ext cx="56621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24</a:t>
            </a:r>
          </a:p>
        </p:txBody>
      </p:sp>
      <p:sp>
        <p:nvSpPr>
          <p:cNvPr id="914" name="Shape 914"/>
          <p:cNvSpPr/>
          <p:nvPr/>
        </p:nvSpPr>
        <p:spPr>
          <a:xfrm>
            <a:off x="11028858" y="3728164"/>
            <a:ext cx="56621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31</a:t>
            </a:r>
          </a:p>
        </p:txBody>
      </p:sp>
      <p:sp>
        <p:nvSpPr>
          <p:cNvPr id="915" name="Shape 915"/>
          <p:cNvSpPr/>
          <p:nvPr/>
        </p:nvSpPr>
        <p:spPr>
          <a:xfrm>
            <a:off x="1439106" y="4331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16" name="Shape 916"/>
          <p:cNvSpPr/>
          <p:nvPr/>
        </p:nvSpPr>
        <p:spPr>
          <a:xfrm>
            <a:off x="2026079" y="4331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17" name="Shape 917"/>
          <p:cNvSpPr/>
          <p:nvPr/>
        </p:nvSpPr>
        <p:spPr>
          <a:xfrm>
            <a:off x="2613052" y="4331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18" name="Shape 918"/>
          <p:cNvSpPr/>
          <p:nvPr/>
        </p:nvSpPr>
        <p:spPr>
          <a:xfrm>
            <a:off x="3200025" y="4331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19" name="Shape 919"/>
          <p:cNvSpPr/>
          <p:nvPr/>
        </p:nvSpPr>
        <p:spPr>
          <a:xfrm>
            <a:off x="3786999" y="4331826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20" name="Shape 920"/>
          <p:cNvSpPr/>
          <p:nvPr/>
        </p:nvSpPr>
        <p:spPr>
          <a:xfrm>
            <a:off x="4373972" y="4331826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21" name="Shape 921"/>
          <p:cNvSpPr/>
          <p:nvPr/>
        </p:nvSpPr>
        <p:spPr>
          <a:xfrm>
            <a:off x="4960945" y="4331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22" name="Shape 922"/>
          <p:cNvSpPr/>
          <p:nvPr/>
        </p:nvSpPr>
        <p:spPr>
          <a:xfrm>
            <a:off x="5547918" y="4331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23" name="Shape 923"/>
          <p:cNvSpPr/>
          <p:nvPr/>
        </p:nvSpPr>
        <p:spPr>
          <a:xfrm>
            <a:off x="1409724" y="4871164"/>
            <a:ext cx="56621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32</a:t>
            </a:r>
          </a:p>
        </p:txBody>
      </p:sp>
      <p:sp>
        <p:nvSpPr>
          <p:cNvPr id="924" name="Shape 924"/>
          <p:cNvSpPr/>
          <p:nvPr/>
        </p:nvSpPr>
        <p:spPr>
          <a:xfrm>
            <a:off x="5518537" y="4871164"/>
            <a:ext cx="566217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39</a:t>
            </a:r>
          </a:p>
        </p:txBody>
      </p:sp>
      <p:sp>
        <p:nvSpPr>
          <p:cNvPr id="925" name="Shape 925"/>
          <p:cNvSpPr/>
          <p:nvPr/>
        </p:nvSpPr>
        <p:spPr>
          <a:xfrm>
            <a:off x="6949427" y="4331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26" name="Shape 926"/>
          <p:cNvSpPr/>
          <p:nvPr/>
        </p:nvSpPr>
        <p:spPr>
          <a:xfrm>
            <a:off x="7536401" y="4331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27" name="Shape 927"/>
          <p:cNvSpPr/>
          <p:nvPr/>
        </p:nvSpPr>
        <p:spPr>
          <a:xfrm>
            <a:off x="8123373" y="4331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28" name="Shape 928"/>
          <p:cNvSpPr/>
          <p:nvPr/>
        </p:nvSpPr>
        <p:spPr>
          <a:xfrm>
            <a:off x="8710347" y="4331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29" name="Shape 929"/>
          <p:cNvSpPr/>
          <p:nvPr/>
        </p:nvSpPr>
        <p:spPr>
          <a:xfrm>
            <a:off x="9297320" y="4331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30" name="Shape 930"/>
          <p:cNvSpPr/>
          <p:nvPr/>
        </p:nvSpPr>
        <p:spPr>
          <a:xfrm>
            <a:off x="9884293" y="4331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31" name="Shape 931"/>
          <p:cNvSpPr/>
          <p:nvPr/>
        </p:nvSpPr>
        <p:spPr>
          <a:xfrm>
            <a:off x="10471267" y="4331826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32" name="Shape 932"/>
          <p:cNvSpPr/>
          <p:nvPr/>
        </p:nvSpPr>
        <p:spPr>
          <a:xfrm>
            <a:off x="11058239" y="4331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33" name="Shape 933"/>
          <p:cNvSpPr/>
          <p:nvPr/>
        </p:nvSpPr>
        <p:spPr>
          <a:xfrm>
            <a:off x="6920046" y="4871164"/>
            <a:ext cx="56621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40</a:t>
            </a:r>
          </a:p>
        </p:txBody>
      </p:sp>
      <p:sp>
        <p:nvSpPr>
          <p:cNvPr id="934" name="Shape 934"/>
          <p:cNvSpPr/>
          <p:nvPr/>
        </p:nvSpPr>
        <p:spPr>
          <a:xfrm>
            <a:off x="11028858" y="4871164"/>
            <a:ext cx="56621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47</a:t>
            </a:r>
          </a:p>
        </p:txBody>
      </p:sp>
      <p:sp>
        <p:nvSpPr>
          <p:cNvPr id="935" name="Shape 935"/>
          <p:cNvSpPr/>
          <p:nvPr/>
        </p:nvSpPr>
        <p:spPr>
          <a:xfrm>
            <a:off x="1439106" y="5474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36" name="Shape 936"/>
          <p:cNvSpPr/>
          <p:nvPr/>
        </p:nvSpPr>
        <p:spPr>
          <a:xfrm>
            <a:off x="2026079" y="5474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37" name="Shape 937"/>
          <p:cNvSpPr/>
          <p:nvPr/>
        </p:nvSpPr>
        <p:spPr>
          <a:xfrm>
            <a:off x="2613052" y="5474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38" name="Shape 938"/>
          <p:cNvSpPr/>
          <p:nvPr/>
        </p:nvSpPr>
        <p:spPr>
          <a:xfrm>
            <a:off x="3200025" y="5474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39" name="Shape 939"/>
          <p:cNvSpPr/>
          <p:nvPr/>
        </p:nvSpPr>
        <p:spPr>
          <a:xfrm>
            <a:off x="3786999" y="5474826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40" name="Shape 940"/>
          <p:cNvSpPr/>
          <p:nvPr/>
        </p:nvSpPr>
        <p:spPr>
          <a:xfrm>
            <a:off x="4373972" y="5474826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41" name="Shape 941"/>
          <p:cNvSpPr/>
          <p:nvPr/>
        </p:nvSpPr>
        <p:spPr>
          <a:xfrm>
            <a:off x="4960945" y="5474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42" name="Shape 942"/>
          <p:cNvSpPr/>
          <p:nvPr/>
        </p:nvSpPr>
        <p:spPr>
          <a:xfrm>
            <a:off x="5547918" y="5474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43" name="Shape 943"/>
          <p:cNvSpPr/>
          <p:nvPr/>
        </p:nvSpPr>
        <p:spPr>
          <a:xfrm>
            <a:off x="1409724" y="6014164"/>
            <a:ext cx="56621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48</a:t>
            </a:r>
          </a:p>
        </p:txBody>
      </p:sp>
      <p:sp>
        <p:nvSpPr>
          <p:cNvPr id="944" name="Shape 944"/>
          <p:cNvSpPr/>
          <p:nvPr/>
        </p:nvSpPr>
        <p:spPr>
          <a:xfrm>
            <a:off x="5518537" y="6014164"/>
            <a:ext cx="566217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55</a:t>
            </a:r>
          </a:p>
        </p:txBody>
      </p:sp>
      <p:sp>
        <p:nvSpPr>
          <p:cNvPr id="945" name="Shape 945"/>
          <p:cNvSpPr/>
          <p:nvPr/>
        </p:nvSpPr>
        <p:spPr>
          <a:xfrm>
            <a:off x="6949427" y="5474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46" name="Shape 946"/>
          <p:cNvSpPr/>
          <p:nvPr/>
        </p:nvSpPr>
        <p:spPr>
          <a:xfrm>
            <a:off x="7536401" y="5474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47" name="Shape 947"/>
          <p:cNvSpPr/>
          <p:nvPr/>
        </p:nvSpPr>
        <p:spPr>
          <a:xfrm>
            <a:off x="8123373" y="5474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48" name="Shape 948"/>
          <p:cNvSpPr/>
          <p:nvPr/>
        </p:nvSpPr>
        <p:spPr>
          <a:xfrm>
            <a:off x="8710347" y="5474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49" name="Shape 949"/>
          <p:cNvSpPr/>
          <p:nvPr/>
        </p:nvSpPr>
        <p:spPr>
          <a:xfrm>
            <a:off x="9297320" y="5474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50" name="Shape 950"/>
          <p:cNvSpPr/>
          <p:nvPr/>
        </p:nvSpPr>
        <p:spPr>
          <a:xfrm>
            <a:off x="9884293" y="5474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51" name="Shape 951"/>
          <p:cNvSpPr/>
          <p:nvPr/>
        </p:nvSpPr>
        <p:spPr>
          <a:xfrm>
            <a:off x="10471267" y="5474826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52" name="Shape 952"/>
          <p:cNvSpPr/>
          <p:nvPr/>
        </p:nvSpPr>
        <p:spPr>
          <a:xfrm>
            <a:off x="11058239" y="5474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53" name="Shape 953"/>
          <p:cNvSpPr/>
          <p:nvPr/>
        </p:nvSpPr>
        <p:spPr>
          <a:xfrm>
            <a:off x="6920046" y="6014164"/>
            <a:ext cx="56621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56</a:t>
            </a:r>
          </a:p>
        </p:txBody>
      </p:sp>
      <p:sp>
        <p:nvSpPr>
          <p:cNvPr id="954" name="Shape 954"/>
          <p:cNvSpPr/>
          <p:nvPr/>
        </p:nvSpPr>
        <p:spPr>
          <a:xfrm>
            <a:off x="11028858" y="6014164"/>
            <a:ext cx="56621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63</a:t>
            </a:r>
          </a:p>
        </p:txBody>
      </p:sp>
      <p:sp>
        <p:nvSpPr>
          <p:cNvPr id="955" name="Shape 955"/>
          <p:cNvSpPr/>
          <p:nvPr/>
        </p:nvSpPr>
        <p:spPr>
          <a:xfrm>
            <a:off x="1439106" y="2045826"/>
            <a:ext cx="507455" cy="562381"/>
          </a:xfrm>
          <a:prstGeom prst="rect">
            <a:avLst/>
          </a:prstGeom>
          <a:solidFill>
            <a:srgbClr val="53585F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solidFill>
                  <a:srgbClr val="53585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53585F"/>
                </a:solidFill>
              </a:rPr>
              <a:t>D</a:t>
            </a:r>
          </a:p>
        </p:txBody>
      </p:sp>
      <p:sp>
        <p:nvSpPr>
          <p:cNvPr id="956" name="Shape 956"/>
          <p:cNvSpPr/>
          <p:nvPr/>
        </p:nvSpPr>
        <p:spPr>
          <a:xfrm>
            <a:off x="2026079" y="2045826"/>
            <a:ext cx="507455" cy="562381"/>
          </a:xfrm>
          <a:prstGeom prst="rect">
            <a:avLst/>
          </a:prstGeom>
          <a:solidFill>
            <a:srgbClr val="53585F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solidFill>
                  <a:srgbClr val="53585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53585F"/>
                </a:solidFill>
              </a:rPr>
              <a:t>D</a:t>
            </a:r>
          </a:p>
        </p:txBody>
      </p:sp>
      <p:sp>
        <p:nvSpPr>
          <p:cNvPr id="957" name="Shape 957"/>
          <p:cNvSpPr/>
          <p:nvPr/>
        </p:nvSpPr>
        <p:spPr>
          <a:xfrm>
            <a:off x="2613052" y="2045826"/>
            <a:ext cx="507455" cy="562381"/>
          </a:xfrm>
          <a:prstGeom prst="rect">
            <a:avLst/>
          </a:prstGeom>
          <a:solidFill>
            <a:srgbClr val="53585F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solidFill>
                  <a:srgbClr val="53585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53585F"/>
                </a:solidFill>
              </a:rPr>
              <a:t>D</a:t>
            </a:r>
          </a:p>
        </p:txBody>
      </p:sp>
      <p:sp>
        <p:nvSpPr>
          <p:cNvPr id="958" name="Shape 958"/>
          <p:cNvSpPr/>
          <p:nvPr/>
        </p:nvSpPr>
        <p:spPr>
          <a:xfrm>
            <a:off x="3200025" y="2045826"/>
            <a:ext cx="507455" cy="562381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</a:t>
            </a:r>
          </a:p>
        </p:txBody>
      </p:sp>
      <p:sp>
        <p:nvSpPr>
          <p:cNvPr id="959" name="Shape 959"/>
          <p:cNvSpPr/>
          <p:nvPr/>
        </p:nvSpPr>
        <p:spPr>
          <a:xfrm>
            <a:off x="3786999" y="2045826"/>
            <a:ext cx="507454" cy="562381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</a:t>
            </a:r>
          </a:p>
        </p:txBody>
      </p:sp>
      <p:sp>
        <p:nvSpPr>
          <p:cNvPr id="960" name="Shape 960"/>
          <p:cNvSpPr/>
          <p:nvPr/>
        </p:nvSpPr>
        <p:spPr>
          <a:xfrm>
            <a:off x="4373972" y="2045826"/>
            <a:ext cx="507454" cy="562381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</a:t>
            </a:r>
          </a:p>
        </p:txBody>
      </p:sp>
      <p:sp>
        <p:nvSpPr>
          <p:cNvPr id="961" name="Shape 961"/>
          <p:cNvSpPr/>
          <p:nvPr/>
        </p:nvSpPr>
        <p:spPr>
          <a:xfrm>
            <a:off x="4960945" y="2045826"/>
            <a:ext cx="507455" cy="562381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</a:t>
            </a:r>
          </a:p>
        </p:txBody>
      </p:sp>
      <p:sp>
        <p:nvSpPr>
          <p:cNvPr id="962" name="Shape 962"/>
          <p:cNvSpPr/>
          <p:nvPr/>
        </p:nvSpPr>
        <p:spPr>
          <a:xfrm>
            <a:off x="5547918" y="2045826"/>
            <a:ext cx="507455" cy="562381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</a:t>
            </a:r>
          </a:p>
        </p:txBody>
      </p:sp>
      <p:sp>
        <p:nvSpPr>
          <p:cNvPr id="963" name="Shape 963"/>
          <p:cNvSpPr/>
          <p:nvPr/>
        </p:nvSpPr>
        <p:spPr>
          <a:xfrm>
            <a:off x="1352372" y="335221"/>
            <a:ext cx="8765220" cy="1210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FFFFFF"/>
                </a:solidFill>
              </a:rPr>
              <a:t>Assume 256 byte </a:t>
            </a:r>
            <a:r>
              <a:rPr sz="3600" dirty="0" smtClean="0">
                <a:solidFill>
                  <a:srgbClr val="FFFFFF"/>
                </a:solidFill>
              </a:rPr>
              <a:t>inodes</a:t>
            </a:r>
            <a:r>
              <a:rPr lang="en-US" sz="3600" dirty="0" smtClean="0">
                <a:solidFill>
                  <a:srgbClr val="FFFFFF"/>
                </a:solidFill>
              </a:rPr>
              <a:t> (16 inodes/block)</a:t>
            </a:r>
            <a:r>
              <a:rPr sz="3600" dirty="0" smtClean="0">
                <a:solidFill>
                  <a:srgbClr val="FFFFFF"/>
                </a:solidFill>
              </a:rPr>
              <a:t>.  </a:t>
            </a:r>
            <a:endParaRPr lang="en-US" sz="3600" dirty="0" smtClean="0">
              <a:solidFill>
                <a:srgbClr val="FFFFFF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600" dirty="0" smtClean="0">
                <a:solidFill>
                  <a:srgbClr val="FFFFFF"/>
                </a:solidFill>
              </a:rPr>
              <a:t>What </a:t>
            </a:r>
            <a:r>
              <a:rPr sz="3600" dirty="0">
                <a:solidFill>
                  <a:srgbClr val="FFFFFF"/>
                </a:solidFill>
              </a:rPr>
              <a:t>is offset for </a:t>
            </a:r>
            <a:r>
              <a:rPr sz="3600" dirty="0" smtClean="0">
                <a:solidFill>
                  <a:srgbClr val="FFFFFF"/>
                </a:solidFill>
              </a:rPr>
              <a:t>inode</a:t>
            </a:r>
            <a:r>
              <a:rPr lang="en-US" sz="3600" dirty="0" smtClean="0">
                <a:solidFill>
                  <a:srgbClr val="FFFFFF"/>
                </a:solidFill>
              </a:rPr>
              <a:t> </a:t>
            </a:r>
            <a:r>
              <a:rPr sz="3600" dirty="0" smtClean="0">
                <a:solidFill>
                  <a:srgbClr val="FFFFFF"/>
                </a:solidFill>
              </a:rPr>
              <a:t>with </a:t>
            </a:r>
            <a:r>
              <a:rPr sz="3600" dirty="0">
                <a:solidFill>
                  <a:srgbClr val="FFFFFF"/>
                </a:solidFill>
              </a:rPr>
              <a:t>number 0?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Review: </a:t>
            </a:r>
            <a:r>
              <a:rPr sz="6480" dirty="0" smtClean="0">
                <a:solidFill>
                  <a:srgbClr val="FFFFFF"/>
                </a:solidFill>
              </a:rPr>
              <a:t>File </a:t>
            </a:r>
            <a:r>
              <a:rPr sz="6480" dirty="0">
                <a:solidFill>
                  <a:srgbClr val="FFFFFF"/>
                </a:solidFill>
              </a:rPr>
              <a:t>Names</a:t>
            </a:r>
          </a:p>
        </p:txBody>
      </p:sp>
      <p:sp>
        <p:nvSpPr>
          <p:cNvPr id="45" name="Shape 45"/>
          <p:cNvSpPr>
            <a:spLocks noGrp="1"/>
          </p:cNvSpPr>
          <p:nvPr>
            <p:ph type="body" idx="4294967295"/>
          </p:nvPr>
        </p:nvSpPr>
        <p:spPr>
          <a:xfrm>
            <a:off x="372700" y="2250300"/>
            <a:ext cx="12090970" cy="750330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200" b="1" dirty="0" smtClean="0">
                <a:latin typeface="Helvetica"/>
                <a:ea typeface="Helvetica"/>
                <a:cs typeface="Helvetica"/>
                <a:sym typeface="Helvetica"/>
              </a:rPr>
              <a:t>Different types of names work better in different contexts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200" b="1" dirty="0" smtClean="0">
                <a:latin typeface="Helvetica"/>
                <a:ea typeface="Helvetica"/>
                <a:cs typeface="Helvetica"/>
                <a:sym typeface="Helvetica"/>
              </a:rPr>
              <a:t>inode</a:t>
            </a:r>
            <a:endParaRPr sz="3200" b="1" dirty="0">
              <a:latin typeface="Helvetica"/>
              <a:ea typeface="Helvetica"/>
              <a:cs typeface="Helvetica"/>
              <a:sym typeface="Helvetica"/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200" dirty="0"/>
              <a:t> - unique </a:t>
            </a:r>
            <a:r>
              <a:rPr sz="3200" dirty="0" smtClean="0"/>
              <a:t>name</a:t>
            </a:r>
            <a:r>
              <a:rPr lang="en-US" sz="3200" dirty="0" smtClean="0"/>
              <a:t> for file system to use</a:t>
            </a:r>
            <a:endParaRPr sz="3200" dirty="0"/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200" dirty="0"/>
              <a:t> - </a:t>
            </a:r>
            <a:r>
              <a:rPr sz="3200" dirty="0" smtClean="0"/>
              <a:t>re</a:t>
            </a:r>
            <a:r>
              <a:rPr lang="en-US" sz="3200" dirty="0" smtClean="0"/>
              <a:t>cords meta-data about file:</a:t>
            </a:r>
            <a:r>
              <a:rPr sz="3200" dirty="0" smtClean="0"/>
              <a:t> f</a:t>
            </a:r>
            <a:r>
              <a:rPr lang="en-US" sz="3200" dirty="0" smtClean="0"/>
              <a:t>ile</a:t>
            </a:r>
            <a:r>
              <a:rPr sz="3200" dirty="0" smtClean="0"/>
              <a:t> </a:t>
            </a:r>
            <a:r>
              <a:rPr sz="3200" dirty="0"/>
              <a:t>size, permissions, </a:t>
            </a:r>
            <a:r>
              <a:rPr sz="3200" dirty="0" smtClean="0"/>
              <a:t>etc</a:t>
            </a:r>
            <a:endParaRPr sz="3200" dirty="0"/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200" b="1" dirty="0">
                <a:latin typeface="Helvetica"/>
                <a:ea typeface="Helvetica"/>
                <a:cs typeface="Helvetica"/>
                <a:sym typeface="Helvetica"/>
              </a:rPr>
              <a:t>path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200" dirty="0"/>
              <a:t> - easy </a:t>
            </a:r>
            <a:r>
              <a:rPr lang="en-US" sz="3200" dirty="0" smtClean="0"/>
              <a:t>for people </a:t>
            </a:r>
            <a:r>
              <a:rPr sz="3200" dirty="0" smtClean="0"/>
              <a:t>to remember</a:t>
            </a:r>
            <a:endParaRPr sz="3200" dirty="0"/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200" dirty="0"/>
              <a:t> - </a:t>
            </a:r>
            <a:r>
              <a:rPr lang="en-US" sz="3200" dirty="0" smtClean="0"/>
              <a:t>organizes files in </a:t>
            </a:r>
            <a:r>
              <a:rPr sz="3200" dirty="0" smtClean="0"/>
              <a:t>hierarchical</a:t>
            </a:r>
            <a:r>
              <a:rPr lang="en-US" sz="3200" dirty="0"/>
              <a:t> </a:t>
            </a:r>
            <a:r>
              <a:rPr lang="en-US" sz="3200" dirty="0" smtClean="0"/>
              <a:t>manner; </a:t>
            </a:r>
            <a:r>
              <a:rPr lang="en-US" sz="3200" dirty="0"/>
              <a:t>encode locality information</a:t>
            </a:r>
            <a:endParaRPr sz="3200" dirty="0"/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200" b="1" dirty="0">
                <a:latin typeface="Helvetica"/>
                <a:ea typeface="Helvetica"/>
                <a:cs typeface="Helvetica"/>
                <a:sym typeface="Helvetica"/>
              </a:rPr>
              <a:t>file descriptor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200" dirty="0"/>
              <a:t> - avoid frequent </a:t>
            </a:r>
            <a:r>
              <a:rPr sz="3200" dirty="0" smtClean="0"/>
              <a:t>traversal</a:t>
            </a:r>
            <a:r>
              <a:rPr lang="en-US" sz="3200" dirty="0" smtClean="0"/>
              <a:t> of paths</a:t>
            </a:r>
            <a:endParaRPr sz="3200" dirty="0"/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200" dirty="0"/>
              <a:t> - remember multiple </a:t>
            </a:r>
            <a:r>
              <a:rPr sz="3200" dirty="0" smtClean="0"/>
              <a:t>offsets</a:t>
            </a:r>
            <a:r>
              <a:rPr lang="en-US" sz="3200" dirty="0" smtClean="0"/>
              <a:t> for next read or write</a:t>
            </a:r>
            <a:endParaRPr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Shape 965"/>
          <p:cNvSpPr/>
          <p:nvPr/>
        </p:nvSpPr>
        <p:spPr>
          <a:xfrm>
            <a:off x="1522704" y="2585164"/>
            <a:ext cx="340259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966" name="Shape 966"/>
          <p:cNvSpPr/>
          <p:nvPr/>
        </p:nvSpPr>
        <p:spPr>
          <a:xfrm>
            <a:off x="5631516" y="2585164"/>
            <a:ext cx="340259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967" name="Shape 967"/>
          <p:cNvSpPr/>
          <p:nvPr/>
        </p:nvSpPr>
        <p:spPr>
          <a:xfrm>
            <a:off x="6949427" y="2045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68" name="Shape 968"/>
          <p:cNvSpPr/>
          <p:nvPr/>
        </p:nvSpPr>
        <p:spPr>
          <a:xfrm>
            <a:off x="7536400" y="2045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69" name="Shape 969"/>
          <p:cNvSpPr/>
          <p:nvPr/>
        </p:nvSpPr>
        <p:spPr>
          <a:xfrm>
            <a:off x="8123373" y="2045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70" name="Shape 970"/>
          <p:cNvSpPr/>
          <p:nvPr/>
        </p:nvSpPr>
        <p:spPr>
          <a:xfrm>
            <a:off x="8710346" y="2045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71" name="Shape 971"/>
          <p:cNvSpPr/>
          <p:nvPr/>
        </p:nvSpPr>
        <p:spPr>
          <a:xfrm>
            <a:off x="9297320" y="2045826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72" name="Shape 972"/>
          <p:cNvSpPr/>
          <p:nvPr/>
        </p:nvSpPr>
        <p:spPr>
          <a:xfrm>
            <a:off x="9884293" y="2045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73" name="Shape 973"/>
          <p:cNvSpPr/>
          <p:nvPr/>
        </p:nvSpPr>
        <p:spPr>
          <a:xfrm>
            <a:off x="10471266" y="2045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74" name="Shape 974"/>
          <p:cNvSpPr/>
          <p:nvPr/>
        </p:nvSpPr>
        <p:spPr>
          <a:xfrm>
            <a:off x="11058239" y="2045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75" name="Shape 975"/>
          <p:cNvSpPr/>
          <p:nvPr/>
        </p:nvSpPr>
        <p:spPr>
          <a:xfrm>
            <a:off x="7033024" y="2585164"/>
            <a:ext cx="340260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8</a:t>
            </a:r>
          </a:p>
        </p:txBody>
      </p:sp>
      <p:sp>
        <p:nvSpPr>
          <p:cNvPr id="976" name="Shape 976"/>
          <p:cNvSpPr/>
          <p:nvPr/>
        </p:nvSpPr>
        <p:spPr>
          <a:xfrm>
            <a:off x="11028858" y="2585164"/>
            <a:ext cx="56621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15</a:t>
            </a:r>
          </a:p>
        </p:txBody>
      </p:sp>
      <p:sp>
        <p:nvSpPr>
          <p:cNvPr id="977" name="Shape 977"/>
          <p:cNvSpPr/>
          <p:nvPr/>
        </p:nvSpPr>
        <p:spPr>
          <a:xfrm>
            <a:off x="1439106" y="3188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78" name="Shape 978"/>
          <p:cNvSpPr/>
          <p:nvPr/>
        </p:nvSpPr>
        <p:spPr>
          <a:xfrm>
            <a:off x="2026079" y="3188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79" name="Shape 979"/>
          <p:cNvSpPr/>
          <p:nvPr/>
        </p:nvSpPr>
        <p:spPr>
          <a:xfrm>
            <a:off x="2613052" y="3188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80" name="Shape 980"/>
          <p:cNvSpPr/>
          <p:nvPr/>
        </p:nvSpPr>
        <p:spPr>
          <a:xfrm>
            <a:off x="3200025" y="3188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81" name="Shape 981"/>
          <p:cNvSpPr/>
          <p:nvPr/>
        </p:nvSpPr>
        <p:spPr>
          <a:xfrm>
            <a:off x="3786999" y="3188826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82" name="Shape 982"/>
          <p:cNvSpPr/>
          <p:nvPr/>
        </p:nvSpPr>
        <p:spPr>
          <a:xfrm>
            <a:off x="4373972" y="3188826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83" name="Shape 983"/>
          <p:cNvSpPr/>
          <p:nvPr/>
        </p:nvSpPr>
        <p:spPr>
          <a:xfrm>
            <a:off x="4960945" y="3188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84" name="Shape 984"/>
          <p:cNvSpPr/>
          <p:nvPr/>
        </p:nvSpPr>
        <p:spPr>
          <a:xfrm>
            <a:off x="5547918" y="3188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85" name="Shape 985"/>
          <p:cNvSpPr/>
          <p:nvPr/>
        </p:nvSpPr>
        <p:spPr>
          <a:xfrm>
            <a:off x="1409724" y="3728164"/>
            <a:ext cx="56621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16</a:t>
            </a:r>
          </a:p>
        </p:txBody>
      </p:sp>
      <p:sp>
        <p:nvSpPr>
          <p:cNvPr id="986" name="Shape 986"/>
          <p:cNvSpPr/>
          <p:nvPr/>
        </p:nvSpPr>
        <p:spPr>
          <a:xfrm>
            <a:off x="5518537" y="3728164"/>
            <a:ext cx="566217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23</a:t>
            </a:r>
          </a:p>
        </p:txBody>
      </p:sp>
      <p:sp>
        <p:nvSpPr>
          <p:cNvPr id="987" name="Shape 987"/>
          <p:cNvSpPr/>
          <p:nvPr/>
        </p:nvSpPr>
        <p:spPr>
          <a:xfrm>
            <a:off x="6949427" y="3188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88" name="Shape 988"/>
          <p:cNvSpPr/>
          <p:nvPr/>
        </p:nvSpPr>
        <p:spPr>
          <a:xfrm>
            <a:off x="7536401" y="3188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89" name="Shape 989"/>
          <p:cNvSpPr/>
          <p:nvPr/>
        </p:nvSpPr>
        <p:spPr>
          <a:xfrm>
            <a:off x="8123373" y="3188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90" name="Shape 990"/>
          <p:cNvSpPr/>
          <p:nvPr/>
        </p:nvSpPr>
        <p:spPr>
          <a:xfrm>
            <a:off x="8710347" y="3188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91" name="Shape 991"/>
          <p:cNvSpPr/>
          <p:nvPr/>
        </p:nvSpPr>
        <p:spPr>
          <a:xfrm>
            <a:off x="9297320" y="3188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92" name="Shape 992"/>
          <p:cNvSpPr/>
          <p:nvPr/>
        </p:nvSpPr>
        <p:spPr>
          <a:xfrm>
            <a:off x="9884293" y="3188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93" name="Shape 993"/>
          <p:cNvSpPr/>
          <p:nvPr/>
        </p:nvSpPr>
        <p:spPr>
          <a:xfrm>
            <a:off x="10471267" y="3188826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94" name="Shape 994"/>
          <p:cNvSpPr/>
          <p:nvPr/>
        </p:nvSpPr>
        <p:spPr>
          <a:xfrm>
            <a:off x="11058239" y="3188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95" name="Shape 995"/>
          <p:cNvSpPr/>
          <p:nvPr/>
        </p:nvSpPr>
        <p:spPr>
          <a:xfrm>
            <a:off x="6920046" y="3728164"/>
            <a:ext cx="56621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24</a:t>
            </a:r>
          </a:p>
        </p:txBody>
      </p:sp>
      <p:sp>
        <p:nvSpPr>
          <p:cNvPr id="996" name="Shape 996"/>
          <p:cNvSpPr/>
          <p:nvPr/>
        </p:nvSpPr>
        <p:spPr>
          <a:xfrm>
            <a:off x="11028858" y="3728164"/>
            <a:ext cx="56621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31</a:t>
            </a:r>
          </a:p>
        </p:txBody>
      </p:sp>
      <p:sp>
        <p:nvSpPr>
          <p:cNvPr id="997" name="Shape 997"/>
          <p:cNvSpPr/>
          <p:nvPr/>
        </p:nvSpPr>
        <p:spPr>
          <a:xfrm>
            <a:off x="1439106" y="4331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98" name="Shape 998"/>
          <p:cNvSpPr/>
          <p:nvPr/>
        </p:nvSpPr>
        <p:spPr>
          <a:xfrm>
            <a:off x="2026079" y="4331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99" name="Shape 999"/>
          <p:cNvSpPr/>
          <p:nvPr/>
        </p:nvSpPr>
        <p:spPr>
          <a:xfrm>
            <a:off x="2613052" y="4331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00" name="Shape 1000"/>
          <p:cNvSpPr/>
          <p:nvPr/>
        </p:nvSpPr>
        <p:spPr>
          <a:xfrm>
            <a:off x="3200025" y="4331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01" name="Shape 1001"/>
          <p:cNvSpPr/>
          <p:nvPr/>
        </p:nvSpPr>
        <p:spPr>
          <a:xfrm>
            <a:off x="3786999" y="4331826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02" name="Shape 1002"/>
          <p:cNvSpPr/>
          <p:nvPr/>
        </p:nvSpPr>
        <p:spPr>
          <a:xfrm>
            <a:off x="4373972" y="4331826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03" name="Shape 1003"/>
          <p:cNvSpPr/>
          <p:nvPr/>
        </p:nvSpPr>
        <p:spPr>
          <a:xfrm>
            <a:off x="4960945" y="4331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04" name="Shape 1004"/>
          <p:cNvSpPr/>
          <p:nvPr/>
        </p:nvSpPr>
        <p:spPr>
          <a:xfrm>
            <a:off x="5547918" y="4331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05" name="Shape 1005"/>
          <p:cNvSpPr/>
          <p:nvPr/>
        </p:nvSpPr>
        <p:spPr>
          <a:xfrm>
            <a:off x="1409724" y="4871164"/>
            <a:ext cx="56621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32</a:t>
            </a:r>
          </a:p>
        </p:txBody>
      </p:sp>
      <p:sp>
        <p:nvSpPr>
          <p:cNvPr id="1006" name="Shape 1006"/>
          <p:cNvSpPr/>
          <p:nvPr/>
        </p:nvSpPr>
        <p:spPr>
          <a:xfrm>
            <a:off x="5518537" y="4871164"/>
            <a:ext cx="566217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39</a:t>
            </a:r>
          </a:p>
        </p:txBody>
      </p:sp>
      <p:sp>
        <p:nvSpPr>
          <p:cNvPr id="1007" name="Shape 1007"/>
          <p:cNvSpPr/>
          <p:nvPr/>
        </p:nvSpPr>
        <p:spPr>
          <a:xfrm>
            <a:off x="6949427" y="4331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08" name="Shape 1008"/>
          <p:cNvSpPr/>
          <p:nvPr/>
        </p:nvSpPr>
        <p:spPr>
          <a:xfrm>
            <a:off x="7536401" y="4331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09" name="Shape 1009"/>
          <p:cNvSpPr/>
          <p:nvPr/>
        </p:nvSpPr>
        <p:spPr>
          <a:xfrm>
            <a:off x="8123373" y="4331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10" name="Shape 1010"/>
          <p:cNvSpPr/>
          <p:nvPr/>
        </p:nvSpPr>
        <p:spPr>
          <a:xfrm>
            <a:off x="8710347" y="4331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11" name="Shape 1011"/>
          <p:cNvSpPr/>
          <p:nvPr/>
        </p:nvSpPr>
        <p:spPr>
          <a:xfrm>
            <a:off x="9297320" y="4331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12" name="Shape 1012"/>
          <p:cNvSpPr/>
          <p:nvPr/>
        </p:nvSpPr>
        <p:spPr>
          <a:xfrm>
            <a:off x="9884293" y="4331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13" name="Shape 1013"/>
          <p:cNvSpPr/>
          <p:nvPr/>
        </p:nvSpPr>
        <p:spPr>
          <a:xfrm>
            <a:off x="10471267" y="4331826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14" name="Shape 1014"/>
          <p:cNvSpPr/>
          <p:nvPr/>
        </p:nvSpPr>
        <p:spPr>
          <a:xfrm>
            <a:off x="11058239" y="4331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15" name="Shape 1015"/>
          <p:cNvSpPr/>
          <p:nvPr/>
        </p:nvSpPr>
        <p:spPr>
          <a:xfrm>
            <a:off x="6920046" y="4871164"/>
            <a:ext cx="56621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40</a:t>
            </a:r>
          </a:p>
        </p:txBody>
      </p:sp>
      <p:sp>
        <p:nvSpPr>
          <p:cNvPr id="1016" name="Shape 1016"/>
          <p:cNvSpPr/>
          <p:nvPr/>
        </p:nvSpPr>
        <p:spPr>
          <a:xfrm>
            <a:off x="11028858" y="4871164"/>
            <a:ext cx="56621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47</a:t>
            </a:r>
          </a:p>
        </p:txBody>
      </p:sp>
      <p:sp>
        <p:nvSpPr>
          <p:cNvPr id="1017" name="Shape 1017"/>
          <p:cNvSpPr/>
          <p:nvPr/>
        </p:nvSpPr>
        <p:spPr>
          <a:xfrm>
            <a:off x="1439106" y="5474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18" name="Shape 1018"/>
          <p:cNvSpPr/>
          <p:nvPr/>
        </p:nvSpPr>
        <p:spPr>
          <a:xfrm>
            <a:off x="2026079" y="5474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19" name="Shape 1019"/>
          <p:cNvSpPr/>
          <p:nvPr/>
        </p:nvSpPr>
        <p:spPr>
          <a:xfrm>
            <a:off x="2613052" y="5474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20" name="Shape 1020"/>
          <p:cNvSpPr/>
          <p:nvPr/>
        </p:nvSpPr>
        <p:spPr>
          <a:xfrm>
            <a:off x="3200025" y="5474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21" name="Shape 1021"/>
          <p:cNvSpPr/>
          <p:nvPr/>
        </p:nvSpPr>
        <p:spPr>
          <a:xfrm>
            <a:off x="3786999" y="5474826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22" name="Shape 1022"/>
          <p:cNvSpPr/>
          <p:nvPr/>
        </p:nvSpPr>
        <p:spPr>
          <a:xfrm>
            <a:off x="4373972" y="5474826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23" name="Shape 1023"/>
          <p:cNvSpPr/>
          <p:nvPr/>
        </p:nvSpPr>
        <p:spPr>
          <a:xfrm>
            <a:off x="4960945" y="5474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24" name="Shape 1024"/>
          <p:cNvSpPr/>
          <p:nvPr/>
        </p:nvSpPr>
        <p:spPr>
          <a:xfrm>
            <a:off x="5547918" y="5474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25" name="Shape 1025"/>
          <p:cNvSpPr/>
          <p:nvPr/>
        </p:nvSpPr>
        <p:spPr>
          <a:xfrm>
            <a:off x="1409724" y="6014164"/>
            <a:ext cx="56621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48</a:t>
            </a:r>
          </a:p>
        </p:txBody>
      </p:sp>
      <p:sp>
        <p:nvSpPr>
          <p:cNvPr id="1026" name="Shape 1026"/>
          <p:cNvSpPr/>
          <p:nvPr/>
        </p:nvSpPr>
        <p:spPr>
          <a:xfrm>
            <a:off x="5518537" y="6014164"/>
            <a:ext cx="566217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55</a:t>
            </a:r>
          </a:p>
        </p:txBody>
      </p:sp>
      <p:sp>
        <p:nvSpPr>
          <p:cNvPr id="1027" name="Shape 1027"/>
          <p:cNvSpPr/>
          <p:nvPr/>
        </p:nvSpPr>
        <p:spPr>
          <a:xfrm>
            <a:off x="6949427" y="5474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28" name="Shape 1028"/>
          <p:cNvSpPr/>
          <p:nvPr/>
        </p:nvSpPr>
        <p:spPr>
          <a:xfrm>
            <a:off x="7536401" y="5474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29" name="Shape 1029"/>
          <p:cNvSpPr/>
          <p:nvPr/>
        </p:nvSpPr>
        <p:spPr>
          <a:xfrm>
            <a:off x="8123373" y="5474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30" name="Shape 1030"/>
          <p:cNvSpPr/>
          <p:nvPr/>
        </p:nvSpPr>
        <p:spPr>
          <a:xfrm>
            <a:off x="8710347" y="5474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31" name="Shape 1031"/>
          <p:cNvSpPr/>
          <p:nvPr/>
        </p:nvSpPr>
        <p:spPr>
          <a:xfrm>
            <a:off x="9297320" y="5474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32" name="Shape 1032"/>
          <p:cNvSpPr/>
          <p:nvPr/>
        </p:nvSpPr>
        <p:spPr>
          <a:xfrm>
            <a:off x="9884293" y="5474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33" name="Shape 1033"/>
          <p:cNvSpPr/>
          <p:nvPr/>
        </p:nvSpPr>
        <p:spPr>
          <a:xfrm>
            <a:off x="10471267" y="5474826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34" name="Shape 1034"/>
          <p:cNvSpPr/>
          <p:nvPr/>
        </p:nvSpPr>
        <p:spPr>
          <a:xfrm>
            <a:off x="11058239" y="5474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35" name="Shape 1035"/>
          <p:cNvSpPr/>
          <p:nvPr/>
        </p:nvSpPr>
        <p:spPr>
          <a:xfrm>
            <a:off x="6920046" y="6014164"/>
            <a:ext cx="56621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56</a:t>
            </a:r>
          </a:p>
        </p:txBody>
      </p:sp>
      <p:sp>
        <p:nvSpPr>
          <p:cNvPr id="1036" name="Shape 1036"/>
          <p:cNvSpPr/>
          <p:nvPr/>
        </p:nvSpPr>
        <p:spPr>
          <a:xfrm>
            <a:off x="11028858" y="6014164"/>
            <a:ext cx="56621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63</a:t>
            </a:r>
          </a:p>
        </p:txBody>
      </p:sp>
      <p:sp>
        <p:nvSpPr>
          <p:cNvPr id="1037" name="Shape 1037"/>
          <p:cNvSpPr/>
          <p:nvPr/>
        </p:nvSpPr>
        <p:spPr>
          <a:xfrm>
            <a:off x="1439106" y="2045826"/>
            <a:ext cx="507455" cy="562381"/>
          </a:xfrm>
          <a:prstGeom prst="rect">
            <a:avLst/>
          </a:prstGeom>
          <a:solidFill>
            <a:srgbClr val="53585F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solidFill>
                  <a:srgbClr val="53585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53585F"/>
                </a:solidFill>
              </a:rPr>
              <a:t>D</a:t>
            </a:r>
          </a:p>
        </p:txBody>
      </p:sp>
      <p:sp>
        <p:nvSpPr>
          <p:cNvPr id="1038" name="Shape 1038"/>
          <p:cNvSpPr/>
          <p:nvPr/>
        </p:nvSpPr>
        <p:spPr>
          <a:xfrm>
            <a:off x="2026079" y="2045826"/>
            <a:ext cx="507455" cy="562381"/>
          </a:xfrm>
          <a:prstGeom prst="rect">
            <a:avLst/>
          </a:prstGeom>
          <a:solidFill>
            <a:srgbClr val="53585F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solidFill>
                  <a:srgbClr val="53585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53585F"/>
                </a:solidFill>
              </a:rPr>
              <a:t>D</a:t>
            </a:r>
          </a:p>
        </p:txBody>
      </p:sp>
      <p:sp>
        <p:nvSpPr>
          <p:cNvPr id="1039" name="Shape 1039"/>
          <p:cNvSpPr/>
          <p:nvPr/>
        </p:nvSpPr>
        <p:spPr>
          <a:xfrm>
            <a:off x="2613052" y="2045826"/>
            <a:ext cx="507455" cy="562381"/>
          </a:xfrm>
          <a:prstGeom prst="rect">
            <a:avLst/>
          </a:prstGeom>
          <a:solidFill>
            <a:srgbClr val="53585F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solidFill>
                  <a:srgbClr val="53585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53585F"/>
                </a:solidFill>
              </a:rPr>
              <a:t>D</a:t>
            </a:r>
          </a:p>
        </p:txBody>
      </p:sp>
      <p:sp>
        <p:nvSpPr>
          <p:cNvPr id="1040" name="Shape 1040"/>
          <p:cNvSpPr/>
          <p:nvPr/>
        </p:nvSpPr>
        <p:spPr>
          <a:xfrm>
            <a:off x="3200025" y="2045826"/>
            <a:ext cx="507455" cy="562381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</a:t>
            </a:r>
          </a:p>
        </p:txBody>
      </p:sp>
      <p:sp>
        <p:nvSpPr>
          <p:cNvPr id="1041" name="Shape 1041"/>
          <p:cNvSpPr/>
          <p:nvPr/>
        </p:nvSpPr>
        <p:spPr>
          <a:xfrm>
            <a:off x="3786999" y="2045826"/>
            <a:ext cx="507454" cy="562381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</a:t>
            </a:r>
          </a:p>
        </p:txBody>
      </p:sp>
      <p:sp>
        <p:nvSpPr>
          <p:cNvPr id="1042" name="Shape 1042"/>
          <p:cNvSpPr/>
          <p:nvPr/>
        </p:nvSpPr>
        <p:spPr>
          <a:xfrm>
            <a:off x="4373972" y="2045826"/>
            <a:ext cx="507454" cy="562381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</a:t>
            </a:r>
          </a:p>
        </p:txBody>
      </p:sp>
      <p:sp>
        <p:nvSpPr>
          <p:cNvPr id="1043" name="Shape 1043"/>
          <p:cNvSpPr/>
          <p:nvPr/>
        </p:nvSpPr>
        <p:spPr>
          <a:xfrm>
            <a:off x="4960945" y="2045826"/>
            <a:ext cx="507455" cy="562381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</a:t>
            </a:r>
          </a:p>
        </p:txBody>
      </p:sp>
      <p:sp>
        <p:nvSpPr>
          <p:cNvPr id="1044" name="Shape 1044"/>
          <p:cNvSpPr/>
          <p:nvPr/>
        </p:nvSpPr>
        <p:spPr>
          <a:xfrm>
            <a:off x="5547918" y="2045826"/>
            <a:ext cx="507455" cy="562381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</a:t>
            </a:r>
          </a:p>
        </p:txBody>
      </p:sp>
      <p:sp>
        <p:nvSpPr>
          <p:cNvPr id="1045" name="Shape 1045"/>
          <p:cNvSpPr/>
          <p:nvPr/>
        </p:nvSpPr>
        <p:spPr>
          <a:xfrm>
            <a:off x="1352372" y="335221"/>
            <a:ext cx="8191345" cy="1210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FFFFFF"/>
                </a:solidFill>
              </a:rPr>
              <a:t>Assume 256 byte </a:t>
            </a:r>
            <a:r>
              <a:rPr sz="3200" dirty="0" smtClean="0">
                <a:solidFill>
                  <a:schemeClr val="tx1"/>
                </a:solidFill>
              </a:rPr>
              <a:t>inodes</a:t>
            </a:r>
            <a:r>
              <a:rPr lang="en-US" sz="3200" dirty="0">
                <a:solidFill>
                  <a:schemeClr val="tx1"/>
                </a:solidFill>
              </a:rPr>
              <a:t> (16 inodes/block)</a:t>
            </a:r>
            <a:r>
              <a:rPr sz="3200" dirty="0" smtClean="0">
                <a:solidFill>
                  <a:schemeClr val="tx1"/>
                </a:solidFill>
              </a:rPr>
              <a:t>.  </a:t>
            </a:r>
            <a:r>
              <a:rPr lang="en-US" sz="3200" dirty="0" smtClean="0">
                <a:solidFill>
                  <a:schemeClr val="tx1"/>
                </a:solidFill>
              </a:rPr>
              <a:t/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sz="3600" dirty="0" smtClean="0">
                <a:solidFill>
                  <a:srgbClr val="FFFFFF"/>
                </a:solidFill>
              </a:rPr>
              <a:t>What </a:t>
            </a:r>
            <a:r>
              <a:rPr sz="3600" dirty="0">
                <a:solidFill>
                  <a:srgbClr val="FFFFFF"/>
                </a:solidFill>
              </a:rPr>
              <a:t>is offset for </a:t>
            </a:r>
            <a:r>
              <a:rPr sz="3600" dirty="0" smtClean="0">
                <a:solidFill>
                  <a:srgbClr val="FFFFFF"/>
                </a:solidFill>
              </a:rPr>
              <a:t>inode</a:t>
            </a:r>
            <a:r>
              <a:rPr lang="en-US" sz="3600" dirty="0" smtClean="0">
                <a:solidFill>
                  <a:srgbClr val="FFFFFF"/>
                </a:solidFill>
              </a:rPr>
              <a:t> </a:t>
            </a:r>
            <a:r>
              <a:rPr sz="3600" dirty="0" smtClean="0">
                <a:solidFill>
                  <a:srgbClr val="FFFFFF"/>
                </a:solidFill>
              </a:rPr>
              <a:t>with </a:t>
            </a:r>
            <a:r>
              <a:rPr sz="3600" dirty="0">
                <a:solidFill>
                  <a:srgbClr val="FFFFFF"/>
                </a:solidFill>
              </a:rPr>
              <a:t>number 4?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Shape 1047"/>
          <p:cNvSpPr/>
          <p:nvPr/>
        </p:nvSpPr>
        <p:spPr>
          <a:xfrm>
            <a:off x="1522704" y="2585164"/>
            <a:ext cx="340259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1048" name="Shape 1048"/>
          <p:cNvSpPr/>
          <p:nvPr/>
        </p:nvSpPr>
        <p:spPr>
          <a:xfrm>
            <a:off x="5631516" y="2585164"/>
            <a:ext cx="340259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1049" name="Shape 1049"/>
          <p:cNvSpPr/>
          <p:nvPr/>
        </p:nvSpPr>
        <p:spPr>
          <a:xfrm>
            <a:off x="6949427" y="2045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50" name="Shape 1050"/>
          <p:cNvSpPr/>
          <p:nvPr/>
        </p:nvSpPr>
        <p:spPr>
          <a:xfrm>
            <a:off x="7536400" y="2045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51" name="Shape 1051"/>
          <p:cNvSpPr/>
          <p:nvPr/>
        </p:nvSpPr>
        <p:spPr>
          <a:xfrm>
            <a:off x="8123373" y="2045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52" name="Shape 1052"/>
          <p:cNvSpPr/>
          <p:nvPr/>
        </p:nvSpPr>
        <p:spPr>
          <a:xfrm>
            <a:off x="8710346" y="2045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53" name="Shape 1053"/>
          <p:cNvSpPr/>
          <p:nvPr/>
        </p:nvSpPr>
        <p:spPr>
          <a:xfrm>
            <a:off x="9297320" y="2045826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54" name="Shape 1054"/>
          <p:cNvSpPr/>
          <p:nvPr/>
        </p:nvSpPr>
        <p:spPr>
          <a:xfrm>
            <a:off x="9884293" y="2045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55" name="Shape 1055"/>
          <p:cNvSpPr/>
          <p:nvPr/>
        </p:nvSpPr>
        <p:spPr>
          <a:xfrm>
            <a:off x="10471266" y="2045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56" name="Shape 1056"/>
          <p:cNvSpPr/>
          <p:nvPr/>
        </p:nvSpPr>
        <p:spPr>
          <a:xfrm>
            <a:off x="11058239" y="2045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57" name="Shape 1057"/>
          <p:cNvSpPr/>
          <p:nvPr/>
        </p:nvSpPr>
        <p:spPr>
          <a:xfrm>
            <a:off x="7033024" y="2585164"/>
            <a:ext cx="340260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8</a:t>
            </a:r>
          </a:p>
        </p:txBody>
      </p:sp>
      <p:sp>
        <p:nvSpPr>
          <p:cNvPr id="1058" name="Shape 1058"/>
          <p:cNvSpPr/>
          <p:nvPr/>
        </p:nvSpPr>
        <p:spPr>
          <a:xfrm>
            <a:off x="11028858" y="2585164"/>
            <a:ext cx="56621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15</a:t>
            </a:r>
          </a:p>
        </p:txBody>
      </p:sp>
      <p:sp>
        <p:nvSpPr>
          <p:cNvPr id="1059" name="Shape 1059"/>
          <p:cNvSpPr/>
          <p:nvPr/>
        </p:nvSpPr>
        <p:spPr>
          <a:xfrm>
            <a:off x="1439106" y="3188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60" name="Shape 1060"/>
          <p:cNvSpPr/>
          <p:nvPr/>
        </p:nvSpPr>
        <p:spPr>
          <a:xfrm>
            <a:off x="2026079" y="3188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61" name="Shape 1061"/>
          <p:cNvSpPr/>
          <p:nvPr/>
        </p:nvSpPr>
        <p:spPr>
          <a:xfrm>
            <a:off x="2613052" y="3188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62" name="Shape 1062"/>
          <p:cNvSpPr/>
          <p:nvPr/>
        </p:nvSpPr>
        <p:spPr>
          <a:xfrm>
            <a:off x="3200025" y="3188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63" name="Shape 1063"/>
          <p:cNvSpPr/>
          <p:nvPr/>
        </p:nvSpPr>
        <p:spPr>
          <a:xfrm>
            <a:off x="3786999" y="3188826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64" name="Shape 1064"/>
          <p:cNvSpPr/>
          <p:nvPr/>
        </p:nvSpPr>
        <p:spPr>
          <a:xfrm>
            <a:off x="4373972" y="3188826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65" name="Shape 1065"/>
          <p:cNvSpPr/>
          <p:nvPr/>
        </p:nvSpPr>
        <p:spPr>
          <a:xfrm>
            <a:off x="4960945" y="3188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66" name="Shape 1066"/>
          <p:cNvSpPr/>
          <p:nvPr/>
        </p:nvSpPr>
        <p:spPr>
          <a:xfrm>
            <a:off x="5547918" y="3188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67" name="Shape 1067"/>
          <p:cNvSpPr/>
          <p:nvPr/>
        </p:nvSpPr>
        <p:spPr>
          <a:xfrm>
            <a:off x="1409724" y="3728164"/>
            <a:ext cx="56621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16</a:t>
            </a:r>
          </a:p>
        </p:txBody>
      </p:sp>
      <p:sp>
        <p:nvSpPr>
          <p:cNvPr id="1068" name="Shape 1068"/>
          <p:cNvSpPr/>
          <p:nvPr/>
        </p:nvSpPr>
        <p:spPr>
          <a:xfrm>
            <a:off x="5518537" y="3728164"/>
            <a:ext cx="566217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23</a:t>
            </a:r>
          </a:p>
        </p:txBody>
      </p:sp>
      <p:sp>
        <p:nvSpPr>
          <p:cNvPr id="1069" name="Shape 1069"/>
          <p:cNvSpPr/>
          <p:nvPr/>
        </p:nvSpPr>
        <p:spPr>
          <a:xfrm>
            <a:off x="6949427" y="3188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70" name="Shape 1070"/>
          <p:cNvSpPr/>
          <p:nvPr/>
        </p:nvSpPr>
        <p:spPr>
          <a:xfrm>
            <a:off x="7536401" y="3188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71" name="Shape 1071"/>
          <p:cNvSpPr/>
          <p:nvPr/>
        </p:nvSpPr>
        <p:spPr>
          <a:xfrm>
            <a:off x="8123373" y="3188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72" name="Shape 1072"/>
          <p:cNvSpPr/>
          <p:nvPr/>
        </p:nvSpPr>
        <p:spPr>
          <a:xfrm>
            <a:off x="8710347" y="3188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73" name="Shape 1073"/>
          <p:cNvSpPr/>
          <p:nvPr/>
        </p:nvSpPr>
        <p:spPr>
          <a:xfrm>
            <a:off x="9297320" y="3188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74" name="Shape 1074"/>
          <p:cNvSpPr/>
          <p:nvPr/>
        </p:nvSpPr>
        <p:spPr>
          <a:xfrm>
            <a:off x="9884293" y="3188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75" name="Shape 1075"/>
          <p:cNvSpPr/>
          <p:nvPr/>
        </p:nvSpPr>
        <p:spPr>
          <a:xfrm>
            <a:off x="10471267" y="3188826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76" name="Shape 1076"/>
          <p:cNvSpPr/>
          <p:nvPr/>
        </p:nvSpPr>
        <p:spPr>
          <a:xfrm>
            <a:off x="11058239" y="3188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77" name="Shape 1077"/>
          <p:cNvSpPr/>
          <p:nvPr/>
        </p:nvSpPr>
        <p:spPr>
          <a:xfrm>
            <a:off x="6920046" y="3728164"/>
            <a:ext cx="56621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24</a:t>
            </a:r>
          </a:p>
        </p:txBody>
      </p:sp>
      <p:sp>
        <p:nvSpPr>
          <p:cNvPr id="1078" name="Shape 1078"/>
          <p:cNvSpPr/>
          <p:nvPr/>
        </p:nvSpPr>
        <p:spPr>
          <a:xfrm>
            <a:off x="11028858" y="3728164"/>
            <a:ext cx="56621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31</a:t>
            </a:r>
          </a:p>
        </p:txBody>
      </p:sp>
      <p:sp>
        <p:nvSpPr>
          <p:cNvPr id="1079" name="Shape 1079"/>
          <p:cNvSpPr/>
          <p:nvPr/>
        </p:nvSpPr>
        <p:spPr>
          <a:xfrm>
            <a:off x="1439106" y="4331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80" name="Shape 1080"/>
          <p:cNvSpPr/>
          <p:nvPr/>
        </p:nvSpPr>
        <p:spPr>
          <a:xfrm>
            <a:off x="2026079" y="4331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81" name="Shape 1081"/>
          <p:cNvSpPr/>
          <p:nvPr/>
        </p:nvSpPr>
        <p:spPr>
          <a:xfrm>
            <a:off x="2613052" y="4331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82" name="Shape 1082"/>
          <p:cNvSpPr/>
          <p:nvPr/>
        </p:nvSpPr>
        <p:spPr>
          <a:xfrm>
            <a:off x="3200025" y="4331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83" name="Shape 1083"/>
          <p:cNvSpPr/>
          <p:nvPr/>
        </p:nvSpPr>
        <p:spPr>
          <a:xfrm>
            <a:off x="3786999" y="4331826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84" name="Shape 1084"/>
          <p:cNvSpPr/>
          <p:nvPr/>
        </p:nvSpPr>
        <p:spPr>
          <a:xfrm>
            <a:off x="4373972" y="4331826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85" name="Shape 1085"/>
          <p:cNvSpPr/>
          <p:nvPr/>
        </p:nvSpPr>
        <p:spPr>
          <a:xfrm>
            <a:off x="4960945" y="4331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86" name="Shape 1086"/>
          <p:cNvSpPr/>
          <p:nvPr/>
        </p:nvSpPr>
        <p:spPr>
          <a:xfrm>
            <a:off x="5547918" y="4331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87" name="Shape 1087"/>
          <p:cNvSpPr/>
          <p:nvPr/>
        </p:nvSpPr>
        <p:spPr>
          <a:xfrm>
            <a:off x="1409724" y="4871164"/>
            <a:ext cx="56621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32</a:t>
            </a:r>
          </a:p>
        </p:txBody>
      </p:sp>
      <p:sp>
        <p:nvSpPr>
          <p:cNvPr id="1088" name="Shape 1088"/>
          <p:cNvSpPr/>
          <p:nvPr/>
        </p:nvSpPr>
        <p:spPr>
          <a:xfrm>
            <a:off x="5518537" y="4871164"/>
            <a:ext cx="566217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39</a:t>
            </a:r>
          </a:p>
        </p:txBody>
      </p:sp>
      <p:sp>
        <p:nvSpPr>
          <p:cNvPr id="1089" name="Shape 1089"/>
          <p:cNvSpPr/>
          <p:nvPr/>
        </p:nvSpPr>
        <p:spPr>
          <a:xfrm>
            <a:off x="6949427" y="4331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90" name="Shape 1090"/>
          <p:cNvSpPr/>
          <p:nvPr/>
        </p:nvSpPr>
        <p:spPr>
          <a:xfrm>
            <a:off x="7536401" y="4331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91" name="Shape 1091"/>
          <p:cNvSpPr/>
          <p:nvPr/>
        </p:nvSpPr>
        <p:spPr>
          <a:xfrm>
            <a:off x="8123373" y="4331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92" name="Shape 1092"/>
          <p:cNvSpPr/>
          <p:nvPr/>
        </p:nvSpPr>
        <p:spPr>
          <a:xfrm>
            <a:off x="8710347" y="4331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93" name="Shape 1093"/>
          <p:cNvSpPr/>
          <p:nvPr/>
        </p:nvSpPr>
        <p:spPr>
          <a:xfrm>
            <a:off x="9297320" y="4331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94" name="Shape 1094"/>
          <p:cNvSpPr/>
          <p:nvPr/>
        </p:nvSpPr>
        <p:spPr>
          <a:xfrm>
            <a:off x="9884293" y="4331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95" name="Shape 1095"/>
          <p:cNvSpPr/>
          <p:nvPr/>
        </p:nvSpPr>
        <p:spPr>
          <a:xfrm>
            <a:off x="10471267" y="4331826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96" name="Shape 1096"/>
          <p:cNvSpPr/>
          <p:nvPr/>
        </p:nvSpPr>
        <p:spPr>
          <a:xfrm>
            <a:off x="11058239" y="4331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097" name="Shape 1097"/>
          <p:cNvSpPr/>
          <p:nvPr/>
        </p:nvSpPr>
        <p:spPr>
          <a:xfrm>
            <a:off x="6920046" y="4871164"/>
            <a:ext cx="56621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40</a:t>
            </a:r>
          </a:p>
        </p:txBody>
      </p:sp>
      <p:sp>
        <p:nvSpPr>
          <p:cNvPr id="1098" name="Shape 1098"/>
          <p:cNvSpPr/>
          <p:nvPr/>
        </p:nvSpPr>
        <p:spPr>
          <a:xfrm>
            <a:off x="11028858" y="4871164"/>
            <a:ext cx="56621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47</a:t>
            </a:r>
          </a:p>
        </p:txBody>
      </p:sp>
      <p:sp>
        <p:nvSpPr>
          <p:cNvPr id="1099" name="Shape 1099"/>
          <p:cNvSpPr/>
          <p:nvPr/>
        </p:nvSpPr>
        <p:spPr>
          <a:xfrm>
            <a:off x="1439106" y="5474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100" name="Shape 1100"/>
          <p:cNvSpPr/>
          <p:nvPr/>
        </p:nvSpPr>
        <p:spPr>
          <a:xfrm>
            <a:off x="2026079" y="5474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101" name="Shape 1101"/>
          <p:cNvSpPr/>
          <p:nvPr/>
        </p:nvSpPr>
        <p:spPr>
          <a:xfrm>
            <a:off x="2613052" y="5474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102" name="Shape 1102"/>
          <p:cNvSpPr/>
          <p:nvPr/>
        </p:nvSpPr>
        <p:spPr>
          <a:xfrm>
            <a:off x="3200025" y="5474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103" name="Shape 1103"/>
          <p:cNvSpPr/>
          <p:nvPr/>
        </p:nvSpPr>
        <p:spPr>
          <a:xfrm>
            <a:off x="3786999" y="5474826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104" name="Shape 1104"/>
          <p:cNvSpPr/>
          <p:nvPr/>
        </p:nvSpPr>
        <p:spPr>
          <a:xfrm>
            <a:off x="4373972" y="5474826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105" name="Shape 1105"/>
          <p:cNvSpPr/>
          <p:nvPr/>
        </p:nvSpPr>
        <p:spPr>
          <a:xfrm>
            <a:off x="4960945" y="5474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106" name="Shape 1106"/>
          <p:cNvSpPr/>
          <p:nvPr/>
        </p:nvSpPr>
        <p:spPr>
          <a:xfrm>
            <a:off x="5547918" y="5474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107" name="Shape 1107"/>
          <p:cNvSpPr/>
          <p:nvPr/>
        </p:nvSpPr>
        <p:spPr>
          <a:xfrm>
            <a:off x="1409724" y="6014164"/>
            <a:ext cx="56621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48</a:t>
            </a:r>
          </a:p>
        </p:txBody>
      </p:sp>
      <p:sp>
        <p:nvSpPr>
          <p:cNvPr id="1108" name="Shape 1108"/>
          <p:cNvSpPr/>
          <p:nvPr/>
        </p:nvSpPr>
        <p:spPr>
          <a:xfrm>
            <a:off x="5518537" y="6014164"/>
            <a:ext cx="566217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55</a:t>
            </a:r>
          </a:p>
        </p:txBody>
      </p:sp>
      <p:sp>
        <p:nvSpPr>
          <p:cNvPr id="1109" name="Shape 1109"/>
          <p:cNvSpPr/>
          <p:nvPr/>
        </p:nvSpPr>
        <p:spPr>
          <a:xfrm>
            <a:off x="6949427" y="5474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110" name="Shape 1110"/>
          <p:cNvSpPr/>
          <p:nvPr/>
        </p:nvSpPr>
        <p:spPr>
          <a:xfrm>
            <a:off x="7536401" y="5474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111" name="Shape 1111"/>
          <p:cNvSpPr/>
          <p:nvPr/>
        </p:nvSpPr>
        <p:spPr>
          <a:xfrm>
            <a:off x="8123373" y="5474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112" name="Shape 1112"/>
          <p:cNvSpPr/>
          <p:nvPr/>
        </p:nvSpPr>
        <p:spPr>
          <a:xfrm>
            <a:off x="8710347" y="5474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113" name="Shape 1113"/>
          <p:cNvSpPr/>
          <p:nvPr/>
        </p:nvSpPr>
        <p:spPr>
          <a:xfrm>
            <a:off x="9297320" y="5474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114" name="Shape 1114"/>
          <p:cNvSpPr/>
          <p:nvPr/>
        </p:nvSpPr>
        <p:spPr>
          <a:xfrm>
            <a:off x="9884293" y="5474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115" name="Shape 1115"/>
          <p:cNvSpPr/>
          <p:nvPr/>
        </p:nvSpPr>
        <p:spPr>
          <a:xfrm>
            <a:off x="10471267" y="5474826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116" name="Shape 1116"/>
          <p:cNvSpPr/>
          <p:nvPr/>
        </p:nvSpPr>
        <p:spPr>
          <a:xfrm>
            <a:off x="11058239" y="5474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117" name="Shape 1117"/>
          <p:cNvSpPr/>
          <p:nvPr/>
        </p:nvSpPr>
        <p:spPr>
          <a:xfrm>
            <a:off x="6920046" y="6014164"/>
            <a:ext cx="56621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56</a:t>
            </a:r>
          </a:p>
        </p:txBody>
      </p:sp>
      <p:sp>
        <p:nvSpPr>
          <p:cNvPr id="1118" name="Shape 1118"/>
          <p:cNvSpPr/>
          <p:nvPr/>
        </p:nvSpPr>
        <p:spPr>
          <a:xfrm>
            <a:off x="11028858" y="6014164"/>
            <a:ext cx="56621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63</a:t>
            </a:r>
          </a:p>
        </p:txBody>
      </p:sp>
      <p:sp>
        <p:nvSpPr>
          <p:cNvPr id="1119" name="Shape 1119"/>
          <p:cNvSpPr/>
          <p:nvPr/>
        </p:nvSpPr>
        <p:spPr>
          <a:xfrm>
            <a:off x="1439106" y="2045826"/>
            <a:ext cx="507455" cy="562381"/>
          </a:xfrm>
          <a:prstGeom prst="rect">
            <a:avLst/>
          </a:prstGeom>
          <a:solidFill>
            <a:srgbClr val="53585F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solidFill>
                  <a:srgbClr val="53585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53585F"/>
                </a:solidFill>
              </a:rPr>
              <a:t>D</a:t>
            </a:r>
          </a:p>
        </p:txBody>
      </p:sp>
      <p:sp>
        <p:nvSpPr>
          <p:cNvPr id="1120" name="Shape 1120"/>
          <p:cNvSpPr/>
          <p:nvPr/>
        </p:nvSpPr>
        <p:spPr>
          <a:xfrm>
            <a:off x="2026079" y="2045826"/>
            <a:ext cx="507455" cy="562381"/>
          </a:xfrm>
          <a:prstGeom prst="rect">
            <a:avLst/>
          </a:prstGeom>
          <a:solidFill>
            <a:srgbClr val="53585F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solidFill>
                  <a:srgbClr val="53585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53585F"/>
                </a:solidFill>
              </a:rPr>
              <a:t>D</a:t>
            </a:r>
          </a:p>
        </p:txBody>
      </p:sp>
      <p:sp>
        <p:nvSpPr>
          <p:cNvPr id="1121" name="Shape 1121"/>
          <p:cNvSpPr/>
          <p:nvPr/>
        </p:nvSpPr>
        <p:spPr>
          <a:xfrm>
            <a:off x="2613052" y="2045826"/>
            <a:ext cx="507455" cy="562381"/>
          </a:xfrm>
          <a:prstGeom prst="rect">
            <a:avLst/>
          </a:prstGeom>
          <a:solidFill>
            <a:srgbClr val="53585F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solidFill>
                  <a:srgbClr val="53585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53585F"/>
                </a:solidFill>
              </a:rPr>
              <a:t>D</a:t>
            </a:r>
          </a:p>
        </p:txBody>
      </p:sp>
      <p:sp>
        <p:nvSpPr>
          <p:cNvPr id="1122" name="Shape 1122"/>
          <p:cNvSpPr/>
          <p:nvPr/>
        </p:nvSpPr>
        <p:spPr>
          <a:xfrm>
            <a:off x="3200025" y="2045826"/>
            <a:ext cx="507455" cy="562381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</a:t>
            </a:r>
          </a:p>
        </p:txBody>
      </p:sp>
      <p:sp>
        <p:nvSpPr>
          <p:cNvPr id="1123" name="Shape 1123"/>
          <p:cNvSpPr/>
          <p:nvPr/>
        </p:nvSpPr>
        <p:spPr>
          <a:xfrm>
            <a:off x="3786999" y="2045826"/>
            <a:ext cx="507454" cy="562381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</a:t>
            </a:r>
          </a:p>
        </p:txBody>
      </p:sp>
      <p:sp>
        <p:nvSpPr>
          <p:cNvPr id="1124" name="Shape 1124"/>
          <p:cNvSpPr/>
          <p:nvPr/>
        </p:nvSpPr>
        <p:spPr>
          <a:xfrm>
            <a:off x="4373972" y="2045826"/>
            <a:ext cx="507454" cy="562381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</a:t>
            </a:r>
          </a:p>
        </p:txBody>
      </p:sp>
      <p:sp>
        <p:nvSpPr>
          <p:cNvPr id="1125" name="Shape 1125"/>
          <p:cNvSpPr/>
          <p:nvPr/>
        </p:nvSpPr>
        <p:spPr>
          <a:xfrm>
            <a:off x="4960945" y="2045826"/>
            <a:ext cx="507455" cy="562381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</a:t>
            </a:r>
          </a:p>
        </p:txBody>
      </p:sp>
      <p:sp>
        <p:nvSpPr>
          <p:cNvPr id="1126" name="Shape 1126"/>
          <p:cNvSpPr/>
          <p:nvPr/>
        </p:nvSpPr>
        <p:spPr>
          <a:xfrm>
            <a:off x="5547918" y="2045826"/>
            <a:ext cx="507455" cy="562381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</a:t>
            </a:r>
          </a:p>
        </p:txBody>
      </p:sp>
      <p:sp>
        <p:nvSpPr>
          <p:cNvPr id="1127" name="Shape 1127"/>
          <p:cNvSpPr/>
          <p:nvPr/>
        </p:nvSpPr>
        <p:spPr>
          <a:xfrm>
            <a:off x="1352372" y="335221"/>
            <a:ext cx="8765220" cy="1210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FFFFFF"/>
                </a:solidFill>
              </a:rPr>
              <a:t>Assume 256 byte </a:t>
            </a:r>
            <a:r>
              <a:rPr sz="3600" dirty="0" smtClean="0">
                <a:solidFill>
                  <a:srgbClr val="FFFFFF"/>
                </a:solidFill>
              </a:rPr>
              <a:t>inodes</a:t>
            </a:r>
            <a:r>
              <a:rPr lang="en-US" sz="3600" dirty="0" smtClean="0">
                <a:solidFill>
                  <a:srgbClr val="FFFFFF"/>
                </a:solidFill>
              </a:rPr>
              <a:t> (16 inodes/block)</a:t>
            </a:r>
            <a:r>
              <a:rPr sz="3600" dirty="0" smtClean="0">
                <a:solidFill>
                  <a:srgbClr val="FFFFFF"/>
                </a:solidFill>
              </a:rPr>
              <a:t>.  </a:t>
            </a:r>
            <a:endParaRPr lang="en-US" sz="3600" dirty="0" smtClean="0">
              <a:solidFill>
                <a:srgbClr val="FFFFFF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600" dirty="0" smtClean="0">
                <a:solidFill>
                  <a:srgbClr val="FFFFFF"/>
                </a:solidFill>
              </a:rPr>
              <a:t>What </a:t>
            </a:r>
            <a:r>
              <a:rPr sz="3600" dirty="0">
                <a:solidFill>
                  <a:srgbClr val="FFFFFF"/>
                </a:solidFill>
              </a:rPr>
              <a:t>is offset for </a:t>
            </a:r>
            <a:r>
              <a:rPr sz="3600" dirty="0" smtClean="0">
                <a:solidFill>
                  <a:srgbClr val="FFFFFF"/>
                </a:solidFill>
              </a:rPr>
              <a:t>inode</a:t>
            </a:r>
            <a:r>
              <a:rPr lang="en-US" sz="3600" dirty="0" smtClean="0">
                <a:solidFill>
                  <a:srgbClr val="FFFFFF"/>
                </a:solidFill>
              </a:rPr>
              <a:t> </a:t>
            </a:r>
            <a:r>
              <a:rPr sz="3600" dirty="0" smtClean="0">
                <a:solidFill>
                  <a:srgbClr val="FFFFFF"/>
                </a:solidFill>
              </a:rPr>
              <a:t>with </a:t>
            </a:r>
            <a:r>
              <a:rPr sz="3600" dirty="0">
                <a:solidFill>
                  <a:srgbClr val="FFFFFF"/>
                </a:solidFill>
              </a:rPr>
              <a:t>number 40?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5" name="Shape 113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Directories</a:t>
            </a:r>
          </a:p>
        </p:txBody>
      </p:sp>
      <p:sp>
        <p:nvSpPr>
          <p:cNvPr id="1136" name="Shape 1136"/>
          <p:cNvSpPr>
            <a:spLocks noGrp="1"/>
          </p:cNvSpPr>
          <p:nvPr>
            <p:ph type="body" idx="4294967295"/>
          </p:nvPr>
        </p:nvSpPr>
        <p:spPr>
          <a:xfrm>
            <a:off x="469325" y="2402160"/>
            <a:ext cx="12069308" cy="7030597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File systems </a:t>
            </a:r>
            <a:r>
              <a:rPr sz="3800" dirty="0" smtClean="0">
                <a:solidFill>
                  <a:srgbClr val="333333"/>
                </a:solidFill>
              </a:rPr>
              <a:t>vary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8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Common design: </a:t>
            </a:r>
            <a:r>
              <a:rPr lang="en-US" sz="3800" dirty="0" smtClean="0">
                <a:solidFill>
                  <a:srgbClr val="333333"/>
                </a:solidFill>
              </a:rPr>
              <a:t/>
            </a:r>
            <a:br>
              <a:rPr lang="en-US" sz="3800" dirty="0" smtClean="0">
                <a:solidFill>
                  <a:srgbClr val="333333"/>
                </a:solidFill>
              </a:rPr>
            </a:br>
            <a:r>
              <a:rPr lang="en-US" sz="3800" dirty="0">
                <a:solidFill>
                  <a:srgbClr val="333333"/>
                </a:solidFill>
              </a:rPr>
              <a:t>S</a:t>
            </a:r>
            <a:r>
              <a:rPr sz="3800" dirty="0" smtClean="0">
                <a:solidFill>
                  <a:srgbClr val="333333"/>
                </a:solidFill>
              </a:rPr>
              <a:t>tore </a:t>
            </a:r>
            <a:r>
              <a:rPr sz="3800" dirty="0">
                <a:solidFill>
                  <a:srgbClr val="333333"/>
                </a:solidFill>
              </a:rPr>
              <a:t>directory entries in</a:t>
            </a:r>
            <a:r>
              <a:rPr sz="3800" dirty="0" smtClean="0">
                <a:solidFill>
                  <a:srgbClr val="333333"/>
                </a:solidFill>
              </a:rPr>
              <a:t> </a:t>
            </a:r>
            <a:r>
              <a:rPr lang="en-US" sz="3800" dirty="0" smtClean="0">
                <a:solidFill>
                  <a:srgbClr val="333333"/>
                </a:solidFill>
              </a:rPr>
              <a:t>data </a:t>
            </a:r>
            <a:r>
              <a:rPr lang="en-US" sz="3800" dirty="0" smtClean="0">
                <a:solidFill>
                  <a:srgbClr val="333333"/>
                </a:solidFill>
              </a:rPr>
              <a:t>blocks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>
                <a:solidFill>
                  <a:srgbClr val="333333"/>
                </a:solidFill>
              </a:rPr>
              <a:t>	</a:t>
            </a:r>
            <a:r>
              <a:rPr lang="en-US" sz="3800" dirty="0" smtClean="0">
                <a:solidFill>
                  <a:srgbClr val="333333"/>
                </a:solidFill>
              </a:rPr>
              <a:t>Large directories just use multiple data blocks</a:t>
            </a:r>
            <a:endParaRPr lang="en-US" sz="3800" dirty="0" smtClean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>
                <a:solidFill>
                  <a:srgbClr val="333333"/>
                </a:solidFill>
              </a:rPr>
              <a:t>	</a:t>
            </a:r>
            <a:r>
              <a:rPr lang="en-US" sz="3800" dirty="0" smtClean="0">
                <a:solidFill>
                  <a:srgbClr val="333333"/>
                </a:solidFill>
              </a:rPr>
              <a:t>Use bit in </a:t>
            </a:r>
            <a:r>
              <a:rPr lang="en-US" sz="3800" dirty="0" err="1" smtClean="0">
                <a:solidFill>
                  <a:srgbClr val="333333"/>
                </a:solidFill>
              </a:rPr>
              <a:t>inode</a:t>
            </a:r>
            <a:r>
              <a:rPr lang="en-US" sz="3800" dirty="0" smtClean="0">
                <a:solidFill>
                  <a:srgbClr val="333333"/>
                </a:solidFill>
              </a:rPr>
              <a:t> to distinguish directories from files</a:t>
            </a:r>
            <a:endParaRPr sz="3800" dirty="0" smtClean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8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Various formats could be used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 - lists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 - b-trees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8" name="Shape 11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 dirty="0">
                <a:solidFill>
                  <a:srgbClr val="FFFFFF"/>
                </a:solidFill>
              </a:rPr>
              <a:t>Simple</a:t>
            </a:r>
            <a:r>
              <a:rPr sz="6480" dirty="0" smtClean="0">
                <a:solidFill>
                  <a:srgbClr val="FFFFFF"/>
                </a:solidFill>
              </a:rPr>
              <a:t> </a:t>
            </a:r>
            <a:r>
              <a:rPr lang="en-US" sz="6480" dirty="0" smtClean="0">
                <a:solidFill>
                  <a:srgbClr val="FFFFFF"/>
                </a:solidFill>
              </a:rPr>
              <a:t>Directory </a:t>
            </a:r>
            <a:r>
              <a:rPr sz="6480" dirty="0" smtClean="0">
                <a:solidFill>
                  <a:srgbClr val="FFFFFF"/>
                </a:solidFill>
              </a:rPr>
              <a:t>List </a:t>
            </a:r>
            <a:r>
              <a:rPr sz="6480" dirty="0">
                <a:solidFill>
                  <a:srgbClr val="FFFFFF"/>
                </a:solidFill>
              </a:rPr>
              <a:t>Example</a:t>
            </a:r>
          </a:p>
        </p:txBody>
      </p:sp>
      <p:sp>
        <p:nvSpPr>
          <p:cNvPr id="1139" name="Shape 1139"/>
          <p:cNvSpPr/>
          <p:nvPr/>
        </p:nvSpPr>
        <p:spPr>
          <a:xfrm>
            <a:off x="3776809" y="2811863"/>
            <a:ext cx="4943182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>
              <a:solidFill>
                <a:srgbClr val="333333"/>
              </a:solidFill>
            </a:endParaRPr>
          </a:p>
        </p:txBody>
      </p:sp>
      <p:sp>
        <p:nvSpPr>
          <p:cNvPr id="1140" name="Shape 1140"/>
          <p:cNvSpPr/>
          <p:nvPr/>
        </p:nvSpPr>
        <p:spPr>
          <a:xfrm>
            <a:off x="4068430" y="2214172"/>
            <a:ext cx="918592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333333"/>
                </a:solidFill>
              </a:rPr>
              <a:t>valid</a:t>
            </a:r>
          </a:p>
        </p:txBody>
      </p:sp>
      <p:sp>
        <p:nvSpPr>
          <p:cNvPr id="1141" name="Shape 1141"/>
          <p:cNvSpPr/>
          <p:nvPr/>
        </p:nvSpPr>
        <p:spPr>
          <a:xfrm>
            <a:off x="5676491" y="2211444"/>
            <a:ext cx="1004469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333333"/>
                </a:solidFill>
              </a:rPr>
              <a:t>name</a:t>
            </a:r>
          </a:p>
        </p:txBody>
      </p:sp>
      <p:sp>
        <p:nvSpPr>
          <p:cNvPr id="1142" name="Shape 1142"/>
          <p:cNvSpPr/>
          <p:nvPr/>
        </p:nvSpPr>
        <p:spPr>
          <a:xfrm>
            <a:off x="7321669" y="2211444"/>
            <a:ext cx="1016116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333333"/>
                </a:solidFill>
              </a:rPr>
              <a:t>inode</a:t>
            </a:r>
          </a:p>
        </p:txBody>
      </p:sp>
      <p:sp>
        <p:nvSpPr>
          <p:cNvPr id="1143" name="Shape 1143"/>
          <p:cNvSpPr/>
          <p:nvPr/>
        </p:nvSpPr>
        <p:spPr>
          <a:xfrm>
            <a:off x="3776809" y="3319864"/>
            <a:ext cx="4943182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>
              <a:solidFill>
                <a:srgbClr val="333333"/>
              </a:solidFill>
            </a:endParaRPr>
          </a:p>
        </p:txBody>
      </p:sp>
      <p:sp>
        <p:nvSpPr>
          <p:cNvPr id="1144" name="Shape 1144"/>
          <p:cNvSpPr/>
          <p:nvPr/>
        </p:nvSpPr>
        <p:spPr>
          <a:xfrm>
            <a:off x="3776809" y="3827864"/>
            <a:ext cx="4943182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>
              <a:solidFill>
                <a:srgbClr val="333333"/>
              </a:solidFill>
            </a:endParaRPr>
          </a:p>
        </p:txBody>
      </p:sp>
      <p:sp>
        <p:nvSpPr>
          <p:cNvPr id="1145" name="Shape 1145"/>
          <p:cNvSpPr/>
          <p:nvPr/>
        </p:nvSpPr>
        <p:spPr>
          <a:xfrm>
            <a:off x="3776809" y="4335864"/>
            <a:ext cx="4943182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>
              <a:solidFill>
                <a:srgbClr val="333333"/>
              </a:solidFill>
            </a:endParaRPr>
          </a:p>
        </p:txBody>
      </p:sp>
      <p:sp>
        <p:nvSpPr>
          <p:cNvPr id="1146" name="Shape 1146"/>
          <p:cNvSpPr/>
          <p:nvPr/>
        </p:nvSpPr>
        <p:spPr>
          <a:xfrm flipH="1">
            <a:off x="3776809" y="2811863"/>
            <a:ext cx="1" cy="2032002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>
              <a:solidFill>
                <a:srgbClr val="333333"/>
              </a:solidFill>
            </a:endParaRPr>
          </a:p>
        </p:txBody>
      </p:sp>
      <p:sp>
        <p:nvSpPr>
          <p:cNvPr id="1147" name="Shape 1147"/>
          <p:cNvSpPr/>
          <p:nvPr/>
        </p:nvSpPr>
        <p:spPr>
          <a:xfrm>
            <a:off x="4351354" y="2771036"/>
            <a:ext cx="298710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333333"/>
                </a:solidFill>
              </a:rPr>
              <a:t>1</a:t>
            </a:r>
          </a:p>
        </p:txBody>
      </p:sp>
      <p:sp>
        <p:nvSpPr>
          <p:cNvPr id="1148" name="Shape 1148"/>
          <p:cNvSpPr/>
          <p:nvPr/>
        </p:nvSpPr>
        <p:spPr>
          <a:xfrm>
            <a:off x="4351354" y="3279036"/>
            <a:ext cx="298710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333333"/>
                </a:solidFill>
              </a:rPr>
              <a:t>1</a:t>
            </a:r>
          </a:p>
        </p:txBody>
      </p:sp>
      <p:sp>
        <p:nvSpPr>
          <p:cNvPr id="1149" name="Shape 1149"/>
          <p:cNvSpPr/>
          <p:nvPr/>
        </p:nvSpPr>
        <p:spPr>
          <a:xfrm>
            <a:off x="4351354" y="3787036"/>
            <a:ext cx="298710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333333"/>
                </a:solidFill>
              </a:rPr>
              <a:t>1</a:t>
            </a:r>
          </a:p>
        </p:txBody>
      </p:sp>
      <p:sp>
        <p:nvSpPr>
          <p:cNvPr id="1150" name="Shape 1150"/>
          <p:cNvSpPr/>
          <p:nvPr/>
        </p:nvSpPr>
        <p:spPr>
          <a:xfrm>
            <a:off x="6046406" y="2771036"/>
            <a:ext cx="210607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333333"/>
                </a:solidFill>
              </a:rPr>
              <a:t>.</a:t>
            </a:r>
          </a:p>
        </p:txBody>
      </p:sp>
      <p:sp>
        <p:nvSpPr>
          <p:cNvPr id="1151" name="Shape 1151"/>
          <p:cNvSpPr/>
          <p:nvPr/>
        </p:nvSpPr>
        <p:spPr>
          <a:xfrm>
            <a:off x="5988641" y="3281764"/>
            <a:ext cx="326137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333333"/>
                </a:solidFill>
              </a:rPr>
              <a:t>..</a:t>
            </a:r>
          </a:p>
        </p:txBody>
      </p:sp>
      <p:sp>
        <p:nvSpPr>
          <p:cNvPr id="1152" name="Shape 1152"/>
          <p:cNvSpPr/>
          <p:nvPr/>
        </p:nvSpPr>
        <p:spPr>
          <a:xfrm>
            <a:off x="5829764" y="3789764"/>
            <a:ext cx="643891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333333"/>
                </a:solidFill>
              </a:rPr>
              <a:t>foo</a:t>
            </a:r>
          </a:p>
        </p:txBody>
      </p:sp>
      <p:sp>
        <p:nvSpPr>
          <p:cNvPr id="1153" name="Shape 1153"/>
          <p:cNvSpPr/>
          <p:nvPr/>
        </p:nvSpPr>
        <p:spPr>
          <a:xfrm>
            <a:off x="7545361" y="2771036"/>
            <a:ext cx="692497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333333"/>
                </a:solidFill>
              </a:rPr>
              <a:t>134</a:t>
            </a:r>
          </a:p>
        </p:txBody>
      </p:sp>
      <p:sp>
        <p:nvSpPr>
          <p:cNvPr id="1154" name="Shape 1154"/>
          <p:cNvSpPr/>
          <p:nvPr/>
        </p:nvSpPr>
        <p:spPr>
          <a:xfrm>
            <a:off x="7644196" y="3279036"/>
            <a:ext cx="494827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333333"/>
                </a:solidFill>
              </a:rPr>
              <a:t>35</a:t>
            </a:r>
          </a:p>
        </p:txBody>
      </p:sp>
      <p:sp>
        <p:nvSpPr>
          <p:cNvPr id="1155" name="Shape 1155"/>
          <p:cNvSpPr/>
          <p:nvPr/>
        </p:nvSpPr>
        <p:spPr>
          <a:xfrm>
            <a:off x="7644196" y="3787036"/>
            <a:ext cx="494827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333333"/>
                </a:solidFill>
              </a:rPr>
              <a:t>80</a:t>
            </a:r>
          </a:p>
        </p:txBody>
      </p:sp>
      <p:sp>
        <p:nvSpPr>
          <p:cNvPr id="1156" name="Shape 1156"/>
          <p:cNvSpPr/>
          <p:nvPr/>
        </p:nvSpPr>
        <p:spPr>
          <a:xfrm>
            <a:off x="3776809" y="4843864"/>
            <a:ext cx="4943182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>
              <a:solidFill>
                <a:srgbClr val="333333"/>
              </a:solidFill>
            </a:endParaRPr>
          </a:p>
        </p:txBody>
      </p:sp>
      <p:sp>
        <p:nvSpPr>
          <p:cNvPr id="1157" name="Shape 1157"/>
          <p:cNvSpPr/>
          <p:nvPr/>
        </p:nvSpPr>
        <p:spPr>
          <a:xfrm flipH="1">
            <a:off x="5300809" y="2811863"/>
            <a:ext cx="1" cy="2032002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>
              <a:solidFill>
                <a:srgbClr val="333333"/>
              </a:solidFill>
            </a:endParaRPr>
          </a:p>
        </p:txBody>
      </p:sp>
      <p:sp>
        <p:nvSpPr>
          <p:cNvPr id="1158" name="Shape 1158"/>
          <p:cNvSpPr/>
          <p:nvPr/>
        </p:nvSpPr>
        <p:spPr>
          <a:xfrm>
            <a:off x="6951809" y="2811863"/>
            <a:ext cx="1" cy="2032002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>
              <a:solidFill>
                <a:srgbClr val="333333"/>
              </a:solidFill>
            </a:endParaRPr>
          </a:p>
        </p:txBody>
      </p:sp>
      <p:sp>
        <p:nvSpPr>
          <p:cNvPr id="1159" name="Shape 1159"/>
          <p:cNvSpPr/>
          <p:nvPr/>
        </p:nvSpPr>
        <p:spPr>
          <a:xfrm>
            <a:off x="8729809" y="2811863"/>
            <a:ext cx="1" cy="2032002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>
              <a:solidFill>
                <a:srgbClr val="333333"/>
              </a:solidFill>
            </a:endParaRPr>
          </a:p>
        </p:txBody>
      </p:sp>
      <p:sp>
        <p:nvSpPr>
          <p:cNvPr id="1160" name="Shape 1160"/>
          <p:cNvSpPr/>
          <p:nvPr/>
        </p:nvSpPr>
        <p:spPr>
          <a:xfrm>
            <a:off x="4351354" y="4295036"/>
            <a:ext cx="298710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333333"/>
                </a:solidFill>
              </a:rPr>
              <a:t>1</a:t>
            </a:r>
          </a:p>
        </p:txBody>
      </p:sp>
      <p:sp>
        <p:nvSpPr>
          <p:cNvPr id="1161" name="Shape 1161"/>
          <p:cNvSpPr/>
          <p:nvPr/>
        </p:nvSpPr>
        <p:spPr>
          <a:xfrm>
            <a:off x="5837521" y="4295036"/>
            <a:ext cx="628377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333333"/>
                </a:solidFill>
              </a:rPr>
              <a:t>bar</a:t>
            </a:r>
          </a:p>
        </p:txBody>
      </p:sp>
      <p:sp>
        <p:nvSpPr>
          <p:cNvPr id="1162" name="Shape 1162"/>
          <p:cNvSpPr/>
          <p:nvPr/>
        </p:nvSpPr>
        <p:spPr>
          <a:xfrm>
            <a:off x="7644196" y="4295036"/>
            <a:ext cx="494827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333333"/>
                </a:solidFill>
              </a:rPr>
              <a:t>23</a:t>
            </a:r>
          </a:p>
        </p:txBody>
      </p:sp>
      <p:sp>
        <p:nvSpPr>
          <p:cNvPr id="27" name="Shape 1189"/>
          <p:cNvSpPr/>
          <p:nvPr/>
        </p:nvSpPr>
        <p:spPr>
          <a:xfrm>
            <a:off x="5124043" y="5268320"/>
            <a:ext cx="2756714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333333"/>
                </a:solidFill>
              </a:rPr>
              <a:t>unlink(“foo”)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7" name="Shape 119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Allocation</a:t>
            </a:r>
          </a:p>
        </p:txBody>
      </p:sp>
      <p:sp>
        <p:nvSpPr>
          <p:cNvPr id="1198" name="Shape 1198"/>
          <p:cNvSpPr>
            <a:spLocks noGrp="1"/>
          </p:cNvSpPr>
          <p:nvPr>
            <p:ph type="body" idx="4294967295"/>
          </p:nvPr>
        </p:nvSpPr>
        <p:spPr>
          <a:xfrm>
            <a:off x="538344" y="2319327"/>
            <a:ext cx="11099800" cy="5287963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How do we find free data blocks or free inodes?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8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Free </a:t>
            </a:r>
            <a:r>
              <a:rPr sz="3800" dirty="0" smtClean="0">
                <a:solidFill>
                  <a:srgbClr val="333333"/>
                </a:solidFill>
              </a:rPr>
              <a:t>list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8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 smtClean="0">
                <a:solidFill>
                  <a:srgbClr val="333333"/>
                </a:solidFill>
              </a:rPr>
              <a:t>Bitmaps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8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 smtClean="0">
                <a:solidFill>
                  <a:srgbClr val="333333"/>
                </a:solidFill>
              </a:rPr>
              <a:t>Tradeoffs</a:t>
            </a:r>
            <a:r>
              <a:rPr lang="en-US" sz="3800" dirty="0" smtClean="0">
                <a:solidFill>
                  <a:srgbClr val="333333"/>
                </a:solidFill>
              </a:rPr>
              <a:t> in next lecture…</a:t>
            </a:r>
            <a:endParaRPr sz="3800" dirty="0">
              <a:solidFill>
                <a:srgbClr val="33333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0" name="Shape 120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 dirty="0" smtClean="0">
                <a:solidFill>
                  <a:srgbClr val="FFFFFF"/>
                </a:solidFill>
              </a:rPr>
              <a:t>Bitmaps</a:t>
            </a:r>
            <a:r>
              <a:rPr lang="en-US" sz="6480" dirty="0" smtClean="0">
                <a:solidFill>
                  <a:srgbClr val="FFFFFF"/>
                </a:solidFill>
              </a:rPr>
              <a:t>?</a:t>
            </a:r>
            <a:endParaRPr sz="6480" dirty="0">
              <a:solidFill>
                <a:srgbClr val="FFFFFF"/>
              </a:solidFill>
            </a:endParaRPr>
          </a:p>
        </p:txBody>
      </p:sp>
      <p:grpSp>
        <p:nvGrpSpPr>
          <p:cNvPr id="83" name="Group 82"/>
          <p:cNvGrpSpPr/>
          <p:nvPr/>
        </p:nvGrpSpPr>
        <p:grpSpPr>
          <a:xfrm>
            <a:off x="1108570" y="2878443"/>
            <a:ext cx="10185352" cy="4552539"/>
            <a:chOff x="1522704" y="2888174"/>
            <a:chExt cx="10185352" cy="4552539"/>
          </a:xfrm>
        </p:grpSpPr>
        <p:sp>
          <p:nvSpPr>
            <p:cNvPr id="1201" name="Shape 1201"/>
            <p:cNvSpPr/>
            <p:nvPr/>
          </p:nvSpPr>
          <p:spPr>
            <a:xfrm>
              <a:off x="1635684" y="3427512"/>
              <a:ext cx="340259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0</a:t>
              </a:r>
            </a:p>
          </p:txBody>
        </p:sp>
        <p:sp>
          <p:nvSpPr>
            <p:cNvPr id="1202" name="Shape 1202"/>
            <p:cNvSpPr/>
            <p:nvPr/>
          </p:nvSpPr>
          <p:spPr>
            <a:xfrm>
              <a:off x="5744496" y="3427512"/>
              <a:ext cx="340259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7</a:t>
              </a:r>
            </a:p>
          </p:txBody>
        </p:sp>
        <p:sp>
          <p:nvSpPr>
            <p:cNvPr id="1203" name="Shape 1203"/>
            <p:cNvSpPr/>
            <p:nvPr/>
          </p:nvSpPr>
          <p:spPr>
            <a:xfrm>
              <a:off x="7062407" y="288817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204" name="Shape 1204"/>
            <p:cNvSpPr/>
            <p:nvPr/>
          </p:nvSpPr>
          <p:spPr>
            <a:xfrm>
              <a:off x="7649380" y="288817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205" name="Shape 1205"/>
            <p:cNvSpPr/>
            <p:nvPr/>
          </p:nvSpPr>
          <p:spPr>
            <a:xfrm>
              <a:off x="8236353" y="288817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206" name="Shape 1206"/>
            <p:cNvSpPr/>
            <p:nvPr/>
          </p:nvSpPr>
          <p:spPr>
            <a:xfrm>
              <a:off x="8823326" y="288817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207" name="Shape 1207"/>
            <p:cNvSpPr/>
            <p:nvPr/>
          </p:nvSpPr>
          <p:spPr>
            <a:xfrm>
              <a:off x="9410300" y="2888174"/>
              <a:ext cx="507454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208" name="Shape 1208"/>
            <p:cNvSpPr/>
            <p:nvPr/>
          </p:nvSpPr>
          <p:spPr>
            <a:xfrm>
              <a:off x="9997273" y="288817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209" name="Shape 1209"/>
            <p:cNvSpPr/>
            <p:nvPr/>
          </p:nvSpPr>
          <p:spPr>
            <a:xfrm>
              <a:off x="10584246" y="288817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210" name="Shape 1210"/>
            <p:cNvSpPr/>
            <p:nvPr/>
          </p:nvSpPr>
          <p:spPr>
            <a:xfrm>
              <a:off x="11171219" y="288817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211" name="Shape 1211"/>
            <p:cNvSpPr/>
            <p:nvPr/>
          </p:nvSpPr>
          <p:spPr>
            <a:xfrm>
              <a:off x="7146004" y="3427512"/>
              <a:ext cx="340260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8</a:t>
              </a:r>
            </a:p>
          </p:txBody>
        </p:sp>
        <p:sp>
          <p:nvSpPr>
            <p:cNvPr id="1212" name="Shape 1212"/>
            <p:cNvSpPr/>
            <p:nvPr/>
          </p:nvSpPr>
          <p:spPr>
            <a:xfrm>
              <a:off x="11141838" y="3427512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15</a:t>
              </a:r>
            </a:p>
          </p:txBody>
        </p:sp>
        <p:sp>
          <p:nvSpPr>
            <p:cNvPr id="1213" name="Shape 1213"/>
            <p:cNvSpPr/>
            <p:nvPr/>
          </p:nvSpPr>
          <p:spPr>
            <a:xfrm>
              <a:off x="1552086" y="403117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214" name="Shape 1214"/>
            <p:cNvSpPr/>
            <p:nvPr/>
          </p:nvSpPr>
          <p:spPr>
            <a:xfrm>
              <a:off x="2139059" y="403117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215" name="Shape 1215"/>
            <p:cNvSpPr/>
            <p:nvPr/>
          </p:nvSpPr>
          <p:spPr>
            <a:xfrm>
              <a:off x="2726032" y="403117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216" name="Shape 1216"/>
            <p:cNvSpPr/>
            <p:nvPr/>
          </p:nvSpPr>
          <p:spPr>
            <a:xfrm>
              <a:off x="3313005" y="403117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217" name="Shape 1217"/>
            <p:cNvSpPr/>
            <p:nvPr/>
          </p:nvSpPr>
          <p:spPr>
            <a:xfrm>
              <a:off x="3899979" y="4031174"/>
              <a:ext cx="507454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218" name="Shape 1218"/>
            <p:cNvSpPr/>
            <p:nvPr/>
          </p:nvSpPr>
          <p:spPr>
            <a:xfrm>
              <a:off x="4486952" y="4031174"/>
              <a:ext cx="507454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219" name="Shape 1219"/>
            <p:cNvSpPr/>
            <p:nvPr/>
          </p:nvSpPr>
          <p:spPr>
            <a:xfrm>
              <a:off x="5073925" y="403117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220" name="Shape 1220"/>
            <p:cNvSpPr/>
            <p:nvPr/>
          </p:nvSpPr>
          <p:spPr>
            <a:xfrm>
              <a:off x="5660898" y="403117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221" name="Shape 1221"/>
            <p:cNvSpPr/>
            <p:nvPr/>
          </p:nvSpPr>
          <p:spPr>
            <a:xfrm>
              <a:off x="1522704" y="4570512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16</a:t>
              </a:r>
            </a:p>
          </p:txBody>
        </p:sp>
        <p:sp>
          <p:nvSpPr>
            <p:cNvPr id="1222" name="Shape 1222"/>
            <p:cNvSpPr/>
            <p:nvPr/>
          </p:nvSpPr>
          <p:spPr>
            <a:xfrm>
              <a:off x="5631517" y="4570512"/>
              <a:ext cx="566217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23</a:t>
              </a:r>
            </a:p>
          </p:txBody>
        </p:sp>
        <p:sp>
          <p:nvSpPr>
            <p:cNvPr id="1223" name="Shape 1223"/>
            <p:cNvSpPr/>
            <p:nvPr/>
          </p:nvSpPr>
          <p:spPr>
            <a:xfrm>
              <a:off x="7062407" y="403117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224" name="Shape 1224"/>
            <p:cNvSpPr/>
            <p:nvPr/>
          </p:nvSpPr>
          <p:spPr>
            <a:xfrm>
              <a:off x="7649381" y="403117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225" name="Shape 1225"/>
            <p:cNvSpPr/>
            <p:nvPr/>
          </p:nvSpPr>
          <p:spPr>
            <a:xfrm>
              <a:off x="8236353" y="403117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226" name="Shape 1226"/>
            <p:cNvSpPr/>
            <p:nvPr/>
          </p:nvSpPr>
          <p:spPr>
            <a:xfrm>
              <a:off x="8823327" y="403117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227" name="Shape 1227"/>
            <p:cNvSpPr/>
            <p:nvPr/>
          </p:nvSpPr>
          <p:spPr>
            <a:xfrm>
              <a:off x="9410300" y="403117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228" name="Shape 1228"/>
            <p:cNvSpPr/>
            <p:nvPr/>
          </p:nvSpPr>
          <p:spPr>
            <a:xfrm>
              <a:off x="9997273" y="403117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229" name="Shape 1229"/>
            <p:cNvSpPr/>
            <p:nvPr/>
          </p:nvSpPr>
          <p:spPr>
            <a:xfrm>
              <a:off x="10584247" y="4031174"/>
              <a:ext cx="507454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230" name="Shape 1230"/>
            <p:cNvSpPr/>
            <p:nvPr/>
          </p:nvSpPr>
          <p:spPr>
            <a:xfrm>
              <a:off x="11171219" y="403117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231" name="Shape 1231"/>
            <p:cNvSpPr/>
            <p:nvPr/>
          </p:nvSpPr>
          <p:spPr>
            <a:xfrm>
              <a:off x="7033026" y="4570512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24</a:t>
              </a:r>
            </a:p>
          </p:txBody>
        </p:sp>
        <p:sp>
          <p:nvSpPr>
            <p:cNvPr id="1232" name="Shape 1232"/>
            <p:cNvSpPr/>
            <p:nvPr/>
          </p:nvSpPr>
          <p:spPr>
            <a:xfrm>
              <a:off x="11141838" y="4570512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31</a:t>
              </a:r>
            </a:p>
          </p:txBody>
        </p:sp>
        <p:sp>
          <p:nvSpPr>
            <p:cNvPr id="1233" name="Shape 1233"/>
            <p:cNvSpPr/>
            <p:nvPr/>
          </p:nvSpPr>
          <p:spPr>
            <a:xfrm>
              <a:off x="1552086" y="517417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234" name="Shape 1234"/>
            <p:cNvSpPr/>
            <p:nvPr/>
          </p:nvSpPr>
          <p:spPr>
            <a:xfrm>
              <a:off x="2139059" y="517417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235" name="Shape 1235"/>
            <p:cNvSpPr/>
            <p:nvPr/>
          </p:nvSpPr>
          <p:spPr>
            <a:xfrm>
              <a:off x="2726032" y="517417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236" name="Shape 1236"/>
            <p:cNvSpPr/>
            <p:nvPr/>
          </p:nvSpPr>
          <p:spPr>
            <a:xfrm>
              <a:off x="3313005" y="517417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237" name="Shape 1237"/>
            <p:cNvSpPr/>
            <p:nvPr/>
          </p:nvSpPr>
          <p:spPr>
            <a:xfrm>
              <a:off x="3899979" y="5174174"/>
              <a:ext cx="507454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238" name="Shape 1238"/>
            <p:cNvSpPr/>
            <p:nvPr/>
          </p:nvSpPr>
          <p:spPr>
            <a:xfrm>
              <a:off x="4486952" y="5174174"/>
              <a:ext cx="507454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239" name="Shape 1239"/>
            <p:cNvSpPr/>
            <p:nvPr/>
          </p:nvSpPr>
          <p:spPr>
            <a:xfrm>
              <a:off x="5073925" y="517417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240" name="Shape 1240"/>
            <p:cNvSpPr/>
            <p:nvPr/>
          </p:nvSpPr>
          <p:spPr>
            <a:xfrm>
              <a:off x="5660898" y="517417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241" name="Shape 1241"/>
            <p:cNvSpPr/>
            <p:nvPr/>
          </p:nvSpPr>
          <p:spPr>
            <a:xfrm>
              <a:off x="1522704" y="5713512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32</a:t>
              </a:r>
            </a:p>
          </p:txBody>
        </p:sp>
        <p:sp>
          <p:nvSpPr>
            <p:cNvPr id="1242" name="Shape 1242"/>
            <p:cNvSpPr/>
            <p:nvPr/>
          </p:nvSpPr>
          <p:spPr>
            <a:xfrm>
              <a:off x="5631517" y="5713512"/>
              <a:ext cx="566217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39</a:t>
              </a:r>
            </a:p>
          </p:txBody>
        </p:sp>
        <p:sp>
          <p:nvSpPr>
            <p:cNvPr id="1243" name="Shape 1243"/>
            <p:cNvSpPr/>
            <p:nvPr/>
          </p:nvSpPr>
          <p:spPr>
            <a:xfrm>
              <a:off x="7062407" y="517417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244" name="Shape 1244"/>
            <p:cNvSpPr/>
            <p:nvPr/>
          </p:nvSpPr>
          <p:spPr>
            <a:xfrm>
              <a:off x="7649381" y="517417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245" name="Shape 1245"/>
            <p:cNvSpPr/>
            <p:nvPr/>
          </p:nvSpPr>
          <p:spPr>
            <a:xfrm>
              <a:off x="8236353" y="517417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246" name="Shape 1246"/>
            <p:cNvSpPr/>
            <p:nvPr/>
          </p:nvSpPr>
          <p:spPr>
            <a:xfrm>
              <a:off x="8823327" y="517417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247" name="Shape 1247"/>
            <p:cNvSpPr/>
            <p:nvPr/>
          </p:nvSpPr>
          <p:spPr>
            <a:xfrm>
              <a:off x="9410300" y="517417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248" name="Shape 1248"/>
            <p:cNvSpPr/>
            <p:nvPr/>
          </p:nvSpPr>
          <p:spPr>
            <a:xfrm>
              <a:off x="9997273" y="517417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249" name="Shape 1249"/>
            <p:cNvSpPr/>
            <p:nvPr/>
          </p:nvSpPr>
          <p:spPr>
            <a:xfrm>
              <a:off x="10584247" y="5174174"/>
              <a:ext cx="507454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250" name="Shape 1250"/>
            <p:cNvSpPr/>
            <p:nvPr/>
          </p:nvSpPr>
          <p:spPr>
            <a:xfrm>
              <a:off x="11171219" y="517417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251" name="Shape 1251"/>
            <p:cNvSpPr/>
            <p:nvPr/>
          </p:nvSpPr>
          <p:spPr>
            <a:xfrm>
              <a:off x="7033026" y="5713512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40</a:t>
              </a:r>
            </a:p>
          </p:txBody>
        </p:sp>
        <p:sp>
          <p:nvSpPr>
            <p:cNvPr id="1252" name="Shape 1252"/>
            <p:cNvSpPr/>
            <p:nvPr/>
          </p:nvSpPr>
          <p:spPr>
            <a:xfrm>
              <a:off x="11141838" y="5713512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47</a:t>
              </a:r>
            </a:p>
          </p:txBody>
        </p:sp>
        <p:sp>
          <p:nvSpPr>
            <p:cNvPr id="1253" name="Shape 1253"/>
            <p:cNvSpPr/>
            <p:nvPr/>
          </p:nvSpPr>
          <p:spPr>
            <a:xfrm>
              <a:off x="1552086" y="631717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254" name="Shape 1254"/>
            <p:cNvSpPr/>
            <p:nvPr/>
          </p:nvSpPr>
          <p:spPr>
            <a:xfrm>
              <a:off x="2139059" y="631717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255" name="Shape 1255"/>
            <p:cNvSpPr/>
            <p:nvPr/>
          </p:nvSpPr>
          <p:spPr>
            <a:xfrm>
              <a:off x="2726032" y="631717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256" name="Shape 1256"/>
            <p:cNvSpPr/>
            <p:nvPr/>
          </p:nvSpPr>
          <p:spPr>
            <a:xfrm>
              <a:off x="3313005" y="631717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257" name="Shape 1257"/>
            <p:cNvSpPr/>
            <p:nvPr/>
          </p:nvSpPr>
          <p:spPr>
            <a:xfrm>
              <a:off x="3899979" y="6317174"/>
              <a:ext cx="507454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258" name="Shape 1258"/>
            <p:cNvSpPr/>
            <p:nvPr/>
          </p:nvSpPr>
          <p:spPr>
            <a:xfrm>
              <a:off x="4486952" y="6317174"/>
              <a:ext cx="507454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259" name="Shape 1259"/>
            <p:cNvSpPr/>
            <p:nvPr/>
          </p:nvSpPr>
          <p:spPr>
            <a:xfrm>
              <a:off x="5073925" y="631717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260" name="Shape 1260"/>
            <p:cNvSpPr/>
            <p:nvPr/>
          </p:nvSpPr>
          <p:spPr>
            <a:xfrm>
              <a:off x="5660898" y="631717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261" name="Shape 1261"/>
            <p:cNvSpPr/>
            <p:nvPr/>
          </p:nvSpPr>
          <p:spPr>
            <a:xfrm>
              <a:off x="1522704" y="6856512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48</a:t>
              </a:r>
            </a:p>
          </p:txBody>
        </p:sp>
        <p:sp>
          <p:nvSpPr>
            <p:cNvPr id="1262" name="Shape 1262"/>
            <p:cNvSpPr/>
            <p:nvPr/>
          </p:nvSpPr>
          <p:spPr>
            <a:xfrm>
              <a:off x="5631517" y="6856512"/>
              <a:ext cx="566217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55</a:t>
              </a:r>
            </a:p>
          </p:txBody>
        </p:sp>
        <p:sp>
          <p:nvSpPr>
            <p:cNvPr id="1263" name="Shape 1263"/>
            <p:cNvSpPr/>
            <p:nvPr/>
          </p:nvSpPr>
          <p:spPr>
            <a:xfrm>
              <a:off x="7062407" y="631717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264" name="Shape 1264"/>
            <p:cNvSpPr/>
            <p:nvPr/>
          </p:nvSpPr>
          <p:spPr>
            <a:xfrm>
              <a:off x="7649381" y="631717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265" name="Shape 1265"/>
            <p:cNvSpPr/>
            <p:nvPr/>
          </p:nvSpPr>
          <p:spPr>
            <a:xfrm>
              <a:off x="8236353" y="631717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266" name="Shape 1266"/>
            <p:cNvSpPr/>
            <p:nvPr/>
          </p:nvSpPr>
          <p:spPr>
            <a:xfrm>
              <a:off x="8823327" y="631717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267" name="Shape 1267"/>
            <p:cNvSpPr/>
            <p:nvPr/>
          </p:nvSpPr>
          <p:spPr>
            <a:xfrm>
              <a:off x="9410300" y="631717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268" name="Shape 1268"/>
            <p:cNvSpPr/>
            <p:nvPr/>
          </p:nvSpPr>
          <p:spPr>
            <a:xfrm>
              <a:off x="9997273" y="631717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269" name="Shape 1269"/>
            <p:cNvSpPr/>
            <p:nvPr/>
          </p:nvSpPr>
          <p:spPr>
            <a:xfrm>
              <a:off x="10584247" y="6317174"/>
              <a:ext cx="507454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270" name="Shape 1270"/>
            <p:cNvSpPr/>
            <p:nvPr/>
          </p:nvSpPr>
          <p:spPr>
            <a:xfrm>
              <a:off x="11171219" y="631717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271" name="Shape 1271"/>
            <p:cNvSpPr/>
            <p:nvPr/>
          </p:nvSpPr>
          <p:spPr>
            <a:xfrm>
              <a:off x="7033026" y="6856512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56</a:t>
              </a:r>
            </a:p>
          </p:txBody>
        </p:sp>
        <p:sp>
          <p:nvSpPr>
            <p:cNvPr id="1272" name="Shape 1272"/>
            <p:cNvSpPr/>
            <p:nvPr/>
          </p:nvSpPr>
          <p:spPr>
            <a:xfrm>
              <a:off x="11141838" y="6856512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63</a:t>
              </a:r>
            </a:p>
          </p:txBody>
        </p:sp>
        <p:sp>
          <p:nvSpPr>
            <p:cNvPr id="1273" name="Shape 1273"/>
            <p:cNvSpPr/>
            <p:nvPr/>
          </p:nvSpPr>
          <p:spPr>
            <a:xfrm>
              <a:off x="1552086" y="2888174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1274" name="Shape 1274"/>
            <p:cNvSpPr/>
            <p:nvPr/>
          </p:nvSpPr>
          <p:spPr>
            <a:xfrm>
              <a:off x="2139059" y="2888174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1275" name="Shape 1275"/>
            <p:cNvSpPr/>
            <p:nvPr/>
          </p:nvSpPr>
          <p:spPr>
            <a:xfrm>
              <a:off x="2726032" y="2888174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1276" name="Shape 1276"/>
            <p:cNvSpPr/>
            <p:nvPr/>
          </p:nvSpPr>
          <p:spPr>
            <a:xfrm>
              <a:off x="3313005" y="2888174"/>
              <a:ext cx="507455" cy="562381"/>
            </a:xfrm>
            <a:prstGeom prst="rect">
              <a:avLst/>
            </a:prstGeom>
            <a:solidFill>
              <a:srgbClr val="308B16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I</a:t>
              </a:r>
            </a:p>
          </p:txBody>
        </p:sp>
        <p:sp>
          <p:nvSpPr>
            <p:cNvPr id="1277" name="Shape 1277"/>
            <p:cNvSpPr/>
            <p:nvPr/>
          </p:nvSpPr>
          <p:spPr>
            <a:xfrm>
              <a:off x="3899979" y="2888174"/>
              <a:ext cx="507454" cy="562381"/>
            </a:xfrm>
            <a:prstGeom prst="rect">
              <a:avLst/>
            </a:prstGeom>
            <a:solidFill>
              <a:srgbClr val="308B16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I</a:t>
              </a:r>
            </a:p>
          </p:txBody>
        </p:sp>
        <p:sp>
          <p:nvSpPr>
            <p:cNvPr id="1278" name="Shape 1278"/>
            <p:cNvSpPr/>
            <p:nvPr/>
          </p:nvSpPr>
          <p:spPr>
            <a:xfrm>
              <a:off x="4486952" y="2888174"/>
              <a:ext cx="507454" cy="562381"/>
            </a:xfrm>
            <a:prstGeom prst="rect">
              <a:avLst/>
            </a:prstGeom>
            <a:solidFill>
              <a:srgbClr val="308B16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I</a:t>
              </a:r>
            </a:p>
          </p:txBody>
        </p:sp>
        <p:sp>
          <p:nvSpPr>
            <p:cNvPr id="1279" name="Shape 1279"/>
            <p:cNvSpPr/>
            <p:nvPr/>
          </p:nvSpPr>
          <p:spPr>
            <a:xfrm>
              <a:off x="5073925" y="2888174"/>
              <a:ext cx="507455" cy="562381"/>
            </a:xfrm>
            <a:prstGeom prst="rect">
              <a:avLst/>
            </a:prstGeom>
            <a:solidFill>
              <a:srgbClr val="308B16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I</a:t>
              </a:r>
            </a:p>
          </p:txBody>
        </p:sp>
        <p:sp>
          <p:nvSpPr>
            <p:cNvPr id="1280" name="Shape 1280"/>
            <p:cNvSpPr/>
            <p:nvPr/>
          </p:nvSpPr>
          <p:spPr>
            <a:xfrm>
              <a:off x="5660898" y="2888174"/>
              <a:ext cx="507455" cy="562381"/>
            </a:xfrm>
            <a:prstGeom prst="rect">
              <a:avLst/>
            </a:prstGeom>
            <a:solidFill>
              <a:srgbClr val="308B16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I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6" name="Shape 144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391414">
              <a:defRPr sz="536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360">
                <a:solidFill>
                  <a:srgbClr val="FFFFFF"/>
                </a:solidFill>
              </a:rPr>
              <a:t>Opportunity for Inconsistency (fsck)</a:t>
            </a:r>
          </a:p>
        </p:txBody>
      </p:sp>
      <p:grpSp>
        <p:nvGrpSpPr>
          <p:cNvPr id="83" name="Group 82"/>
          <p:cNvGrpSpPr/>
          <p:nvPr/>
        </p:nvGrpSpPr>
        <p:grpSpPr>
          <a:xfrm>
            <a:off x="1137952" y="2802520"/>
            <a:ext cx="10185352" cy="4552539"/>
            <a:chOff x="1409724" y="2585164"/>
            <a:chExt cx="10185352" cy="4552539"/>
          </a:xfrm>
        </p:grpSpPr>
        <p:sp>
          <p:nvSpPr>
            <p:cNvPr id="1447" name="Shape 1447"/>
            <p:cNvSpPr/>
            <p:nvPr/>
          </p:nvSpPr>
          <p:spPr>
            <a:xfrm>
              <a:off x="1522704" y="3124502"/>
              <a:ext cx="340259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0</a:t>
              </a:r>
            </a:p>
          </p:txBody>
        </p:sp>
        <p:sp>
          <p:nvSpPr>
            <p:cNvPr id="1448" name="Shape 1448"/>
            <p:cNvSpPr/>
            <p:nvPr/>
          </p:nvSpPr>
          <p:spPr>
            <a:xfrm>
              <a:off x="5631516" y="3124502"/>
              <a:ext cx="340259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7</a:t>
              </a:r>
            </a:p>
          </p:txBody>
        </p:sp>
        <p:sp>
          <p:nvSpPr>
            <p:cNvPr id="1449" name="Shape 1449"/>
            <p:cNvSpPr/>
            <p:nvPr/>
          </p:nvSpPr>
          <p:spPr>
            <a:xfrm>
              <a:off x="6949427" y="258516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450" name="Shape 1450"/>
            <p:cNvSpPr/>
            <p:nvPr/>
          </p:nvSpPr>
          <p:spPr>
            <a:xfrm>
              <a:off x="7536400" y="258516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451" name="Shape 1451"/>
            <p:cNvSpPr/>
            <p:nvPr/>
          </p:nvSpPr>
          <p:spPr>
            <a:xfrm>
              <a:off x="8123373" y="258516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452" name="Shape 1452"/>
            <p:cNvSpPr/>
            <p:nvPr/>
          </p:nvSpPr>
          <p:spPr>
            <a:xfrm>
              <a:off x="8710346" y="258516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453" name="Shape 1453"/>
            <p:cNvSpPr/>
            <p:nvPr/>
          </p:nvSpPr>
          <p:spPr>
            <a:xfrm>
              <a:off x="9297320" y="2585164"/>
              <a:ext cx="507454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454" name="Shape 1454"/>
            <p:cNvSpPr/>
            <p:nvPr/>
          </p:nvSpPr>
          <p:spPr>
            <a:xfrm>
              <a:off x="9884293" y="258516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455" name="Shape 1455"/>
            <p:cNvSpPr/>
            <p:nvPr/>
          </p:nvSpPr>
          <p:spPr>
            <a:xfrm>
              <a:off x="10471266" y="258516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456" name="Shape 1456"/>
            <p:cNvSpPr/>
            <p:nvPr/>
          </p:nvSpPr>
          <p:spPr>
            <a:xfrm>
              <a:off x="11058239" y="258516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457" name="Shape 1457"/>
            <p:cNvSpPr/>
            <p:nvPr/>
          </p:nvSpPr>
          <p:spPr>
            <a:xfrm>
              <a:off x="7033024" y="3124502"/>
              <a:ext cx="340260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8</a:t>
              </a:r>
            </a:p>
          </p:txBody>
        </p:sp>
        <p:sp>
          <p:nvSpPr>
            <p:cNvPr id="1458" name="Shape 1458"/>
            <p:cNvSpPr/>
            <p:nvPr/>
          </p:nvSpPr>
          <p:spPr>
            <a:xfrm>
              <a:off x="11028858" y="3124502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15</a:t>
              </a:r>
            </a:p>
          </p:txBody>
        </p:sp>
        <p:sp>
          <p:nvSpPr>
            <p:cNvPr id="1459" name="Shape 1459"/>
            <p:cNvSpPr/>
            <p:nvPr/>
          </p:nvSpPr>
          <p:spPr>
            <a:xfrm>
              <a:off x="1439106" y="372816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460" name="Shape 1460"/>
            <p:cNvSpPr/>
            <p:nvPr/>
          </p:nvSpPr>
          <p:spPr>
            <a:xfrm>
              <a:off x="2026079" y="372816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461" name="Shape 1461"/>
            <p:cNvSpPr/>
            <p:nvPr/>
          </p:nvSpPr>
          <p:spPr>
            <a:xfrm>
              <a:off x="2613052" y="372816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462" name="Shape 1462"/>
            <p:cNvSpPr/>
            <p:nvPr/>
          </p:nvSpPr>
          <p:spPr>
            <a:xfrm>
              <a:off x="3200025" y="372816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463" name="Shape 1463"/>
            <p:cNvSpPr/>
            <p:nvPr/>
          </p:nvSpPr>
          <p:spPr>
            <a:xfrm>
              <a:off x="3786999" y="3728164"/>
              <a:ext cx="507454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464" name="Shape 1464"/>
            <p:cNvSpPr/>
            <p:nvPr/>
          </p:nvSpPr>
          <p:spPr>
            <a:xfrm>
              <a:off x="4373972" y="3728164"/>
              <a:ext cx="507454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465" name="Shape 1465"/>
            <p:cNvSpPr/>
            <p:nvPr/>
          </p:nvSpPr>
          <p:spPr>
            <a:xfrm>
              <a:off x="4960945" y="372816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466" name="Shape 1466"/>
            <p:cNvSpPr/>
            <p:nvPr/>
          </p:nvSpPr>
          <p:spPr>
            <a:xfrm>
              <a:off x="5547918" y="372816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467" name="Shape 1467"/>
            <p:cNvSpPr/>
            <p:nvPr/>
          </p:nvSpPr>
          <p:spPr>
            <a:xfrm>
              <a:off x="1409724" y="4267502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16</a:t>
              </a:r>
            </a:p>
          </p:txBody>
        </p:sp>
        <p:sp>
          <p:nvSpPr>
            <p:cNvPr id="1468" name="Shape 1468"/>
            <p:cNvSpPr/>
            <p:nvPr/>
          </p:nvSpPr>
          <p:spPr>
            <a:xfrm>
              <a:off x="5518537" y="4267502"/>
              <a:ext cx="566217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23</a:t>
              </a:r>
            </a:p>
          </p:txBody>
        </p:sp>
        <p:sp>
          <p:nvSpPr>
            <p:cNvPr id="1469" name="Shape 1469"/>
            <p:cNvSpPr/>
            <p:nvPr/>
          </p:nvSpPr>
          <p:spPr>
            <a:xfrm>
              <a:off x="6949427" y="372816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470" name="Shape 1470"/>
            <p:cNvSpPr/>
            <p:nvPr/>
          </p:nvSpPr>
          <p:spPr>
            <a:xfrm>
              <a:off x="7536401" y="372816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471" name="Shape 1471"/>
            <p:cNvSpPr/>
            <p:nvPr/>
          </p:nvSpPr>
          <p:spPr>
            <a:xfrm>
              <a:off x="8123373" y="372816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472" name="Shape 1472"/>
            <p:cNvSpPr/>
            <p:nvPr/>
          </p:nvSpPr>
          <p:spPr>
            <a:xfrm>
              <a:off x="8710347" y="372816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473" name="Shape 1473"/>
            <p:cNvSpPr/>
            <p:nvPr/>
          </p:nvSpPr>
          <p:spPr>
            <a:xfrm>
              <a:off x="9297320" y="372816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474" name="Shape 1474"/>
            <p:cNvSpPr/>
            <p:nvPr/>
          </p:nvSpPr>
          <p:spPr>
            <a:xfrm>
              <a:off x="9884293" y="372816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475" name="Shape 1475"/>
            <p:cNvSpPr/>
            <p:nvPr/>
          </p:nvSpPr>
          <p:spPr>
            <a:xfrm>
              <a:off x="10471267" y="3728164"/>
              <a:ext cx="507454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476" name="Shape 1476"/>
            <p:cNvSpPr/>
            <p:nvPr/>
          </p:nvSpPr>
          <p:spPr>
            <a:xfrm>
              <a:off x="11058239" y="372816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477" name="Shape 1477"/>
            <p:cNvSpPr/>
            <p:nvPr/>
          </p:nvSpPr>
          <p:spPr>
            <a:xfrm>
              <a:off x="6920046" y="4267502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24</a:t>
              </a:r>
            </a:p>
          </p:txBody>
        </p:sp>
        <p:sp>
          <p:nvSpPr>
            <p:cNvPr id="1478" name="Shape 1478"/>
            <p:cNvSpPr/>
            <p:nvPr/>
          </p:nvSpPr>
          <p:spPr>
            <a:xfrm>
              <a:off x="11028858" y="4267502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31</a:t>
              </a:r>
            </a:p>
          </p:txBody>
        </p:sp>
        <p:sp>
          <p:nvSpPr>
            <p:cNvPr id="1479" name="Shape 1479"/>
            <p:cNvSpPr/>
            <p:nvPr/>
          </p:nvSpPr>
          <p:spPr>
            <a:xfrm>
              <a:off x="1439106" y="487116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480" name="Shape 1480"/>
            <p:cNvSpPr/>
            <p:nvPr/>
          </p:nvSpPr>
          <p:spPr>
            <a:xfrm>
              <a:off x="2026079" y="487116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481" name="Shape 1481"/>
            <p:cNvSpPr/>
            <p:nvPr/>
          </p:nvSpPr>
          <p:spPr>
            <a:xfrm>
              <a:off x="2613052" y="487116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482" name="Shape 1482"/>
            <p:cNvSpPr/>
            <p:nvPr/>
          </p:nvSpPr>
          <p:spPr>
            <a:xfrm>
              <a:off x="3200025" y="487116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483" name="Shape 1483"/>
            <p:cNvSpPr/>
            <p:nvPr/>
          </p:nvSpPr>
          <p:spPr>
            <a:xfrm>
              <a:off x="3786999" y="4871164"/>
              <a:ext cx="507454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484" name="Shape 1484"/>
            <p:cNvSpPr/>
            <p:nvPr/>
          </p:nvSpPr>
          <p:spPr>
            <a:xfrm>
              <a:off x="4373972" y="4871164"/>
              <a:ext cx="507454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485" name="Shape 1485"/>
            <p:cNvSpPr/>
            <p:nvPr/>
          </p:nvSpPr>
          <p:spPr>
            <a:xfrm>
              <a:off x="4960945" y="487116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486" name="Shape 1486"/>
            <p:cNvSpPr/>
            <p:nvPr/>
          </p:nvSpPr>
          <p:spPr>
            <a:xfrm>
              <a:off x="5547918" y="487116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487" name="Shape 1487"/>
            <p:cNvSpPr/>
            <p:nvPr/>
          </p:nvSpPr>
          <p:spPr>
            <a:xfrm>
              <a:off x="1409724" y="5410502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32</a:t>
              </a:r>
            </a:p>
          </p:txBody>
        </p:sp>
        <p:sp>
          <p:nvSpPr>
            <p:cNvPr id="1488" name="Shape 1488"/>
            <p:cNvSpPr/>
            <p:nvPr/>
          </p:nvSpPr>
          <p:spPr>
            <a:xfrm>
              <a:off x="5518537" y="5410502"/>
              <a:ext cx="566217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39</a:t>
              </a:r>
            </a:p>
          </p:txBody>
        </p:sp>
        <p:sp>
          <p:nvSpPr>
            <p:cNvPr id="1489" name="Shape 1489"/>
            <p:cNvSpPr/>
            <p:nvPr/>
          </p:nvSpPr>
          <p:spPr>
            <a:xfrm>
              <a:off x="6949427" y="487116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490" name="Shape 1490"/>
            <p:cNvSpPr/>
            <p:nvPr/>
          </p:nvSpPr>
          <p:spPr>
            <a:xfrm>
              <a:off x="7536401" y="487116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491" name="Shape 1491"/>
            <p:cNvSpPr/>
            <p:nvPr/>
          </p:nvSpPr>
          <p:spPr>
            <a:xfrm>
              <a:off x="8123373" y="487116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492" name="Shape 1492"/>
            <p:cNvSpPr/>
            <p:nvPr/>
          </p:nvSpPr>
          <p:spPr>
            <a:xfrm>
              <a:off x="8710347" y="487116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493" name="Shape 1493"/>
            <p:cNvSpPr/>
            <p:nvPr/>
          </p:nvSpPr>
          <p:spPr>
            <a:xfrm>
              <a:off x="9297320" y="487116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494" name="Shape 1494"/>
            <p:cNvSpPr/>
            <p:nvPr/>
          </p:nvSpPr>
          <p:spPr>
            <a:xfrm>
              <a:off x="9884293" y="487116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495" name="Shape 1495"/>
            <p:cNvSpPr/>
            <p:nvPr/>
          </p:nvSpPr>
          <p:spPr>
            <a:xfrm>
              <a:off x="10471267" y="4871164"/>
              <a:ext cx="507454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496" name="Shape 1496"/>
            <p:cNvSpPr/>
            <p:nvPr/>
          </p:nvSpPr>
          <p:spPr>
            <a:xfrm>
              <a:off x="11058239" y="487116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497" name="Shape 1497"/>
            <p:cNvSpPr/>
            <p:nvPr/>
          </p:nvSpPr>
          <p:spPr>
            <a:xfrm>
              <a:off x="6920046" y="5410502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40</a:t>
              </a:r>
            </a:p>
          </p:txBody>
        </p:sp>
        <p:sp>
          <p:nvSpPr>
            <p:cNvPr id="1498" name="Shape 1498"/>
            <p:cNvSpPr/>
            <p:nvPr/>
          </p:nvSpPr>
          <p:spPr>
            <a:xfrm>
              <a:off x="11028858" y="5410502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47</a:t>
              </a:r>
            </a:p>
          </p:txBody>
        </p:sp>
        <p:sp>
          <p:nvSpPr>
            <p:cNvPr id="1499" name="Shape 1499"/>
            <p:cNvSpPr/>
            <p:nvPr/>
          </p:nvSpPr>
          <p:spPr>
            <a:xfrm>
              <a:off x="1439106" y="601416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500" name="Shape 1500"/>
            <p:cNvSpPr/>
            <p:nvPr/>
          </p:nvSpPr>
          <p:spPr>
            <a:xfrm>
              <a:off x="2026079" y="601416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501" name="Shape 1501"/>
            <p:cNvSpPr/>
            <p:nvPr/>
          </p:nvSpPr>
          <p:spPr>
            <a:xfrm>
              <a:off x="2613052" y="601416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502" name="Shape 1502"/>
            <p:cNvSpPr/>
            <p:nvPr/>
          </p:nvSpPr>
          <p:spPr>
            <a:xfrm>
              <a:off x="3200025" y="601416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503" name="Shape 1503"/>
            <p:cNvSpPr/>
            <p:nvPr/>
          </p:nvSpPr>
          <p:spPr>
            <a:xfrm>
              <a:off x="3786999" y="6014164"/>
              <a:ext cx="507454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504" name="Shape 1504"/>
            <p:cNvSpPr/>
            <p:nvPr/>
          </p:nvSpPr>
          <p:spPr>
            <a:xfrm>
              <a:off x="4373972" y="6014164"/>
              <a:ext cx="507454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505" name="Shape 1505"/>
            <p:cNvSpPr/>
            <p:nvPr/>
          </p:nvSpPr>
          <p:spPr>
            <a:xfrm>
              <a:off x="4960945" y="601416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506" name="Shape 1506"/>
            <p:cNvSpPr/>
            <p:nvPr/>
          </p:nvSpPr>
          <p:spPr>
            <a:xfrm>
              <a:off x="5547918" y="601416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507" name="Shape 1507"/>
            <p:cNvSpPr/>
            <p:nvPr/>
          </p:nvSpPr>
          <p:spPr>
            <a:xfrm>
              <a:off x="1409724" y="6553502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48</a:t>
              </a:r>
            </a:p>
          </p:txBody>
        </p:sp>
        <p:sp>
          <p:nvSpPr>
            <p:cNvPr id="1508" name="Shape 1508"/>
            <p:cNvSpPr/>
            <p:nvPr/>
          </p:nvSpPr>
          <p:spPr>
            <a:xfrm>
              <a:off x="5518537" y="6553502"/>
              <a:ext cx="566217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55</a:t>
              </a:r>
            </a:p>
          </p:txBody>
        </p:sp>
        <p:sp>
          <p:nvSpPr>
            <p:cNvPr id="1509" name="Shape 1509"/>
            <p:cNvSpPr/>
            <p:nvPr/>
          </p:nvSpPr>
          <p:spPr>
            <a:xfrm>
              <a:off x="6949427" y="601416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510" name="Shape 1510"/>
            <p:cNvSpPr/>
            <p:nvPr/>
          </p:nvSpPr>
          <p:spPr>
            <a:xfrm>
              <a:off x="7536401" y="601416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511" name="Shape 1511"/>
            <p:cNvSpPr/>
            <p:nvPr/>
          </p:nvSpPr>
          <p:spPr>
            <a:xfrm>
              <a:off x="8123373" y="601416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512" name="Shape 1512"/>
            <p:cNvSpPr/>
            <p:nvPr/>
          </p:nvSpPr>
          <p:spPr>
            <a:xfrm>
              <a:off x="8710347" y="601416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513" name="Shape 1513"/>
            <p:cNvSpPr/>
            <p:nvPr/>
          </p:nvSpPr>
          <p:spPr>
            <a:xfrm>
              <a:off x="9297320" y="601416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514" name="Shape 1514"/>
            <p:cNvSpPr/>
            <p:nvPr/>
          </p:nvSpPr>
          <p:spPr>
            <a:xfrm>
              <a:off x="9884293" y="601416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515" name="Shape 1515"/>
            <p:cNvSpPr/>
            <p:nvPr/>
          </p:nvSpPr>
          <p:spPr>
            <a:xfrm>
              <a:off x="10471267" y="6014164"/>
              <a:ext cx="507454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516" name="Shape 1516"/>
            <p:cNvSpPr/>
            <p:nvPr/>
          </p:nvSpPr>
          <p:spPr>
            <a:xfrm>
              <a:off x="11058239" y="6014164"/>
              <a:ext cx="507455" cy="562381"/>
            </a:xfrm>
            <a:prstGeom prst="rect">
              <a:avLst/>
            </a:prstGeom>
            <a:solidFill>
              <a:srgbClr val="0065C1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517" name="Shape 1517"/>
            <p:cNvSpPr/>
            <p:nvPr/>
          </p:nvSpPr>
          <p:spPr>
            <a:xfrm>
              <a:off x="6920046" y="6553502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56</a:t>
              </a:r>
            </a:p>
          </p:txBody>
        </p:sp>
        <p:sp>
          <p:nvSpPr>
            <p:cNvPr id="1518" name="Shape 1518"/>
            <p:cNvSpPr/>
            <p:nvPr/>
          </p:nvSpPr>
          <p:spPr>
            <a:xfrm>
              <a:off x="11028858" y="6553502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63</a:t>
              </a:r>
            </a:p>
          </p:txBody>
        </p:sp>
        <p:sp>
          <p:nvSpPr>
            <p:cNvPr id="1519" name="Shape 1519"/>
            <p:cNvSpPr/>
            <p:nvPr/>
          </p:nvSpPr>
          <p:spPr>
            <a:xfrm>
              <a:off x="1439106" y="2585164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1520" name="Shape 1520"/>
            <p:cNvSpPr/>
            <p:nvPr/>
          </p:nvSpPr>
          <p:spPr>
            <a:xfrm>
              <a:off x="2026079" y="2585164"/>
              <a:ext cx="507455" cy="562381"/>
            </a:xfrm>
            <a:prstGeom prst="rect">
              <a:avLst/>
            </a:prstGeom>
            <a:solidFill>
              <a:srgbClr val="971817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i</a:t>
              </a:r>
            </a:p>
          </p:txBody>
        </p:sp>
        <p:sp>
          <p:nvSpPr>
            <p:cNvPr id="1521" name="Shape 1521"/>
            <p:cNvSpPr/>
            <p:nvPr/>
          </p:nvSpPr>
          <p:spPr>
            <a:xfrm>
              <a:off x="2613052" y="2585164"/>
              <a:ext cx="507455" cy="562381"/>
            </a:xfrm>
            <a:prstGeom prst="rect">
              <a:avLst/>
            </a:prstGeom>
            <a:solidFill>
              <a:srgbClr val="BC8027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522" name="Shape 1522"/>
            <p:cNvSpPr/>
            <p:nvPr/>
          </p:nvSpPr>
          <p:spPr>
            <a:xfrm>
              <a:off x="3200025" y="2585164"/>
              <a:ext cx="507455" cy="562381"/>
            </a:xfrm>
            <a:prstGeom prst="rect">
              <a:avLst/>
            </a:prstGeom>
            <a:solidFill>
              <a:srgbClr val="308B16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I</a:t>
              </a:r>
            </a:p>
          </p:txBody>
        </p:sp>
        <p:sp>
          <p:nvSpPr>
            <p:cNvPr id="1523" name="Shape 1523"/>
            <p:cNvSpPr/>
            <p:nvPr/>
          </p:nvSpPr>
          <p:spPr>
            <a:xfrm>
              <a:off x="3786999" y="2585164"/>
              <a:ext cx="507454" cy="562381"/>
            </a:xfrm>
            <a:prstGeom prst="rect">
              <a:avLst/>
            </a:prstGeom>
            <a:solidFill>
              <a:srgbClr val="308B16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I</a:t>
              </a:r>
            </a:p>
          </p:txBody>
        </p:sp>
        <p:sp>
          <p:nvSpPr>
            <p:cNvPr id="1524" name="Shape 1524"/>
            <p:cNvSpPr/>
            <p:nvPr/>
          </p:nvSpPr>
          <p:spPr>
            <a:xfrm>
              <a:off x="4373972" y="2585164"/>
              <a:ext cx="507454" cy="562381"/>
            </a:xfrm>
            <a:prstGeom prst="rect">
              <a:avLst/>
            </a:prstGeom>
            <a:solidFill>
              <a:srgbClr val="308B16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I</a:t>
              </a:r>
            </a:p>
          </p:txBody>
        </p:sp>
        <p:sp>
          <p:nvSpPr>
            <p:cNvPr id="1525" name="Shape 1525"/>
            <p:cNvSpPr/>
            <p:nvPr/>
          </p:nvSpPr>
          <p:spPr>
            <a:xfrm>
              <a:off x="4960945" y="2585164"/>
              <a:ext cx="507455" cy="562381"/>
            </a:xfrm>
            <a:prstGeom prst="rect">
              <a:avLst/>
            </a:prstGeom>
            <a:solidFill>
              <a:srgbClr val="308B16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I</a:t>
              </a:r>
            </a:p>
          </p:txBody>
        </p:sp>
        <p:sp>
          <p:nvSpPr>
            <p:cNvPr id="1526" name="Shape 1526"/>
            <p:cNvSpPr/>
            <p:nvPr/>
          </p:nvSpPr>
          <p:spPr>
            <a:xfrm>
              <a:off x="5547918" y="2585164"/>
              <a:ext cx="507455" cy="562381"/>
            </a:xfrm>
            <a:prstGeom prst="rect">
              <a:avLst/>
            </a:prstGeom>
            <a:solidFill>
              <a:srgbClr val="308B16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I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1" name="Shape 153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Superblock</a:t>
            </a:r>
          </a:p>
        </p:txBody>
      </p:sp>
      <p:sp>
        <p:nvSpPr>
          <p:cNvPr id="1532" name="Shape 1532"/>
          <p:cNvSpPr>
            <a:spLocks noGrp="1"/>
          </p:cNvSpPr>
          <p:nvPr>
            <p:ph type="body" idx="4294967295"/>
          </p:nvPr>
        </p:nvSpPr>
        <p:spPr>
          <a:xfrm>
            <a:off x="538344" y="2208883"/>
            <a:ext cx="12094814" cy="6309123"/>
          </a:xfrm>
          <a:prstGeom prst="rect">
            <a:avLst/>
          </a:prstGeom>
        </p:spPr>
        <p:txBody>
          <a:bodyPr/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Need to know basic FS </a:t>
            </a:r>
            <a:r>
              <a:rPr lang="en-US" sz="3800" dirty="0" smtClean="0">
                <a:solidFill>
                  <a:srgbClr val="333333"/>
                </a:solidFill>
              </a:rPr>
              <a:t>configuration </a:t>
            </a:r>
            <a:r>
              <a:rPr sz="3800" dirty="0" smtClean="0">
                <a:solidFill>
                  <a:srgbClr val="333333"/>
                </a:solidFill>
              </a:rPr>
              <a:t>metadata</a:t>
            </a:r>
            <a:r>
              <a:rPr sz="3800" dirty="0">
                <a:solidFill>
                  <a:srgbClr val="333333"/>
                </a:solidFill>
              </a:rPr>
              <a:t>, like: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 - block size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 -</a:t>
            </a:r>
            <a:r>
              <a:rPr sz="3800" dirty="0" smtClean="0">
                <a:solidFill>
                  <a:srgbClr val="333333"/>
                </a:solidFill>
              </a:rPr>
              <a:t> </a:t>
            </a:r>
            <a:r>
              <a:rPr lang="en-US" sz="3800" dirty="0" smtClean="0">
                <a:solidFill>
                  <a:srgbClr val="333333"/>
                </a:solidFill>
              </a:rPr>
              <a:t># of inodes</a:t>
            </a:r>
            <a:endParaRPr sz="3800" dirty="0" smtClean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8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Store this </a:t>
            </a:r>
            <a:r>
              <a:rPr sz="3800" dirty="0" smtClean="0">
                <a:solidFill>
                  <a:srgbClr val="333333"/>
                </a:solidFill>
              </a:rPr>
              <a:t>in superblock</a:t>
            </a:r>
            <a:endParaRPr sz="3800" dirty="0">
              <a:solidFill>
                <a:srgbClr val="33333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6" name="Shape 1616"/>
          <p:cNvSpPr>
            <a:spLocks noGrp="1"/>
          </p:cNvSpPr>
          <p:nvPr>
            <p:ph type="title"/>
          </p:nvPr>
        </p:nvSpPr>
        <p:spPr>
          <a:xfrm>
            <a:off x="952500" y="127000"/>
            <a:ext cx="11099800" cy="1094119"/>
          </a:xfrm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Super Block</a:t>
            </a:r>
          </a:p>
        </p:txBody>
      </p:sp>
      <p:sp>
        <p:nvSpPr>
          <p:cNvPr id="1617" name="Shape 1617"/>
          <p:cNvSpPr/>
          <p:nvPr/>
        </p:nvSpPr>
        <p:spPr>
          <a:xfrm>
            <a:off x="1522704" y="2585164"/>
            <a:ext cx="340259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1618" name="Shape 1618"/>
          <p:cNvSpPr/>
          <p:nvPr/>
        </p:nvSpPr>
        <p:spPr>
          <a:xfrm>
            <a:off x="5631516" y="2585164"/>
            <a:ext cx="340259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1619" name="Shape 1619"/>
          <p:cNvSpPr/>
          <p:nvPr/>
        </p:nvSpPr>
        <p:spPr>
          <a:xfrm>
            <a:off x="6949427" y="2045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620" name="Shape 1620"/>
          <p:cNvSpPr/>
          <p:nvPr/>
        </p:nvSpPr>
        <p:spPr>
          <a:xfrm>
            <a:off x="7536400" y="2045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621" name="Shape 1621"/>
          <p:cNvSpPr/>
          <p:nvPr/>
        </p:nvSpPr>
        <p:spPr>
          <a:xfrm>
            <a:off x="8123373" y="2045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622" name="Shape 1622"/>
          <p:cNvSpPr/>
          <p:nvPr/>
        </p:nvSpPr>
        <p:spPr>
          <a:xfrm>
            <a:off x="8710346" y="2045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623" name="Shape 1623"/>
          <p:cNvSpPr/>
          <p:nvPr/>
        </p:nvSpPr>
        <p:spPr>
          <a:xfrm>
            <a:off x="9297320" y="2045826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624" name="Shape 1624"/>
          <p:cNvSpPr/>
          <p:nvPr/>
        </p:nvSpPr>
        <p:spPr>
          <a:xfrm>
            <a:off x="9884293" y="2045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625" name="Shape 1625"/>
          <p:cNvSpPr/>
          <p:nvPr/>
        </p:nvSpPr>
        <p:spPr>
          <a:xfrm>
            <a:off x="10471266" y="2045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626" name="Shape 1626"/>
          <p:cNvSpPr/>
          <p:nvPr/>
        </p:nvSpPr>
        <p:spPr>
          <a:xfrm>
            <a:off x="11058239" y="2045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627" name="Shape 1627"/>
          <p:cNvSpPr/>
          <p:nvPr/>
        </p:nvSpPr>
        <p:spPr>
          <a:xfrm>
            <a:off x="7033024" y="2585164"/>
            <a:ext cx="340260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8</a:t>
            </a:r>
          </a:p>
        </p:txBody>
      </p:sp>
      <p:sp>
        <p:nvSpPr>
          <p:cNvPr id="1628" name="Shape 1628"/>
          <p:cNvSpPr/>
          <p:nvPr/>
        </p:nvSpPr>
        <p:spPr>
          <a:xfrm>
            <a:off x="11028858" y="2585164"/>
            <a:ext cx="56621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15</a:t>
            </a:r>
          </a:p>
        </p:txBody>
      </p:sp>
      <p:sp>
        <p:nvSpPr>
          <p:cNvPr id="1629" name="Shape 1629"/>
          <p:cNvSpPr/>
          <p:nvPr/>
        </p:nvSpPr>
        <p:spPr>
          <a:xfrm>
            <a:off x="1439106" y="3188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630" name="Shape 1630"/>
          <p:cNvSpPr/>
          <p:nvPr/>
        </p:nvSpPr>
        <p:spPr>
          <a:xfrm>
            <a:off x="2026079" y="3188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631" name="Shape 1631"/>
          <p:cNvSpPr/>
          <p:nvPr/>
        </p:nvSpPr>
        <p:spPr>
          <a:xfrm>
            <a:off x="2613052" y="3188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632" name="Shape 1632"/>
          <p:cNvSpPr/>
          <p:nvPr/>
        </p:nvSpPr>
        <p:spPr>
          <a:xfrm>
            <a:off x="3200025" y="3188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633" name="Shape 1633"/>
          <p:cNvSpPr/>
          <p:nvPr/>
        </p:nvSpPr>
        <p:spPr>
          <a:xfrm>
            <a:off x="3786999" y="3188826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634" name="Shape 1634"/>
          <p:cNvSpPr/>
          <p:nvPr/>
        </p:nvSpPr>
        <p:spPr>
          <a:xfrm>
            <a:off x="4373972" y="3188826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635" name="Shape 1635"/>
          <p:cNvSpPr/>
          <p:nvPr/>
        </p:nvSpPr>
        <p:spPr>
          <a:xfrm>
            <a:off x="4960945" y="3188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636" name="Shape 1636"/>
          <p:cNvSpPr/>
          <p:nvPr/>
        </p:nvSpPr>
        <p:spPr>
          <a:xfrm>
            <a:off x="5547918" y="3188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637" name="Shape 1637"/>
          <p:cNvSpPr/>
          <p:nvPr/>
        </p:nvSpPr>
        <p:spPr>
          <a:xfrm>
            <a:off x="1409724" y="3728164"/>
            <a:ext cx="56621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16</a:t>
            </a:r>
          </a:p>
        </p:txBody>
      </p:sp>
      <p:sp>
        <p:nvSpPr>
          <p:cNvPr id="1638" name="Shape 1638"/>
          <p:cNvSpPr/>
          <p:nvPr/>
        </p:nvSpPr>
        <p:spPr>
          <a:xfrm>
            <a:off x="5518537" y="3728164"/>
            <a:ext cx="566217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23</a:t>
            </a:r>
          </a:p>
        </p:txBody>
      </p:sp>
      <p:sp>
        <p:nvSpPr>
          <p:cNvPr id="1639" name="Shape 1639"/>
          <p:cNvSpPr/>
          <p:nvPr/>
        </p:nvSpPr>
        <p:spPr>
          <a:xfrm>
            <a:off x="6949427" y="3188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640" name="Shape 1640"/>
          <p:cNvSpPr/>
          <p:nvPr/>
        </p:nvSpPr>
        <p:spPr>
          <a:xfrm>
            <a:off x="7536401" y="3188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641" name="Shape 1641"/>
          <p:cNvSpPr/>
          <p:nvPr/>
        </p:nvSpPr>
        <p:spPr>
          <a:xfrm>
            <a:off x="8123373" y="3188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642" name="Shape 1642"/>
          <p:cNvSpPr/>
          <p:nvPr/>
        </p:nvSpPr>
        <p:spPr>
          <a:xfrm>
            <a:off x="8710347" y="3188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643" name="Shape 1643"/>
          <p:cNvSpPr/>
          <p:nvPr/>
        </p:nvSpPr>
        <p:spPr>
          <a:xfrm>
            <a:off x="9297320" y="3188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644" name="Shape 1644"/>
          <p:cNvSpPr/>
          <p:nvPr/>
        </p:nvSpPr>
        <p:spPr>
          <a:xfrm>
            <a:off x="9884293" y="3188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645" name="Shape 1645"/>
          <p:cNvSpPr/>
          <p:nvPr/>
        </p:nvSpPr>
        <p:spPr>
          <a:xfrm>
            <a:off x="10471267" y="3188826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646" name="Shape 1646"/>
          <p:cNvSpPr/>
          <p:nvPr/>
        </p:nvSpPr>
        <p:spPr>
          <a:xfrm>
            <a:off x="11058239" y="3188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647" name="Shape 1647"/>
          <p:cNvSpPr/>
          <p:nvPr/>
        </p:nvSpPr>
        <p:spPr>
          <a:xfrm>
            <a:off x="6920046" y="3728164"/>
            <a:ext cx="56621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24</a:t>
            </a:r>
          </a:p>
        </p:txBody>
      </p:sp>
      <p:sp>
        <p:nvSpPr>
          <p:cNvPr id="1648" name="Shape 1648"/>
          <p:cNvSpPr/>
          <p:nvPr/>
        </p:nvSpPr>
        <p:spPr>
          <a:xfrm>
            <a:off x="11028858" y="3728164"/>
            <a:ext cx="56621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31</a:t>
            </a:r>
          </a:p>
        </p:txBody>
      </p:sp>
      <p:sp>
        <p:nvSpPr>
          <p:cNvPr id="1649" name="Shape 1649"/>
          <p:cNvSpPr/>
          <p:nvPr/>
        </p:nvSpPr>
        <p:spPr>
          <a:xfrm>
            <a:off x="1439106" y="4331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650" name="Shape 1650"/>
          <p:cNvSpPr/>
          <p:nvPr/>
        </p:nvSpPr>
        <p:spPr>
          <a:xfrm>
            <a:off x="2026079" y="4331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651" name="Shape 1651"/>
          <p:cNvSpPr/>
          <p:nvPr/>
        </p:nvSpPr>
        <p:spPr>
          <a:xfrm>
            <a:off x="2613052" y="4331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652" name="Shape 1652"/>
          <p:cNvSpPr/>
          <p:nvPr/>
        </p:nvSpPr>
        <p:spPr>
          <a:xfrm>
            <a:off x="3200025" y="4331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653" name="Shape 1653"/>
          <p:cNvSpPr/>
          <p:nvPr/>
        </p:nvSpPr>
        <p:spPr>
          <a:xfrm>
            <a:off x="3786999" y="4331826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654" name="Shape 1654"/>
          <p:cNvSpPr/>
          <p:nvPr/>
        </p:nvSpPr>
        <p:spPr>
          <a:xfrm>
            <a:off x="4373972" y="4331826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655" name="Shape 1655"/>
          <p:cNvSpPr/>
          <p:nvPr/>
        </p:nvSpPr>
        <p:spPr>
          <a:xfrm>
            <a:off x="4960945" y="4331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656" name="Shape 1656"/>
          <p:cNvSpPr/>
          <p:nvPr/>
        </p:nvSpPr>
        <p:spPr>
          <a:xfrm>
            <a:off x="5547918" y="4331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657" name="Shape 1657"/>
          <p:cNvSpPr/>
          <p:nvPr/>
        </p:nvSpPr>
        <p:spPr>
          <a:xfrm>
            <a:off x="1409724" y="4871164"/>
            <a:ext cx="56621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32</a:t>
            </a:r>
          </a:p>
        </p:txBody>
      </p:sp>
      <p:sp>
        <p:nvSpPr>
          <p:cNvPr id="1658" name="Shape 1658"/>
          <p:cNvSpPr/>
          <p:nvPr/>
        </p:nvSpPr>
        <p:spPr>
          <a:xfrm>
            <a:off x="5518537" y="4871164"/>
            <a:ext cx="566217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39</a:t>
            </a:r>
          </a:p>
        </p:txBody>
      </p:sp>
      <p:sp>
        <p:nvSpPr>
          <p:cNvPr id="1659" name="Shape 1659"/>
          <p:cNvSpPr/>
          <p:nvPr/>
        </p:nvSpPr>
        <p:spPr>
          <a:xfrm>
            <a:off x="6949427" y="4331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660" name="Shape 1660"/>
          <p:cNvSpPr/>
          <p:nvPr/>
        </p:nvSpPr>
        <p:spPr>
          <a:xfrm>
            <a:off x="7536401" y="4331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661" name="Shape 1661"/>
          <p:cNvSpPr/>
          <p:nvPr/>
        </p:nvSpPr>
        <p:spPr>
          <a:xfrm>
            <a:off x="8123373" y="4331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662" name="Shape 1662"/>
          <p:cNvSpPr/>
          <p:nvPr/>
        </p:nvSpPr>
        <p:spPr>
          <a:xfrm>
            <a:off x="8710347" y="4331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663" name="Shape 1663"/>
          <p:cNvSpPr/>
          <p:nvPr/>
        </p:nvSpPr>
        <p:spPr>
          <a:xfrm>
            <a:off x="9297320" y="4331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664" name="Shape 1664"/>
          <p:cNvSpPr/>
          <p:nvPr/>
        </p:nvSpPr>
        <p:spPr>
          <a:xfrm>
            <a:off x="9884293" y="4331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665" name="Shape 1665"/>
          <p:cNvSpPr/>
          <p:nvPr/>
        </p:nvSpPr>
        <p:spPr>
          <a:xfrm>
            <a:off x="10471267" y="4331826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666" name="Shape 1666"/>
          <p:cNvSpPr/>
          <p:nvPr/>
        </p:nvSpPr>
        <p:spPr>
          <a:xfrm>
            <a:off x="11058239" y="4331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667" name="Shape 1667"/>
          <p:cNvSpPr/>
          <p:nvPr/>
        </p:nvSpPr>
        <p:spPr>
          <a:xfrm>
            <a:off x="6920046" y="4871164"/>
            <a:ext cx="56621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40</a:t>
            </a:r>
          </a:p>
        </p:txBody>
      </p:sp>
      <p:sp>
        <p:nvSpPr>
          <p:cNvPr id="1668" name="Shape 1668"/>
          <p:cNvSpPr/>
          <p:nvPr/>
        </p:nvSpPr>
        <p:spPr>
          <a:xfrm>
            <a:off x="11028858" y="4871164"/>
            <a:ext cx="56621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47</a:t>
            </a:r>
          </a:p>
        </p:txBody>
      </p:sp>
      <p:sp>
        <p:nvSpPr>
          <p:cNvPr id="1669" name="Shape 1669"/>
          <p:cNvSpPr/>
          <p:nvPr/>
        </p:nvSpPr>
        <p:spPr>
          <a:xfrm>
            <a:off x="1439106" y="5474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670" name="Shape 1670"/>
          <p:cNvSpPr/>
          <p:nvPr/>
        </p:nvSpPr>
        <p:spPr>
          <a:xfrm>
            <a:off x="2026079" y="5474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671" name="Shape 1671"/>
          <p:cNvSpPr/>
          <p:nvPr/>
        </p:nvSpPr>
        <p:spPr>
          <a:xfrm>
            <a:off x="2613052" y="5474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672" name="Shape 1672"/>
          <p:cNvSpPr/>
          <p:nvPr/>
        </p:nvSpPr>
        <p:spPr>
          <a:xfrm>
            <a:off x="3200025" y="5474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673" name="Shape 1673"/>
          <p:cNvSpPr/>
          <p:nvPr/>
        </p:nvSpPr>
        <p:spPr>
          <a:xfrm>
            <a:off x="3786999" y="5474826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674" name="Shape 1674"/>
          <p:cNvSpPr/>
          <p:nvPr/>
        </p:nvSpPr>
        <p:spPr>
          <a:xfrm>
            <a:off x="4373972" y="5474826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675" name="Shape 1675"/>
          <p:cNvSpPr/>
          <p:nvPr/>
        </p:nvSpPr>
        <p:spPr>
          <a:xfrm>
            <a:off x="4960945" y="5474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676" name="Shape 1676"/>
          <p:cNvSpPr/>
          <p:nvPr/>
        </p:nvSpPr>
        <p:spPr>
          <a:xfrm>
            <a:off x="5547918" y="5474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677" name="Shape 1677"/>
          <p:cNvSpPr/>
          <p:nvPr/>
        </p:nvSpPr>
        <p:spPr>
          <a:xfrm>
            <a:off x="1409724" y="6014164"/>
            <a:ext cx="56621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48</a:t>
            </a:r>
          </a:p>
        </p:txBody>
      </p:sp>
      <p:sp>
        <p:nvSpPr>
          <p:cNvPr id="1678" name="Shape 1678"/>
          <p:cNvSpPr/>
          <p:nvPr/>
        </p:nvSpPr>
        <p:spPr>
          <a:xfrm>
            <a:off x="5518537" y="6014164"/>
            <a:ext cx="566217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55</a:t>
            </a:r>
          </a:p>
        </p:txBody>
      </p:sp>
      <p:sp>
        <p:nvSpPr>
          <p:cNvPr id="1679" name="Shape 1679"/>
          <p:cNvSpPr/>
          <p:nvPr/>
        </p:nvSpPr>
        <p:spPr>
          <a:xfrm>
            <a:off x="6949427" y="5474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680" name="Shape 1680"/>
          <p:cNvSpPr/>
          <p:nvPr/>
        </p:nvSpPr>
        <p:spPr>
          <a:xfrm>
            <a:off x="7536401" y="5474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681" name="Shape 1681"/>
          <p:cNvSpPr/>
          <p:nvPr/>
        </p:nvSpPr>
        <p:spPr>
          <a:xfrm>
            <a:off x="8123373" y="5474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682" name="Shape 1682"/>
          <p:cNvSpPr/>
          <p:nvPr/>
        </p:nvSpPr>
        <p:spPr>
          <a:xfrm>
            <a:off x="8710347" y="5474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683" name="Shape 1683"/>
          <p:cNvSpPr/>
          <p:nvPr/>
        </p:nvSpPr>
        <p:spPr>
          <a:xfrm>
            <a:off x="9297320" y="5474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684" name="Shape 1684"/>
          <p:cNvSpPr/>
          <p:nvPr/>
        </p:nvSpPr>
        <p:spPr>
          <a:xfrm>
            <a:off x="9884293" y="5474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685" name="Shape 1685"/>
          <p:cNvSpPr/>
          <p:nvPr/>
        </p:nvSpPr>
        <p:spPr>
          <a:xfrm>
            <a:off x="10471267" y="5474826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686" name="Shape 1686"/>
          <p:cNvSpPr/>
          <p:nvPr/>
        </p:nvSpPr>
        <p:spPr>
          <a:xfrm>
            <a:off x="11058239" y="5474826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687" name="Shape 1687"/>
          <p:cNvSpPr/>
          <p:nvPr/>
        </p:nvSpPr>
        <p:spPr>
          <a:xfrm>
            <a:off x="6920046" y="6014164"/>
            <a:ext cx="56621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56</a:t>
            </a:r>
          </a:p>
        </p:txBody>
      </p:sp>
      <p:sp>
        <p:nvSpPr>
          <p:cNvPr id="1688" name="Shape 1688"/>
          <p:cNvSpPr/>
          <p:nvPr/>
        </p:nvSpPr>
        <p:spPr>
          <a:xfrm>
            <a:off x="11028858" y="6014164"/>
            <a:ext cx="56621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63</a:t>
            </a:r>
          </a:p>
        </p:txBody>
      </p:sp>
      <p:sp>
        <p:nvSpPr>
          <p:cNvPr id="1689" name="Shape 1689"/>
          <p:cNvSpPr/>
          <p:nvPr/>
        </p:nvSpPr>
        <p:spPr>
          <a:xfrm>
            <a:off x="1439106" y="2045826"/>
            <a:ext cx="507455" cy="562381"/>
          </a:xfrm>
          <a:prstGeom prst="rect">
            <a:avLst/>
          </a:prstGeom>
          <a:solidFill>
            <a:srgbClr val="5747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S</a:t>
            </a:r>
          </a:p>
        </p:txBody>
      </p:sp>
      <p:sp>
        <p:nvSpPr>
          <p:cNvPr id="1690" name="Shape 1690"/>
          <p:cNvSpPr/>
          <p:nvPr/>
        </p:nvSpPr>
        <p:spPr>
          <a:xfrm>
            <a:off x="2026079" y="2045826"/>
            <a:ext cx="507455" cy="562381"/>
          </a:xfrm>
          <a:prstGeom prst="rect">
            <a:avLst/>
          </a:prstGeom>
          <a:solidFill>
            <a:srgbClr val="971817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</a:t>
            </a:r>
          </a:p>
        </p:txBody>
      </p:sp>
      <p:sp>
        <p:nvSpPr>
          <p:cNvPr id="1691" name="Shape 1691"/>
          <p:cNvSpPr/>
          <p:nvPr/>
        </p:nvSpPr>
        <p:spPr>
          <a:xfrm>
            <a:off x="2613052" y="2045826"/>
            <a:ext cx="507455" cy="562381"/>
          </a:xfrm>
          <a:prstGeom prst="rect">
            <a:avLst/>
          </a:prstGeom>
          <a:solidFill>
            <a:srgbClr val="BC8027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692" name="Shape 1692"/>
          <p:cNvSpPr/>
          <p:nvPr/>
        </p:nvSpPr>
        <p:spPr>
          <a:xfrm>
            <a:off x="3200025" y="2045826"/>
            <a:ext cx="507455" cy="562381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</a:t>
            </a:r>
          </a:p>
        </p:txBody>
      </p:sp>
      <p:sp>
        <p:nvSpPr>
          <p:cNvPr id="1693" name="Shape 1693"/>
          <p:cNvSpPr/>
          <p:nvPr/>
        </p:nvSpPr>
        <p:spPr>
          <a:xfrm>
            <a:off x="3786999" y="2045826"/>
            <a:ext cx="507454" cy="562381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</a:t>
            </a:r>
          </a:p>
        </p:txBody>
      </p:sp>
      <p:sp>
        <p:nvSpPr>
          <p:cNvPr id="1694" name="Shape 1694"/>
          <p:cNvSpPr/>
          <p:nvPr/>
        </p:nvSpPr>
        <p:spPr>
          <a:xfrm>
            <a:off x="4373972" y="2045826"/>
            <a:ext cx="507454" cy="562381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</a:t>
            </a:r>
          </a:p>
        </p:txBody>
      </p:sp>
      <p:sp>
        <p:nvSpPr>
          <p:cNvPr id="1695" name="Shape 1695"/>
          <p:cNvSpPr/>
          <p:nvPr/>
        </p:nvSpPr>
        <p:spPr>
          <a:xfrm>
            <a:off x="4960945" y="2045826"/>
            <a:ext cx="507455" cy="562381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</a:t>
            </a:r>
          </a:p>
        </p:txBody>
      </p:sp>
      <p:sp>
        <p:nvSpPr>
          <p:cNvPr id="1696" name="Shape 1696"/>
          <p:cNvSpPr/>
          <p:nvPr/>
        </p:nvSpPr>
        <p:spPr>
          <a:xfrm>
            <a:off x="5547918" y="2045826"/>
            <a:ext cx="507455" cy="562381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6" name="Shape 174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On-Disk </a:t>
            </a:r>
            <a:r>
              <a:rPr sz="6480" dirty="0" smtClean="0">
                <a:solidFill>
                  <a:srgbClr val="FFFFFF"/>
                </a:solidFill>
              </a:rPr>
              <a:t>Structure</a:t>
            </a:r>
            <a:r>
              <a:rPr lang="en-US" sz="6480" dirty="0" smtClean="0">
                <a:solidFill>
                  <a:srgbClr val="FFFFFF"/>
                </a:solidFill>
              </a:rPr>
              <a:t>s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1749" name="Shape 1749"/>
          <p:cNvSpPr/>
          <p:nvPr/>
        </p:nvSpPr>
        <p:spPr>
          <a:xfrm>
            <a:off x="3137211" y="2322509"/>
            <a:ext cx="4068165" cy="1511781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4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400" b="1">
                <a:solidFill>
                  <a:srgbClr val="FFFFFF"/>
                </a:solidFill>
              </a:rPr>
              <a:t>Super Block</a:t>
            </a:r>
          </a:p>
        </p:txBody>
      </p:sp>
      <p:sp>
        <p:nvSpPr>
          <p:cNvPr id="1750" name="Shape 1750"/>
          <p:cNvSpPr/>
          <p:nvPr/>
        </p:nvSpPr>
        <p:spPr>
          <a:xfrm>
            <a:off x="1513910" y="4145776"/>
            <a:ext cx="4068165" cy="1511781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4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400" b="1" dirty="0">
                <a:solidFill>
                  <a:srgbClr val="FFFFFF"/>
                </a:solidFill>
              </a:rPr>
              <a:t>Data </a:t>
            </a:r>
            <a:r>
              <a:rPr sz="3400" b="1" dirty="0" smtClean="0">
                <a:solidFill>
                  <a:srgbClr val="FFFFFF"/>
                </a:solidFill>
              </a:rPr>
              <a:t>Block</a:t>
            </a:r>
            <a:r>
              <a:rPr lang="en-US" sz="3400" b="1" dirty="0" smtClean="0">
                <a:solidFill>
                  <a:srgbClr val="FFFFFF"/>
                </a:solidFill>
              </a:rPr>
              <a:t/>
            </a:r>
            <a:br>
              <a:rPr lang="en-US" sz="3400" b="1" dirty="0" smtClean="0">
                <a:solidFill>
                  <a:srgbClr val="FFFFFF"/>
                </a:solidFill>
              </a:rPr>
            </a:br>
            <a:endParaRPr sz="3400" b="1" dirty="0">
              <a:solidFill>
                <a:srgbClr val="FFFFFF"/>
              </a:solidFill>
            </a:endParaRPr>
          </a:p>
        </p:txBody>
      </p:sp>
      <p:sp>
        <p:nvSpPr>
          <p:cNvPr id="1751" name="Shape 1751"/>
          <p:cNvSpPr/>
          <p:nvPr/>
        </p:nvSpPr>
        <p:spPr>
          <a:xfrm>
            <a:off x="2202639" y="7577649"/>
            <a:ext cx="4068165" cy="1511781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4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400" b="1">
                <a:solidFill>
                  <a:srgbClr val="FFFFFF"/>
                </a:solidFill>
              </a:rPr>
              <a:t>Inode Table</a:t>
            </a:r>
          </a:p>
        </p:txBody>
      </p:sp>
      <p:sp>
        <p:nvSpPr>
          <p:cNvPr id="1752" name="Shape 1752"/>
          <p:cNvSpPr/>
          <p:nvPr/>
        </p:nvSpPr>
        <p:spPr>
          <a:xfrm>
            <a:off x="7493728" y="3145197"/>
            <a:ext cx="4068165" cy="1511781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4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400" b="1">
                <a:solidFill>
                  <a:srgbClr val="FFFFFF"/>
                </a:solidFill>
              </a:rPr>
              <a:t>Data Bitmap</a:t>
            </a:r>
          </a:p>
        </p:txBody>
      </p:sp>
      <p:sp>
        <p:nvSpPr>
          <p:cNvPr id="1753" name="Shape 1753"/>
          <p:cNvSpPr/>
          <p:nvPr/>
        </p:nvSpPr>
        <p:spPr>
          <a:xfrm>
            <a:off x="6270804" y="5588261"/>
            <a:ext cx="4136058" cy="1511781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4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400" b="1">
                <a:solidFill>
                  <a:srgbClr val="FFFFFF"/>
                </a:solidFill>
              </a:rPr>
              <a:t>Inode Bitmap</a:t>
            </a:r>
          </a:p>
        </p:txBody>
      </p:sp>
      <p:sp>
        <p:nvSpPr>
          <p:cNvPr id="1754" name="Shape 1754"/>
          <p:cNvSpPr/>
          <p:nvPr/>
        </p:nvSpPr>
        <p:spPr>
          <a:xfrm>
            <a:off x="1535761" y="4981961"/>
            <a:ext cx="2012232" cy="606300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8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800" b="1">
                <a:solidFill>
                  <a:srgbClr val="FFFFFF"/>
                </a:solidFill>
              </a:rPr>
              <a:t>directories</a:t>
            </a:r>
          </a:p>
        </p:txBody>
      </p:sp>
      <p:sp>
        <p:nvSpPr>
          <p:cNvPr id="1755" name="Shape 1755"/>
          <p:cNvSpPr/>
          <p:nvPr/>
        </p:nvSpPr>
        <p:spPr>
          <a:xfrm>
            <a:off x="3705527" y="4981961"/>
            <a:ext cx="1781690" cy="606300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8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800" b="1">
                <a:solidFill>
                  <a:srgbClr val="FFFFFF"/>
                </a:solidFill>
              </a:rPr>
              <a:t>indirects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Review: </a:t>
            </a:r>
            <a:r>
              <a:rPr sz="6480" dirty="0" smtClean="0">
                <a:solidFill>
                  <a:srgbClr val="FFFFFF"/>
                </a:solidFill>
              </a:rPr>
              <a:t>File </a:t>
            </a:r>
            <a:r>
              <a:rPr sz="6480" dirty="0">
                <a:solidFill>
                  <a:srgbClr val="FFFFFF"/>
                </a:solidFill>
              </a:rPr>
              <a:t>API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idx="4294967295"/>
          </p:nvPr>
        </p:nvSpPr>
        <p:spPr>
          <a:xfrm>
            <a:off x="0" y="2212975"/>
            <a:ext cx="13004800" cy="735425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333333"/>
                </a:solidFill>
                <a:latin typeface="Menlo"/>
                <a:ea typeface="Menlo"/>
                <a:cs typeface="Menlo"/>
                <a:sym typeface="Menlo"/>
              </a:rPr>
              <a:t>int fd = </a:t>
            </a:r>
            <a:r>
              <a:rPr sz="3200" b="1" dirty="0">
                <a:solidFill>
                  <a:srgbClr val="333333"/>
                </a:solidFill>
                <a:latin typeface="Menlo"/>
                <a:ea typeface="Menlo"/>
                <a:cs typeface="Menlo"/>
                <a:sym typeface="Menlo"/>
              </a:rPr>
              <a:t>open</a:t>
            </a:r>
            <a:r>
              <a:rPr sz="3200" dirty="0">
                <a:solidFill>
                  <a:srgbClr val="333333"/>
                </a:solidFill>
                <a:latin typeface="Menlo"/>
                <a:ea typeface="Menlo"/>
                <a:cs typeface="Menlo"/>
                <a:sym typeface="Menlo"/>
              </a:rPr>
              <a:t>(char *path, int flag, mode_t mode)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200" dirty="0">
              <a:solidFill>
                <a:srgbClr val="333333"/>
              </a:solidFill>
              <a:latin typeface="Menlo"/>
              <a:ea typeface="Menlo"/>
              <a:cs typeface="Menlo"/>
              <a:sym typeface="Menlo"/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200" b="1" dirty="0">
                <a:solidFill>
                  <a:srgbClr val="333333"/>
                </a:solidFill>
                <a:latin typeface="Menlo"/>
                <a:ea typeface="Menlo"/>
                <a:cs typeface="Menlo"/>
                <a:sym typeface="Menlo"/>
              </a:rPr>
              <a:t>read</a:t>
            </a:r>
            <a:r>
              <a:rPr sz="3200" dirty="0">
                <a:solidFill>
                  <a:srgbClr val="333333"/>
                </a:solidFill>
                <a:latin typeface="Menlo"/>
                <a:ea typeface="Menlo"/>
                <a:cs typeface="Menlo"/>
                <a:sym typeface="Menlo"/>
              </a:rPr>
              <a:t>(int fd, void *buf, size_t nbyte)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200" dirty="0">
              <a:solidFill>
                <a:srgbClr val="333333"/>
              </a:solidFill>
              <a:latin typeface="Menlo"/>
              <a:ea typeface="Menlo"/>
              <a:cs typeface="Menlo"/>
              <a:sym typeface="Menlo"/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200" b="1" dirty="0">
                <a:solidFill>
                  <a:srgbClr val="333333"/>
                </a:solidFill>
                <a:latin typeface="Menlo"/>
                <a:ea typeface="Menlo"/>
                <a:cs typeface="Menlo"/>
                <a:sym typeface="Menlo"/>
              </a:rPr>
              <a:t>write</a:t>
            </a:r>
            <a:r>
              <a:rPr sz="3200" dirty="0">
                <a:solidFill>
                  <a:srgbClr val="333333"/>
                </a:solidFill>
                <a:latin typeface="Menlo"/>
                <a:ea typeface="Menlo"/>
                <a:cs typeface="Menlo"/>
                <a:sym typeface="Menlo"/>
              </a:rPr>
              <a:t>(int fd, void *buf, size_t nbyte)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200" strike="sngStrike" dirty="0">
              <a:solidFill>
                <a:srgbClr val="333333"/>
              </a:solidFill>
              <a:latin typeface="Menlo"/>
              <a:ea typeface="Menlo"/>
              <a:cs typeface="Menlo"/>
              <a:sym typeface="Menlo"/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200" b="1" dirty="0">
                <a:solidFill>
                  <a:srgbClr val="333333"/>
                </a:solidFill>
                <a:latin typeface="Menlo"/>
                <a:ea typeface="Menlo"/>
                <a:cs typeface="Menlo"/>
                <a:sym typeface="Menlo"/>
              </a:rPr>
              <a:t>close</a:t>
            </a:r>
            <a:r>
              <a:rPr sz="3200" dirty="0">
                <a:solidFill>
                  <a:srgbClr val="333333"/>
                </a:solidFill>
                <a:latin typeface="Menlo"/>
                <a:ea typeface="Menlo"/>
                <a:cs typeface="Menlo"/>
                <a:sym typeface="Menlo"/>
              </a:rPr>
              <a:t>(int fd)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4" name="Shape 185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Part 2 : </a:t>
            </a:r>
            <a:r>
              <a:rPr sz="6480" dirty="0" smtClean="0">
                <a:solidFill>
                  <a:srgbClr val="FFFFFF"/>
                </a:solidFill>
              </a:rPr>
              <a:t>Operations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1855" name="Shape 1855"/>
          <p:cNvSpPr>
            <a:spLocks noGrp="1"/>
          </p:cNvSpPr>
          <p:nvPr>
            <p:ph type="body" idx="4294967295"/>
          </p:nvPr>
        </p:nvSpPr>
        <p:spPr>
          <a:xfrm>
            <a:off x="924847" y="2250300"/>
            <a:ext cx="10464800" cy="7137454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400" dirty="0" smtClean="0">
                <a:solidFill>
                  <a:srgbClr val="FFFFFF"/>
                </a:solidFill>
              </a:rPr>
              <a:t> </a:t>
            </a:r>
            <a:r>
              <a:rPr sz="3400" dirty="0">
                <a:solidFill>
                  <a:srgbClr val="333333"/>
                </a:solidFill>
              </a:rPr>
              <a:t>- </a:t>
            </a:r>
            <a:r>
              <a:rPr sz="3400" dirty="0" smtClean="0">
                <a:solidFill>
                  <a:srgbClr val="333333"/>
                </a:solidFill>
              </a:rPr>
              <a:t>create</a:t>
            </a:r>
            <a:r>
              <a:rPr lang="en-US" sz="3400" dirty="0" smtClean="0">
                <a:solidFill>
                  <a:srgbClr val="333333"/>
                </a:solidFill>
              </a:rPr>
              <a:t> file</a:t>
            </a:r>
            <a:endParaRPr sz="34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400" dirty="0">
                <a:solidFill>
                  <a:srgbClr val="333333"/>
                </a:solidFill>
              </a:rPr>
              <a:t> - write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400" dirty="0">
                <a:solidFill>
                  <a:srgbClr val="333333"/>
                </a:solidFill>
              </a:rPr>
              <a:t> - open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400" dirty="0">
                <a:solidFill>
                  <a:srgbClr val="333333"/>
                </a:solidFill>
              </a:rPr>
              <a:t> - read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400" dirty="0">
                <a:solidFill>
                  <a:srgbClr val="333333"/>
                </a:solidFill>
              </a:rPr>
              <a:t> - close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9" name="Shape 1999"/>
          <p:cNvSpPr/>
          <p:nvPr/>
        </p:nvSpPr>
        <p:spPr>
          <a:xfrm>
            <a:off x="2039639" y="1246028"/>
            <a:ext cx="8258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2000" name="Shape 2000"/>
          <p:cNvSpPr/>
          <p:nvPr/>
        </p:nvSpPr>
        <p:spPr>
          <a:xfrm>
            <a:off x="3354468" y="1246028"/>
            <a:ext cx="100365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2001" name="Shape 2001"/>
          <p:cNvSpPr/>
          <p:nvPr/>
        </p:nvSpPr>
        <p:spPr>
          <a:xfrm>
            <a:off x="4988625" y="1246028"/>
            <a:ext cx="72059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root</a:t>
            </a:r>
          </a:p>
        </p:txBody>
      </p:sp>
      <p:sp>
        <p:nvSpPr>
          <p:cNvPr id="2002" name="Shape 2002"/>
          <p:cNvSpPr/>
          <p:nvPr/>
        </p:nvSpPr>
        <p:spPr>
          <a:xfrm>
            <a:off x="6395732" y="1246028"/>
            <a:ext cx="60858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foo</a:t>
            </a:r>
          </a:p>
        </p:txBody>
      </p:sp>
      <p:sp>
        <p:nvSpPr>
          <p:cNvPr id="2003" name="Shape 2003"/>
          <p:cNvSpPr/>
          <p:nvPr/>
        </p:nvSpPr>
        <p:spPr>
          <a:xfrm>
            <a:off x="7671267" y="1246028"/>
            <a:ext cx="6477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bar</a:t>
            </a:r>
          </a:p>
        </p:txBody>
      </p:sp>
      <p:sp>
        <p:nvSpPr>
          <p:cNvPr id="2004" name="Shape 2004"/>
          <p:cNvSpPr/>
          <p:nvPr/>
        </p:nvSpPr>
        <p:spPr>
          <a:xfrm>
            <a:off x="8949469" y="1246028"/>
            <a:ext cx="72059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root</a:t>
            </a:r>
          </a:p>
        </p:txBody>
      </p:sp>
      <p:sp>
        <p:nvSpPr>
          <p:cNvPr id="2005" name="Shape 2005"/>
          <p:cNvSpPr/>
          <p:nvPr/>
        </p:nvSpPr>
        <p:spPr>
          <a:xfrm>
            <a:off x="10356576" y="1246028"/>
            <a:ext cx="60858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foo</a:t>
            </a:r>
          </a:p>
        </p:txBody>
      </p:sp>
      <p:sp>
        <p:nvSpPr>
          <p:cNvPr id="2006" name="Shape 2006"/>
          <p:cNvSpPr/>
          <p:nvPr/>
        </p:nvSpPr>
        <p:spPr>
          <a:xfrm>
            <a:off x="1842281" y="1627028"/>
            <a:ext cx="122057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bitmap</a:t>
            </a:r>
          </a:p>
        </p:txBody>
      </p:sp>
      <p:sp>
        <p:nvSpPr>
          <p:cNvPr id="2007" name="Shape 2007"/>
          <p:cNvSpPr/>
          <p:nvPr/>
        </p:nvSpPr>
        <p:spPr>
          <a:xfrm>
            <a:off x="3246010" y="1627028"/>
            <a:ext cx="1220572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bitmap</a:t>
            </a:r>
          </a:p>
        </p:txBody>
      </p:sp>
      <p:sp>
        <p:nvSpPr>
          <p:cNvPr id="2008" name="Shape 2008"/>
          <p:cNvSpPr/>
          <p:nvPr/>
        </p:nvSpPr>
        <p:spPr>
          <a:xfrm>
            <a:off x="4847096" y="1627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2009" name="Shape 2009"/>
          <p:cNvSpPr/>
          <p:nvPr/>
        </p:nvSpPr>
        <p:spPr>
          <a:xfrm>
            <a:off x="6198196" y="1627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2010" name="Shape 2010"/>
          <p:cNvSpPr/>
          <p:nvPr/>
        </p:nvSpPr>
        <p:spPr>
          <a:xfrm>
            <a:off x="7493289" y="1627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2011" name="Shape 2011"/>
          <p:cNvSpPr/>
          <p:nvPr/>
        </p:nvSpPr>
        <p:spPr>
          <a:xfrm>
            <a:off x="8896840" y="1627028"/>
            <a:ext cx="82585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2012" name="Shape 2012"/>
          <p:cNvSpPr/>
          <p:nvPr/>
        </p:nvSpPr>
        <p:spPr>
          <a:xfrm>
            <a:off x="10247940" y="1627028"/>
            <a:ext cx="8258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2013" name="Shape 2013"/>
          <p:cNvSpPr/>
          <p:nvPr/>
        </p:nvSpPr>
        <p:spPr>
          <a:xfrm>
            <a:off x="1586514" y="2349500"/>
            <a:ext cx="9831771" cy="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014" name="Shape 2014"/>
          <p:cNvSpPr/>
          <p:nvPr/>
        </p:nvSpPr>
        <p:spPr>
          <a:xfrm flipV="1">
            <a:off x="4727603" y="1335955"/>
            <a:ext cx="1" cy="397868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015" name="Shape 2015"/>
          <p:cNvSpPr/>
          <p:nvPr/>
        </p:nvSpPr>
        <p:spPr>
          <a:xfrm flipV="1">
            <a:off x="8680446" y="1335955"/>
            <a:ext cx="1" cy="397868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016" name="Shape 2016"/>
          <p:cNvSpPr/>
          <p:nvPr/>
        </p:nvSpPr>
        <p:spPr>
          <a:xfrm>
            <a:off x="4931457" y="343812"/>
            <a:ext cx="3141886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/>
              <a:t>create /foo/bar</a:t>
            </a:r>
          </a:p>
        </p:txBody>
      </p:sp>
      <p:sp>
        <p:nvSpPr>
          <p:cNvPr id="2017" name="Shape 2017"/>
          <p:cNvSpPr/>
          <p:nvPr/>
        </p:nvSpPr>
        <p:spPr>
          <a:xfrm>
            <a:off x="4929418" y="2363628"/>
            <a:ext cx="839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read</a:t>
            </a:r>
          </a:p>
        </p:txBody>
      </p:sp>
      <p:sp>
        <p:nvSpPr>
          <p:cNvPr id="2018" name="Shape 2018"/>
          <p:cNvSpPr/>
          <p:nvPr/>
        </p:nvSpPr>
        <p:spPr>
          <a:xfrm>
            <a:off x="8866418" y="2744628"/>
            <a:ext cx="839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read</a:t>
            </a:r>
          </a:p>
        </p:txBody>
      </p:sp>
      <p:sp>
        <p:nvSpPr>
          <p:cNvPr id="2019" name="Shape 2019"/>
          <p:cNvSpPr/>
          <p:nvPr/>
        </p:nvSpPr>
        <p:spPr>
          <a:xfrm>
            <a:off x="6199418" y="3125628"/>
            <a:ext cx="839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read</a:t>
            </a:r>
          </a:p>
        </p:txBody>
      </p:sp>
      <p:sp>
        <p:nvSpPr>
          <p:cNvPr id="2020" name="Shape 2020"/>
          <p:cNvSpPr/>
          <p:nvPr/>
        </p:nvSpPr>
        <p:spPr>
          <a:xfrm>
            <a:off x="10276118" y="3506628"/>
            <a:ext cx="839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read</a:t>
            </a:r>
          </a:p>
        </p:txBody>
      </p:sp>
      <p:sp>
        <p:nvSpPr>
          <p:cNvPr id="2021" name="Shape 2021"/>
          <p:cNvSpPr/>
          <p:nvPr/>
        </p:nvSpPr>
        <p:spPr>
          <a:xfrm>
            <a:off x="3418118" y="3887628"/>
            <a:ext cx="839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read</a:t>
            </a:r>
          </a:p>
        </p:txBody>
      </p:sp>
      <p:sp>
        <p:nvSpPr>
          <p:cNvPr id="2022" name="Shape 2022"/>
          <p:cNvSpPr/>
          <p:nvPr/>
        </p:nvSpPr>
        <p:spPr>
          <a:xfrm>
            <a:off x="3405138" y="4268628"/>
            <a:ext cx="86497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write</a:t>
            </a:r>
          </a:p>
        </p:txBody>
      </p:sp>
      <p:sp>
        <p:nvSpPr>
          <p:cNvPr id="2023" name="Shape 2023"/>
          <p:cNvSpPr/>
          <p:nvPr/>
        </p:nvSpPr>
        <p:spPr>
          <a:xfrm>
            <a:off x="7609118" y="5157628"/>
            <a:ext cx="839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read</a:t>
            </a:r>
          </a:p>
        </p:txBody>
      </p:sp>
      <p:sp>
        <p:nvSpPr>
          <p:cNvPr id="2024" name="Shape 2024"/>
          <p:cNvSpPr/>
          <p:nvPr/>
        </p:nvSpPr>
        <p:spPr>
          <a:xfrm>
            <a:off x="7596138" y="5538628"/>
            <a:ext cx="86497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write</a:t>
            </a:r>
          </a:p>
        </p:txBody>
      </p:sp>
      <p:sp>
        <p:nvSpPr>
          <p:cNvPr id="2025" name="Shape 2025"/>
          <p:cNvSpPr/>
          <p:nvPr/>
        </p:nvSpPr>
        <p:spPr>
          <a:xfrm>
            <a:off x="10228382" y="4649628"/>
            <a:ext cx="86497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write</a:t>
            </a:r>
          </a:p>
        </p:txBody>
      </p:sp>
      <p:sp>
        <p:nvSpPr>
          <p:cNvPr id="2026" name="Shape 2026"/>
          <p:cNvSpPr/>
          <p:nvPr/>
        </p:nvSpPr>
        <p:spPr>
          <a:xfrm>
            <a:off x="6199138" y="6046629"/>
            <a:ext cx="86497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write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165127" y="7862352"/>
            <a:ext cx="70828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needs to be read and written?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" grpId="0" animBg="1"/>
      <p:bldP spid="2018" grpId="0" animBg="1"/>
      <p:bldP spid="2019" grpId="0" animBg="1"/>
      <p:bldP spid="2020" grpId="0" animBg="1"/>
      <p:bldP spid="2021" grpId="0" animBg="1"/>
      <p:bldP spid="2022" grpId="0" animBg="1"/>
      <p:bldP spid="2023" grpId="0" animBg="1"/>
      <p:bldP spid="2024" grpId="0" animBg="1"/>
      <p:bldP spid="2025" grpId="0" animBg="1"/>
      <p:bldP spid="2026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0" name="Shape 2290"/>
          <p:cNvSpPr/>
          <p:nvPr/>
        </p:nvSpPr>
        <p:spPr>
          <a:xfrm>
            <a:off x="1531639" y="1754028"/>
            <a:ext cx="8258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2291" name="Shape 2291"/>
          <p:cNvSpPr/>
          <p:nvPr/>
        </p:nvSpPr>
        <p:spPr>
          <a:xfrm>
            <a:off x="2846468" y="1754028"/>
            <a:ext cx="100365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2292" name="Shape 2292"/>
          <p:cNvSpPr/>
          <p:nvPr/>
        </p:nvSpPr>
        <p:spPr>
          <a:xfrm>
            <a:off x="4480625" y="1754028"/>
            <a:ext cx="72059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root</a:t>
            </a:r>
          </a:p>
        </p:txBody>
      </p:sp>
      <p:sp>
        <p:nvSpPr>
          <p:cNvPr id="2293" name="Shape 2293"/>
          <p:cNvSpPr/>
          <p:nvPr/>
        </p:nvSpPr>
        <p:spPr>
          <a:xfrm>
            <a:off x="5887732" y="1754028"/>
            <a:ext cx="60858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foo</a:t>
            </a:r>
          </a:p>
        </p:txBody>
      </p:sp>
      <p:sp>
        <p:nvSpPr>
          <p:cNvPr id="2294" name="Shape 2294"/>
          <p:cNvSpPr/>
          <p:nvPr/>
        </p:nvSpPr>
        <p:spPr>
          <a:xfrm>
            <a:off x="7163267" y="1754028"/>
            <a:ext cx="6477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bar</a:t>
            </a:r>
          </a:p>
        </p:txBody>
      </p:sp>
      <p:sp>
        <p:nvSpPr>
          <p:cNvPr id="2295" name="Shape 2295"/>
          <p:cNvSpPr/>
          <p:nvPr/>
        </p:nvSpPr>
        <p:spPr>
          <a:xfrm>
            <a:off x="8441469" y="1754028"/>
            <a:ext cx="72059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root</a:t>
            </a:r>
          </a:p>
        </p:txBody>
      </p:sp>
      <p:sp>
        <p:nvSpPr>
          <p:cNvPr id="2296" name="Shape 2296"/>
          <p:cNvSpPr/>
          <p:nvPr/>
        </p:nvSpPr>
        <p:spPr>
          <a:xfrm>
            <a:off x="9848576" y="1754028"/>
            <a:ext cx="60858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foo</a:t>
            </a:r>
          </a:p>
        </p:txBody>
      </p:sp>
      <p:sp>
        <p:nvSpPr>
          <p:cNvPr id="2297" name="Shape 2297"/>
          <p:cNvSpPr/>
          <p:nvPr/>
        </p:nvSpPr>
        <p:spPr>
          <a:xfrm>
            <a:off x="1334281" y="2135028"/>
            <a:ext cx="122057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bitmap</a:t>
            </a:r>
          </a:p>
        </p:txBody>
      </p:sp>
      <p:sp>
        <p:nvSpPr>
          <p:cNvPr id="2298" name="Shape 2298"/>
          <p:cNvSpPr/>
          <p:nvPr/>
        </p:nvSpPr>
        <p:spPr>
          <a:xfrm>
            <a:off x="2738010" y="2135028"/>
            <a:ext cx="1220572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bitmap</a:t>
            </a:r>
          </a:p>
        </p:txBody>
      </p:sp>
      <p:sp>
        <p:nvSpPr>
          <p:cNvPr id="2299" name="Shape 2299"/>
          <p:cNvSpPr/>
          <p:nvPr/>
        </p:nvSpPr>
        <p:spPr>
          <a:xfrm>
            <a:off x="4339096" y="2135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2300" name="Shape 2300"/>
          <p:cNvSpPr/>
          <p:nvPr/>
        </p:nvSpPr>
        <p:spPr>
          <a:xfrm>
            <a:off x="5690196" y="2135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2301" name="Shape 2301"/>
          <p:cNvSpPr/>
          <p:nvPr/>
        </p:nvSpPr>
        <p:spPr>
          <a:xfrm>
            <a:off x="6985289" y="2135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2302" name="Shape 2302"/>
          <p:cNvSpPr/>
          <p:nvPr/>
        </p:nvSpPr>
        <p:spPr>
          <a:xfrm>
            <a:off x="8388840" y="2135028"/>
            <a:ext cx="82585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2303" name="Shape 2303"/>
          <p:cNvSpPr/>
          <p:nvPr/>
        </p:nvSpPr>
        <p:spPr>
          <a:xfrm>
            <a:off x="9739940" y="2135028"/>
            <a:ext cx="8258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2304" name="Shape 2304"/>
          <p:cNvSpPr/>
          <p:nvPr/>
        </p:nvSpPr>
        <p:spPr>
          <a:xfrm>
            <a:off x="1078514" y="2857500"/>
            <a:ext cx="10835605" cy="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305" name="Shape 2305"/>
          <p:cNvSpPr/>
          <p:nvPr/>
        </p:nvSpPr>
        <p:spPr>
          <a:xfrm flipV="1">
            <a:off x="4219603" y="1843955"/>
            <a:ext cx="1" cy="397868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306" name="Shape 2306"/>
          <p:cNvSpPr/>
          <p:nvPr/>
        </p:nvSpPr>
        <p:spPr>
          <a:xfrm flipV="1">
            <a:off x="8172446" y="1843955"/>
            <a:ext cx="1" cy="397868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307" name="Shape 2307"/>
          <p:cNvSpPr/>
          <p:nvPr/>
        </p:nvSpPr>
        <p:spPr>
          <a:xfrm>
            <a:off x="5072964" y="348256"/>
            <a:ext cx="285887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open /foo/bar</a:t>
            </a:r>
          </a:p>
        </p:txBody>
      </p:sp>
      <p:sp>
        <p:nvSpPr>
          <p:cNvPr id="2308" name="Shape 2308"/>
          <p:cNvSpPr/>
          <p:nvPr/>
        </p:nvSpPr>
        <p:spPr>
          <a:xfrm>
            <a:off x="10882940" y="2135028"/>
            <a:ext cx="8258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2309" name="Shape 2309"/>
          <p:cNvSpPr/>
          <p:nvPr/>
        </p:nvSpPr>
        <p:spPr>
          <a:xfrm>
            <a:off x="10972018" y="1754028"/>
            <a:ext cx="6477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bar</a:t>
            </a:r>
          </a:p>
        </p:txBody>
      </p:sp>
      <p:sp>
        <p:nvSpPr>
          <p:cNvPr id="2310" name="Shape 2310"/>
          <p:cNvSpPr/>
          <p:nvPr/>
        </p:nvSpPr>
        <p:spPr>
          <a:xfrm>
            <a:off x="4421418" y="2897028"/>
            <a:ext cx="839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read</a:t>
            </a:r>
          </a:p>
        </p:txBody>
      </p:sp>
      <p:sp>
        <p:nvSpPr>
          <p:cNvPr id="2311" name="Shape 2311"/>
          <p:cNvSpPr/>
          <p:nvPr/>
        </p:nvSpPr>
        <p:spPr>
          <a:xfrm>
            <a:off x="8460018" y="3405028"/>
            <a:ext cx="839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read</a:t>
            </a:r>
          </a:p>
        </p:txBody>
      </p:sp>
      <p:sp>
        <p:nvSpPr>
          <p:cNvPr id="2312" name="Shape 2312"/>
          <p:cNvSpPr/>
          <p:nvPr/>
        </p:nvSpPr>
        <p:spPr>
          <a:xfrm>
            <a:off x="5793018" y="3786028"/>
            <a:ext cx="839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read</a:t>
            </a:r>
          </a:p>
        </p:txBody>
      </p:sp>
      <p:sp>
        <p:nvSpPr>
          <p:cNvPr id="2313" name="Shape 2313"/>
          <p:cNvSpPr/>
          <p:nvPr/>
        </p:nvSpPr>
        <p:spPr>
          <a:xfrm>
            <a:off x="9857018" y="4294028"/>
            <a:ext cx="839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read</a:t>
            </a:r>
          </a:p>
        </p:txBody>
      </p:sp>
      <p:sp>
        <p:nvSpPr>
          <p:cNvPr id="2314" name="Shape 2314"/>
          <p:cNvSpPr/>
          <p:nvPr/>
        </p:nvSpPr>
        <p:spPr>
          <a:xfrm>
            <a:off x="7063018" y="4675028"/>
            <a:ext cx="839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read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0" grpId="0" animBg="1"/>
      <p:bldP spid="2311" grpId="0" animBg="1"/>
      <p:bldP spid="2312" grpId="0" animBg="1"/>
      <p:bldP spid="2313" grpId="0" animBg="1"/>
      <p:bldP spid="2314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6" name="Shape 2146"/>
          <p:cNvSpPr/>
          <p:nvPr/>
        </p:nvSpPr>
        <p:spPr>
          <a:xfrm>
            <a:off x="1531639" y="1754028"/>
            <a:ext cx="8258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2147" name="Shape 2147"/>
          <p:cNvSpPr/>
          <p:nvPr/>
        </p:nvSpPr>
        <p:spPr>
          <a:xfrm>
            <a:off x="2846468" y="1754028"/>
            <a:ext cx="100365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2148" name="Shape 2148"/>
          <p:cNvSpPr/>
          <p:nvPr/>
        </p:nvSpPr>
        <p:spPr>
          <a:xfrm>
            <a:off x="4480625" y="1754028"/>
            <a:ext cx="72059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root</a:t>
            </a:r>
          </a:p>
        </p:txBody>
      </p:sp>
      <p:sp>
        <p:nvSpPr>
          <p:cNvPr id="2149" name="Shape 2149"/>
          <p:cNvSpPr/>
          <p:nvPr/>
        </p:nvSpPr>
        <p:spPr>
          <a:xfrm>
            <a:off x="5887732" y="1754028"/>
            <a:ext cx="60858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foo</a:t>
            </a:r>
          </a:p>
        </p:txBody>
      </p:sp>
      <p:sp>
        <p:nvSpPr>
          <p:cNvPr id="2150" name="Shape 2150"/>
          <p:cNvSpPr/>
          <p:nvPr/>
        </p:nvSpPr>
        <p:spPr>
          <a:xfrm>
            <a:off x="7163267" y="1754028"/>
            <a:ext cx="6477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bar</a:t>
            </a:r>
          </a:p>
        </p:txBody>
      </p:sp>
      <p:sp>
        <p:nvSpPr>
          <p:cNvPr id="2151" name="Shape 2151"/>
          <p:cNvSpPr/>
          <p:nvPr/>
        </p:nvSpPr>
        <p:spPr>
          <a:xfrm>
            <a:off x="8441469" y="1754028"/>
            <a:ext cx="72059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root</a:t>
            </a:r>
          </a:p>
        </p:txBody>
      </p:sp>
      <p:sp>
        <p:nvSpPr>
          <p:cNvPr id="2152" name="Shape 2152"/>
          <p:cNvSpPr/>
          <p:nvPr/>
        </p:nvSpPr>
        <p:spPr>
          <a:xfrm>
            <a:off x="9848576" y="1754028"/>
            <a:ext cx="60858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foo</a:t>
            </a:r>
          </a:p>
        </p:txBody>
      </p:sp>
      <p:sp>
        <p:nvSpPr>
          <p:cNvPr id="2153" name="Shape 2153"/>
          <p:cNvSpPr/>
          <p:nvPr/>
        </p:nvSpPr>
        <p:spPr>
          <a:xfrm>
            <a:off x="1334281" y="2135028"/>
            <a:ext cx="122057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bitmap</a:t>
            </a:r>
          </a:p>
        </p:txBody>
      </p:sp>
      <p:sp>
        <p:nvSpPr>
          <p:cNvPr id="2154" name="Shape 2154"/>
          <p:cNvSpPr/>
          <p:nvPr/>
        </p:nvSpPr>
        <p:spPr>
          <a:xfrm>
            <a:off x="2738010" y="2135028"/>
            <a:ext cx="1220572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bitmap</a:t>
            </a:r>
          </a:p>
        </p:txBody>
      </p:sp>
      <p:sp>
        <p:nvSpPr>
          <p:cNvPr id="2155" name="Shape 2155"/>
          <p:cNvSpPr/>
          <p:nvPr/>
        </p:nvSpPr>
        <p:spPr>
          <a:xfrm>
            <a:off x="4339096" y="2135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2156" name="Shape 2156"/>
          <p:cNvSpPr/>
          <p:nvPr/>
        </p:nvSpPr>
        <p:spPr>
          <a:xfrm>
            <a:off x="5690196" y="2135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2157" name="Shape 2157"/>
          <p:cNvSpPr/>
          <p:nvPr/>
        </p:nvSpPr>
        <p:spPr>
          <a:xfrm>
            <a:off x="6985289" y="2135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2158" name="Shape 2158"/>
          <p:cNvSpPr/>
          <p:nvPr/>
        </p:nvSpPr>
        <p:spPr>
          <a:xfrm>
            <a:off x="8388840" y="2135028"/>
            <a:ext cx="82585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2159" name="Shape 2159"/>
          <p:cNvSpPr/>
          <p:nvPr/>
        </p:nvSpPr>
        <p:spPr>
          <a:xfrm>
            <a:off x="9739940" y="2135028"/>
            <a:ext cx="8258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2160" name="Shape 2160"/>
          <p:cNvSpPr/>
          <p:nvPr/>
        </p:nvSpPr>
        <p:spPr>
          <a:xfrm>
            <a:off x="1078514" y="2857500"/>
            <a:ext cx="10835605" cy="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161" name="Shape 2161"/>
          <p:cNvSpPr/>
          <p:nvPr/>
        </p:nvSpPr>
        <p:spPr>
          <a:xfrm flipV="1">
            <a:off x="4219603" y="1843955"/>
            <a:ext cx="1" cy="397868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162" name="Shape 2162"/>
          <p:cNvSpPr/>
          <p:nvPr/>
        </p:nvSpPr>
        <p:spPr>
          <a:xfrm flipV="1">
            <a:off x="8172446" y="1843955"/>
            <a:ext cx="1" cy="397868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163" name="Shape 2163"/>
          <p:cNvSpPr/>
          <p:nvPr/>
        </p:nvSpPr>
        <p:spPr>
          <a:xfrm>
            <a:off x="781301" y="343812"/>
            <a:ext cx="11442235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FFFFFF"/>
                </a:solidFill>
              </a:rPr>
              <a:t>write to /foo/</a:t>
            </a:r>
            <a:r>
              <a:rPr sz="3600" dirty="0" smtClean="0">
                <a:solidFill>
                  <a:srgbClr val="FFFFFF"/>
                </a:solidFill>
              </a:rPr>
              <a:t>bar</a:t>
            </a:r>
            <a:r>
              <a:rPr lang="en-US" sz="3600" dirty="0" smtClean="0">
                <a:solidFill>
                  <a:srgbClr val="FFFFFF"/>
                </a:solidFill>
              </a:rPr>
              <a:t> (assume file </a:t>
            </a:r>
            <a:r>
              <a:rPr lang="en-US" sz="3600" dirty="0" smtClean="0">
                <a:solidFill>
                  <a:srgbClr val="FFFFFF"/>
                </a:solidFill>
              </a:rPr>
              <a:t>exists and has </a:t>
            </a:r>
            <a:r>
              <a:rPr lang="en-US" sz="3600" dirty="0" smtClean="0">
                <a:solidFill>
                  <a:srgbClr val="FFFFFF"/>
                </a:solidFill>
              </a:rPr>
              <a:t>been opened)</a:t>
            </a:r>
            <a:endParaRPr sz="3600" dirty="0">
              <a:solidFill>
                <a:srgbClr val="FFFFFF"/>
              </a:solidFill>
            </a:endParaRPr>
          </a:p>
        </p:txBody>
      </p:sp>
      <p:sp>
        <p:nvSpPr>
          <p:cNvPr id="2164" name="Shape 2164"/>
          <p:cNvSpPr/>
          <p:nvPr/>
        </p:nvSpPr>
        <p:spPr>
          <a:xfrm>
            <a:off x="10972018" y="1754028"/>
            <a:ext cx="6477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bar</a:t>
            </a:r>
          </a:p>
        </p:txBody>
      </p:sp>
      <p:sp>
        <p:nvSpPr>
          <p:cNvPr id="2165" name="Shape 2165"/>
          <p:cNvSpPr/>
          <p:nvPr/>
        </p:nvSpPr>
        <p:spPr>
          <a:xfrm>
            <a:off x="10882940" y="2135028"/>
            <a:ext cx="8258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2166" name="Shape 2166"/>
          <p:cNvSpPr/>
          <p:nvPr/>
        </p:nvSpPr>
        <p:spPr>
          <a:xfrm>
            <a:off x="7067611" y="2897028"/>
            <a:ext cx="83901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read</a:t>
            </a:r>
          </a:p>
        </p:txBody>
      </p:sp>
      <p:sp>
        <p:nvSpPr>
          <p:cNvPr id="2167" name="Shape 2167"/>
          <p:cNvSpPr/>
          <p:nvPr/>
        </p:nvSpPr>
        <p:spPr>
          <a:xfrm>
            <a:off x="1479611" y="3278028"/>
            <a:ext cx="83901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read</a:t>
            </a:r>
          </a:p>
        </p:txBody>
      </p:sp>
      <p:sp>
        <p:nvSpPr>
          <p:cNvPr id="2168" name="Shape 2168"/>
          <p:cNvSpPr/>
          <p:nvPr/>
        </p:nvSpPr>
        <p:spPr>
          <a:xfrm>
            <a:off x="1466631" y="3786028"/>
            <a:ext cx="86497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write</a:t>
            </a:r>
          </a:p>
        </p:txBody>
      </p:sp>
      <p:sp>
        <p:nvSpPr>
          <p:cNvPr id="2169" name="Shape 2169"/>
          <p:cNvSpPr/>
          <p:nvPr/>
        </p:nvSpPr>
        <p:spPr>
          <a:xfrm>
            <a:off x="10864631" y="4167028"/>
            <a:ext cx="86497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write</a:t>
            </a:r>
          </a:p>
        </p:txBody>
      </p:sp>
      <p:sp>
        <p:nvSpPr>
          <p:cNvPr id="2170" name="Shape 2170"/>
          <p:cNvSpPr/>
          <p:nvPr/>
        </p:nvSpPr>
        <p:spPr>
          <a:xfrm>
            <a:off x="7054631" y="4548028"/>
            <a:ext cx="86497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write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6" grpId="0" animBg="1"/>
      <p:bldP spid="2167" grpId="0" animBg="1"/>
      <p:bldP spid="2168" grpId="0" animBg="1"/>
      <p:bldP spid="2169" grpId="0" animBg="1"/>
      <p:bldP spid="2170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" name="Shape 2385"/>
          <p:cNvSpPr/>
          <p:nvPr/>
        </p:nvSpPr>
        <p:spPr>
          <a:xfrm>
            <a:off x="1531639" y="1754028"/>
            <a:ext cx="8258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2386" name="Shape 2386"/>
          <p:cNvSpPr/>
          <p:nvPr/>
        </p:nvSpPr>
        <p:spPr>
          <a:xfrm>
            <a:off x="2846468" y="1754028"/>
            <a:ext cx="100365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2387" name="Shape 2387"/>
          <p:cNvSpPr/>
          <p:nvPr/>
        </p:nvSpPr>
        <p:spPr>
          <a:xfrm>
            <a:off x="4480625" y="1754028"/>
            <a:ext cx="72059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root</a:t>
            </a:r>
          </a:p>
        </p:txBody>
      </p:sp>
      <p:sp>
        <p:nvSpPr>
          <p:cNvPr id="2388" name="Shape 2388"/>
          <p:cNvSpPr/>
          <p:nvPr/>
        </p:nvSpPr>
        <p:spPr>
          <a:xfrm>
            <a:off x="5887732" y="1754028"/>
            <a:ext cx="60858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foo</a:t>
            </a:r>
          </a:p>
        </p:txBody>
      </p:sp>
      <p:sp>
        <p:nvSpPr>
          <p:cNvPr id="2389" name="Shape 2389"/>
          <p:cNvSpPr/>
          <p:nvPr/>
        </p:nvSpPr>
        <p:spPr>
          <a:xfrm>
            <a:off x="7163267" y="1754028"/>
            <a:ext cx="6477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bar</a:t>
            </a:r>
          </a:p>
        </p:txBody>
      </p:sp>
      <p:sp>
        <p:nvSpPr>
          <p:cNvPr id="2390" name="Shape 2390"/>
          <p:cNvSpPr/>
          <p:nvPr/>
        </p:nvSpPr>
        <p:spPr>
          <a:xfrm>
            <a:off x="8441469" y="1754028"/>
            <a:ext cx="72059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root</a:t>
            </a:r>
          </a:p>
        </p:txBody>
      </p:sp>
      <p:sp>
        <p:nvSpPr>
          <p:cNvPr id="2391" name="Shape 2391"/>
          <p:cNvSpPr/>
          <p:nvPr/>
        </p:nvSpPr>
        <p:spPr>
          <a:xfrm>
            <a:off x="9848576" y="1754028"/>
            <a:ext cx="60858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foo</a:t>
            </a:r>
          </a:p>
        </p:txBody>
      </p:sp>
      <p:sp>
        <p:nvSpPr>
          <p:cNvPr id="2392" name="Shape 2392"/>
          <p:cNvSpPr/>
          <p:nvPr/>
        </p:nvSpPr>
        <p:spPr>
          <a:xfrm>
            <a:off x="1334281" y="2135028"/>
            <a:ext cx="122057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bitmap</a:t>
            </a:r>
          </a:p>
        </p:txBody>
      </p:sp>
      <p:sp>
        <p:nvSpPr>
          <p:cNvPr id="2393" name="Shape 2393"/>
          <p:cNvSpPr/>
          <p:nvPr/>
        </p:nvSpPr>
        <p:spPr>
          <a:xfrm>
            <a:off x="2738010" y="2135028"/>
            <a:ext cx="1220572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bitmap</a:t>
            </a:r>
          </a:p>
        </p:txBody>
      </p:sp>
      <p:sp>
        <p:nvSpPr>
          <p:cNvPr id="2394" name="Shape 2394"/>
          <p:cNvSpPr/>
          <p:nvPr/>
        </p:nvSpPr>
        <p:spPr>
          <a:xfrm>
            <a:off x="4339096" y="2135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2395" name="Shape 2395"/>
          <p:cNvSpPr/>
          <p:nvPr/>
        </p:nvSpPr>
        <p:spPr>
          <a:xfrm>
            <a:off x="5690196" y="2135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2396" name="Shape 2396"/>
          <p:cNvSpPr/>
          <p:nvPr/>
        </p:nvSpPr>
        <p:spPr>
          <a:xfrm>
            <a:off x="6985289" y="2135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2397" name="Shape 2397"/>
          <p:cNvSpPr/>
          <p:nvPr/>
        </p:nvSpPr>
        <p:spPr>
          <a:xfrm>
            <a:off x="8388840" y="2135028"/>
            <a:ext cx="82585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2398" name="Shape 2398"/>
          <p:cNvSpPr/>
          <p:nvPr/>
        </p:nvSpPr>
        <p:spPr>
          <a:xfrm>
            <a:off x="9739940" y="2135028"/>
            <a:ext cx="8258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2399" name="Shape 2399"/>
          <p:cNvSpPr/>
          <p:nvPr/>
        </p:nvSpPr>
        <p:spPr>
          <a:xfrm>
            <a:off x="1078514" y="2857500"/>
            <a:ext cx="10835605" cy="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400" name="Shape 2400"/>
          <p:cNvSpPr/>
          <p:nvPr/>
        </p:nvSpPr>
        <p:spPr>
          <a:xfrm flipV="1">
            <a:off x="4219603" y="1843955"/>
            <a:ext cx="1" cy="397868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401" name="Shape 2401"/>
          <p:cNvSpPr/>
          <p:nvPr/>
        </p:nvSpPr>
        <p:spPr>
          <a:xfrm flipV="1">
            <a:off x="8172446" y="1843955"/>
            <a:ext cx="1" cy="397868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402" name="Shape 2402"/>
          <p:cNvSpPr/>
          <p:nvPr/>
        </p:nvSpPr>
        <p:spPr>
          <a:xfrm>
            <a:off x="3367731" y="343812"/>
            <a:ext cx="6269345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FFFFFF"/>
                </a:solidFill>
              </a:rPr>
              <a:t>read /</a:t>
            </a:r>
            <a:r>
              <a:rPr sz="3600" dirty="0" smtClean="0">
                <a:solidFill>
                  <a:srgbClr val="FFFFFF"/>
                </a:solidFill>
              </a:rPr>
              <a:t>foo/bar</a:t>
            </a:r>
            <a:r>
              <a:rPr lang="en-US" sz="3600" dirty="0" smtClean="0">
                <a:solidFill>
                  <a:srgbClr val="FFFFFF"/>
                </a:solidFill>
              </a:rPr>
              <a:t> – assume opened</a:t>
            </a:r>
            <a:endParaRPr sz="3600" dirty="0">
              <a:solidFill>
                <a:srgbClr val="FFFFFF"/>
              </a:solidFill>
            </a:endParaRPr>
          </a:p>
        </p:txBody>
      </p:sp>
      <p:sp>
        <p:nvSpPr>
          <p:cNvPr id="2403" name="Shape 2403"/>
          <p:cNvSpPr/>
          <p:nvPr/>
        </p:nvSpPr>
        <p:spPr>
          <a:xfrm>
            <a:off x="10882940" y="2135028"/>
            <a:ext cx="8258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2404" name="Shape 2404"/>
          <p:cNvSpPr/>
          <p:nvPr/>
        </p:nvSpPr>
        <p:spPr>
          <a:xfrm>
            <a:off x="10972018" y="1754028"/>
            <a:ext cx="6477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bar</a:t>
            </a:r>
          </a:p>
        </p:txBody>
      </p:sp>
      <p:sp>
        <p:nvSpPr>
          <p:cNvPr id="2405" name="Shape 2405"/>
          <p:cNvSpPr/>
          <p:nvPr/>
        </p:nvSpPr>
        <p:spPr>
          <a:xfrm>
            <a:off x="7067611" y="2897028"/>
            <a:ext cx="83901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read</a:t>
            </a:r>
          </a:p>
        </p:txBody>
      </p:sp>
      <p:sp>
        <p:nvSpPr>
          <p:cNvPr id="2406" name="Shape 2406"/>
          <p:cNvSpPr/>
          <p:nvPr/>
        </p:nvSpPr>
        <p:spPr>
          <a:xfrm>
            <a:off x="10876362" y="3430428"/>
            <a:ext cx="839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read</a:t>
            </a:r>
          </a:p>
        </p:txBody>
      </p:sp>
      <p:sp>
        <p:nvSpPr>
          <p:cNvPr id="2407" name="Shape 2407"/>
          <p:cNvSpPr/>
          <p:nvPr/>
        </p:nvSpPr>
        <p:spPr>
          <a:xfrm>
            <a:off x="7054631" y="3913028"/>
            <a:ext cx="86497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write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5" grpId="0" animBg="1"/>
      <p:bldP spid="2406" grpId="0" animBg="1"/>
      <p:bldP spid="2407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3" name="Shape 2433"/>
          <p:cNvSpPr/>
          <p:nvPr/>
        </p:nvSpPr>
        <p:spPr>
          <a:xfrm>
            <a:off x="1531639" y="1754028"/>
            <a:ext cx="8258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2434" name="Shape 2434"/>
          <p:cNvSpPr/>
          <p:nvPr/>
        </p:nvSpPr>
        <p:spPr>
          <a:xfrm>
            <a:off x="2846468" y="1754028"/>
            <a:ext cx="100365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2435" name="Shape 2435"/>
          <p:cNvSpPr/>
          <p:nvPr/>
        </p:nvSpPr>
        <p:spPr>
          <a:xfrm>
            <a:off x="4480625" y="1754028"/>
            <a:ext cx="72059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root</a:t>
            </a:r>
          </a:p>
        </p:txBody>
      </p:sp>
      <p:sp>
        <p:nvSpPr>
          <p:cNvPr id="2436" name="Shape 2436"/>
          <p:cNvSpPr/>
          <p:nvPr/>
        </p:nvSpPr>
        <p:spPr>
          <a:xfrm>
            <a:off x="5887732" y="1754028"/>
            <a:ext cx="60858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foo</a:t>
            </a:r>
          </a:p>
        </p:txBody>
      </p:sp>
      <p:sp>
        <p:nvSpPr>
          <p:cNvPr id="2437" name="Shape 2437"/>
          <p:cNvSpPr/>
          <p:nvPr/>
        </p:nvSpPr>
        <p:spPr>
          <a:xfrm>
            <a:off x="7163267" y="1754028"/>
            <a:ext cx="6477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bar</a:t>
            </a:r>
          </a:p>
        </p:txBody>
      </p:sp>
      <p:sp>
        <p:nvSpPr>
          <p:cNvPr id="2438" name="Shape 2438"/>
          <p:cNvSpPr/>
          <p:nvPr/>
        </p:nvSpPr>
        <p:spPr>
          <a:xfrm>
            <a:off x="8441469" y="1754028"/>
            <a:ext cx="72059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root</a:t>
            </a:r>
          </a:p>
        </p:txBody>
      </p:sp>
      <p:sp>
        <p:nvSpPr>
          <p:cNvPr id="2439" name="Shape 2439"/>
          <p:cNvSpPr/>
          <p:nvPr/>
        </p:nvSpPr>
        <p:spPr>
          <a:xfrm>
            <a:off x="9848576" y="1754028"/>
            <a:ext cx="60858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foo</a:t>
            </a:r>
          </a:p>
        </p:txBody>
      </p:sp>
      <p:sp>
        <p:nvSpPr>
          <p:cNvPr id="2440" name="Shape 2440"/>
          <p:cNvSpPr/>
          <p:nvPr/>
        </p:nvSpPr>
        <p:spPr>
          <a:xfrm>
            <a:off x="1334281" y="2135028"/>
            <a:ext cx="122057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bitmap</a:t>
            </a:r>
          </a:p>
        </p:txBody>
      </p:sp>
      <p:sp>
        <p:nvSpPr>
          <p:cNvPr id="2441" name="Shape 2441"/>
          <p:cNvSpPr/>
          <p:nvPr/>
        </p:nvSpPr>
        <p:spPr>
          <a:xfrm>
            <a:off x="2738010" y="2135028"/>
            <a:ext cx="1220572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bitmap</a:t>
            </a:r>
          </a:p>
        </p:txBody>
      </p:sp>
      <p:sp>
        <p:nvSpPr>
          <p:cNvPr id="2442" name="Shape 2442"/>
          <p:cNvSpPr/>
          <p:nvPr/>
        </p:nvSpPr>
        <p:spPr>
          <a:xfrm>
            <a:off x="4339096" y="2135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2443" name="Shape 2443"/>
          <p:cNvSpPr/>
          <p:nvPr/>
        </p:nvSpPr>
        <p:spPr>
          <a:xfrm>
            <a:off x="5690196" y="2135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2444" name="Shape 2444"/>
          <p:cNvSpPr/>
          <p:nvPr/>
        </p:nvSpPr>
        <p:spPr>
          <a:xfrm>
            <a:off x="6985289" y="2135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2445" name="Shape 2445"/>
          <p:cNvSpPr/>
          <p:nvPr/>
        </p:nvSpPr>
        <p:spPr>
          <a:xfrm>
            <a:off x="8388840" y="2135028"/>
            <a:ext cx="82585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2446" name="Shape 2446"/>
          <p:cNvSpPr/>
          <p:nvPr/>
        </p:nvSpPr>
        <p:spPr>
          <a:xfrm>
            <a:off x="9739940" y="2135028"/>
            <a:ext cx="8258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2447" name="Shape 2447"/>
          <p:cNvSpPr/>
          <p:nvPr/>
        </p:nvSpPr>
        <p:spPr>
          <a:xfrm>
            <a:off x="1078514" y="2857500"/>
            <a:ext cx="10835605" cy="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448" name="Shape 2448"/>
          <p:cNvSpPr/>
          <p:nvPr/>
        </p:nvSpPr>
        <p:spPr>
          <a:xfrm flipV="1">
            <a:off x="4219603" y="1843955"/>
            <a:ext cx="1" cy="397868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449" name="Shape 2449"/>
          <p:cNvSpPr/>
          <p:nvPr/>
        </p:nvSpPr>
        <p:spPr>
          <a:xfrm flipV="1">
            <a:off x="8172446" y="1843955"/>
            <a:ext cx="1" cy="397868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450" name="Shape 2450"/>
          <p:cNvSpPr/>
          <p:nvPr/>
        </p:nvSpPr>
        <p:spPr>
          <a:xfrm>
            <a:off x="5047589" y="348256"/>
            <a:ext cx="290962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close /foo/bar</a:t>
            </a:r>
          </a:p>
        </p:txBody>
      </p:sp>
      <p:sp>
        <p:nvSpPr>
          <p:cNvPr id="2451" name="Shape 2451"/>
          <p:cNvSpPr/>
          <p:nvPr/>
        </p:nvSpPr>
        <p:spPr>
          <a:xfrm>
            <a:off x="10882940" y="2135028"/>
            <a:ext cx="8258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2452" name="Shape 2452"/>
          <p:cNvSpPr/>
          <p:nvPr/>
        </p:nvSpPr>
        <p:spPr>
          <a:xfrm>
            <a:off x="10972018" y="1754028"/>
            <a:ext cx="6477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bar</a:t>
            </a:r>
          </a:p>
        </p:txBody>
      </p:sp>
      <p:sp>
        <p:nvSpPr>
          <p:cNvPr id="2453" name="Shape 2453"/>
          <p:cNvSpPr/>
          <p:nvPr/>
        </p:nvSpPr>
        <p:spPr>
          <a:xfrm>
            <a:off x="4215802" y="5965862"/>
            <a:ext cx="456102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E8A43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E8A433"/>
                </a:solidFill>
              </a:rPr>
              <a:t>nothing to do on disk!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3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0" name="Shape 246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Efficiency</a:t>
            </a:r>
          </a:p>
        </p:txBody>
      </p:sp>
      <p:sp>
        <p:nvSpPr>
          <p:cNvPr id="2461" name="Shape 2461"/>
          <p:cNvSpPr>
            <a:spLocks noGrp="1"/>
          </p:cNvSpPr>
          <p:nvPr>
            <p:ph type="body" idx="4294967295"/>
          </p:nvPr>
        </p:nvSpPr>
        <p:spPr>
          <a:xfrm>
            <a:off x="496932" y="2471188"/>
            <a:ext cx="11099800" cy="5011738"/>
          </a:xfrm>
          <a:prstGeom prst="rect">
            <a:avLst/>
          </a:prstGeom>
        </p:spPr>
        <p:txBody>
          <a:bodyPr/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700" dirty="0">
                <a:solidFill>
                  <a:srgbClr val="333333"/>
                </a:solidFill>
              </a:rPr>
              <a:t>How can we avoid this excessive I/O for basic ops?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7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700" dirty="0">
                <a:solidFill>
                  <a:srgbClr val="333333"/>
                </a:solidFill>
              </a:rPr>
              <a:t>Cache for: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700" dirty="0">
                <a:solidFill>
                  <a:srgbClr val="333333"/>
                </a:solidFill>
              </a:rPr>
              <a:t> - reads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700" dirty="0">
                <a:solidFill>
                  <a:srgbClr val="333333"/>
                </a:solidFill>
              </a:rPr>
              <a:t> - write buffering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1" name="Shape 248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Write Buffering</a:t>
            </a:r>
          </a:p>
        </p:txBody>
      </p:sp>
      <p:sp>
        <p:nvSpPr>
          <p:cNvPr id="2482" name="Shape 2482"/>
          <p:cNvSpPr>
            <a:spLocks noGrp="1"/>
          </p:cNvSpPr>
          <p:nvPr>
            <p:ph type="body" idx="4294967295"/>
          </p:nvPr>
        </p:nvSpPr>
        <p:spPr>
          <a:xfrm>
            <a:off x="455522" y="2277911"/>
            <a:ext cx="11099800" cy="677851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333333"/>
                </a:solidFill>
              </a:rPr>
              <a:t>Why does procrastination help?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6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333333"/>
                </a:solidFill>
              </a:rPr>
              <a:t>Overwrites, deletes, </a:t>
            </a:r>
            <a:r>
              <a:rPr sz="3600" dirty="0" smtClean="0">
                <a:solidFill>
                  <a:srgbClr val="333333"/>
                </a:solidFill>
              </a:rPr>
              <a:t>scheduling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6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333333"/>
                </a:solidFill>
              </a:rPr>
              <a:t>Shared structs (e.g., bitmaps+dirs) often overwritten.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6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333333"/>
                </a:solidFill>
              </a:rPr>
              <a:t>We decide: how much to buffer, how long to buffer…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333333"/>
                </a:solidFill>
              </a:rPr>
              <a:t> - tradeoffs?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2" name="Shape 254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Summary/Future</a:t>
            </a:r>
          </a:p>
        </p:txBody>
      </p:sp>
      <p:sp>
        <p:nvSpPr>
          <p:cNvPr id="2543" name="Shape 2543"/>
          <p:cNvSpPr>
            <a:spLocks noGrp="1"/>
          </p:cNvSpPr>
          <p:nvPr>
            <p:ph type="body" idx="4294967295"/>
          </p:nvPr>
        </p:nvSpPr>
        <p:spPr>
          <a:xfrm>
            <a:off x="554364" y="2526409"/>
            <a:ext cx="11893816" cy="664165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We’ve described a very simple FS.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 - basic on-disk structures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 - the basic ops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8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Future questions: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 - how to allocate </a:t>
            </a:r>
            <a:r>
              <a:rPr sz="3800" b="1" dirty="0" smtClean="0">
                <a:solidFill>
                  <a:srgbClr val="333333"/>
                </a:solidFill>
              </a:rPr>
              <a:t>efficiently</a:t>
            </a:r>
            <a:r>
              <a:rPr lang="en-US" sz="3800" b="1" dirty="0" smtClean="0">
                <a:solidFill>
                  <a:srgbClr val="333333"/>
                </a:solidFill>
              </a:rPr>
              <a:t> </a:t>
            </a:r>
            <a:r>
              <a:rPr lang="en-US" sz="3800" dirty="0" smtClean="0">
                <a:solidFill>
                  <a:srgbClr val="333333"/>
                </a:solidFill>
              </a:rPr>
              <a:t>to obtain good performance from disk</a:t>
            </a:r>
            <a:r>
              <a:rPr sz="3800" dirty="0" smtClean="0">
                <a:solidFill>
                  <a:srgbClr val="333333"/>
                </a:solidFill>
              </a:rPr>
              <a:t>?</a:t>
            </a:r>
            <a:endParaRPr sz="38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 - how to handle </a:t>
            </a:r>
            <a:r>
              <a:rPr sz="3800" b="1" dirty="0">
                <a:solidFill>
                  <a:srgbClr val="333333"/>
                </a:solidFill>
              </a:rPr>
              <a:t>crashes</a:t>
            </a:r>
            <a:r>
              <a:rPr sz="3800" dirty="0">
                <a:solidFill>
                  <a:srgbClr val="333333"/>
                </a:solidFill>
              </a:rPr>
              <a:t>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Today: </a:t>
            </a:r>
            <a:r>
              <a:rPr sz="6480" dirty="0" smtClean="0">
                <a:solidFill>
                  <a:srgbClr val="FFFFFF"/>
                </a:solidFill>
              </a:rPr>
              <a:t>Implementation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181" name="Shape 181"/>
          <p:cNvSpPr>
            <a:spLocks noGrp="1"/>
          </p:cNvSpPr>
          <p:nvPr>
            <p:ph type="body" idx="4294967295"/>
          </p:nvPr>
        </p:nvSpPr>
        <p:spPr>
          <a:xfrm>
            <a:off x="502588" y="2415966"/>
            <a:ext cx="11660187" cy="6819927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1. On-disk structures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     - how </a:t>
            </a:r>
            <a:r>
              <a:rPr sz="3800" dirty="0" smtClean="0">
                <a:solidFill>
                  <a:srgbClr val="333333"/>
                </a:solidFill>
              </a:rPr>
              <a:t>do</a:t>
            </a:r>
            <a:r>
              <a:rPr lang="en-US" sz="3800" dirty="0" smtClean="0">
                <a:solidFill>
                  <a:srgbClr val="333333"/>
                </a:solidFill>
              </a:rPr>
              <a:t>es file system </a:t>
            </a:r>
            <a:r>
              <a:rPr sz="3800" dirty="0" smtClean="0">
                <a:solidFill>
                  <a:srgbClr val="333333"/>
                </a:solidFill>
              </a:rPr>
              <a:t>represent </a:t>
            </a:r>
            <a:r>
              <a:rPr sz="3800" dirty="0">
                <a:solidFill>
                  <a:srgbClr val="333333"/>
                </a:solidFill>
              </a:rPr>
              <a:t>files, directories?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8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2. Access methods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     - what steps must reads/writes take?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/>
          </p:cNvSpPr>
          <p:nvPr>
            <p:ph type="title"/>
          </p:nvPr>
        </p:nvSpPr>
        <p:spPr>
          <a:xfrm>
            <a:off x="1070331" y="1638300"/>
            <a:ext cx="10864138" cy="3302000"/>
          </a:xfrm>
          <a:prstGeom prst="rect">
            <a:avLst/>
          </a:prstGeom>
        </p:spPr>
        <p:txBody>
          <a:bodyPr/>
          <a:lstStyle>
            <a:lvl1pPr>
              <a:defRPr sz="7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7200" dirty="0" smtClean="0">
                <a:solidFill>
                  <a:srgbClr val="FFFFFF"/>
                </a:solidFill>
              </a:rPr>
              <a:t>Part 1:</a:t>
            </a:r>
            <a:br>
              <a:rPr lang="en-US" sz="7200" dirty="0" smtClean="0">
                <a:solidFill>
                  <a:srgbClr val="FFFFFF"/>
                </a:solidFill>
              </a:rPr>
            </a:br>
            <a:r>
              <a:rPr sz="7200" dirty="0" smtClean="0">
                <a:solidFill>
                  <a:srgbClr val="FFFFFF"/>
                </a:solidFill>
              </a:rPr>
              <a:t>Disk </a:t>
            </a:r>
            <a:r>
              <a:rPr sz="7200" dirty="0">
                <a:solidFill>
                  <a:srgbClr val="FFFFFF"/>
                </a:solidFill>
              </a:rPr>
              <a:t>Structures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Persistent Store</a:t>
            </a:r>
          </a:p>
        </p:txBody>
      </p:sp>
      <p:sp>
        <p:nvSpPr>
          <p:cNvPr id="186" name="Shape 186"/>
          <p:cNvSpPr>
            <a:spLocks noGrp="1"/>
          </p:cNvSpPr>
          <p:nvPr>
            <p:ph type="body" idx="4294967295"/>
          </p:nvPr>
        </p:nvSpPr>
        <p:spPr>
          <a:xfrm>
            <a:off x="510737" y="2484994"/>
            <a:ext cx="12188656" cy="5372100"/>
          </a:xfrm>
          <a:prstGeom prst="rect">
            <a:avLst/>
          </a:prstGeom>
        </p:spPr>
        <p:txBody>
          <a:bodyPr/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333333"/>
                </a:solidFill>
              </a:rPr>
              <a:t>Given:</a:t>
            </a:r>
            <a:r>
              <a:rPr sz="3600" dirty="0" smtClean="0">
                <a:solidFill>
                  <a:srgbClr val="333333"/>
                </a:solidFill>
              </a:rPr>
              <a:t> </a:t>
            </a:r>
            <a:r>
              <a:rPr lang="en-US" sz="3600" dirty="0" smtClean="0">
                <a:solidFill>
                  <a:srgbClr val="333333"/>
                </a:solidFill>
              </a:rPr>
              <a:t>large </a:t>
            </a:r>
            <a:r>
              <a:rPr sz="3600" dirty="0" smtClean="0">
                <a:solidFill>
                  <a:srgbClr val="333333"/>
                </a:solidFill>
              </a:rPr>
              <a:t>array </a:t>
            </a:r>
            <a:r>
              <a:rPr sz="3600" dirty="0">
                <a:solidFill>
                  <a:srgbClr val="333333"/>
                </a:solidFill>
              </a:rPr>
              <a:t>of</a:t>
            </a:r>
            <a:r>
              <a:rPr sz="3600" dirty="0" smtClean="0">
                <a:solidFill>
                  <a:srgbClr val="333333"/>
                </a:solidFill>
              </a:rPr>
              <a:t> </a:t>
            </a:r>
            <a:r>
              <a:rPr sz="3600" dirty="0" smtClean="0">
                <a:solidFill>
                  <a:srgbClr val="333333"/>
                </a:solidFill>
              </a:rPr>
              <a:t>blocks</a:t>
            </a:r>
            <a:r>
              <a:rPr lang="en-US" sz="3600" dirty="0" smtClean="0">
                <a:solidFill>
                  <a:srgbClr val="333333"/>
                </a:solidFill>
              </a:rPr>
              <a:t> on disk</a:t>
            </a:r>
            <a:endParaRPr sz="3600" dirty="0" smtClean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333333"/>
                </a:solidFill>
              </a:rPr>
              <a:t>Want: </a:t>
            </a:r>
            <a:r>
              <a:rPr sz="3600" dirty="0" smtClean="0">
                <a:solidFill>
                  <a:srgbClr val="333333"/>
                </a:solidFill>
              </a:rPr>
              <a:t>some structure</a:t>
            </a:r>
            <a:r>
              <a:rPr lang="en-US" sz="3600" dirty="0" smtClean="0">
                <a:solidFill>
                  <a:srgbClr val="333333"/>
                </a:solidFill>
              </a:rPr>
              <a:t> </a:t>
            </a:r>
            <a:r>
              <a:rPr lang="en-US" sz="3600" dirty="0" smtClean="0">
                <a:solidFill>
                  <a:srgbClr val="333333"/>
                </a:solidFill>
              </a:rPr>
              <a:t>to map files to </a:t>
            </a:r>
            <a:r>
              <a:rPr lang="en-US" sz="3600" dirty="0" smtClean="0">
                <a:solidFill>
                  <a:srgbClr val="333333"/>
                </a:solidFill>
              </a:rPr>
              <a:t>disk blocks</a:t>
            </a:r>
            <a:endParaRPr lang="en-US" sz="3600" dirty="0" smtClean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lang="en-US" sz="3600" dirty="0" smtClean="0">
              <a:solidFill>
                <a:srgbClr val="333333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2514041" y="5171044"/>
            <a:ext cx="10185352" cy="4552539"/>
            <a:chOff x="1489242" y="3169365"/>
            <a:chExt cx="10185352" cy="4552539"/>
          </a:xfrm>
        </p:grpSpPr>
        <p:sp>
          <p:nvSpPr>
            <p:cNvPr id="21" name="Shape 201"/>
            <p:cNvSpPr/>
            <p:nvPr/>
          </p:nvSpPr>
          <p:spPr>
            <a:xfrm>
              <a:off x="1518624" y="3169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2" name="Shape 202"/>
            <p:cNvSpPr/>
            <p:nvPr/>
          </p:nvSpPr>
          <p:spPr>
            <a:xfrm>
              <a:off x="2105597" y="3169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3" name="Shape 203"/>
            <p:cNvSpPr/>
            <p:nvPr/>
          </p:nvSpPr>
          <p:spPr>
            <a:xfrm>
              <a:off x="2692570" y="3169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4" name="Shape 204"/>
            <p:cNvSpPr/>
            <p:nvPr/>
          </p:nvSpPr>
          <p:spPr>
            <a:xfrm>
              <a:off x="3279543" y="3169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5" name="Shape 205"/>
            <p:cNvSpPr/>
            <p:nvPr/>
          </p:nvSpPr>
          <p:spPr>
            <a:xfrm>
              <a:off x="3866517" y="3169365"/>
              <a:ext cx="507454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6" name="Shape 206"/>
            <p:cNvSpPr/>
            <p:nvPr/>
          </p:nvSpPr>
          <p:spPr>
            <a:xfrm>
              <a:off x="4453490" y="3169365"/>
              <a:ext cx="507454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7" name="Shape 207"/>
            <p:cNvSpPr/>
            <p:nvPr/>
          </p:nvSpPr>
          <p:spPr>
            <a:xfrm>
              <a:off x="5040463" y="3169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8" name="Shape 208"/>
            <p:cNvSpPr/>
            <p:nvPr/>
          </p:nvSpPr>
          <p:spPr>
            <a:xfrm>
              <a:off x="5627436" y="3169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29" name="Shape 209"/>
            <p:cNvSpPr/>
            <p:nvPr/>
          </p:nvSpPr>
          <p:spPr>
            <a:xfrm>
              <a:off x="1602222" y="3708703"/>
              <a:ext cx="340259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0</a:t>
              </a:r>
            </a:p>
          </p:txBody>
        </p:sp>
        <p:sp>
          <p:nvSpPr>
            <p:cNvPr id="30" name="Shape 210"/>
            <p:cNvSpPr/>
            <p:nvPr/>
          </p:nvSpPr>
          <p:spPr>
            <a:xfrm>
              <a:off x="5711034" y="3708703"/>
              <a:ext cx="340259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7</a:t>
              </a:r>
            </a:p>
          </p:txBody>
        </p:sp>
        <p:sp>
          <p:nvSpPr>
            <p:cNvPr id="31" name="Shape 211"/>
            <p:cNvSpPr/>
            <p:nvPr/>
          </p:nvSpPr>
          <p:spPr>
            <a:xfrm>
              <a:off x="7028945" y="3169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32" name="Shape 212"/>
            <p:cNvSpPr/>
            <p:nvPr/>
          </p:nvSpPr>
          <p:spPr>
            <a:xfrm>
              <a:off x="7615918" y="3169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33" name="Shape 213"/>
            <p:cNvSpPr/>
            <p:nvPr/>
          </p:nvSpPr>
          <p:spPr>
            <a:xfrm>
              <a:off x="8202891" y="3169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34" name="Shape 214"/>
            <p:cNvSpPr/>
            <p:nvPr/>
          </p:nvSpPr>
          <p:spPr>
            <a:xfrm>
              <a:off x="8789864" y="3169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35" name="Shape 215"/>
            <p:cNvSpPr/>
            <p:nvPr/>
          </p:nvSpPr>
          <p:spPr>
            <a:xfrm>
              <a:off x="9376838" y="3169365"/>
              <a:ext cx="507454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36" name="Shape 216"/>
            <p:cNvSpPr/>
            <p:nvPr/>
          </p:nvSpPr>
          <p:spPr>
            <a:xfrm>
              <a:off x="9963811" y="3169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37" name="Shape 217"/>
            <p:cNvSpPr/>
            <p:nvPr/>
          </p:nvSpPr>
          <p:spPr>
            <a:xfrm>
              <a:off x="10550784" y="3169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38" name="Shape 218"/>
            <p:cNvSpPr/>
            <p:nvPr/>
          </p:nvSpPr>
          <p:spPr>
            <a:xfrm>
              <a:off x="11137757" y="3169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39" name="Shape 219"/>
            <p:cNvSpPr/>
            <p:nvPr/>
          </p:nvSpPr>
          <p:spPr>
            <a:xfrm>
              <a:off x="7112542" y="3708703"/>
              <a:ext cx="340260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8</a:t>
              </a:r>
            </a:p>
          </p:txBody>
        </p:sp>
        <p:sp>
          <p:nvSpPr>
            <p:cNvPr id="40" name="Shape 220"/>
            <p:cNvSpPr/>
            <p:nvPr/>
          </p:nvSpPr>
          <p:spPr>
            <a:xfrm>
              <a:off x="11108376" y="3708703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15</a:t>
              </a:r>
            </a:p>
          </p:txBody>
        </p:sp>
        <p:sp>
          <p:nvSpPr>
            <p:cNvPr id="41" name="Shape 221"/>
            <p:cNvSpPr/>
            <p:nvPr/>
          </p:nvSpPr>
          <p:spPr>
            <a:xfrm>
              <a:off x="1518624" y="4312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42" name="Shape 222"/>
            <p:cNvSpPr/>
            <p:nvPr/>
          </p:nvSpPr>
          <p:spPr>
            <a:xfrm>
              <a:off x="2105597" y="4312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43" name="Shape 223"/>
            <p:cNvSpPr/>
            <p:nvPr/>
          </p:nvSpPr>
          <p:spPr>
            <a:xfrm>
              <a:off x="2692570" y="4312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 dirty="0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44" name="Shape 224"/>
            <p:cNvSpPr/>
            <p:nvPr/>
          </p:nvSpPr>
          <p:spPr>
            <a:xfrm>
              <a:off x="3279543" y="4312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45" name="Shape 225"/>
            <p:cNvSpPr/>
            <p:nvPr/>
          </p:nvSpPr>
          <p:spPr>
            <a:xfrm>
              <a:off x="3866517" y="4312365"/>
              <a:ext cx="507454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46" name="Shape 226"/>
            <p:cNvSpPr/>
            <p:nvPr/>
          </p:nvSpPr>
          <p:spPr>
            <a:xfrm>
              <a:off x="4453490" y="4312365"/>
              <a:ext cx="507454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47" name="Shape 227"/>
            <p:cNvSpPr/>
            <p:nvPr/>
          </p:nvSpPr>
          <p:spPr>
            <a:xfrm>
              <a:off x="5040463" y="4312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48" name="Shape 228"/>
            <p:cNvSpPr/>
            <p:nvPr/>
          </p:nvSpPr>
          <p:spPr>
            <a:xfrm>
              <a:off x="5627436" y="4312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49" name="Shape 229"/>
            <p:cNvSpPr/>
            <p:nvPr/>
          </p:nvSpPr>
          <p:spPr>
            <a:xfrm>
              <a:off x="1489242" y="4851703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16</a:t>
              </a:r>
            </a:p>
          </p:txBody>
        </p:sp>
        <p:sp>
          <p:nvSpPr>
            <p:cNvPr id="50" name="Shape 230"/>
            <p:cNvSpPr/>
            <p:nvPr/>
          </p:nvSpPr>
          <p:spPr>
            <a:xfrm>
              <a:off x="5598055" y="4851703"/>
              <a:ext cx="566217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23</a:t>
              </a:r>
            </a:p>
          </p:txBody>
        </p:sp>
        <p:sp>
          <p:nvSpPr>
            <p:cNvPr id="51" name="Shape 231"/>
            <p:cNvSpPr/>
            <p:nvPr/>
          </p:nvSpPr>
          <p:spPr>
            <a:xfrm>
              <a:off x="7028945" y="4312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52" name="Shape 232"/>
            <p:cNvSpPr/>
            <p:nvPr/>
          </p:nvSpPr>
          <p:spPr>
            <a:xfrm>
              <a:off x="7615919" y="4312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53" name="Shape 233"/>
            <p:cNvSpPr/>
            <p:nvPr/>
          </p:nvSpPr>
          <p:spPr>
            <a:xfrm>
              <a:off x="8202891" y="4312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54" name="Shape 234"/>
            <p:cNvSpPr/>
            <p:nvPr/>
          </p:nvSpPr>
          <p:spPr>
            <a:xfrm>
              <a:off x="8789865" y="4312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55" name="Shape 235"/>
            <p:cNvSpPr/>
            <p:nvPr/>
          </p:nvSpPr>
          <p:spPr>
            <a:xfrm>
              <a:off x="9376838" y="4312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56" name="Shape 236"/>
            <p:cNvSpPr/>
            <p:nvPr/>
          </p:nvSpPr>
          <p:spPr>
            <a:xfrm>
              <a:off x="9963811" y="4312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57" name="Shape 237"/>
            <p:cNvSpPr/>
            <p:nvPr/>
          </p:nvSpPr>
          <p:spPr>
            <a:xfrm>
              <a:off x="10550785" y="4312365"/>
              <a:ext cx="507454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58" name="Shape 238"/>
            <p:cNvSpPr/>
            <p:nvPr/>
          </p:nvSpPr>
          <p:spPr>
            <a:xfrm>
              <a:off x="11137757" y="4312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59" name="Shape 239"/>
            <p:cNvSpPr/>
            <p:nvPr/>
          </p:nvSpPr>
          <p:spPr>
            <a:xfrm>
              <a:off x="6999564" y="4851703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24</a:t>
              </a:r>
            </a:p>
          </p:txBody>
        </p:sp>
        <p:sp>
          <p:nvSpPr>
            <p:cNvPr id="60" name="Shape 240"/>
            <p:cNvSpPr/>
            <p:nvPr/>
          </p:nvSpPr>
          <p:spPr>
            <a:xfrm>
              <a:off x="11108376" y="4851703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31</a:t>
              </a:r>
            </a:p>
          </p:txBody>
        </p:sp>
        <p:sp>
          <p:nvSpPr>
            <p:cNvPr id="61" name="Shape 241"/>
            <p:cNvSpPr/>
            <p:nvPr/>
          </p:nvSpPr>
          <p:spPr>
            <a:xfrm>
              <a:off x="1518624" y="5455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62" name="Shape 242"/>
            <p:cNvSpPr/>
            <p:nvPr/>
          </p:nvSpPr>
          <p:spPr>
            <a:xfrm>
              <a:off x="2105597" y="5455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63" name="Shape 243"/>
            <p:cNvSpPr/>
            <p:nvPr/>
          </p:nvSpPr>
          <p:spPr>
            <a:xfrm>
              <a:off x="2692570" y="5455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64" name="Shape 244"/>
            <p:cNvSpPr/>
            <p:nvPr/>
          </p:nvSpPr>
          <p:spPr>
            <a:xfrm>
              <a:off x="3279543" y="5455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65" name="Shape 245"/>
            <p:cNvSpPr/>
            <p:nvPr/>
          </p:nvSpPr>
          <p:spPr>
            <a:xfrm>
              <a:off x="3866517" y="5455365"/>
              <a:ext cx="507454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66" name="Shape 246"/>
            <p:cNvSpPr/>
            <p:nvPr/>
          </p:nvSpPr>
          <p:spPr>
            <a:xfrm>
              <a:off x="4453490" y="5455365"/>
              <a:ext cx="507454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67" name="Shape 247"/>
            <p:cNvSpPr/>
            <p:nvPr/>
          </p:nvSpPr>
          <p:spPr>
            <a:xfrm>
              <a:off x="5040463" y="5455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68" name="Shape 248"/>
            <p:cNvSpPr/>
            <p:nvPr/>
          </p:nvSpPr>
          <p:spPr>
            <a:xfrm>
              <a:off x="5627436" y="5455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69" name="Shape 249"/>
            <p:cNvSpPr/>
            <p:nvPr/>
          </p:nvSpPr>
          <p:spPr>
            <a:xfrm>
              <a:off x="1489242" y="5994703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32</a:t>
              </a:r>
            </a:p>
          </p:txBody>
        </p:sp>
        <p:sp>
          <p:nvSpPr>
            <p:cNvPr id="70" name="Shape 250"/>
            <p:cNvSpPr/>
            <p:nvPr/>
          </p:nvSpPr>
          <p:spPr>
            <a:xfrm>
              <a:off x="5598055" y="5994703"/>
              <a:ext cx="566217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39</a:t>
              </a:r>
            </a:p>
          </p:txBody>
        </p:sp>
        <p:sp>
          <p:nvSpPr>
            <p:cNvPr id="71" name="Shape 251"/>
            <p:cNvSpPr/>
            <p:nvPr/>
          </p:nvSpPr>
          <p:spPr>
            <a:xfrm>
              <a:off x="7028945" y="5455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72" name="Shape 252"/>
            <p:cNvSpPr/>
            <p:nvPr/>
          </p:nvSpPr>
          <p:spPr>
            <a:xfrm>
              <a:off x="7615919" y="5455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73" name="Shape 253"/>
            <p:cNvSpPr/>
            <p:nvPr/>
          </p:nvSpPr>
          <p:spPr>
            <a:xfrm>
              <a:off x="8202891" y="5455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74" name="Shape 254"/>
            <p:cNvSpPr/>
            <p:nvPr/>
          </p:nvSpPr>
          <p:spPr>
            <a:xfrm>
              <a:off x="8789865" y="5455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75" name="Shape 255"/>
            <p:cNvSpPr/>
            <p:nvPr/>
          </p:nvSpPr>
          <p:spPr>
            <a:xfrm>
              <a:off x="9376838" y="5455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76" name="Shape 256"/>
            <p:cNvSpPr/>
            <p:nvPr/>
          </p:nvSpPr>
          <p:spPr>
            <a:xfrm>
              <a:off x="9963811" y="5455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77" name="Shape 257"/>
            <p:cNvSpPr/>
            <p:nvPr/>
          </p:nvSpPr>
          <p:spPr>
            <a:xfrm>
              <a:off x="10550785" y="5455365"/>
              <a:ext cx="507454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78" name="Shape 258"/>
            <p:cNvSpPr/>
            <p:nvPr/>
          </p:nvSpPr>
          <p:spPr>
            <a:xfrm>
              <a:off x="11137757" y="5455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79" name="Shape 259"/>
            <p:cNvSpPr/>
            <p:nvPr/>
          </p:nvSpPr>
          <p:spPr>
            <a:xfrm>
              <a:off x="6999564" y="5994703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40</a:t>
              </a:r>
            </a:p>
          </p:txBody>
        </p:sp>
        <p:sp>
          <p:nvSpPr>
            <p:cNvPr id="80" name="Shape 260"/>
            <p:cNvSpPr/>
            <p:nvPr/>
          </p:nvSpPr>
          <p:spPr>
            <a:xfrm>
              <a:off x="11108376" y="5994703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47</a:t>
              </a:r>
            </a:p>
          </p:txBody>
        </p:sp>
        <p:sp>
          <p:nvSpPr>
            <p:cNvPr id="81" name="Shape 261"/>
            <p:cNvSpPr/>
            <p:nvPr/>
          </p:nvSpPr>
          <p:spPr>
            <a:xfrm>
              <a:off x="1518624" y="6598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82" name="Shape 262"/>
            <p:cNvSpPr/>
            <p:nvPr/>
          </p:nvSpPr>
          <p:spPr>
            <a:xfrm>
              <a:off x="2105597" y="6598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83" name="Shape 263"/>
            <p:cNvSpPr/>
            <p:nvPr/>
          </p:nvSpPr>
          <p:spPr>
            <a:xfrm>
              <a:off x="2692570" y="6598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84" name="Shape 264"/>
            <p:cNvSpPr/>
            <p:nvPr/>
          </p:nvSpPr>
          <p:spPr>
            <a:xfrm>
              <a:off x="3279543" y="6598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85" name="Shape 265"/>
            <p:cNvSpPr/>
            <p:nvPr/>
          </p:nvSpPr>
          <p:spPr>
            <a:xfrm>
              <a:off x="3866517" y="6598365"/>
              <a:ext cx="507454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86" name="Shape 266"/>
            <p:cNvSpPr/>
            <p:nvPr/>
          </p:nvSpPr>
          <p:spPr>
            <a:xfrm>
              <a:off x="4453490" y="6598365"/>
              <a:ext cx="507454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87" name="Shape 267"/>
            <p:cNvSpPr/>
            <p:nvPr/>
          </p:nvSpPr>
          <p:spPr>
            <a:xfrm>
              <a:off x="5040463" y="6598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88" name="Shape 268"/>
            <p:cNvSpPr/>
            <p:nvPr/>
          </p:nvSpPr>
          <p:spPr>
            <a:xfrm>
              <a:off x="5627436" y="6598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89" name="Shape 269"/>
            <p:cNvSpPr/>
            <p:nvPr/>
          </p:nvSpPr>
          <p:spPr>
            <a:xfrm>
              <a:off x="1489242" y="7137703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48</a:t>
              </a:r>
            </a:p>
          </p:txBody>
        </p:sp>
        <p:sp>
          <p:nvSpPr>
            <p:cNvPr id="90" name="Shape 270"/>
            <p:cNvSpPr/>
            <p:nvPr/>
          </p:nvSpPr>
          <p:spPr>
            <a:xfrm>
              <a:off x="5598055" y="7137703"/>
              <a:ext cx="566217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55</a:t>
              </a:r>
            </a:p>
          </p:txBody>
        </p:sp>
        <p:sp>
          <p:nvSpPr>
            <p:cNvPr id="91" name="Shape 271"/>
            <p:cNvSpPr/>
            <p:nvPr/>
          </p:nvSpPr>
          <p:spPr>
            <a:xfrm>
              <a:off x="7028945" y="6598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92" name="Shape 272"/>
            <p:cNvSpPr/>
            <p:nvPr/>
          </p:nvSpPr>
          <p:spPr>
            <a:xfrm>
              <a:off x="7615919" y="6598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93" name="Shape 273"/>
            <p:cNvSpPr/>
            <p:nvPr/>
          </p:nvSpPr>
          <p:spPr>
            <a:xfrm>
              <a:off x="8202891" y="6598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94" name="Shape 274"/>
            <p:cNvSpPr/>
            <p:nvPr/>
          </p:nvSpPr>
          <p:spPr>
            <a:xfrm>
              <a:off x="8789865" y="6598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95" name="Shape 275"/>
            <p:cNvSpPr/>
            <p:nvPr/>
          </p:nvSpPr>
          <p:spPr>
            <a:xfrm>
              <a:off x="9376838" y="6598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96" name="Shape 276"/>
            <p:cNvSpPr/>
            <p:nvPr/>
          </p:nvSpPr>
          <p:spPr>
            <a:xfrm>
              <a:off x="9963811" y="6598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97" name="Shape 277"/>
            <p:cNvSpPr/>
            <p:nvPr/>
          </p:nvSpPr>
          <p:spPr>
            <a:xfrm>
              <a:off x="10550785" y="6598365"/>
              <a:ext cx="507454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98" name="Shape 278"/>
            <p:cNvSpPr/>
            <p:nvPr/>
          </p:nvSpPr>
          <p:spPr>
            <a:xfrm>
              <a:off x="11137757" y="6598365"/>
              <a:ext cx="507455" cy="562381"/>
            </a:xfrm>
            <a:prstGeom prst="rect">
              <a:avLst/>
            </a:prstGeom>
            <a:solidFill>
              <a:srgbClr val="53585F"/>
            </a:solidFill>
            <a:ln w="38100">
              <a:solidFill>
                <a:srgbClr val="FFFFFF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3200" b="1">
                  <a:solidFill>
                    <a:srgbClr val="53585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53585F"/>
                  </a:solidFill>
                </a:rPr>
                <a:t>D</a:t>
              </a:r>
            </a:p>
          </p:txBody>
        </p:sp>
        <p:sp>
          <p:nvSpPr>
            <p:cNvPr id="99" name="Shape 279"/>
            <p:cNvSpPr/>
            <p:nvPr/>
          </p:nvSpPr>
          <p:spPr>
            <a:xfrm>
              <a:off x="6999564" y="7137703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56</a:t>
              </a:r>
            </a:p>
          </p:txBody>
        </p:sp>
        <p:sp>
          <p:nvSpPr>
            <p:cNvPr id="100" name="Shape 280"/>
            <p:cNvSpPr/>
            <p:nvPr/>
          </p:nvSpPr>
          <p:spPr>
            <a:xfrm>
              <a:off x="11108376" y="7137703"/>
              <a:ext cx="566218" cy="584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2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FFFFF"/>
                  </a:solidFill>
                </a:rPr>
                <a:t>63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8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Similarity to Memory?</a:t>
            </a:r>
            <a:endParaRPr lang="en-US" dirty="0"/>
          </a:p>
        </p:txBody>
      </p:sp>
      <p:sp>
        <p:nvSpPr>
          <p:cNvPr id="6160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270933" y="2546772"/>
            <a:ext cx="10295467" cy="1083734"/>
          </a:xfrm>
          <a:noFill/>
          <a:ln/>
        </p:spPr>
        <p:txBody>
          <a:bodyPr>
            <a:normAutofit/>
          </a:bodyPr>
          <a:lstStyle/>
          <a:p>
            <a:pPr marL="758601" indent="-758601">
              <a:lnSpc>
                <a:spcPct val="90000"/>
              </a:lnSpc>
              <a:buNone/>
            </a:pPr>
            <a:r>
              <a:rPr lang="en-US" sz="3200" dirty="0" smtClean="0"/>
              <a:t>Same principle: </a:t>
            </a:r>
            <a:br>
              <a:rPr lang="en-US" sz="3200" dirty="0" smtClean="0"/>
            </a:br>
            <a:r>
              <a:rPr lang="en-US" sz="3200" dirty="0" smtClean="0"/>
              <a:t>map logical abstraction to physical resource</a:t>
            </a:r>
            <a:endParaRPr lang="en-US" sz="2800" dirty="0"/>
          </a:p>
        </p:txBody>
      </p:sp>
      <p:grpSp>
        <p:nvGrpSpPr>
          <p:cNvPr id="2" name="Group 231"/>
          <p:cNvGrpSpPr>
            <a:grpSpLocks/>
          </p:cNvGrpSpPr>
          <p:nvPr/>
        </p:nvGrpSpPr>
        <p:grpSpPr bwMode="auto">
          <a:xfrm>
            <a:off x="1159130" y="5041685"/>
            <a:ext cx="1083733" cy="2600960"/>
            <a:chOff x="576" y="1920"/>
            <a:chExt cx="480" cy="1152"/>
          </a:xfrm>
        </p:grpSpPr>
        <p:sp>
          <p:nvSpPr>
            <p:cNvPr id="6368" name="Rectangle 224"/>
            <p:cNvSpPr>
              <a:spLocks noChangeArrowheads="1"/>
            </p:cNvSpPr>
            <p:nvPr/>
          </p:nvSpPr>
          <p:spPr bwMode="auto">
            <a:xfrm>
              <a:off x="576" y="1920"/>
              <a:ext cx="48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5120"/>
            </a:p>
          </p:txBody>
        </p:sp>
        <p:sp>
          <p:nvSpPr>
            <p:cNvPr id="6369" name="Rectangle 225"/>
            <p:cNvSpPr>
              <a:spLocks noChangeArrowheads="1"/>
            </p:cNvSpPr>
            <p:nvPr/>
          </p:nvSpPr>
          <p:spPr bwMode="auto">
            <a:xfrm>
              <a:off x="576" y="2112"/>
              <a:ext cx="48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5120"/>
            </a:p>
          </p:txBody>
        </p:sp>
        <p:sp>
          <p:nvSpPr>
            <p:cNvPr id="6370" name="Rectangle 226"/>
            <p:cNvSpPr>
              <a:spLocks noChangeArrowheads="1"/>
            </p:cNvSpPr>
            <p:nvPr/>
          </p:nvSpPr>
          <p:spPr bwMode="auto">
            <a:xfrm>
              <a:off x="576" y="2304"/>
              <a:ext cx="48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5120"/>
            </a:p>
          </p:txBody>
        </p:sp>
        <p:sp>
          <p:nvSpPr>
            <p:cNvPr id="6371" name="Rectangle 227"/>
            <p:cNvSpPr>
              <a:spLocks noChangeArrowheads="1"/>
            </p:cNvSpPr>
            <p:nvPr/>
          </p:nvSpPr>
          <p:spPr bwMode="auto">
            <a:xfrm>
              <a:off x="576" y="2496"/>
              <a:ext cx="48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5120"/>
            </a:p>
          </p:txBody>
        </p:sp>
        <p:sp>
          <p:nvSpPr>
            <p:cNvPr id="6372" name="Rectangle 228"/>
            <p:cNvSpPr>
              <a:spLocks noChangeArrowheads="1"/>
            </p:cNvSpPr>
            <p:nvPr/>
          </p:nvSpPr>
          <p:spPr bwMode="auto">
            <a:xfrm>
              <a:off x="576" y="2880"/>
              <a:ext cx="48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5120"/>
            </a:p>
          </p:txBody>
        </p:sp>
        <p:sp>
          <p:nvSpPr>
            <p:cNvPr id="6373" name="Rectangle 229"/>
            <p:cNvSpPr>
              <a:spLocks noChangeArrowheads="1"/>
            </p:cNvSpPr>
            <p:nvPr/>
          </p:nvSpPr>
          <p:spPr bwMode="auto">
            <a:xfrm>
              <a:off x="576" y="2688"/>
              <a:ext cx="48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5120"/>
            </a:p>
          </p:txBody>
        </p:sp>
      </p:grpSp>
      <p:sp>
        <p:nvSpPr>
          <p:cNvPr id="6374" name="Text Box 230"/>
          <p:cNvSpPr txBox="1">
            <a:spLocks noChangeArrowheads="1"/>
          </p:cNvSpPr>
          <p:nvPr/>
        </p:nvSpPr>
        <p:spPr bwMode="auto">
          <a:xfrm>
            <a:off x="681854" y="7751019"/>
            <a:ext cx="1627369" cy="530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44"/>
              <a:t>Process 1</a:t>
            </a:r>
          </a:p>
        </p:txBody>
      </p:sp>
      <p:grpSp>
        <p:nvGrpSpPr>
          <p:cNvPr id="3" name="Group 239"/>
          <p:cNvGrpSpPr>
            <a:grpSpLocks/>
          </p:cNvGrpSpPr>
          <p:nvPr/>
        </p:nvGrpSpPr>
        <p:grpSpPr bwMode="auto">
          <a:xfrm>
            <a:off x="2817707" y="5852160"/>
            <a:ext cx="1083733" cy="2600960"/>
            <a:chOff x="576" y="1920"/>
            <a:chExt cx="480" cy="1152"/>
          </a:xfrm>
        </p:grpSpPr>
        <p:sp>
          <p:nvSpPr>
            <p:cNvPr id="6384" name="Rectangle 240"/>
            <p:cNvSpPr>
              <a:spLocks noChangeArrowheads="1"/>
            </p:cNvSpPr>
            <p:nvPr/>
          </p:nvSpPr>
          <p:spPr bwMode="auto">
            <a:xfrm>
              <a:off x="576" y="1920"/>
              <a:ext cx="480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5120"/>
            </a:p>
          </p:txBody>
        </p:sp>
        <p:sp>
          <p:nvSpPr>
            <p:cNvPr id="6385" name="Rectangle 241"/>
            <p:cNvSpPr>
              <a:spLocks noChangeArrowheads="1"/>
            </p:cNvSpPr>
            <p:nvPr/>
          </p:nvSpPr>
          <p:spPr bwMode="auto">
            <a:xfrm>
              <a:off x="576" y="2112"/>
              <a:ext cx="480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5120"/>
            </a:p>
          </p:txBody>
        </p:sp>
        <p:sp>
          <p:nvSpPr>
            <p:cNvPr id="6386" name="Rectangle 242"/>
            <p:cNvSpPr>
              <a:spLocks noChangeArrowheads="1"/>
            </p:cNvSpPr>
            <p:nvPr/>
          </p:nvSpPr>
          <p:spPr bwMode="auto">
            <a:xfrm>
              <a:off x="576" y="2304"/>
              <a:ext cx="480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5120"/>
            </a:p>
          </p:txBody>
        </p:sp>
        <p:sp>
          <p:nvSpPr>
            <p:cNvPr id="6387" name="Rectangle 243"/>
            <p:cNvSpPr>
              <a:spLocks noChangeArrowheads="1"/>
            </p:cNvSpPr>
            <p:nvPr/>
          </p:nvSpPr>
          <p:spPr bwMode="auto">
            <a:xfrm>
              <a:off x="576" y="2496"/>
              <a:ext cx="480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5120"/>
            </a:p>
          </p:txBody>
        </p:sp>
        <p:sp>
          <p:nvSpPr>
            <p:cNvPr id="6388" name="Rectangle 244"/>
            <p:cNvSpPr>
              <a:spLocks noChangeArrowheads="1"/>
            </p:cNvSpPr>
            <p:nvPr/>
          </p:nvSpPr>
          <p:spPr bwMode="auto">
            <a:xfrm>
              <a:off x="576" y="2880"/>
              <a:ext cx="480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5120"/>
            </a:p>
          </p:txBody>
        </p:sp>
        <p:sp>
          <p:nvSpPr>
            <p:cNvPr id="6389" name="Rectangle 245"/>
            <p:cNvSpPr>
              <a:spLocks noChangeArrowheads="1"/>
            </p:cNvSpPr>
            <p:nvPr/>
          </p:nvSpPr>
          <p:spPr bwMode="auto">
            <a:xfrm>
              <a:off x="576" y="2688"/>
              <a:ext cx="480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5120"/>
            </a:p>
          </p:txBody>
        </p:sp>
      </p:grpSp>
      <p:sp>
        <p:nvSpPr>
          <p:cNvPr id="6390" name="Text Box 246"/>
          <p:cNvSpPr txBox="1">
            <a:spLocks noChangeArrowheads="1"/>
          </p:cNvSpPr>
          <p:nvPr/>
        </p:nvSpPr>
        <p:spPr bwMode="auto">
          <a:xfrm>
            <a:off x="2701676" y="8453121"/>
            <a:ext cx="1627369" cy="530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44"/>
              <a:t>Process 2</a:t>
            </a:r>
          </a:p>
        </p:txBody>
      </p:sp>
      <p:sp>
        <p:nvSpPr>
          <p:cNvPr id="6393" name="Text Box 249"/>
          <p:cNvSpPr txBox="1">
            <a:spLocks noChangeArrowheads="1"/>
          </p:cNvSpPr>
          <p:nvPr/>
        </p:nvSpPr>
        <p:spPr bwMode="auto">
          <a:xfrm>
            <a:off x="665362" y="8950390"/>
            <a:ext cx="605646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Logical </a:t>
            </a:r>
            <a:r>
              <a:rPr lang="en-US" dirty="0" smtClean="0"/>
              <a:t>View: Address Spaces</a:t>
            </a:r>
            <a:endParaRPr lang="en-US" dirty="0"/>
          </a:p>
        </p:txBody>
      </p:sp>
      <p:sp>
        <p:nvSpPr>
          <p:cNvPr id="6416" name="Rectangle 272"/>
          <p:cNvSpPr>
            <a:spLocks noChangeArrowheads="1"/>
          </p:cNvSpPr>
          <p:nvPr/>
        </p:nvSpPr>
        <p:spPr bwMode="auto">
          <a:xfrm>
            <a:off x="10837334" y="9320107"/>
            <a:ext cx="1083733" cy="43349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5120"/>
          </a:p>
        </p:txBody>
      </p:sp>
      <p:sp>
        <p:nvSpPr>
          <p:cNvPr id="6421" name="Text Box 277"/>
          <p:cNvSpPr txBox="1">
            <a:spLocks noChangeArrowheads="1"/>
          </p:cNvSpPr>
          <p:nvPr/>
        </p:nvSpPr>
        <p:spPr bwMode="auto">
          <a:xfrm rot="-5400000">
            <a:off x="10244250" y="5049667"/>
            <a:ext cx="4128053" cy="880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5120" dirty="0"/>
              <a:t>Physical View</a:t>
            </a:r>
          </a:p>
        </p:txBody>
      </p:sp>
      <p:sp>
        <p:nvSpPr>
          <p:cNvPr id="6377" name="Rectangle 233"/>
          <p:cNvSpPr>
            <a:spLocks noChangeArrowheads="1"/>
          </p:cNvSpPr>
          <p:nvPr/>
        </p:nvSpPr>
        <p:spPr bwMode="auto">
          <a:xfrm>
            <a:off x="4443307" y="5310294"/>
            <a:ext cx="1083733" cy="433493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5120"/>
          </a:p>
        </p:txBody>
      </p:sp>
      <p:sp>
        <p:nvSpPr>
          <p:cNvPr id="6378" name="Rectangle 234"/>
          <p:cNvSpPr>
            <a:spLocks noChangeArrowheads="1"/>
          </p:cNvSpPr>
          <p:nvPr/>
        </p:nvSpPr>
        <p:spPr bwMode="auto">
          <a:xfrm>
            <a:off x="4443307" y="5743787"/>
            <a:ext cx="1083733" cy="433493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5120"/>
          </a:p>
        </p:txBody>
      </p:sp>
      <p:sp>
        <p:nvSpPr>
          <p:cNvPr id="6379" name="Rectangle 235"/>
          <p:cNvSpPr>
            <a:spLocks noChangeArrowheads="1"/>
          </p:cNvSpPr>
          <p:nvPr/>
        </p:nvSpPr>
        <p:spPr bwMode="auto">
          <a:xfrm>
            <a:off x="4443307" y="6177280"/>
            <a:ext cx="1083733" cy="43349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5120"/>
          </a:p>
        </p:txBody>
      </p:sp>
      <p:sp>
        <p:nvSpPr>
          <p:cNvPr id="6380" name="Rectangle 236"/>
          <p:cNvSpPr>
            <a:spLocks noChangeArrowheads="1"/>
          </p:cNvSpPr>
          <p:nvPr/>
        </p:nvSpPr>
        <p:spPr bwMode="auto">
          <a:xfrm>
            <a:off x="4443307" y="6610774"/>
            <a:ext cx="1083733" cy="433493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5120"/>
          </a:p>
        </p:txBody>
      </p:sp>
      <p:sp>
        <p:nvSpPr>
          <p:cNvPr id="6381" name="Rectangle 237"/>
          <p:cNvSpPr>
            <a:spLocks noChangeArrowheads="1"/>
          </p:cNvSpPr>
          <p:nvPr/>
        </p:nvSpPr>
        <p:spPr bwMode="auto">
          <a:xfrm>
            <a:off x="4443307" y="7477760"/>
            <a:ext cx="1083733" cy="433493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5120"/>
          </a:p>
        </p:txBody>
      </p:sp>
      <p:sp>
        <p:nvSpPr>
          <p:cNvPr id="6382" name="Rectangle 238"/>
          <p:cNvSpPr>
            <a:spLocks noChangeArrowheads="1"/>
          </p:cNvSpPr>
          <p:nvPr/>
        </p:nvSpPr>
        <p:spPr bwMode="auto">
          <a:xfrm>
            <a:off x="4443307" y="7044267"/>
            <a:ext cx="1083733" cy="433493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5120"/>
          </a:p>
        </p:txBody>
      </p:sp>
      <p:sp>
        <p:nvSpPr>
          <p:cNvPr id="6391" name="Text Box 247"/>
          <p:cNvSpPr txBox="1">
            <a:spLocks noChangeArrowheads="1"/>
          </p:cNvSpPr>
          <p:nvPr/>
        </p:nvSpPr>
        <p:spPr bwMode="auto">
          <a:xfrm>
            <a:off x="4218902" y="7911254"/>
            <a:ext cx="1627369" cy="530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44"/>
              <a:t>Process 3</a:t>
            </a:r>
          </a:p>
        </p:txBody>
      </p:sp>
      <p:sp>
        <p:nvSpPr>
          <p:cNvPr id="6398" name="Rectangle 254"/>
          <p:cNvSpPr>
            <a:spLocks noChangeArrowheads="1"/>
          </p:cNvSpPr>
          <p:nvPr/>
        </p:nvSpPr>
        <p:spPr bwMode="auto">
          <a:xfrm>
            <a:off x="10837334" y="2059094"/>
            <a:ext cx="1083733" cy="43349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5120"/>
          </a:p>
        </p:txBody>
      </p:sp>
      <p:sp>
        <p:nvSpPr>
          <p:cNvPr id="6399" name="Rectangle 255"/>
          <p:cNvSpPr>
            <a:spLocks noChangeArrowheads="1"/>
          </p:cNvSpPr>
          <p:nvPr/>
        </p:nvSpPr>
        <p:spPr bwMode="auto">
          <a:xfrm>
            <a:off x="10837334" y="2492587"/>
            <a:ext cx="1083733" cy="433493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5120"/>
          </a:p>
        </p:txBody>
      </p:sp>
      <p:sp>
        <p:nvSpPr>
          <p:cNvPr id="6400" name="Rectangle 256"/>
          <p:cNvSpPr>
            <a:spLocks noChangeArrowheads="1"/>
          </p:cNvSpPr>
          <p:nvPr/>
        </p:nvSpPr>
        <p:spPr bwMode="auto">
          <a:xfrm>
            <a:off x="10837334" y="2926080"/>
            <a:ext cx="1083733" cy="433493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5120"/>
          </a:p>
        </p:txBody>
      </p:sp>
      <p:sp>
        <p:nvSpPr>
          <p:cNvPr id="6401" name="Rectangle 257"/>
          <p:cNvSpPr>
            <a:spLocks noChangeArrowheads="1"/>
          </p:cNvSpPr>
          <p:nvPr/>
        </p:nvSpPr>
        <p:spPr bwMode="auto">
          <a:xfrm>
            <a:off x="10837334" y="3359574"/>
            <a:ext cx="1083733" cy="43349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5120"/>
          </a:p>
        </p:txBody>
      </p:sp>
      <p:sp>
        <p:nvSpPr>
          <p:cNvPr id="6402" name="Rectangle 258"/>
          <p:cNvSpPr>
            <a:spLocks noChangeArrowheads="1"/>
          </p:cNvSpPr>
          <p:nvPr/>
        </p:nvSpPr>
        <p:spPr bwMode="auto">
          <a:xfrm>
            <a:off x="10837334" y="4226560"/>
            <a:ext cx="1083733" cy="433493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5120"/>
          </a:p>
        </p:txBody>
      </p:sp>
      <p:sp>
        <p:nvSpPr>
          <p:cNvPr id="6403" name="Rectangle 259"/>
          <p:cNvSpPr>
            <a:spLocks noChangeArrowheads="1"/>
          </p:cNvSpPr>
          <p:nvPr/>
        </p:nvSpPr>
        <p:spPr bwMode="auto">
          <a:xfrm>
            <a:off x="10837334" y="3793067"/>
            <a:ext cx="1083733" cy="433493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5120"/>
          </a:p>
        </p:txBody>
      </p:sp>
      <p:sp>
        <p:nvSpPr>
          <p:cNvPr id="6405" name="Rectangle 261"/>
          <p:cNvSpPr>
            <a:spLocks noChangeArrowheads="1"/>
          </p:cNvSpPr>
          <p:nvPr/>
        </p:nvSpPr>
        <p:spPr bwMode="auto">
          <a:xfrm>
            <a:off x="10837334" y="4660054"/>
            <a:ext cx="1083733" cy="43349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5120"/>
          </a:p>
        </p:txBody>
      </p:sp>
      <p:sp>
        <p:nvSpPr>
          <p:cNvPr id="6406" name="Rectangle 262"/>
          <p:cNvSpPr>
            <a:spLocks noChangeArrowheads="1"/>
          </p:cNvSpPr>
          <p:nvPr/>
        </p:nvSpPr>
        <p:spPr bwMode="auto">
          <a:xfrm>
            <a:off x="10837334" y="5093547"/>
            <a:ext cx="1083733" cy="43349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5120"/>
          </a:p>
        </p:txBody>
      </p:sp>
      <p:sp>
        <p:nvSpPr>
          <p:cNvPr id="6407" name="Rectangle 263"/>
          <p:cNvSpPr>
            <a:spLocks noChangeArrowheads="1"/>
          </p:cNvSpPr>
          <p:nvPr/>
        </p:nvSpPr>
        <p:spPr bwMode="auto">
          <a:xfrm>
            <a:off x="10837334" y="5527040"/>
            <a:ext cx="1083733" cy="433493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5120"/>
          </a:p>
        </p:txBody>
      </p:sp>
      <p:sp>
        <p:nvSpPr>
          <p:cNvPr id="6408" name="Rectangle 264"/>
          <p:cNvSpPr>
            <a:spLocks noChangeArrowheads="1"/>
          </p:cNvSpPr>
          <p:nvPr/>
        </p:nvSpPr>
        <p:spPr bwMode="auto">
          <a:xfrm>
            <a:off x="10837334" y="5960534"/>
            <a:ext cx="1083733" cy="43349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5120"/>
          </a:p>
        </p:txBody>
      </p:sp>
      <p:sp>
        <p:nvSpPr>
          <p:cNvPr id="6409" name="Rectangle 265"/>
          <p:cNvSpPr>
            <a:spLocks noChangeArrowheads="1"/>
          </p:cNvSpPr>
          <p:nvPr/>
        </p:nvSpPr>
        <p:spPr bwMode="auto">
          <a:xfrm>
            <a:off x="10837334" y="6827520"/>
            <a:ext cx="1083733" cy="43349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5120"/>
          </a:p>
        </p:txBody>
      </p:sp>
      <p:sp>
        <p:nvSpPr>
          <p:cNvPr id="6410" name="Rectangle 266"/>
          <p:cNvSpPr>
            <a:spLocks noChangeArrowheads="1"/>
          </p:cNvSpPr>
          <p:nvPr/>
        </p:nvSpPr>
        <p:spPr bwMode="auto">
          <a:xfrm>
            <a:off x="10837334" y="6394027"/>
            <a:ext cx="1083733" cy="433493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5120"/>
          </a:p>
        </p:txBody>
      </p:sp>
      <p:sp>
        <p:nvSpPr>
          <p:cNvPr id="6412" name="Rectangle 268"/>
          <p:cNvSpPr>
            <a:spLocks noChangeArrowheads="1"/>
          </p:cNvSpPr>
          <p:nvPr/>
        </p:nvSpPr>
        <p:spPr bwMode="auto">
          <a:xfrm>
            <a:off x="10837334" y="7152640"/>
            <a:ext cx="1083733" cy="433493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5120"/>
          </a:p>
        </p:txBody>
      </p:sp>
      <p:sp>
        <p:nvSpPr>
          <p:cNvPr id="6413" name="Rectangle 269"/>
          <p:cNvSpPr>
            <a:spLocks noChangeArrowheads="1"/>
          </p:cNvSpPr>
          <p:nvPr/>
        </p:nvSpPr>
        <p:spPr bwMode="auto">
          <a:xfrm>
            <a:off x="10837334" y="7586134"/>
            <a:ext cx="1083733" cy="433493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5120"/>
          </a:p>
        </p:txBody>
      </p:sp>
      <p:sp>
        <p:nvSpPr>
          <p:cNvPr id="6414" name="Rectangle 270"/>
          <p:cNvSpPr>
            <a:spLocks noChangeArrowheads="1"/>
          </p:cNvSpPr>
          <p:nvPr/>
        </p:nvSpPr>
        <p:spPr bwMode="auto">
          <a:xfrm>
            <a:off x="10837334" y="8019627"/>
            <a:ext cx="1083733" cy="43349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5120"/>
          </a:p>
        </p:txBody>
      </p:sp>
      <p:sp>
        <p:nvSpPr>
          <p:cNvPr id="6415" name="Rectangle 271"/>
          <p:cNvSpPr>
            <a:spLocks noChangeArrowheads="1"/>
          </p:cNvSpPr>
          <p:nvPr/>
        </p:nvSpPr>
        <p:spPr bwMode="auto">
          <a:xfrm>
            <a:off x="10837334" y="8453120"/>
            <a:ext cx="1083733" cy="43349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5120"/>
          </a:p>
        </p:txBody>
      </p:sp>
      <p:sp>
        <p:nvSpPr>
          <p:cNvPr id="6417" name="Rectangle 273"/>
          <p:cNvSpPr>
            <a:spLocks noChangeArrowheads="1"/>
          </p:cNvSpPr>
          <p:nvPr/>
        </p:nvSpPr>
        <p:spPr bwMode="auto">
          <a:xfrm>
            <a:off x="10837334" y="8886614"/>
            <a:ext cx="1083733" cy="43349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5120"/>
          </a:p>
        </p:txBody>
      </p:sp>
      <p:sp>
        <p:nvSpPr>
          <p:cNvPr id="6418" name="Rectangle 274"/>
          <p:cNvSpPr>
            <a:spLocks noChangeArrowheads="1"/>
          </p:cNvSpPr>
          <p:nvPr/>
        </p:nvSpPr>
        <p:spPr bwMode="auto">
          <a:xfrm>
            <a:off x="10837334" y="1625600"/>
            <a:ext cx="1083733" cy="43349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5120"/>
          </a:p>
        </p:txBody>
      </p:sp>
      <p:sp>
        <p:nvSpPr>
          <p:cNvPr id="6419" name="Rectangle 275"/>
          <p:cNvSpPr>
            <a:spLocks noChangeArrowheads="1"/>
          </p:cNvSpPr>
          <p:nvPr/>
        </p:nvSpPr>
        <p:spPr bwMode="auto">
          <a:xfrm>
            <a:off x="10837334" y="1192107"/>
            <a:ext cx="1083733" cy="43349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5120"/>
          </a:p>
        </p:txBody>
      </p:sp>
      <p:sp>
        <p:nvSpPr>
          <p:cNvPr id="6420" name="Rectangle 276"/>
          <p:cNvSpPr>
            <a:spLocks noChangeArrowheads="1"/>
          </p:cNvSpPr>
          <p:nvPr/>
        </p:nvSpPr>
        <p:spPr bwMode="auto">
          <a:xfrm>
            <a:off x="10837334" y="758614"/>
            <a:ext cx="1083733" cy="43349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5120"/>
          </a:p>
        </p:txBody>
      </p:sp>
      <p:sp>
        <p:nvSpPr>
          <p:cNvPr id="6423" name="Line 279"/>
          <p:cNvSpPr>
            <a:spLocks noChangeShapeType="1"/>
          </p:cNvSpPr>
          <p:nvPr/>
        </p:nvSpPr>
        <p:spPr bwMode="auto">
          <a:xfrm flipV="1">
            <a:off x="5527040" y="2709333"/>
            <a:ext cx="5310293" cy="281770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5120"/>
          </a:p>
        </p:txBody>
      </p:sp>
      <p:sp>
        <p:nvSpPr>
          <p:cNvPr id="6424" name="Line 280"/>
          <p:cNvSpPr>
            <a:spLocks noChangeShapeType="1"/>
          </p:cNvSpPr>
          <p:nvPr/>
        </p:nvSpPr>
        <p:spPr bwMode="auto">
          <a:xfrm flipV="1">
            <a:off x="5527040" y="5743787"/>
            <a:ext cx="5201920" cy="10837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5120"/>
          </a:p>
        </p:txBody>
      </p:sp>
      <p:sp>
        <p:nvSpPr>
          <p:cNvPr id="6426" name="Line 282"/>
          <p:cNvSpPr>
            <a:spLocks noChangeShapeType="1"/>
          </p:cNvSpPr>
          <p:nvPr/>
        </p:nvSpPr>
        <p:spPr bwMode="auto">
          <a:xfrm flipV="1">
            <a:off x="5527040" y="6719147"/>
            <a:ext cx="5310293" cy="54186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5120"/>
          </a:p>
        </p:txBody>
      </p:sp>
      <p:sp>
        <p:nvSpPr>
          <p:cNvPr id="6427" name="Line 283"/>
          <p:cNvSpPr>
            <a:spLocks noChangeShapeType="1"/>
          </p:cNvSpPr>
          <p:nvPr/>
        </p:nvSpPr>
        <p:spPr bwMode="auto">
          <a:xfrm flipV="1">
            <a:off x="5418667" y="7369387"/>
            <a:ext cx="5527040" cy="3251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5120"/>
          </a:p>
        </p:txBody>
      </p:sp>
      <p:sp>
        <p:nvSpPr>
          <p:cNvPr id="6428" name="Line 284"/>
          <p:cNvSpPr>
            <a:spLocks noChangeShapeType="1"/>
          </p:cNvSpPr>
          <p:nvPr/>
        </p:nvSpPr>
        <p:spPr bwMode="auto">
          <a:xfrm flipV="1">
            <a:off x="5527040" y="4118187"/>
            <a:ext cx="5310293" cy="270933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5120"/>
          </a:p>
        </p:txBody>
      </p:sp>
    </p:spTree>
    <p:extLst>
      <p:ext uri="{BB962C8B-B14F-4D97-AF65-F5344CB8AC3E}">
        <p14:creationId xmlns:p14="http://schemas.microsoft.com/office/powerpoint/2010/main" val="162933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Allocation Strategies</a:t>
            </a:r>
          </a:p>
        </p:txBody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522" y="2139857"/>
            <a:ext cx="11438453" cy="7151258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en-US" dirty="0" smtClean="0"/>
              <a:t>Many different approaches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Contiguous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Extent-based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Linked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File-allocation Tables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Indexed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Multi-level Indexed</a:t>
            </a:r>
          </a:p>
          <a:p>
            <a:pPr>
              <a:lnSpc>
                <a:spcPct val="90000"/>
              </a:lnSpc>
              <a:buNone/>
            </a:pPr>
            <a:r>
              <a:rPr lang="en-US" dirty="0"/>
              <a:t>Questions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Amount of fragmentation (internal and external</a:t>
            </a:r>
            <a:r>
              <a:rPr lang="en-US" sz="2800" dirty="0" smtClean="0"/>
              <a:t>)</a:t>
            </a:r>
            <a:br>
              <a:rPr lang="en-US" sz="2800" dirty="0" smtClean="0"/>
            </a:br>
            <a:r>
              <a:rPr lang="en-US" sz="2800" dirty="0" smtClean="0"/>
              <a:t>	 – </a:t>
            </a:r>
            <a:r>
              <a:rPr lang="en-US" sz="2800" dirty="0" err="1" smtClean="0"/>
              <a:t>freespace</a:t>
            </a:r>
            <a:r>
              <a:rPr lang="en-US" sz="2800" dirty="0" smtClean="0"/>
              <a:t> that can’t be used</a:t>
            </a:r>
            <a:endParaRPr lang="en-US" sz="2800" dirty="0"/>
          </a:p>
          <a:p>
            <a:pPr lvl="1">
              <a:lnSpc>
                <a:spcPct val="90000"/>
              </a:lnSpc>
            </a:pPr>
            <a:r>
              <a:rPr lang="en-US" sz="2800" dirty="0"/>
              <a:t>Ability to grow file over time?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/>
              <a:t>Performance of sequential accesses (contiguous layout)?</a:t>
            </a:r>
            <a:endParaRPr lang="en-US" sz="2800" dirty="0"/>
          </a:p>
          <a:p>
            <a:pPr lvl="1">
              <a:lnSpc>
                <a:spcPct val="90000"/>
              </a:lnSpc>
            </a:pPr>
            <a:r>
              <a:rPr lang="en-US" sz="2800" dirty="0"/>
              <a:t>Speed to find data blocks for random accesses?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Wasted space for</a:t>
            </a:r>
            <a:r>
              <a:rPr lang="en-US" sz="2800" dirty="0" smtClean="0"/>
              <a:t> meta-data overhead (everything that isn’t data</a:t>
            </a:r>
            <a:r>
              <a:rPr lang="en-US" sz="2800" dirty="0" smtClean="0"/>
              <a:t>)?</a:t>
            </a:r>
          </a:p>
          <a:p>
            <a:pPr lvl="2">
              <a:lnSpc>
                <a:spcPct val="90000"/>
              </a:lnSpc>
            </a:pPr>
            <a:r>
              <a:rPr lang="en-US" sz="2500" dirty="0" smtClean="0"/>
              <a:t>Meta-data must be stored persistently too!</a:t>
            </a:r>
            <a:endParaRPr lang="en-US" sz="2500" dirty="0" smtClean="0"/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theme/theme1.xml><?xml version="1.0" encoding="utf-8"?>
<a:theme xmlns:a="http://schemas.openxmlformats.org/drawingml/2006/main" name="Precedent">
  <a:themeElements>
    <a:clrScheme name="Precedent">
      <a:dk1>
        <a:srgbClr val="921F07"/>
      </a:dk1>
      <a:lt1>
        <a:sysClr val="window" lastClr="FFFFFF"/>
      </a:lt1>
      <a:dk2>
        <a:srgbClr val="333333"/>
      </a:dk2>
      <a:lt2>
        <a:srgbClr val="E5E5D3"/>
      </a:lt2>
      <a:accent1>
        <a:srgbClr val="993232"/>
      </a:accent1>
      <a:accent2>
        <a:srgbClr val="9B6C34"/>
      </a:accent2>
      <a:accent3>
        <a:srgbClr val="736C5D"/>
      </a:accent3>
      <a:accent4>
        <a:srgbClr val="C9972B"/>
      </a:accent4>
      <a:accent5>
        <a:srgbClr val="C95F2B"/>
      </a:accent5>
      <a:accent6>
        <a:srgbClr val="8F7A05"/>
      </a:accent6>
      <a:hlink>
        <a:srgbClr val="933926"/>
      </a:hlink>
      <a:folHlink>
        <a:srgbClr val="916019"/>
      </a:folHlink>
    </a:clrScheme>
    <a:fontScheme name="Precedent">
      <a:majorFont>
        <a:latin typeface="Perpetua Titling MT"/>
        <a:ea typeface=""/>
        <a:cs typeface=""/>
        <a:font script="Jpan" typeface="ＭＳ Ｐ明朝"/>
      </a:majorFont>
      <a:minorFont>
        <a:latin typeface="Calisto MT"/>
        <a:ea typeface=""/>
        <a:cs typeface=""/>
        <a:font script="Jpan" typeface="ＭＳ Ｐ明朝"/>
      </a:minorFont>
    </a:fontScheme>
    <a:fmtScheme name="Preceden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tint val="100000"/>
                <a:shade val="30000"/>
                <a:satMod val="135000"/>
              </a:schemeClr>
            </a:gs>
          </a:gsLst>
          <a:path path="circle">
            <a:fillToRect l="70000" t="10000" b="7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5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25400" dir="4800000" sx="103000" sy="103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3000000"/>
            </a:lightRig>
          </a:scene3d>
          <a:sp3d prstMaterial="softEdge">
            <a:bevelT w="0" h="0"/>
          </a:sp3d>
        </a:effectStyle>
        <a:effectStyle>
          <a:effectLst>
            <a:innerShdw blurRad="127000" dist="38100" dir="13200000">
              <a:srgbClr val="000000">
                <a:alpha val="75000"/>
              </a:srgbClr>
            </a:innerShdw>
            <a:outerShdw blurRad="38100" dist="12700" dir="1800000" sx="101000" sy="101000" rotWithShape="0">
              <a:srgbClr val="000000">
                <a:alpha val="40000"/>
              </a:srgbClr>
            </a:outerShdw>
            <a:reflection blurRad="127000" stA="25000" endPos="30000" dist="127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12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shade val="30000"/>
                <a:satMod val="150000"/>
              </a:schemeClr>
            </a:gs>
          </a:gsLst>
          <a:path path="circle">
            <a:fillToRect t="10000" r="70000" b="7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30000"/>
                <a:lumMod val="80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Precedent.thmx</Template>
  <TotalTime>1746</TotalTime>
  <Words>2554</Words>
  <Application>Microsoft Macintosh PowerPoint</Application>
  <PresentationFormat>Custom</PresentationFormat>
  <Paragraphs>1468</Paragraphs>
  <Slides>48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8" baseType="lpstr">
      <vt:lpstr>Avenir Book</vt:lpstr>
      <vt:lpstr>Calisto MT</vt:lpstr>
      <vt:lpstr>Helvetica</vt:lpstr>
      <vt:lpstr>Helvetica Light</vt:lpstr>
      <vt:lpstr>Menlo</vt:lpstr>
      <vt:lpstr>ＭＳ Ｐゴシック</vt:lpstr>
      <vt:lpstr>Perpetua Titling MT</vt:lpstr>
      <vt:lpstr>Times</vt:lpstr>
      <vt:lpstr>Arial</vt:lpstr>
      <vt:lpstr>Precedent</vt:lpstr>
      <vt:lpstr>Announcements</vt:lpstr>
      <vt:lpstr>File System Implementation</vt:lpstr>
      <vt:lpstr>Review: File Names</vt:lpstr>
      <vt:lpstr>Review: File API</vt:lpstr>
      <vt:lpstr>Today: Implementation</vt:lpstr>
      <vt:lpstr>Part 1: Disk Structures</vt:lpstr>
      <vt:lpstr>Persistent Store</vt:lpstr>
      <vt:lpstr>Similarity to Memory?</vt:lpstr>
      <vt:lpstr>Allocation Strategies</vt:lpstr>
      <vt:lpstr>Contiguous Allocation</vt:lpstr>
      <vt:lpstr>Small # of ExtentS</vt:lpstr>
      <vt:lpstr>Linked Allocation</vt:lpstr>
      <vt:lpstr>File-Allocation Table (FAT)</vt:lpstr>
      <vt:lpstr>Indexed Allocation</vt:lpstr>
      <vt:lpstr>Multi-Level Indexing</vt:lpstr>
      <vt:lpstr>Flexible # of ExtentS</vt:lpstr>
      <vt:lpstr>Assume Multi-Level Indexing</vt:lpstr>
      <vt:lpstr>On-Disk Structures</vt:lpstr>
      <vt:lpstr>FS Structs: Empty Disk</vt:lpstr>
      <vt:lpstr>Data Blocks</vt:lpstr>
      <vt:lpstr>Inodes</vt:lpstr>
      <vt:lpstr>One Inode Block</vt:lpstr>
      <vt:lpstr>Inode</vt:lpstr>
      <vt:lpstr>Inodes</vt:lpstr>
      <vt:lpstr>Inode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Directories</vt:lpstr>
      <vt:lpstr>Simple Directory List Example</vt:lpstr>
      <vt:lpstr>Allocation</vt:lpstr>
      <vt:lpstr>Bitmaps?</vt:lpstr>
      <vt:lpstr>Opportunity for Inconsistency (fsck)</vt:lpstr>
      <vt:lpstr>Superblock</vt:lpstr>
      <vt:lpstr>Super Block</vt:lpstr>
      <vt:lpstr>On-Disk Structures</vt:lpstr>
      <vt:lpstr>Part 2 : Operations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Efficiency</vt:lpstr>
      <vt:lpstr>Write Buffering</vt:lpstr>
      <vt:lpstr>Summary/Future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 Names</dc:title>
  <cp:lastModifiedBy>ANDREA C ARPACI-DUSSEAU</cp:lastModifiedBy>
  <cp:revision>13</cp:revision>
  <dcterms:created xsi:type="dcterms:W3CDTF">2015-11-04T23:25:51Z</dcterms:created>
  <dcterms:modified xsi:type="dcterms:W3CDTF">2015-11-06T16:58:31Z</dcterms:modified>
</cp:coreProperties>
</file>