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xlsx" ContentType="application/vnd.openxmlformats-officedocument.spreadsheetml.sheet"/>
  <Default Extension="png" ContentType="image/png"/>
  <Default Extension="rels" ContentType="application/vnd.openxmlformats-package.relationships+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</p:sldMasterIdLst>
  <p:notesMasterIdLst>
    <p:notesMasterId r:id="rId66"/>
  </p:notesMasterIdLst>
  <p:sldIdLst>
    <p:sldId id="384" r:id="rId2"/>
    <p:sldId id="385" r:id="rId3"/>
    <p:sldId id="257" r:id="rId4"/>
    <p:sldId id="269" r:id="rId5"/>
    <p:sldId id="271" r:id="rId6"/>
    <p:sldId id="274" r:id="rId7"/>
    <p:sldId id="276" r:id="rId8"/>
    <p:sldId id="277" r:id="rId9"/>
    <p:sldId id="278" r:id="rId10"/>
    <p:sldId id="388" r:id="rId11"/>
    <p:sldId id="389" r:id="rId12"/>
    <p:sldId id="279" r:id="rId13"/>
    <p:sldId id="280" r:id="rId14"/>
    <p:sldId id="281" r:id="rId15"/>
    <p:sldId id="282" r:id="rId16"/>
    <p:sldId id="283" r:id="rId17"/>
    <p:sldId id="387" r:id="rId18"/>
    <p:sldId id="386" r:id="rId19"/>
    <p:sldId id="286" r:id="rId20"/>
    <p:sldId id="289" r:id="rId21"/>
    <p:sldId id="290" r:id="rId22"/>
    <p:sldId id="291" r:id="rId23"/>
    <p:sldId id="292" r:id="rId24"/>
    <p:sldId id="293" r:id="rId25"/>
    <p:sldId id="294" r:id="rId26"/>
    <p:sldId id="297" r:id="rId27"/>
    <p:sldId id="298" r:id="rId28"/>
    <p:sldId id="307" r:id="rId29"/>
    <p:sldId id="313" r:id="rId30"/>
    <p:sldId id="314" r:id="rId31"/>
    <p:sldId id="317" r:id="rId32"/>
    <p:sldId id="319" r:id="rId33"/>
    <p:sldId id="321" r:id="rId34"/>
    <p:sldId id="322" r:id="rId35"/>
    <p:sldId id="323" r:id="rId36"/>
    <p:sldId id="324" r:id="rId37"/>
    <p:sldId id="325" r:id="rId38"/>
    <p:sldId id="327" r:id="rId39"/>
    <p:sldId id="328" r:id="rId40"/>
    <p:sldId id="330" r:id="rId41"/>
    <p:sldId id="332" r:id="rId42"/>
    <p:sldId id="336" r:id="rId43"/>
    <p:sldId id="339" r:id="rId44"/>
    <p:sldId id="341" r:id="rId45"/>
    <p:sldId id="345" r:id="rId46"/>
    <p:sldId id="346" r:id="rId47"/>
    <p:sldId id="347" r:id="rId48"/>
    <p:sldId id="349" r:id="rId49"/>
    <p:sldId id="350" r:id="rId50"/>
    <p:sldId id="351" r:id="rId51"/>
    <p:sldId id="352" r:id="rId52"/>
    <p:sldId id="354" r:id="rId53"/>
    <p:sldId id="355" r:id="rId54"/>
    <p:sldId id="357" r:id="rId55"/>
    <p:sldId id="360" r:id="rId56"/>
    <p:sldId id="364" r:id="rId57"/>
    <p:sldId id="368" r:id="rId58"/>
    <p:sldId id="371" r:id="rId59"/>
    <p:sldId id="372" r:id="rId60"/>
    <p:sldId id="383" r:id="rId61"/>
    <p:sldId id="377" r:id="rId62"/>
    <p:sldId id="379" r:id="rId63"/>
    <p:sldId id="381" r:id="rId64"/>
    <p:sldId id="382" r:id="rId65"/>
  </p:sldIdLst>
  <p:sldSz cx="13004800" cy="9753600"/>
  <p:notesSz cx="6858000" cy="9144000"/>
  <p:defaultTextStyle>
    <a:lvl1pPr algn="ctr" defTabSz="584200">
      <a:defRPr sz="3600">
        <a:solidFill>
          <a:srgbClr val="FFFFFF"/>
        </a:solidFill>
        <a:latin typeface="+mn-lt"/>
        <a:ea typeface="+mn-ea"/>
        <a:cs typeface="+mn-cs"/>
        <a:sym typeface="Helvetica Light"/>
      </a:defRPr>
    </a:lvl1pPr>
    <a:lvl2pPr indent="228600" algn="ctr" defTabSz="584200">
      <a:defRPr sz="3600">
        <a:solidFill>
          <a:srgbClr val="FFFFFF"/>
        </a:solidFill>
        <a:latin typeface="+mn-lt"/>
        <a:ea typeface="+mn-ea"/>
        <a:cs typeface="+mn-cs"/>
        <a:sym typeface="Helvetica Light"/>
      </a:defRPr>
    </a:lvl2pPr>
    <a:lvl3pPr indent="457200" algn="ctr" defTabSz="584200">
      <a:defRPr sz="3600">
        <a:solidFill>
          <a:srgbClr val="FFFFFF"/>
        </a:solidFill>
        <a:latin typeface="+mn-lt"/>
        <a:ea typeface="+mn-ea"/>
        <a:cs typeface="+mn-cs"/>
        <a:sym typeface="Helvetica Light"/>
      </a:defRPr>
    </a:lvl3pPr>
    <a:lvl4pPr indent="685800" algn="ctr" defTabSz="584200">
      <a:defRPr sz="3600">
        <a:solidFill>
          <a:srgbClr val="FFFFFF"/>
        </a:solidFill>
        <a:latin typeface="+mn-lt"/>
        <a:ea typeface="+mn-ea"/>
        <a:cs typeface="+mn-cs"/>
        <a:sym typeface="Helvetica Light"/>
      </a:defRPr>
    </a:lvl4pPr>
    <a:lvl5pPr indent="914400" algn="ctr" defTabSz="584200">
      <a:defRPr sz="3600">
        <a:solidFill>
          <a:srgbClr val="FFFFFF"/>
        </a:solidFill>
        <a:latin typeface="+mn-lt"/>
        <a:ea typeface="+mn-ea"/>
        <a:cs typeface="+mn-cs"/>
        <a:sym typeface="Helvetica Light"/>
      </a:defRPr>
    </a:lvl5pPr>
    <a:lvl6pPr indent="1143000" algn="ctr" defTabSz="584200">
      <a:defRPr sz="3600">
        <a:solidFill>
          <a:srgbClr val="FFFFFF"/>
        </a:solidFill>
        <a:latin typeface="+mn-lt"/>
        <a:ea typeface="+mn-ea"/>
        <a:cs typeface="+mn-cs"/>
        <a:sym typeface="Helvetica Light"/>
      </a:defRPr>
    </a:lvl6pPr>
    <a:lvl7pPr indent="1371600" algn="ctr" defTabSz="584200">
      <a:defRPr sz="3600">
        <a:solidFill>
          <a:srgbClr val="FFFFFF"/>
        </a:solidFill>
        <a:latin typeface="+mn-lt"/>
        <a:ea typeface="+mn-ea"/>
        <a:cs typeface="+mn-cs"/>
        <a:sym typeface="Helvetica Light"/>
      </a:defRPr>
    </a:lvl7pPr>
    <a:lvl8pPr indent="1600200" algn="ctr" defTabSz="584200">
      <a:defRPr sz="3600">
        <a:solidFill>
          <a:srgbClr val="FFFFFF"/>
        </a:solidFill>
        <a:latin typeface="+mn-lt"/>
        <a:ea typeface="+mn-ea"/>
        <a:cs typeface="+mn-cs"/>
        <a:sym typeface="Helvetica Light"/>
      </a:defRPr>
    </a:lvl8pPr>
    <a:lvl9pPr indent="1828800" algn="ctr" defTabSz="584200">
      <a:defRPr sz="3600">
        <a:solidFill>
          <a:srgbClr val="FFFFFF"/>
        </a:solidFill>
        <a:latin typeface="+mn-lt"/>
        <a:ea typeface="+mn-ea"/>
        <a:cs typeface="+mn-cs"/>
        <a:sym typeface="Helvetica Light"/>
      </a:defRPr>
    </a:lvl9pPr>
  </p:defaultTextStyle>
  <p:extLst>
    <p:ext uri="{EFAFB233-063F-42B5-8137-9DF3F51BA10A}">
      <p15:sldGuideLst xmlns:p15="http://schemas.microsoft.com/office/powerpoint/2012/main">
        <p15:guide id="1" orient="horz" pos="3072">
          <p15:clr>
            <a:srgbClr val="A4A3A4"/>
          </p15:clr>
        </p15:guide>
        <p15:guide id="2" pos="409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00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D6D7D6"/>
              </a:solidFill>
              <a:prstDash val="solid"/>
              <a:miter lim="400000"/>
            </a:ln>
          </a:left>
          <a:right>
            <a:ln w="12700" cap="flat">
              <a:solidFill>
                <a:srgbClr val="D6D7D6"/>
              </a:solidFill>
              <a:prstDash val="solid"/>
              <a:miter lim="400000"/>
            </a:ln>
          </a:right>
          <a:top>
            <a:ln w="12700" cap="flat">
              <a:solidFill>
                <a:srgbClr val="D6D7D6"/>
              </a:solidFill>
              <a:prstDash val="solid"/>
              <a:miter lim="400000"/>
            </a:ln>
          </a:top>
          <a:bottom>
            <a:ln w="12700" cap="flat">
              <a:solidFill>
                <a:srgbClr val="D6D7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73C0FC">
              <a:alpha val="26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D6D6D6"/>
              </a:solidFill>
              <a:prstDash val="solid"/>
              <a:miter lim="400000"/>
            </a:ln>
          </a:left>
          <a:right>
            <a:ln w="25400" cap="flat">
              <a:solidFill>
                <a:srgbClr val="D6D7D6"/>
              </a:solidFill>
              <a:prstDash val="solid"/>
              <a:miter lim="400000"/>
            </a:ln>
          </a:right>
          <a:top>
            <a:ln w="12700" cap="flat">
              <a:solidFill>
                <a:srgbClr val="D6D7D6"/>
              </a:solidFill>
              <a:prstDash val="solid"/>
              <a:miter lim="400000"/>
            </a:ln>
          </a:top>
          <a:bottom>
            <a:ln w="12700" cap="flat">
              <a:solidFill>
                <a:srgbClr val="D6D7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solidFill>
            <a:srgbClr val="1497FC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D6D7D6"/>
              </a:solidFill>
              <a:prstDash val="solid"/>
              <a:miter lim="400000"/>
            </a:ln>
          </a:left>
          <a:right>
            <a:ln w="12700" cap="flat">
              <a:solidFill>
                <a:srgbClr val="D6D7D6"/>
              </a:solidFill>
              <a:prstDash val="solid"/>
              <a:miter lim="400000"/>
            </a:ln>
          </a:right>
          <a:top>
            <a:ln w="25400" cap="flat">
              <a:solidFill>
                <a:srgbClr val="D6D7D6"/>
              </a:solidFill>
              <a:prstDash val="solid"/>
              <a:miter lim="400000"/>
            </a:ln>
          </a:top>
          <a:bottom>
            <a:ln w="12700" cap="flat">
              <a:solidFill>
                <a:srgbClr val="D6D6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solidFill>
            <a:srgbClr val="0065C1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D6D7D6"/>
              </a:solidFill>
              <a:prstDash val="solid"/>
              <a:miter lim="400000"/>
            </a:ln>
          </a:left>
          <a:right>
            <a:ln w="12700" cap="flat">
              <a:solidFill>
                <a:srgbClr val="D6D7D6"/>
              </a:solidFill>
              <a:prstDash val="solid"/>
              <a:miter lim="400000"/>
            </a:ln>
          </a:right>
          <a:top>
            <a:ln w="12700" cap="flat">
              <a:solidFill>
                <a:srgbClr val="D6D6D6"/>
              </a:solidFill>
              <a:prstDash val="solid"/>
              <a:miter lim="400000"/>
            </a:ln>
          </a:top>
          <a:bottom>
            <a:ln w="25400" cap="flat">
              <a:solidFill>
                <a:srgbClr val="D6D7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solidFill>
            <a:srgbClr val="0065C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929292"/>
              </a:solidFill>
              <a:prstDash val="solid"/>
              <a:miter lim="400000"/>
            </a:ln>
          </a:left>
          <a:right>
            <a:ln w="127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solidFill>
                <a:srgbClr val="929292"/>
              </a:solidFill>
              <a:prstDash val="solid"/>
              <a:miter lim="400000"/>
            </a:ln>
          </a:top>
          <a:bottom>
            <a:ln w="12700" cap="flat">
              <a:solidFill>
                <a:srgbClr val="929292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8EA5CB">
              <a:alpha val="25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25400" cap="flat">
              <a:solidFill>
                <a:srgbClr val="929292"/>
              </a:solidFill>
              <a:prstDash val="solid"/>
              <a:miter lim="400000"/>
            </a:ln>
          </a:right>
          <a:top>
            <a:ln w="25400" cap="flat">
              <a:solidFill>
                <a:srgbClr val="929292"/>
              </a:solidFill>
              <a:prstDash val="solid"/>
              <a:miter lim="400000"/>
            </a:ln>
          </a:top>
          <a:bottom>
            <a:ln w="25400" cap="flat">
              <a:solidFill>
                <a:srgbClr val="929292"/>
              </a:solidFill>
              <a:prstDash val="solid"/>
              <a:miter lim="400000"/>
            </a:ln>
          </a:bottom>
          <a:insideH>
            <a:ln w="25400" cap="flat">
              <a:solidFill>
                <a:srgbClr val="929292"/>
              </a:solidFill>
              <a:prstDash val="solid"/>
              <a:miter lim="400000"/>
            </a:ln>
          </a:insideH>
          <a:insideV>
            <a:ln w="254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solidFill>
            <a:srgbClr val="53585F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04CB9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04CB9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AAAAA"/>
              </a:solidFill>
              <a:prstDash val="solid"/>
              <a:miter lim="400000"/>
            </a:ln>
          </a:left>
          <a:right>
            <a:ln w="12700" cap="flat">
              <a:solidFill>
                <a:srgbClr val="AAAAAA"/>
              </a:solidFill>
              <a:prstDash val="solid"/>
              <a:miter lim="400000"/>
            </a:ln>
          </a:right>
          <a:top>
            <a:ln w="12700" cap="flat">
              <a:solidFill>
                <a:srgbClr val="AAAAAA"/>
              </a:solidFill>
              <a:prstDash val="solid"/>
              <a:miter lim="400000"/>
            </a:ln>
          </a:top>
          <a:bottom>
            <a:ln w="12700" cap="flat">
              <a:solidFill>
                <a:srgbClr val="AAAAAA"/>
              </a:solidFill>
              <a:prstDash val="solid"/>
              <a:miter lim="400000"/>
            </a:ln>
          </a:bottom>
          <a:insideH>
            <a:ln w="12700" cap="flat">
              <a:solidFill>
                <a:srgbClr val="AAAAAA"/>
              </a:solidFill>
              <a:prstDash val="solid"/>
              <a:miter lim="400000"/>
            </a:ln>
          </a:insideH>
          <a:insideV>
            <a:ln w="12700" cap="flat">
              <a:solidFill>
                <a:srgbClr val="AAAAAA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308B16">
              <a:alpha val="35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25400" cap="flat">
              <a:solidFill>
                <a:srgbClr val="CBCBCB"/>
              </a:solidFill>
              <a:prstDash val="solid"/>
              <a:miter lim="400000"/>
            </a:ln>
          </a:insideV>
        </a:tcBdr>
        <a:fill>
          <a:solidFill>
            <a:srgbClr val="2D7132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CBCBCB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08B16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25400" cap="flat">
              <a:noFill/>
              <a:miter lim="400000"/>
            </a:ln>
          </a:bottom>
          <a:insideH>
            <a:ln w="25400" cap="flat">
              <a:solidFill>
                <a:srgbClr val="CBCBCB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08B1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D6D7D6"/>
              </a:solidFill>
              <a:prstDash val="solid"/>
              <a:miter lim="400000"/>
            </a:ln>
          </a:left>
          <a:right>
            <a:ln w="12700" cap="flat">
              <a:solidFill>
                <a:srgbClr val="D6D7D6"/>
              </a:solidFill>
              <a:prstDash val="solid"/>
              <a:miter lim="400000"/>
            </a:ln>
          </a:right>
          <a:top>
            <a:ln w="12700" cap="flat">
              <a:solidFill>
                <a:srgbClr val="D6D7D6"/>
              </a:solidFill>
              <a:prstDash val="solid"/>
              <a:miter lim="400000"/>
            </a:ln>
          </a:top>
          <a:bottom>
            <a:ln w="12700" cap="flat">
              <a:solidFill>
                <a:srgbClr val="D6D7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797A7C">
              <a:alpha val="30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254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solidFill>
            <a:srgbClr val="BF630E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9B4407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9B4407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909090"/>
              </a:solidFill>
              <a:prstDash val="solid"/>
              <a:miter lim="400000"/>
            </a:ln>
          </a:left>
          <a:right>
            <a:ln w="12700" cap="flat">
              <a:solidFill>
                <a:srgbClr val="909090"/>
              </a:solidFill>
              <a:prstDash val="solid"/>
              <a:miter lim="400000"/>
            </a:ln>
          </a:right>
          <a:top>
            <a:ln w="12700" cap="flat">
              <a:solidFill>
                <a:srgbClr val="909090"/>
              </a:solidFill>
              <a:prstDash val="solid"/>
              <a:miter lim="400000"/>
            </a:ln>
          </a:top>
          <a:bottom>
            <a:ln w="12700" cap="flat">
              <a:solidFill>
                <a:srgbClr val="909090"/>
              </a:solidFill>
              <a:prstDash val="solid"/>
              <a:miter lim="400000"/>
            </a:ln>
          </a:bottom>
          <a:insideH>
            <a:ln w="12700" cap="flat">
              <a:solidFill>
                <a:srgbClr val="909090"/>
              </a:solidFill>
              <a:prstDash val="solid"/>
              <a:miter lim="400000"/>
            </a:ln>
          </a:insideH>
          <a:insideV>
            <a:ln w="12700" cap="flat">
              <a:solidFill>
                <a:srgbClr val="90909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797A7C">
              <a:alpha val="30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254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solidFill>
            <a:srgbClr val="1F2428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484B4C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484B4C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797A7C">
              <a:alpha val="30000"/>
            </a:srgbClr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25400" cap="flat">
              <a:solidFill>
                <a:srgbClr val="929292"/>
              </a:solidFill>
              <a:prstDash val="solid"/>
              <a:miter lim="400000"/>
            </a:ln>
          </a:right>
          <a:top>
            <a:ln w="25400" cap="flat">
              <a:solidFill>
                <a:srgbClr val="929292"/>
              </a:solidFill>
              <a:prstDash val="solid"/>
              <a:miter lim="400000"/>
            </a:ln>
          </a:top>
          <a:bottom>
            <a:ln w="25400" cap="flat">
              <a:solidFill>
                <a:srgbClr val="929292"/>
              </a:solidFill>
              <a:prstDash val="solid"/>
              <a:miter lim="400000"/>
            </a:ln>
          </a:bottom>
          <a:insideH>
            <a:ln w="25400" cap="flat">
              <a:solidFill>
                <a:srgbClr val="929292"/>
              </a:solidFill>
              <a:prstDash val="solid"/>
              <a:miter lim="400000"/>
            </a:ln>
          </a:insideH>
          <a:insideV>
            <a:ln w="254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25400" cap="flat">
              <a:solidFill>
                <a:srgbClr val="929292"/>
              </a:solidFill>
              <a:prstDash val="solid"/>
              <a:miter lim="400000"/>
            </a:ln>
          </a:left>
          <a:right>
            <a:ln w="25400" cap="flat">
              <a:solidFill>
                <a:srgbClr val="929292"/>
              </a:solidFill>
              <a:prstDash val="solid"/>
              <a:miter lim="400000"/>
            </a:ln>
          </a:right>
          <a:top>
            <a:ln w="25400" cap="flat">
              <a:solidFill>
                <a:srgbClr val="929292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929292"/>
              </a:solidFill>
              <a:prstDash val="solid"/>
              <a:miter lim="400000"/>
            </a:ln>
          </a:insideH>
          <a:insideV>
            <a:ln w="254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25400" cap="flat">
              <a:solidFill>
                <a:srgbClr val="929292"/>
              </a:solidFill>
              <a:prstDash val="solid"/>
              <a:miter lim="400000"/>
            </a:ln>
          </a:left>
          <a:right>
            <a:ln w="254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25400" cap="flat">
              <a:solidFill>
                <a:srgbClr val="929292"/>
              </a:solidFill>
              <a:prstDash val="solid"/>
              <a:miter lim="400000"/>
            </a:ln>
          </a:bottom>
          <a:insideH>
            <a:ln w="25400" cap="flat">
              <a:solidFill>
                <a:srgbClr val="929292"/>
              </a:solidFill>
              <a:prstDash val="solid"/>
              <a:miter lim="400000"/>
            </a:ln>
          </a:insideH>
          <a:insideV>
            <a:ln w="254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9"/>
    <p:restoredTop sz="94551"/>
  </p:normalViewPr>
  <p:slideViewPr>
    <p:cSldViewPr snapToGrid="0" snapToObjects="1">
      <p:cViewPr>
        <p:scale>
          <a:sx n="54" d="100"/>
          <a:sy n="54" d="100"/>
        </p:scale>
        <p:origin x="168" y="856"/>
      </p:cViewPr>
      <p:guideLst>
        <p:guide orient="horz" pos="3072"/>
        <p:guide pos="409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63" Type="http://schemas.openxmlformats.org/officeDocument/2006/relationships/slide" Target="slides/slide62.xml"/><Relationship Id="rId64" Type="http://schemas.openxmlformats.org/officeDocument/2006/relationships/slide" Target="slides/slide63.xml"/><Relationship Id="rId65" Type="http://schemas.openxmlformats.org/officeDocument/2006/relationships/slide" Target="slides/slide64.xml"/><Relationship Id="rId66" Type="http://schemas.openxmlformats.org/officeDocument/2006/relationships/notesMaster" Target="notesMasters/notesMaster1.xml"/><Relationship Id="rId67" Type="http://schemas.openxmlformats.org/officeDocument/2006/relationships/presProps" Target="presProps.xml"/><Relationship Id="rId68" Type="http://schemas.openxmlformats.org/officeDocument/2006/relationships/viewProps" Target="viewProps.xml"/><Relationship Id="rId69" Type="http://schemas.openxmlformats.org/officeDocument/2006/relationships/theme" Target="theme/theme1.xml"/><Relationship Id="rId50" Type="http://schemas.openxmlformats.org/officeDocument/2006/relationships/slide" Target="slides/slide49.xml"/><Relationship Id="rId51" Type="http://schemas.openxmlformats.org/officeDocument/2006/relationships/slide" Target="slides/slide50.xml"/><Relationship Id="rId52" Type="http://schemas.openxmlformats.org/officeDocument/2006/relationships/slide" Target="slides/slide51.xml"/><Relationship Id="rId53" Type="http://schemas.openxmlformats.org/officeDocument/2006/relationships/slide" Target="slides/slide52.xml"/><Relationship Id="rId54" Type="http://schemas.openxmlformats.org/officeDocument/2006/relationships/slide" Target="slides/slide53.xml"/><Relationship Id="rId55" Type="http://schemas.openxmlformats.org/officeDocument/2006/relationships/slide" Target="slides/slide54.xml"/><Relationship Id="rId56" Type="http://schemas.openxmlformats.org/officeDocument/2006/relationships/slide" Target="slides/slide55.xml"/><Relationship Id="rId57" Type="http://schemas.openxmlformats.org/officeDocument/2006/relationships/slide" Target="slides/slide56.xml"/><Relationship Id="rId58" Type="http://schemas.openxmlformats.org/officeDocument/2006/relationships/slide" Target="slides/slide57.xml"/><Relationship Id="rId59" Type="http://schemas.openxmlformats.org/officeDocument/2006/relationships/slide" Target="slides/slide5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70" Type="http://schemas.openxmlformats.org/officeDocument/2006/relationships/tableStyles" Target="tableStyles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60" Type="http://schemas.openxmlformats.org/officeDocument/2006/relationships/slide" Target="slides/slide59.xml"/><Relationship Id="rId61" Type="http://schemas.openxmlformats.org/officeDocument/2006/relationships/slide" Target="slides/slide60.xml"/><Relationship Id="rId62" Type="http://schemas.openxmlformats.org/officeDocument/2006/relationships/slide" Target="slides/slide61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/>
          <a:lstStyle/>
          <a:p>
            <a:endParaRPr lang="en-US"/>
          </a:p>
        </c:rich>
      </c:tx>
      <c:layout/>
      <c:overlay val="1"/>
    </c:title>
    <c:autoTitleDeleted val="0"/>
    <c:plotArea>
      <c:layout>
        <c:manualLayout>
          <c:layoutTarget val="inner"/>
          <c:xMode val="edge"/>
          <c:yMode val="edge"/>
          <c:x val="0.194776"/>
          <c:y val="0.0921022"/>
          <c:w val="0.805224"/>
          <c:h val="0.63882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Region 1</c:v>
                </c:pt>
              </c:strCache>
            </c:strRef>
          </c:tx>
          <c:invertIfNegative val="0"/>
          <c:cat>
            <c:strRef>
              <c:f>Sheet1!$B$1:$E$1</c:f>
              <c:strCache>
                <c:ptCount val="4"/>
                <c:pt idx="0">
                  <c:v>512</c:v>
                </c:pt>
                <c:pt idx="1">
                  <c:v>1024</c:v>
                </c:pt>
                <c:pt idx="2">
                  <c:v>2048</c:v>
                </c:pt>
                <c:pt idx="3">
                  <c:v>4096</c:v>
                </c:pt>
              </c:strCache>
            </c:strRef>
          </c:cat>
          <c:val>
            <c:numRef>
              <c:f>Sheet1!$B$2:$E$2</c:f>
              <c:numCache>
                <c:formatCode>General</c:formatCode>
                <c:ptCount val="4"/>
                <c:pt idx="0">
                  <c:v>6.9</c:v>
                </c:pt>
                <c:pt idx="1">
                  <c:v>11.8</c:v>
                </c:pt>
                <c:pt idx="2">
                  <c:v>22.4</c:v>
                </c:pt>
                <c:pt idx="3">
                  <c:v>45.6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0"/>
        <c:overlap val="-10"/>
        <c:axId val="-2049925328"/>
        <c:axId val="-2049932304"/>
      </c:barChart>
      <c:catAx>
        <c:axId val="-2049925328"/>
        <c:scaling>
          <c:orientation val="minMax"/>
        </c:scaling>
        <c:delete val="0"/>
        <c:axPos val="b"/>
        <c:title>
          <c:tx>
            <c:rich>
              <a:bodyPr rot="0"/>
              <a:lstStyle/>
              <a:p>
                <a:pPr>
                  <a:defRPr/>
                </a:pPr>
                <a:r>
                  <a:rPr lang="en-US"/>
                  <a:t>Block Size</a:t>
                </a:r>
              </a:p>
            </c:rich>
          </c:tx>
          <c:layout/>
          <c:overlay val="1"/>
        </c:title>
        <c:numFmt formatCode="General" sourceLinked="0"/>
        <c:majorTickMark val="none"/>
        <c:minorTickMark val="none"/>
        <c:tickLblPos val="low"/>
        <c:txPr>
          <a:bodyPr rot="0"/>
          <a:lstStyle/>
          <a:p>
            <a:pPr>
              <a:defRPr/>
            </a:pPr>
            <a:endParaRPr lang="en-US"/>
          </a:p>
        </c:txPr>
        <c:crossAx val="-2049932304"/>
        <c:crosses val="autoZero"/>
        <c:auto val="1"/>
        <c:lblAlgn val="ctr"/>
        <c:lblOffset val="100"/>
        <c:noMultiLvlLbl val="1"/>
      </c:catAx>
      <c:valAx>
        <c:axId val="-2049932304"/>
        <c:scaling>
          <c:orientation val="minMax"/>
        </c:scaling>
        <c:delete val="0"/>
        <c:axPos val="l"/>
        <c:majorGridlines/>
        <c:title>
          <c:tx>
            <c:rich>
              <a:bodyPr rot="-5400000"/>
              <a:lstStyle/>
              <a:p>
                <a:pPr>
                  <a:defRPr/>
                </a:pPr>
                <a:r>
                  <a:rPr lang="en-US"/>
                  <a:t>Percent</a:t>
                </a:r>
              </a:p>
            </c:rich>
          </c:tx>
          <c:layout/>
          <c:overlay val="1"/>
        </c:title>
        <c:numFmt formatCode="General" sourceLinked="0"/>
        <c:majorTickMark val="none"/>
        <c:minorTickMark val="none"/>
        <c:tickLblPos val="nextTo"/>
        <c:txPr>
          <a:bodyPr rot="0"/>
          <a:lstStyle/>
          <a:p>
            <a:pPr>
              <a:defRPr/>
            </a:pPr>
            <a:endParaRPr lang="en-US"/>
          </a:p>
        </c:txPr>
        <c:crossAx val="-2049925328"/>
        <c:crosses val="autoZero"/>
        <c:crossBetween val="between"/>
        <c:majorUnit val="12.5"/>
        <c:minorUnit val="6.25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  <p:sp>
        <p:nvSpPr>
          <p:cNvPr id="34" name="Shape 34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</p:spTree>
    <p:extLst>
      <p:ext uri="{BB962C8B-B14F-4D97-AF65-F5344CB8AC3E}">
        <p14:creationId xmlns:p14="http://schemas.microsoft.com/office/powerpoint/2010/main" val="520803493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>
      <a:lnSpc>
        <a:spcPct val="125000"/>
      </a:lnSpc>
      <a:defRPr sz="2400">
        <a:latin typeface="Avenir Book"/>
        <a:ea typeface="Avenir Book"/>
        <a:cs typeface="Avenir Book"/>
        <a:sym typeface="Avenir Book"/>
      </a:defRPr>
    </a:lvl1pPr>
    <a:lvl2pPr indent="228600" defTabSz="457200">
      <a:lnSpc>
        <a:spcPct val="125000"/>
      </a:lnSpc>
      <a:defRPr sz="2400">
        <a:latin typeface="Avenir Book"/>
        <a:ea typeface="Avenir Book"/>
        <a:cs typeface="Avenir Book"/>
        <a:sym typeface="Avenir Book"/>
      </a:defRPr>
    </a:lvl2pPr>
    <a:lvl3pPr indent="457200" defTabSz="457200">
      <a:lnSpc>
        <a:spcPct val="125000"/>
      </a:lnSpc>
      <a:defRPr sz="2400">
        <a:latin typeface="Avenir Book"/>
        <a:ea typeface="Avenir Book"/>
        <a:cs typeface="Avenir Book"/>
        <a:sym typeface="Avenir Book"/>
      </a:defRPr>
    </a:lvl3pPr>
    <a:lvl4pPr indent="685800" defTabSz="457200">
      <a:lnSpc>
        <a:spcPct val="125000"/>
      </a:lnSpc>
      <a:defRPr sz="2400">
        <a:latin typeface="Avenir Book"/>
        <a:ea typeface="Avenir Book"/>
        <a:cs typeface="Avenir Book"/>
        <a:sym typeface="Avenir Book"/>
      </a:defRPr>
    </a:lvl4pPr>
    <a:lvl5pPr indent="914400" defTabSz="457200">
      <a:lnSpc>
        <a:spcPct val="125000"/>
      </a:lnSpc>
      <a:defRPr sz="2400">
        <a:latin typeface="Avenir Book"/>
        <a:ea typeface="Avenir Book"/>
        <a:cs typeface="Avenir Book"/>
        <a:sym typeface="Avenir Book"/>
      </a:defRPr>
    </a:lvl5pPr>
    <a:lvl6pPr indent="1143000" defTabSz="457200">
      <a:lnSpc>
        <a:spcPct val="125000"/>
      </a:lnSpc>
      <a:defRPr sz="2400">
        <a:latin typeface="Avenir Book"/>
        <a:ea typeface="Avenir Book"/>
        <a:cs typeface="Avenir Book"/>
        <a:sym typeface="Avenir Book"/>
      </a:defRPr>
    </a:lvl6pPr>
    <a:lvl7pPr indent="1371600" defTabSz="457200">
      <a:lnSpc>
        <a:spcPct val="125000"/>
      </a:lnSpc>
      <a:defRPr sz="2400">
        <a:latin typeface="Avenir Book"/>
        <a:ea typeface="Avenir Book"/>
        <a:cs typeface="Avenir Book"/>
        <a:sym typeface="Avenir Book"/>
      </a:defRPr>
    </a:lvl7pPr>
    <a:lvl8pPr indent="1600200" defTabSz="457200">
      <a:lnSpc>
        <a:spcPct val="125000"/>
      </a:lnSpc>
      <a:defRPr sz="2400">
        <a:latin typeface="Avenir Book"/>
        <a:ea typeface="Avenir Book"/>
        <a:cs typeface="Avenir Book"/>
        <a:sym typeface="Avenir Book"/>
      </a:defRPr>
    </a:lvl8pPr>
    <a:lvl9pPr indent="1828800" defTabSz="457200">
      <a:lnSpc>
        <a:spcPct val="125000"/>
      </a:lnSpc>
      <a:defRPr sz="2400">
        <a:latin typeface="Avenir Book"/>
        <a:ea typeface="Avenir Book"/>
        <a:cs typeface="Avenir Book"/>
        <a:sym typeface="Avenir Book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Relationship Id="rId3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Relationship Id="rId3" Type="http://schemas.openxmlformats.org/officeDocument/2006/relationships/image" Target="../media/image4.pn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3.jpe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Relationship Id="rId3" Type="http://schemas.openxmlformats.org/officeDocument/2006/relationships/image" Target="../media/image4.png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3.jpe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Relationship Id="rId3" Type="http://schemas.openxmlformats.org/officeDocument/2006/relationships/image" Target="../media/image4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3.jpe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3.jpe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3.jpe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3.jpe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Relationship Id="rId3" Type="http://schemas.openxmlformats.org/officeDocument/2006/relationships/image" Target="../media/image4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FullBackground.jpg"/>
          <p:cNvPicPr>
            <a:picLocks noChangeAspect="1"/>
          </p:cNvPicPr>
          <p:nvPr/>
        </p:nvPicPr>
        <p:blipFill>
          <a:blip r:embed="rId2"/>
          <a:srcRect t="50000"/>
          <a:stretch>
            <a:fillRect/>
          </a:stretch>
        </p:blipFill>
        <p:spPr>
          <a:xfrm>
            <a:off x="0" y="4876800"/>
            <a:ext cx="13004800" cy="48768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8570" y="2728459"/>
            <a:ext cx="10785405" cy="2090702"/>
          </a:xfrm>
        </p:spPr>
        <p:txBody>
          <a:bodyPr anchor="b" anchorCtr="0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8570" y="4946924"/>
            <a:ext cx="10785404" cy="2492587"/>
          </a:xfrm>
        </p:spPr>
        <p:txBody>
          <a:bodyPr>
            <a:normAutofit/>
          </a:bodyPr>
          <a:lstStyle>
            <a:lvl1pPr marL="0" indent="0" algn="ctr">
              <a:spcBef>
                <a:spcPts val="853"/>
              </a:spcBef>
              <a:buNone/>
              <a:defRPr sz="26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</a:defRPr>
            </a:lvl1pPr>
            <a:lvl2pPr marL="6502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3004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506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6009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511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9013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5516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2018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F663E-5ED1-47B2-8DFB-BADDA486BF96}" type="datetimeFigureOut">
              <a:rPr lang="en-US"/>
              <a:pPr/>
              <a:t>11/10/15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5CD18-686B-47A9-AFD5-66CE5FA52A66}" type="slidenum">
              <a:rPr/>
              <a:pPr/>
              <a:t>‹#›</a:t>
            </a:fld>
            <a:endParaRPr/>
          </a:p>
        </p:txBody>
      </p:sp>
      <p:pic>
        <p:nvPicPr>
          <p:cNvPr id="7" name="Picture 6" descr="overlay-ruleShadow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4698999"/>
            <a:ext cx="13004800" cy="177801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FullBackground.jpg"/>
          <p:cNvPicPr>
            <a:picLocks noChangeAspect="1"/>
          </p:cNvPicPr>
          <p:nvPr/>
        </p:nvPicPr>
        <p:blipFill>
          <a:blip r:embed="rId2"/>
          <a:srcRect l="50000"/>
          <a:stretch>
            <a:fillRect/>
          </a:stretch>
        </p:blipFill>
        <p:spPr>
          <a:xfrm>
            <a:off x="6502400" y="6374"/>
            <a:ext cx="6502400" cy="9753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Picture 8" descr="overlay-ruleShadow.png"/>
          <p:cNvPicPr>
            <a:picLocks noChangeAspect="1"/>
          </p:cNvPicPr>
          <p:nvPr/>
        </p:nvPicPr>
        <p:blipFill>
          <a:blip r:embed="rId3"/>
          <a:srcRect r="25031"/>
          <a:stretch>
            <a:fillRect/>
          </a:stretch>
        </p:blipFill>
        <p:spPr>
          <a:xfrm rot="16200000">
            <a:off x="1545089" y="4785884"/>
            <a:ext cx="9749567" cy="17780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9159" y="390144"/>
            <a:ext cx="5631078" cy="2405888"/>
          </a:xfrm>
        </p:spPr>
        <p:txBody>
          <a:bodyPr vert="horz" lIns="130046" tIns="65023" rIns="130046" bIns="65023" rtlCol="0" anchor="b" anchorCtr="0">
            <a:noAutofit/>
          </a:bodyPr>
          <a:lstStyle>
            <a:lvl1pPr marL="0" algn="ctr" defTabSz="1300460" rtl="0" eaLnBrk="1" latinLnBrk="0" hangingPunct="1">
              <a:spcBef>
                <a:spcPct val="0"/>
              </a:spcBef>
              <a:buNone/>
              <a:defRPr sz="5100" kern="1200">
                <a:solidFill>
                  <a:schemeClr val="tx1"/>
                </a:solidFill>
                <a:effectLst>
                  <a:outerShdw blurRad="50800" dist="12700" dir="2700000" sx="100500" sy="100500" algn="tl" rotWithShape="0">
                    <a:prstClr val="black">
                      <a:alpha val="6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918554" y="376757"/>
            <a:ext cx="5631078" cy="9000087"/>
          </a:xfrm>
          <a:solidFill>
            <a:schemeClr val="tx1">
              <a:lumMod val="50000"/>
            </a:schemeClr>
          </a:solidFill>
          <a:effectLst>
            <a:outerShdw blurRad="50800" dir="2700000" algn="tl" rotWithShape="0">
              <a:schemeClr val="tx1">
                <a:alpha val="40000"/>
              </a:schemeClr>
            </a:outerShdw>
          </a:effectLst>
        </p:spPr>
        <p:txBody>
          <a:bodyPr>
            <a:normAutofit/>
          </a:bodyPr>
          <a:lstStyle>
            <a:lvl1pPr marL="0" indent="0" algn="ctr">
              <a:buNone/>
              <a:defRPr sz="3400"/>
            </a:lvl1pPr>
            <a:lvl2pPr marL="650230" indent="0">
              <a:buNone/>
              <a:defRPr sz="4000"/>
            </a:lvl2pPr>
            <a:lvl3pPr marL="1300460" indent="0">
              <a:buNone/>
              <a:defRPr sz="3400"/>
            </a:lvl3pPr>
            <a:lvl4pPr marL="1950690" indent="0">
              <a:buNone/>
              <a:defRPr sz="2800"/>
            </a:lvl4pPr>
            <a:lvl5pPr marL="2600919" indent="0">
              <a:buNone/>
              <a:defRPr sz="2800"/>
            </a:lvl5pPr>
            <a:lvl6pPr marL="3251149" indent="0">
              <a:buNone/>
              <a:defRPr sz="2800"/>
            </a:lvl6pPr>
            <a:lvl7pPr marL="3901379" indent="0">
              <a:buNone/>
              <a:defRPr sz="2800"/>
            </a:lvl7pPr>
            <a:lvl8pPr marL="4551609" indent="0">
              <a:buNone/>
              <a:defRPr sz="2800"/>
            </a:lvl8pPr>
            <a:lvl9pPr marL="5201839" indent="0">
              <a:buNone/>
              <a:defRPr sz="28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29159" y="2802917"/>
            <a:ext cx="5631078" cy="455168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130046" tIns="65023" rIns="130046" bIns="65023" rtlCol="0" anchor="t" anchorCtr="0">
            <a:normAutofit/>
          </a:bodyPr>
          <a:lstStyle>
            <a:lvl1pPr marL="0" indent="0" algn="ctr">
              <a:lnSpc>
                <a:spcPct val="110000"/>
              </a:lnSpc>
              <a:buNone/>
              <a:defRPr sz="2600" kern="1200"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650230" indent="0">
              <a:buNone/>
              <a:defRPr sz="1700"/>
            </a:lvl2pPr>
            <a:lvl3pPr marL="1300460" indent="0">
              <a:buNone/>
              <a:defRPr sz="1400"/>
            </a:lvl3pPr>
            <a:lvl4pPr marL="1950690" indent="0">
              <a:buNone/>
              <a:defRPr sz="1300"/>
            </a:lvl4pPr>
            <a:lvl5pPr marL="2600919" indent="0">
              <a:buNone/>
              <a:defRPr sz="1300"/>
            </a:lvl5pPr>
            <a:lvl6pPr marL="3251149" indent="0">
              <a:buNone/>
              <a:defRPr sz="1300"/>
            </a:lvl6pPr>
            <a:lvl7pPr marL="3901379" indent="0">
              <a:buNone/>
              <a:defRPr sz="1300"/>
            </a:lvl7pPr>
            <a:lvl8pPr marL="4551609" indent="0">
              <a:buNone/>
              <a:defRPr sz="1300"/>
            </a:lvl8pPr>
            <a:lvl9pPr marL="5201839" indent="0">
              <a:buNone/>
              <a:defRPr sz="1300"/>
            </a:lvl9pPr>
          </a:lstStyle>
          <a:p>
            <a:pPr marL="0" lvl="0" indent="0" algn="ctr" defTabSz="1300460" rtl="0" eaLnBrk="1" latinLnBrk="0" hangingPunct="1">
              <a:lnSpc>
                <a:spcPct val="110000"/>
              </a:lnSpc>
              <a:spcBef>
                <a:spcPts val="2844"/>
              </a:spcBef>
              <a:buFont typeface="Calisto MT" pitchFamily="18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797402" y="9040143"/>
            <a:ext cx="2314854" cy="519289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130046" tIns="65023" rIns="130046" bIns="65023" rtlCol="0" anchor="ctr"/>
          <a:lstStyle>
            <a:lvl1pPr marL="0" algn="r" defTabSz="1300460" rtl="0" eaLnBrk="1" latinLnBrk="0" hangingPunct="1">
              <a:defRPr sz="1700" kern="1200"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fld id="{196F663E-5ED1-47B2-8DFB-BADDA486BF96}" type="datetimeFigureOut">
              <a:rPr lang="en-US"/>
              <a:pPr/>
              <a:t>11/10/15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44244" y="9040143"/>
            <a:ext cx="2691994" cy="519289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130046" tIns="65023" rIns="130046" bIns="65023" rtlCol="0" anchor="ctr"/>
          <a:lstStyle>
            <a:lvl1pPr marL="0" algn="l" defTabSz="1300460" rtl="0" eaLnBrk="1" latinLnBrk="0" hangingPunct="1">
              <a:defRPr sz="1700" kern="1200"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2691994" y="8160895"/>
            <a:ext cx="1079398" cy="819302"/>
          </a:xfrm>
        </p:spPr>
        <p:txBody>
          <a:bodyPr vert="horz" lIns="130046" tIns="65023" rIns="130046" bIns="65023" rtlCol="0" anchor="ctr">
            <a:noAutofit/>
          </a:bodyPr>
          <a:lstStyle>
            <a:lvl1pPr marL="0" algn="ctr" defTabSz="1300460" rtl="0" eaLnBrk="1" latinLnBrk="0" hangingPunct="1">
              <a:spcBef>
                <a:spcPct val="0"/>
              </a:spcBef>
              <a:defRPr sz="5100" kern="1200">
                <a:solidFill>
                  <a:schemeClr val="tx1"/>
                </a:solidFill>
                <a:effectLst>
                  <a:outerShdw blurRad="50800" dist="12700" dir="2700000" sx="100500" sy="100500" algn="tl" rotWithShape="0">
                    <a:prstClr val="black">
                      <a:alpha val="6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fld id="{61F84E61-BFA6-4150-9FE3-AA0C8F288190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FullBackground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374"/>
            <a:ext cx="13004800" cy="97536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3734" y="5743787"/>
            <a:ext cx="10837333" cy="1408853"/>
          </a:xfrm>
        </p:spPr>
        <p:txBody>
          <a:bodyPr vert="horz" lIns="130046" tIns="65023" rIns="130046" bIns="65023" rtlCol="0" anchor="b" anchorCtr="0">
            <a:normAutofit/>
          </a:bodyPr>
          <a:lstStyle>
            <a:lvl1pPr algn="ctr">
              <a:defRPr sz="5100" kern="12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  <a:latin typeface="+mj-lt"/>
                <a:ea typeface="+mn-ea"/>
                <a:cs typeface="+mn-cs"/>
              </a:defRPr>
            </a:lvl1pPr>
          </a:lstStyle>
          <a:p>
            <a:pPr marL="0" lvl="0" indent="0" algn="l" defTabSz="1300460" rtl="0" eaLnBrk="1" latinLnBrk="0" hangingPunct="1">
              <a:spcBef>
                <a:spcPts val="2844"/>
              </a:spcBef>
              <a:buFont typeface="Calisto MT" pitchFamily="18" charset="0"/>
              <a:buNone/>
            </a:pPr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87680" y="377139"/>
            <a:ext cx="12029440" cy="5258274"/>
          </a:xfrm>
          <a:solidFill>
            <a:schemeClr val="tx1">
              <a:lumMod val="50000"/>
            </a:schemeClr>
          </a:solidFill>
          <a:effectLst>
            <a:outerShdw blurRad="50800" dir="2700000" algn="tl" rotWithShape="0">
              <a:schemeClr val="tx1">
                <a:alpha val="40000"/>
              </a:schemeClr>
            </a:outerShdw>
          </a:effectLst>
        </p:spPr>
        <p:txBody>
          <a:bodyPr vert="horz" lIns="130046" tIns="65023" rIns="130046" bIns="65023" rtlCol="0">
            <a:normAutofit/>
          </a:bodyPr>
          <a:lstStyle>
            <a:lvl1pPr marL="0" indent="0" algn="ctr" defTabSz="1300460" rtl="0" eaLnBrk="1" latinLnBrk="0" hangingPunct="1">
              <a:spcBef>
                <a:spcPts val="2844"/>
              </a:spcBef>
              <a:buFont typeface="Calisto MT" pitchFamily="18" charset="0"/>
              <a:buNone/>
              <a:defRPr sz="3400" kern="12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1pPr>
            <a:lvl2pPr marL="650230" indent="0">
              <a:buNone/>
              <a:defRPr sz="4000"/>
            </a:lvl2pPr>
            <a:lvl3pPr marL="1300460" indent="0">
              <a:buNone/>
              <a:defRPr sz="3400"/>
            </a:lvl3pPr>
            <a:lvl4pPr marL="1950690" indent="0">
              <a:buNone/>
              <a:defRPr sz="2800"/>
            </a:lvl4pPr>
            <a:lvl5pPr marL="2600919" indent="0">
              <a:buNone/>
              <a:defRPr sz="2800"/>
            </a:lvl5pPr>
            <a:lvl6pPr marL="3251149" indent="0">
              <a:buNone/>
              <a:defRPr sz="2800"/>
            </a:lvl6pPr>
            <a:lvl7pPr marL="3901379" indent="0">
              <a:buNone/>
              <a:defRPr sz="2800"/>
            </a:lvl7pPr>
            <a:lvl8pPr marL="4551609" indent="0">
              <a:buNone/>
              <a:defRPr sz="2800"/>
            </a:lvl8pPr>
            <a:lvl9pPr marL="5201839" indent="0">
              <a:buNone/>
              <a:defRPr sz="28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83734" y="7171766"/>
            <a:ext cx="10837333" cy="1606475"/>
          </a:xfrm>
        </p:spPr>
        <p:txBody>
          <a:bodyPr>
            <a:normAutofit/>
          </a:bodyPr>
          <a:lstStyle>
            <a:lvl1pPr marL="0" indent="0" algn="ctr">
              <a:lnSpc>
                <a:spcPct val="110000"/>
              </a:lnSpc>
              <a:spcBef>
                <a:spcPct val="600"/>
              </a:spcBef>
              <a:buNone/>
              <a:defRPr sz="2600"/>
            </a:lvl1pPr>
            <a:lvl2pPr marL="650230" indent="0">
              <a:buNone/>
              <a:defRPr sz="1700"/>
            </a:lvl2pPr>
            <a:lvl3pPr marL="1300460" indent="0">
              <a:buNone/>
              <a:defRPr sz="1400"/>
            </a:lvl3pPr>
            <a:lvl4pPr marL="1950690" indent="0">
              <a:buNone/>
              <a:defRPr sz="1300"/>
            </a:lvl4pPr>
            <a:lvl5pPr marL="2600919" indent="0">
              <a:buNone/>
              <a:defRPr sz="1300"/>
            </a:lvl5pPr>
            <a:lvl6pPr marL="3251149" indent="0">
              <a:buNone/>
              <a:defRPr sz="1300"/>
            </a:lvl6pPr>
            <a:lvl7pPr marL="3901379" indent="0">
              <a:buNone/>
              <a:defRPr sz="1300"/>
            </a:lvl7pPr>
            <a:lvl8pPr marL="4551609" indent="0">
              <a:buNone/>
              <a:defRPr sz="1300"/>
            </a:lvl8pPr>
            <a:lvl9pPr marL="5201839" indent="0">
              <a:buNone/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F663E-5ED1-47B2-8DFB-BADDA486BF96}" type="datetimeFigureOut">
              <a:rPr lang="en-US"/>
              <a:pPr/>
              <a:t>11/10/15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84E61-BFA6-4150-9FE3-AA0C8F288190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los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>
              <a:defRPr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</a:defRPr>
            </a:lvl1pPr>
          </a:lstStyle>
          <a:p>
            <a:fld id="{196F663E-5ED1-47B2-8DFB-BADDA486BF96}" type="datetimeFigureOut">
              <a:rPr lang="en-US"/>
              <a:pPr/>
              <a:t>11/10/15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>
              <a:defRPr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</a:defRPr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>
              <a:defRPr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</a:defRPr>
            </a:lvl1pPr>
          </a:lstStyle>
          <a:p>
            <a:fld id="{61F84E61-BFA6-4150-9FE3-AA0C8F288190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overlay-ruleShadow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859686"/>
            <a:ext cx="13004800" cy="177801"/>
          </a:xfrm>
          <a:prstGeom prst="rect">
            <a:avLst/>
          </a:prstGeom>
        </p:spPr>
      </p:pic>
      <p:pic>
        <p:nvPicPr>
          <p:cNvPr id="8" name="Picture 7" descr="Overlay-FullBackground.jpg"/>
          <p:cNvPicPr>
            <a:picLocks noChangeAspect="1"/>
          </p:cNvPicPr>
          <p:nvPr/>
        </p:nvPicPr>
        <p:blipFill>
          <a:blip r:embed="rId3"/>
          <a:srcRect t="23333"/>
          <a:stretch>
            <a:fillRect/>
          </a:stretch>
        </p:blipFill>
        <p:spPr>
          <a:xfrm>
            <a:off x="0" y="2027218"/>
            <a:ext cx="13004800" cy="772638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F663E-5ED1-47B2-8DFB-BADDA486BF96}" type="datetimeFigureOut">
              <a:rPr lang="en-US"/>
              <a:pPr/>
              <a:t>11/10/15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84E61-BFA6-4150-9FE3-AA0C8F288190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Overlay-FullBackground.jpg"/>
          <p:cNvPicPr>
            <a:picLocks noChangeAspect="1"/>
          </p:cNvPicPr>
          <p:nvPr/>
        </p:nvPicPr>
        <p:blipFill>
          <a:blip r:embed="rId2"/>
          <a:srcRect r="14719"/>
          <a:stretch>
            <a:fillRect/>
          </a:stretch>
        </p:blipFill>
        <p:spPr>
          <a:xfrm>
            <a:off x="0" y="6374"/>
            <a:ext cx="11090648" cy="97536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162454" y="650241"/>
            <a:ext cx="1733973" cy="8062525"/>
          </a:xfrm>
        </p:spPr>
        <p:txBody>
          <a:bodyPr vert="eaVert">
            <a:norm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08569" y="650241"/>
            <a:ext cx="9078524" cy="8062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1270827" y="9040143"/>
            <a:ext cx="1517227" cy="519289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130046" tIns="65023" rIns="130046" bIns="65023" rtlCol="0" anchor="ctr"/>
          <a:lstStyle>
            <a:lvl1pPr marL="0" algn="r" defTabSz="1300460" rtl="0" eaLnBrk="1" latinLnBrk="0" hangingPunct="1">
              <a:defRPr sz="1700" kern="1200"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fld id="{196F663E-5ED1-47B2-8DFB-BADDA486BF96}" type="datetimeFigureOut">
              <a:rPr lang="en-US"/>
              <a:pPr/>
              <a:t>11/10/15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84E61-BFA6-4150-9FE3-AA0C8F288190}" type="slidenum">
              <a:rPr/>
              <a:pPr/>
              <a:t>‹#›</a:t>
            </a:fld>
            <a:endParaRPr/>
          </a:p>
        </p:txBody>
      </p:sp>
      <p:pic>
        <p:nvPicPr>
          <p:cNvPr id="10" name="Picture 9" descr="overlay-ruleShadow.png"/>
          <p:cNvPicPr>
            <a:picLocks noChangeAspect="1"/>
          </p:cNvPicPr>
          <p:nvPr/>
        </p:nvPicPr>
        <p:blipFill>
          <a:blip r:embed="rId3"/>
          <a:srcRect r="25031"/>
          <a:stretch>
            <a:fillRect/>
          </a:stretch>
        </p:blipFill>
        <p:spPr>
          <a:xfrm rot="5400000" flipH="1">
            <a:off x="6288017" y="4785884"/>
            <a:ext cx="9749567" cy="177801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>
            <a:spLocks noGrp="1"/>
          </p:cNvSpPr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 anchor="b"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8000">
                <a:solidFill>
                  <a:srgbClr val="FFFFFF"/>
                </a:solidFill>
              </a:rPr>
              <a:t>Title Text</a:t>
            </a:r>
          </a:p>
        </p:txBody>
      </p:sp>
      <p:sp>
        <p:nvSpPr>
          <p:cNvPr id="7" name="Shape 7"/>
          <p:cNvSpPr>
            <a:spLocks noGrp="1"/>
          </p:cNvSpPr>
          <p:nvPr>
            <p:ph type="body" idx="1"/>
          </p:nvPr>
        </p:nvSpPr>
        <p:spPr>
          <a:xfrm>
            <a:off x="1270000" y="5029200"/>
            <a:ext cx="10464800" cy="1130300"/>
          </a:xfrm>
          <a:prstGeom prst="rect">
            <a:avLst/>
          </a:prstGeom>
        </p:spPr>
        <p:txBody>
          <a:bodyPr/>
          <a:lstStyle>
            <a:lvl1pPr algn="ctr">
              <a:defRPr sz="3200"/>
            </a:lvl1pPr>
            <a:lvl2pPr algn="ctr">
              <a:defRPr sz="3200"/>
            </a:lvl2pPr>
            <a:lvl3pPr algn="ctr">
              <a:defRPr sz="3200"/>
            </a:lvl3pPr>
            <a:lvl4pPr algn="ctr">
              <a:defRPr sz="3200"/>
            </a:lvl4pPr>
            <a:lvl5pPr algn="ctr">
              <a:defRPr sz="3200"/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Body Level One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Body Level Two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Body Level Three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Body Level Four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Body Level Five</a:t>
            </a:r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ruleShadow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859686"/>
            <a:ext cx="13004800" cy="177801"/>
          </a:xfrm>
          <a:prstGeom prst="rect">
            <a:avLst/>
          </a:prstGeom>
        </p:spPr>
      </p:pic>
      <p:pic>
        <p:nvPicPr>
          <p:cNvPr id="7" name="Picture 6" descr="Overlay-FullBackground.jpg"/>
          <p:cNvPicPr>
            <a:picLocks noChangeAspect="1"/>
          </p:cNvPicPr>
          <p:nvPr/>
        </p:nvPicPr>
        <p:blipFill>
          <a:blip r:embed="rId3"/>
          <a:srcRect t="23333"/>
          <a:stretch>
            <a:fillRect/>
          </a:stretch>
        </p:blipFill>
        <p:spPr>
          <a:xfrm>
            <a:off x="0" y="2027218"/>
            <a:ext cx="13004800" cy="772638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F663E-5ED1-47B2-8DFB-BADDA486BF96}" type="datetimeFigureOut">
              <a:rPr lang="en-US"/>
              <a:pPr/>
              <a:t>11/10/15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84E61-BFA6-4150-9FE3-AA0C8F288190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FullBackground.jpg"/>
          <p:cNvPicPr>
            <a:picLocks noChangeAspect="1"/>
          </p:cNvPicPr>
          <p:nvPr/>
        </p:nvPicPr>
        <p:blipFill>
          <a:blip r:embed="rId2"/>
          <a:srcRect t="50000"/>
          <a:stretch>
            <a:fillRect/>
          </a:stretch>
        </p:blipFill>
        <p:spPr>
          <a:xfrm>
            <a:off x="0" y="4876800"/>
            <a:ext cx="13004800" cy="48768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8570" y="1122249"/>
            <a:ext cx="10785405" cy="2090702"/>
          </a:xfrm>
        </p:spPr>
        <p:txBody>
          <a:bodyPr anchor="ctr" anchorCtr="0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8570" y="6719147"/>
            <a:ext cx="10785404" cy="1969845"/>
          </a:xfrm>
        </p:spPr>
        <p:txBody>
          <a:bodyPr anchor="ctr" anchorCtr="0">
            <a:normAutofit/>
          </a:bodyPr>
          <a:lstStyle>
            <a:lvl1pPr marL="0" indent="0" algn="ctr">
              <a:spcBef>
                <a:spcPts val="427"/>
              </a:spcBef>
              <a:buNone/>
              <a:defRPr sz="26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</a:defRPr>
            </a:lvl1pPr>
            <a:lvl2pPr marL="6502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3004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506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6009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511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9013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5516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2018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F663E-5ED1-47B2-8DFB-BADDA486BF96}" type="datetimeFigureOut">
              <a:rPr lang="en-US"/>
              <a:pPr/>
              <a:t>11/10/15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84E61-BFA6-4150-9FE3-AA0C8F288190}" type="slidenum">
              <a:rPr/>
              <a:pPr/>
              <a:t>‹#›</a:t>
            </a:fld>
            <a:endParaRPr/>
          </a:p>
        </p:txBody>
      </p:sp>
      <p:pic>
        <p:nvPicPr>
          <p:cNvPr id="7" name="Picture 6" descr="overlay-ruleShadow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4698999"/>
            <a:ext cx="13004800" cy="177801"/>
          </a:xfrm>
          <a:prstGeom prst="rect">
            <a:avLst/>
          </a:prstGeom>
        </p:spPr>
      </p:pic>
      <p:sp>
        <p:nvSpPr>
          <p:cNvPr id="10" name="Picture Placeholder 9"/>
          <p:cNvSpPr>
            <a:spLocks noGrp="1"/>
          </p:cNvSpPr>
          <p:nvPr>
            <p:ph type="pic" sz="quarter" idx="13"/>
          </p:nvPr>
        </p:nvSpPr>
        <p:spPr>
          <a:xfrm>
            <a:off x="5230039" y="3646699"/>
            <a:ext cx="2544724" cy="2460203"/>
          </a:xfrm>
          <a:prstGeom prst="ellipse">
            <a:avLst/>
          </a:prstGeom>
          <a:noFill/>
          <a:ln w="127000">
            <a:solidFill>
              <a:schemeClr val="tx2"/>
            </a:solidFill>
          </a:ln>
          <a:effectLst>
            <a:innerShdw blurRad="101600" dist="76200" dir="13500000">
              <a:prstClr val="black">
                <a:alpha val="57000"/>
              </a:prstClr>
            </a:innerShdw>
          </a:effectLst>
        </p:spPr>
        <p:txBody>
          <a:bodyPr>
            <a:normAutofit/>
          </a:bodyPr>
          <a:lstStyle>
            <a:lvl1pPr marL="0" indent="0" algn="ctr">
              <a:buNone/>
              <a:defRPr sz="23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ruleShadow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324599"/>
            <a:ext cx="13004800" cy="177801"/>
          </a:xfrm>
          <a:prstGeom prst="rect">
            <a:avLst/>
          </a:prstGeom>
        </p:spPr>
      </p:pic>
      <p:pic>
        <p:nvPicPr>
          <p:cNvPr id="7" name="Picture 6" descr="Overlay-FullBackground.jpg"/>
          <p:cNvPicPr>
            <a:picLocks noChangeAspect="1"/>
          </p:cNvPicPr>
          <p:nvPr/>
        </p:nvPicPr>
        <p:blipFill>
          <a:blip r:embed="rId3"/>
          <a:srcRect t="66667"/>
          <a:stretch>
            <a:fillRect/>
          </a:stretch>
        </p:blipFill>
        <p:spPr>
          <a:xfrm>
            <a:off x="0" y="6502400"/>
            <a:ext cx="13004800" cy="32512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8570" y="4226561"/>
            <a:ext cx="10785404" cy="1937173"/>
          </a:xfrm>
        </p:spPr>
        <p:txBody>
          <a:bodyPr vert="horz" lIns="130046" tIns="65023" rIns="130046" bIns="65023" rtlCol="0" anchor="b" anchorCtr="0">
            <a:noAutofit/>
          </a:bodyPr>
          <a:lstStyle>
            <a:lvl1pPr algn="ctr" defTabSz="1300460" rtl="0" eaLnBrk="1" latinLnBrk="0" hangingPunct="1">
              <a:spcBef>
                <a:spcPct val="0"/>
              </a:spcBef>
              <a:buNone/>
              <a:defRPr sz="6800" kern="1200">
                <a:solidFill>
                  <a:schemeClr val="tx1"/>
                </a:solidFill>
                <a:effectLst>
                  <a:outerShdw blurRad="50800" dist="12700" dir="2700000" sx="100500" sy="100500" algn="tl" rotWithShape="0">
                    <a:prstClr val="black">
                      <a:alpha val="6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8570" y="6719147"/>
            <a:ext cx="10785404" cy="1988969"/>
          </a:xfrm>
        </p:spPr>
        <p:txBody>
          <a:bodyPr vert="horz" lIns="130046" tIns="65023" rIns="130046" bIns="65023" rtlCol="0">
            <a:normAutofit/>
          </a:bodyPr>
          <a:lstStyle>
            <a:lvl1pPr marL="0" indent="0" algn="ctr" defTabSz="1300460" rtl="0" eaLnBrk="1" latinLnBrk="0" hangingPunct="1">
              <a:spcBef>
                <a:spcPts val="853"/>
              </a:spcBef>
              <a:buFont typeface="Calisto MT" pitchFamily="18" charset="0"/>
              <a:buNone/>
              <a:defRPr sz="2600" kern="12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1pPr>
            <a:lvl2pPr marL="650230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2pPr>
            <a:lvl3pPr marL="130046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3pPr>
            <a:lvl4pPr marL="195069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marL="260091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marL="325114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marL="390137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marL="455160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marL="520183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AB499-F5DE-4BE5-BB26-90CC428051F7}" type="datetime1">
              <a:rPr lang="en-US"/>
              <a:pPr/>
              <a:t>11/10/15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/>
              <a:t>Sample footer text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5CD18-686B-47A9-AFD5-66CE5FA52A66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overlay-ruleShadow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859686"/>
            <a:ext cx="13004800" cy="177801"/>
          </a:xfrm>
          <a:prstGeom prst="rect">
            <a:avLst/>
          </a:prstGeom>
        </p:spPr>
      </p:pic>
      <p:pic>
        <p:nvPicPr>
          <p:cNvPr id="11" name="Picture 10" descr="Overlay-FullBackground.jpg"/>
          <p:cNvPicPr>
            <a:picLocks noChangeAspect="1"/>
          </p:cNvPicPr>
          <p:nvPr/>
        </p:nvPicPr>
        <p:blipFill>
          <a:blip r:embed="rId3"/>
          <a:srcRect t="23333"/>
          <a:stretch>
            <a:fillRect/>
          </a:stretch>
        </p:blipFill>
        <p:spPr>
          <a:xfrm>
            <a:off x="0" y="2027218"/>
            <a:ext cx="13004800" cy="772638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8570" y="89249"/>
            <a:ext cx="10785405" cy="182494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8570" y="2600961"/>
            <a:ext cx="5071872" cy="6111805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600"/>
            </a:lvl2pPr>
            <a:lvl3pPr>
              <a:defRPr sz="26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2103" y="2600961"/>
            <a:ext cx="5071872" cy="6111805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600"/>
            </a:lvl2pPr>
            <a:lvl3pPr>
              <a:defRPr sz="26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F663E-5ED1-47B2-8DFB-BADDA486BF96}" type="datetimeFigureOut">
              <a:rPr lang="en-US"/>
              <a:pPr/>
              <a:t>11/10/15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84E61-BFA6-4150-9FE3-AA0C8F288190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overlay-ruleShadow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859686"/>
            <a:ext cx="13004800" cy="177801"/>
          </a:xfrm>
          <a:prstGeom prst="rect">
            <a:avLst/>
          </a:prstGeom>
        </p:spPr>
      </p:pic>
      <p:pic>
        <p:nvPicPr>
          <p:cNvPr id="13" name="Picture 12" descr="Overlay-FullBackground.jpg"/>
          <p:cNvPicPr>
            <a:picLocks noChangeAspect="1"/>
          </p:cNvPicPr>
          <p:nvPr/>
        </p:nvPicPr>
        <p:blipFill>
          <a:blip r:embed="rId3"/>
          <a:srcRect t="23333"/>
          <a:stretch>
            <a:fillRect/>
          </a:stretch>
        </p:blipFill>
        <p:spPr>
          <a:xfrm>
            <a:off x="0" y="2027218"/>
            <a:ext cx="13004800" cy="772638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8570" y="89249"/>
            <a:ext cx="10785405" cy="1824949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8570" y="2167467"/>
            <a:ext cx="5071872" cy="1192107"/>
          </a:xfrm>
        </p:spPr>
        <p:txBody>
          <a:bodyPr anchor="ctr" anchorCtr="0">
            <a:noAutofit/>
          </a:bodyPr>
          <a:lstStyle>
            <a:lvl1pPr marL="0" indent="0" algn="ctr">
              <a:spcBef>
                <a:spcPct val="0"/>
              </a:spcBef>
              <a:buNone/>
              <a:defRPr sz="4000" b="0"/>
            </a:lvl1pPr>
            <a:lvl2pPr marL="650230" indent="0">
              <a:buNone/>
              <a:defRPr sz="2800" b="1"/>
            </a:lvl2pPr>
            <a:lvl3pPr marL="1300460" indent="0">
              <a:buNone/>
              <a:defRPr sz="2600" b="1"/>
            </a:lvl3pPr>
            <a:lvl4pPr marL="1950690" indent="0">
              <a:buNone/>
              <a:defRPr sz="2300" b="1"/>
            </a:lvl4pPr>
            <a:lvl5pPr marL="2600919" indent="0">
              <a:buNone/>
              <a:defRPr sz="2300" b="1"/>
            </a:lvl5pPr>
            <a:lvl6pPr marL="3251149" indent="0">
              <a:buNone/>
              <a:defRPr sz="2300" b="1"/>
            </a:lvl6pPr>
            <a:lvl7pPr marL="3901379" indent="0">
              <a:buNone/>
              <a:defRPr sz="2300" b="1"/>
            </a:lvl7pPr>
            <a:lvl8pPr marL="4551609" indent="0">
              <a:buNone/>
              <a:defRPr sz="2300" b="1"/>
            </a:lvl8pPr>
            <a:lvl9pPr marL="5201839" indent="0">
              <a:buNone/>
              <a:defRPr sz="23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8570" y="3404198"/>
            <a:ext cx="5071872" cy="5308565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600"/>
            </a:lvl2pPr>
            <a:lvl3pPr>
              <a:defRPr sz="2600"/>
            </a:lvl3pPr>
            <a:lvl4pPr>
              <a:defRPr sz="2600"/>
            </a:lvl4pPr>
            <a:lvl5pPr>
              <a:defRPr sz="26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22103" y="2167467"/>
            <a:ext cx="5071872" cy="1192107"/>
          </a:xfrm>
        </p:spPr>
        <p:txBody>
          <a:bodyPr anchor="ctr" anchorCtr="0">
            <a:noAutofit/>
          </a:bodyPr>
          <a:lstStyle>
            <a:lvl1pPr marL="0" indent="0" algn="ctr">
              <a:spcBef>
                <a:spcPct val="0"/>
              </a:spcBef>
              <a:buNone/>
              <a:defRPr sz="4000" b="0"/>
            </a:lvl1pPr>
            <a:lvl2pPr marL="650230" indent="0">
              <a:buNone/>
              <a:defRPr sz="2800" b="1"/>
            </a:lvl2pPr>
            <a:lvl3pPr marL="1300460" indent="0">
              <a:buNone/>
              <a:defRPr sz="2600" b="1"/>
            </a:lvl3pPr>
            <a:lvl4pPr marL="1950690" indent="0">
              <a:buNone/>
              <a:defRPr sz="2300" b="1"/>
            </a:lvl4pPr>
            <a:lvl5pPr marL="2600919" indent="0">
              <a:buNone/>
              <a:defRPr sz="2300" b="1"/>
            </a:lvl5pPr>
            <a:lvl6pPr marL="3251149" indent="0">
              <a:buNone/>
              <a:defRPr sz="2300" b="1"/>
            </a:lvl6pPr>
            <a:lvl7pPr marL="3901379" indent="0">
              <a:buNone/>
              <a:defRPr sz="2300" b="1"/>
            </a:lvl7pPr>
            <a:lvl8pPr marL="4551609" indent="0">
              <a:buNone/>
              <a:defRPr sz="2300" b="1"/>
            </a:lvl8pPr>
            <a:lvl9pPr marL="5201839" indent="0">
              <a:buNone/>
              <a:defRPr sz="23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822103" y="3404198"/>
            <a:ext cx="5071872" cy="5308565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600"/>
            </a:lvl2pPr>
            <a:lvl3pPr>
              <a:defRPr sz="2600"/>
            </a:lvl3pPr>
            <a:lvl4pPr>
              <a:defRPr sz="2600"/>
            </a:lvl4pPr>
            <a:lvl5pPr>
              <a:defRPr sz="26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F663E-5ED1-47B2-8DFB-BADDA486BF96}" type="datetimeFigureOut">
              <a:rPr lang="en-US"/>
              <a:pPr/>
              <a:t>11/10/15</a:t>
            </a:fld>
            <a:endParaRPr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84E61-BFA6-4150-9FE3-AA0C8F288190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ruleShadow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859686"/>
            <a:ext cx="13004800" cy="17780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F663E-5ED1-47B2-8DFB-BADDA486BF96}" type="datetimeFigureOut">
              <a:rPr lang="en-US"/>
              <a:pPr/>
              <a:t>11/10/15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84E61-BFA6-4150-9FE3-AA0C8F288190}" type="slidenum">
              <a:rPr/>
              <a:pPr/>
              <a:t>‹#›</a:t>
            </a:fld>
            <a:endParaRPr/>
          </a:p>
        </p:txBody>
      </p:sp>
      <p:pic>
        <p:nvPicPr>
          <p:cNvPr id="10" name="Picture 9" descr="Overlay-FullBackground.jpg"/>
          <p:cNvPicPr>
            <a:picLocks noChangeAspect="1"/>
          </p:cNvPicPr>
          <p:nvPr/>
        </p:nvPicPr>
        <p:blipFill>
          <a:blip r:embed="rId3"/>
          <a:srcRect t="21046"/>
          <a:stretch>
            <a:fillRect/>
          </a:stretch>
        </p:blipFill>
        <p:spPr>
          <a:xfrm>
            <a:off x="0" y="2059093"/>
            <a:ext cx="13004800" cy="770088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Overlay-FullBackground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374"/>
            <a:ext cx="13004800" cy="97536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F663E-5ED1-47B2-8DFB-BADDA486BF96}" type="datetimeFigureOut">
              <a:rPr lang="en-US"/>
              <a:pPr/>
              <a:t>11/10/15</a:t>
            </a:fld>
            <a:endParaRPr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84E61-BFA6-4150-9FE3-AA0C8F288190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FullBackground.jpg"/>
          <p:cNvPicPr>
            <a:picLocks noChangeAspect="1"/>
          </p:cNvPicPr>
          <p:nvPr/>
        </p:nvPicPr>
        <p:blipFill>
          <a:blip r:embed="rId2"/>
          <a:srcRect l="50000"/>
          <a:stretch>
            <a:fillRect/>
          </a:stretch>
        </p:blipFill>
        <p:spPr>
          <a:xfrm>
            <a:off x="6502400" y="6374"/>
            <a:ext cx="6502400" cy="97536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9159" y="388337"/>
            <a:ext cx="5635413" cy="2403870"/>
          </a:xfrm>
        </p:spPr>
        <p:txBody>
          <a:bodyPr vert="horz" lIns="130046" tIns="65023" rIns="130046" bIns="65023" rtlCol="0" anchor="b" anchorCtr="0">
            <a:noAutofit/>
          </a:bodyPr>
          <a:lstStyle>
            <a:lvl1pPr marL="0" algn="ctr" defTabSz="1300460" rtl="0" eaLnBrk="1" latinLnBrk="0" hangingPunct="1">
              <a:spcBef>
                <a:spcPct val="0"/>
              </a:spcBef>
              <a:defRPr sz="5100" kern="1200">
                <a:solidFill>
                  <a:schemeClr val="tx1"/>
                </a:solidFill>
                <a:effectLst>
                  <a:outerShdw blurRad="50800" dist="12700" dir="2700000" sx="100500" sy="100500" algn="tl" rotWithShape="0">
                    <a:prstClr val="black">
                      <a:alpha val="6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1104" y="388339"/>
            <a:ext cx="5631078" cy="8324427"/>
          </a:xfrm>
        </p:spPr>
        <p:txBody>
          <a:bodyPr>
            <a:normAutofit/>
          </a:bodyPr>
          <a:lstStyle>
            <a:lvl1pPr>
              <a:defRPr sz="3400"/>
            </a:lvl1pPr>
            <a:lvl2pPr>
              <a:defRPr sz="3100"/>
            </a:lvl2pPr>
            <a:lvl3pPr>
              <a:defRPr sz="2800"/>
            </a:lvl3pPr>
            <a:lvl4pPr>
              <a:defRPr sz="2600"/>
            </a:lvl4pPr>
            <a:lvl5pPr>
              <a:defRPr sz="26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29159" y="2809038"/>
            <a:ext cx="5635413" cy="4551681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130046" tIns="65023" rIns="130046" bIns="65023" rtlCol="0" anchor="t" anchorCtr="0">
            <a:normAutofit/>
          </a:bodyPr>
          <a:lstStyle>
            <a:lvl1pPr marL="0" indent="0" algn="ctr" defTabSz="1300460" rtl="0" eaLnBrk="1" latinLnBrk="0" hangingPunct="1">
              <a:lnSpc>
                <a:spcPct val="110000"/>
              </a:lnSpc>
              <a:spcBef>
                <a:spcPts val="2844"/>
              </a:spcBef>
              <a:buNone/>
              <a:defRPr sz="2600" kern="1200"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650230" indent="0">
              <a:buNone/>
              <a:defRPr sz="1700"/>
            </a:lvl2pPr>
            <a:lvl3pPr marL="1300460" indent="0">
              <a:buNone/>
              <a:defRPr sz="1400"/>
            </a:lvl3pPr>
            <a:lvl4pPr marL="1950690" indent="0">
              <a:buNone/>
              <a:defRPr sz="1300"/>
            </a:lvl4pPr>
            <a:lvl5pPr marL="2600919" indent="0">
              <a:buNone/>
              <a:defRPr sz="1300"/>
            </a:lvl5pPr>
            <a:lvl6pPr marL="3251149" indent="0">
              <a:buNone/>
              <a:defRPr sz="1300"/>
            </a:lvl6pPr>
            <a:lvl7pPr marL="3901379" indent="0">
              <a:buNone/>
              <a:defRPr sz="1300"/>
            </a:lvl7pPr>
            <a:lvl8pPr marL="4551609" indent="0">
              <a:buNone/>
              <a:defRPr sz="1300"/>
            </a:lvl8pPr>
            <a:lvl9pPr marL="5201839" indent="0">
              <a:buNone/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793067" y="9040143"/>
            <a:ext cx="2307715" cy="519289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130046" tIns="65023" rIns="130046" bIns="65023" rtlCol="0" anchor="ctr"/>
          <a:lstStyle>
            <a:lvl1pPr marL="0" algn="r" defTabSz="1300460" rtl="0" eaLnBrk="1" latinLnBrk="0" hangingPunct="1">
              <a:defRPr sz="1700" kern="1200"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fld id="{196F663E-5ED1-47B2-8DFB-BADDA486BF96}" type="datetimeFigureOut">
              <a:rPr lang="en-US"/>
              <a:pPr/>
              <a:t>11/10/15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44245" y="9040143"/>
            <a:ext cx="2690209" cy="519289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130046" tIns="65023" rIns="130046" bIns="65023" rtlCol="0" anchor="ctr"/>
          <a:lstStyle>
            <a:lvl1pPr marL="0" algn="l" defTabSz="1300460" rtl="0" eaLnBrk="1" latinLnBrk="0" hangingPunct="1">
              <a:defRPr sz="1700" kern="1200"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2691994" y="8175414"/>
            <a:ext cx="1083733" cy="819573"/>
          </a:xfrm>
        </p:spPr>
        <p:txBody>
          <a:bodyPr vert="horz" lIns="130046" tIns="65023" rIns="130046" bIns="65023" rtlCol="0" anchor="ctr">
            <a:noAutofit/>
          </a:bodyPr>
          <a:lstStyle>
            <a:lvl1pPr marL="0" algn="ctr" defTabSz="1300460" rtl="0" eaLnBrk="1" latinLnBrk="0" hangingPunct="1">
              <a:spcBef>
                <a:spcPct val="0"/>
              </a:spcBef>
              <a:defRPr sz="5100" kern="1200">
                <a:solidFill>
                  <a:schemeClr val="tx1"/>
                </a:solidFill>
                <a:effectLst>
                  <a:outerShdw blurRad="50800" dist="12700" dir="2700000" sx="100500" sy="100500" algn="tl" rotWithShape="0">
                    <a:prstClr val="black">
                      <a:alpha val="6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fld id="{61F84E61-BFA6-4150-9FE3-AA0C8F288190}" type="slidenum">
              <a:rPr/>
              <a:pPr/>
              <a:t>‹#›</a:t>
            </a:fld>
            <a:endParaRPr/>
          </a:p>
        </p:txBody>
      </p:sp>
      <p:pic>
        <p:nvPicPr>
          <p:cNvPr id="10" name="Picture 9" descr="overlay-ruleShadow.png"/>
          <p:cNvPicPr>
            <a:picLocks noChangeAspect="1"/>
          </p:cNvPicPr>
          <p:nvPr/>
        </p:nvPicPr>
        <p:blipFill>
          <a:blip r:embed="rId3"/>
          <a:srcRect r="25031"/>
          <a:stretch>
            <a:fillRect/>
          </a:stretch>
        </p:blipFill>
        <p:spPr>
          <a:xfrm rot="16200000">
            <a:off x="1545089" y="4785884"/>
            <a:ext cx="9749567" cy="177801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08570" y="89249"/>
            <a:ext cx="10785405" cy="1824949"/>
          </a:xfrm>
          <a:prstGeom prst="rect">
            <a:avLst/>
          </a:prstGeom>
        </p:spPr>
        <p:txBody>
          <a:bodyPr vert="horz" lIns="130046" tIns="65023" rIns="130046" bIns="65023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8570" y="2600961"/>
            <a:ext cx="10785405" cy="6111805"/>
          </a:xfrm>
          <a:prstGeom prst="rect">
            <a:avLst/>
          </a:prstGeom>
        </p:spPr>
        <p:txBody>
          <a:bodyPr vert="horz" lIns="130046" tIns="65023" rIns="130046" bIns="65023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575103" y="9040143"/>
            <a:ext cx="3034453" cy="519289"/>
          </a:xfrm>
          <a:prstGeom prst="rect">
            <a:avLst/>
          </a:prstGeom>
        </p:spPr>
        <p:txBody>
          <a:bodyPr vert="horz" lIns="130046" tIns="65023" rIns="130046" bIns="65023" rtlCol="0" anchor="ctr"/>
          <a:lstStyle>
            <a:lvl1pPr algn="r">
              <a:defRPr sz="17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</a:defRPr>
            </a:lvl1pPr>
          </a:lstStyle>
          <a:p>
            <a:fld id="{196F663E-5ED1-47B2-8DFB-BADDA486BF96}" type="datetimeFigureOut">
              <a:rPr lang="en-US"/>
              <a:pPr/>
              <a:t>11/10/15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4244" y="9040143"/>
            <a:ext cx="4118187" cy="519289"/>
          </a:xfrm>
          <a:prstGeom prst="rect">
            <a:avLst/>
          </a:prstGeom>
        </p:spPr>
        <p:txBody>
          <a:bodyPr vert="horz" lIns="130046" tIns="65023" rIns="130046" bIns="65023" rtlCol="0" anchor="ctr"/>
          <a:lstStyle>
            <a:lvl1pPr algn="l">
              <a:defRPr sz="17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</a:defRPr>
            </a:lvl1pPr>
          </a:lstStyle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068907" y="9040143"/>
            <a:ext cx="866987" cy="519289"/>
          </a:xfrm>
          <a:prstGeom prst="rect">
            <a:avLst/>
          </a:prstGeom>
        </p:spPr>
        <p:txBody>
          <a:bodyPr vert="horz" lIns="130046" tIns="65023" rIns="130046" bIns="65023" rtlCol="0" anchor="ctr"/>
          <a:lstStyle>
            <a:lvl1pPr algn="ctr">
              <a:defRPr sz="17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</a:defRPr>
            </a:lvl1pPr>
          </a:lstStyle>
          <a:p>
            <a:fld id="{61F84E61-BFA6-4150-9FE3-AA0C8F288190}" type="slidenum">
              <a:rPr/>
              <a:pPr/>
              <a:t>‹#›</a:t>
            </a:fld>
            <a:endParaRPr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74" r:id="rId12"/>
    <p:sldLayoutId id="2147483675" r:id="rId13"/>
    <p:sldLayoutId id="2147483676" r:id="rId14"/>
    <p:sldLayoutId id="2147483677" r:id="rId15"/>
  </p:sldLayoutIdLst>
  <p:txStyles>
    <p:titleStyle>
      <a:lvl1pPr algn="ctr" defTabSz="1300460" rtl="0" eaLnBrk="1" latinLnBrk="0" hangingPunct="1">
        <a:spcBef>
          <a:spcPct val="0"/>
        </a:spcBef>
        <a:buNone/>
        <a:defRPr sz="6800" kern="1200">
          <a:solidFill>
            <a:schemeClr val="tx1"/>
          </a:solidFill>
          <a:effectLst>
            <a:outerShdw blurRad="50800" dist="12700" dir="2700000" sx="100500" sy="100500" algn="tl" rotWithShape="0">
              <a:prstClr val="black">
                <a:alpha val="60000"/>
              </a:prstClr>
            </a:outerShdw>
          </a:effectLst>
          <a:latin typeface="+mj-lt"/>
          <a:ea typeface="+mj-ea"/>
          <a:cs typeface="+mj-cs"/>
        </a:defRPr>
      </a:lvl1pPr>
    </p:titleStyle>
    <p:bodyStyle>
      <a:lvl1pPr marL="401878" indent="-401878" algn="l" defTabSz="1300460" rtl="0" eaLnBrk="1" latinLnBrk="0" hangingPunct="1">
        <a:spcBef>
          <a:spcPts val="2844"/>
        </a:spcBef>
        <a:buFont typeface="Calisto MT" pitchFamily="18" charset="0"/>
        <a:buChar char="•"/>
        <a:defRPr sz="3400" kern="1200">
          <a:solidFill>
            <a:schemeClr val="bg2"/>
          </a:solidFill>
          <a:effectLst>
            <a:outerShdw blurRad="63500" dir="2700000" algn="tl" rotWithShape="0">
              <a:schemeClr val="tx1">
                <a:alpha val="40000"/>
              </a:schemeClr>
            </a:outerShdw>
          </a:effectLst>
          <a:latin typeface="+mn-lt"/>
          <a:ea typeface="+mn-ea"/>
          <a:cs typeface="+mn-cs"/>
        </a:defRPr>
      </a:lvl1pPr>
      <a:lvl2pPr marL="821818" indent="-419940" algn="l" defTabSz="1300460" rtl="0" eaLnBrk="1" latinLnBrk="0" hangingPunct="1">
        <a:spcBef>
          <a:spcPts val="853"/>
        </a:spcBef>
        <a:buClr>
          <a:schemeClr val="bg2">
            <a:lumMod val="60000"/>
            <a:lumOff val="40000"/>
          </a:schemeClr>
        </a:buClr>
        <a:buFont typeface="Calisto MT" pitchFamily="18" charset="0"/>
        <a:buChar char="•"/>
        <a:defRPr sz="3100" kern="1200">
          <a:solidFill>
            <a:schemeClr val="bg2"/>
          </a:solidFill>
          <a:effectLst>
            <a:outerShdw blurRad="63500" dir="2700000" algn="tl" rotWithShape="0">
              <a:schemeClr val="tx1">
                <a:alpha val="40000"/>
              </a:schemeClr>
            </a:outerShdw>
          </a:effectLst>
          <a:latin typeface="+mn-lt"/>
          <a:ea typeface="+mn-ea"/>
          <a:cs typeface="+mn-cs"/>
        </a:defRPr>
      </a:lvl2pPr>
      <a:lvl3pPr marL="1223696" indent="-401878" algn="l" defTabSz="1300460" rtl="0" eaLnBrk="1" latinLnBrk="0" hangingPunct="1">
        <a:spcBef>
          <a:spcPts val="853"/>
        </a:spcBef>
        <a:buFont typeface="Calisto MT" pitchFamily="18" charset="0"/>
        <a:buChar char="•"/>
        <a:defRPr sz="2800" kern="1200">
          <a:solidFill>
            <a:schemeClr val="bg2"/>
          </a:solidFill>
          <a:effectLst>
            <a:outerShdw blurRad="63500" dir="2700000" algn="tl" rotWithShape="0">
              <a:schemeClr val="tx1">
                <a:alpha val="40000"/>
              </a:schemeClr>
            </a:outerShdw>
          </a:effectLst>
          <a:latin typeface="+mn-lt"/>
          <a:ea typeface="+mn-ea"/>
          <a:cs typeface="+mn-cs"/>
        </a:defRPr>
      </a:lvl3pPr>
      <a:lvl4pPr marL="1625575" indent="-401878" algn="l" defTabSz="1300460" rtl="0" eaLnBrk="1" latinLnBrk="0" hangingPunct="1">
        <a:spcBef>
          <a:spcPts val="853"/>
        </a:spcBef>
        <a:buClr>
          <a:schemeClr val="bg2">
            <a:lumMod val="60000"/>
            <a:lumOff val="40000"/>
          </a:schemeClr>
        </a:buClr>
        <a:buFont typeface="Calisto MT" pitchFamily="18" charset="0"/>
        <a:buChar char="•"/>
        <a:defRPr sz="2600" kern="1200">
          <a:solidFill>
            <a:schemeClr val="bg2"/>
          </a:solidFill>
          <a:effectLst>
            <a:outerShdw blurRad="63500" dir="2700000" algn="tl" rotWithShape="0">
              <a:schemeClr val="tx1">
                <a:alpha val="40000"/>
              </a:schemeClr>
            </a:outerShdw>
          </a:effectLst>
          <a:latin typeface="+mn-lt"/>
          <a:ea typeface="+mn-ea"/>
          <a:cs typeface="+mn-cs"/>
        </a:defRPr>
      </a:lvl4pPr>
      <a:lvl5pPr marL="2027453" indent="-401878" algn="l" defTabSz="1300460" rtl="0" eaLnBrk="1" latinLnBrk="0" hangingPunct="1">
        <a:spcBef>
          <a:spcPts val="853"/>
        </a:spcBef>
        <a:buFont typeface="Calisto MT" pitchFamily="18" charset="0"/>
        <a:buChar char="•"/>
        <a:defRPr sz="2600" kern="1200">
          <a:solidFill>
            <a:schemeClr val="bg2"/>
          </a:solidFill>
          <a:effectLst>
            <a:outerShdw blurRad="63500" dir="2700000" algn="tl" rotWithShape="0">
              <a:schemeClr val="tx1">
                <a:alpha val="40000"/>
              </a:schemeClr>
            </a:outerShdw>
          </a:effectLst>
          <a:latin typeface="+mn-lt"/>
          <a:ea typeface="+mn-ea"/>
          <a:cs typeface="+mn-cs"/>
        </a:defRPr>
      </a:lvl5pPr>
      <a:lvl6pPr marL="3576264" indent="-325115" algn="l" defTabSz="130046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226494" indent="-325115" algn="l" defTabSz="130046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4876724" indent="-325115" algn="l" defTabSz="130046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526954" indent="-325115" algn="l" defTabSz="130046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130046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50230" algn="l" defTabSz="130046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300460" algn="l" defTabSz="130046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950690" algn="l" defTabSz="130046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600919" algn="l" defTabSz="130046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251149" algn="l" defTabSz="130046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3901379" algn="l" defTabSz="130046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551609" algn="l" defTabSz="130046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201839" algn="l" defTabSz="130046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tiff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png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chart" Target="../charts/chart1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Announcements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8614" y="2167467"/>
            <a:ext cx="11812693" cy="7044267"/>
          </a:xfrm>
        </p:spPr>
        <p:txBody>
          <a:bodyPr>
            <a:normAutofit fontScale="85000" lnSpcReduction="20000"/>
          </a:bodyPr>
          <a:lstStyle/>
          <a:p>
            <a:pPr marL="419940" lvl="1">
              <a:buNone/>
            </a:pPr>
            <a:r>
              <a:rPr lang="en-US" dirty="0" smtClean="0"/>
              <a:t>P3 Grading: </a:t>
            </a:r>
            <a:r>
              <a:rPr lang="en-US" dirty="0" smtClean="0"/>
              <a:t>Available</a:t>
            </a:r>
            <a:endParaRPr lang="en-US" dirty="0" smtClean="0"/>
          </a:p>
          <a:p>
            <a:pPr marL="877140" lvl="2" indent="-457200"/>
            <a:r>
              <a:rPr lang="en-US" dirty="0" smtClean="0"/>
              <a:t>Look at </a:t>
            </a:r>
            <a:r>
              <a:rPr lang="en-US" dirty="0" err="1" smtClean="0"/>
              <a:t>runtests.log</a:t>
            </a:r>
            <a:r>
              <a:rPr lang="en-US" dirty="0" smtClean="0"/>
              <a:t> for details (10 points for creating test cases)</a:t>
            </a:r>
          </a:p>
          <a:p>
            <a:pPr marL="877140" lvl="2" indent="-457200"/>
            <a:r>
              <a:rPr lang="en-US" dirty="0" smtClean="0"/>
              <a:t>Contact TA (give login and discussion section) with questions</a:t>
            </a:r>
            <a:endParaRPr lang="en-US" dirty="0" smtClean="0"/>
          </a:p>
          <a:p>
            <a:pPr marL="419940" lvl="1">
              <a:buNone/>
            </a:pPr>
            <a:endParaRPr lang="en-US" dirty="0" smtClean="0"/>
          </a:p>
          <a:p>
            <a:pPr marL="487672" lvl="1" indent="-487672">
              <a:buNone/>
            </a:pPr>
            <a:r>
              <a:rPr lang="en-US" dirty="0" smtClean="0"/>
              <a:t>P4:  Threads (Part a and b) available</a:t>
            </a:r>
          </a:p>
          <a:p>
            <a:pPr marL="889550" lvl="2" indent="-487672"/>
            <a:r>
              <a:rPr lang="en-US" dirty="0" smtClean="0"/>
              <a:t>Due </a:t>
            </a:r>
            <a:r>
              <a:rPr lang="en-US" dirty="0" smtClean="0"/>
              <a:t>Wednesday 11/18 at </a:t>
            </a:r>
            <a:r>
              <a:rPr lang="en-US" dirty="0" smtClean="0"/>
              <a:t>9pm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Exam 2: Answers with explanations available</a:t>
            </a:r>
          </a:p>
          <a:p>
            <a:pPr marL="0" indent="0">
              <a:buNone/>
            </a:pPr>
            <a:endParaRPr lang="en-US" dirty="0"/>
          </a:p>
          <a:p>
            <a:pPr marL="0" lvl="1" indent="0">
              <a:buNone/>
            </a:pPr>
            <a:r>
              <a:rPr lang="en-US" dirty="0" smtClean="0"/>
              <a:t>Exam 3: Thursday evening at 11/19 </a:t>
            </a:r>
            <a:r>
              <a:rPr lang="en-US" dirty="0" smtClean="0"/>
              <a:t>7:15-9:15</a:t>
            </a:r>
          </a:p>
          <a:p>
            <a:pPr marL="859078" lvl="2" indent="-457200"/>
            <a:r>
              <a:rPr lang="en-US" dirty="0" smtClean="0"/>
              <a:t>Fill out form AND send academic schedule if need alternate time by 5pm</a:t>
            </a:r>
          </a:p>
          <a:p>
            <a:pPr marL="859078" lvl="2" indent="-457200"/>
            <a:r>
              <a:rPr lang="en-US" dirty="0" smtClean="0"/>
              <a:t>Similar in style to previous exams (very few questions about Virtualization; few about Concurrency)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Read as we go along!</a:t>
            </a:r>
          </a:p>
          <a:p>
            <a:pPr marL="877140" lvl="1" indent="-457200"/>
            <a:r>
              <a:rPr lang="en-US" dirty="0" smtClean="0"/>
              <a:t>Chapter </a:t>
            </a:r>
            <a:r>
              <a:rPr lang="en-US" dirty="0" smtClean="0"/>
              <a:t>41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40962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0" name="Shape 2290"/>
          <p:cNvSpPr/>
          <p:nvPr/>
        </p:nvSpPr>
        <p:spPr>
          <a:xfrm>
            <a:off x="1531639" y="1754028"/>
            <a:ext cx="825857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data</a:t>
            </a:r>
          </a:p>
        </p:txBody>
      </p:sp>
      <p:sp>
        <p:nvSpPr>
          <p:cNvPr id="2291" name="Shape 2291"/>
          <p:cNvSpPr/>
          <p:nvPr/>
        </p:nvSpPr>
        <p:spPr>
          <a:xfrm>
            <a:off x="2846468" y="1754028"/>
            <a:ext cx="1003656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inode</a:t>
            </a:r>
          </a:p>
        </p:txBody>
      </p:sp>
      <p:sp>
        <p:nvSpPr>
          <p:cNvPr id="2292" name="Shape 2292"/>
          <p:cNvSpPr/>
          <p:nvPr/>
        </p:nvSpPr>
        <p:spPr>
          <a:xfrm>
            <a:off x="4480625" y="1754028"/>
            <a:ext cx="720599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root</a:t>
            </a:r>
          </a:p>
        </p:txBody>
      </p:sp>
      <p:sp>
        <p:nvSpPr>
          <p:cNvPr id="2293" name="Shape 2293"/>
          <p:cNvSpPr/>
          <p:nvPr/>
        </p:nvSpPr>
        <p:spPr>
          <a:xfrm>
            <a:off x="5887732" y="1754028"/>
            <a:ext cx="608585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foo</a:t>
            </a:r>
          </a:p>
        </p:txBody>
      </p:sp>
      <p:sp>
        <p:nvSpPr>
          <p:cNvPr id="2294" name="Shape 2294"/>
          <p:cNvSpPr/>
          <p:nvPr/>
        </p:nvSpPr>
        <p:spPr>
          <a:xfrm>
            <a:off x="7163267" y="1754028"/>
            <a:ext cx="647701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bar</a:t>
            </a:r>
          </a:p>
        </p:txBody>
      </p:sp>
      <p:sp>
        <p:nvSpPr>
          <p:cNvPr id="2295" name="Shape 2295"/>
          <p:cNvSpPr/>
          <p:nvPr/>
        </p:nvSpPr>
        <p:spPr>
          <a:xfrm>
            <a:off x="8441469" y="1754028"/>
            <a:ext cx="720599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root</a:t>
            </a:r>
          </a:p>
        </p:txBody>
      </p:sp>
      <p:sp>
        <p:nvSpPr>
          <p:cNvPr id="2296" name="Shape 2296"/>
          <p:cNvSpPr/>
          <p:nvPr/>
        </p:nvSpPr>
        <p:spPr>
          <a:xfrm>
            <a:off x="9848576" y="1754028"/>
            <a:ext cx="608585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foo</a:t>
            </a:r>
          </a:p>
        </p:txBody>
      </p:sp>
      <p:sp>
        <p:nvSpPr>
          <p:cNvPr id="2297" name="Shape 2297"/>
          <p:cNvSpPr/>
          <p:nvPr/>
        </p:nvSpPr>
        <p:spPr>
          <a:xfrm>
            <a:off x="1334281" y="2135028"/>
            <a:ext cx="1220573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bitmap</a:t>
            </a:r>
          </a:p>
        </p:txBody>
      </p:sp>
      <p:sp>
        <p:nvSpPr>
          <p:cNvPr id="2298" name="Shape 2298"/>
          <p:cNvSpPr/>
          <p:nvPr/>
        </p:nvSpPr>
        <p:spPr>
          <a:xfrm>
            <a:off x="2738010" y="2135028"/>
            <a:ext cx="1220572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bitmap</a:t>
            </a:r>
          </a:p>
        </p:txBody>
      </p:sp>
      <p:sp>
        <p:nvSpPr>
          <p:cNvPr id="2299" name="Shape 2299"/>
          <p:cNvSpPr/>
          <p:nvPr/>
        </p:nvSpPr>
        <p:spPr>
          <a:xfrm>
            <a:off x="4339096" y="2135028"/>
            <a:ext cx="1003657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inode</a:t>
            </a:r>
          </a:p>
        </p:txBody>
      </p:sp>
      <p:sp>
        <p:nvSpPr>
          <p:cNvPr id="2300" name="Shape 2300"/>
          <p:cNvSpPr/>
          <p:nvPr/>
        </p:nvSpPr>
        <p:spPr>
          <a:xfrm>
            <a:off x="5690196" y="2135028"/>
            <a:ext cx="1003657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inode</a:t>
            </a:r>
          </a:p>
        </p:txBody>
      </p:sp>
      <p:sp>
        <p:nvSpPr>
          <p:cNvPr id="2301" name="Shape 2301"/>
          <p:cNvSpPr/>
          <p:nvPr/>
        </p:nvSpPr>
        <p:spPr>
          <a:xfrm>
            <a:off x="6985289" y="2135028"/>
            <a:ext cx="1003657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inode</a:t>
            </a:r>
          </a:p>
        </p:txBody>
      </p:sp>
      <p:sp>
        <p:nvSpPr>
          <p:cNvPr id="2302" name="Shape 2302"/>
          <p:cNvSpPr/>
          <p:nvPr/>
        </p:nvSpPr>
        <p:spPr>
          <a:xfrm>
            <a:off x="8388840" y="2135028"/>
            <a:ext cx="825856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data</a:t>
            </a:r>
          </a:p>
        </p:txBody>
      </p:sp>
      <p:sp>
        <p:nvSpPr>
          <p:cNvPr id="2303" name="Shape 2303"/>
          <p:cNvSpPr/>
          <p:nvPr/>
        </p:nvSpPr>
        <p:spPr>
          <a:xfrm>
            <a:off x="9739940" y="2135028"/>
            <a:ext cx="825857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data</a:t>
            </a:r>
          </a:p>
        </p:txBody>
      </p:sp>
      <p:sp>
        <p:nvSpPr>
          <p:cNvPr id="2304" name="Shape 2304"/>
          <p:cNvSpPr/>
          <p:nvPr/>
        </p:nvSpPr>
        <p:spPr>
          <a:xfrm>
            <a:off x="1078514" y="2857500"/>
            <a:ext cx="10835605" cy="0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2305" name="Shape 2305"/>
          <p:cNvSpPr/>
          <p:nvPr/>
        </p:nvSpPr>
        <p:spPr>
          <a:xfrm flipV="1">
            <a:off x="4219603" y="1843955"/>
            <a:ext cx="1" cy="3978680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2306" name="Shape 2306"/>
          <p:cNvSpPr/>
          <p:nvPr/>
        </p:nvSpPr>
        <p:spPr>
          <a:xfrm flipV="1">
            <a:off x="8172446" y="1843955"/>
            <a:ext cx="1" cy="3978681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2307" name="Shape 2307"/>
          <p:cNvSpPr/>
          <p:nvPr/>
        </p:nvSpPr>
        <p:spPr>
          <a:xfrm>
            <a:off x="5072964" y="348256"/>
            <a:ext cx="2858872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open /foo/bar</a:t>
            </a:r>
          </a:p>
        </p:txBody>
      </p:sp>
      <p:sp>
        <p:nvSpPr>
          <p:cNvPr id="2308" name="Shape 2308"/>
          <p:cNvSpPr/>
          <p:nvPr/>
        </p:nvSpPr>
        <p:spPr>
          <a:xfrm>
            <a:off x="10882940" y="2135028"/>
            <a:ext cx="825857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data</a:t>
            </a:r>
          </a:p>
        </p:txBody>
      </p:sp>
      <p:sp>
        <p:nvSpPr>
          <p:cNvPr id="2309" name="Shape 2309"/>
          <p:cNvSpPr/>
          <p:nvPr/>
        </p:nvSpPr>
        <p:spPr>
          <a:xfrm>
            <a:off x="10972018" y="1754028"/>
            <a:ext cx="647701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bar</a:t>
            </a:r>
          </a:p>
        </p:txBody>
      </p:sp>
      <p:sp>
        <p:nvSpPr>
          <p:cNvPr id="2310" name="Shape 2310"/>
          <p:cNvSpPr/>
          <p:nvPr/>
        </p:nvSpPr>
        <p:spPr>
          <a:xfrm>
            <a:off x="4421418" y="2897028"/>
            <a:ext cx="839014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 dirty="0">
                <a:solidFill>
                  <a:srgbClr val="FFFFFF"/>
                </a:solidFill>
              </a:rPr>
              <a:t>read</a:t>
            </a:r>
          </a:p>
        </p:txBody>
      </p:sp>
      <p:sp>
        <p:nvSpPr>
          <p:cNvPr id="2311" name="Shape 2311"/>
          <p:cNvSpPr/>
          <p:nvPr/>
        </p:nvSpPr>
        <p:spPr>
          <a:xfrm>
            <a:off x="8460018" y="3405028"/>
            <a:ext cx="839014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 dirty="0">
                <a:solidFill>
                  <a:srgbClr val="FFFFFF"/>
                </a:solidFill>
              </a:rPr>
              <a:t>read</a:t>
            </a:r>
          </a:p>
        </p:txBody>
      </p:sp>
      <p:sp>
        <p:nvSpPr>
          <p:cNvPr id="2312" name="Shape 2312"/>
          <p:cNvSpPr/>
          <p:nvPr/>
        </p:nvSpPr>
        <p:spPr>
          <a:xfrm>
            <a:off x="5793018" y="3786028"/>
            <a:ext cx="839014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 dirty="0">
                <a:solidFill>
                  <a:srgbClr val="FFFFFF"/>
                </a:solidFill>
              </a:rPr>
              <a:t>read</a:t>
            </a:r>
          </a:p>
        </p:txBody>
      </p:sp>
      <p:sp>
        <p:nvSpPr>
          <p:cNvPr id="2313" name="Shape 2313"/>
          <p:cNvSpPr/>
          <p:nvPr/>
        </p:nvSpPr>
        <p:spPr>
          <a:xfrm>
            <a:off x="9857018" y="4294028"/>
            <a:ext cx="839014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 dirty="0">
                <a:solidFill>
                  <a:srgbClr val="FFFFFF"/>
                </a:solidFill>
              </a:rPr>
              <a:t>read</a:t>
            </a:r>
          </a:p>
        </p:txBody>
      </p:sp>
      <p:sp>
        <p:nvSpPr>
          <p:cNvPr id="2314" name="Shape 2314"/>
          <p:cNvSpPr/>
          <p:nvPr/>
        </p:nvSpPr>
        <p:spPr>
          <a:xfrm>
            <a:off x="7063018" y="4675028"/>
            <a:ext cx="839014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 dirty="0">
                <a:solidFill>
                  <a:srgbClr val="FFFFFF"/>
                </a:solidFill>
              </a:rPr>
              <a:t>read</a:t>
            </a:r>
          </a:p>
        </p:txBody>
      </p:sp>
    </p:spTree>
    <p:extLst>
      <p:ext uri="{BB962C8B-B14F-4D97-AF65-F5344CB8AC3E}">
        <p14:creationId xmlns:p14="http://schemas.microsoft.com/office/powerpoint/2010/main" val="30737709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10" grpId="0" animBg="1"/>
      <p:bldP spid="2311" grpId="0" animBg="1"/>
      <p:bldP spid="2312" grpId="0" animBg="1"/>
      <p:bldP spid="2313" grpId="0" animBg="1"/>
      <p:bldP spid="231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6" name="Shape 2146"/>
          <p:cNvSpPr/>
          <p:nvPr/>
        </p:nvSpPr>
        <p:spPr>
          <a:xfrm>
            <a:off x="1531639" y="1754028"/>
            <a:ext cx="825857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data</a:t>
            </a:r>
          </a:p>
        </p:txBody>
      </p:sp>
      <p:sp>
        <p:nvSpPr>
          <p:cNvPr id="2147" name="Shape 2147"/>
          <p:cNvSpPr/>
          <p:nvPr/>
        </p:nvSpPr>
        <p:spPr>
          <a:xfrm>
            <a:off x="2846468" y="1754028"/>
            <a:ext cx="1003656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inode</a:t>
            </a:r>
          </a:p>
        </p:txBody>
      </p:sp>
      <p:sp>
        <p:nvSpPr>
          <p:cNvPr id="2148" name="Shape 2148"/>
          <p:cNvSpPr/>
          <p:nvPr/>
        </p:nvSpPr>
        <p:spPr>
          <a:xfrm>
            <a:off x="4480625" y="1754028"/>
            <a:ext cx="720599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root</a:t>
            </a:r>
          </a:p>
        </p:txBody>
      </p:sp>
      <p:sp>
        <p:nvSpPr>
          <p:cNvPr id="2149" name="Shape 2149"/>
          <p:cNvSpPr/>
          <p:nvPr/>
        </p:nvSpPr>
        <p:spPr>
          <a:xfrm>
            <a:off x="5887732" y="1754028"/>
            <a:ext cx="608585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foo</a:t>
            </a:r>
          </a:p>
        </p:txBody>
      </p:sp>
      <p:sp>
        <p:nvSpPr>
          <p:cNvPr id="2150" name="Shape 2150"/>
          <p:cNvSpPr/>
          <p:nvPr/>
        </p:nvSpPr>
        <p:spPr>
          <a:xfrm>
            <a:off x="7163267" y="1754028"/>
            <a:ext cx="647701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bar</a:t>
            </a:r>
          </a:p>
        </p:txBody>
      </p:sp>
      <p:sp>
        <p:nvSpPr>
          <p:cNvPr id="2151" name="Shape 2151"/>
          <p:cNvSpPr/>
          <p:nvPr/>
        </p:nvSpPr>
        <p:spPr>
          <a:xfrm>
            <a:off x="8441469" y="1754028"/>
            <a:ext cx="720599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root</a:t>
            </a:r>
          </a:p>
        </p:txBody>
      </p:sp>
      <p:sp>
        <p:nvSpPr>
          <p:cNvPr id="2152" name="Shape 2152"/>
          <p:cNvSpPr/>
          <p:nvPr/>
        </p:nvSpPr>
        <p:spPr>
          <a:xfrm>
            <a:off x="9848576" y="1754028"/>
            <a:ext cx="608585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foo</a:t>
            </a:r>
          </a:p>
        </p:txBody>
      </p:sp>
      <p:sp>
        <p:nvSpPr>
          <p:cNvPr id="2153" name="Shape 2153"/>
          <p:cNvSpPr/>
          <p:nvPr/>
        </p:nvSpPr>
        <p:spPr>
          <a:xfrm>
            <a:off x="1334281" y="2135028"/>
            <a:ext cx="1220573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bitmap</a:t>
            </a:r>
          </a:p>
        </p:txBody>
      </p:sp>
      <p:sp>
        <p:nvSpPr>
          <p:cNvPr id="2154" name="Shape 2154"/>
          <p:cNvSpPr/>
          <p:nvPr/>
        </p:nvSpPr>
        <p:spPr>
          <a:xfrm>
            <a:off x="2738010" y="2135028"/>
            <a:ext cx="1220572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bitmap</a:t>
            </a:r>
          </a:p>
        </p:txBody>
      </p:sp>
      <p:sp>
        <p:nvSpPr>
          <p:cNvPr id="2155" name="Shape 2155"/>
          <p:cNvSpPr/>
          <p:nvPr/>
        </p:nvSpPr>
        <p:spPr>
          <a:xfrm>
            <a:off x="4339096" y="2135028"/>
            <a:ext cx="1003657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inode</a:t>
            </a:r>
          </a:p>
        </p:txBody>
      </p:sp>
      <p:sp>
        <p:nvSpPr>
          <p:cNvPr id="2156" name="Shape 2156"/>
          <p:cNvSpPr/>
          <p:nvPr/>
        </p:nvSpPr>
        <p:spPr>
          <a:xfrm>
            <a:off x="5690196" y="2135028"/>
            <a:ext cx="1003657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inode</a:t>
            </a:r>
          </a:p>
        </p:txBody>
      </p:sp>
      <p:sp>
        <p:nvSpPr>
          <p:cNvPr id="2157" name="Shape 2157"/>
          <p:cNvSpPr/>
          <p:nvPr/>
        </p:nvSpPr>
        <p:spPr>
          <a:xfrm>
            <a:off x="6985289" y="2135028"/>
            <a:ext cx="1003657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inode</a:t>
            </a:r>
          </a:p>
        </p:txBody>
      </p:sp>
      <p:sp>
        <p:nvSpPr>
          <p:cNvPr id="2158" name="Shape 2158"/>
          <p:cNvSpPr/>
          <p:nvPr/>
        </p:nvSpPr>
        <p:spPr>
          <a:xfrm>
            <a:off x="8388840" y="2135028"/>
            <a:ext cx="825856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data</a:t>
            </a:r>
          </a:p>
        </p:txBody>
      </p:sp>
      <p:sp>
        <p:nvSpPr>
          <p:cNvPr id="2159" name="Shape 2159"/>
          <p:cNvSpPr/>
          <p:nvPr/>
        </p:nvSpPr>
        <p:spPr>
          <a:xfrm>
            <a:off x="9739940" y="2135028"/>
            <a:ext cx="825857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data</a:t>
            </a:r>
          </a:p>
        </p:txBody>
      </p:sp>
      <p:sp>
        <p:nvSpPr>
          <p:cNvPr id="2160" name="Shape 2160"/>
          <p:cNvSpPr/>
          <p:nvPr/>
        </p:nvSpPr>
        <p:spPr>
          <a:xfrm>
            <a:off x="1078514" y="2857500"/>
            <a:ext cx="10835605" cy="0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2161" name="Shape 2161"/>
          <p:cNvSpPr/>
          <p:nvPr/>
        </p:nvSpPr>
        <p:spPr>
          <a:xfrm flipV="1">
            <a:off x="4219603" y="1843955"/>
            <a:ext cx="1" cy="3978680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2162" name="Shape 2162"/>
          <p:cNvSpPr/>
          <p:nvPr/>
        </p:nvSpPr>
        <p:spPr>
          <a:xfrm flipV="1">
            <a:off x="8172446" y="1843955"/>
            <a:ext cx="1" cy="3978681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2163" name="Shape 2163"/>
          <p:cNvSpPr/>
          <p:nvPr/>
        </p:nvSpPr>
        <p:spPr>
          <a:xfrm>
            <a:off x="781301" y="343812"/>
            <a:ext cx="11442235" cy="65659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 dirty="0">
                <a:solidFill>
                  <a:srgbClr val="FFFFFF"/>
                </a:solidFill>
              </a:rPr>
              <a:t>write to /foo/</a:t>
            </a:r>
            <a:r>
              <a:rPr sz="3600" dirty="0" smtClean="0">
                <a:solidFill>
                  <a:srgbClr val="FFFFFF"/>
                </a:solidFill>
              </a:rPr>
              <a:t>bar</a:t>
            </a:r>
            <a:r>
              <a:rPr lang="en-US" sz="3600" dirty="0" smtClean="0">
                <a:solidFill>
                  <a:srgbClr val="FFFFFF"/>
                </a:solidFill>
              </a:rPr>
              <a:t> (assume file exists and has been </a:t>
            </a:r>
            <a:r>
              <a:rPr lang="en-US" sz="3600" dirty="0" smtClean="0">
                <a:solidFill>
                  <a:srgbClr val="FFFFFF"/>
                </a:solidFill>
              </a:rPr>
              <a:t>opened)</a:t>
            </a:r>
            <a:endParaRPr sz="3600" dirty="0">
              <a:solidFill>
                <a:srgbClr val="FFFFFF"/>
              </a:solidFill>
            </a:endParaRPr>
          </a:p>
        </p:txBody>
      </p:sp>
      <p:sp>
        <p:nvSpPr>
          <p:cNvPr id="2164" name="Shape 2164"/>
          <p:cNvSpPr/>
          <p:nvPr/>
        </p:nvSpPr>
        <p:spPr>
          <a:xfrm>
            <a:off x="10972018" y="1754028"/>
            <a:ext cx="647701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bar</a:t>
            </a:r>
          </a:p>
        </p:txBody>
      </p:sp>
      <p:sp>
        <p:nvSpPr>
          <p:cNvPr id="2165" name="Shape 2165"/>
          <p:cNvSpPr/>
          <p:nvPr/>
        </p:nvSpPr>
        <p:spPr>
          <a:xfrm>
            <a:off x="10882940" y="2135028"/>
            <a:ext cx="825857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data</a:t>
            </a:r>
          </a:p>
        </p:txBody>
      </p:sp>
      <p:sp>
        <p:nvSpPr>
          <p:cNvPr id="2166" name="Shape 2166"/>
          <p:cNvSpPr/>
          <p:nvPr/>
        </p:nvSpPr>
        <p:spPr>
          <a:xfrm>
            <a:off x="7067611" y="2897028"/>
            <a:ext cx="839013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 dirty="0">
                <a:solidFill>
                  <a:srgbClr val="FFFFFF"/>
                </a:solidFill>
              </a:rPr>
              <a:t>read</a:t>
            </a:r>
          </a:p>
        </p:txBody>
      </p:sp>
      <p:sp>
        <p:nvSpPr>
          <p:cNvPr id="2167" name="Shape 2167"/>
          <p:cNvSpPr/>
          <p:nvPr/>
        </p:nvSpPr>
        <p:spPr>
          <a:xfrm>
            <a:off x="1479611" y="3278028"/>
            <a:ext cx="839013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 dirty="0">
                <a:solidFill>
                  <a:srgbClr val="FFFFFF"/>
                </a:solidFill>
              </a:rPr>
              <a:t>read</a:t>
            </a:r>
          </a:p>
        </p:txBody>
      </p:sp>
      <p:sp>
        <p:nvSpPr>
          <p:cNvPr id="2168" name="Shape 2168"/>
          <p:cNvSpPr/>
          <p:nvPr/>
        </p:nvSpPr>
        <p:spPr>
          <a:xfrm>
            <a:off x="1466631" y="3786028"/>
            <a:ext cx="864973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 dirty="0">
                <a:solidFill>
                  <a:srgbClr val="FFFFFF"/>
                </a:solidFill>
              </a:rPr>
              <a:t>write</a:t>
            </a:r>
          </a:p>
        </p:txBody>
      </p:sp>
      <p:sp>
        <p:nvSpPr>
          <p:cNvPr id="2169" name="Shape 2169"/>
          <p:cNvSpPr/>
          <p:nvPr/>
        </p:nvSpPr>
        <p:spPr>
          <a:xfrm>
            <a:off x="10864631" y="4167028"/>
            <a:ext cx="864973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 dirty="0">
                <a:solidFill>
                  <a:srgbClr val="FFFFFF"/>
                </a:solidFill>
              </a:rPr>
              <a:t>write</a:t>
            </a:r>
          </a:p>
        </p:txBody>
      </p:sp>
      <p:sp>
        <p:nvSpPr>
          <p:cNvPr id="2170" name="Shape 2170"/>
          <p:cNvSpPr/>
          <p:nvPr/>
        </p:nvSpPr>
        <p:spPr>
          <a:xfrm>
            <a:off x="7054631" y="4548028"/>
            <a:ext cx="864973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 dirty="0">
                <a:solidFill>
                  <a:srgbClr val="FFFFFF"/>
                </a:solidFill>
              </a:rPr>
              <a:t>write</a:t>
            </a:r>
          </a:p>
        </p:txBody>
      </p:sp>
    </p:spTree>
    <p:extLst>
      <p:ext uri="{BB962C8B-B14F-4D97-AF65-F5344CB8AC3E}">
        <p14:creationId xmlns:p14="http://schemas.microsoft.com/office/powerpoint/2010/main" val="72455255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66" grpId="0" animBg="1"/>
      <p:bldP spid="2167" grpId="0" animBg="1"/>
      <p:bldP spid="2168" grpId="0" animBg="1"/>
      <p:bldP spid="2169" grpId="0" animBg="1"/>
      <p:bldP spid="2170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5" name="Shape 325"/>
          <p:cNvSpPr/>
          <p:nvPr/>
        </p:nvSpPr>
        <p:spPr>
          <a:xfrm>
            <a:off x="1531639" y="1754028"/>
            <a:ext cx="825857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data</a:t>
            </a:r>
          </a:p>
        </p:txBody>
      </p:sp>
      <p:sp>
        <p:nvSpPr>
          <p:cNvPr id="326" name="Shape 326"/>
          <p:cNvSpPr/>
          <p:nvPr/>
        </p:nvSpPr>
        <p:spPr>
          <a:xfrm>
            <a:off x="2846468" y="1754028"/>
            <a:ext cx="1003656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inode</a:t>
            </a:r>
          </a:p>
        </p:txBody>
      </p:sp>
      <p:sp>
        <p:nvSpPr>
          <p:cNvPr id="327" name="Shape 327"/>
          <p:cNvSpPr/>
          <p:nvPr/>
        </p:nvSpPr>
        <p:spPr>
          <a:xfrm>
            <a:off x="4480625" y="1754028"/>
            <a:ext cx="720599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root</a:t>
            </a:r>
          </a:p>
        </p:txBody>
      </p:sp>
      <p:sp>
        <p:nvSpPr>
          <p:cNvPr id="328" name="Shape 328"/>
          <p:cNvSpPr/>
          <p:nvPr/>
        </p:nvSpPr>
        <p:spPr>
          <a:xfrm>
            <a:off x="5887732" y="1754028"/>
            <a:ext cx="608585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foo</a:t>
            </a:r>
          </a:p>
        </p:txBody>
      </p:sp>
      <p:sp>
        <p:nvSpPr>
          <p:cNvPr id="329" name="Shape 329"/>
          <p:cNvSpPr/>
          <p:nvPr/>
        </p:nvSpPr>
        <p:spPr>
          <a:xfrm>
            <a:off x="7163267" y="1754028"/>
            <a:ext cx="647701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bar</a:t>
            </a:r>
          </a:p>
        </p:txBody>
      </p:sp>
      <p:sp>
        <p:nvSpPr>
          <p:cNvPr id="330" name="Shape 330"/>
          <p:cNvSpPr/>
          <p:nvPr/>
        </p:nvSpPr>
        <p:spPr>
          <a:xfrm>
            <a:off x="8441469" y="1754028"/>
            <a:ext cx="720599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root</a:t>
            </a:r>
          </a:p>
        </p:txBody>
      </p:sp>
      <p:sp>
        <p:nvSpPr>
          <p:cNvPr id="331" name="Shape 331"/>
          <p:cNvSpPr/>
          <p:nvPr/>
        </p:nvSpPr>
        <p:spPr>
          <a:xfrm>
            <a:off x="9848576" y="1754028"/>
            <a:ext cx="608585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foo</a:t>
            </a:r>
          </a:p>
        </p:txBody>
      </p:sp>
      <p:sp>
        <p:nvSpPr>
          <p:cNvPr id="332" name="Shape 332"/>
          <p:cNvSpPr/>
          <p:nvPr/>
        </p:nvSpPr>
        <p:spPr>
          <a:xfrm>
            <a:off x="1334281" y="2135028"/>
            <a:ext cx="1220573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bitmap</a:t>
            </a:r>
          </a:p>
        </p:txBody>
      </p:sp>
      <p:sp>
        <p:nvSpPr>
          <p:cNvPr id="333" name="Shape 333"/>
          <p:cNvSpPr/>
          <p:nvPr/>
        </p:nvSpPr>
        <p:spPr>
          <a:xfrm>
            <a:off x="2738010" y="2135028"/>
            <a:ext cx="1220572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bitmap</a:t>
            </a:r>
          </a:p>
        </p:txBody>
      </p:sp>
      <p:sp>
        <p:nvSpPr>
          <p:cNvPr id="334" name="Shape 334"/>
          <p:cNvSpPr/>
          <p:nvPr/>
        </p:nvSpPr>
        <p:spPr>
          <a:xfrm>
            <a:off x="4339096" y="2135028"/>
            <a:ext cx="1003657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inode</a:t>
            </a:r>
          </a:p>
        </p:txBody>
      </p:sp>
      <p:sp>
        <p:nvSpPr>
          <p:cNvPr id="335" name="Shape 335"/>
          <p:cNvSpPr/>
          <p:nvPr/>
        </p:nvSpPr>
        <p:spPr>
          <a:xfrm>
            <a:off x="5690196" y="2135028"/>
            <a:ext cx="1003657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inode</a:t>
            </a:r>
          </a:p>
        </p:txBody>
      </p:sp>
      <p:sp>
        <p:nvSpPr>
          <p:cNvPr id="336" name="Shape 336"/>
          <p:cNvSpPr/>
          <p:nvPr/>
        </p:nvSpPr>
        <p:spPr>
          <a:xfrm>
            <a:off x="6985289" y="2135028"/>
            <a:ext cx="1003657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inode</a:t>
            </a:r>
          </a:p>
        </p:txBody>
      </p:sp>
      <p:sp>
        <p:nvSpPr>
          <p:cNvPr id="337" name="Shape 337"/>
          <p:cNvSpPr/>
          <p:nvPr/>
        </p:nvSpPr>
        <p:spPr>
          <a:xfrm>
            <a:off x="8388840" y="2135028"/>
            <a:ext cx="825856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data</a:t>
            </a:r>
          </a:p>
        </p:txBody>
      </p:sp>
      <p:sp>
        <p:nvSpPr>
          <p:cNvPr id="338" name="Shape 338"/>
          <p:cNvSpPr/>
          <p:nvPr/>
        </p:nvSpPr>
        <p:spPr>
          <a:xfrm>
            <a:off x="9739940" y="2135028"/>
            <a:ext cx="825857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data</a:t>
            </a:r>
          </a:p>
        </p:txBody>
      </p:sp>
      <p:sp>
        <p:nvSpPr>
          <p:cNvPr id="339" name="Shape 339"/>
          <p:cNvSpPr/>
          <p:nvPr/>
        </p:nvSpPr>
        <p:spPr>
          <a:xfrm>
            <a:off x="1078514" y="2857500"/>
            <a:ext cx="10835605" cy="0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340" name="Shape 340"/>
          <p:cNvSpPr/>
          <p:nvPr/>
        </p:nvSpPr>
        <p:spPr>
          <a:xfrm flipV="1">
            <a:off x="4219603" y="1843955"/>
            <a:ext cx="1" cy="3978680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341" name="Shape 341"/>
          <p:cNvSpPr/>
          <p:nvPr/>
        </p:nvSpPr>
        <p:spPr>
          <a:xfrm flipV="1">
            <a:off x="8172446" y="1843955"/>
            <a:ext cx="1" cy="3978681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342" name="Shape 342"/>
          <p:cNvSpPr/>
          <p:nvPr/>
        </p:nvSpPr>
        <p:spPr>
          <a:xfrm>
            <a:off x="4539411" y="348256"/>
            <a:ext cx="3925978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append to /foo/bar</a:t>
            </a:r>
          </a:p>
        </p:txBody>
      </p:sp>
      <p:sp>
        <p:nvSpPr>
          <p:cNvPr id="343" name="Shape 343"/>
          <p:cNvSpPr/>
          <p:nvPr/>
        </p:nvSpPr>
        <p:spPr>
          <a:xfrm>
            <a:off x="10882940" y="2135028"/>
            <a:ext cx="825857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data</a:t>
            </a:r>
          </a:p>
        </p:txBody>
      </p:sp>
      <p:sp>
        <p:nvSpPr>
          <p:cNvPr id="344" name="Shape 344"/>
          <p:cNvSpPr/>
          <p:nvPr/>
        </p:nvSpPr>
        <p:spPr>
          <a:xfrm>
            <a:off x="10972018" y="1754028"/>
            <a:ext cx="647701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bar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6" name="Shape 346"/>
          <p:cNvSpPr/>
          <p:nvPr/>
        </p:nvSpPr>
        <p:spPr>
          <a:xfrm>
            <a:off x="1531639" y="1754028"/>
            <a:ext cx="825857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data</a:t>
            </a:r>
          </a:p>
        </p:txBody>
      </p:sp>
      <p:sp>
        <p:nvSpPr>
          <p:cNvPr id="347" name="Shape 347"/>
          <p:cNvSpPr/>
          <p:nvPr/>
        </p:nvSpPr>
        <p:spPr>
          <a:xfrm>
            <a:off x="2846468" y="1754028"/>
            <a:ext cx="1003656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inode</a:t>
            </a:r>
          </a:p>
        </p:txBody>
      </p:sp>
      <p:sp>
        <p:nvSpPr>
          <p:cNvPr id="348" name="Shape 348"/>
          <p:cNvSpPr/>
          <p:nvPr/>
        </p:nvSpPr>
        <p:spPr>
          <a:xfrm>
            <a:off x="4480625" y="1754028"/>
            <a:ext cx="720599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root</a:t>
            </a:r>
          </a:p>
        </p:txBody>
      </p:sp>
      <p:sp>
        <p:nvSpPr>
          <p:cNvPr id="349" name="Shape 349"/>
          <p:cNvSpPr/>
          <p:nvPr/>
        </p:nvSpPr>
        <p:spPr>
          <a:xfrm>
            <a:off x="5887732" y="1754028"/>
            <a:ext cx="608585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foo</a:t>
            </a:r>
          </a:p>
        </p:txBody>
      </p:sp>
      <p:sp>
        <p:nvSpPr>
          <p:cNvPr id="350" name="Shape 350"/>
          <p:cNvSpPr/>
          <p:nvPr/>
        </p:nvSpPr>
        <p:spPr>
          <a:xfrm>
            <a:off x="7163267" y="1754028"/>
            <a:ext cx="647701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bar</a:t>
            </a:r>
          </a:p>
        </p:txBody>
      </p:sp>
      <p:sp>
        <p:nvSpPr>
          <p:cNvPr id="351" name="Shape 351"/>
          <p:cNvSpPr/>
          <p:nvPr/>
        </p:nvSpPr>
        <p:spPr>
          <a:xfrm>
            <a:off x="8441469" y="1754028"/>
            <a:ext cx="720599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root</a:t>
            </a:r>
          </a:p>
        </p:txBody>
      </p:sp>
      <p:sp>
        <p:nvSpPr>
          <p:cNvPr id="352" name="Shape 352"/>
          <p:cNvSpPr/>
          <p:nvPr/>
        </p:nvSpPr>
        <p:spPr>
          <a:xfrm>
            <a:off x="9848576" y="1754028"/>
            <a:ext cx="608585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foo</a:t>
            </a:r>
          </a:p>
        </p:txBody>
      </p:sp>
      <p:sp>
        <p:nvSpPr>
          <p:cNvPr id="353" name="Shape 353"/>
          <p:cNvSpPr/>
          <p:nvPr/>
        </p:nvSpPr>
        <p:spPr>
          <a:xfrm>
            <a:off x="1334281" y="2135028"/>
            <a:ext cx="1220573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bitmap</a:t>
            </a:r>
          </a:p>
        </p:txBody>
      </p:sp>
      <p:sp>
        <p:nvSpPr>
          <p:cNvPr id="354" name="Shape 354"/>
          <p:cNvSpPr/>
          <p:nvPr/>
        </p:nvSpPr>
        <p:spPr>
          <a:xfrm>
            <a:off x="2738010" y="2135028"/>
            <a:ext cx="1220572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bitmap</a:t>
            </a:r>
          </a:p>
        </p:txBody>
      </p:sp>
      <p:sp>
        <p:nvSpPr>
          <p:cNvPr id="355" name="Shape 355"/>
          <p:cNvSpPr/>
          <p:nvPr/>
        </p:nvSpPr>
        <p:spPr>
          <a:xfrm>
            <a:off x="4339096" y="2135028"/>
            <a:ext cx="1003657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inode</a:t>
            </a:r>
          </a:p>
        </p:txBody>
      </p:sp>
      <p:sp>
        <p:nvSpPr>
          <p:cNvPr id="356" name="Shape 356"/>
          <p:cNvSpPr/>
          <p:nvPr/>
        </p:nvSpPr>
        <p:spPr>
          <a:xfrm>
            <a:off x="5690196" y="2135028"/>
            <a:ext cx="1003657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inode</a:t>
            </a:r>
          </a:p>
        </p:txBody>
      </p:sp>
      <p:sp>
        <p:nvSpPr>
          <p:cNvPr id="357" name="Shape 357"/>
          <p:cNvSpPr/>
          <p:nvPr/>
        </p:nvSpPr>
        <p:spPr>
          <a:xfrm>
            <a:off x="6985289" y="2135028"/>
            <a:ext cx="1003657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inode</a:t>
            </a:r>
          </a:p>
        </p:txBody>
      </p:sp>
      <p:sp>
        <p:nvSpPr>
          <p:cNvPr id="358" name="Shape 358"/>
          <p:cNvSpPr/>
          <p:nvPr/>
        </p:nvSpPr>
        <p:spPr>
          <a:xfrm>
            <a:off x="8388840" y="2135028"/>
            <a:ext cx="825856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data</a:t>
            </a:r>
          </a:p>
        </p:txBody>
      </p:sp>
      <p:sp>
        <p:nvSpPr>
          <p:cNvPr id="359" name="Shape 359"/>
          <p:cNvSpPr/>
          <p:nvPr/>
        </p:nvSpPr>
        <p:spPr>
          <a:xfrm>
            <a:off x="9739940" y="2135028"/>
            <a:ext cx="825857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data</a:t>
            </a:r>
          </a:p>
        </p:txBody>
      </p:sp>
      <p:sp>
        <p:nvSpPr>
          <p:cNvPr id="360" name="Shape 360"/>
          <p:cNvSpPr/>
          <p:nvPr/>
        </p:nvSpPr>
        <p:spPr>
          <a:xfrm>
            <a:off x="1078514" y="2857500"/>
            <a:ext cx="10835605" cy="0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361" name="Shape 361"/>
          <p:cNvSpPr/>
          <p:nvPr/>
        </p:nvSpPr>
        <p:spPr>
          <a:xfrm flipV="1">
            <a:off x="4219603" y="1843955"/>
            <a:ext cx="1" cy="3978680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362" name="Shape 362"/>
          <p:cNvSpPr/>
          <p:nvPr/>
        </p:nvSpPr>
        <p:spPr>
          <a:xfrm flipV="1">
            <a:off x="8172446" y="1843955"/>
            <a:ext cx="1" cy="3978681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363" name="Shape 363"/>
          <p:cNvSpPr/>
          <p:nvPr/>
        </p:nvSpPr>
        <p:spPr>
          <a:xfrm>
            <a:off x="2848358" y="343812"/>
            <a:ext cx="7308091" cy="65659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 dirty="0">
                <a:solidFill>
                  <a:srgbClr val="FFFFFF"/>
                </a:solidFill>
              </a:rPr>
              <a:t>append to /</a:t>
            </a:r>
            <a:r>
              <a:rPr sz="3600" dirty="0" smtClean="0">
                <a:solidFill>
                  <a:srgbClr val="FFFFFF"/>
                </a:solidFill>
              </a:rPr>
              <a:t>foo/bar</a:t>
            </a:r>
            <a:r>
              <a:rPr lang="en-US" sz="3600" dirty="0" smtClean="0">
                <a:solidFill>
                  <a:srgbClr val="FFFFFF"/>
                </a:solidFill>
              </a:rPr>
              <a:t> (opened already)</a:t>
            </a:r>
            <a:endParaRPr sz="3600" dirty="0">
              <a:solidFill>
                <a:srgbClr val="FFFFFF"/>
              </a:solidFill>
            </a:endParaRPr>
          </a:p>
        </p:txBody>
      </p:sp>
      <p:sp>
        <p:nvSpPr>
          <p:cNvPr id="364" name="Shape 364"/>
          <p:cNvSpPr/>
          <p:nvPr/>
        </p:nvSpPr>
        <p:spPr>
          <a:xfrm>
            <a:off x="10972018" y="1754028"/>
            <a:ext cx="647701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bar</a:t>
            </a:r>
          </a:p>
        </p:txBody>
      </p:sp>
      <p:sp>
        <p:nvSpPr>
          <p:cNvPr id="365" name="Shape 365"/>
          <p:cNvSpPr/>
          <p:nvPr/>
        </p:nvSpPr>
        <p:spPr>
          <a:xfrm>
            <a:off x="10882940" y="2135028"/>
            <a:ext cx="825857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data</a:t>
            </a:r>
          </a:p>
        </p:txBody>
      </p:sp>
      <p:sp>
        <p:nvSpPr>
          <p:cNvPr id="366" name="Shape 366"/>
          <p:cNvSpPr/>
          <p:nvPr/>
        </p:nvSpPr>
        <p:spPr>
          <a:xfrm>
            <a:off x="7067611" y="2897028"/>
            <a:ext cx="839013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read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9" name="Shape 369"/>
          <p:cNvSpPr/>
          <p:nvPr/>
        </p:nvSpPr>
        <p:spPr>
          <a:xfrm>
            <a:off x="1531639" y="1754028"/>
            <a:ext cx="825857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data</a:t>
            </a:r>
          </a:p>
        </p:txBody>
      </p:sp>
      <p:sp>
        <p:nvSpPr>
          <p:cNvPr id="370" name="Shape 370"/>
          <p:cNvSpPr/>
          <p:nvPr/>
        </p:nvSpPr>
        <p:spPr>
          <a:xfrm>
            <a:off x="2846468" y="1754028"/>
            <a:ext cx="1003656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inode</a:t>
            </a:r>
          </a:p>
        </p:txBody>
      </p:sp>
      <p:sp>
        <p:nvSpPr>
          <p:cNvPr id="371" name="Shape 371"/>
          <p:cNvSpPr/>
          <p:nvPr/>
        </p:nvSpPr>
        <p:spPr>
          <a:xfrm>
            <a:off x="4480625" y="1754028"/>
            <a:ext cx="720599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root</a:t>
            </a:r>
          </a:p>
        </p:txBody>
      </p:sp>
      <p:sp>
        <p:nvSpPr>
          <p:cNvPr id="372" name="Shape 372"/>
          <p:cNvSpPr/>
          <p:nvPr/>
        </p:nvSpPr>
        <p:spPr>
          <a:xfrm>
            <a:off x="5887732" y="1754028"/>
            <a:ext cx="608585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foo</a:t>
            </a:r>
          </a:p>
        </p:txBody>
      </p:sp>
      <p:sp>
        <p:nvSpPr>
          <p:cNvPr id="373" name="Shape 373"/>
          <p:cNvSpPr/>
          <p:nvPr/>
        </p:nvSpPr>
        <p:spPr>
          <a:xfrm>
            <a:off x="7163267" y="1754028"/>
            <a:ext cx="647701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bar</a:t>
            </a:r>
          </a:p>
        </p:txBody>
      </p:sp>
      <p:sp>
        <p:nvSpPr>
          <p:cNvPr id="374" name="Shape 374"/>
          <p:cNvSpPr/>
          <p:nvPr/>
        </p:nvSpPr>
        <p:spPr>
          <a:xfrm>
            <a:off x="8441469" y="1754028"/>
            <a:ext cx="720599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root</a:t>
            </a:r>
          </a:p>
        </p:txBody>
      </p:sp>
      <p:sp>
        <p:nvSpPr>
          <p:cNvPr id="375" name="Shape 375"/>
          <p:cNvSpPr/>
          <p:nvPr/>
        </p:nvSpPr>
        <p:spPr>
          <a:xfrm>
            <a:off x="9848576" y="1754028"/>
            <a:ext cx="608585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foo</a:t>
            </a:r>
          </a:p>
        </p:txBody>
      </p:sp>
      <p:sp>
        <p:nvSpPr>
          <p:cNvPr id="376" name="Shape 376"/>
          <p:cNvSpPr/>
          <p:nvPr/>
        </p:nvSpPr>
        <p:spPr>
          <a:xfrm>
            <a:off x="1334281" y="2135028"/>
            <a:ext cx="1220573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bitmap</a:t>
            </a:r>
          </a:p>
        </p:txBody>
      </p:sp>
      <p:sp>
        <p:nvSpPr>
          <p:cNvPr id="377" name="Shape 377"/>
          <p:cNvSpPr/>
          <p:nvPr/>
        </p:nvSpPr>
        <p:spPr>
          <a:xfrm>
            <a:off x="2738010" y="2135028"/>
            <a:ext cx="1220572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bitmap</a:t>
            </a:r>
          </a:p>
        </p:txBody>
      </p:sp>
      <p:sp>
        <p:nvSpPr>
          <p:cNvPr id="378" name="Shape 378"/>
          <p:cNvSpPr/>
          <p:nvPr/>
        </p:nvSpPr>
        <p:spPr>
          <a:xfrm>
            <a:off x="4339096" y="2135028"/>
            <a:ext cx="1003657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inode</a:t>
            </a:r>
          </a:p>
        </p:txBody>
      </p:sp>
      <p:sp>
        <p:nvSpPr>
          <p:cNvPr id="379" name="Shape 379"/>
          <p:cNvSpPr/>
          <p:nvPr/>
        </p:nvSpPr>
        <p:spPr>
          <a:xfrm>
            <a:off x="5690196" y="2135028"/>
            <a:ext cx="1003657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inode</a:t>
            </a:r>
          </a:p>
        </p:txBody>
      </p:sp>
      <p:sp>
        <p:nvSpPr>
          <p:cNvPr id="380" name="Shape 380"/>
          <p:cNvSpPr/>
          <p:nvPr/>
        </p:nvSpPr>
        <p:spPr>
          <a:xfrm>
            <a:off x="6985289" y="2135028"/>
            <a:ext cx="1003657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inode</a:t>
            </a:r>
          </a:p>
        </p:txBody>
      </p:sp>
      <p:sp>
        <p:nvSpPr>
          <p:cNvPr id="381" name="Shape 381"/>
          <p:cNvSpPr/>
          <p:nvPr/>
        </p:nvSpPr>
        <p:spPr>
          <a:xfrm>
            <a:off x="8388840" y="2135028"/>
            <a:ext cx="825856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data</a:t>
            </a:r>
          </a:p>
        </p:txBody>
      </p:sp>
      <p:sp>
        <p:nvSpPr>
          <p:cNvPr id="382" name="Shape 382"/>
          <p:cNvSpPr/>
          <p:nvPr/>
        </p:nvSpPr>
        <p:spPr>
          <a:xfrm>
            <a:off x="9739940" y="2135028"/>
            <a:ext cx="825857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data</a:t>
            </a:r>
          </a:p>
        </p:txBody>
      </p:sp>
      <p:sp>
        <p:nvSpPr>
          <p:cNvPr id="383" name="Shape 383"/>
          <p:cNvSpPr/>
          <p:nvPr/>
        </p:nvSpPr>
        <p:spPr>
          <a:xfrm>
            <a:off x="1078514" y="2857500"/>
            <a:ext cx="10835605" cy="0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384" name="Shape 384"/>
          <p:cNvSpPr/>
          <p:nvPr/>
        </p:nvSpPr>
        <p:spPr>
          <a:xfrm flipV="1">
            <a:off x="4219603" y="1843955"/>
            <a:ext cx="1" cy="3978680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385" name="Shape 385"/>
          <p:cNvSpPr/>
          <p:nvPr/>
        </p:nvSpPr>
        <p:spPr>
          <a:xfrm flipV="1">
            <a:off x="8172446" y="1843955"/>
            <a:ext cx="1" cy="3978681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386" name="Shape 386"/>
          <p:cNvSpPr/>
          <p:nvPr/>
        </p:nvSpPr>
        <p:spPr>
          <a:xfrm>
            <a:off x="4539411" y="348256"/>
            <a:ext cx="3925978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append to /foo/bar</a:t>
            </a:r>
          </a:p>
        </p:txBody>
      </p:sp>
      <p:sp>
        <p:nvSpPr>
          <p:cNvPr id="387" name="Shape 387"/>
          <p:cNvSpPr/>
          <p:nvPr/>
        </p:nvSpPr>
        <p:spPr>
          <a:xfrm>
            <a:off x="10972018" y="1754028"/>
            <a:ext cx="647701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bar</a:t>
            </a:r>
          </a:p>
        </p:txBody>
      </p:sp>
      <p:sp>
        <p:nvSpPr>
          <p:cNvPr id="388" name="Shape 388"/>
          <p:cNvSpPr/>
          <p:nvPr/>
        </p:nvSpPr>
        <p:spPr>
          <a:xfrm>
            <a:off x="10882940" y="2135028"/>
            <a:ext cx="825857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data</a:t>
            </a:r>
          </a:p>
        </p:txBody>
      </p:sp>
      <p:sp>
        <p:nvSpPr>
          <p:cNvPr id="389" name="Shape 389"/>
          <p:cNvSpPr/>
          <p:nvPr/>
        </p:nvSpPr>
        <p:spPr>
          <a:xfrm>
            <a:off x="7067611" y="2897028"/>
            <a:ext cx="839013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read</a:t>
            </a:r>
          </a:p>
        </p:txBody>
      </p:sp>
      <p:sp>
        <p:nvSpPr>
          <p:cNvPr id="390" name="Shape 390"/>
          <p:cNvSpPr/>
          <p:nvPr/>
        </p:nvSpPr>
        <p:spPr>
          <a:xfrm>
            <a:off x="1479611" y="3278028"/>
            <a:ext cx="839013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read</a:t>
            </a:r>
          </a:p>
        </p:txBody>
      </p:sp>
      <p:sp>
        <p:nvSpPr>
          <p:cNvPr id="391" name="Shape 391"/>
          <p:cNvSpPr/>
          <p:nvPr/>
        </p:nvSpPr>
        <p:spPr>
          <a:xfrm>
            <a:off x="1466631" y="3786028"/>
            <a:ext cx="864973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write</a:t>
            </a:r>
          </a:p>
        </p:txBody>
      </p:sp>
      <p:sp>
        <p:nvSpPr>
          <p:cNvPr id="392" name="Shape 392"/>
          <p:cNvSpPr/>
          <p:nvPr/>
        </p:nvSpPr>
        <p:spPr>
          <a:xfrm>
            <a:off x="9727336" y="139535"/>
            <a:ext cx="3082449" cy="65659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r">
              <a:defRPr>
                <a:solidFill>
                  <a:srgbClr val="FF2600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 dirty="0">
                <a:solidFill>
                  <a:srgbClr val="333333"/>
                </a:solidFill>
              </a:rPr>
              <a:t>[allocate block]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4" name="Shape 394"/>
          <p:cNvSpPr/>
          <p:nvPr/>
        </p:nvSpPr>
        <p:spPr>
          <a:xfrm>
            <a:off x="1531639" y="1754028"/>
            <a:ext cx="825857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data</a:t>
            </a:r>
          </a:p>
        </p:txBody>
      </p:sp>
      <p:sp>
        <p:nvSpPr>
          <p:cNvPr id="395" name="Shape 395"/>
          <p:cNvSpPr/>
          <p:nvPr/>
        </p:nvSpPr>
        <p:spPr>
          <a:xfrm>
            <a:off x="2846468" y="1754028"/>
            <a:ext cx="1003656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inode</a:t>
            </a:r>
          </a:p>
        </p:txBody>
      </p:sp>
      <p:sp>
        <p:nvSpPr>
          <p:cNvPr id="396" name="Shape 396"/>
          <p:cNvSpPr/>
          <p:nvPr/>
        </p:nvSpPr>
        <p:spPr>
          <a:xfrm>
            <a:off x="4480625" y="1754028"/>
            <a:ext cx="720599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root</a:t>
            </a:r>
          </a:p>
        </p:txBody>
      </p:sp>
      <p:sp>
        <p:nvSpPr>
          <p:cNvPr id="397" name="Shape 397"/>
          <p:cNvSpPr/>
          <p:nvPr/>
        </p:nvSpPr>
        <p:spPr>
          <a:xfrm>
            <a:off x="5887732" y="1754028"/>
            <a:ext cx="608585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foo</a:t>
            </a:r>
          </a:p>
        </p:txBody>
      </p:sp>
      <p:sp>
        <p:nvSpPr>
          <p:cNvPr id="398" name="Shape 398"/>
          <p:cNvSpPr/>
          <p:nvPr/>
        </p:nvSpPr>
        <p:spPr>
          <a:xfrm>
            <a:off x="7163267" y="1754028"/>
            <a:ext cx="647701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bar</a:t>
            </a:r>
          </a:p>
        </p:txBody>
      </p:sp>
      <p:sp>
        <p:nvSpPr>
          <p:cNvPr id="399" name="Shape 399"/>
          <p:cNvSpPr/>
          <p:nvPr/>
        </p:nvSpPr>
        <p:spPr>
          <a:xfrm>
            <a:off x="8441469" y="1754028"/>
            <a:ext cx="720599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root</a:t>
            </a:r>
          </a:p>
        </p:txBody>
      </p:sp>
      <p:sp>
        <p:nvSpPr>
          <p:cNvPr id="400" name="Shape 400"/>
          <p:cNvSpPr/>
          <p:nvPr/>
        </p:nvSpPr>
        <p:spPr>
          <a:xfrm>
            <a:off x="9848576" y="1754028"/>
            <a:ext cx="608585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foo</a:t>
            </a:r>
          </a:p>
        </p:txBody>
      </p:sp>
      <p:sp>
        <p:nvSpPr>
          <p:cNvPr id="401" name="Shape 401"/>
          <p:cNvSpPr/>
          <p:nvPr/>
        </p:nvSpPr>
        <p:spPr>
          <a:xfrm>
            <a:off x="1334281" y="2135028"/>
            <a:ext cx="1220573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bitmap</a:t>
            </a:r>
          </a:p>
        </p:txBody>
      </p:sp>
      <p:sp>
        <p:nvSpPr>
          <p:cNvPr id="402" name="Shape 402"/>
          <p:cNvSpPr/>
          <p:nvPr/>
        </p:nvSpPr>
        <p:spPr>
          <a:xfrm>
            <a:off x="2738010" y="2135028"/>
            <a:ext cx="1220572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bitmap</a:t>
            </a:r>
          </a:p>
        </p:txBody>
      </p:sp>
      <p:sp>
        <p:nvSpPr>
          <p:cNvPr id="403" name="Shape 403"/>
          <p:cNvSpPr/>
          <p:nvPr/>
        </p:nvSpPr>
        <p:spPr>
          <a:xfrm>
            <a:off x="4339096" y="2135028"/>
            <a:ext cx="1003657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inode</a:t>
            </a:r>
          </a:p>
        </p:txBody>
      </p:sp>
      <p:sp>
        <p:nvSpPr>
          <p:cNvPr id="404" name="Shape 404"/>
          <p:cNvSpPr/>
          <p:nvPr/>
        </p:nvSpPr>
        <p:spPr>
          <a:xfrm>
            <a:off x="5690196" y="2135028"/>
            <a:ext cx="1003657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inode</a:t>
            </a:r>
          </a:p>
        </p:txBody>
      </p:sp>
      <p:sp>
        <p:nvSpPr>
          <p:cNvPr id="405" name="Shape 405"/>
          <p:cNvSpPr/>
          <p:nvPr/>
        </p:nvSpPr>
        <p:spPr>
          <a:xfrm>
            <a:off x="6985289" y="2135028"/>
            <a:ext cx="1003657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inode</a:t>
            </a:r>
          </a:p>
        </p:txBody>
      </p:sp>
      <p:sp>
        <p:nvSpPr>
          <p:cNvPr id="406" name="Shape 406"/>
          <p:cNvSpPr/>
          <p:nvPr/>
        </p:nvSpPr>
        <p:spPr>
          <a:xfrm>
            <a:off x="8388840" y="2135028"/>
            <a:ext cx="825856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data</a:t>
            </a:r>
          </a:p>
        </p:txBody>
      </p:sp>
      <p:sp>
        <p:nvSpPr>
          <p:cNvPr id="407" name="Shape 407"/>
          <p:cNvSpPr/>
          <p:nvPr/>
        </p:nvSpPr>
        <p:spPr>
          <a:xfrm>
            <a:off x="9739940" y="2135028"/>
            <a:ext cx="825857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data</a:t>
            </a:r>
          </a:p>
        </p:txBody>
      </p:sp>
      <p:sp>
        <p:nvSpPr>
          <p:cNvPr id="408" name="Shape 408"/>
          <p:cNvSpPr/>
          <p:nvPr/>
        </p:nvSpPr>
        <p:spPr>
          <a:xfrm>
            <a:off x="1078514" y="2857500"/>
            <a:ext cx="10835605" cy="0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409" name="Shape 409"/>
          <p:cNvSpPr/>
          <p:nvPr/>
        </p:nvSpPr>
        <p:spPr>
          <a:xfrm flipV="1">
            <a:off x="4219603" y="1843955"/>
            <a:ext cx="1" cy="3978680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410" name="Shape 410"/>
          <p:cNvSpPr/>
          <p:nvPr/>
        </p:nvSpPr>
        <p:spPr>
          <a:xfrm flipV="1">
            <a:off x="8172446" y="1843955"/>
            <a:ext cx="1" cy="3978681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411" name="Shape 411"/>
          <p:cNvSpPr/>
          <p:nvPr/>
        </p:nvSpPr>
        <p:spPr>
          <a:xfrm>
            <a:off x="4539411" y="348256"/>
            <a:ext cx="3925978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append to /foo/bar</a:t>
            </a:r>
          </a:p>
        </p:txBody>
      </p:sp>
      <p:sp>
        <p:nvSpPr>
          <p:cNvPr id="412" name="Shape 412"/>
          <p:cNvSpPr/>
          <p:nvPr/>
        </p:nvSpPr>
        <p:spPr>
          <a:xfrm>
            <a:off x="10972018" y="1754028"/>
            <a:ext cx="647701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bar</a:t>
            </a:r>
          </a:p>
        </p:txBody>
      </p:sp>
      <p:sp>
        <p:nvSpPr>
          <p:cNvPr id="413" name="Shape 413"/>
          <p:cNvSpPr/>
          <p:nvPr/>
        </p:nvSpPr>
        <p:spPr>
          <a:xfrm>
            <a:off x="10882940" y="2135028"/>
            <a:ext cx="825857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data</a:t>
            </a:r>
          </a:p>
        </p:txBody>
      </p:sp>
      <p:sp>
        <p:nvSpPr>
          <p:cNvPr id="414" name="Shape 414"/>
          <p:cNvSpPr/>
          <p:nvPr/>
        </p:nvSpPr>
        <p:spPr>
          <a:xfrm>
            <a:off x="7067611" y="2897028"/>
            <a:ext cx="839013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read</a:t>
            </a:r>
          </a:p>
        </p:txBody>
      </p:sp>
      <p:sp>
        <p:nvSpPr>
          <p:cNvPr id="415" name="Shape 415"/>
          <p:cNvSpPr/>
          <p:nvPr/>
        </p:nvSpPr>
        <p:spPr>
          <a:xfrm>
            <a:off x="1479611" y="3278028"/>
            <a:ext cx="839013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read</a:t>
            </a:r>
          </a:p>
        </p:txBody>
      </p:sp>
      <p:sp>
        <p:nvSpPr>
          <p:cNvPr id="416" name="Shape 416"/>
          <p:cNvSpPr/>
          <p:nvPr/>
        </p:nvSpPr>
        <p:spPr>
          <a:xfrm>
            <a:off x="1466631" y="3786028"/>
            <a:ext cx="864973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write</a:t>
            </a:r>
          </a:p>
        </p:txBody>
      </p:sp>
      <p:sp>
        <p:nvSpPr>
          <p:cNvPr id="417" name="Shape 417"/>
          <p:cNvSpPr/>
          <p:nvPr/>
        </p:nvSpPr>
        <p:spPr>
          <a:xfrm>
            <a:off x="7054631" y="4294028"/>
            <a:ext cx="864973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write</a:t>
            </a:r>
          </a:p>
        </p:txBody>
      </p:sp>
      <p:sp>
        <p:nvSpPr>
          <p:cNvPr id="418" name="Shape 418"/>
          <p:cNvSpPr/>
          <p:nvPr/>
        </p:nvSpPr>
        <p:spPr>
          <a:xfrm>
            <a:off x="9712007" y="139535"/>
            <a:ext cx="3097778" cy="65659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r">
              <a:defRPr>
                <a:solidFill>
                  <a:srgbClr val="FF2600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 dirty="0">
                <a:solidFill>
                  <a:srgbClr val="333333"/>
                </a:solidFill>
              </a:rPr>
              <a:t>[point to block]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0" name="Shape 420"/>
          <p:cNvSpPr/>
          <p:nvPr/>
        </p:nvSpPr>
        <p:spPr>
          <a:xfrm>
            <a:off x="1531639" y="1754028"/>
            <a:ext cx="825857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data</a:t>
            </a:r>
          </a:p>
        </p:txBody>
      </p:sp>
      <p:sp>
        <p:nvSpPr>
          <p:cNvPr id="421" name="Shape 421"/>
          <p:cNvSpPr/>
          <p:nvPr/>
        </p:nvSpPr>
        <p:spPr>
          <a:xfrm>
            <a:off x="2846468" y="1754028"/>
            <a:ext cx="1003656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inode</a:t>
            </a:r>
          </a:p>
        </p:txBody>
      </p:sp>
      <p:sp>
        <p:nvSpPr>
          <p:cNvPr id="422" name="Shape 422"/>
          <p:cNvSpPr/>
          <p:nvPr/>
        </p:nvSpPr>
        <p:spPr>
          <a:xfrm>
            <a:off x="4480625" y="1754028"/>
            <a:ext cx="720599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root</a:t>
            </a:r>
          </a:p>
        </p:txBody>
      </p:sp>
      <p:sp>
        <p:nvSpPr>
          <p:cNvPr id="423" name="Shape 423"/>
          <p:cNvSpPr/>
          <p:nvPr/>
        </p:nvSpPr>
        <p:spPr>
          <a:xfrm>
            <a:off x="5887732" y="1754028"/>
            <a:ext cx="608585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foo</a:t>
            </a:r>
          </a:p>
        </p:txBody>
      </p:sp>
      <p:sp>
        <p:nvSpPr>
          <p:cNvPr id="424" name="Shape 424"/>
          <p:cNvSpPr/>
          <p:nvPr/>
        </p:nvSpPr>
        <p:spPr>
          <a:xfrm>
            <a:off x="7163267" y="1754028"/>
            <a:ext cx="647701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bar</a:t>
            </a:r>
          </a:p>
        </p:txBody>
      </p:sp>
      <p:sp>
        <p:nvSpPr>
          <p:cNvPr id="425" name="Shape 425"/>
          <p:cNvSpPr/>
          <p:nvPr/>
        </p:nvSpPr>
        <p:spPr>
          <a:xfrm>
            <a:off x="8441469" y="1754028"/>
            <a:ext cx="720599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root</a:t>
            </a:r>
          </a:p>
        </p:txBody>
      </p:sp>
      <p:sp>
        <p:nvSpPr>
          <p:cNvPr id="426" name="Shape 426"/>
          <p:cNvSpPr/>
          <p:nvPr/>
        </p:nvSpPr>
        <p:spPr>
          <a:xfrm>
            <a:off x="9848576" y="1754028"/>
            <a:ext cx="608585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foo</a:t>
            </a:r>
          </a:p>
        </p:txBody>
      </p:sp>
      <p:sp>
        <p:nvSpPr>
          <p:cNvPr id="427" name="Shape 427"/>
          <p:cNvSpPr/>
          <p:nvPr/>
        </p:nvSpPr>
        <p:spPr>
          <a:xfrm>
            <a:off x="1334281" y="2135028"/>
            <a:ext cx="1220573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bitmap</a:t>
            </a:r>
          </a:p>
        </p:txBody>
      </p:sp>
      <p:sp>
        <p:nvSpPr>
          <p:cNvPr id="428" name="Shape 428"/>
          <p:cNvSpPr/>
          <p:nvPr/>
        </p:nvSpPr>
        <p:spPr>
          <a:xfrm>
            <a:off x="2738010" y="2135028"/>
            <a:ext cx="1220572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bitmap</a:t>
            </a:r>
          </a:p>
        </p:txBody>
      </p:sp>
      <p:sp>
        <p:nvSpPr>
          <p:cNvPr id="429" name="Shape 429"/>
          <p:cNvSpPr/>
          <p:nvPr/>
        </p:nvSpPr>
        <p:spPr>
          <a:xfrm>
            <a:off x="4339096" y="2135028"/>
            <a:ext cx="1003657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inode</a:t>
            </a:r>
          </a:p>
        </p:txBody>
      </p:sp>
      <p:sp>
        <p:nvSpPr>
          <p:cNvPr id="430" name="Shape 430"/>
          <p:cNvSpPr/>
          <p:nvPr/>
        </p:nvSpPr>
        <p:spPr>
          <a:xfrm>
            <a:off x="5690196" y="2135028"/>
            <a:ext cx="1003657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inode</a:t>
            </a:r>
          </a:p>
        </p:txBody>
      </p:sp>
      <p:sp>
        <p:nvSpPr>
          <p:cNvPr id="431" name="Shape 431"/>
          <p:cNvSpPr/>
          <p:nvPr/>
        </p:nvSpPr>
        <p:spPr>
          <a:xfrm>
            <a:off x="6985289" y="2135028"/>
            <a:ext cx="1003657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inode</a:t>
            </a:r>
          </a:p>
        </p:txBody>
      </p:sp>
      <p:sp>
        <p:nvSpPr>
          <p:cNvPr id="432" name="Shape 432"/>
          <p:cNvSpPr/>
          <p:nvPr/>
        </p:nvSpPr>
        <p:spPr>
          <a:xfrm>
            <a:off x="8388840" y="2135028"/>
            <a:ext cx="825856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data</a:t>
            </a:r>
          </a:p>
        </p:txBody>
      </p:sp>
      <p:sp>
        <p:nvSpPr>
          <p:cNvPr id="433" name="Shape 433"/>
          <p:cNvSpPr/>
          <p:nvPr/>
        </p:nvSpPr>
        <p:spPr>
          <a:xfrm>
            <a:off x="9739940" y="2135028"/>
            <a:ext cx="825857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data</a:t>
            </a:r>
          </a:p>
        </p:txBody>
      </p:sp>
      <p:sp>
        <p:nvSpPr>
          <p:cNvPr id="434" name="Shape 434"/>
          <p:cNvSpPr/>
          <p:nvPr/>
        </p:nvSpPr>
        <p:spPr>
          <a:xfrm>
            <a:off x="1078514" y="2857500"/>
            <a:ext cx="10835605" cy="0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435" name="Shape 435"/>
          <p:cNvSpPr/>
          <p:nvPr/>
        </p:nvSpPr>
        <p:spPr>
          <a:xfrm flipV="1">
            <a:off x="4219603" y="1843955"/>
            <a:ext cx="1" cy="3978680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436" name="Shape 436"/>
          <p:cNvSpPr/>
          <p:nvPr/>
        </p:nvSpPr>
        <p:spPr>
          <a:xfrm flipV="1">
            <a:off x="8172446" y="1843955"/>
            <a:ext cx="1" cy="3978681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437" name="Shape 437"/>
          <p:cNvSpPr/>
          <p:nvPr/>
        </p:nvSpPr>
        <p:spPr>
          <a:xfrm>
            <a:off x="4539411" y="348256"/>
            <a:ext cx="3925978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append to /foo/bar</a:t>
            </a:r>
          </a:p>
        </p:txBody>
      </p:sp>
      <p:sp>
        <p:nvSpPr>
          <p:cNvPr id="438" name="Shape 438"/>
          <p:cNvSpPr/>
          <p:nvPr/>
        </p:nvSpPr>
        <p:spPr>
          <a:xfrm>
            <a:off x="10972018" y="1754028"/>
            <a:ext cx="647701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bar</a:t>
            </a:r>
          </a:p>
        </p:txBody>
      </p:sp>
      <p:sp>
        <p:nvSpPr>
          <p:cNvPr id="439" name="Shape 439"/>
          <p:cNvSpPr/>
          <p:nvPr/>
        </p:nvSpPr>
        <p:spPr>
          <a:xfrm>
            <a:off x="10882940" y="2135028"/>
            <a:ext cx="825857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data</a:t>
            </a:r>
          </a:p>
        </p:txBody>
      </p:sp>
      <p:sp>
        <p:nvSpPr>
          <p:cNvPr id="440" name="Shape 440"/>
          <p:cNvSpPr/>
          <p:nvPr/>
        </p:nvSpPr>
        <p:spPr>
          <a:xfrm>
            <a:off x="7067611" y="2897028"/>
            <a:ext cx="839013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read</a:t>
            </a:r>
          </a:p>
        </p:txBody>
      </p:sp>
      <p:sp>
        <p:nvSpPr>
          <p:cNvPr id="441" name="Shape 441"/>
          <p:cNvSpPr/>
          <p:nvPr/>
        </p:nvSpPr>
        <p:spPr>
          <a:xfrm>
            <a:off x="1479611" y="3278028"/>
            <a:ext cx="839013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read</a:t>
            </a:r>
          </a:p>
        </p:txBody>
      </p:sp>
      <p:sp>
        <p:nvSpPr>
          <p:cNvPr id="442" name="Shape 442"/>
          <p:cNvSpPr/>
          <p:nvPr/>
        </p:nvSpPr>
        <p:spPr>
          <a:xfrm>
            <a:off x="1466631" y="3786028"/>
            <a:ext cx="864973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write</a:t>
            </a:r>
          </a:p>
        </p:txBody>
      </p:sp>
      <p:sp>
        <p:nvSpPr>
          <p:cNvPr id="443" name="Shape 443"/>
          <p:cNvSpPr/>
          <p:nvPr/>
        </p:nvSpPr>
        <p:spPr>
          <a:xfrm>
            <a:off x="10864631" y="4802028"/>
            <a:ext cx="864973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write</a:t>
            </a:r>
          </a:p>
        </p:txBody>
      </p:sp>
      <p:sp>
        <p:nvSpPr>
          <p:cNvPr id="444" name="Shape 444"/>
          <p:cNvSpPr/>
          <p:nvPr/>
        </p:nvSpPr>
        <p:spPr>
          <a:xfrm>
            <a:off x="7054631" y="4294028"/>
            <a:ext cx="864973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write</a:t>
            </a:r>
          </a:p>
        </p:txBody>
      </p:sp>
      <p:sp>
        <p:nvSpPr>
          <p:cNvPr id="445" name="Shape 445"/>
          <p:cNvSpPr/>
          <p:nvPr/>
        </p:nvSpPr>
        <p:spPr>
          <a:xfrm>
            <a:off x="9736353" y="139535"/>
            <a:ext cx="3073432" cy="65659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r">
              <a:defRPr>
                <a:solidFill>
                  <a:srgbClr val="FF2600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 dirty="0">
                <a:solidFill>
                  <a:srgbClr val="333333"/>
                </a:solidFill>
              </a:rPr>
              <a:t>[write to block]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5" name="Shape 2385"/>
          <p:cNvSpPr/>
          <p:nvPr/>
        </p:nvSpPr>
        <p:spPr>
          <a:xfrm>
            <a:off x="1531639" y="1754028"/>
            <a:ext cx="825857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data</a:t>
            </a:r>
          </a:p>
        </p:txBody>
      </p:sp>
      <p:sp>
        <p:nvSpPr>
          <p:cNvPr id="2386" name="Shape 2386"/>
          <p:cNvSpPr/>
          <p:nvPr/>
        </p:nvSpPr>
        <p:spPr>
          <a:xfrm>
            <a:off x="2846468" y="1754028"/>
            <a:ext cx="1003656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inode</a:t>
            </a:r>
          </a:p>
        </p:txBody>
      </p:sp>
      <p:sp>
        <p:nvSpPr>
          <p:cNvPr id="2387" name="Shape 2387"/>
          <p:cNvSpPr/>
          <p:nvPr/>
        </p:nvSpPr>
        <p:spPr>
          <a:xfrm>
            <a:off x="4480625" y="1754028"/>
            <a:ext cx="720599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root</a:t>
            </a:r>
          </a:p>
        </p:txBody>
      </p:sp>
      <p:sp>
        <p:nvSpPr>
          <p:cNvPr id="2388" name="Shape 2388"/>
          <p:cNvSpPr/>
          <p:nvPr/>
        </p:nvSpPr>
        <p:spPr>
          <a:xfrm>
            <a:off x="5887732" y="1754028"/>
            <a:ext cx="608585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foo</a:t>
            </a:r>
          </a:p>
        </p:txBody>
      </p:sp>
      <p:sp>
        <p:nvSpPr>
          <p:cNvPr id="2389" name="Shape 2389"/>
          <p:cNvSpPr/>
          <p:nvPr/>
        </p:nvSpPr>
        <p:spPr>
          <a:xfrm>
            <a:off x="7163267" y="1754028"/>
            <a:ext cx="647701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bar</a:t>
            </a:r>
          </a:p>
        </p:txBody>
      </p:sp>
      <p:sp>
        <p:nvSpPr>
          <p:cNvPr id="2390" name="Shape 2390"/>
          <p:cNvSpPr/>
          <p:nvPr/>
        </p:nvSpPr>
        <p:spPr>
          <a:xfrm>
            <a:off x="8441469" y="1754028"/>
            <a:ext cx="720599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root</a:t>
            </a:r>
          </a:p>
        </p:txBody>
      </p:sp>
      <p:sp>
        <p:nvSpPr>
          <p:cNvPr id="2391" name="Shape 2391"/>
          <p:cNvSpPr/>
          <p:nvPr/>
        </p:nvSpPr>
        <p:spPr>
          <a:xfrm>
            <a:off x="9848576" y="1754028"/>
            <a:ext cx="608585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foo</a:t>
            </a:r>
          </a:p>
        </p:txBody>
      </p:sp>
      <p:sp>
        <p:nvSpPr>
          <p:cNvPr id="2392" name="Shape 2392"/>
          <p:cNvSpPr/>
          <p:nvPr/>
        </p:nvSpPr>
        <p:spPr>
          <a:xfrm>
            <a:off x="1334281" y="2135028"/>
            <a:ext cx="1220573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bitmap</a:t>
            </a:r>
          </a:p>
        </p:txBody>
      </p:sp>
      <p:sp>
        <p:nvSpPr>
          <p:cNvPr id="2393" name="Shape 2393"/>
          <p:cNvSpPr/>
          <p:nvPr/>
        </p:nvSpPr>
        <p:spPr>
          <a:xfrm>
            <a:off x="2738010" y="2135028"/>
            <a:ext cx="1220572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bitmap</a:t>
            </a:r>
          </a:p>
        </p:txBody>
      </p:sp>
      <p:sp>
        <p:nvSpPr>
          <p:cNvPr id="2394" name="Shape 2394"/>
          <p:cNvSpPr/>
          <p:nvPr/>
        </p:nvSpPr>
        <p:spPr>
          <a:xfrm>
            <a:off x="4339096" y="2135028"/>
            <a:ext cx="1003657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inode</a:t>
            </a:r>
          </a:p>
        </p:txBody>
      </p:sp>
      <p:sp>
        <p:nvSpPr>
          <p:cNvPr id="2395" name="Shape 2395"/>
          <p:cNvSpPr/>
          <p:nvPr/>
        </p:nvSpPr>
        <p:spPr>
          <a:xfrm>
            <a:off x="5690196" y="2135028"/>
            <a:ext cx="1003657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inode</a:t>
            </a:r>
          </a:p>
        </p:txBody>
      </p:sp>
      <p:sp>
        <p:nvSpPr>
          <p:cNvPr id="2396" name="Shape 2396"/>
          <p:cNvSpPr/>
          <p:nvPr/>
        </p:nvSpPr>
        <p:spPr>
          <a:xfrm>
            <a:off x="6985289" y="2135028"/>
            <a:ext cx="1003657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inode</a:t>
            </a:r>
          </a:p>
        </p:txBody>
      </p:sp>
      <p:sp>
        <p:nvSpPr>
          <p:cNvPr id="2397" name="Shape 2397"/>
          <p:cNvSpPr/>
          <p:nvPr/>
        </p:nvSpPr>
        <p:spPr>
          <a:xfrm>
            <a:off x="8388840" y="2135028"/>
            <a:ext cx="825856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data</a:t>
            </a:r>
          </a:p>
        </p:txBody>
      </p:sp>
      <p:sp>
        <p:nvSpPr>
          <p:cNvPr id="2398" name="Shape 2398"/>
          <p:cNvSpPr/>
          <p:nvPr/>
        </p:nvSpPr>
        <p:spPr>
          <a:xfrm>
            <a:off x="9739940" y="2135028"/>
            <a:ext cx="825857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data</a:t>
            </a:r>
          </a:p>
        </p:txBody>
      </p:sp>
      <p:sp>
        <p:nvSpPr>
          <p:cNvPr id="2399" name="Shape 2399"/>
          <p:cNvSpPr/>
          <p:nvPr/>
        </p:nvSpPr>
        <p:spPr>
          <a:xfrm>
            <a:off x="1078514" y="2857500"/>
            <a:ext cx="10835605" cy="0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2400" name="Shape 2400"/>
          <p:cNvSpPr/>
          <p:nvPr/>
        </p:nvSpPr>
        <p:spPr>
          <a:xfrm flipV="1">
            <a:off x="4219603" y="1843955"/>
            <a:ext cx="1" cy="3978680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2401" name="Shape 2401"/>
          <p:cNvSpPr/>
          <p:nvPr/>
        </p:nvSpPr>
        <p:spPr>
          <a:xfrm flipV="1">
            <a:off x="8172446" y="1843955"/>
            <a:ext cx="1" cy="3978681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2402" name="Shape 2402"/>
          <p:cNvSpPr/>
          <p:nvPr/>
        </p:nvSpPr>
        <p:spPr>
          <a:xfrm>
            <a:off x="3367731" y="343812"/>
            <a:ext cx="6269345" cy="65659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 dirty="0">
                <a:solidFill>
                  <a:srgbClr val="FFFFFF"/>
                </a:solidFill>
              </a:rPr>
              <a:t>read /</a:t>
            </a:r>
            <a:r>
              <a:rPr sz="3600" dirty="0" smtClean="0">
                <a:solidFill>
                  <a:srgbClr val="FFFFFF"/>
                </a:solidFill>
              </a:rPr>
              <a:t>foo/bar</a:t>
            </a:r>
            <a:r>
              <a:rPr lang="en-US" sz="3600" dirty="0" smtClean="0">
                <a:solidFill>
                  <a:srgbClr val="FFFFFF"/>
                </a:solidFill>
              </a:rPr>
              <a:t> – assume opened</a:t>
            </a:r>
            <a:endParaRPr sz="3600" dirty="0">
              <a:solidFill>
                <a:srgbClr val="FFFFFF"/>
              </a:solidFill>
            </a:endParaRPr>
          </a:p>
        </p:txBody>
      </p:sp>
      <p:sp>
        <p:nvSpPr>
          <p:cNvPr id="2403" name="Shape 2403"/>
          <p:cNvSpPr/>
          <p:nvPr/>
        </p:nvSpPr>
        <p:spPr>
          <a:xfrm>
            <a:off x="10882940" y="2135028"/>
            <a:ext cx="825857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data</a:t>
            </a:r>
          </a:p>
        </p:txBody>
      </p:sp>
      <p:sp>
        <p:nvSpPr>
          <p:cNvPr id="2404" name="Shape 2404"/>
          <p:cNvSpPr/>
          <p:nvPr/>
        </p:nvSpPr>
        <p:spPr>
          <a:xfrm>
            <a:off x="10972018" y="1754028"/>
            <a:ext cx="647701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bar</a:t>
            </a:r>
          </a:p>
        </p:txBody>
      </p:sp>
      <p:sp>
        <p:nvSpPr>
          <p:cNvPr id="2405" name="Shape 2405"/>
          <p:cNvSpPr/>
          <p:nvPr/>
        </p:nvSpPr>
        <p:spPr>
          <a:xfrm>
            <a:off x="7067611" y="2897028"/>
            <a:ext cx="839013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 dirty="0">
                <a:solidFill>
                  <a:srgbClr val="FFFFFF"/>
                </a:solidFill>
              </a:rPr>
              <a:t>read</a:t>
            </a:r>
          </a:p>
        </p:txBody>
      </p:sp>
      <p:sp>
        <p:nvSpPr>
          <p:cNvPr id="2406" name="Shape 2406"/>
          <p:cNvSpPr/>
          <p:nvPr/>
        </p:nvSpPr>
        <p:spPr>
          <a:xfrm>
            <a:off x="10876362" y="3430428"/>
            <a:ext cx="839014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 dirty="0">
                <a:solidFill>
                  <a:srgbClr val="FFFFFF"/>
                </a:solidFill>
              </a:rPr>
              <a:t>read</a:t>
            </a:r>
          </a:p>
        </p:txBody>
      </p:sp>
      <p:sp>
        <p:nvSpPr>
          <p:cNvPr id="2407" name="Shape 2407"/>
          <p:cNvSpPr/>
          <p:nvPr/>
        </p:nvSpPr>
        <p:spPr>
          <a:xfrm>
            <a:off x="7054631" y="3913028"/>
            <a:ext cx="864973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 dirty="0">
                <a:solidFill>
                  <a:srgbClr val="FFFFFF"/>
                </a:solidFill>
              </a:rPr>
              <a:t>write</a:t>
            </a:r>
          </a:p>
        </p:txBody>
      </p:sp>
    </p:spTree>
    <p:extLst>
      <p:ext uri="{BB962C8B-B14F-4D97-AF65-F5344CB8AC3E}">
        <p14:creationId xmlns:p14="http://schemas.microsoft.com/office/powerpoint/2010/main" val="164903688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05" grpId="0" animBg="1"/>
      <p:bldP spid="2406" grpId="0" animBg="1"/>
      <p:bldP spid="2407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3" name="Shape 2433"/>
          <p:cNvSpPr/>
          <p:nvPr/>
        </p:nvSpPr>
        <p:spPr>
          <a:xfrm>
            <a:off x="1531639" y="1754028"/>
            <a:ext cx="825857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data</a:t>
            </a:r>
          </a:p>
        </p:txBody>
      </p:sp>
      <p:sp>
        <p:nvSpPr>
          <p:cNvPr id="2434" name="Shape 2434"/>
          <p:cNvSpPr/>
          <p:nvPr/>
        </p:nvSpPr>
        <p:spPr>
          <a:xfrm>
            <a:off x="2846468" y="1754028"/>
            <a:ext cx="1003656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inode</a:t>
            </a:r>
          </a:p>
        </p:txBody>
      </p:sp>
      <p:sp>
        <p:nvSpPr>
          <p:cNvPr id="2435" name="Shape 2435"/>
          <p:cNvSpPr/>
          <p:nvPr/>
        </p:nvSpPr>
        <p:spPr>
          <a:xfrm>
            <a:off x="4480625" y="1754028"/>
            <a:ext cx="720599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root</a:t>
            </a:r>
          </a:p>
        </p:txBody>
      </p:sp>
      <p:sp>
        <p:nvSpPr>
          <p:cNvPr id="2436" name="Shape 2436"/>
          <p:cNvSpPr/>
          <p:nvPr/>
        </p:nvSpPr>
        <p:spPr>
          <a:xfrm>
            <a:off x="5887732" y="1754028"/>
            <a:ext cx="608585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foo</a:t>
            </a:r>
          </a:p>
        </p:txBody>
      </p:sp>
      <p:sp>
        <p:nvSpPr>
          <p:cNvPr id="2437" name="Shape 2437"/>
          <p:cNvSpPr/>
          <p:nvPr/>
        </p:nvSpPr>
        <p:spPr>
          <a:xfrm>
            <a:off x="7163267" y="1754028"/>
            <a:ext cx="647701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bar</a:t>
            </a:r>
          </a:p>
        </p:txBody>
      </p:sp>
      <p:sp>
        <p:nvSpPr>
          <p:cNvPr id="2438" name="Shape 2438"/>
          <p:cNvSpPr/>
          <p:nvPr/>
        </p:nvSpPr>
        <p:spPr>
          <a:xfrm>
            <a:off x="8441469" y="1754028"/>
            <a:ext cx="720599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root</a:t>
            </a:r>
          </a:p>
        </p:txBody>
      </p:sp>
      <p:sp>
        <p:nvSpPr>
          <p:cNvPr id="2439" name="Shape 2439"/>
          <p:cNvSpPr/>
          <p:nvPr/>
        </p:nvSpPr>
        <p:spPr>
          <a:xfrm>
            <a:off x="9848576" y="1754028"/>
            <a:ext cx="608585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foo</a:t>
            </a:r>
          </a:p>
        </p:txBody>
      </p:sp>
      <p:sp>
        <p:nvSpPr>
          <p:cNvPr id="2440" name="Shape 2440"/>
          <p:cNvSpPr/>
          <p:nvPr/>
        </p:nvSpPr>
        <p:spPr>
          <a:xfrm>
            <a:off x="1334281" y="2135028"/>
            <a:ext cx="1220573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bitmap</a:t>
            </a:r>
          </a:p>
        </p:txBody>
      </p:sp>
      <p:sp>
        <p:nvSpPr>
          <p:cNvPr id="2441" name="Shape 2441"/>
          <p:cNvSpPr/>
          <p:nvPr/>
        </p:nvSpPr>
        <p:spPr>
          <a:xfrm>
            <a:off x="2738010" y="2135028"/>
            <a:ext cx="1220572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bitmap</a:t>
            </a:r>
          </a:p>
        </p:txBody>
      </p:sp>
      <p:sp>
        <p:nvSpPr>
          <p:cNvPr id="2442" name="Shape 2442"/>
          <p:cNvSpPr/>
          <p:nvPr/>
        </p:nvSpPr>
        <p:spPr>
          <a:xfrm>
            <a:off x="4339096" y="2135028"/>
            <a:ext cx="1003657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inode</a:t>
            </a:r>
          </a:p>
        </p:txBody>
      </p:sp>
      <p:sp>
        <p:nvSpPr>
          <p:cNvPr id="2443" name="Shape 2443"/>
          <p:cNvSpPr/>
          <p:nvPr/>
        </p:nvSpPr>
        <p:spPr>
          <a:xfrm>
            <a:off x="5690196" y="2135028"/>
            <a:ext cx="1003657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inode</a:t>
            </a:r>
          </a:p>
        </p:txBody>
      </p:sp>
      <p:sp>
        <p:nvSpPr>
          <p:cNvPr id="2444" name="Shape 2444"/>
          <p:cNvSpPr/>
          <p:nvPr/>
        </p:nvSpPr>
        <p:spPr>
          <a:xfrm>
            <a:off x="6985289" y="2135028"/>
            <a:ext cx="1003657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inode</a:t>
            </a:r>
          </a:p>
        </p:txBody>
      </p:sp>
      <p:sp>
        <p:nvSpPr>
          <p:cNvPr id="2445" name="Shape 2445"/>
          <p:cNvSpPr/>
          <p:nvPr/>
        </p:nvSpPr>
        <p:spPr>
          <a:xfrm>
            <a:off x="8388840" y="2135028"/>
            <a:ext cx="825856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data</a:t>
            </a:r>
          </a:p>
        </p:txBody>
      </p:sp>
      <p:sp>
        <p:nvSpPr>
          <p:cNvPr id="2446" name="Shape 2446"/>
          <p:cNvSpPr/>
          <p:nvPr/>
        </p:nvSpPr>
        <p:spPr>
          <a:xfrm>
            <a:off x="9739940" y="2135028"/>
            <a:ext cx="825857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data</a:t>
            </a:r>
          </a:p>
        </p:txBody>
      </p:sp>
      <p:sp>
        <p:nvSpPr>
          <p:cNvPr id="2447" name="Shape 2447"/>
          <p:cNvSpPr/>
          <p:nvPr/>
        </p:nvSpPr>
        <p:spPr>
          <a:xfrm>
            <a:off x="1078514" y="2857500"/>
            <a:ext cx="10835605" cy="0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2448" name="Shape 2448"/>
          <p:cNvSpPr/>
          <p:nvPr/>
        </p:nvSpPr>
        <p:spPr>
          <a:xfrm flipV="1">
            <a:off x="4219603" y="1843955"/>
            <a:ext cx="1" cy="3978680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2449" name="Shape 2449"/>
          <p:cNvSpPr/>
          <p:nvPr/>
        </p:nvSpPr>
        <p:spPr>
          <a:xfrm flipV="1">
            <a:off x="8172446" y="1843955"/>
            <a:ext cx="1" cy="3978681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2450" name="Shape 2450"/>
          <p:cNvSpPr/>
          <p:nvPr/>
        </p:nvSpPr>
        <p:spPr>
          <a:xfrm>
            <a:off x="5047589" y="348256"/>
            <a:ext cx="2909622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close /foo/bar</a:t>
            </a:r>
          </a:p>
        </p:txBody>
      </p:sp>
      <p:sp>
        <p:nvSpPr>
          <p:cNvPr id="2451" name="Shape 2451"/>
          <p:cNvSpPr/>
          <p:nvPr/>
        </p:nvSpPr>
        <p:spPr>
          <a:xfrm>
            <a:off x="10882940" y="2135028"/>
            <a:ext cx="825857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data</a:t>
            </a:r>
          </a:p>
        </p:txBody>
      </p:sp>
      <p:sp>
        <p:nvSpPr>
          <p:cNvPr id="2452" name="Shape 2452"/>
          <p:cNvSpPr/>
          <p:nvPr/>
        </p:nvSpPr>
        <p:spPr>
          <a:xfrm>
            <a:off x="10972018" y="1754028"/>
            <a:ext cx="647701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bar</a:t>
            </a:r>
          </a:p>
        </p:txBody>
      </p:sp>
      <p:sp>
        <p:nvSpPr>
          <p:cNvPr id="2453" name="Shape 2453"/>
          <p:cNvSpPr/>
          <p:nvPr/>
        </p:nvSpPr>
        <p:spPr>
          <a:xfrm>
            <a:off x="4296996" y="5961418"/>
            <a:ext cx="4398640" cy="65659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>
                <a:solidFill>
                  <a:srgbClr val="E8A433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 dirty="0">
                <a:solidFill>
                  <a:schemeClr val="tx1"/>
                </a:solidFill>
              </a:rPr>
              <a:t>nothing to do on disk!</a:t>
            </a:r>
          </a:p>
        </p:txBody>
      </p:sp>
    </p:spTree>
    <p:extLst>
      <p:ext uri="{BB962C8B-B14F-4D97-AF65-F5344CB8AC3E}">
        <p14:creationId xmlns:p14="http://schemas.microsoft.com/office/powerpoint/2010/main" val="47541065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3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7" name="Shape 477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73201">
              <a:defRPr sz="648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sz="6480" dirty="0" smtClean="0">
                <a:solidFill>
                  <a:srgbClr val="FFFFFF"/>
                </a:solidFill>
              </a:rPr>
              <a:t>Review: </a:t>
            </a:r>
            <a:r>
              <a:rPr sz="6480" dirty="0" smtClean="0">
                <a:solidFill>
                  <a:srgbClr val="FFFFFF"/>
                </a:solidFill>
              </a:rPr>
              <a:t>Locality </a:t>
            </a:r>
            <a:r>
              <a:rPr sz="6480" dirty="0">
                <a:solidFill>
                  <a:srgbClr val="FFFFFF"/>
                </a:solidFill>
              </a:rPr>
              <a:t>Types</a:t>
            </a:r>
          </a:p>
        </p:txBody>
      </p:sp>
      <p:sp>
        <p:nvSpPr>
          <p:cNvPr id="478" name="Shape 478"/>
          <p:cNvSpPr/>
          <p:nvPr/>
        </p:nvSpPr>
        <p:spPr>
          <a:xfrm>
            <a:off x="7439692" y="7856661"/>
            <a:ext cx="4878021" cy="1"/>
          </a:xfrm>
          <a:prstGeom prst="line">
            <a:avLst/>
          </a:prstGeom>
          <a:ln w="50800">
            <a:solidFill>
              <a:srgbClr val="FFFFFF"/>
            </a:solidFill>
            <a:miter lim="400000"/>
            <a:tailEnd type="triangle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479" name="Shape 479"/>
          <p:cNvSpPr/>
          <p:nvPr/>
        </p:nvSpPr>
        <p:spPr>
          <a:xfrm flipV="1">
            <a:off x="7439692" y="2873932"/>
            <a:ext cx="1" cy="4982730"/>
          </a:xfrm>
          <a:prstGeom prst="line">
            <a:avLst/>
          </a:prstGeom>
          <a:ln w="50800">
            <a:solidFill>
              <a:srgbClr val="FFFFFF"/>
            </a:solidFill>
            <a:miter lim="400000"/>
            <a:tailEnd type="triangle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480" name="Shape 480"/>
          <p:cNvSpPr/>
          <p:nvPr/>
        </p:nvSpPr>
        <p:spPr>
          <a:xfrm>
            <a:off x="9389727" y="7848767"/>
            <a:ext cx="977952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time</a:t>
            </a:r>
          </a:p>
        </p:txBody>
      </p:sp>
      <p:sp>
        <p:nvSpPr>
          <p:cNvPr id="481" name="Shape 481"/>
          <p:cNvSpPr/>
          <p:nvPr/>
        </p:nvSpPr>
        <p:spPr>
          <a:xfrm rot="16200513">
            <a:off x="6121464" y="5041446"/>
            <a:ext cx="1782623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address</a:t>
            </a:r>
          </a:p>
        </p:txBody>
      </p:sp>
      <p:sp>
        <p:nvSpPr>
          <p:cNvPr id="482" name="Shape 482"/>
          <p:cNvSpPr/>
          <p:nvPr/>
        </p:nvSpPr>
        <p:spPr>
          <a:xfrm>
            <a:off x="7719555" y="7092020"/>
            <a:ext cx="454620" cy="454619"/>
          </a:xfrm>
          <a:prstGeom prst="rect">
            <a:avLst/>
          </a:prstGeom>
          <a:solidFill>
            <a:srgbClr val="1497FC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483" name="Shape 483"/>
          <p:cNvSpPr/>
          <p:nvPr/>
        </p:nvSpPr>
        <p:spPr>
          <a:xfrm>
            <a:off x="8181977" y="6652665"/>
            <a:ext cx="454620" cy="454619"/>
          </a:xfrm>
          <a:prstGeom prst="rect">
            <a:avLst/>
          </a:prstGeom>
          <a:solidFill>
            <a:srgbClr val="1497FC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484" name="Shape 484"/>
          <p:cNvSpPr/>
          <p:nvPr/>
        </p:nvSpPr>
        <p:spPr>
          <a:xfrm>
            <a:off x="8646655" y="6177620"/>
            <a:ext cx="454620" cy="454619"/>
          </a:xfrm>
          <a:prstGeom prst="rect">
            <a:avLst/>
          </a:prstGeom>
          <a:solidFill>
            <a:srgbClr val="1497FC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485" name="Shape 485"/>
          <p:cNvSpPr/>
          <p:nvPr/>
        </p:nvSpPr>
        <p:spPr>
          <a:xfrm>
            <a:off x="9109077" y="5738265"/>
            <a:ext cx="454620" cy="454619"/>
          </a:xfrm>
          <a:prstGeom prst="rect">
            <a:avLst/>
          </a:prstGeom>
          <a:solidFill>
            <a:srgbClr val="1497FC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486" name="Shape 486"/>
          <p:cNvSpPr/>
          <p:nvPr/>
        </p:nvSpPr>
        <p:spPr>
          <a:xfrm>
            <a:off x="10802926" y="4088214"/>
            <a:ext cx="454619" cy="454620"/>
          </a:xfrm>
          <a:prstGeom prst="rect">
            <a:avLst/>
          </a:prstGeom>
          <a:solidFill>
            <a:srgbClr val="1497FC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487" name="Shape 487"/>
          <p:cNvSpPr/>
          <p:nvPr/>
        </p:nvSpPr>
        <p:spPr>
          <a:xfrm>
            <a:off x="11267603" y="3613169"/>
            <a:ext cx="454619" cy="454620"/>
          </a:xfrm>
          <a:prstGeom prst="rect">
            <a:avLst/>
          </a:prstGeom>
          <a:solidFill>
            <a:srgbClr val="1497FC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488" name="Shape 488"/>
          <p:cNvSpPr/>
          <p:nvPr/>
        </p:nvSpPr>
        <p:spPr>
          <a:xfrm>
            <a:off x="11699560" y="3102101"/>
            <a:ext cx="454619" cy="454620"/>
          </a:xfrm>
          <a:prstGeom prst="rect">
            <a:avLst/>
          </a:prstGeom>
          <a:solidFill>
            <a:srgbClr val="1497FC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489" name="Shape 489"/>
          <p:cNvSpPr/>
          <p:nvPr/>
        </p:nvSpPr>
        <p:spPr>
          <a:xfrm>
            <a:off x="9679776" y="4941874"/>
            <a:ext cx="571501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…</a:t>
            </a:r>
          </a:p>
        </p:txBody>
      </p:sp>
      <p:sp>
        <p:nvSpPr>
          <p:cNvPr id="490" name="Shape 490"/>
          <p:cNvSpPr/>
          <p:nvPr/>
        </p:nvSpPr>
        <p:spPr>
          <a:xfrm>
            <a:off x="8231492" y="4635305"/>
            <a:ext cx="3468068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1">
                <a:solidFill>
                  <a:srgbClr val="D45954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600" b="1">
                <a:solidFill>
                  <a:srgbClr val="D45954"/>
                </a:solidFill>
              </a:rPr>
              <a:t>Spatial Locality</a:t>
            </a:r>
          </a:p>
        </p:txBody>
      </p:sp>
      <p:sp>
        <p:nvSpPr>
          <p:cNvPr id="491" name="Shape 491"/>
          <p:cNvSpPr/>
          <p:nvPr/>
        </p:nvSpPr>
        <p:spPr>
          <a:xfrm>
            <a:off x="987142" y="7902225"/>
            <a:ext cx="4878022" cy="1"/>
          </a:xfrm>
          <a:prstGeom prst="line">
            <a:avLst/>
          </a:prstGeom>
          <a:ln w="50800">
            <a:solidFill>
              <a:srgbClr val="FFFFFF"/>
            </a:solidFill>
            <a:miter lim="400000"/>
            <a:tailEnd type="triangle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492" name="Shape 492"/>
          <p:cNvSpPr/>
          <p:nvPr/>
        </p:nvSpPr>
        <p:spPr>
          <a:xfrm flipV="1">
            <a:off x="987142" y="2919497"/>
            <a:ext cx="1" cy="4982729"/>
          </a:xfrm>
          <a:prstGeom prst="line">
            <a:avLst/>
          </a:prstGeom>
          <a:ln w="50800">
            <a:solidFill>
              <a:srgbClr val="FFFFFF"/>
            </a:solidFill>
            <a:miter lim="400000"/>
            <a:tailEnd type="triangle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493" name="Shape 493"/>
          <p:cNvSpPr/>
          <p:nvPr/>
        </p:nvSpPr>
        <p:spPr>
          <a:xfrm>
            <a:off x="2937177" y="7894332"/>
            <a:ext cx="977952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time</a:t>
            </a:r>
          </a:p>
        </p:txBody>
      </p:sp>
      <p:sp>
        <p:nvSpPr>
          <p:cNvPr id="494" name="Shape 494"/>
          <p:cNvSpPr/>
          <p:nvPr/>
        </p:nvSpPr>
        <p:spPr>
          <a:xfrm rot="16200513">
            <a:off x="-228154" y="3325638"/>
            <a:ext cx="1782624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address</a:t>
            </a:r>
          </a:p>
        </p:txBody>
      </p:sp>
      <p:sp>
        <p:nvSpPr>
          <p:cNvPr id="495" name="Shape 495"/>
          <p:cNvSpPr/>
          <p:nvPr/>
        </p:nvSpPr>
        <p:spPr>
          <a:xfrm>
            <a:off x="1267006" y="4089584"/>
            <a:ext cx="454619" cy="454620"/>
          </a:xfrm>
          <a:prstGeom prst="rect">
            <a:avLst/>
          </a:prstGeom>
          <a:solidFill>
            <a:srgbClr val="1497FC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496" name="Shape 496"/>
          <p:cNvSpPr/>
          <p:nvPr/>
        </p:nvSpPr>
        <p:spPr>
          <a:xfrm>
            <a:off x="1729428" y="6952229"/>
            <a:ext cx="454619" cy="454620"/>
          </a:xfrm>
          <a:prstGeom prst="rect">
            <a:avLst/>
          </a:prstGeom>
          <a:solidFill>
            <a:srgbClr val="1497FC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497" name="Shape 497"/>
          <p:cNvSpPr/>
          <p:nvPr/>
        </p:nvSpPr>
        <p:spPr>
          <a:xfrm>
            <a:off x="2194106" y="5461184"/>
            <a:ext cx="454619" cy="454620"/>
          </a:xfrm>
          <a:prstGeom prst="rect">
            <a:avLst/>
          </a:prstGeom>
          <a:solidFill>
            <a:srgbClr val="1497FC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498" name="Shape 498"/>
          <p:cNvSpPr/>
          <p:nvPr/>
        </p:nvSpPr>
        <p:spPr>
          <a:xfrm>
            <a:off x="2656528" y="3116829"/>
            <a:ext cx="454619" cy="454620"/>
          </a:xfrm>
          <a:prstGeom prst="rect">
            <a:avLst/>
          </a:prstGeom>
          <a:solidFill>
            <a:srgbClr val="1497FC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499" name="Shape 499"/>
          <p:cNvSpPr/>
          <p:nvPr/>
        </p:nvSpPr>
        <p:spPr>
          <a:xfrm>
            <a:off x="4188006" y="4089584"/>
            <a:ext cx="454619" cy="454620"/>
          </a:xfrm>
          <a:prstGeom prst="rect">
            <a:avLst/>
          </a:prstGeom>
          <a:solidFill>
            <a:srgbClr val="00397A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500" name="Shape 500"/>
          <p:cNvSpPr/>
          <p:nvPr/>
        </p:nvSpPr>
        <p:spPr>
          <a:xfrm>
            <a:off x="4650428" y="6952229"/>
            <a:ext cx="454619" cy="454620"/>
          </a:xfrm>
          <a:prstGeom prst="rect">
            <a:avLst/>
          </a:prstGeom>
          <a:solidFill>
            <a:srgbClr val="00397A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501" name="Shape 501"/>
          <p:cNvSpPr/>
          <p:nvPr/>
        </p:nvSpPr>
        <p:spPr>
          <a:xfrm>
            <a:off x="5115106" y="5461184"/>
            <a:ext cx="454619" cy="454620"/>
          </a:xfrm>
          <a:prstGeom prst="rect">
            <a:avLst/>
          </a:prstGeom>
          <a:solidFill>
            <a:srgbClr val="00397A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502" name="Shape 502"/>
          <p:cNvSpPr/>
          <p:nvPr/>
        </p:nvSpPr>
        <p:spPr>
          <a:xfrm>
            <a:off x="5577528" y="3116829"/>
            <a:ext cx="454619" cy="454620"/>
          </a:xfrm>
          <a:prstGeom prst="rect">
            <a:avLst/>
          </a:prstGeom>
          <a:solidFill>
            <a:srgbClr val="00397A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503" name="Shape 503"/>
          <p:cNvSpPr/>
          <p:nvPr/>
        </p:nvSpPr>
        <p:spPr>
          <a:xfrm>
            <a:off x="3440396" y="4987438"/>
            <a:ext cx="571501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…</a:t>
            </a:r>
          </a:p>
        </p:txBody>
      </p:sp>
      <p:sp>
        <p:nvSpPr>
          <p:cNvPr id="504" name="Shape 504"/>
          <p:cNvSpPr/>
          <p:nvPr/>
        </p:nvSpPr>
        <p:spPr>
          <a:xfrm>
            <a:off x="1429586" y="4635305"/>
            <a:ext cx="3993134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1">
                <a:solidFill>
                  <a:srgbClr val="D45954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600" b="1" dirty="0">
                <a:solidFill>
                  <a:srgbClr val="D45954"/>
                </a:solidFill>
              </a:rPr>
              <a:t>Temporal Locality</a:t>
            </a:r>
          </a:p>
        </p:txBody>
      </p:sp>
      <p:sp>
        <p:nvSpPr>
          <p:cNvPr id="2" name="Rectangle 1"/>
          <p:cNvSpPr/>
          <p:nvPr/>
        </p:nvSpPr>
        <p:spPr>
          <a:xfrm>
            <a:off x="1366463" y="8920518"/>
            <a:ext cx="949971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buNone/>
              <a:defRPr sz="1800">
                <a:solidFill>
                  <a:srgbClr val="000000"/>
                </a:solidFill>
              </a:defRPr>
            </a:pPr>
            <a:r>
              <a:rPr lang="en-US" sz="3200" dirty="0" smtClean="0">
                <a:solidFill>
                  <a:srgbClr val="333333"/>
                </a:solidFill>
              </a:rPr>
              <a:t>Which type </a:t>
            </a:r>
            <a:r>
              <a:rPr lang="en-US" sz="3200" dirty="0">
                <a:solidFill>
                  <a:srgbClr val="333333"/>
                </a:solidFill>
              </a:rPr>
              <a:t>of locality </a:t>
            </a:r>
            <a:r>
              <a:rPr lang="en-US" sz="3200" dirty="0" smtClean="0">
                <a:solidFill>
                  <a:srgbClr val="333333"/>
                </a:solidFill>
              </a:rPr>
              <a:t>is most interesting with a </a:t>
            </a:r>
            <a:r>
              <a:rPr lang="en-US" sz="3200" dirty="0">
                <a:solidFill>
                  <a:srgbClr val="333333"/>
                </a:solidFill>
              </a:rPr>
              <a:t>disk?</a:t>
            </a:r>
            <a:endParaRPr lang="en-US" sz="3200" dirty="0">
              <a:solidFill>
                <a:srgbClr val="333333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0" grpId="0" animBg="1"/>
      <p:bldP spid="50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75360" y="2926080"/>
            <a:ext cx="11054080" cy="1625600"/>
          </a:xfrm>
        </p:spPr>
        <p:txBody>
          <a:bodyPr/>
          <a:lstStyle/>
          <a:p>
            <a:r>
              <a:rPr lang="en-US" dirty="0" smtClean="0"/>
              <a:t>Persistence: </a:t>
            </a:r>
            <a:br>
              <a:rPr lang="en-US" dirty="0" smtClean="0"/>
            </a:br>
            <a:r>
              <a:rPr lang="en-US" dirty="0" smtClean="0"/>
              <a:t>FAST FILE SYSTEM (FFS)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41867" y="5079999"/>
            <a:ext cx="12029440" cy="4357300"/>
          </a:xfrm>
        </p:spPr>
        <p:txBody>
          <a:bodyPr>
            <a:normAutofit/>
          </a:bodyPr>
          <a:lstStyle/>
          <a:p>
            <a:pPr marL="866973" indent="-866973" algn="l"/>
            <a:r>
              <a:rPr lang="en-US" b="1" dirty="0"/>
              <a:t>Questions answered in this </a:t>
            </a:r>
            <a:r>
              <a:rPr lang="en-US" b="1" dirty="0" smtClean="0"/>
              <a:t>lecture</a:t>
            </a:r>
            <a:r>
              <a:rPr lang="en-US" b="1" dirty="0" smtClean="0"/>
              <a:t>:</a:t>
            </a:r>
          </a:p>
          <a:p>
            <a:pPr marL="866973" indent="-866973" algn="l"/>
            <a:r>
              <a:rPr lang="en-US" dirty="0" smtClean="0"/>
              <a:t>How to improve performance of complex system? </a:t>
            </a:r>
          </a:p>
          <a:p>
            <a:pPr marL="866973" indent="-866973" algn="l"/>
            <a:r>
              <a:rPr lang="en-US" dirty="0" smtClean="0"/>
              <a:t>Why do file systems obtain worse performance over time?</a:t>
            </a:r>
          </a:p>
          <a:p>
            <a:pPr marL="866973" indent="-866973" algn="l"/>
            <a:r>
              <a:rPr lang="en-US" dirty="0" smtClean="0"/>
              <a:t>How to choose the right block size? How to avoid internal fragmentation?</a:t>
            </a:r>
          </a:p>
          <a:p>
            <a:pPr marL="866973" indent="-866973" algn="l"/>
            <a:r>
              <a:rPr lang="en-US" dirty="0" smtClean="0"/>
              <a:t>How to place related blocks close to one another on disk?</a:t>
            </a:r>
            <a:endParaRPr lang="en-US" dirty="0" smtClean="0"/>
          </a:p>
          <a:p>
            <a:pPr marL="866973" indent="-866973" algn="l"/>
            <a:endParaRPr lang="en-US" dirty="0" smtClean="0">
              <a:solidFill>
                <a:schemeClr val="bg2"/>
              </a:solidFill>
            </a:endParaRPr>
          </a:p>
        </p:txBody>
      </p:sp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3251200" y="541867"/>
            <a:ext cx="5960533" cy="7927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276">
                <a:solidFill>
                  <a:prstClr val="white"/>
                </a:solidFill>
              </a:rPr>
              <a:t>UNIVERSITY of WISCONSIN-MADISON</a:t>
            </a:r>
            <a:br>
              <a:rPr lang="en-US" sz="2276">
                <a:solidFill>
                  <a:prstClr val="white"/>
                </a:solidFill>
              </a:rPr>
            </a:br>
            <a:r>
              <a:rPr lang="en-US" sz="2276">
                <a:solidFill>
                  <a:prstClr val="white"/>
                </a:solidFill>
              </a:rPr>
              <a:t>Computer Sciences Department</a:t>
            </a:r>
          </a:p>
        </p:txBody>
      </p:sp>
      <p:sp>
        <p:nvSpPr>
          <p:cNvPr id="2053" name="Text Box 5"/>
          <p:cNvSpPr txBox="1">
            <a:spLocks noChangeArrowheads="1"/>
          </p:cNvSpPr>
          <p:nvPr/>
        </p:nvSpPr>
        <p:spPr bwMode="auto">
          <a:xfrm>
            <a:off x="325120" y="1625601"/>
            <a:ext cx="5093547" cy="7050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1991" dirty="0">
                <a:solidFill>
                  <a:prstClr val="white"/>
                </a:solidFill>
              </a:rPr>
              <a:t>CS 537</a:t>
            </a:r>
            <a:br>
              <a:rPr lang="en-US" sz="1991" dirty="0">
                <a:solidFill>
                  <a:prstClr val="white"/>
                </a:solidFill>
              </a:rPr>
            </a:br>
            <a:r>
              <a:rPr lang="en-US" sz="1991" dirty="0">
                <a:solidFill>
                  <a:prstClr val="white"/>
                </a:solidFill>
              </a:rPr>
              <a:t>Introduction to Operating Systems</a:t>
            </a:r>
          </a:p>
        </p:txBody>
      </p:sp>
      <p:sp>
        <p:nvSpPr>
          <p:cNvPr id="2054" name="Text Box 6"/>
          <p:cNvSpPr txBox="1">
            <a:spLocks noChangeArrowheads="1"/>
          </p:cNvSpPr>
          <p:nvPr/>
        </p:nvSpPr>
        <p:spPr bwMode="auto">
          <a:xfrm>
            <a:off x="7477760" y="1625601"/>
            <a:ext cx="5093547" cy="7050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1991">
                <a:solidFill>
                  <a:prstClr val="white"/>
                </a:solidFill>
              </a:rPr>
              <a:t>Andrea C. Arpaci-Dusseau</a:t>
            </a:r>
            <a:br>
              <a:rPr lang="en-US" sz="1991">
                <a:solidFill>
                  <a:prstClr val="white"/>
                </a:solidFill>
              </a:rPr>
            </a:br>
            <a:r>
              <a:rPr lang="en-US" sz="1991">
                <a:solidFill>
                  <a:prstClr val="white"/>
                </a:solidFill>
              </a:rPr>
              <a:t>Remzi H. Arpaci-Dusseau</a:t>
            </a:r>
          </a:p>
        </p:txBody>
      </p:sp>
    </p:spTree>
    <p:extLst>
      <p:ext uri="{BB962C8B-B14F-4D97-AF65-F5344CB8AC3E}">
        <p14:creationId xmlns:p14="http://schemas.microsoft.com/office/powerpoint/2010/main" val="1065073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7" name="Shape 537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73201">
              <a:defRPr sz="648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6480" dirty="0">
                <a:solidFill>
                  <a:srgbClr val="FFFFFF"/>
                </a:solidFill>
              </a:rPr>
              <a:t>Order </a:t>
            </a:r>
            <a:r>
              <a:rPr sz="6480" dirty="0" smtClean="0">
                <a:solidFill>
                  <a:srgbClr val="FFFFFF"/>
                </a:solidFill>
              </a:rPr>
              <a:t>Matters</a:t>
            </a:r>
            <a:endParaRPr sz="6480" dirty="0">
              <a:solidFill>
                <a:srgbClr val="FFFFFF"/>
              </a:solidFill>
            </a:endParaRPr>
          </a:p>
        </p:txBody>
      </p:sp>
      <p:sp>
        <p:nvSpPr>
          <p:cNvPr id="538" name="Shape 538"/>
          <p:cNvSpPr/>
          <p:nvPr/>
        </p:nvSpPr>
        <p:spPr>
          <a:xfrm>
            <a:off x="7561120" y="7863348"/>
            <a:ext cx="4878021" cy="1"/>
          </a:xfrm>
          <a:prstGeom prst="line">
            <a:avLst/>
          </a:prstGeom>
          <a:ln w="50800">
            <a:solidFill>
              <a:srgbClr val="FFFFFF"/>
            </a:solidFill>
            <a:miter lim="400000"/>
            <a:tailEnd type="triangle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539" name="Shape 539"/>
          <p:cNvSpPr/>
          <p:nvPr/>
        </p:nvSpPr>
        <p:spPr>
          <a:xfrm flipV="1">
            <a:off x="7561120" y="2880619"/>
            <a:ext cx="1" cy="4982730"/>
          </a:xfrm>
          <a:prstGeom prst="line">
            <a:avLst/>
          </a:prstGeom>
          <a:ln w="50800">
            <a:solidFill>
              <a:srgbClr val="FFFFFF"/>
            </a:solidFill>
            <a:miter lim="400000"/>
            <a:tailEnd type="triangle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540" name="Shape 540"/>
          <p:cNvSpPr/>
          <p:nvPr/>
        </p:nvSpPr>
        <p:spPr>
          <a:xfrm>
            <a:off x="9511155" y="7855454"/>
            <a:ext cx="977952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time</a:t>
            </a:r>
          </a:p>
        </p:txBody>
      </p:sp>
      <p:sp>
        <p:nvSpPr>
          <p:cNvPr id="541" name="Shape 541"/>
          <p:cNvSpPr/>
          <p:nvPr/>
        </p:nvSpPr>
        <p:spPr>
          <a:xfrm rot="16200513">
            <a:off x="6242892" y="5048133"/>
            <a:ext cx="1782623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address</a:t>
            </a:r>
          </a:p>
        </p:txBody>
      </p:sp>
      <p:sp>
        <p:nvSpPr>
          <p:cNvPr id="542" name="Shape 542"/>
          <p:cNvSpPr/>
          <p:nvPr/>
        </p:nvSpPr>
        <p:spPr>
          <a:xfrm>
            <a:off x="7840983" y="7098707"/>
            <a:ext cx="454620" cy="454619"/>
          </a:xfrm>
          <a:prstGeom prst="rect">
            <a:avLst/>
          </a:prstGeom>
          <a:solidFill>
            <a:srgbClr val="1497FC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543" name="Shape 543"/>
          <p:cNvSpPr/>
          <p:nvPr/>
        </p:nvSpPr>
        <p:spPr>
          <a:xfrm>
            <a:off x="8303405" y="6659352"/>
            <a:ext cx="454620" cy="454619"/>
          </a:xfrm>
          <a:prstGeom prst="rect">
            <a:avLst/>
          </a:prstGeom>
          <a:solidFill>
            <a:srgbClr val="1497FC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544" name="Shape 544"/>
          <p:cNvSpPr/>
          <p:nvPr/>
        </p:nvSpPr>
        <p:spPr>
          <a:xfrm>
            <a:off x="8768083" y="6184307"/>
            <a:ext cx="454620" cy="454619"/>
          </a:xfrm>
          <a:prstGeom prst="rect">
            <a:avLst/>
          </a:prstGeom>
          <a:solidFill>
            <a:srgbClr val="1497FC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545" name="Shape 545"/>
          <p:cNvSpPr/>
          <p:nvPr/>
        </p:nvSpPr>
        <p:spPr>
          <a:xfrm>
            <a:off x="9230505" y="5744952"/>
            <a:ext cx="454620" cy="454619"/>
          </a:xfrm>
          <a:prstGeom prst="rect">
            <a:avLst/>
          </a:prstGeom>
          <a:solidFill>
            <a:srgbClr val="1497FC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546" name="Shape 546"/>
          <p:cNvSpPr/>
          <p:nvPr/>
        </p:nvSpPr>
        <p:spPr>
          <a:xfrm>
            <a:off x="10924354" y="4094901"/>
            <a:ext cx="454619" cy="454620"/>
          </a:xfrm>
          <a:prstGeom prst="rect">
            <a:avLst/>
          </a:prstGeom>
          <a:solidFill>
            <a:srgbClr val="1497FC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547" name="Shape 547"/>
          <p:cNvSpPr/>
          <p:nvPr/>
        </p:nvSpPr>
        <p:spPr>
          <a:xfrm>
            <a:off x="11389031" y="3619856"/>
            <a:ext cx="454619" cy="454620"/>
          </a:xfrm>
          <a:prstGeom prst="rect">
            <a:avLst/>
          </a:prstGeom>
          <a:solidFill>
            <a:srgbClr val="1497FC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548" name="Shape 548"/>
          <p:cNvSpPr/>
          <p:nvPr/>
        </p:nvSpPr>
        <p:spPr>
          <a:xfrm>
            <a:off x="11851454" y="3180501"/>
            <a:ext cx="454619" cy="454620"/>
          </a:xfrm>
          <a:prstGeom prst="rect">
            <a:avLst/>
          </a:prstGeom>
          <a:solidFill>
            <a:srgbClr val="1497FC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549" name="Shape 549"/>
          <p:cNvSpPr/>
          <p:nvPr/>
        </p:nvSpPr>
        <p:spPr>
          <a:xfrm>
            <a:off x="9801204" y="4948561"/>
            <a:ext cx="571501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…</a:t>
            </a:r>
          </a:p>
        </p:txBody>
      </p:sp>
      <p:sp>
        <p:nvSpPr>
          <p:cNvPr id="550" name="Shape 550"/>
          <p:cNvSpPr/>
          <p:nvPr/>
        </p:nvSpPr>
        <p:spPr>
          <a:xfrm>
            <a:off x="9813767" y="4641992"/>
            <a:ext cx="1054374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1">
                <a:solidFill>
                  <a:srgbClr val="D45954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600" b="1">
                <a:solidFill>
                  <a:srgbClr val="D45954"/>
                </a:solidFill>
              </a:rPr>
              <a:t>Fast</a:t>
            </a:r>
          </a:p>
        </p:txBody>
      </p:sp>
      <p:sp>
        <p:nvSpPr>
          <p:cNvPr id="551" name="Shape 551"/>
          <p:cNvSpPr/>
          <p:nvPr/>
        </p:nvSpPr>
        <p:spPr>
          <a:xfrm>
            <a:off x="1108570" y="7908912"/>
            <a:ext cx="4878022" cy="1"/>
          </a:xfrm>
          <a:prstGeom prst="line">
            <a:avLst/>
          </a:prstGeom>
          <a:ln w="50800">
            <a:solidFill>
              <a:srgbClr val="FFFFFF"/>
            </a:solidFill>
            <a:miter lim="400000"/>
            <a:tailEnd type="triangle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552" name="Shape 552"/>
          <p:cNvSpPr/>
          <p:nvPr/>
        </p:nvSpPr>
        <p:spPr>
          <a:xfrm flipV="1">
            <a:off x="1108570" y="2926184"/>
            <a:ext cx="1" cy="4982729"/>
          </a:xfrm>
          <a:prstGeom prst="line">
            <a:avLst/>
          </a:prstGeom>
          <a:ln w="50800">
            <a:solidFill>
              <a:srgbClr val="FFFFFF"/>
            </a:solidFill>
            <a:miter lim="400000"/>
            <a:tailEnd type="triangle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553" name="Shape 553"/>
          <p:cNvSpPr/>
          <p:nvPr/>
        </p:nvSpPr>
        <p:spPr>
          <a:xfrm>
            <a:off x="3058605" y="7901019"/>
            <a:ext cx="977952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time</a:t>
            </a:r>
          </a:p>
        </p:txBody>
      </p:sp>
      <p:sp>
        <p:nvSpPr>
          <p:cNvPr id="554" name="Shape 554"/>
          <p:cNvSpPr/>
          <p:nvPr/>
        </p:nvSpPr>
        <p:spPr>
          <a:xfrm rot="16200513">
            <a:off x="-106724" y="5209502"/>
            <a:ext cx="1782624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 dirty="0">
                <a:solidFill>
                  <a:srgbClr val="FFFFFF"/>
                </a:solidFill>
              </a:rPr>
              <a:t>address</a:t>
            </a:r>
          </a:p>
        </p:txBody>
      </p:sp>
      <p:grpSp>
        <p:nvGrpSpPr>
          <p:cNvPr id="562" name="Group 562"/>
          <p:cNvGrpSpPr/>
          <p:nvPr/>
        </p:nvGrpSpPr>
        <p:grpSpPr>
          <a:xfrm flipH="1">
            <a:off x="1363983" y="3180501"/>
            <a:ext cx="4465090" cy="4372825"/>
            <a:chOff x="0" y="0"/>
            <a:chExt cx="4465089" cy="4372823"/>
          </a:xfrm>
        </p:grpSpPr>
        <p:sp>
          <p:nvSpPr>
            <p:cNvPr id="555" name="Shape 555"/>
            <p:cNvSpPr/>
            <p:nvPr/>
          </p:nvSpPr>
          <p:spPr>
            <a:xfrm>
              <a:off x="0" y="3918205"/>
              <a:ext cx="454619" cy="454619"/>
            </a:xfrm>
            <a:prstGeom prst="rect">
              <a:avLst/>
            </a:prstGeom>
            <a:solidFill>
              <a:srgbClr val="1497FC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2600"/>
              </a:pPr>
              <a:endParaRPr/>
            </a:p>
          </p:txBody>
        </p:sp>
        <p:sp>
          <p:nvSpPr>
            <p:cNvPr id="556" name="Shape 556"/>
            <p:cNvSpPr/>
            <p:nvPr/>
          </p:nvSpPr>
          <p:spPr>
            <a:xfrm>
              <a:off x="462422" y="3478850"/>
              <a:ext cx="454619" cy="454619"/>
            </a:xfrm>
            <a:prstGeom prst="rect">
              <a:avLst/>
            </a:prstGeom>
            <a:solidFill>
              <a:srgbClr val="1497FC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2600"/>
              </a:pPr>
              <a:endParaRPr/>
            </a:p>
          </p:txBody>
        </p:sp>
        <p:sp>
          <p:nvSpPr>
            <p:cNvPr id="557" name="Shape 557"/>
            <p:cNvSpPr/>
            <p:nvPr/>
          </p:nvSpPr>
          <p:spPr>
            <a:xfrm>
              <a:off x="927100" y="3003805"/>
              <a:ext cx="454619" cy="454619"/>
            </a:xfrm>
            <a:prstGeom prst="rect">
              <a:avLst/>
            </a:prstGeom>
            <a:solidFill>
              <a:srgbClr val="1497FC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2600"/>
              </a:pPr>
              <a:endParaRPr/>
            </a:p>
          </p:txBody>
        </p:sp>
        <p:sp>
          <p:nvSpPr>
            <p:cNvPr id="558" name="Shape 558"/>
            <p:cNvSpPr/>
            <p:nvPr/>
          </p:nvSpPr>
          <p:spPr>
            <a:xfrm>
              <a:off x="1389522" y="2564450"/>
              <a:ext cx="454619" cy="454619"/>
            </a:xfrm>
            <a:prstGeom prst="rect">
              <a:avLst/>
            </a:prstGeom>
            <a:solidFill>
              <a:srgbClr val="1497FC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2600"/>
              </a:pPr>
              <a:endParaRPr/>
            </a:p>
          </p:txBody>
        </p:sp>
        <p:sp>
          <p:nvSpPr>
            <p:cNvPr id="559" name="Shape 559"/>
            <p:cNvSpPr/>
            <p:nvPr/>
          </p:nvSpPr>
          <p:spPr>
            <a:xfrm>
              <a:off x="3083370" y="914400"/>
              <a:ext cx="454620" cy="454619"/>
            </a:xfrm>
            <a:prstGeom prst="rect">
              <a:avLst/>
            </a:prstGeom>
            <a:solidFill>
              <a:srgbClr val="1497FC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2600"/>
              </a:pPr>
              <a:endParaRPr/>
            </a:p>
          </p:txBody>
        </p:sp>
        <p:sp>
          <p:nvSpPr>
            <p:cNvPr id="560" name="Shape 560"/>
            <p:cNvSpPr/>
            <p:nvPr/>
          </p:nvSpPr>
          <p:spPr>
            <a:xfrm>
              <a:off x="3548047" y="439354"/>
              <a:ext cx="454620" cy="454620"/>
            </a:xfrm>
            <a:prstGeom prst="rect">
              <a:avLst/>
            </a:prstGeom>
            <a:solidFill>
              <a:srgbClr val="1497FC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2600"/>
              </a:pPr>
              <a:endParaRPr/>
            </a:p>
          </p:txBody>
        </p:sp>
        <p:sp>
          <p:nvSpPr>
            <p:cNvPr id="561" name="Shape 561"/>
            <p:cNvSpPr/>
            <p:nvPr/>
          </p:nvSpPr>
          <p:spPr>
            <a:xfrm>
              <a:off x="4010470" y="0"/>
              <a:ext cx="454620" cy="454619"/>
            </a:xfrm>
            <a:prstGeom prst="rect">
              <a:avLst/>
            </a:prstGeom>
            <a:solidFill>
              <a:srgbClr val="1497FC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2600"/>
              </a:pPr>
              <a:endParaRPr/>
            </a:p>
          </p:txBody>
        </p:sp>
      </p:grpSp>
      <p:sp>
        <p:nvSpPr>
          <p:cNvPr id="563" name="Shape 563"/>
          <p:cNvSpPr/>
          <p:nvPr/>
        </p:nvSpPr>
        <p:spPr>
          <a:xfrm>
            <a:off x="3324204" y="4948561"/>
            <a:ext cx="571501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…</a:t>
            </a:r>
          </a:p>
        </p:txBody>
      </p:sp>
      <p:sp>
        <p:nvSpPr>
          <p:cNvPr id="564" name="Shape 564"/>
          <p:cNvSpPr/>
          <p:nvPr/>
        </p:nvSpPr>
        <p:spPr>
          <a:xfrm>
            <a:off x="2765367" y="4641992"/>
            <a:ext cx="1181175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1">
                <a:solidFill>
                  <a:srgbClr val="D45954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600" b="1" dirty="0">
                <a:solidFill>
                  <a:srgbClr val="D45954"/>
                </a:solidFill>
              </a:rPr>
              <a:t>Slow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3058605" y="8880795"/>
            <a:ext cx="635943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Implication for disk schedulers?</a:t>
            </a: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0" grpId="0" animBg="1"/>
      <p:bldP spid="564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6" name="Shape 566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08940">
              <a:defRPr sz="56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5600">
                <a:solidFill>
                  <a:srgbClr val="FFFFFF"/>
                </a:solidFill>
              </a:rPr>
              <a:t>Policy: Choose Inode, Data Blocks</a:t>
            </a:r>
          </a:p>
        </p:txBody>
      </p:sp>
      <p:sp>
        <p:nvSpPr>
          <p:cNvPr id="567" name="Shape 567"/>
          <p:cNvSpPr/>
          <p:nvPr/>
        </p:nvSpPr>
        <p:spPr>
          <a:xfrm>
            <a:off x="1713203" y="3067485"/>
            <a:ext cx="340260" cy="584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200">
                <a:solidFill>
                  <a:srgbClr val="53585F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53585F"/>
                </a:solidFill>
              </a:rPr>
              <a:t>0</a:t>
            </a:r>
          </a:p>
        </p:txBody>
      </p:sp>
      <p:sp>
        <p:nvSpPr>
          <p:cNvPr id="568" name="Shape 568"/>
          <p:cNvSpPr/>
          <p:nvPr/>
        </p:nvSpPr>
        <p:spPr>
          <a:xfrm>
            <a:off x="5822016" y="3067485"/>
            <a:ext cx="340259" cy="584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200">
                <a:solidFill>
                  <a:srgbClr val="53585F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53585F"/>
                </a:solidFill>
              </a:rPr>
              <a:t>7</a:t>
            </a:r>
          </a:p>
        </p:txBody>
      </p:sp>
      <p:sp>
        <p:nvSpPr>
          <p:cNvPr id="569" name="Shape 569"/>
          <p:cNvSpPr/>
          <p:nvPr/>
        </p:nvSpPr>
        <p:spPr>
          <a:xfrm>
            <a:off x="6758927" y="2528147"/>
            <a:ext cx="507455" cy="562381"/>
          </a:xfrm>
          <a:prstGeom prst="rect">
            <a:avLst/>
          </a:prstGeom>
          <a:solidFill>
            <a:srgbClr val="0065C1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2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</a:rPr>
              <a:t>D</a:t>
            </a:r>
          </a:p>
        </p:txBody>
      </p:sp>
      <p:sp>
        <p:nvSpPr>
          <p:cNvPr id="570" name="Shape 570"/>
          <p:cNvSpPr/>
          <p:nvPr/>
        </p:nvSpPr>
        <p:spPr>
          <a:xfrm>
            <a:off x="7345900" y="2528147"/>
            <a:ext cx="507455" cy="562381"/>
          </a:xfrm>
          <a:prstGeom prst="rect">
            <a:avLst/>
          </a:prstGeom>
          <a:solidFill>
            <a:srgbClr val="0065C1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2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</a:rPr>
              <a:t>D</a:t>
            </a:r>
          </a:p>
        </p:txBody>
      </p:sp>
      <p:sp>
        <p:nvSpPr>
          <p:cNvPr id="571" name="Shape 571"/>
          <p:cNvSpPr/>
          <p:nvPr/>
        </p:nvSpPr>
        <p:spPr>
          <a:xfrm>
            <a:off x="7932873" y="2528147"/>
            <a:ext cx="507455" cy="562381"/>
          </a:xfrm>
          <a:prstGeom prst="rect">
            <a:avLst/>
          </a:prstGeom>
          <a:solidFill>
            <a:srgbClr val="0065C1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2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</a:rPr>
              <a:t>D</a:t>
            </a:r>
          </a:p>
        </p:txBody>
      </p:sp>
      <p:sp>
        <p:nvSpPr>
          <p:cNvPr id="572" name="Shape 572"/>
          <p:cNvSpPr/>
          <p:nvPr/>
        </p:nvSpPr>
        <p:spPr>
          <a:xfrm>
            <a:off x="8519846" y="2528147"/>
            <a:ext cx="507455" cy="562381"/>
          </a:xfrm>
          <a:prstGeom prst="rect">
            <a:avLst/>
          </a:prstGeom>
          <a:solidFill>
            <a:srgbClr val="0065C1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2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</a:rPr>
              <a:t>D</a:t>
            </a:r>
          </a:p>
        </p:txBody>
      </p:sp>
      <p:sp>
        <p:nvSpPr>
          <p:cNvPr id="573" name="Shape 573"/>
          <p:cNvSpPr/>
          <p:nvPr/>
        </p:nvSpPr>
        <p:spPr>
          <a:xfrm>
            <a:off x="9106820" y="2528147"/>
            <a:ext cx="507454" cy="562381"/>
          </a:xfrm>
          <a:prstGeom prst="rect">
            <a:avLst/>
          </a:prstGeom>
          <a:solidFill>
            <a:srgbClr val="0065C1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2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</a:rPr>
              <a:t>D</a:t>
            </a:r>
          </a:p>
        </p:txBody>
      </p:sp>
      <p:sp>
        <p:nvSpPr>
          <p:cNvPr id="574" name="Shape 574"/>
          <p:cNvSpPr/>
          <p:nvPr/>
        </p:nvSpPr>
        <p:spPr>
          <a:xfrm>
            <a:off x="9693793" y="2528147"/>
            <a:ext cx="507455" cy="562381"/>
          </a:xfrm>
          <a:prstGeom prst="rect">
            <a:avLst/>
          </a:prstGeom>
          <a:solidFill>
            <a:srgbClr val="0065C1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2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</a:rPr>
              <a:t>D</a:t>
            </a:r>
          </a:p>
        </p:txBody>
      </p:sp>
      <p:sp>
        <p:nvSpPr>
          <p:cNvPr id="575" name="Shape 575"/>
          <p:cNvSpPr/>
          <p:nvPr/>
        </p:nvSpPr>
        <p:spPr>
          <a:xfrm>
            <a:off x="10280766" y="2528147"/>
            <a:ext cx="507455" cy="562381"/>
          </a:xfrm>
          <a:prstGeom prst="rect">
            <a:avLst/>
          </a:prstGeom>
          <a:solidFill>
            <a:srgbClr val="0065C1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2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</a:rPr>
              <a:t>D</a:t>
            </a:r>
          </a:p>
        </p:txBody>
      </p:sp>
      <p:sp>
        <p:nvSpPr>
          <p:cNvPr id="576" name="Shape 576"/>
          <p:cNvSpPr/>
          <p:nvPr/>
        </p:nvSpPr>
        <p:spPr>
          <a:xfrm>
            <a:off x="10867739" y="2528147"/>
            <a:ext cx="507455" cy="562381"/>
          </a:xfrm>
          <a:prstGeom prst="rect">
            <a:avLst/>
          </a:prstGeom>
          <a:solidFill>
            <a:srgbClr val="0065C1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2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</a:rPr>
              <a:t>D</a:t>
            </a:r>
          </a:p>
        </p:txBody>
      </p:sp>
      <p:sp>
        <p:nvSpPr>
          <p:cNvPr id="577" name="Shape 577"/>
          <p:cNvSpPr/>
          <p:nvPr/>
        </p:nvSpPr>
        <p:spPr>
          <a:xfrm>
            <a:off x="6842524" y="3067485"/>
            <a:ext cx="340260" cy="584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200">
                <a:solidFill>
                  <a:srgbClr val="53585F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53585F"/>
                </a:solidFill>
              </a:rPr>
              <a:t>8</a:t>
            </a:r>
          </a:p>
        </p:txBody>
      </p:sp>
      <p:sp>
        <p:nvSpPr>
          <p:cNvPr id="578" name="Shape 578"/>
          <p:cNvSpPr/>
          <p:nvPr/>
        </p:nvSpPr>
        <p:spPr>
          <a:xfrm>
            <a:off x="10838358" y="3067485"/>
            <a:ext cx="566218" cy="584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200">
                <a:solidFill>
                  <a:srgbClr val="53585F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53585F"/>
                </a:solidFill>
              </a:rPr>
              <a:t>15</a:t>
            </a:r>
          </a:p>
        </p:txBody>
      </p:sp>
      <p:sp>
        <p:nvSpPr>
          <p:cNvPr id="579" name="Shape 579"/>
          <p:cNvSpPr/>
          <p:nvPr/>
        </p:nvSpPr>
        <p:spPr>
          <a:xfrm>
            <a:off x="1629606" y="4306147"/>
            <a:ext cx="507454" cy="562381"/>
          </a:xfrm>
          <a:prstGeom prst="rect">
            <a:avLst/>
          </a:prstGeom>
          <a:solidFill>
            <a:srgbClr val="0065C1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2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</a:rPr>
              <a:t>D</a:t>
            </a:r>
          </a:p>
        </p:txBody>
      </p:sp>
      <p:sp>
        <p:nvSpPr>
          <p:cNvPr id="580" name="Shape 580"/>
          <p:cNvSpPr/>
          <p:nvPr/>
        </p:nvSpPr>
        <p:spPr>
          <a:xfrm>
            <a:off x="2216579" y="4306147"/>
            <a:ext cx="507455" cy="562381"/>
          </a:xfrm>
          <a:prstGeom prst="rect">
            <a:avLst/>
          </a:prstGeom>
          <a:solidFill>
            <a:srgbClr val="0065C1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2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</a:rPr>
              <a:t>D</a:t>
            </a:r>
          </a:p>
        </p:txBody>
      </p:sp>
      <p:sp>
        <p:nvSpPr>
          <p:cNvPr id="581" name="Shape 581"/>
          <p:cNvSpPr/>
          <p:nvPr/>
        </p:nvSpPr>
        <p:spPr>
          <a:xfrm>
            <a:off x="2803552" y="4306147"/>
            <a:ext cx="507455" cy="562381"/>
          </a:xfrm>
          <a:prstGeom prst="rect">
            <a:avLst/>
          </a:prstGeom>
          <a:solidFill>
            <a:srgbClr val="0065C1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2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</a:rPr>
              <a:t>D</a:t>
            </a:r>
          </a:p>
        </p:txBody>
      </p:sp>
      <p:sp>
        <p:nvSpPr>
          <p:cNvPr id="582" name="Shape 582"/>
          <p:cNvSpPr/>
          <p:nvPr/>
        </p:nvSpPr>
        <p:spPr>
          <a:xfrm>
            <a:off x="3390525" y="4306147"/>
            <a:ext cx="507455" cy="562381"/>
          </a:xfrm>
          <a:prstGeom prst="rect">
            <a:avLst/>
          </a:prstGeom>
          <a:solidFill>
            <a:srgbClr val="0065C1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2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</a:rPr>
              <a:t>D</a:t>
            </a:r>
          </a:p>
        </p:txBody>
      </p:sp>
      <p:sp>
        <p:nvSpPr>
          <p:cNvPr id="583" name="Shape 583"/>
          <p:cNvSpPr/>
          <p:nvPr/>
        </p:nvSpPr>
        <p:spPr>
          <a:xfrm>
            <a:off x="3977499" y="4306147"/>
            <a:ext cx="507454" cy="562381"/>
          </a:xfrm>
          <a:prstGeom prst="rect">
            <a:avLst/>
          </a:prstGeom>
          <a:solidFill>
            <a:srgbClr val="0065C1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2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</a:rPr>
              <a:t>D</a:t>
            </a:r>
          </a:p>
        </p:txBody>
      </p:sp>
      <p:sp>
        <p:nvSpPr>
          <p:cNvPr id="584" name="Shape 584"/>
          <p:cNvSpPr/>
          <p:nvPr/>
        </p:nvSpPr>
        <p:spPr>
          <a:xfrm>
            <a:off x="4564472" y="4306147"/>
            <a:ext cx="507454" cy="562381"/>
          </a:xfrm>
          <a:prstGeom prst="rect">
            <a:avLst/>
          </a:prstGeom>
          <a:solidFill>
            <a:srgbClr val="0065C1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2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</a:rPr>
              <a:t>D</a:t>
            </a:r>
          </a:p>
        </p:txBody>
      </p:sp>
      <p:sp>
        <p:nvSpPr>
          <p:cNvPr id="585" name="Shape 585"/>
          <p:cNvSpPr/>
          <p:nvPr/>
        </p:nvSpPr>
        <p:spPr>
          <a:xfrm>
            <a:off x="5151445" y="4306147"/>
            <a:ext cx="507455" cy="562381"/>
          </a:xfrm>
          <a:prstGeom prst="rect">
            <a:avLst/>
          </a:prstGeom>
          <a:solidFill>
            <a:srgbClr val="0065C1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2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</a:rPr>
              <a:t>D</a:t>
            </a:r>
          </a:p>
        </p:txBody>
      </p:sp>
      <p:sp>
        <p:nvSpPr>
          <p:cNvPr id="586" name="Shape 586"/>
          <p:cNvSpPr/>
          <p:nvPr/>
        </p:nvSpPr>
        <p:spPr>
          <a:xfrm>
            <a:off x="5738418" y="4306147"/>
            <a:ext cx="507455" cy="562381"/>
          </a:xfrm>
          <a:prstGeom prst="rect">
            <a:avLst/>
          </a:prstGeom>
          <a:solidFill>
            <a:srgbClr val="0065C1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2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</a:rPr>
              <a:t>D</a:t>
            </a:r>
          </a:p>
        </p:txBody>
      </p:sp>
      <p:sp>
        <p:nvSpPr>
          <p:cNvPr id="587" name="Shape 587"/>
          <p:cNvSpPr/>
          <p:nvPr/>
        </p:nvSpPr>
        <p:spPr>
          <a:xfrm>
            <a:off x="1600224" y="4845485"/>
            <a:ext cx="566218" cy="584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200">
                <a:solidFill>
                  <a:srgbClr val="53585F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53585F"/>
                </a:solidFill>
              </a:rPr>
              <a:t>16</a:t>
            </a:r>
          </a:p>
        </p:txBody>
      </p:sp>
      <p:sp>
        <p:nvSpPr>
          <p:cNvPr id="588" name="Shape 588"/>
          <p:cNvSpPr/>
          <p:nvPr/>
        </p:nvSpPr>
        <p:spPr>
          <a:xfrm>
            <a:off x="5709037" y="4845485"/>
            <a:ext cx="566217" cy="584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200">
                <a:solidFill>
                  <a:srgbClr val="53585F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53585F"/>
                </a:solidFill>
              </a:rPr>
              <a:t>23</a:t>
            </a:r>
          </a:p>
        </p:txBody>
      </p:sp>
      <p:sp>
        <p:nvSpPr>
          <p:cNvPr id="589" name="Shape 589"/>
          <p:cNvSpPr/>
          <p:nvPr/>
        </p:nvSpPr>
        <p:spPr>
          <a:xfrm>
            <a:off x="6758927" y="4306147"/>
            <a:ext cx="507455" cy="562381"/>
          </a:xfrm>
          <a:prstGeom prst="rect">
            <a:avLst/>
          </a:prstGeom>
          <a:solidFill>
            <a:srgbClr val="0065C1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2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</a:rPr>
              <a:t>D</a:t>
            </a:r>
          </a:p>
        </p:txBody>
      </p:sp>
      <p:sp>
        <p:nvSpPr>
          <p:cNvPr id="590" name="Shape 590"/>
          <p:cNvSpPr/>
          <p:nvPr/>
        </p:nvSpPr>
        <p:spPr>
          <a:xfrm>
            <a:off x="7345901" y="4306147"/>
            <a:ext cx="507455" cy="562381"/>
          </a:xfrm>
          <a:prstGeom prst="rect">
            <a:avLst/>
          </a:prstGeom>
          <a:solidFill>
            <a:srgbClr val="0065C1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2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</a:rPr>
              <a:t>D</a:t>
            </a:r>
          </a:p>
        </p:txBody>
      </p:sp>
      <p:sp>
        <p:nvSpPr>
          <p:cNvPr id="591" name="Shape 591"/>
          <p:cNvSpPr/>
          <p:nvPr/>
        </p:nvSpPr>
        <p:spPr>
          <a:xfrm>
            <a:off x="7932873" y="4306147"/>
            <a:ext cx="507455" cy="562381"/>
          </a:xfrm>
          <a:prstGeom prst="rect">
            <a:avLst/>
          </a:prstGeom>
          <a:solidFill>
            <a:srgbClr val="0065C1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2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</a:rPr>
              <a:t>D</a:t>
            </a:r>
          </a:p>
        </p:txBody>
      </p:sp>
      <p:sp>
        <p:nvSpPr>
          <p:cNvPr id="592" name="Shape 592"/>
          <p:cNvSpPr/>
          <p:nvPr/>
        </p:nvSpPr>
        <p:spPr>
          <a:xfrm>
            <a:off x="8519847" y="4306147"/>
            <a:ext cx="507455" cy="562381"/>
          </a:xfrm>
          <a:prstGeom prst="rect">
            <a:avLst/>
          </a:prstGeom>
          <a:solidFill>
            <a:srgbClr val="0065C1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2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</a:rPr>
              <a:t>D</a:t>
            </a:r>
          </a:p>
        </p:txBody>
      </p:sp>
      <p:sp>
        <p:nvSpPr>
          <p:cNvPr id="593" name="Shape 593"/>
          <p:cNvSpPr/>
          <p:nvPr/>
        </p:nvSpPr>
        <p:spPr>
          <a:xfrm>
            <a:off x="9106820" y="4306147"/>
            <a:ext cx="507455" cy="562381"/>
          </a:xfrm>
          <a:prstGeom prst="rect">
            <a:avLst/>
          </a:prstGeom>
          <a:solidFill>
            <a:srgbClr val="0065C1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2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</a:rPr>
              <a:t>D</a:t>
            </a:r>
          </a:p>
        </p:txBody>
      </p:sp>
      <p:sp>
        <p:nvSpPr>
          <p:cNvPr id="594" name="Shape 594"/>
          <p:cNvSpPr/>
          <p:nvPr/>
        </p:nvSpPr>
        <p:spPr>
          <a:xfrm>
            <a:off x="9693793" y="4306147"/>
            <a:ext cx="507455" cy="562381"/>
          </a:xfrm>
          <a:prstGeom prst="rect">
            <a:avLst/>
          </a:prstGeom>
          <a:solidFill>
            <a:srgbClr val="0065C1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2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</a:rPr>
              <a:t>D</a:t>
            </a:r>
          </a:p>
        </p:txBody>
      </p:sp>
      <p:sp>
        <p:nvSpPr>
          <p:cNvPr id="595" name="Shape 595"/>
          <p:cNvSpPr/>
          <p:nvPr/>
        </p:nvSpPr>
        <p:spPr>
          <a:xfrm>
            <a:off x="10280767" y="4306147"/>
            <a:ext cx="507454" cy="562381"/>
          </a:xfrm>
          <a:prstGeom prst="rect">
            <a:avLst/>
          </a:prstGeom>
          <a:solidFill>
            <a:srgbClr val="0065C1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2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</a:rPr>
              <a:t>D</a:t>
            </a:r>
          </a:p>
        </p:txBody>
      </p:sp>
      <p:sp>
        <p:nvSpPr>
          <p:cNvPr id="596" name="Shape 596"/>
          <p:cNvSpPr/>
          <p:nvPr/>
        </p:nvSpPr>
        <p:spPr>
          <a:xfrm>
            <a:off x="10867739" y="4306147"/>
            <a:ext cx="507455" cy="562381"/>
          </a:xfrm>
          <a:prstGeom prst="rect">
            <a:avLst/>
          </a:prstGeom>
          <a:solidFill>
            <a:srgbClr val="0065C1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2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</a:rPr>
              <a:t>D</a:t>
            </a:r>
          </a:p>
        </p:txBody>
      </p:sp>
      <p:sp>
        <p:nvSpPr>
          <p:cNvPr id="597" name="Shape 597"/>
          <p:cNvSpPr/>
          <p:nvPr/>
        </p:nvSpPr>
        <p:spPr>
          <a:xfrm>
            <a:off x="6729546" y="4845485"/>
            <a:ext cx="566218" cy="584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200">
                <a:solidFill>
                  <a:srgbClr val="53585F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53585F"/>
                </a:solidFill>
              </a:rPr>
              <a:t>24</a:t>
            </a:r>
          </a:p>
        </p:txBody>
      </p:sp>
      <p:sp>
        <p:nvSpPr>
          <p:cNvPr id="598" name="Shape 598"/>
          <p:cNvSpPr/>
          <p:nvPr/>
        </p:nvSpPr>
        <p:spPr>
          <a:xfrm>
            <a:off x="10838358" y="4845485"/>
            <a:ext cx="566218" cy="584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200">
                <a:solidFill>
                  <a:srgbClr val="53585F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53585F"/>
                </a:solidFill>
              </a:rPr>
              <a:t>31</a:t>
            </a:r>
          </a:p>
        </p:txBody>
      </p:sp>
      <p:sp>
        <p:nvSpPr>
          <p:cNvPr id="599" name="Shape 599"/>
          <p:cNvSpPr/>
          <p:nvPr/>
        </p:nvSpPr>
        <p:spPr>
          <a:xfrm>
            <a:off x="1629606" y="2528147"/>
            <a:ext cx="507454" cy="562381"/>
          </a:xfrm>
          <a:prstGeom prst="rect">
            <a:avLst/>
          </a:prstGeom>
          <a:solidFill>
            <a:srgbClr val="5747C1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2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</a:rPr>
              <a:t>S</a:t>
            </a:r>
          </a:p>
        </p:txBody>
      </p:sp>
      <p:sp>
        <p:nvSpPr>
          <p:cNvPr id="600" name="Shape 600"/>
          <p:cNvSpPr/>
          <p:nvPr/>
        </p:nvSpPr>
        <p:spPr>
          <a:xfrm>
            <a:off x="2216579" y="2528147"/>
            <a:ext cx="507455" cy="562381"/>
          </a:xfrm>
          <a:prstGeom prst="rect">
            <a:avLst/>
          </a:prstGeom>
          <a:solidFill>
            <a:srgbClr val="971817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2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</a:rPr>
              <a:t>i</a:t>
            </a:r>
          </a:p>
        </p:txBody>
      </p:sp>
      <p:sp>
        <p:nvSpPr>
          <p:cNvPr id="601" name="Shape 601"/>
          <p:cNvSpPr/>
          <p:nvPr/>
        </p:nvSpPr>
        <p:spPr>
          <a:xfrm>
            <a:off x="2803552" y="2528147"/>
            <a:ext cx="507455" cy="562381"/>
          </a:xfrm>
          <a:prstGeom prst="rect">
            <a:avLst/>
          </a:prstGeom>
          <a:solidFill>
            <a:srgbClr val="BC8027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2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</a:rPr>
              <a:t>d</a:t>
            </a:r>
          </a:p>
        </p:txBody>
      </p:sp>
      <p:sp>
        <p:nvSpPr>
          <p:cNvPr id="602" name="Shape 602"/>
          <p:cNvSpPr/>
          <p:nvPr/>
        </p:nvSpPr>
        <p:spPr>
          <a:xfrm>
            <a:off x="3390525" y="2528147"/>
            <a:ext cx="507455" cy="562381"/>
          </a:xfrm>
          <a:prstGeom prst="rect">
            <a:avLst/>
          </a:prstGeom>
          <a:solidFill>
            <a:srgbClr val="308B16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2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</a:rPr>
              <a:t>I</a:t>
            </a:r>
          </a:p>
        </p:txBody>
      </p:sp>
      <p:sp>
        <p:nvSpPr>
          <p:cNvPr id="603" name="Shape 603"/>
          <p:cNvSpPr/>
          <p:nvPr/>
        </p:nvSpPr>
        <p:spPr>
          <a:xfrm>
            <a:off x="3977499" y="2528147"/>
            <a:ext cx="507454" cy="562381"/>
          </a:xfrm>
          <a:prstGeom prst="rect">
            <a:avLst/>
          </a:prstGeom>
          <a:solidFill>
            <a:srgbClr val="308B16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2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</a:rPr>
              <a:t>I</a:t>
            </a:r>
          </a:p>
        </p:txBody>
      </p:sp>
      <p:sp>
        <p:nvSpPr>
          <p:cNvPr id="604" name="Shape 604"/>
          <p:cNvSpPr/>
          <p:nvPr/>
        </p:nvSpPr>
        <p:spPr>
          <a:xfrm>
            <a:off x="4564472" y="2528147"/>
            <a:ext cx="507454" cy="562381"/>
          </a:xfrm>
          <a:prstGeom prst="rect">
            <a:avLst/>
          </a:prstGeom>
          <a:solidFill>
            <a:srgbClr val="308B16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2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</a:rPr>
              <a:t>I</a:t>
            </a:r>
          </a:p>
        </p:txBody>
      </p:sp>
      <p:sp>
        <p:nvSpPr>
          <p:cNvPr id="605" name="Shape 605"/>
          <p:cNvSpPr/>
          <p:nvPr/>
        </p:nvSpPr>
        <p:spPr>
          <a:xfrm>
            <a:off x="5151445" y="2528147"/>
            <a:ext cx="507455" cy="562381"/>
          </a:xfrm>
          <a:prstGeom prst="rect">
            <a:avLst/>
          </a:prstGeom>
          <a:solidFill>
            <a:srgbClr val="308B16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2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</a:rPr>
              <a:t>I</a:t>
            </a:r>
          </a:p>
        </p:txBody>
      </p:sp>
      <p:sp>
        <p:nvSpPr>
          <p:cNvPr id="606" name="Shape 606"/>
          <p:cNvSpPr/>
          <p:nvPr/>
        </p:nvSpPr>
        <p:spPr>
          <a:xfrm>
            <a:off x="5738418" y="2528147"/>
            <a:ext cx="507455" cy="562381"/>
          </a:xfrm>
          <a:prstGeom prst="rect">
            <a:avLst/>
          </a:prstGeom>
          <a:solidFill>
            <a:srgbClr val="308B16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2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</a:rPr>
              <a:t>I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629606" y="7153484"/>
            <a:ext cx="867737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Assuming all free, which should </a:t>
            </a:r>
            <a:r>
              <a:rPr lang="en-US" smtClean="0"/>
              <a:t>be chosen?</a:t>
            </a: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8" name="Shape 608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73201">
              <a:defRPr sz="648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6480">
                <a:solidFill>
                  <a:srgbClr val="FFFFFF"/>
                </a:solidFill>
              </a:rPr>
              <a:t>Bad File Layout</a:t>
            </a:r>
          </a:p>
        </p:txBody>
      </p:sp>
      <p:sp>
        <p:nvSpPr>
          <p:cNvPr id="609" name="Shape 609"/>
          <p:cNvSpPr/>
          <p:nvPr/>
        </p:nvSpPr>
        <p:spPr>
          <a:xfrm>
            <a:off x="1713203" y="3067485"/>
            <a:ext cx="340260" cy="584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200">
                <a:solidFill>
                  <a:srgbClr val="53585F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53585F"/>
                </a:solidFill>
              </a:rPr>
              <a:t>0</a:t>
            </a:r>
          </a:p>
        </p:txBody>
      </p:sp>
      <p:sp>
        <p:nvSpPr>
          <p:cNvPr id="610" name="Shape 610"/>
          <p:cNvSpPr/>
          <p:nvPr/>
        </p:nvSpPr>
        <p:spPr>
          <a:xfrm>
            <a:off x="5822016" y="3067485"/>
            <a:ext cx="340259" cy="584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200">
                <a:solidFill>
                  <a:srgbClr val="53585F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53585F"/>
                </a:solidFill>
              </a:rPr>
              <a:t>7</a:t>
            </a:r>
          </a:p>
        </p:txBody>
      </p:sp>
      <p:sp>
        <p:nvSpPr>
          <p:cNvPr id="611" name="Shape 611"/>
          <p:cNvSpPr/>
          <p:nvPr/>
        </p:nvSpPr>
        <p:spPr>
          <a:xfrm>
            <a:off x="6758927" y="2528147"/>
            <a:ext cx="507455" cy="562381"/>
          </a:xfrm>
          <a:prstGeom prst="rect">
            <a:avLst/>
          </a:prstGeom>
          <a:solidFill>
            <a:srgbClr val="0065C1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2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</a:rPr>
              <a:t>D</a:t>
            </a:r>
          </a:p>
        </p:txBody>
      </p:sp>
      <p:sp>
        <p:nvSpPr>
          <p:cNvPr id="612" name="Shape 612"/>
          <p:cNvSpPr/>
          <p:nvPr/>
        </p:nvSpPr>
        <p:spPr>
          <a:xfrm>
            <a:off x="7345900" y="2528147"/>
            <a:ext cx="507455" cy="562381"/>
          </a:xfrm>
          <a:prstGeom prst="rect">
            <a:avLst/>
          </a:prstGeom>
          <a:solidFill>
            <a:srgbClr val="0065C1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2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</a:rPr>
              <a:t>D</a:t>
            </a:r>
          </a:p>
        </p:txBody>
      </p:sp>
      <p:sp>
        <p:nvSpPr>
          <p:cNvPr id="613" name="Shape 613"/>
          <p:cNvSpPr/>
          <p:nvPr/>
        </p:nvSpPr>
        <p:spPr>
          <a:xfrm>
            <a:off x="7932873" y="2528147"/>
            <a:ext cx="507455" cy="562381"/>
          </a:xfrm>
          <a:prstGeom prst="rect">
            <a:avLst/>
          </a:prstGeom>
          <a:solidFill>
            <a:srgbClr val="0065C1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2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</a:rPr>
              <a:t>D</a:t>
            </a:r>
          </a:p>
        </p:txBody>
      </p:sp>
      <p:sp>
        <p:nvSpPr>
          <p:cNvPr id="614" name="Shape 614"/>
          <p:cNvSpPr/>
          <p:nvPr/>
        </p:nvSpPr>
        <p:spPr>
          <a:xfrm>
            <a:off x="8519846" y="2528147"/>
            <a:ext cx="507455" cy="562381"/>
          </a:xfrm>
          <a:prstGeom prst="rect">
            <a:avLst/>
          </a:prstGeom>
          <a:solidFill>
            <a:srgbClr val="0065C1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2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</a:rPr>
              <a:t>D</a:t>
            </a:r>
          </a:p>
        </p:txBody>
      </p:sp>
      <p:sp>
        <p:nvSpPr>
          <p:cNvPr id="615" name="Shape 615"/>
          <p:cNvSpPr/>
          <p:nvPr/>
        </p:nvSpPr>
        <p:spPr>
          <a:xfrm>
            <a:off x="9106820" y="2528147"/>
            <a:ext cx="507454" cy="562381"/>
          </a:xfrm>
          <a:prstGeom prst="rect">
            <a:avLst/>
          </a:prstGeom>
          <a:solidFill>
            <a:srgbClr val="0065C1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2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</a:rPr>
              <a:t>D</a:t>
            </a:r>
          </a:p>
        </p:txBody>
      </p:sp>
      <p:sp>
        <p:nvSpPr>
          <p:cNvPr id="616" name="Shape 616"/>
          <p:cNvSpPr/>
          <p:nvPr/>
        </p:nvSpPr>
        <p:spPr>
          <a:xfrm>
            <a:off x="9693793" y="2528147"/>
            <a:ext cx="507455" cy="562381"/>
          </a:xfrm>
          <a:prstGeom prst="rect">
            <a:avLst/>
          </a:prstGeom>
          <a:solidFill>
            <a:srgbClr val="0065C1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2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</a:rPr>
              <a:t>D</a:t>
            </a:r>
          </a:p>
        </p:txBody>
      </p:sp>
      <p:sp>
        <p:nvSpPr>
          <p:cNvPr id="617" name="Shape 617"/>
          <p:cNvSpPr/>
          <p:nvPr/>
        </p:nvSpPr>
        <p:spPr>
          <a:xfrm>
            <a:off x="10280766" y="2528147"/>
            <a:ext cx="507455" cy="562381"/>
          </a:xfrm>
          <a:prstGeom prst="rect">
            <a:avLst/>
          </a:prstGeom>
          <a:solidFill>
            <a:srgbClr val="0065C1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2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</a:rPr>
              <a:t>D</a:t>
            </a:r>
          </a:p>
        </p:txBody>
      </p:sp>
      <p:sp>
        <p:nvSpPr>
          <p:cNvPr id="618" name="Shape 618"/>
          <p:cNvSpPr/>
          <p:nvPr/>
        </p:nvSpPr>
        <p:spPr>
          <a:xfrm>
            <a:off x="10867739" y="2528147"/>
            <a:ext cx="507455" cy="562381"/>
          </a:xfrm>
          <a:prstGeom prst="rect">
            <a:avLst/>
          </a:prstGeom>
          <a:solidFill>
            <a:srgbClr val="0065C1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2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</a:rPr>
              <a:t>D</a:t>
            </a:r>
          </a:p>
        </p:txBody>
      </p:sp>
      <p:sp>
        <p:nvSpPr>
          <p:cNvPr id="619" name="Shape 619"/>
          <p:cNvSpPr/>
          <p:nvPr/>
        </p:nvSpPr>
        <p:spPr>
          <a:xfrm>
            <a:off x="6842524" y="3067485"/>
            <a:ext cx="340260" cy="584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200">
                <a:solidFill>
                  <a:srgbClr val="53585F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53585F"/>
                </a:solidFill>
              </a:rPr>
              <a:t>8</a:t>
            </a:r>
          </a:p>
        </p:txBody>
      </p:sp>
      <p:sp>
        <p:nvSpPr>
          <p:cNvPr id="620" name="Shape 620"/>
          <p:cNvSpPr/>
          <p:nvPr/>
        </p:nvSpPr>
        <p:spPr>
          <a:xfrm>
            <a:off x="10838358" y="3067485"/>
            <a:ext cx="566218" cy="584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200">
                <a:solidFill>
                  <a:srgbClr val="53585F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53585F"/>
                </a:solidFill>
              </a:rPr>
              <a:t>15</a:t>
            </a:r>
          </a:p>
        </p:txBody>
      </p:sp>
      <p:sp>
        <p:nvSpPr>
          <p:cNvPr id="621" name="Shape 621"/>
          <p:cNvSpPr/>
          <p:nvPr/>
        </p:nvSpPr>
        <p:spPr>
          <a:xfrm>
            <a:off x="1629606" y="4306147"/>
            <a:ext cx="507454" cy="562381"/>
          </a:xfrm>
          <a:prstGeom prst="rect">
            <a:avLst/>
          </a:prstGeom>
          <a:solidFill>
            <a:srgbClr val="0065C1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2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</a:rPr>
              <a:t>D</a:t>
            </a:r>
          </a:p>
        </p:txBody>
      </p:sp>
      <p:sp>
        <p:nvSpPr>
          <p:cNvPr id="622" name="Shape 622"/>
          <p:cNvSpPr/>
          <p:nvPr/>
        </p:nvSpPr>
        <p:spPr>
          <a:xfrm>
            <a:off x="2216579" y="4306147"/>
            <a:ext cx="507455" cy="562381"/>
          </a:xfrm>
          <a:prstGeom prst="rect">
            <a:avLst/>
          </a:prstGeom>
          <a:solidFill>
            <a:srgbClr val="0065C1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2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</a:rPr>
              <a:t>D</a:t>
            </a:r>
          </a:p>
        </p:txBody>
      </p:sp>
      <p:sp>
        <p:nvSpPr>
          <p:cNvPr id="623" name="Shape 623"/>
          <p:cNvSpPr/>
          <p:nvPr/>
        </p:nvSpPr>
        <p:spPr>
          <a:xfrm>
            <a:off x="2803552" y="4306147"/>
            <a:ext cx="507455" cy="562381"/>
          </a:xfrm>
          <a:prstGeom prst="rect">
            <a:avLst/>
          </a:prstGeom>
          <a:solidFill>
            <a:srgbClr val="0065C1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2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</a:rPr>
              <a:t>D</a:t>
            </a:r>
          </a:p>
        </p:txBody>
      </p:sp>
      <p:sp>
        <p:nvSpPr>
          <p:cNvPr id="624" name="Shape 624"/>
          <p:cNvSpPr/>
          <p:nvPr/>
        </p:nvSpPr>
        <p:spPr>
          <a:xfrm>
            <a:off x="3390525" y="4306147"/>
            <a:ext cx="507455" cy="562381"/>
          </a:xfrm>
          <a:prstGeom prst="rect">
            <a:avLst/>
          </a:prstGeom>
          <a:solidFill>
            <a:srgbClr val="0065C1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2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</a:rPr>
              <a:t>D</a:t>
            </a:r>
          </a:p>
        </p:txBody>
      </p:sp>
      <p:sp>
        <p:nvSpPr>
          <p:cNvPr id="625" name="Shape 625"/>
          <p:cNvSpPr/>
          <p:nvPr/>
        </p:nvSpPr>
        <p:spPr>
          <a:xfrm>
            <a:off x="3977499" y="4306147"/>
            <a:ext cx="507454" cy="562381"/>
          </a:xfrm>
          <a:prstGeom prst="rect">
            <a:avLst/>
          </a:prstGeom>
          <a:solidFill>
            <a:srgbClr val="0065C1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2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</a:rPr>
              <a:t>D</a:t>
            </a:r>
          </a:p>
        </p:txBody>
      </p:sp>
      <p:sp>
        <p:nvSpPr>
          <p:cNvPr id="626" name="Shape 626"/>
          <p:cNvSpPr/>
          <p:nvPr/>
        </p:nvSpPr>
        <p:spPr>
          <a:xfrm>
            <a:off x="4564472" y="4306147"/>
            <a:ext cx="507454" cy="562381"/>
          </a:xfrm>
          <a:prstGeom prst="rect">
            <a:avLst/>
          </a:prstGeom>
          <a:solidFill>
            <a:srgbClr val="0065C1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2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</a:rPr>
              <a:t>D</a:t>
            </a:r>
          </a:p>
        </p:txBody>
      </p:sp>
      <p:sp>
        <p:nvSpPr>
          <p:cNvPr id="627" name="Shape 627"/>
          <p:cNvSpPr/>
          <p:nvPr/>
        </p:nvSpPr>
        <p:spPr>
          <a:xfrm>
            <a:off x="5151445" y="4306147"/>
            <a:ext cx="507455" cy="562381"/>
          </a:xfrm>
          <a:prstGeom prst="rect">
            <a:avLst/>
          </a:prstGeom>
          <a:solidFill>
            <a:srgbClr val="0065C1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2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</a:rPr>
              <a:t>D</a:t>
            </a:r>
          </a:p>
        </p:txBody>
      </p:sp>
      <p:sp>
        <p:nvSpPr>
          <p:cNvPr id="628" name="Shape 628"/>
          <p:cNvSpPr/>
          <p:nvPr/>
        </p:nvSpPr>
        <p:spPr>
          <a:xfrm>
            <a:off x="5738418" y="4306147"/>
            <a:ext cx="507455" cy="562381"/>
          </a:xfrm>
          <a:prstGeom prst="rect">
            <a:avLst/>
          </a:prstGeom>
          <a:solidFill>
            <a:srgbClr val="0065C1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2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</a:rPr>
              <a:t>D</a:t>
            </a:r>
          </a:p>
        </p:txBody>
      </p:sp>
      <p:sp>
        <p:nvSpPr>
          <p:cNvPr id="629" name="Shape 629"/>
          <p:cNvSpPr/>
          <p:nvPr/>
        </p:nvSpPr>
        <p:spPr>
          <a:xfrm>
            <a:off x="1600224" y="4845485"/>
            <a:ext cx="566218" cy="584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200">
                <a:solidFill>
                  <a:srgbClr val="53585F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53585F"/>
                </a:solidFill>
              </a:rPr>
              <a:t>16</a:t>
            </a:r>
          </a:p>
        </p:txBody>
      </p:sp>
      <p:sp>
        <p:nvSpPr>
          <p:cNvPr id="630" name="Shape 630"/>
          <p:cNvSpPr/>
          <p:nvPr/>
        </p:nvSpPr>
        <p:spPr>
          <a:xfrm>
            <a:off x="5709037" y="4845485"/>
            <a:ext cx="566217" cy="584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200">
                <a:solidFill>
                  <a:srgbClr val="53585F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53585F"/>
                </a:solidFill>
              </a:rPr>
              <a:t>23</a:t>
            </a:r>
          </a:p>
        </p:txBody>
      </p:sp>
      <p:sp>
        <p:nvSpPr>
          <p:cNvPr id="631" name="Shape 631"/>
          <p:cNvSpPr/>
          <p:nvPr/>
        </p:nvSpPr>
        <p:spPr>
          <a:xfrm>
            <a:off x="6758927" y="4306147"/>
            <a:ext cx="507455" cy="562381"/>
          </a:xfrm>
          <a:prstGeom prst="rect">
            <a:avLst/>
          </a:prstGeom>
          <a:solidFill>
            <a:srgbClr val="0065C1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2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</a:rPr>
              <a:t>D</a:t>
            </a:r>
          </a:p>
        </p:txBody>
      </p:sp>
      <p:sp>
        <p:nvSpPr>
          <p:cNvPr id="632" name="Shape 632"/>
          <p:cNvSpPr/>
          <p:nvPr/>
        </p:nvSpPr>
        <p:spPr>
          <a:xfrm>
            <a:off x="7345901" y="4306147"/>
            <a:ext cx="507455" cy="562381"/>
          </a:xfrm>
          <a:prstGeom prst="rect">
            <a:avLst/>
          </a:prstGeom>
          <a:solidFill>
            <a:srgbClr val="0065C1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2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</a:rPr>
              <a:t>D</a:t>
            </a:r>
          </a:p>
        </p:txBody>
      </p:sp>
      <p:sp>
        <p:nvSpPr>
          <p:cNvPr id="633" name="Shape 633"/>
          <p:cNvSpPr/>
          <p:nvPr/>
        </p:nvSpPr>
        <p:spPr>
          <a:xfrm>
            <a:off x="7932873" y="4306147"/>
            <a:ext cx="507455" cy="562381"/>
          </a:xfrm>
          <a:prstGeom prst="rect">
            <a:avLst/>
          </a:prstGeom>
          <a:solidFill>
            <a:srgbClr val="0065C1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2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</a:rPr>
              <a:t>D</a:t>
            </a:r>
          </a:p>
        </p:txBody>
      </p:sp>
      <p:sp>
        <p:nvSpPr>
          <p:cNvPr id="634" name="Shape 634"/>
          <p:cNvSpPr/>
          <p:nvPr/>
        </p:nvSpPr>
        <p:spPr>
          <a:xfrm>
            <a:off x="8519847" y="4306147"/>
            <a:ext cx="507455" cy="562381"/>
          </a:xfrm>
          <a:prstGeom prst="rect">
            <a:avLst/>
          </a:prstGeom>
          <a:solidFill>
            <a:srgbClr val="0065C1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2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</a:rPr>
              <a:t>D</a:t>
            </a:r>
          </a:p>
        </p:txBody>
      </p:sp>
      <p:sp>
        <p:nvSpPr>
          <p:cNvPr id="635" name="Shape 635"/>
          <p:cNvSpPr/>
          <p:nvPr/>
        </p:nvSpPr>
        <p:spPr>
          <a:xfrm>
            <a:off x="9106820" y="4306147"/>
            <a:ext cx="507455" cy="562381"/>
          </a:xfrm>
          <a:prstGeom prst="rect">
            <a:avLst/>
          </a:prstGeom>
          <a:solidFill>
            <a:srgbClr val="0065C1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2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</a:rPr>
              <a:t>D</a:t>
            </a:r>
          </a:p>
        </p:txBody>
      </p:sp>
      <p:sp>
        <p:nvSpPr>
          <p:cNvPr id="636" name="Shape 636"/>
          <p:cNvSpPr/>
          <p:nvPr/>
        </p:nvSpPr>
        <p:spPr>
          <a:xfrm>
            <a:off x="9693793" y="4306147"/>
            <a:ext cx="507455" cy="562381"/>
          </a:xfrm>
          <a:prstGeom prst="rect">
            <a:avLst/>
          </a:prstGeom>
          <a:solidFill>
            <a:srgbClr val="0065C1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2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</a:rPr>
              <a:t>D</a:t>
            </a:r>
          </a:p>
        </p:txBody>
      </p:sp>
      <p:sp>
        <p:nvSpPr>
          <p:cNvPr id="637" name="Shape 637"/>
          <p:cNvSpPr/>
          <p:nvPr/>
        </p:nvSpPr>
        <p:spPr>
          <a:xfrm>
            <a:off x="10280767" y="4306147"/>
            <a:ext cx="507454" cy="562381"/>
          </a:xfrm>
          <a:prstGeom prst="rect">
            <a:avLst/>
          </a:prstGeom>
          <a:solidFill>
            <a:srgbClr val="0065C1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2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</a:rPr>
              <a:t>D</a:t>
            </a:r>
          </a:p>
        </p:txBody>
      </p:sp>
      <p:sp>
        <p:nvSpPr>
          <p:cNvPr id="638" name="Shape 638"/>
          <p:cNvSpPr/>
          <p:nvPr/>
        </p:nvSpPr>
        <p:spPr>
          <a:xfrm>
            <a:off x="10867739" y="4306147"/>
            <a:ext cx="507455" cy="562381"/>
          </a:xfrm>
          <a:prstGeom prst="rect">
            <a:avLst/>
          </a:prstGeom>
          <a:solidFill>
            <a:srgbClr val="0065C1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2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</a:rPr>
              <a:t>D</a:t>
            </a:r>
          </a:p>
        </p:txBody>
      </p:sp>
      <p:sp>
        <p:nvSpPr>
          <p:cNvPr id="639" name="Shape 639"/>
          <p:cNvSpPr/>
          <p:nvPr/>
        </p:nvSpPr>
        <p:spPr>
          <a:xfrm>
            <a:off x="6729546" y="4845485"/>
            <a:ext cx="566218" cy="584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200">
                <a:solidFill>
                  <a:srgbClr val="53585F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53585F"/>
                </a:solidFill>
              </a:rPr>
              <a:t>24</a:t>
            </a:r>
          </a:p>
        </p:txBody>
      </p:sp>
      <p:sp>
        <p:nvSpPr>
          <p:cNvPr id="640" name="Shape 640"/>
          <p:cNvSpPr/>
          <p:nvPr/>
        </p:nvSpPr>
        <p:spPr>
          <a:xfrm>
            <a:off x="10838358" y="4845485"/>
            <a:ext cx="566218" cy="584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200">
                <a:solidFill>
                  <a:srgbClr val="53585F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53585F"/>
                </a:solidFill>
              </a:rPr>
              <a:t>31</a:t>
            </a:r>
          </a:p>
        </p:txBody>
      </p:sp>
      <p:sp>
        <p:nvSpPr>
          <p:cNvPr id="641" name="Shape 641"/>
          <p:cNvSpPr/>
          <p:nvPr/>
        </p:nvSpPr>
        <p:spPr>
          <a:xfrm>
            <a:off x="1629606" y="2528147"/>
            <a:ext cx="507454" cy="562381"/>
          </a:xfrm>
          <a:prstGeom prst="rect">
            <a:avLst/>
          </a:prstGeom>
          <a:solidFill>
            <a:srgbClr val="5747C1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2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</a:rPr>
              <a:t>S</a:t>
            </a:r>
          </a:p>
        </p:txBody>
      </p:sp>
      <p:sp>
        <p:nvSpPr>
          <p:cNvPr id="642" name="Shape 642"/>
          <p:cNvSpPr/>
          <p:nvPr/>
        </p:nvSpPr>
        <p:spPr>
          <a:xfrm>
            <a:off x="2216579" y="2528147"/>
            <a:ext cx="507455" cy="562381"/>
          </a:xfrm>
          <a:prstGeom prst="rect">
            <a:avLst/>
          </a:prstGeom>
          <a:solidFill>
            <a:srgbClr val="971817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2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</a:rPr>
              <a:t>i</a:t>
            </a:r>
          </a:p>
        </p:txBody>
      </p:sp>
      <p:sp>
        <p:nvSpPr>
          <p:cNvPr id="643" name="Shape 643"/>
          <p:cNvSpPr/>
          <p:nvPr/>
        </p:nvSpPr>
        <p:spPr>
          <a:xfrm>
            <a:off x="2803552" y="2528147"/>
            <a:ext cx="507455" cy="562381"/>
          </a:xfrm>
          <a:prstGeom prst="rect">
            <a:avLst/>
          </a:prstGeom>
          <a:solidFill>
            <a:srgbClr val="BC8027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2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</a:rPr>
              <a:t>d</a:t>
            </a:r>
          </a:p>
        </p:txBody>
      </p:sp>
      <p:sp>
        <p:nvSpPr>
          <p:cNvPr id="644" name="Shape 644"/>
          <p:cNvSpPr/>
          <p:nvPr/>
        </p:nvSpPr>
        <p:spPr>
          <a:xfrm>
            <a:off x="3390525" y="2528147"/>
            <a:ext cx="507455" cy="562381"/>
          </a:xfrm>
          <a:prstGeom prst="rect">
            <a:avLst/>
          </a:prstGeom>
          <a:solidFill>
            <a:srgbClr val="308B16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2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</a:rPr>
              <a:t>I</a:t>
            </a:r>
          </a:p>
        </p:txBody>
      </p:sp>
      <p:sp>
        <p:nvSpPr>
          <p:cNvPr id="645" name="Shape 645"/>
          <p:cNvSpPr/>
          <p:nvPr/>
        </p:nvSpPr>
        <p:spPr>
          <a:xfrm>
            <a:off x="3977499" y="2528147"/>
            <a:ext cx="507454" cy="562381"/>
          </a:xfrm>
          <a:prstGeom prst="rect">
            <a:avLst/>
          </a:prstGeom>
          <a:solidFill>
            <a:srgbClr val="308B16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2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</a:rPr>
              <a:t>I</a:t>
            </a:r>
          </a:p>
        </p:txBody>
      </p:sp>
      <p:sp>
        <p:nvSpPr>
          <p:cNvPr id="646" name="Shape 646"/>
          <p:cNvSpPr/>
          <p:nvPr/>
        </p:nvSpPr>
        <p:spPr>
          <a:xfrm>
            <a:off x="4564472" y="2528147"/>
            <a:ext cx="507454" cy="562381"/>
          </a:xfrm>
          <a:prstGeom prst="rect">
            <a:avLst/>
          </a:prstGeom>
          <a:solidFill>
            <a:srgbClr val="308B16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2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</a:rPr>
              <a:t>I</a:t>
            </a:r>
          </a:p>
        </p:txBody>
      </p:sp>
      <p:sp>
        <p:nvSpPr>
          <p:cNvPr id="647" name="Shape 647"/>
          <p:cNvSpPr/>
          <p:nvPr/>
        </p:nvSpPr>
        <p:spPr>
          <a:xfrm>
            <a:off x="5151445" y="2528147"/>
            <a:ext cx="507455" cy="562381"/>
          </a:xfrm>
          <a:prstGeom prst="rect">
            <a:avLst/>
          </a:prstGeom>
          <a:solidFill>
            <a:srgbClr val="308B16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2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</a:rPr>
              <a:t>I</a:t>
            </a:r>
          </a:p>
        </p:txBody>
      </p:sp>
      <p:sp>
        <p:nvSpPr>
          <p:cNvPr id="648" name="Shape 648"/>
          <p:cNvSpPr/>
          <p:nvPr/>
        </p:nvSpPr>
        <p:spPr>
          <a:xfrm>
            <a:off x="5738418" y="2528147"/>
            <a:ext cx="507455" cy="562381"/>
          </a:xfrm>
          <a:prstGeom prst="rect">
            <a:avLst/>
          </a:prstGeom>
          <a:solidFill>
            <a:srgbClr val="308B16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2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</a:rPr>
              <a:t>I</a:t>
            </a:r>
          </a:p>
        </p:txBody>
      </p:sp>
      <p:sp>
        <p:nvSpPr>
          <p:cNvPr id="649" name="Shape 649"/>
          <p:cNvSpPr/>
          <p:nvPr/>
        </p:nvSpPr>
        <p:spPr>
          <a:xfrm>
            <a:off x="6828403" y="1911373"/>
            <a:ext cx="368504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0</a:t>
            </a:r>
          </a:p>
        </p:txBody>
      </p:sp>
      <p:sp>
        <p:nvSpPr>
          <p:cNvPr id="650" name="Shape 650"/>
          <p:cNvSpPr/>
          <p:nvPr/>
        </p:nvSpPr>
        <p:spPr>
          <a:xfrm>
            <a:off x="10937215" y="3645541"/>
            <a:ext cx="368504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1</a:t>
            </a:r>
          </a:p>
        </p:txBody>
      </p:sp>
      <p:sp>
        <p:nvSpPr>
          <p:cNvPr id="651" name="Shape 651"/>
          <p:cNvSpPr/>
          <p:nvPr/>
        </p:nvSpPr>
        <p:spPr>
          <a:xfrm>
            <a:off x="8002349" y="3645541"/>
            <a:ext cx="368504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2</a:t>
            </a:r>
          </a:p>
        </p:txBody>
      </p:sp>
      <p:sp>
        <p:nvSpPr>
          <p:cNvPr id="652" name="Shape 652"/>
          <p:cNvSpPr/>
          <p:nvPr/>
        </p:nvSpPr>
        <p:spPr>
          <a:xfrm>
            <a:off x="3460001" y="3645541"/>
            <a:ext cx="368504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3</a:t>
            </a:r>
          </a:p>
        </p:txBody>
      </p:sp>
      <p:sp>
        <p:nvSpPr>
          <p:cNvPr id="653" name="Shape 653"/>
          <p:cNvSpPr/>
          <p:nvPr/>
        </p:nvSpPr>
        <p:spPr>
          <a:xfrm>
            <a:off x="3040451" y="1441885"/>
            <a:ext cx="1130707" cy="584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2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inode</a:t>
            </a:r>
          </a:p>
        </p:txBody>
      </p:sp>
      <p:sp>
        <p:nvSpPr>
          <p:cNvPr id="654" name="Shape 654"/>
          <p:cNvSpPr/>
          <p:nvPr/>
        </p:nvSpPr>
        <p:spPr>
          <a:xfrm>
            <a:off x="3605804" y="1976109"/>
            <a:ext cx="1" cy="481365"/>
          </a:xfrm>
          <a:prstGeom prst="line">
            <a:avLst/>
          </a:prstGeom>
          <a:ln w="25400">
            <a:solidFill>
              <a:srgbClr val="FFFFFF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6" name="Shape 656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73201">
              <a:defRPr sz="648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6480">
                <a:solidFill>
                  <a:srgbClr val="FFFFFF"/>
                </a:solidFill>
              </a:rPr>
              <a:t>Better File Layout</a:t>
            </a:r>
          </a:p>
        </p:txBody>
      </p:sp>
      <p:sp>
        <p:nvSpPr>
          <p:cNvPr id="657" name="Shape 657"/>
          <p:cNvSpPr/>
          <p:nvPr/>
        </p:nvSpPr>
        <p:spPr>
          <a:xfrm>
            <a:off x="1713203" y="3067485"/>
            <a:ext cx="340260" cy="584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200">
                <a:solidFill>
                  <a:srgbClr val="53585F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53585F"/>
                </a:solidFill>
              </a:rPr>
              <a:t>0</a:t>
            </a:r>
          </a:p>
        </p:txBody>
      </p:sp>
      <p:sp>
        <p:nvSpPr>
          <p:cNvPr id="658" name="Shape 658"/>
          <p:cNvSpPr/>
          <p:nvPr/>
        </p:nvSpPr>
        <p:spPr>
          <a:xfrm>
            <a:off x="5822016" y="3067485"/>
            <a:ext cx="340259" cy="584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200">
                <a:solidFill>
                  <a:srgbClr val="53585F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53585F"/>
                </a:solidFill>
              </a:rPr>
              <a:t>7</a:t>
            </a:r>
          </a:p>
        </p:txBody>
      </p:sp>
      <p:sp>
        <p:nvSpPr>
          <p:cNvPr id="659" name="Shape 659"/>
          <p:cNvSpPr/>
          <p:nvPr/>
        </p:nvSpPr>
        <p:spPr>
          <a:xfrm>
            <a:off x="6758927" y="2528147"/>
            <a:ext cx="507455" cy="562381"/>
          </a:xfrm>
          <a:prstGeom prst="rect">
            <a:avLst/>
          </a:prstGeom>
          <a:solidFill>
            <a:srgbClr val="0065C1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2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</a:rPr>
              <a:t>D</a:t>
            </a:r>
          </a:p>
        </p:txBody>
      </p:sp>
      <p:sp>
        <p:nvSpPr>
          <p:cNvPr id="660" name="Shape 660"/>
          <p:cNvSpPr/>
          <p:nvPr/>
        </p:nvSpPr>
        <p:spPr>
          <a:xfrm>
            <a:off x="7345900" y="2528147"/>
            <a:ext cx="507455" cy="562381"/>
          </a:xfrm>
          <a:prstGeom prst="rect">
            <a:avLst/>
          </a:prstGeom>
          <a:solidFill>
            <a:srgbClr val="0065C1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2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</a:rPr>
              <a:t>D</a:t>
            </a:r>
          </a:p>
        </p:txBody>
      </p:sp>
      <p:sp>
        <p:nvSpPr>
          <p:cNvPr id="661" name="Shape 661"/>
          <p:cNvSpPr/>
          <p:nvPr/>
        </p:nvSpPr>
        <p:spPr>
          <a:xfrm>
            <a:off x="7932873" y="2528147"/>
            <a:ext cx="507455" cy="562381"/>
          </a:xfrm>
          <a:prstGeom prst="rect">
            <a:avLst/>
          </a:prstGeom>
          <a:solidFill>
            <a:srgbClr val="0065C1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2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</a:rPr>
              <a:t>D</a:t>
            </a:r>
          </a:p>
        </p:txBody>
      </p:sp>
      <p:sp>
        <p:nvSpPr>
          <p:cNvPr id="662" name="Shape 662"/>
          <p:cNvSpPr/>
          <p:nvPr/>
        </p:nvSpPr>
        <p:spPr>
          <a:xfrm>
            <a:off x="8519846" y="2528147"/>
            <a:ext cx="507455" cy="562381"/>
          </a:xfrm>
          <a:prstGeom prst="rect">
            <a:avLst/>
          </a:prstGeom>
          <a:solidFill>
            <a:srgbClr val="0065C1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2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</a:rPr>
              <a:t>D</a:t>
            </a:r>
          </a:p>
        </p:txBody>
      </p:sp>
      <p:sp>
        <p:nvSpPr>
          <p:cNvPr id="663" name="Shape 663"/>
          <p:cNvSpPr/>
          <p:nvPr/>
        </p:nvSpPr>
        <p:spPr>
          <a:xfrm>
            <a:off x="9106820" y="2528147"/>
            <a:ext cx="507454" cy="562381"/>
          </a:xfrm>
          <a:prstGeom prst="rect">
            <a:avLst/>
          </a:prstGeom>
          <a:solidFill>
            <a:srgbClr val="0065C1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2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</a:rPr>
              <a:t>D</a:t>
            </a:r>
          </a:p>
        </p:txBody>
      </p:sp>
      <p:sp>
        <p:nvSpPr>
          <p:cNvPr id="664" name="Shape 664"/>
          <p:cNvSpPr/>
          <p:nvPr/>
        </p:nvSpPr>
        <p:spPr>
          <a:xfrm>
            <a:off x="9693793" y="2528147"/>
            <a:ext cx="507455" cy="562381"/>
          </a:xfrm>
          <a:prstGeom prst="rect">
            <a:avLst/>
          </a:prstGeom>
          <a:solidFill>
            <a:srgbClr val="0065C1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2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</a:rPr>
              <a:t>D</a:t>
            </a:r>
          </a:p>
        </p:txBody>
      </p:sp>
      <p:sp>
        <p:nvSpPr>
          <p:cNvPr id="665" name="Shape 665"/>
          <p:cNvSpPr/>
          <p:nvPr/>
        </p:nvSpPr>
        <p:spPr>
          <a:xfrm>
            <a:off x="10280766" y="2528147"/>
            <a:ext cx="507455" cy="562381"/>
          </a:xfrm>
          <a:prstGeom prst="rect">
            <a:avLst/>
          </a:prstGeom>
          <a:solidFill>
            <a:srgbClr val="0065C1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2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</a:rPr>
              <a:t>D</a:t>
            </a:r>
          </a:p>
        </p:txBody>
      </p:sp>
      <p:sp>
        <p:nvSpPr>
          <p:cNvPr id="666" name="Shape 666"/>
          <p:cNvSpPr/>
          <p:nvPr/>
        </p:nvSpPr>
        <p:spPr>
          <a:xfrm>
            <a:off x="10867739" y="2528147"/>
            <a:ext cx="507455" cy="562381"/>
          </a:xfrm>
          <a:prstGeom prst="rect">
            <a:avLst/>
          </a:prstGeom>
          <a:solidFill>
            <a:srgbClr val="0065C1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2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</a:rPr>
              <a:t>D</a:t>
            </a:r>
          </a:p>
        </p:txBody>
      </p:sp>
      <p:sp>
        <p:nvSpPr>
          <p:cNvPr id="667" name="Shape 667"/>
          <p:cNvSpPr/>
          <p:nvPr/>
        </p:nvSpPr>
        <p:spPr>
          <a:xfrm>
            <a:off x="6842524" y="3067485"/>
            <a:ext cx="340260" cy="584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200">
                <a:solidFill>
                  <a:srgbClr val="53585F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53585F"/>
                </a:solidFill>
              </a:rPr>
              <a:t>8</a:t>
            </a:r>
          </a:p>
        </p:txBody>
      </p:sp>
      <p:sp>
        <p:nvSpPr>
          <p:cNvPr id="668" name="Shape 668"/>
          <p:cNvSpPr/>
          <p:nvPr/>
        </p:nvSpPr>
        <p:spPr>
          <a:xfrm>
            <a:off x="10838358" y="3067485"/>
            <a:ext cx="566218" cy="584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200">
                <a:solidFill>
                  <a:srgbClr val="53585F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53585F"/>
                </a:solidFill>
              </a:rPr>
              <a:t>15</a:t>
            </a:r>
          </a:p>
        </p:txBody>
      </p:sp>
      <p:sp>
        <p:nvSpPr>
          <p:cNvPr id="669" name="Shape 669"/>
          <p:cNvSpPr/>
          <p:nvPr/>
        </p:nvSpPr>
        <p:spPr>
          <a:xfrm>
            <a:off x="1629606" y="4306147"/>
            <a:ext cx="507454" cy="562381"/>
          </a:xfrm>
          <a:prstGeom prst="rect">
            <a:avLst/>
          </a:prstGeom>
          <a:solidFill>
            <a:srgbClr val="0065C1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2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</a:rPr>
              <a:t>D</a:t>
            </a:r>
          </a:p>
        </p:txBody>
      </p:sp>
      <p:sp>
        <p:nvSpPr>
          <p:cNvPr id="670" name="Shape 670"/>
          <p:cNvSpPr/>
          <p:nvPr/>
        </p:nvSpPr>
        <p:spPr>
          <a:xfrm>
            <a:off x="2216579" y="4306147"/>
            <a:ext cx="507455" cy="562381"/>
          </a:xfrm>
          <a:prstGeom prst="rect">
            <a:avLst/>
          </a:prstGeom>
          <a:solidFill>
            <a:srgbClr val="0065C1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2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</a:rPr>
              <a:t>D</a:t>
            </a:r>
          </a:p>
        </p:txBody>
      </p:sp>
      <p:sp>
        <p:nvSpPr>
          <p:cNvPr id="671" name="Shape 671"/>
          <p:cNvSpPr/>
          <p:nvPr/>
        </p:nvSpPr>
        <p:spPr>
          <a:xfrm>
            <a:off x="2803552" y="4306147"/>
            <a:ext cx="507455" cy="562381"/>
          </a:xfrm>
          <a:prstGeom prst="rect">
            <a:avLst/>
          </a:prstGeom>
          <a:solidFill>
            <a:srgbClr val="0065C1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2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</a:rPr>
              <a:t>D</a:t>
            </a:r>
          </a:p>
        </p:txBody>
      </p:sp>
      <p:sp>
        <p:nvSpPr>
          <p:cNvPr id="672" name="Shape 672"/>
          <p:cNvSpPr/>
          <p:nvPr/>
        </p:nvSpPr>
        <p:spPr>
          <a:xfrm>
            <a:off x="3390525" y="4306147"/>
            <a:ext cx="507455" cy="562381"/>
          </a:xfrm>
          <a:prstGeom prst="rect">
            <a:avLst/>
          </a:prstGeom>
          <a:solidFill>
            <a:srgbClr val="0065C1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2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</a:rPr>
              <a:t>D</a:t>
            </a:r>
          </a:p>
        </p:txBody>
      </p:sp>
      <p:sp>
        <p:nvSpPr>
          <p:cNvPr id="673" name="Shape 673"/>
          <p:cNvSpPr/>
          <p:nvPr/>
        </p:nvSpPr>
        <p:spPr>
          <a:xfrm>
            <a:off x="3977499" y="4306147"/>
            <a:ext cx="507454" cy="562381"/>
          </a:xfrm>
          <a:prstGeom prst="rect">
            <a:avLst/>
          </a:prstGeom>
          <a:solidFill>
            <a:srgbClr val="0065C1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2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</a:rPr>
              <a:t>D</a:t>
            </a:r>
          </a:p>
        </p:txBody>
      </p:sp>
      <p:sp>
        <p:nvSpPr>
          <p:cNvPr id="674" name="Shape 674"/>
          <p:cNvSpPr/>
          <p:nvPr/>
        </p:nvSpPr>
        <p:spPr>
          <a:xfrm>
            <a:off x="4564472" y="4306147"/>
            <a:ext cx="507454" cy="562381"/>
          </a:xfrm>
          <a:prstGeom prst="rect">
            <a:avLst/>
          </a:prstGeom>
          <a:solidFill>
            <a:srgbClr val="0065C1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2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</a:rPr>
              <a:t>D</a:t>
            </a:r>
          </a:p>
        </p:txBody>
      </p:sp>
      <p:sp>
        <p:nvSpPr>
          <p:cNvPr id="675" name="Shape 675"/>
          <p:cNvSpPr/>
          <p:nvPr/>
        </p:nvSpPr>
        <p:spPr>
          <a:xfrm>
            <a:off x="5151445" y="4306147"/>
            <a:ext cx="507455" cy="562381"/>
          </a:xfrm>
          <a:prstGeom prst="rect">
            <a:avLst/>
          </a:prstGeom>
          <a:solidFill>
            <a:srgbClr val="0065C1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2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</a:rPr>
              <a:t>D</a:t>
            </a:r>
          </a:p>
        </p:txBody>
      </p:sp>
      <p:sp>
        <p:nvSpPr>
          <p:cNvPr id="676" name="Shape 676"/>
          <p:cNvSpPr/>
          <p:nvPr/>
        </p:nvSpPr>
        <p:spPr>
          <a:xfrm>
            <a:off x="5738418" y="4306147"/>
            <a:ext cx="507455" cy="562381"/>
          </a:xfrm>
          <a:prstGeom prst="rect">
            <a:avLst/>
          </a:prstGeom>
          <a:solidFill>
            <a:srgbClr val="0065C1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2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</a:rPr>
              <a:t>D</a:t>
            </a:r>
          </a:p>
        </p:txBody>
      </p:sp>
      <p:sp>
        <p:nvSpPr>
          <p:cNvPr id="677" name="Shape 677"/>
          <p:cNvSpPr/>
          <p:nvPr/>
        </p:nvSpPr>
        <p:spPr>
          <a:xfrm>
            <a:off x="1600224" y="4845485"/>
            <a:ext cx="566218" cy="584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200">
                <a:solidFill>
                  <a:srgbClr val="53585F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53585F"/>
                </a:solidFill>
              </a:rPr>
              <a:t>16</a:t>
            </a:r>
          </a:p>
        </p:txBody>
      </p:sp>
      <p:sp>
        <p:nvSpPr>
          <p:cNvPr id="678" name="Shape 678"/>
          <p:cNvSpPr/>
          <p:nvPr/>
        </p:nvSpPr>
        <p:spPr>
          <a:xfrm>
            <a:off x="5709037" y="4845485"/>
            <a:ext cx="566217" cy="584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200">
                <a:solidFill>
                  <a:srgbClr val="53585F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53585F"/>
                </a:solidFill>
              </a:rPr>
              <a:t>23</a:t>
            </a:r>
          </a:p>
        </p:txBody>
      </p:sp>
      <p:sp>
        <p:nvSpPr>
          <p:cNvPr id="679" name="Shape 679"/>
          <p:cNvSpPr/>
          <p:nvPr/>
        </p:nvSpPr>
        <p:spPr>
          <a:xfrm>
            <a:off x="6758927" y="4306147"/>
            <a:ext cx="507455" cy="562381"/>
          </a:xfrm>
          <a:prstGeom prst="rect">
            <a:avLst/>
          </a:prstGeom>
          <a:solidFill>
            <a:srgbClr val="0065C1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2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</a:rPr>
              <a:t>D</a:t>
            </a:r>
          </a:p>
        </p:txBody>
      </p:sp>
      <p:sp>
        <p:nvSpPr>
          <p:cNvPr id="680" name="Shape 680"/>
          <p:cNvSpPr/>
          <p:nvPr/>
        </p:nvSpPr>
        <p:spPr>
          <a:xfrm>
            <a:off x="7345901" y="4306147"/>
            <a:ext cx="507455" cy="562381"/>
          </a:xfrm>
          <a:prstGeom prst="rect">
            <a:avLst/>
          </a:prstGeom>
          <a:solidFill>
            <a:srgbClr val="0065C1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2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</a:rPr>
              <a:t>D</a:t>
            </a:r>
          </a:p>
        </p:txBody>
      </p:sp>
      <p:sp>
        <p:nvSpPr>
          <p:cNvPr id="681" name="Shape 681"/>
          <p:cNvSpPr/>
          <p:nvPr/>
        </p:nvSpPr>
        <p:spPr>
          <a:xfrm>
            <a:off x="7932873" y="4306147"/>
            <a:ext cx="507455" cy="562381"/>
          </a:xfrm>
          <a:prstGeom prst="rect">
            <a:avLst/>
          </a:prstGeom>
          <a:solidFill>
            <a:srgbClr val="0065C1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2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</a:rPr>
              <a:t>D</a:t>
            </a:r>
          </a:p>
        </p:txBody>
      </p:sp>
      <p:sp>
        <p:nvSpPr>
          <p:cNvPr id="682" name="Shape 682"/>
          <p:cNvSpPr/>
          <p:nvPr/>
        </p:nvSpPr>
        <p:spPr>
          <a:xfrm>
            <a:off x="8519847" y="4306147"/>
            <a:ext cx="507455" cy="562381"/>
          </a:xfrm>
          <a:prstGeom prst="rect">
            <a:avLst/>
          </a:prstGeom>
          <a:solidFill>
            <a:srgbClr val="0065C1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2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</a:rPr>
              <a:t>D</a:t>
            </a:r>
          </a:p>
        </p:txBody>
      </p:sp>
      <p:sp>
        <p:nvSpPr>
          <p:cNvPr id="683" name="Shape 683"/>
          <p:cNvSpPr/>
          <p:nvPr/>
        </p:nvSpPr>
        <p:spPr>
          <a:xfrm>
            <a:off x="9106820" y="4306147"/>
            <a:ext cx="507455" cy="562381"/>
          </a:xfrm>
          <a:prstGeom prst="rect">
            <a:avLst/>
          </a:prstGeom>
          <a:solidFill>
            <a:srgbClr val="0065C1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2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</a:rPr>
              <a:t>D</a:t>
            </a:r>
          </a:p>
        </p:txBody>
      </p:sp>
      <p:sp>
        <p:nvSpPr>
          <p:cNvPr id="684" name="Shape 684"/>
          <p:cNvSpPr/>
          <p:nvPr/>
        </p:nvSpPr>
        <p:spPr>
          <a:xfrm>
            <a:off x="9693793" y="4306147"/>
            <a:ext cx="507455" cy="562381"/>
          </a:xfrm>
          <a:prstGeom prst="rect">
            <a:avLst/>
          </a:prstGeom>
          <a:solidFill>
            <a:srgbClr val="0065C1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2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</a:rPr>
              <a:t>D</a:t>
            </a:r>
          </a:p>
        </p:txBody>
      </p:sp>
      <p:sp>
        <p:nvSpPr>
          <p:cNvPr id="685" name="Shape 685"/>
          <p:cNvSpPr/>
          <p:nvPr/>
        </p:nvSpPr>
        <p:spPr>
          <a:xfrm>
            <a:off x="10280767" y="4306147"/>
            <a:ext cx="507454" cy="562381"/>
          </a:xfrm>
          <a:prstGeom prst="rect">
            <a:avLst/>
          </a:prstGeom>
          <a:solidFill>
            <a:srgbClr val="0065C1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2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</a:rPr>
              <a:t>D</a:t>
            </a:r>
          </a:p>
        </p:txBody>
      </p:sp>
      <p:sp>
        <p:nvSpPr>
          <p:cNvPr id="686" name="Shape 686"/>
          <p:cNvSpPr/>
          <p:nvPr/>
        </p:nvSpPr>
        <p:spPr>
          <a:xfrm>
            <a:off x="10867739" y="4306147"/>
            <a:ext cx="507455" cy="562381"/>
          </a:xfrm>
          <a:prstGeom prst="rect">
            <a:avLst/>
          </a:prstGeom>
          <a:solidFill>
            <a:srgbClr val="0065C1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2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</a:rPr>
              <a:t>D</a:t>
            </a:r>
          </a:p>
        </p:txBody>
      </p:sp>
      <p:sp>
        <p:nvSpPr>
          <p:cNvPr id="687" name="Shape 687"/>
          <p:cNvSpPr/>
          <p:nvPr/>
        </p:nvSpPr>
        <p:spPr>
          <a:xfrm>
            <a:off x="6729546" y="4845485"/>
            <a:ext cx="566218" cy="584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200">
                <a:solidFill>
                  <a:srgbClr val="53585F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53585F"/>
                </a:solidFill>
              </a:rPr>
              <a:t>24</a:t>
            </a:r>
          </a:p>
        </p:txBody>
      </p:sp>
      <p:sp>
        <p:nvSpPr>
          <p:cNvPr id="688" name="Shape 688"/>
          <p:cNvSpPr/>
          <p:nvPr/>
        </p:nvSpPr>
        <p:spPr>
          <a:xfrm>
            <a:off x="10838358" y="4845485"/>
            <a:ext cx="566218" cy="584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200">
                <a:solidFill>
                  <a:srgbClr val="53585F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53585F"/>
                </a:solidFill>
              </a:rPr>
              <a:t>31</a:t>
            </a:r>
          </a:p>
        </p:txBody>
      </p:sp>
      <p:sp>
        <p:nvSpPr>
          <p:cNvPr id="689" name="Shape 689"/>
          <p:cNvSpPr/>
          <p:nvPr/>
        </p:nvSpPr>
        <p:spPr>
          <a:xfrm>
            <a:off x="1629606" y="2528147"/>
            <a:ext cx="507454" cy="562381"/>
          </a:xfrm>
          <a:prstGeom prst="rect">
            <a:avLst/>
          </a:prstGeom>
          <a:solidFill>
            <a:srgbClr val="5747C1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2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</a:rPr>
              <a:t>S</a:t>
            </a:r>
          </a:p>
        </p:txBody>
      </p:sp>
      <p:sp>
        <p:nvSpPr>
          <p:cNvPr id="690" name="Shape 690"/>
          <p:cNvSpPr/>
          <p:nvPr/>
        </p:nvSpPr>
        <p:spPr>
          <a:xfrm>
            <a:off x="2216579" y="2528147"/>
            <a:ext cx="507455" cy="562381"/>
          </a:xfrm>
          <a:prstGeom prst="rect">
            <a:avLst/>
          </a:prstGeom>
          <a:solidFill>
            <a:srgbClr val="971817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2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</a:rPr>
              <a:t>i</a:t>
            </a:r>
          </a:p>
        </p:txBody>
      </p:sp>
      <p:sp>
        <p:nvSpPr>
          <p:cNvPr id="691" name="Shape 691"/>
          <p:cNvSpPr/>
          <p:nvPr/>
        </p:nvSpPr>
        <p:spPr>
          <a:xfrm>
            <a:off x="2803552" y="2528147"/>
            <a:ext cx="507455" cy="562381"/>
          </a:xfrm>
          <a:prstGeom prst="rect">
            <a:avLst/>
          </a:prstGeom>
          <a:solidFill>
            <a:srgbClr val="BC8027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2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</a:rPr>
              <a:t>d</a:t>
            </a:r>
          </a:p>
        </p:txBody>
      </p:sp>
      <p:sp>
        <p:nvSpPr>
          <p:cNvPr id="692" name="Shape 692"/>
          <p:cNvSpPr/>
          <p:nvPr/>
        </p:nvSpPr>
        <p:spPr>
          <a:xfrm>
            <a:off x="3390525" y="2528147"/>
            <a:ext cx="507455" cy="562381"/>
          </a:xfrm>
          <a:prstGeom prst="rect">
            <a:avLst/>
          </a:prstGeom>
          <a:solidFill>
            <a:srgbClr val="308B16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2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</a:rPr>
              <a:t>I</a:t>
            </a:r>
          </a:p>
        </p:txBody>
      </p:sp>
      <p:sp>
        <p:nvSpPr>
          <p:cNvPr id="693" name="Shape 693"/>
          <p:cNvSpPr/>
          <p:nvPr/>
        </p:nvSpPr>
        <p:spPr>
          <a:xfrm>
            <a:off x="3977499" y="2528147"/>
            <a:ext cx="507454" cy="562381"/>
          </a:xfrm>
          <a:prstGeom prst="rect">
            <a:avLst/>
          </a:prstGeom>
          <a:solidFill>
            <a:srgbClr val="308B16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2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</a:rPr>
              <a:t>I</a:t>
            </a:r>
          </a:p>
        </p:txBody>
      </p:sp>
      <p:sp>
        <p:nvSpPr>
          <p:cNvPr id="694" name="Shape 694"/>
          <p:cNvSpPr/>
          <p:nvPr/>
        </p:nvSpPr>
        <p:spPr>
          <a:xfrm>
            <a:off x="4564472" y="2528147"/>
            <a:ext cx="507454" cy="562381"/>
          </a:xfrm>
          <a:prstGeom prst="rect">
            <a:avLst/>
          </a:prstGeom>
          <a:solidFill>
            <a:srgbClr val="308B16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2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</a:rPr>
              <a:t>I</a:t>
            </a:r>
          </a:p>
        </p:txBody>
      </p:sp>
      <p:sp>
        <p:nvSpPr>
          <p:cNvPr id="695" name="Shape 695"/>
          <p:cNvSpPr/>
          <p:nvPr/>
        </p:nvSpPr>
        <p:spPr>
          <a:xfrm>
            <a:off x="5151445" y="2528147"/>
            <a:ext cx="507455" cy="562381"/>
          </a:xfrm>
          <a:prstGeom prst="rect">
            <a:avLst/>
          </a:prstGeom>
          <a:solidFill>
            <a:srgbClr val="308B16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2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</a:rPr>
              <a:t>I</a:t>
            </a:r>
          </a:p>
        </p:txBody>
      </p:sp>
      <p:sp>
        <p:nvSpPr>
          <p:cNvPr id="696" name="Shape 696"/>
          <p:cNvSpPr/>
          <p:nvPr/>
        </p:nvSpPr>
        <p:spPr>
          <a:xfrm>
            <a:off x="5738418" y="2528147"/>
            <a:ext cx="507455" cy="562381"/>
          </a:xfrm>
          <a:prstGeom prst="rect">
            <a:avLst/>
          </a:prstGeom>
          <a:solidFill>
            <a:srgbClr val="308B16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2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</a:rPr>
              <a:t>I</a:t>
            </a:r>
          </a:p>
        </p:txBody>
      </p:sp>
      <p:sp>
        <p:nvSpPr>
          <p:cNvPr id="697" name="Shape 697"/>
          <p:cNvSpPr/>
          <p:nvPr/>
        </p:nvSpPr>
        <p:spPr>
          <a:xfrm>
            <a:off x="6828403" y="1911373"/>
            <a:ext cx="368504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0</a:t>
            </a:r>
          </a:p>
        </p:txBody>
      </p:sp>
      <p:sp>
        <p:nvSpPr>
          <p:cNvPr id="698" name="Shape 698"/>
          <p:cNvSpPr/>
          <p:nvPr/>
        </p:nvSpPr>
        <p:spPr>
          <a:xfrm>
            <a:off x="7412603" y="1911373"/>
            <a:ext cx="368504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1</a:t>
            </a:r>
          </a:p>
        </p:txBody>
      </p:sp>
      <p:sp>
        <p:nvSpPr>
          <p:cNvPr id="699" name="Shape 699"/>
          <p:cNvSpPr/>
          <p:nvPr/>
        </p:nvSpPr>
        <p:spPr>
          <a:xfrm>
            <a:off x="7971403" y="1911373"/>
            <a:ext cx="368504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2</a:t>
            </a:r>
          </a:p>
        </p:txBody>
      </p:sp>
      <p:sp>
        <p:nvSpPr>
          <p:cNvPr id="700" name="Shape 700"/>
          <p:cNvSpPr/>
          <p:nvPr/>
        </p:nvSpPr>
        <p:spPr>
          <a:xfrm>
            <a:off x="8568303" y="1911373"/>
            <a:ext cx="368504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3</a:t>
            </a:r>
          </a:p>
        </p:txBody>
      </p:sp>
      <p:sp>
        <p:nvSpPr>
          <p:cNvPr id="701" name="Shape 701"/>
          <p:cNvSpPr/>
          <p:nvPr/>
        </p:nvSpPr>
        <p:spPr>
          <a:xfrm>
            <a:off x="3040451" y="1441885"/>
            <a:ext cx="1130707" cy="584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2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inode</a:t>
            </a:r>
          </a:p>
        </p:txBody>
      </p:sp>
      <p:sp>
        <p:nvSpPr>
          <p:cNvPr id="702" name="Shape 702"/>
          <p:cNvSpPr/>
          <p:nvPr/>
        </p:nvSpPr>
        <p:spPr>
          <a:xfrm>
            <a:off x="3605804" y="1976109"/>
            <a:ext cx="1" cy="481365"/>
          </a:xfrm>
          <a:prstGeom prst="line">
            <a:avLst/>
          </a:prstGeom>
          <a:ln w="25400">
            <a:solidFill>
              <a:srgbClr val="FFFFFF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4" name="Shape 704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73201">
              <a:defRPr sz="648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6480">
                <a:solidFill>
                  <a:srgbClr val="FFFFFF"/>
                </a:solidFill>
              </a:rPr>
              <a:t>Best File Layout</a:t>
            </a:r>
          </a:p>
        </p:txBody>
      </p:sp>
      <p:sp>
        <p:nvSpPr>
          <p:cNvPr id="705" name="Shape 705"/>
          <p:cNvSpPr/>
          <p:nvPr/>
        </p:nvSpPr>
        <p:spPr>
          <a:xfrm>
            <a:off x="1713203" y="3067485"/>
            <a:ext cx="340260" cy="584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200">
                <a:solidFill>
                  <a:srgbClr val="53585F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53585F"/>
                </a:solidFill>
              </a:rPr>
              <a:t>0</a:t>
            </a:r>
          </a:p>
        </p:txBody>
      </p:sp>
      <p:sp>
        <p:nvSpPr>
          <p:cNvPr id="706" name="Shape 706"/>
          <p:cNvSpPr/>
          <p:nvPr/>
        </p:nvSpPr>
        <p:spPr>
          <a:xfrm>
            <a:off x="5822016" y="3067485"/>
            <a:ext cx="340259" cy="584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200">
                <a:solidFill>
                  <a:srgbClr val="53585F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53585F"/>
                </a:solidFill>
              </a:rPr>
              <a:t>7</a:t>
            </a:r>
          </a:p>
        </p:txBody>
      </p:sp>
      <p:sp>
        <p:nvSpPr>
          <p:cNvPr id="707" name="Shape 707"/>
          <p:cNvSpPr/>
          <p:nvPr/>
        </p:nvSpPr>
        <p:spPr>
          <a:xfrm>
            <a:off x="6758927" y="2528147"/>
            <a:ext cx="507455" cy="562381"/>
          </a:xfrm>
          <a:prstGeom prst="rect">
            <a:avLst/>
          </a:prstGeom>
          <a:solidFill>
            <a:srgbClr val="0065C1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2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</a:rPr>
              <a:t>D</a:t>
            </a:r>
          </a:p>
        </p:txBody>
      </p:sp>
      <p:sp>
        <p:nvSpPr>
          <p:cNvPr id="708" name="Shape 708"/>
          <p:cNvSpPr/>
          <p:nvPr/>
        </p:nvSpPr>
        <p:spPr>
          <a:xfrm>
            <a:off x="7345900" y="2528147"/>
            <a:ext cx="507455" cy="562381"/>
          </a:xfrm>
          <a:prstGeom prst="rect">
            <a:avLst/>
          </a:prstGeom>
          <a:solidFill>
            <a:srgbClr val="0065C1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2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</a:rPr>
              <a:t>D</a:t>
            </a:r>
          </a:p>
        </p:txBody>
      </p:sp>
      <p:sp>
        <p:nvSpPr>
          <p:cNvPr id="709" name="Shape 709"/>
          <p:cNvSpPr/>
          <p:nvPr/>
        </p:nvSpPr>
        <p:spPr>
          <a:xfrm>
            <a:off x="7932873" y="2528147"/>
            <a:ext cx="507455" cy="562381"/>
          </a:xfrm>
          <a:prstGeom prst="rect">
            <a:avLst/>
          </a:prstGeom>
          <a:solidFill>
            <a:srgbClr val="0065C1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2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</a:rPr>
              <a:t>D</a:t>
            </a:r>
          </a:p>
        </p:txBody>
      </p:sp>
      <p:sp>
        <p:nvSpPr>
          <p:cNvPr id="710" name="Shape 710"/>
          <p:cNvSpPr/>
          <p:nvPr/>
        </p:nvSpPr>
        <p:spPr>
          <a:xfrm>
            <a:off x="8519846" y="2528147"/>
            <a:ext cx="507455" cy="562381"/>
          </a:xfrm>
          <a:prstGeom prst="rect">
            <a:avLst/>
          </a:prstGeom>
          <a:solidFill>
            <a:srgbClr val="0065C1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2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</a:rPr>
              <a:t>D</a:t>
            </a:r>
          </a:p>
        </p:txBody>
      </p:sp>
      <p:sp>
        <p:nvSpPr>
          <p:cNvPr id="711" name="Shape 711"/>
          <p:cNvSpPr/>
          <p:nvPr/>
        </p:nvSpPr>
        <p:spPr>
          <a:xfrm>
            <a:off x="9106820" y="2528147"/>
            <a:ext cx="507454" cy="562381"/>
          </a:xfrm>
          <a:prstGeom prst="rect">
            <a:avLst/>
          </a:prstGeom>
          <a:solidFill>
            <a:srgbClr val="0065C1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2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</a:rPr>
              <a:t>D</a:t>
            </a:r>
          </a:p>
        </p:txBody>
      </p:sp>
      <p:sp>
        <p:nvSpPr>
          <p:cNvPr id="712" name="Shape 712"/>
          <p:cNvSpPr/>
          <p:nvPr/>
        </p:nvSpPr>
        <p:spPr>
          <a:xfrm>
            <a:off x="9693793" y="2528147"/>
            <a:ext cx="507455" cy="562381"/>
          </a:xfrm>
          <a:prstGeom prst="rect">
            <a:avLst/>
          </a:prstGeom>
          <a:solidFill>
            <a:srgbClr val="0065C1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2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</a:rPr>
              <a:t>D</a:t>
            </a:r>
          </a:p>
        </p:txBody>
      </p:sp>
      <p:sp>
        <p:nvSpPr>
          <p:cNvPr id="713" name="Shape 713"/>
          <p:cNvSpPr/>
          <p:nvPr/>
        </p:nvSpPr>
        <p:spPr>
          <a:xfrm>
            <a:off x="10280766" y="2528147"/>
            <a:ext cx="507455" cy="562381"/>
          </a:xfrm>
          <a:prstGeom prst="rect">
            <a:avLst/>
          </a:prstGeom>
          <a:solidFill>
            <a:srgbClr val="0065C1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2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</a:rPr>
              <a:t>D</a:t>
            </a:r>
          </a:p>
        </p:txBody>
      </p:sp>
      <p:sp>
        <p:nvSpPr>
          <p:cNvPr id="714" name="Shape 714"/>
          <p:cNvSpPr/>
          <p:nvPr/>
        </p:nvSpPr>
        <p:spPr>
          <a:xfrm>
            <a:off x="10867739" y="2528147"/>
            <a:ext cx="507455" cy="562381"/>
          </a:xfrm>
          <a:prstGeom prst="rect">
            <a:avLst/>
          </a:prstGeom>
          <a:solidFill>
            <a:srgbClr val="0065C1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2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</a:rPr>
              <a:t>D</a:t>
            </a:r>
          </a:p>
        </p:txBody>
      </p:sp>
      <p:sp>
        <p:nvSpPr>
          <p:cNvPr id="715" name="Shape 715"/>
          <p:cNvSpPr/>
          <p:nvPr/>
        </p:nvSpPr>
        <p:spPr>
          <a:xfrm>
            <a:off x="6842524" y="3067485"/>
            <a:ext cx="340260" cy="584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200">
                <a:solidFill>
                  <a:srgbClr val="53585F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53585F"/>
                </a:solidFill>
              </a:rPr>
              <a:t>8</a:t>
            </a:r>
          </a:p>
        </p:txBody>
      </p:sp>
      <p:sp>
        <p:nvSpPr>
          <p:cNvPr id="716" name="Shape 716"/>
          <p:cNvSpPr/>
          <p:nvPr/>
        </p:nvSpPr>
        <p:spPr>
          <a:xfrm>
            <a:off x="10838358" y="3067485"/>
            <a:ext cx="566218" cy="584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200">
                <a:solidFill>
                  <a:srgbClr val="53585F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53585F"/>
                </a:solidFill>
              </a:rPr>
              <a:t>15</a:t>
            </a:r>
          </a:p>
        </p:txBody>
      </p:sp>
      <p:sp>
        <p:nvSpPr>
          <p:cNvPr id="717" name="Shape 717"/>
          <p:cNvSpPr/>
          <p:nvPr/>
        </p:nvSpPr>
        <p:spPr>
          <a:xfrm>
            <a:off x="1629606" y="4306147"/>
            <a:ext cx="507454" cy="562381"/>
          </a:xfrm>
          <a:prstGeom prst="rect">
            <a:avLst/>
          </a:prstGeom>
          <a:solidFill>
            <a:srgbClr val="0065C1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2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</a:rPr>
              <a:t>D</a:t>
            </a:r>
          </a:p>
        </p:txBody>
      </p:sp>
      <p:sp>
        <p:nvSpPr>
          <p:cNvPr id="718" name="Shape 718"/>
          <p:cNvSpPr/>
          <p:nvPr/>
        </p:nvSpPr>
        <p:spPr>
          <a:xfrm>
            <a:off x="2216579" y="4306147"/>
            <a:ext cx="507455" cy="562381"/>
          </a:xfrm>
          <a:prstGeom prst="rect">
            <a:avLst/>
          </a:prstGeom>
          <a:solidFill>
            <a:srgbClr val="0065C1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2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</a:rPr>
              <a:t>D</a:t>
            </a:r>
          </a:p>
        </p:txBody>
      </p:sp>
      <p:sp>
        <p:nvSpPr>
          <p:cNvPr id="719" name="Shape 719"/>
          <p:cNvSpPr/>
          <p:nvPr/>
        </p:nvSpPr>
        <p:spPr>
          <a:xfrm>
            <a:off x="2803552" y="4306147"/>
            <a:ext cx="507455" cy="562381"/>
          </a:xfrm>
          <a:prstGeom prst="rect">
            <a:avLst/>
          </a:prstGeom>
          <a:solidFill>
            <a:srgbClr val="0065C1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2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</a:rPr>
              <a:t>D</a:t>
            </a:r>
          </a:p>
        </p:txBody>
      </p:sp>
      <p:sp>
        <p:nvSpPr>
          <p:cNvPr id="720" name="Shape 720"/>
          <p:cNvSpPr/>
          <p:nvPr/>
        </p:nvSpPr>
        <p:spPr>
          <a:xfrm>
            <a:off x="3390525" y="4306147"/>
            <a:ext cx="507455" cy="562381"/>
          </a:xfrm>
          <a:prstGeom prst="rect">
            <a:avLst/>
          </a:prstGeom>
          <a:solidFill>
            <a:srgbClr val="0065C1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2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</a:rPr>
              <a:t>D</a:t>
            </a:r>
          </a:p>
        </p:txBody>
      </p:sp>
      <p:sp>
        <p:nvSpPr>
          <p:cNvPr id="721" name="Shape 721"/>
          <p:cNvSpPr/>
          <p:nvPr/>
        </p:nvSpPr>
        <p:spPr>
          <a:xfrm>
            <a:off x="3977499" y="4306147"/>
            <a:ext cx="507454" cy="562381"/>
          </a:xfrm>
          <a:prstGeom prst="rect">
            <a:avLst/>
          </a:prstGeom>
          <a:solidFill>
            <a:srgbClr val="0065C1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2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</a:rPr>
              <a:t>D</a:t>
            </a:r>
          </a:p>
        </p:txBody>
      </p:sp>
      <p:sp>
        <p:nvSpPr>
          <p:cNvPr id="722" name="Shape 722"/>
          <p:cNvSpPr/>
          <p:nvPr/>
        </p:nvSpPr>
        <p:spPr>
          <a:xfrm>
            <a:off x="4564472" y="4306147"/>
            <a:ext cx="507454" cy="562381"/>
          </a:xfrm>
          <a:prstGeom prst="rect">
            <a:avLst/>
          </a:prstGeom>
          <a:solidFill>
            <a:srgbClr val="0065C1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2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</a:rPr>
              <a:t>D</a:t>
            </a:r>
          </a:p>
        </p:txBody>
      </p:sp>
      <p:sp>
        <p:nvSpPr>
          <p:cNvPr id="723" name="Shape 723"/>
          <p:cNvSpPr/>
          <p:nvPr/>
        </p:nvSpPr>
        <p:spPr>
          <a:xfrm>
            <a:off x="5151445" y="4306147"/>
            <a:ext cx="507455" cy="562381"/>
          </a:xfrm>
          <a:prstGeom prst="rect">
            <a:avLst/>
          </a:prstGeom>
          <a:solidFill>
            <a:srgbClr val="0065C1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2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</a:rPr>
              <a:t>D</a:t>
            </a:r>
          </a:p>
        </p:txBody>
      </p:sp>
      <p:sp>
        <p:nvSpPr>
          <p:cNvPr id="724" name="Shape 724"/>
          <p:cNvSpPr/>
          <p:nvPr/>
        </p:nvSpPr>
        <p:spPr>
          <a:xfrm>
            <a:off x="5738418" y="4306147"/>
            <a:ext cx="507455" cy="562381"/>
          </a:xfrm>
          <a:prstGeom prst="rect">
            <a:avLst/>
          </a:prstGeom>
          <a:solidFill>
            <a:srgbClr val="0065C1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2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</a:rPr>
              <a:t>D</a:t>
            </a:r>
          </a:p>
        </p:txBody>
      </p:sp>
      <p:sp>
        <p:nvSpPr>
          <p:cNvPr id="725" name="Shape 725"/>
          <p:cNvSpPr/>
          <p:nvPr/>
        </p:nvSpPr>
        <p:spPr>
          <a:xfrm>
            <a:off x="1600224" y="4845485"/>
            <a:ext cx="566218" cy="584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200">
                <a:solidFill>
                  <a:srgbClr val="53585F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53585F"/>
                </a:solidFill>
              </a:rPr>
              <a:t>16</a:t>
            </a:r>
          </a:p>
        </p:txBody>
      </p:sp>
      <p:sp>
        <p:nvSpPr>
          <p:cNvPr id="726" name="Shape 726"/>
          <p:cNvSpPr/>
          <p:nvPr/>
        </p:nvSpPr>
        <p:spPr>
          <a:xfrm>
            <a:off x="5709037" y="4845485"/>
            <a:ext cx="566217" cy="584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200">
                <a:solidFill>
                  <a:srgbClr val="53585F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53585F"/>
                </a:solidFill>
              </a:rPr>
              <a:t>23</a:t>
            </a:r>
          </a:p>
        </p:txBody>
      </p:sp>
      <p:sp>
        <p:nvSpPr>
          <p:cNvPr id="727" name="Shape 727"/>
          <p:cNvSpPr/>
          <p:nvPr/>
        </p:nvSpPr>
        <p:spPr>
          <a:xfrm>
            <a:off x="6758927" y="4306147"/>
            <a:ext cx="507455" cy="562381"/>
          </a:xfrm>
          <a:prstGeom prst="rect">
            <a:avLst/>
          </a:prstGeom>
          <a:solidFill>
            <a:srgbClr val="0065C1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2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</a:rPr>
              <a:t>D</a:t>
            </a:r>
          </a:p>
        </p:txBody>
      </p:sp>
      <p:sp>
        <p:nvSpPr>
          <p:cNvPr id="728" name="Shape 728"/>
          <p:cNvSpPr/>
          <p:nvPr/>
        </p:nvSpPr>
        <p:spPr>
          <a:xfrm>
            <a:off x="7345901" y="4306147"/>
            <a:ext cx="507455" cy="562381"/>
          </a:xfrm>
          <a:prstGeom prst="rect">
            <a:avLst/>
          </a:prstGeom>
          <a:solidFill>
            <a:srgbClr val="0065C1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2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</a:rPr>
              <a:t>D</a:t>
            </a:r>
          </a:p>
        </p:txBody>
      </p:sp>
      <p:sp>
        <p:nvSpPr>
          <p:cNvPr id="729" name="Shape 729"/>
          <p:cNvSpPr/>
          <p:nvPr/>
        </p:nvSpPr>
        <p:spPr>
          <a:xfrm>
            <a:off x="7932873" y="4306147"/>
            <a:ext cx="507455" cy="562381"/>
          </a:xfrm>
          <a:prstGeom prst="rect">
            <a:avLst/>
          </a:prstGeom>
          <a:solidFill>
            <a:srgbClr val="0065C1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2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</a:rPr>
              <a:t>D</a:t>
            </a:r>
          </a:p>
        </p:txBody>
      </p:sp>
      <p:sp>
        <p:nvSpPr>
          <p:cNvPr id="730" name="Shape 730"/>
          <p:cNvSpPr/>
          <p:nvPr/>
        </p:nvSpPr>
        <p:spPr>
          <a:xfrm>
            <a:off x="8519847" y="4306147"/>
            <a:ext cx="507455" cy="562381"/>
          </a:xfrm>
          <a:prstGeom prst="rect">
            <a:avLst/>
          </a:prstGeom>
          <a:solidFill>
            <a:srgbClr val="0065C1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2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</a:rPr>
              <a:t>D</a:t>
            </a:r>
          </a:p>
        </p:txBody>
      </p:sp>
      <p:sp>
        <p:nvSpPr>
          <p:cNvPr id="731" name="Shape 731"/>
          <p:cNvSpPr/>
          <p:nvPr/>
        </p:nvSpPr>
        <p:spPr>
          <a:xfrm>
            <a:off x="9106820" y="4306147"/>
            <a:ext cx="507455" cy="562381"/>
          </a:xfrm>
          <a:prstGeom prst="rect">
            <a:avLst/>
          </a:prstGeom>
          <a:solidFill>
            <a:srgbClr val="0065C1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2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</a:rPr>
              <a:t>D</a:t>
            </a:r>
          </a:p>
        </p:txBody>
      </p:sp>
      <p:sp>
        <p:nvSpPr>
          <p:cNvPr id="732" name="Shape 732"/>
          <p:cNvSpPr/>
          <p:nvPr/>
        </p:nvSpPr>
        <p:spPr>
          <a:xfrm>
            <a:off x="9693793" y="4306147"/>
            <a:ext cx="507455" cy="562381"/>
          </a:xfrm>
          <a:prstGeom prst="rect">
            <a:avLst/>
          </a:prstGeom>
          <a:solidFill>
            <a:srgbClr val="0065C1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2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</a:rPr>
              <a:t>D</a:t>
            </a:r>
          </a:p>
        </p:txBody>
      </p:sp>
      <p:sp>
        <p:nvSpPr>
          <p:cNvPr id="733" name="Shape 733"/>
          <p:cNvSpPr/>
          <p:nvPr/>
        </p:nvSpPr>
        <p:spPr>
          <a:xfrm>
            <a:off x="10280767" y="4306147"/>
            <a:ext cx="507454" cy="562381"/>
          </a:xfrm>
          <a:prstGeom prst="rect">
            <a:avLst/>
          </a:prstGeom>
          <a:solidFill>
            <a:srgbClr val="0065C1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2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</a:rPr>
              <a:t>D</a:t>
            </a:r>
          </a:p>
        </p:txBody>
      </p:sp>
      <p:sp>
        <p:nvSpPr>
          <p:cNvPr id="734" name="Shape 734"/>
          <p:cNvSpPr/>
          <p:nvPr/>
        </p:nvSpPr>
        <p:spPr>
          <a:xfrm>
            <a:off x="10867739" y="4306147"/>
            <a:ext cx="507455" cy="562381"/>
          </a:xfrm>
          <a:prstGeom prst="rect">
            <a:avLst/>
          </a:prstGeom>
          <a:solidFill>
            <a:srgbClr val="0065C1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2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</a:rPr>
              <a:t>D</a:t>
            </a:r>
          </a:p>
        </p:txBody>
      </p:sp>
      <p:sp>
        <p:nvSpPr>
          <p:cNvPr id="735" name="Shape 735"/>
          <p:cNvSpPr/>
          <p:nvPr/>
        </p:nvSpPr>
        <p:spPr>
          <a:xfrm>
            <a:off x="6729546" y="4845485"/>
            <a:ext cx="566218" cy="584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200">
                <a:solidFill>
                  <a:srgbClr val="53585F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53585F"/>
                </a:solidFill>
              </a:rPr>
              <a:t>24</a:t>
            </a:r>
          </a:p>
        </p:txBody>
      </p:sp>
      <p:sp>
        <p:nvSpPr>
          <p:cNvPr id="736" name="Shape 736"/>
          <p:cNvSpPr/>
          <p:nvPr/>
        </p:nvSpPr>
        <p:spPr>
          <a:xfrm>
            <a:off x="10838358" y="4845485"/>
            <a:ext cx="566218" cy="584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200">
                <a:solidFill>
                  <a:srgbClr val="53585F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53585F"/>
                </a:solidFill>
              </a:rPr>
              <a:t>31</a:t>
            </a:r>
          </a:p>
        </p:txBody>
      </p:sp>
      <p:sp>
        <p:nvSpPr>
          <p:cNvPr id="737" name="Shape 737"/>
          <p:cNvSpPr/>
          <p:nvPr/>
        </p:nvSpPr>
        <p:spPr>
          <a:xfrm>
            <a:off x="1629606" y="2528147"/>
            <a:ext cx="507454" cy="562381"/>
          </a:xfrm>
          <a:prstGeom prst="rect">
            <a:avLst/>
          </a:prstGeom>
          <a:solidFill>
            <a:srgbClr val="5747C1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2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</a:rPr>
              <a:t>S</a:t>
            </a:r>
          </a:p>
        </p:txBody>
      </p:sp>
      <p:sp>
        <p:nvSpPr>
          <p:cNvPr id="738" name="Shape 738"/>
          <p:cNvSpPr/>
          <p:nvPr/>
        </p:nvSpPr>
        <p:spPr>
          <a:xfrm>
            <a:off x="2216579" y="2528147"/>
            <a:ext cx="507455" cy="562381"/>
          </a:xfrm>
          <a:prstGeom prst="rect">
            <a:avLst/>
          </a:prstGeom>
          <a:solidFill>
            <a:srgbClr val="971817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2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</a:rPr>
              <a:t>i</a:t>
            </a:r>
          </a:p>
        </p:txBody>
      </p:sp>
      <p:sp>
        <p:nvSpPr>
          <p:cNvPr id="739" name="Shape 739"/>
          <p:cNvSpPr/>
          <p:nvPr/>
        </p:nvSpPr>
        <p:spPr>
          <a:xfrm>
            <a:off x="2803552" y="2528147"/>
            <a:ext cx="507455" cy="562381"/>
          </a:xfrm>
          <a:prstGeom prst="rect">
            <a:avLst/>
          </a:prstGeom>
          <a:solidFill>
            <a:srgbClr val="BC8027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2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</a:rPr>
              <a:t>d</a:t>
            </a:r>
          </a:p>
        </p:txBody>
      </p:sp>
      <p:sp>
        <p:nvSpPr>
          <p:cNvPr id="740" name="Shape 740"/>
          <p:cNvSpPr/>
          <p:nvPr/>
        </p:nvSpPr>
        <p:spPr>
          <a:xfrm>
            <a:off x="3390525" y="2528147"/>
            <a:ext cx="507455" cy="562381"/>
          </a:xfrm>
          <a:prstGeom prst="rect">
            <a:avLst/>
          </a:prstGeom>
          <a:solidFill>
            <a:srgbClr val="308B16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2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</a:rPr>
              <a:t>I</a:t>
            </a:r>
          </a:p>
        </p:txBody>
      </p:sp>
      <p:sp>
        <p:nvSpPr>
          <p:cNvPr id="741" name="Shape 741"/>
          <p:cNvSpPr/>
          <p:nvPr/>
        </p:nvSpPr>
        <p:spPr>
          <a:xfrm>
            <a:off x="3977499" y="2528147"/>
            <a:ext cx="507454" cy="562381"/>
          </a:xfrm>
          <a:prstGeom prst="rect">
            <a:avLst/>
          </a:prstGeom>
          <a:solidFill>
            <a:srgbClr val="308B16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2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</a:rPr>
              <a:t>I</a:t>
            </a:r>
          </a:p>
        </p:txBody>
      </p:sp>
      <p:sp>
        <p:nvSpPr>
          <p:cNvPr id="742" name="Shape 742"/>
          <p:cNvSpPr/>
          <p:nvPr/>
        </p:nvSpPr>
        <p:spPr>
          <a:xfrm>
            <a:off x="4564472" y="2528147"/>
            <a:ext cx="507454" cy="562381"/>
          </a:xfrm>
          <a:prstGeom prst="rect">
            <a:avLst/>
          </a:prstGeom>
          <a:solidFill>
            <a:srgbClr val="308B16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2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</a:rPr>
              <a:t>I</a:t>
            </a:r>
          </a:p>
        </p:txBody>
      </p:sp>
      <p:sp>
        <p:nvSpPr>
          <p:cNvPr id="743" name="Shape 743"/>
          <p:cNvSpPr/>
          <p:nvPr/>
        </p:nvSpPr>
        <p:spPr>
          <a:xfrm>
            <a:off x="5151445" y="2528147"/>
            <a:ext cx="507455" cy="562381"/>
          </a:xfrm>
          <a:prstGeom prst="rect">
            <a:avLst/>
          </a:prstGeom>
          <a:solidFill>
            <a:srgbClr val="308B16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2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</a:rPr>
              <a:t>I</a:t>
            </a:r>
          </a:p>
        </p:txBody>
      </p:sp>
      <p:sp>
        <p:nvSpPr>
          <p:cNvPr id="744" name="Shape 744"/>
          <p:cNvSpPr/>
          <p:nvPr/>
        </p:nvSpPr>
        <p:spPr>
          <a:xfrm>
            <a:off x="5738418" y="2528147"/>
            <a:ext cx="507455" cy="562381"/>
          </a:xfrm>
          <a:prstGeom prst="rect">
            <a:avLst/>
          </a:prstGeom>
          <a:solidFill>
            <a:srgbClr val="308B16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2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</a:rPr>
              <a:t>I</a:t>
            </a:r>
          </a:p>
        </p:txBody>
      </p:sp>
      <p:sp>
        <p:nvSpPr>
          <p:cNvPr id="745" name="Shape 745"/>
          <p:cNvSpPr/>
          <p:nvPr/>
        </p:nvSpPr>
        <p:spPr>
          <a:xfrm>
            <a:off x="6828403" y="1911373"/>
            <a:ext cx="368504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0</a:t>
            </a:r>
          </a:p>
        </p:txBody>
      </p:sp>
      <p:sp>
        <p:nvSpPr>
          <p:cNvPr id="746" name="Shape 746"/>
          <p:cNvSpPr/>
          <p:nvPr/>
        </p:nvSpPr>
        <p:spPr>
          <a:xfrm>
            <a:off x="7412603" y="1911373"/>
            <a:ext cx="368504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1</a:t>
            </a:r>
          </a:p>
        </p:txBody>
      </p:sp>
      <p:sp>
        <p:nvSpPr>
          <p:cNvPr id="747" name="Shape 747"/>
          <p:cNvSpPr/>
          <p:nvPr/>
        </p:nvSpPr>
        <p:spPr>
          <a:xfrm>
            <a:off x="7971403" y="1911373"/>
            <a:ext cx="368504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2</a:t>
            </a:r>
          </a:p>
        </p:txBody>
      </p:sp>
      <p:sp>
        <p:nvSpPr>
          <p:cNvPr id="748" name="Shape 748"/>
          <p:cNvSpPr/>
          <p:nvPr/>
        </p:nvSpPr>
        <p:spPr>
          <a:xfrm>
            <a:off x="8568303" y="1911373"/>
            <a:ext cx="368504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3</a:t>
            </a:r>
          </a:p>
        </p:txBody>
      </p:sp>
      <p:sp>
        <p:nvSpPr>
          <p:cNvPr id="749" name="Shape 749"/>
          <p:cNvSpPr/>
          <p:nvPr/>
        </p:nvSpPr>
        <p:spPr>
          <a:xfrm>
            <a:off x="5580451" y="1441885"/>
            <a:ext cx="1130707" cy="584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2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inode</a:t>
            </a:r>
          </a:p>
        </p:txBody>
      </p:sp>
      <p:sp>
        <p:nvSpPr>
          <p:cNvPr id="750" name="Shape 750"/>
          <p:cNvSpPr/>
          <p:nvPr/>
        </p:nvSpPr>
        <p:spPr>
          <a:xfrm>
            <a:off x="6145804" y="1976109"/>
            <a:ext cx="1" cy="481365"/>
          </a:xfrm>
          <a:prstGeom prst="line">
            <a:avLst/>
          </a:prstGeom>
          <a:ln w="25400">
            <a:solidFill>
              <a:srgbClr val="FFFFFF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2" name="TextBox 1"/>
          <p:cNvSpPr txBox="1"/>
          <p:nvPr/>
        </p:nvSpPr>
        <p:spPr>
          <a:xfrm>
            <a:off x="3288929" y="6623485"/>
            <a:ext cx="544572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Can’t do this for all files </a:t>
            </a:r>
            <a:r>
              <a:rPr lang="en-US" dirty="0" smtClean="0">
                <a:sym typeface="Wingdings"/>
              </a:rPr>
              <a:t>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2" name="Shape 752"/>
          <p:cNvSpPr>
            <a:spLocks noGrp="1"/>
          </p:cNvSpPr>
          <p:nvPr>
            <p:ph type="title"/>
          </p:nvPr>
        </p:nvSpPr>
        <p:spPr>
          <a:xfrm>
            <a:off x="1070331" y="1638300"/>
            <a:ext cx="10864138" cy="3302000"/>
          </a:xfrm>
          <a:prstGeom prst="rect">
            <a:avLst/>
          </a:prstGeom>
        </p:spPr>
        <p:txBody>
          <a:bodyPr/>
          <a:lstStyle>
            <a:lvl1pPr>
              <a:defRPr sz="72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6600" dirty="0">
                <a:solidFill>
                  <a:srgbClr val="FFFFFF"/>
                </a:solidFill>
              </a:rPr>
              <a:t>Fast File </a:t>
            </a:r>
            <a:r>
              <a:rPr sz="6600" dirty="0" smtClean="0">
                <a:solidFill>
                  <a:srgbClr val="FFFFFF"/>
                </a:solidFill>
              </a:rPr>
              <a:t>System</a:t>
            </a:r>
            <a:r>
              <a:rPr lang="en-US" sz="6600" dirty="0" smtClean="0">
                <a:solidFill>
                  <a:srgbClr val="FFFFFF"/>
                </a:solidFill>
              </a:rPr>
              <a:t>: </a:t>
            </a:r>
            <a:br>
              <a:rPr lang="en-US" sz="6600" dirty="0" smtClean="0">
                <a:solidFill>
                  <a:srgbClr val="FFFFFF"/>
                </a:solidFill>
              </a:rPr>
            </a:br>
            <a:r>
              <a:rPr lang="en-US" sz="6600" dirty="0" smtClean="0">
                <a:solidFill>
                  <a:srgbClr val="FFFFFF"/>
                </a:solidFill>
              </a:rPr>
              <a:t>FFS</a:t>
            </a:r>
            <a:br>
              <a:rPr lang="en-US" sz="6600" dirty="0" smtClean="0">
                <a:solidFill>
                  <a:srgbClr val="FFFFFF"/>
                </a:solidFill>
              </a:rPr>
            </a:br>
            <a:r>
              <a:rPr lang="en-US" sz="6600" dirty="0" smtClean="0">
                <a:solidFill>
                  <a:srgbClr val="FFFFFF"/>
                </a:solidFill>
              </a:rPr>
              <a:t>(1980’s)</a:t>
            </a:r>
            <a:endParaRPr sz="6600" dirty="0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0" name="Shape 760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73201">
              <a:defRPr sz="648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6480" dirty="0">
                <a:solidFill>
                  <a:srgbClr val="FFFFFF"/>
                </a:solidFill>
              </a:rPr>
              <a:t>System Building</a:t>
            </a:r>
          </a:p>
        </p:txBody>
      </p:sp>
      <p:sp>
        <p:nvSpPr>
          <p:cNvPr id="761" name="Shape 761"/>
          <p:cNvSpPr>
            <a:spLocks noGrp="1"/>
          </p:cNvSpPr>
          <p:nvPr>
            <p:ph type="body" idx="4294967295"/>
          </p:nvPr>
        </p:nvSpPr>
        <p:spPr>
          <a:xfrm>
            <a:off x="334718" y="2303650"/>
            <a:ext cx="12466882" cy="6979497"/>
          </a:xfrm>
          <a:prstGeom prst="rect">
            <a:avLst/>
          </a:prstGeom>
        </p:spPr>
        <p:txBody>
          <a:bodyPr>
            <a:normAutofit fontScale="85000" lnSpcReduction="10000"/>
          </a:bodyPr>
          <a:lstStyle/>
          <a:p>
            <a:pPr lvl="0">
              <a:buNone/>
              <a:defRPr sz="1800">
                <a:solidFill>
                  <a:srgbClr val="000000"/>
                </a:solidFill>
              </a:defRPr>
            </a:pPr>
            <a:r>
              <a:rPr lang="en-US" sz="3800" b="1" dirty="0" smtClean="0">
                <a:latin typeface="Helvetica"/>
                <a:ea typeface="Helvetica"/>
                <a:cs typeface="Helvetica"/>
                <a:sym typeface="Helvetica"/>
              </a:rPr>
              <a:t>Beginner’s</a:t>
            </a:r>
            <a:r>
              <a:rPr sz="3800" b="1" dirty="0" smtClean="0"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sz="3800" b="1" dirty="0">
                <a:latin typeface="Helvetica"/>
                <a:ea typeface="Helvetica"/>
                <a:cs typeface="Helvetica"/>
                <a:sym typeface="Helvetica"/>
              </a:rPr>
              <a:t>approach</a:t>
            </a:r>
          </a:p>
          <a:p>
            <a:pPr lvl="0">
              <a:buNone/>
              <a:defRPr sz="1800">
                <a:solidFill>
                  <a:srgbClr val="000000"/>
                </a:solidFill>
              </a:defRPr>
            </a:pPr>
            <a:r>
              <a:rPr sz="3800" dirty="0"/>
              <a:t>1. get idea</a:t>
            </a:r>
          </a:p>
          <a:p>
            <a:pPr lvl="0">
              <a:buNone/>
              <a:defRPr sz="1800">
                <a:solidFill>
                  <a:srgbClr val="000000"/>
                </a:solidFill>
              </a:defRPr>
            </a:pPr>
            <a:r>
              <a:rPr sz="3800" dirty="0"/>
              <a:t>2. build it!</a:t>
            </a:r>
          </a:p>
          <a:p>
            <a:pPr lvl="0">
              <a:buNone/>
              <a:defRPr sz="1800">
                <a:solidFill>
                  <a:srgbClr val="000000"/>
                </a:solidFill>
              </a:defRPr>
            </a:pPr>
            <a:endParaRPr sz="3800" dirty="0"/>
          </a:p>
          <a:p>
            <a:pPr lvl="0">
              <a:buNone/>
              <a:defRPr sz="1800">
                <a:solidFill>
                  <a:srgbClr val="000000"/>
                </a:solidFill>
              </a:defRPr>
            </a:pPr>
            <a:r>
              <a:rPr lang="en-US" sz="3800" b="1" dirty="0">
                <a:latin typeface="Helvetica"/>
                <a:ea typeface="Helvetica"/>
                <a:cs typeface="Helvetica"/>
                <a:sym typeface="Helvetica"/>
              </a:rPr>
              <a:t>P</a:t>
            </a:r>
            <a:r>
              <a:rPr sz="3800" b="1" dirty="0" smtClean="0">
                <a:latin typeface="Helvetica"/>
                <a:ea typeface="Helvetica"/>
                <a:cs typeface="Helvetica"/>
                <a:sym typeface="Helvetica"/>
              </a:rPr>
              <a:t>ro </a:t>
            </a:r>
            <a:r>
              <a:rPr sz="3800" b="1" dirty="0">
                <a:latin typeface="Helvetica"/>
                <a:ea typeface="Helvetica"/>
                <a:cs typeface="Helvetica"/>
                <a:sym typeface="Helvetica"/>
              </a:rPr>
              <a:t>approach</a:t>
            </a:r>
          </a:p>
          <a:p>
            <a:pPr lvl="0">
              <a:buNone/>
              <a:defRPr sz="1800">
                <a:solidFill>
                  <a:srgbClr val="000000"/>
                </a:solidFill>
              </a:defRPr>
            </a:pPr>
            <a:r>
              <a:rPr sz="3800" dirty="0"/>
              <a:t>1. identify </a:t>
            </a:r>
            <a:r>
              <a:rPr lang="en-US" sz="3800" dirty="0" smtClean="0"/>
              <a:t>existing </a:t>
            </a:r>
            <a:r>
              <a:rPr sz="3800" dirty="0" smtClean="0"/>
              <a:t>state </a:t>
            </a:r>
            <a:r>
              <a:rPr sz="3800" dirty="0"/>
              <a:t>of the art</a:t>
            </a:r>
          </a:p>
          <a:p>
            <a:pPr lvl="0">
              <a:buNone/>
              <a:defRPr sz="1800">
                <a:solidFill>
                  <a:srgbClr val="000000"/>
                </a:solidFill>
              </a:defRPr>
            </a:pPr>
            <a:r>
              <a:rPr sz="3800" dirty="0"/>
              <a:t>2. measure it, identify </a:t>
            </a:r>
            <a:r>
              <a:rPr lang="en-US" sz="3800" dirty="0" smtClean="0"/>
              <a:t>and understand </a:t>
            </a:r>
            <a:r>
              <a:rPr sz="3800" dirty="0" smtClean="0"/>
              <a:t>problems</a:t>
            </a:r>
            <a:endParaRPr sz="3800" dirty="0"/>
          </a:p>
          <a:p>
            <a:pPr lvl="0">
              <a:buNone/>
              <a:defRPr sz="1800">
                <a:solidFill>
                  <a:srgbClr val="000000"/>
                </a:solidFill>
              </a:defRPr>
            </a:pPr>
            <a:r>
              <a:rPr sz="3800" dirty="0"/>
              <a:t>3. get </a:t>
            </a:r>
            <a:r>
              <a:rPr sz="3800" dirty="0" smtClean="0"/>
              <a:t>idea</a:t>
            </a:r>
            <a:r>
              <a:rPr lang="en-US" sz="3800" dirty="0" smtClean="0"/>
              <a:t> (solutions often flow from deeply understanding problem)</a:t>
            </a:r>
            <a:endParaRPr sz="3800" dirty="0"/>
          </a:p>
          <a:p>
            <a:pPr lvl="0">
              <a:buNone/>
              <a:defRPr sz="1800">
                <a:solidFill>
                  <a:srgbClr val="000000"/>
                </a:solidFill>
              </a:defRPr>
            </a:pPr>
            <a:r>
              <a:rPr sz="3800" dirty="0"/>
              <a:t>4. build it!</a:t>
            </a:r>
          </a:p>
        </p:txBody>
      </p:sp>
      <p:sp>
        <p:nvSpPr>
          <p:cNvPr id="762" name="Shape 762"/>
          <p:cNvSpPr/>
          <p:nvPr/>
        </p:nvSpPr>
        <p:spPr>
          <a:xfrm>
            <a:off x="7266710" y="5190788"/>
            <a:ext cx="4167808" cy="779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4400" i="1">
                <a:solidFill>
                  <a:srgbClr val="7BDB45"/>
                </a:solidFill>
              </a:defRPr>
            </a:lvl1pPr>
          </a:lstStyle>
          <a:p>
            <a:pPr lvl="0">
              <a:defRPr sz="1800" i="0">
                <a:solidFill>
                  <a:srgbClr val="000000"/>
                </a:solidFill>
              </a:defRPr>
            </a:pPr>
            <a:r>
              <a:rPr sz="4400" i="1" dirty="0">
                <a:solidFill>
                  <a:schemeClr val="bg2"/>
                </a:solidFill>
              </a:rPr>
              <a:t>measure then build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4" name="Shape 764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73201">
              <a:defRPr sz="648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sz="6480" dirty="0" smtClean="0">
                <a:solidFill>
                  <a:srgbClr val="FFFFFF"/>
                </a:solidFill>
              </a:rPr>
              <a:t>Measure </a:t>
            </a:r>
            <a:r>
              <a:rPr sz="6480" dirty="0" smtClean="0">
                <a:solidFill>
                  <a:srgbClr val="FFFFFF"/>
                </a:solidFill>
              </a:rPr>
              <a:t>Old </a:t>
            </a:r>
            <a:r>
              <a:rPr sz="6480" dirty="0">
                <a:solidFill>
                  <a:srgbClr val="FFFFFF"/>
                </a:solidFill>
              </a:rPr>
              <a:t>FS</a:t>
            </a:r>
          </a:p>
        </p:txBody>
      </p:sp>
      <p:sp>
        <p:nvSpPr>
          <p:cNvPr id="765" name="Shape 765"/>
          <p:cNvSpPr>
            <a:spLocks noGrp="1"/>
          </p:cNvSpPr>
          <p:nvPr>
            <p:ph type="body" idx="4294967295"/>
          </p:nvPr>
        </p:nvSpPr>
        <p:spPr>
          <a:xfrm>
            <a:off x="580835" y="2431632"/>
            <a:ext cx="11099800" cy="5230813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>
              <a:buNone/>
              <a:defRPr sz="1800">
                <a:solidFill>
                  <a:srgbClr val="000000"/>
                </a:solidFill>
              </a:defRPr>
            </a:pPr>
            <a:r>
              <a:rPr sz="3200" dirty="0">
                <a:solidFill>
                  <a:srgbClr val="333333"/>
                </a:solidFill>
              </a:rPr>
              <a:t>State of the art: original UNIX file </a:t>
            </a:r>
            <a:r>
              <a:rPr sz="3200" dirty="0" smtClean="0">
                <a:solidFill>
                  <a:srgbClr val="333333"/>
                </a:solidFill>
              </a:rPr>
              <a:t>system</a:t>
            </a:r>
            <a:endParaRPr sz="3200" dirty="0">
              <a:solidFill>
                <a:srgbClr val="333333"/>
              </a:solidFill>
            </a:endParaRPr>
          </a:p>
        </p:txBody>
      </p:sp>
      <p:sp>
        <p:nvSpPr>
          <p:cNvPr id="4" name="Shape 767"/>
          <p:cNvSpPr/>
          <p:nvPr/>
        </p:nvSpPr>
        <p:spPr>
          <a:xfrm>
            <a:off x="6300819" y="3225639"/>
            <a:ext cx="4240091" cy="1122546"/>
          </a:xfrm>
          <a:prstGeom prst="rect">
            <a:avLst/>
          </a:prstGeom>
          <a:solidFill>
            <a:srgbClr val="0065C1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2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</a:rPr>
              <a:t>Data Blocks</a:t>
            </a:r>
          </a:p>
        </p:txBody>
      </p:sp>
      <p:sp>
        <p:nvSpPr>
          <p:cNvPr id="5" name="Shape 768"/>
          <p:cNvSpPr/>
          <p:nvPr/>
        </p:nvSpPr>
        <p:spPr>
          <a:xfrm>
            <a:off x="2371972" y="3225639"/>
            <a:ext cx="1714961" cy="1122546"/>
          </a:xfrm>
          <a:prstGeom prst="rect">
            <a:avLst/>
          </a:prstGeom>
          <a:solidFill>
            <a:srgbClr val="5747C1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2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</a:rPr>
              <a:t>super block</a:t>
            </a:r>
          </a:p>
        </p:txBody>
      </p:sp>
      <p:sp>
        <p:nvSpPr>
          <p:cNvPr id="6" name="Shape 769"/>
          <p:cNvSpPr/>
          <p:nvPr/>
        </p:nvSpPr>
        <p:spPr>
          <a:xfrm>
            <a:off x="4132892" y="3225639"/>
            <a:ext cx="2105493" cy="1122546"/>
          </a:xfrm>
          <a:prstGeom prst="rect">
            <a:avLst/>
          </a:prstGeom>
          <a:solidFill>
            <a:srgbClr val="308B16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2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</a:rPr>
              <a:t>inodes</a:t>
            </a:r>
          </a:p>
        </p:txBody>
      </p:sp>
      <p:sp>
        <p:nvSpPr>
          <p:cNvPr id="7" name="Shape 770"/>
          <p:cNvSpPr/>
          <p:nvPr/>
        </p:nvSpPr>
        <p:spPr>
          <a:xfrm>
            <a:off x="2186657" y="4439011"/>
            <a:ext cx="368504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0</a:t>
            </a:r>
          </a:p>
        </p:txBody>
      </p:sp>
      <p:sp>
        <p:nvSpPr>
          <p:cNvPr id="8" name="Shape 771"/>
          <p:cNvSpPr/>
          <p:nvPr/>
        </p:nvSpPr>
        <p:spPr>
          <a:xfrm>
            <a:off x="10276543" y="4439011"/>
            <a:ext cx="444399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N</a:t>
            </a:r>
          </a:p>
        </p:txBody>
      </p:sp>
      <p:sp>
        <p:nvSpPr>
          <p:cNvPr id="9" name="Shape 773"/>
          <p:cNvSpPr/>
          <p:nvPr/>
        </p:nvSpPr>
        <p:spPr>
          <a:xfrm>
            <a:off x="2509665" y="5086712"/>
            <a:ext cx="8031245" cy="108747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 dirty="0">
                <a:solidFill>
                  <a:srgbClr val="333333"/>
                </a:solidFill>
              </a:rPr>
              <a:t>Free lists are embedded in inodes, data </a:t>
            </a:r>
            <a:r>
              <a:rPr sz="3200" dirty="0" smtClean="0">
                <a:solidFill>
                  <a:srgbClr val="333333"/>
                </a:solidFill>
              </a:rPr>
              <a:t>blocks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 dirty="0">
                <a:solidFill>
                  <a:srgbClr val="333333"/>
                </a:solidFill>
              </a:rPr>
              <a:t>Data blocks are 512 </a:t>
            </a:r>
            <a:r>
              <a:rPr sz="3200" dirty="0" smtClean="0">
                <a:solidFill>
                  <a:srgbClr val="333333"/>
                </a:solidFill>
              </a:rPr>
              <a:t>bytes</a:t>
            </a:r>
            <a:endParaRPr sz="3200" dirty="0">
              <a:solidFill>
                <a:srgbClr val="333333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80835" y="6546701"/>
            <a:ext cx="10833993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lang="en-US" sz="3200" dirty="0" smtClean="0"/>
              <a:t>Measure </a:t>
            </a:r>
            <a:r>
              <a:rPr lang="en-US" sz="3200" dirty="0" smtClean="0">
                <a:solidFill>
                  <a:schemeClr val="bg2"/>
                </a:solidFill>
              </a:rPr>
              <a:t>throughput for </a:t>
            </a:r>
            <a:r>
              <a:rPr lang="en-US" sz="3200" dirty="0" smtClean="0">
                <a:solidFill>
                  <a:schemeClr val="bg2"/>
                </a:solidFill>
              </a:rPr>
              <a:t>whole sequential file </a:t>
            </a:r>
            <a:r>
              <a:rPr lang="en-US" sz="3200" dirty="0" smtClean="0">
                <a:solidFill>
                  <a:schemeClr val="bg2"/>
                </a:solidFill>
              </a:rPr>
              <a:t>reads/writes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endParaRPr lang="en-US" sz="3200" dirty="0" smtClean="0">
              <a:solidFill>
                <a:schemeClr val="bg2"/>
              </a:solidFill>
            </a:endParaRP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lang="en-US" sz="3200" dirty="0" smtClean="0">
                <a:solidFill>
                  <a:schemeClr val="bg2"/>
                </a:solidFill>
              </a:rPr>
              <a:t>Compare to theoretical max,</a:t>
            </a:r>
            <a:r>
              <a:rPr lang="en-US" sz="3200" dirty="0" smtClean="0"/>
              <a:t> which is…</a:t>
            </a:r>
            <a:br>
              <a:rPr lang="en-US" sz="3200" dirty="0" smtClean="0"/>
            </a:br>
            <a:endParaRPr lang="en-US" sz="3200" dirty="0" smtClean="0"/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lang="en-US" sz="3200" dirty="0" smtClean="0"/>
              <a:t>Old UNIX file system: </a:t>
            </a:r>
            <a:r>
              <a:rPr lang="en-US" sz="3200" dirty="0" smtClean="0"/>
              <a:t>achieved only </a:t>
            </a:r>
            <a:r>
              <a:rPr lang="en-US" sz="3200" b="1" dirty="0" smtClean="0">
                <a:solidFill>
                  <a:srgbClr val="FF2600"/>
                </a:solidFill>
                <a:latin typeface="Helvetica"/>
                <a:ea typeface="Helvetica"/>
                <a:cs typeface="Helvetica"/>
                <a:sym typeface="Helvetica"/>
              </a:rPr>
              <a:t>2%</a:t>
            </a:r>
            <a:r>
              <a:rPr lang="en-US" sz="3200" dirty="0" smtClean="0"/>
              <a:t> of potential.  Why?</a:t>
            </a:r>
            <a:endParaRPr lang="en-US" sz="3200" dirty="0"/>
          </a:p>
        </p:txBody>
      </p:sp>
      <p:sp>
        <p:nvSpPr>
          <p:cNvPr id="2" name="Rectangle 1"/>
          <p:cNvSpPr/>
          <p:nvPr/>
        </p:nvSpPr>
        <p:spPr>
          <a:xfrm>
            <a:off x="8311925" y="7522438"/>
            <a:ext cx="285687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lang="en-US" sz="3200" dirty="0"/>
              <a:t>disk bandwidth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6" name="Shape 796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73201">
              <a:defRPr sz="648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6480" dirty="0">
                <a:solidFill>
                  <a:srgbClr val="FFFFFF"/>
                </a:solidFill>
              </a:rPr>
              <a:t>Measurement </a:t>
            </a:r>
            <a:r>
              <a:rPr sz="6480" dirty="0" smtClean="0">
                <a:solidFill>
                  <a:srgbClr val="FFFFFF"/>
                </a:solidFill>
              </a:rPr>
              <a:t>1</a:t>
            </a:r>
            <a:r>
              <a:rPr lang="en-US" sz="6480" dirty="0" smtClean="0">
                <a:solidFill>
                  <a:srgbClr val="FFFFFF"/>
                </a:solidFill>
              </a:rPr>
              <a:t>: Aging?</a:t>
            </a:r>
            <a:endParaRPr sz="6480" dirty="0">
              <a:solidFill>
                <a:srgbClr val="FFFFFF"/>
              </a:solidFill>
            </a:endParaRPr>
          </a:p>
        </p:txBody>
      </p:sp>
      <p:sp>
        <p:nvSpPr>
          <p:cNvPr id="797" name="Shape 797"/>
          <p:cNvSpPr>
            <a:spLocks noGrp="1"/>
          </p:cNvSpPr>
          <p:nvPr>
            <p:ph type="body" idx="4294967295"/>
          </p:nvPr>
        </p:nvSpPr>
        <p:spPr>
          <a:xfrm>
            <a:off x="364252" y="2328332"/>
            <a:ext cx="11099800" cy="6493631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>
              <a:buNone/>
              <a:defRPr sz="1800">
                <a:solidFill>
                  <a:srgbClr val="000000"/>
                </a:solidFill>
              </a:defRPr>
            </a:pPr>
            <a:r>
              <a:rPr sz="3800" dirty="0">
                <a:solidFill>
                  <a:srgbClr val="333333"/>
                </a:solidFill>
              </a:rPr>
              <a:t>What is performance before/after </a:t>
            </a:r>
            <a:r>
              <a:rPr sz="3800" b="1" dirty="0">
                <a:solidFill>
                  <a:srgbClr val="333333"/>
                </a:solidFill>
              </a:rPr>
              <a:t>aging</a:t>
            </a:r>
            <a:r>
              <a:rPr sz="3800" dirty="0" smtClean="0">
                <a:solidFill>
                  <a:srgbClr val="333333"/>
                </a:solidFill>
              </a:rPr>
              <a:t>?</a:t>
            </a:r>
            <a:endParaRPr sz="3800" dirty="0">
              <a:solidFill>
                <a:srgbClr val="333333"/>
              </a:solidFill>
            </a:endParaRP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3500" dirty="0">
                <a:solidFill>
                  <a:srgbClr val="333333"/>
                </a:solidFill>
              </a:rPr>
              <a:t>New FS: </a:t>
            </a:r>
            <a:r>
              <a:rPr sz="3500" b="1" dirty="0">
                <a:solidFill>
                  <a:srgbClr val="333333"/>
                </a:solidFill>
                <a:latin typeface="Helvetica"/>
                <a:ea typeface="Helvetica"/>
                <a:cs typeface="Helvetica"/>
                <a:sym typeface="Helvetica"/>
              </a:rPr>
              <a:t>17.5%</a:t>
            </a:r>
            <a:r>
              <a:rPr sz="3500" dirty="0">
                <a:solidFill>
                  <a:srgbClr val="333333"/>
                </a:solidFill>
              </a:rPr>
              <a:t> of disk bandwidth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3500" dirty="0">
                <a:solidFill>
                  <a:srgbClr val="333333"/>
                </a:solidFill>
              </a:rPr>
              <a:t>Few weeks old: </a:t>
            </a:r>
            <a:r>
              <a:rPr sz="3500" b="1" dirty="0">
                <a:solidFill>
                  <a:srgbClr val="333333"/>
                </a:solidFill>
                <a:latin typeface="Helvetica"/>
                <a:ea typeface="Helvetica"/>
                <a:cs typeface="Helvetica"/>
                <a:sym typeface="Helvetica"/>
              </a:rPr>
              <a:t>3%</a:t>
            </a:r>
            <a:r>
              <a:rPr sz="3500" dirty="0">
                <a:solidFill>
                  <a:srgbClr val="333333"/>
                </a:solidFill>
              </a:rPr>
              <a:t> of disk </a:t>
            </a:r>
            <a:r>
              <a:rPr sz="3500" dirty="0" smtClean="0">
                <a:solidFill>
                  <a:srgbClr val="333333"/>
                </a:solidFill>
              </a:rPr>
              <a:t>bandwidth</a:t>
            </a:r>
            <a:endParaRPr sz="3800" dirty="0">
              <a:solidFill>
                <a:srgbClr val="333333"/>
              </a:solidFill>
            </a:endParaRPr>
          </a:p>
          <a:p>
            <a:pPr lvl="0">
              <a:buNone/>
              <a:defRPr sz="1800">
                <a:solidFill>
                  <a:srgbClr val="000000"/>
                </a:solidFill>
              </a:defRPr>
            </a:pPr>
            <a:r>
              <a:rPr lang="en-US" sz="3800" dirty="0" smtClean="0">
                <a:solidFill>
                  <a:srgbClr val="333333"/>
                </a:solidFill>
              </a:rPr>
              <a:t>Problem: </a:t>
            </a:r>
            <a:r>
              <a:rPr sz="3800" dirty="0" smtClean="0">
                <a:solidFill>
                  <a:srgbClr val="333333"/>
                </a:solidFill>
              </a:rPr>
              <a:t>FS </a:t>
            </a:r>
            <a:r>
              <a:rPr sz="3800" dirty="0">
                <a:solidFill>
                  <a:srgbClr val="333333"/>
                </a:solidFill>
              </a:rPr>
              <a:t>is </a:t>
            </a:r>
            <a:r>
              <a:rPr lang="en-US" sz="3800" dirty="0" smtClean="0">
                <a:solidFill>
                  <a:srgbClr val="333333"/>
                </a:solidFill>
              </a:rPr>
              <a:t>becomes </a:t>
            </a:r>
            <a:r>
              <a:rPr sz="3800" dirty="0" smtClean="0">
                <a:solidFill>
                  <a:srgbClr val="333333"/>
                </a:solidFill>
              </a:rPr>
              <a:t>fragmented </a:t>
            </a:r>
            <a:r>
              <a:rPr sz="3800" dirty="0">
                <a:solidFill>
                  <a:srgbClr val="333333"/>
                </a:solidFill>
              </a:rPr>
              <a:t>over </a:t>
            </a:r>
            <a:r>
              <a:rPr sz="3800" dirty="0" smtClean="0">
                <a:solidFill>
                  <a:srgbClr val="333333"/>
                </a:solidFill>
              </a:rPr>
              <a:t>time</a:t>
            </a:r>
            <a:endParaRPr sz="3800" dirty="0">
              <a:solidFill>
                <a:srgbClr val="333333"/>
              </a:solidFill>
            </a:endParaRP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3500" dirty="0">
                <a:solidFill>
                  <a:srgbClr val="333333"/>
                </a:solidFill>
              </a:rPr>
              <a:t>Free </a:t>
            </a:r>
            <a:r>
              <a:rPr sz="3500" dirty="0" smtClean="0">
                <a:solidFill>
                  <a:srgbClr val="333333"/>
                </a:solidFill>
              </a:rPr>
              <a:t>list </a:t>
            </a:r>
            <a:r>
              <a:rPr sz="3500" dirty="0">
                <a:solidFill>
                  <a:srgbClr val="333333"/>
                </a:solidFill>
              </a:rPr>
              <a:t>makes contiguous chunks hard to </a:t>
            </a:r>
            <a:r>
              <a:rPr sz="3500" dirty="0" smtClean="0">
                <a:solidFill>
                  <a:srgbClr val="333333"/>
                </a:solidFill>
              </a:rPr>
              <a:t>find</a:t>
            </a:r>
            <a:endParaRPr lang="en-US" sz="3500" dirty="0" smtClean="0">
              <a:solidFill>
                <a:srgbClr val="333333"/>
              </a:solidFill>
            </a:endParaRPr>
          </a:p>
          <a:p>
            <a:pPr lvl="1">
              <a:defRPr sz="1800">
                <a:solidFill>
                  <a:srgbClr val="000000"/>
                </a:solidFill>
              </a:defRPr>
            </a:pPr>
            <a:endParaRPr lang="en-US" sz="3500" dirty="0">
              <a:solidFill>
                <a:srgbClr val="333333"/>
              </a:solidFill>
            </a:endParaRPr>
          </a:p>
          <a:p>
            <a:pPr marL="0" indent="0">
              <a:buNone/>
              <a:defRPr sz="1800">
                <a:solidFill>
                  <a:srgbClr val="000000"/>
                </a:solidFill>
              </a:defRPr>
            </a:pPr>
            <a:r>
              <a:rPr lang="en-US" sz="3800" dirty="0" err="1" smtClean="0">
                <a:solidFill>
                  <a:srgbClr val="333333"/>
                </a:solidFill>
              </a:rPr>
              <a:t>Hacky</a:t>
            </a:r>
            <a:r>
              <a:rPr lang="en-US" sz="3800" dirty="0" smtClean="0">
                <a:solidFill>
                  <a:srgbClr val="333333"/>
                </a:solidFill>
              </a:rPr>
              <a:t> Solutions:</a:t>
            </a:r>
          </a:p>
          <a:p>
            <a:pPr marL="877140" lvl="1" indent="-457200">
              <a:defRPr sz="1800">
                <a:solidFill>
                  <a:srgbClr val="000000"/>
                </a:solidFill>
              </a:defRPr>
            </a:pPr>
            <a:r>
              <a:rPr lang="en-US" sz="3500" dirty="0" err="1" smtClean="0">
                <a:solidFill>
                  <a:srgbClr val="333333"/>
                </a:solidFill>
              </a:rPr>
              <a:t>Occassional</a:t>
            </a:r>
            <a:r>
              <a:rPr lang="en-US" sz="3500" dirty="0" smtClean="0">
                <a:solidFill>
                  <a:srgbClr val="333333"/>
                </a:solidFill>
              </a:rPr>
              <a:t> defrag of disk</a:t>
            </a:r>
          </a:p>
          <a:p>
            <a:pPr marL="877140" lvl="1" indent="-457200">
              <a:defRPr sz="1800">
                <a:solidFill>
                  <a:srgbClr val="000000"/>
                </a:solidFill>
              </a:defRPr>
            </a:pPr>
            <a:r>
              <a:rPr lang="en-US" sz="3500" dirty="0" smtClean="0">
                <a:solidFill>
                  <a:srgbClr val="333333"/>
                </a:solidFill>
              </a:rPr>
              <a:t>Keep </a:t>
            </a:r>
            <a:r>
              <a:rPr lang="en-US" sz="3500" dirty="0" err="1" smtClean="0">
                <a:solidFill>
                  <a:srgbClr val="333333"/>
                </a:solidFill>
              </a:rPr>
              <a:t>freelist</a:t>
            </a:r>
            <a:r>
              <a:rPr lang="en-US" sz="3500" dirty="0" smtClean="0">
                <a:solidFill>
                  <a:srgbClr val="333333"/>
                </a:solidFill>
              </a:rPr>
              <a:t> sorted</a:t>
            </a:r>
            <a:endParaRPr sz="3500" dirty="0">
              <a:solidFill>
                <a:srgbClr val="333333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09470" y="5879211"/>
            <a:ext cx="4914213" cy="3647506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7" grpId="0" uiExpand="1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5" name="Shape 815"/>
          <p:cNvSpPr/>
          <p:nvPr/>
        </p:nvSpPr>
        <p:spPr>
          <a:xfrm>
            <a:off x="502077" y="2756506"/>
            <a:ext cx="12225381" cy="633472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 lnSpcReduction="10000"/>
          </a:bodyPr>
          <a:lstStyle/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3800" dirty="0">
                <a:solidFill>
                  <a:srgbClr val="333333"/>
                </a:solidFill>
              </a:rPr>
              <a:t>How does </a:t>
            </a:r>
            <a:r>
              <a:rPr sz="3800" u="sng" dirty="0">
                <a:solidFill>
                  <a:srgbClr val="333333"/>
                </a:solidFill>
              </a:rPr>
              <a:t>block size</a:t>
            </a:r>
            <a:r>
              <a:rPr sz="3800" dirty="0">
                <a:solidFill>
                  <a:srgbClr val="333333"/>
                </a:solidFill>
              </a:rPr>
              <a:t> affect performance?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3800" dirty="0">
                <a:solidFill>
                  <a:srgbClr val="333333"/>
                </a:solidFill>
              </a:rPr>
              <a:t>Try doubling it!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endParaRPr sz="3800" dirty="0">
              <a:solidFill>
                <a:srgbClr val="333333"/>
              </a:solidFill>
            </a:endParaRP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lang="en-US" sz="3800" dirty="0" smtClean="0">
                <a:solidFill>
                  <a:srgbClr val="333333"/>
                </a:solidFill>
              </a:rPr>
              <a:t>Result: </a:t>
            </a:r>
            <a:r>
              <a:rPr sz="3800" dirty="0" smtClean="0">
                <a:solidFill>
                  <a:srgbClr val="333333"/>
                </a:solidFill>
              </a:rPr>
              <a:t>Performance </a:t>
            </a:r>
            <a:r>
              <a:rPr sz="3800" b="1" dirty="0">
                <a:solidFill>
                  <a:srgbClr val="333333"/>
                </a:solidFill>
                <a:latin typeface="Helvetica"/>
                <a:ea typeface="Helvetica"/>
                <a:cs typeface="Helvetica"/>
                <a:sym typeface="Helvetica"/>
              </a:rPr>
              <a:t>more</a:t>
            </a:r>
            <a:r>
              <a:rPr sz="3800" dirty="0">
                <a:solidFill>
                  <a:srgbClr val="333333"/>
                </a:solidFill>
              </a:rPr>
              <a:t> than </a:t>
            </a:r>
            <a:r>
              <a:rPr sz="3800" dirty="0" smtClean="0">
                <a:solidFill>
                  <a:srgbClr val="333333"/>
                </a:solidFill>
              </a:rPr>
              <a:t>doubled</a:t>
            </a:r>
            <a:endParaRPr sz="3800" dirty="0">
              <a:solidFill>
                <a:srgbClr val="333333"/>
              </a:solidFill>
            </a:endParaRPr>
          </a:p>
          <a:p>
            <a:pPr lvl="0" algn="l">
              <a:defRPr sz="1800">
                <a:solidFill>
                  <a:srgbClr val="000000"/>
                </a:solidFill>
              </a:defRPr>
            </a:pPr>
            <a:endParaRPr lang="en-US" sz="3800" dirty="0" smtClean="0">
              <a:solidFill>
                <a:srgbClr val="333333"/>
              </a:solidFill>
            </a:endParaRP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lang="en-US" sz="3800" dirty="0" smtClean="0">
                <a:solidFill>
                  <a:srgbClr val="333333"/>
                </a:solidFill>
              </a:rPr>
              <a:t>Why double the performance?</a:t>
            </a:r>
            <a:endParaRPr sz="3800" dirty="0">
              <a:solidFill>
                <a:srgbClr val="333333"/>
              </a:solidFill>
            </a:endParaRPr>
          </a:p>
          <a:p>
            <a:pPr marL="571500" lvl="1" indent="-571500" algn="l">
              <a:buFont typeface="Arial" charset="0"/>
              <a:buChar char="•"/>
              <a:defRPr sz="1800">
                <a:solidFill>
                  <a:srgbClr val="000000"/>
                </a:solidFill>
              </a:defRPr>
            </a:pPr>
            <a:r>
              <a:rPr sz="3800" dirty="0">
                <a:solidFill>
                  <a:srgbClr val="333333"/>
                </a:solidFill>
              </a:rPr>
              <a:t>Logically adjacent blocks </a:t>
            </a:r>
            <a:r>
              <a:rPr sz="3800" dirty="0" smtClean="0">
                <a:solidFill>
                  <a:srgbClr val="333333"/>
                </a:solidFill>
              </a:rPr>
              <a:t>not </a:t>
            </a:r>
            <a:r>
              <a:rPr sz="3800" dirty="0">
                <a:solidFill>
                  <a:srgbClr val="333333"/>
                </a:solidFill>
              </a:rPr>
              <a:t>physically </a:t>
            </a:r>
            <a:r>
              <a:rPr sz="3800" dirty="0" smtClean="0">
                <a:solidFill>
                  <a:srgbClr val="333333"/>
                </a:solidFill>
              </a:rPr>
              <a:t>adjacent</a:t>
            </a:r>
            <a:endParaRPr lang="en-US" sz="3800" dirty="0" smtClean="0">
              <a:solidFill>
                <a:srgbClr val="333333"/>
              </a:solidFill>
            </a:endParaRPr>
          </a:p>
          <a:p>
            <a:pPr marL="571500" lvl="1" indent="-571500" algn="l">
              <a:buFont typeface="Arial" charset="0"/>
              <a:buChar char="•"/>
              <a:defRPr sz="1800">
                <a:solidFill>
                  <a:srgbClr val="000000"/>
                </a:solidFill>
              </a:defRPr>
            </a:pPr>
            <a:r>
              <a:rPr lang="en-US" sz="3800" dirty="0" smtClean="0">
                <a:solidFill>
                  <a:srgbClr val="333333"/>
                </a:solidFill>
              </a:rPr>
              <a:t>Only half as many </a:t>
            </a:r>
            <a:r>
              <a:rPr lang="en-US" sz="3800" dirty="0" err="1" smtClean="0">
                <a:solidFill>
                  <a:srgbClr val="333333"/>
                </a:solidFill>
              </a:rPr>
              <a:t>seeks+rotations</a:t>
            </a:r>
            <a:r>
              <a:rPr lang="en-US" sz="3800" dirty="0" smtClean="0">
                <a:solidFill>
                  <a:srgbClr val="333333"/>
                </a:solidFill>
              </a:rPr>
              <a:t> now required</a:t>
            </a:r>
            <a:endParaRPr sz="3800" dirty="0">
              <a:solidFill>
                <a:srgbClr val="333333"/>
              </a:solidFill>
            </a:endParaRPr>
          </a:p>
          <a:p>
            <a:pPr lvl="0" algn="l">
              <a:defRPr sz="1800">
                <a:solidFill>
                  <a:srgbClr val="000000"/>
                </a:solidFill>
              </a:defRPr>
            </a:pPr>
            <a:endParaRPr lang="en-US" sz="3800" dirty="0" smtClean="0">
              <a:solidFill>
                <a:srgbClr val="333333"/>
              </a:solidFill>
            </a:endParaRP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lang="en-US" sz="3800" dirty="0" smtClean="0">
                <a:solidFill>
                  <a:srgbClr val="333333"/>
                </a:solidFill>
              </a:rPr>
              <a:t>Why </a:t>
            </a:r>
            <a:r>
              <a:rPr lang="en-US" sz="3800" b="1" dirty="0" smtClean="0">
                <a:solidFill>
                  <a:srgbClr val="333333"/>
                </a:solidFill>
              </a:rPr>
              <a:t>more</a:t>
            </a:r>
            <a:r>
              <a:rPr lang="en-US" sz="3800" dirty="0" smtClean="0">
                <a:solidFill>
                  <a:srgbClr val="333333"/>
                </a:solidFill>
              </a:rPr>
              <a:t> than double the performance?</a:t>
            </a:r>
            <a:endParaRPr sz="3800" dirty="0">
              <a:solidFill>
                <a:srgbClr val="333333"/>
              </a:solidFill>
            </a:endParaRPr>
          </a:p>
          <a:p>
            <a:pPr marL="571500" lvl="1" indent="-571500" algn="l">
              <a:buFont typeface="Arial" charset="0"/>
              <a:buChar char="•"/>
              <a:defRPr sz="1800">
                <a:solidFill>
                  <a:srgbClr val="000000"/>
                </a:solidFill>
              </a:defRPr>
            </a:pPr>
            <a:r>
              <a:rPr sz="3800" dirty="0">
                <a:solidFill>
                  <a:srgbClr val="333333"/>
                </a:solidFill>
              </a:rPr>
              <a:t>Smaller blocks </a:t>
            </a:r>
            <a:r>
              <a:rPr lang="en-US" sz="3800" dirty="0" smtClean="0">
                <a:solidFill>
                  <a:srgbClr val="333333"/>
                </a:solidFill>
              </a:rPr>
              <a:t>require more indirect blocks</a:t>
            </a:r>
            <a:endParaRPr sz="3800" dirty="0">
              <a:solidFill>
                <a:srgbClr val="333333"/>
              </a:solidFill>
            </a:endParaRPr>
          </a:p>
        </p:txBody>
      </p:sp>
      <p:sp>
        <p:nvSpPr>
          <p:cNvPr id="816" name="Shape 816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73201">
              <a:defRPr sz="648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6480" dirty="0">
                <a:solidFill>
                  <a:srgbClr val="FFFFFF"/>
                </a:solidFill>
              </a:rPr>
              <a:t>Measurement </a:t>
            </a:r>
            <a:r>
              <a:rPr sz="6480" dirty="0" smtClean="0">
                <a:solidFill>
                  <a:srgbClr val="FFFFFF"/>
                </a:solidFill>
              </a:rPr>
              <a:t>2</a:t>
            </a:r>
            <a:r>
              <a:rPr lang="en-US" sz="6480" dirty="0" smtClean="0">
                <a:solidFill>
                  <a:srgbClr val="FFFFFF"/>
                </a:solidFill>
              </a:rPr>
              <a:t>: </a:t>
            </a:r>
            <a:br>
              <a:rPr lang="en-US" sz="6480" dirty="0" smtClean="0">
                <a:solidFill>
                  <a:srgbClr val="FFFFFF"/>
                </a:solidFill>
              </a:rPr>
            </a:br>
            <a:r>
              <a:rPr lang="en-US" sz="6480" dirty="0" smtClean="0">
                <a:solidFill>
                  <a:srgbClr val="FFFFFF"/>
                </a:solidFill>
              </a:rPr>
              <a:t>Block SIZE?</a:t>
            </a:r>
            <a:endParaRPr sz="6480" dirty="0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5" grpId="0" uiExpand="1" build="p" bldLvl="2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hape 39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73201">
              <a:defRPr sz="648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6480" dirty="0">
                <a:solidFill>
                  <a:srgbClr val="FFFFFF"/>
                </a:solidFill>
              </a:rPr>
              <a:t>File-System</a:t>
            </a:r>
            <a:r>
              <a:rPr sz="6480" dirty="0" smtClean="0">
                <a:solidFill>
                  <a:srgbClr val="FFFFFF"/>
                </a:solidFill>
              </a:rPr>
              <a:t> </a:t>
            </a:r>
            <a:r>
              <a:rPr lang="en-US" sz="6480" dirty="0" smtClean="0">
                <a:solidFill>
                  <a:srgbClr val="FFFFFF"/>
                </a:solidFill>
              </a:rPr>
              <a:t/>
            </a:r>
            <a:br>
              <a:rPr lang="en-US" sz="6480" dirty="0" smtClean="0">
                <a:solidFill>
                  <a:srgbClr val="FFFFFF"/>
                </a:solidFill>
              </a:rPr>
            </a:br>
            <a:r>
              <a:rPr sz="6480" dirty="0" smtClean="0">
                <a:solidFill>
                  <a:srgbClr val="FFFFFF"/>
                </a:solidFill>
              </a:rPr>
              <a:t>Case </a:t>
            </a:r>
            <a:r>
              <a:rPr sz="6480" dirty="0">
                <a:solidFill>
                  <a:srgbClr val="FFFFFF"/>
                </a:solidFill>
              </a:rPr>
              <a:t>Studies</a:t>
            </a:r>
          </a:p>
        </p:txBody>
      </p:sp>
      <p:sp>
        <p:nvSpPr>
          <p:cNvPr id="40" name="Shape 40"/>
          <p:cNvSpPr>
            <a:spLocks noGrp="1"/>
          </p:cNvSpPr>
          <p:nvPr>
            <p:ph type="body" idx="4294967295"/>
          </p:nvPr>
        </p:nvSpPr>
        <p:spPr>
          <a:xfrm>
            <a:off x="570338" y="2595438"/>
            <a:ext cx="11323637" cy="667213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>
              <a:buNone/>
              <a:defRPr sz="1800">
                <a:solidFill>
                  <a:srgbClr val="000000"/>
                </a:solidFill>
              </a:defRPr>
            </a:pPr>
            <a:r>
              <a:rPr sz="3800" dirty="0"/>
              <a:t>Local</a:t>
            </a:r>
          </a:p>
          <a:p>
            <a:pPr lvl="0">
              <a:buNone/>
              <a:defRPr sz="1800">
                <a:solidFill>
                  <a:srgbClr val="000000"/>
                </a:solidFill>
              </a:defRPr>
            </a:pPr>
            <a:r>
              <a:rPr sz="3800" dirty="0"/>
              <a:t> - </a:t>
            </a:r>
            <a:r>
              <a:rPr sz="3800" b="1" dirty="0">
                <a:latin typeface="Helvetica"/>
                <a:ea typeface="Helvetica"/>
                <a:cs typeface="Helvetica"/>
                <a:sym typeface="Helvetica"/>
              </a:rPr>
              <a:t>FFS</a:t>
            </a:r>
            <a:r>
              <a:rPr sz="3800" dirty="0"/>
              <a:t>: Fast File System</a:t>
            </a:r>
          </a:p>
          <a:p>
            <a:pPr lvl="0">
              <a:buNone/>
              <a:defRPr sz="1800">
                <a:solidFill>
                  <a:srgbClr val="000000"/>
                </a:solidFill>
              </a:defRPr>
            </a:pPr>
            <a:r>
              <a:rPr sz="3800" dirty="0"/>
              <a:t> - </a:t>
            </a:r>
            <a:r>
              <a:rPr sz="3800" b="1" dirty="0">
                <a:latin typeface="Helvetica"/>
                <a:ea typeface="Helvetica"/>
                <a:cs typeface="Helvetica"/>
                <a:sym typeface="Helvetica"/>
              </a:rPr>
              <a:t>LFS</a:t>
            </a:r>
            <a:r>
              <a:rPr sz="3800" dirty="0"/>
              <a:t>: Log-Structured File System</a:t>
            </a:r>
          </a:p>
          <a:p>
            <a:pPr lvl="0">
              <a:buNone/>
              <a:defRPr sz="1800">
                <a:solidFill>
                  <a:srgbClr val="000000"/>
                </a:solidFill>
              </a:defRPr>
            </a:pPr>
            <a:endParaRPr sz="3800" dirty="0"/>
          </a:p>
          <a:p>
            <a:pPr lvl="0">
              <a:buNone/>
              <a:defRPr sz="1800">
                <a:solidFill>
                  <a:srgbClr val="000000"/>
                </a:solidFill>
              </a:defRPr>
            </a:pPr>
            <a:r>
              <a:rPr sz="3800" dirty="0"/>
              <a:t>Network</a:t>
            </a:r>
          </a:p>
          <a:p>
            <a:pPr lvl="0">
              <a:buNone/>
              <a:defRPr sz="1800">
                <a:solidFill>
                  <a:srgbClr val="000000"/>
                </a:solidFill>
              </a:defRPr>
            </a:pPr>
            <a:r>
              <a:rPr sz="3800" dirty="0"/>
              <a:t> - </a:t>
            </a:r>
            <a:r>
              <a:rPr sz="3800" b="1" dirty="0">
                <a:latin typeface="Helvetica"/>
                <a:ea typeface="Helvetica"/>
                <a:cs typeface="Helvetica"/>
                <a:sym typeface="Helvetica"/>
              </a:rPr>
              <a:t>NFS</a:t>
            </a:r>
            <a:r>
              <a:rPr sz="3800" dirty="0"/>
              <a:t>: Network File System</a:t>
            </a:r>
          </a:p>
          <a:p>
            <a:pPr lvl="0">
              <a:buNone/>
              <a:defRPr sz="1800">
                <a:solidFill>
                  <a:srgbClr val="000000"/>
                </a:solidFill>
              </a:defRPr>
            </a:pPr>
            <a:r>
              <a:rPr sz="3800" dirty="0"/>
              <a:t> - </a:t>
            </a:r>
            <a:r>
              <a:rPr sz="3800" b="1" dirty="0">
                <a:latin typeface="Helvetica"/>
                <a:ea typeface="Helvetica"/>
                <a:cs typeface="Helvetica"/>
                <a:sym typeface="Helvetica"/>
              </a:rPr>
              <a:t>AFS</a:t>
            </a:r>
            <a:r>
              <a:rPr sz="3800" dirty="0"/>
              <a:t>: Andrew File System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8" name="Shape 818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73201">
              <a:defRPr sz="648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6480">
                <a:solidFill>
                  <a:srgbClr val="FFFFFF"/>
                </a:solidFill>
              </a:rPr>
              <a:t>Old FS Summary</a:t>
            </a:r>
          </a:p>
        </p:txBody>
      </p:sp>
      <p:sp>
        <p:nvSpPr>
          <p:cNvPr id="819" name="Shape 819"/>
          <p:cNvSpPr>
            <a:spLocks noGrp="1"/>
          </p:cNvSpPr>
          <p:nvPr>
            <p:ph type="body" idx="4294967295"/>
          </p:nvPr>
        </p:nvSpPr>
        <p:spPr>
          <a:xfrm>
            <a:off x="295340" y="2411942"/>
            <a:ext cx="12110844" cy="6535271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>
              <a:buNone/>
              <a:defRPr sz="1800">
                <a:solidFill>
                  <a:srgbClr val="000000"/>
                </a:solidFill>
              </a:defRPr>
            </a:pPr>
            <a:r>
              <a:rPr lang="en-US" sz="4300" dirty="0">
                <a:solidFill>
                  <a:srgbClr val="333333"/>
                </a:solidFill>
              </a:rPr>
              <a:t>F</a:t>
            </a:r>
            <a:r>
              <a:rPr lang="en-US" sz="4300" dirty="0" smtClean="0">
                <a:solidFill>
                  <a:srgbClr val="333333"/>
                </a:solidFill>
              </a:rPr>
              <a:t>ree </a:t>
            </a:r>
            <a:r>
              <a:rPr lang="en-US" sz="4300" dirty="0" smtClean="0">
                <a:solidFill>
                  <a:srgbClr val="333333"/>
                </a:solidFill>
              </a:rPr>
              <a:t>list becomes </a:t>
            </a:r>
            <a:r>
              <a:rPr lang="en-US" sz="4300" dirty="0" smtClean="0">
                <a:solidFill>
                  <a:srgbClr val="333333"/>
                </a:solidFill>
              </a:rPr>
              <a:t>scrambled </a:t>
            </a:r>
            <a:r>
              <a:rPr lang="en-US" sz="4300" dirty="0" smtClean="0">
                <a:solidFill>
                  <a:srgbClr val="333333"/>
                </a:solidFill>
                <a:sym typeface="Wingdings"/>
              </a:rPr>
              <a:t> </a:t>
            </a:r>
            <a:r>
              <a:rPr lang="en-US" sz="4300" dirty="0" smtClean="0">
                <a:solidFill>
                  <a:srgbClr val="333333"/>
                </a:solidFill>
              </a:rPr>
              <a:t>random allocations</a:t>
            </a:r>
            <a:endParaRPr lang="en-US" sz="4300" dirty="0" smtClean="0">
              <a:solidFill>
                <a:srgbClr val="333333"/>
              </a:solidFill>
            </a:endParaRPr>
          </a:p>
          <a:p>
            <a:pPr marL="0" indent="0">
              <a:buNone/>
              <a:defRPr sz="1800">
                <a:solidFill>
                  <a:srgbClr val="000000"/>
                </a:solidFill>
              </a:defRPr>
            </a:pPr>
            <a:r>
              <a:rPr lang="en-US" sz="4300" dirty="0">
                <a:solidFill>
                  <a:srgbClr val="333333"/>
                </a:solidFill>
              </a:rPr>
              <a:t>S</a:t>
            </a:r>
            <a:r>
              <a:rPr lang="en-US" sz="4300" dirty="0" smtClean="0">
                <a:solidFill>
                  <a:srgbClr val="333333"/>
                </a:solidFill>
              </a:rPr>
              <a:t>mall </a:t>
            </a:r>
            <a:r>
              <a:rPr lang="en-US" sz="4300" dirty="0" smtClean="0">
                <a:solidFill>
                  <a:srgbClr val="333333"/>
                </a:solidFill>
              </a:rPr>
              <a:t>blocks (512 bytes)</a:t>
            </a:r>
          </a:p>
          <a:p>
            <a:pPr marL="0" indent="0">
              <a:buNone/>
              <a:defRPr sz="1800">
                <a:solidFill>
                  <a:srgbClr val="000000"/>
                </a:solidFill>
              </a:defRPr>
            </a:pPr>
            <a:r>
              <a:rPr lang="en-US" sz="4300" dirty="0">
                <a:solidFill>
                  <a:srgbClr val="333333"/>
                </a:solidFill>
              </a:rPr>
              <a:t>B</a:t>
            </a:r>
            <a:r>
              <a:rPr lang="en-US" sz="4300" dirty="0" smtClean="0">
                <a:solidFill>
                  <a:srgbClr val="333333"/>
                </a:solidFill>
              </a:rPr>
              <a:t>locks </a:t>
            </a:r>
            <a:r>
              <a:rPr lang="en-US" sz="4300" dirty="0" smtClean="0">
                <a:solidFill>
                  <a:srgbClr val="333333"/>
                </a:solidFill>
              </a:rPr>
              <a:t>laid out poorly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3900" dirty="0" smtClean="0">
                <a:solidFill>
                  <a:srgbClr val="333333"/>
                </a:solidFill>
              </a:rPr>
              <a:t> long </a:t>
            </a:r>
            <a:r>
              <a:rPr sz="3900" dirty="0">
                <a:solidFill>
                  <a:srgbClr val="333333"/>
                </a:solidFill>
              </a:rPr>
              <a:t>distance between inodes/data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3900" dirty="0" smtClean="0">
                <a:solidFill>
                  <a:srgbClr val="333333"/>
                </a:solidFill>
              </a:rPr>
              <a:t> </a:t>
            </a:r>
            <a:r>
              <a:rPr lang="en-US" sz="3900" dirty="0" smtClean="0">
                <a:solidFill>
                  <a:srgbClr val="333333"/>
                </a:solidFill>
              </a:rPr>
              <a:t>related </a:t>
            </a:r>
            <a:r>
              <a:rPr sz="3900" dirty="0" smtClean="0">
                <a:solidFill>
                  <a:srgbClr val="333333"/>
                </a:solidFill>
              </a:rPr>
              <a:t>inodes not </a:t>
            </a:r>
            <a:r>
              <a:rPr sz="3900" dirty="0">
                <a:solidFill>
                  <a:srgbClr val="333333"/>
                </a:solidFill>
              </a:rPr>
              <a:t>close to one </a:t>
            </a:r>
            <a:r>
              <a:rPr sz="3900" dirty="0" smtClean="0">
                <a:solidFill>
                  <a:srgbClr val="333333"/>
                </a:solidFill>
              </a:rPr>
              <a:t>another</a:t>
            </a:r>
            <a:endParaRPr lang="en-US" sz="3900" dirty="0" smtClean="0">
              <a:solidFill>
                <a:srgbClr val="333333"/>
              </a:solidFill>
            </a:endParaRP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lang="en-US" sz="3400" dirty="0" smtClean="0">
                <a:solidFill>
                  <a:srgbClr val="333333"/>
                </a:solidFill>
              </a:rPr>
              <a:t>Which </a:t>
            </a:r>
            <a:r>
              <a:rPr lang="en-US" sz="3400" dirty="0" err="1" smtClean="0">
                <a:solidFill>
                  <a:srgbClr val="333333"/>
                </a:solidFill>
              </a:rPr>
              <a:t>inodes</a:t>
            </a:r>
            <a:r>
              <a:rPr lang="en-US" sz="3400" dirty="0" smtClean="0">
                <a:solidFill>
                  <a:srgbClr val="333333"/>
                </a:solidFill>
              </a:rPr>
              <a:t> related?</a:t>
            </a:r>
            <a:endParaRPr sz="4400" dirty="0" smtClean="0">
              <a:solidFill>
                <a:srgbClr val="FFFFFF"/>
              </a:solidFill>
            </a:endParaRPr>
          </a:p>
          <a:p>
            <a:pPr lvl="0">
              <a:buNone/>
              <a:defRPr sz="1800">
                <a:solidFill>
                  <a:srgbClr val="000000"/>
                </a:solidFill>
              </a:defRPr>
            </a:pPr>
            <a:r>
              <a:rPr sz="3600" dirty="0">
                <a:solidFill>
                  <a:srgbClr val="333333"/>
                </a:solidFill>
              </a:rPr>
              <a:t>Result: </a:t>
            </a:r>
            <a:r>
              <a:rPr sz="3600" b="1" dirty="0">
                <a:solidFill>
                  <a:srgbClr val="333333"/>
                </a:solidFill>
                <a:latin typeface="Helvetica"/>
                <a:ea typeface="Helvetica"/>
                <a:cs typeface="Helvetica"/>
                <a:sym typeface="Helvetica"/>
              </a:rPr>
              <a:t>2%</a:t>
            </a:r>
            <a:r>
              <a:rPr sz="3600" dirty="0">
                <a:solidFill>
                  <a:srgbClr val="333333"/>
                </a:solidFill>
              </a:rPr>
              <a:t> of potential performance</a:t>
            </a:r>
            <a:r>
              <a:rPr sz="3600" dirty="0" smtClean="0">
                <a:solidFill>
                  <a:srgbClr val="333333"/>
                </a:solidFill>
              </a:rPr>
              <a:t>!</a:t>
            </a:r>
            <a:r>
              <a:rPr lang="en-US" sz="3600" dirty="0" smtClean="0">
                <a:solidFill>
                  <a:srgbClr val="333333"/>
                </a:solidFill>
              </a:rPr>
              <a:t> </a:t>
            </a:r>
            <a:r>
              <a:rPr sz="3600" dirty="0" smtClean="0">
                <a:solidFill>
                  <a:srgbClr val="333333"/>
                </a:solidFill>
              </a:rPr>
              <a:t>(</a:t>
            </a:r>
            <a:r>
              <a:rPr sz="3600" dirty="0">
                <a:solidFill>
                  <a:srgbClr val="333333"/>
                </a:solidFill>
              </a:rPr>
              <a:t>and worse over time)</a:t>
            </a:r>
          </a:p>
        </p:txBody>
      </p:sp>
      <p:sp>
        <p:nvSpPr>
          <p:cNvPr id="5" name="Rectangle 4"/>
          <p:cNvSpPr/>
          <p:nvPr/>
        </p:nvSpPr>
        <p:spPr>
          <a:xfrm>
            <a:off x="819567" y="8798626"/>
            <a:ext cx="952717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Problem: old FS treats disk like RAM!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5967562" y="6601013"/>
            <a:ext cx="617989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Inodes</a:t>
            </a:r>
            <a:r>
              <a:rPr lang="en-US" dirty="0" smtClean="0"/>
              <a:t> in same directory (</a:t>
            </a:r>
            <a:r>
              <a:rPr lang="en-US" dirty="0" err="1" smtClean="0"/>
              <a:t>ls</a:t>
            </a:r>
            <a:r>
              <a:rPr lang="en-US" dirty="0" smtClean="0"/>
              <a:t> –l)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5" name="Shape 825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defTabSz="473201">
              <a:defRPr sz="6480"/>
            </a:lvl1pPr>
          </a:lstStyle>
          <a:p>
            <a:pPr lvl="0"/>
            <a:r>
              <a:rPr lang="en-US" smtClean="0"/>
              <a:t>Solution: a disk-aware</a:t>
            </a:r>
            <a:endParaRPr lang="en-US" dirty="0"/>
          </a:p>
        </p:txBody>
      </p:sp>
      <p:sp>
        <p:nvSpPr>
          <p:cNvPr id="826" name="Shape 826"/>
          <p:cNvSpPr>
            <a:spLocks noGrp="1"/>
          </p:cNvSpPr>
          <p:nvPr>
            <p:ph type="body" idx="4294967295"/>
          </p:nvPr>
        </p:nvSpPr>
        <p:spPr>
          <a:xfrm>
            <a:off x="794175" y="2324100"/>
            <a:ext cx="11099800" cy="6943468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>
              <a:buNone/>
              <a:defRPr sz="1800">
                <a:solidFill>
                  <a:srgbClr val="000000"/>
                </a:solidFill>
              </a:defRPr>
            </a:pPr>
            <a:r>
              <a:rPr lang="en-US" sz="4000" dirty="0" smtClean="0">
                <a:solidFill>
                  <a:srgbClr val="333333"/>
                </a:solidFill>
              </a:rPr>
              <a:t>Primary File System </a:t>
            </a:r>
            <a:r>
              <a:rPr lang="en-US" sz="4000" dirty="0" smtClean="0">
                <a:solidFill>
                  <a:srgbClr val="333333"/>
                </a:solidFill>
              </a:rPr>
              <a:t>Design </a:t>
            </a:r>
            <a:r>
              <a:rPr lang="en-US" sz="4000" dirty="0" smtClean="0">
                <a:solidFill>
                  <a:srgbClr val="333333"/>
                </a:solidFill>
              </a:rPr>
              <a:t>Questions:</a:t>
            </a:r>
            <a:endParaRPr sz="3800" dirty="0">
              <a:solidFill>
                <a:srgbClr val="333333"/>
              </a:solidFill>
            </a:endParaRPr>
          </a:p>
          <a:p>
            <a:pPr>
              <a:defRPr sz="1800">
                <a:solidFill>
                  <a:srgbClr val="000000"/>
                </a:solidFill>
              </a:defRPr>
            </a:pPr>
            <a:r>
              <a:rPr lang="en-US" sz="3800" dirty="0" smtClean="0">
                <a:solidFill>
                  <a:srgbClr val="333333"/>
                </a:solidFill>
              </a:rPr>
              <a:t>Where </a:t>
            </a:r>
            <a:r>
              <a:rPr sz="3800" dirty="0" smtClean="0">
                <a:solidFill>
                  <a:srgbClr val="333333"/>
                </a:solidFill>
              </a:rPr>
              <a:t>to </a:t>
            </a:r>
            <a:r>
              <a:rPr sz="3800" dirty="0">
                <a:solidFill>
                  <a:srgbClr val="333333"/>
                </a:solidFill>
              </a:rPr>
              <a:t>place </a:t>
            </a:r>
            <a:r>
              <a:rPr lang="en-US" sz="3800" dirty="0" smtClean="0">
                <a:solidFill>
                  <a:srgbClr val="333333"/>
                </a:solidFill>
              </a:rPr>
              <a:t>meta-data and </a:t>
            </a:r>
            <a:r>
              <a:rPr sz="3800" dirty="0" smtClean="0">
                <a:solidFill>
                  <a:srgbClr val="333333"/>
                </a:solidFill>
              </a:rPr>
              <a:t>data </a:t>
            </a:r>
            <a:r>
              <a:rPr sz="3800" dirty="0">
                <a:solidFill>
                  <a:srgbClr val="333333"/>
                </a:solidFill>
              </a:rPr>
              <a:t>on </a:t>
            </a:r>
            <a:r>
              <a:rPr sz="3800" dirty="0" smtClean="0">
                <a:solidFill>
                  <a:srgbClr val="333333"/>
                </a:solidFill>
              </a:rPr>
              <a:t>disk</a:t>
            </a:r>
            <a:r>
              <a:rPr lang="en-US" sz="3800" dirty="0" smtClean="0">
                <a:solidFill>
                  <a:srgbClr val="333333"/>
                </a:solidFill>
              </a:rPr>
              <a:t>?</a:t>
            </a:r>
          </a:p>
          <a:p>
            <a:pPr>
              <a:defRPr sz="1800">
                <a:solidFill>
                  <a:srgbClr val="000000"/>
                </a:solidFill>
              </a:defRPr>
            </a:pPr>
            <a:endParaRPr lang="en-US" sz="3800" dirty="0">
              <a:solidFill>
                <a:srgbClr val="333333"/>
              </a:solidFill>
            </a:endParaRPr>
          </a:p>
          <a:p>
            <a:pPr>
              <a:defRPr sz="1800">
                <a:solidFill>
                  <a:srgbClr val="000000"/>
                </a:solidFill>
              </a:defRPr>
            </a:pPr>
            <a:r>
              <a:rPr lang="en-US" sz="3800" dirty="0">
                <a:solidFill>
                  <a:srgbClr val="333333"/>
                </a:solidFill>
              </a:rPr>
              <a:t>How to use big blocks without wasting space?</a:t>
            </a:r>
          </a:p>
          <a:p>
            <a:pPr>
              <a:defRPr sz="1800">
                <a:solidFill>
                  <a:srgbClr val="000000"/>
                </a:solidFill>
              </a:defRPr>
            </a:pPr>
            <a:endParaRPr sz="3800" dirty="0">
              <a:solidFill>
                <a:srgbClr val="333333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5" name="Shape 835"/>
          <p:cNvSpPr/>
          <p:nvPr/>
        </p:nvSpPr>
        <p:spPr>
          <a:xfrm>
            <a:off x="7781878" y="2573540"/>
            <a:ext cx="4240091" cy="1122546"/>
          </a:xfrm>
          <a:prstGeom prst="rect">
            <a:avLst/>
          </a:prstGeom>
          <a:solidFill>
            <a:srgbClr val="0065C1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2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</a:rPr>
              <a:t>Data Blocks</a:t>
            </a:r>
          </a:p>
        </p:txBody>
      </p:sp>
      <p:sp>
        <p:nvSpPr>
          <p:cNvPr id="836" name="Shape 836"/>
          <p:cNvSpPr/>
          <p:nvPr/>
        </p:nvSpPr>
        <p:spPr>
          <a:xfrm>
            <a:off x="2036931" y="2573540"/>
            <a:ext cx="1714961" cy="1122546"/>
          </a:xfrm>
          <a:prstGeom prst="rect">
            <a:avLst/>
          </a:prstGeom>
          <a:solidFill>
            <a:srgbClr val="5747C1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2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</a:rPr>
              <a:t>super block</a:t>
            </a:r>
          </a:p>
        </p:txBody>
      </p:sp>
      <p:sp>
        <p:nvSpPr>
          <p:cNvPr id="837" name="Shape 837"/>
          <p:cNvSpPr/>
          <p:nvPr/>
        </p:nvSpPr>
        <p:spPr>
          <a:xfrm>
            <a:off x="5613951" y="2573540"/>
            <a:ext cx="2105493" cy="1122546"/>
          </a:xfrm>
          <a:prstGeom prst="rect">
            <a:avLst/>
          </a:prstGeom>
          <a:solidFill>
            <a:srgbClr val="308B16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2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</a:rPr>
              <a:t>inodes</a:t>
            </a:r>
          </a:p>
        </p:txBody>
      </p:sp>
      <p:sp>
        <p:nvSpPr>
          <p:cNvPr id="838" name="Shape 838"/>
          <p:cNvSpPr/>
          <p:nvPr/>
        </p:nvSpPr>
        <p:spPr>
          <a:xfrm>
            <a:off x="1851616" y="3786912"/>
            <a:ext cx="368504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0</a:t>
            </a:r>
          </a:p>
        </p:txBody>
      </p:sp>
      <p:sp>
        <p:nvSpPr>
          <p:cNvPr id="839" name="Shape 839"/>
          <p:cNvSpPr/>
          <p:nvPr/>
        </p:nvSpPr>
        <p:spPr>
          <a:xfrm>
            <a:off x="11757602" y="3786912"/>
            <a:ext cx="444399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N</a:t>
            </a:r>
          </a:p>
        </p:txBody>
      </p:sp>
      <p:sp>
        <p:nvSpPr>
          <p:cNvPr id="840" name="Shape 840"/>
          <p:cNvSpPr>
            <a:spLocks noGrp="1"/>
          </p:cNvSpPr>
          <p:nvPr>
            <p:ph type="title"/>
          </p:nvPr>
        </p:nvSpPr>
        <p:spPr>
          <a:xfrm>
            <a:off x="593124" y="89249"/>
            <a:ext cx="11608877" cy="1824949"/>
          </a:xfrm>
          <a:prstGeom prst="rect">
            <a:avLst/>
          </a:prstGeom>
        </p:spPr>
        <p:txBody>
          <a:bodyPr/>
          <a:lstStyle>
            <a:lvl1pPr defTabSz="473201">
              <a:defRPr sz="648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sz="6480" smtClean="0">
                <a:solidFill>
                  <a:srgbClr val="FFFFFF"/>
                </a:solidFill>
              </a:rPr>
              <a:t>Placement </a:t>
            </a:r>
            <a:r>
              <a:rPr sz="6480" smtClean="0">
                <a:solidFill>
                  <a:srgbClr val="FFFFFF"/>
                </a:solidFill>
              </a:rPr>
              <a:t>Technique </a:t>
            </a:r>
            <a:r>
              <a:rPr sz="6480" dirty="0">
                <a:solidFill>
                  <a:srgbClr val="FFFFFF"/>
                </a:solidFill>
              </a:rPr>
              <a:t>1: Bitmaps</a:t>
            </a:r>
          </a:p>
        </p:txBody>
      </p:sp>
      <p:sp>
        <p:nvSpPr>
          <p:cNvPr id="841" name="Shape 841"/>
          <p:cNvSpPr/>
          <p:nvPr/>
        </p:nvSpPr>
        <p:spPr>
          <a:xfrm>
            <a:off x="2086930" y="4846609"/>
            <a:ext cx="8830944" cy="204158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 dirty="0">
                <a:solidFill>
                  <a:srgbClr val="FFFFFF"/>
                </a:solidFill>
              </a:rPr>
              <a:t>Use bitmaps instead of free </a:t>
            </a:r>
            <a:r>
              <a:rPr sz="3600" dirty="0" smtClean="0">
                <a:solidFill>
                  <a:srgbClr val="FFFFFF"/>
                </a:solidFill>
              </a:rPr>
              <a:t>list</a:t>
            </a:r>
            <a:endParaRPr sz="3600" dirty="0">
              <a:solidFill>
                <a:srgbClr val="FFFFFF"/>
              </a:solidFill>
            </a:endParaRP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 dirty="0">
                <a:solidFill>
                  <a:srgbClr val="FFFFFF"/>
                </a:solidFill>
              </a:rPr>
              <a:t>Provides </a:t>
            </a:r>
            <a:r>
              <a:rPr lang="en-US" sz="3600" dirty="0" smtClean="0">
                <a:solidFill>
                  <a:srgbClr val="FFFFFF"/>
                </a:solidFill>
              </a:rPr>
              <a:t>better speed</a:t>
            </a:r>
            <a:r>
              <a:rPr sz="3600" dirty="0" smtClean="0">
                <a:solidFill>
                  <a:srgbClr val="FFFFFF"/>
                </a:solidFill>
              </a:rPr>
              <a:t>, </a:t>
            </a:r>
            <a:r>
              <a:rPr sz="3600" dirty="0">
                <a:solidFill>
                  <a:srgbClr val="FFFFFF"/>
                </a:solidFill>
              </a:rPr>
              <a:t>with more global </a:t>
            </a:r>
            <a:r>
              <a:rPr sz="3600" dirty="0" smtClean="0">
                <a:solidFill>
                  <a:srgbClr val="FFFFFF"/>
                </a:solidFill>
              </a:rPr>
              <a:t>view</a:t>
            </a:r>
            <a:endParaRPr lang="en-US" sz="3600" dirty="0" smtClean="0">
              <a:solidFill>
                <a:srgbClr val="FFFFFF"/>
              </a:solidFill>
            </a:endParaRPr>
          </a:p>
          <a:p>
            <a:pPr lvl="0">
              <a:defRPr sz="1800">
                <a:solidFill>
                  <a:srgbClr val="000000"/>
                </a:solidFill>
              </a:defRPr>
            </a:pPr>
            <a:endParaRPr lang="en-US" dirty="0"/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sz="3600" dirty="0" smtClean="0">
                <a:solidFill>
                  <a:srgbClr val="FFFFFF"/>
                </a:solidFill>
              </a:rPr>
              <a:t>Faster to find contiguous free blocks </a:t>
            </a:r>
            <a:endParaRPr sz="3600" dirty="0">
              <a:solidFill>
                <a:srgbClr val="FFFFFF"/>
              </a:solidFill>
            </a:endParaRPr>
          </a:p>
        </p:txBody>
      </p:sp>
      <p:sp>
        <p:nvSpPr>
          <p:cNvPr id="842" name="Shape 842"/>
          <p:cNvSpPr/>
          <p:nvPr/>
        </p:nvSpPr>
        <p:spPr>
          <a:xfrm>
            <a:off x="3831791" y="2573540"/>
            <a:ext cx="1714961" cy="1122546"/>
          </a:xfrm>
          <a:prstGeom prst="rect">
            <a:avLst/>
          </a:prstGeom>
          <a:solidFill>
            <a:srgbClr val="BC8027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2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</a:rPr>
              <a:t>bitmaps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7" name="Shape 847"/>
          <p:cNvSpPr/>
          <p:nvPr/>
        </p:nvSpPr>
        <p:spPr>
          <a:xfrm>
            <a:off x="7781878" y="3462540"/>
            <a:ext cx="4240091" cy="1122546"/>
          </a:xfrm>
          <a:prstGeom prst="rect">
            <a:avLst/>
          </a:prstGeom>
          <a:solidFill>
            <a:srgbClr val="0065C1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2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</a:rPr>
              <a:t>Data Blocks</a:t>
            </a:r>
          </a:p>
        </p:txBody>
      </p:sp>
      <p:sp>
        <p:nvSpPr>
          <p:cNvPr id="848" name="Shape 848"/>
          <p:cNvSpPr/>
          <p:nvPr/>
        </p:nvSpPr>
        <p:spPr>
          <a:xfrm>
            <a:off x="2036931" y="3462540"/>
            <a:ext cx="1714961" cy="1122546"/>
          </a:xfrm>
          <a:prstGeom prst="rect">
            <a:avLst/>
          </a:prstGeom>
          <a:solidFill>
            <a:srgbClr val="5747C1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2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</a:rPr>
              <a:t>super block</a:t>
            </a:r>
          </a:p>
        </p:txBody>
      </p:sp>
      <p:sp>
        <p:nvSpPr>
          <p:cNvPr id="849" name="Shape 849"/>
          <p:cNvSpPr/>
          <p:nvPr/>
        </p:nvSpPr>
        <p:spPr>
          <a:xfrm>
            <a:off x="5613951" y="3462540"/>
            <a:ext cx="2105493" cy="1122546"/>
          </a:xfrm>
          <a:prstGeom prst="rect">
            <a:avLst/>
          </a:prstGeom>
          <a:solidFill>
            <a:srgbClr val="308B16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2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</a:rPr>
              <a:t>inodes</a:t>
            </a:r>
          </a:p>
        </p:txBody>
      </p:sp>
      <p:sp>
        <p:nvSpPr>
          <p:cNvPr id="850" name="Shape 850"/>
          <p:cNvSpPr/>
          <p:nvPr/>
        </p:nvSpPr>
        <p:spPr>
          <a:xfrm>
            <a:off x="1851616" y="4675912"/>
            <a:ext cx="368504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0</a:t>
            </a:r>
          </a:p>
        </p:txBody>
      </p:sp>
      <p:sp>
        <p:nvSpPr>
          <p:cNvPr id="851" name="Shape 851"/>
          <p:cNvSpPr/>
          <p:nvPr/>
        </p:nvSpPr>
        <p:spPr>
          <a:xfrm>
            <a:off x="11757602" y="4675912"/>
            <a:ext cx="444399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N</a:t>
            </a:r>
          </a:p>
        </p:txBody>
      </p:sp>
      <p:sp>
        <p:nvSpPr>
          <p:cNvPr id="852" name="Shape 852"/>
          <p:cNvSpPr>
            <a:spLocks noGrp="1"/>
          </p:cNvSpPr>
          <p:nvPr>
            <p:ph type="title"/>
          </p:nvPr>
        </p:nvSpPr>
        <p:spPr>
          <a:xfrm>
            <a:off x="667266" y="89249"/>
            <a:ext cx="11738918" cy="1824949"/>
          </a:xfrm>
          <a:prstGeom prst="rect">
            <a:avLst/>
          </a:prstGeom>
        </p:spPr>
        <p:txBody>
          <a:bodyPr/>
          <a:lstStyle>
            <a:lvl1pPr defTabSz="473201">
              <a:defRPr sz="648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sz="6480" smtClean="0">
                <a:solidFill>
                  <a:srgbClr val="FFFFFF"/>
                </a:solidFill>
              </a:rPr>
              <a:t>Placement </a:t>
            </a:r>
            <a:r>
              <a:rPr sz="6480" smtClean="0">
                <a:solidFill>
                  <a:srgbClr val="FFFFFF"/>
                </a:solidFill>
              </a:rPr>
              <a:t>Technique </a:t>
            </a:r>
            <a:r>
              <a:rPr sz="6480" dirty="0">
                <a:solidFill>
                  <a:srgbClr val="FFFFFF"/>
                </a:solidFill>
              </a:rPr>
              <a:t>2: Groups</a:t>
            </a:r>
          </a:p>
        </p:txBody>
      </p:sp>
      <p:sp>
        <p:nvSpPr>
          <p:cNvPr id="853" name="Shape 853"/>
          <p:cNvSpPr/>
          <p:nvPr/>
        </p:nvSpPr>
        <p:spPr>
          <a:xfrm>
            <a:off x="3831791" y="3462540"/>
            <a:ext cx="1714961" cy="1122546"/>
          </a:xfrm>
          <a:prstGeom prst="rect">
            <a:avLst/>
          </a:prstGeom>
          <a:solidFill>
            <a:srgbClr val="BC8027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2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</a:rPr>
              <a:t>bitmaps</a:t>
            </a:r>
          </a:p>
        </p:txBody>
      </p:sp>
      <p:sp>
        <p:nvSpPr>
          <p:cNvPr id="854" name="Shape 854"/>
          <p:cNvSpPr/>
          <p:nvPr/>
        </p:nvSpPr>
        <p:spPr>
          <a:xfrm>
            <a:off x="2228442" y="5753267"/>
            <a:ext cx="9713638" cy="1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855" name="Shape 855"/>
          <p:cNvSpPr/>
          <p:nvPr/>
        </p:nvSpPr>
        <p:spPr>
          <a:xfrm flipH="1" flipV="1">
            <a:off x="2053343" y="5555822"/>
            <a:ext cx="175100" cy="197446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856" name="Shape 856"/>
          <p:cNvSpPr/>
          <p:nvPr/>
        </p:nvSpPr>
        <p:spPr>
          <a:xfrm flipV="1">
            <a:off x="11959344" y="5555822"/>
            <a:ext cx="175100" cy="197446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857" name="Shape 857"/>
          <p:cNvSpPr/>
          <p:nvPr/>
        </p:nvSpPr>
        <p:spPr>
          <a:xfrm>
            <a:off x="5164792" y="5845050"/>
            <a:ext cx="3840938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before: whole disk</a:t>
            </a:r>
          </a:p>
        </p:txBody>
      </p:sp>
      <p:sp>
        <p:nvSpPr>
          <p:cNvPr id="860" name="Shape 860"/>
          <p:cNvSpPr/>
          <p:nvPr/>
        </p:nvSpPr>
        <p:spPr>
          <a:xfrm>
            <a:off x="7300914" y="2831258"/>
            <a:ext cx="741667" cy="53930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16200" extrusionOk="0">
                <a:moveTo>
                  <a:pt x="0" y="16200"/>
                </a:moveTo>
                <a:cubicBezTo>
                  <a:pt x="7172" y="-5390"/>
                  <a:pt x="14372" y="-5400"/>
                  <a:pt x="21600" y="16171"/>
                </a:cubicBezTo>
              </a:path>
            </a:pathLst>
          </a:custGeom>
          <a:ln w="38100">
            <a:solidFill>
              <a:srgbClr val="FFFFFF"/>
            </a:solidFill>
            <a:miter lim="400000"/>
            <a:tailEnd type="triangle"/>
          </a:ln>
        </p:spPr>
        <p:txBody>
          <a:bodyPr/>
          <a:lstStyle/>
          <a:p>
            <a:pPr lvl="0"/>
            <a:endParaRPr/>
          </a:p>
        </p:txBody>
      </p:sp>
      <p:sp>
        <p:nvSpPr>
          <p:cNvPr id="859" name="Shape 859"/>
          <p:cNvSpPr/>
          <p:nvPr/>
        </p:nvSpPr>
        <p:spPr>
          <a:xfrm>
            <a:off x="7246877" y="2097664"/>
            <a:ext cx="851308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fast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035867" y="7706315"/>
            <a:ext cx="807195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2"/>
                </a:solidFill>
              </a:rPr>
              <a:t>How to keep </a:t>
            </a:r>
            <a:r>
              <a:rPr lang="en-US" dirty="0" err="1" smtClean="0">
                <a:solidFill>
                  <a:schemeClr val="bg2"/>
                </a:solidFill>
              </a:rPr>
              <a:t>inode</a:t>
            </a:r>
            <a:r>
              <a:rPr lang="en-US" dirty="0" smtClean="0">
                <a:solidFill>
                  <a:schemeClr val="bg2"/>
                </a:solidFill>
              </a:rPr>
              <a:t> close to data?</a:t>
            </a:r>
            <a:endParaRPr lang="en-US" dirty="0">
              <a:solidFill>
                <a:schemeClr val="bg2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2" name="Shape 862"/>
          <p:cNvSpPr/>
          <p:nvPr/>
        </p:nvSpPr>
        <p:spPr>
          <a:xfrm>
            <a:off x="7781878" y="3462540"/>
            <a:ext cx="4240091" cy="1122546"/>
          </a:xfrm>
          <a:prstGeom prst="rect">
            <a:avLst/>
          </a:prstGeom>
          <a:solidFill>
            <a:srgbClr val="0065C1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2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</a:rPr>
              <a:t>Data Blocks</a:t>
            </a:r>
          </a:p>
        </p:txBody>
      </p:sp>
      <p:sp>
        <p:nvSpPr>
          <p:cNvPr id="863" name="Shape 863"/>
          <p:cNvSpPr/>
          <p:nvPr/>
        </p:nvSpPr>
        <p:spPr>
          <a:xfrm>
            <a:off x="2036931" y="3462540"/>
            <a:ext cx="1714961" cy="1122546"/>
          </a:xfrm>
          <a:prstGeom prst="rect">
            <a:avLst/>
          </a:prstGeom>
          <a:solidFill>
            <a:srgbClr val="5747C1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2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</a:rPr>
              <a:t>super block</a:t>
            </a:r>
          </a:p>
        </p:txBody>
      </p:sp>
      <p:sp>
        <p:nvSpPr>
          <p:cNvPr id="864" name="Shape 864"/>
          <p:cNvSpPr/>
          <p:nvPr/>
        </p:nvSpPr>
        <p:spPr>
          <a:xfrm>
            <a:off x="5613951" y="3462540"/>
            <a:ext cx="2105493" cy="1122546"/>
          </a:xfrm>
          <a:prstGeom prst="rect">
            <a:avLst/>
          </a:prstGeom>
          <a:solidFill>
            <a:srgbClr val="308B16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2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</a:rPr>
              <a:t>inodes</a:t>
            </a:r>
          </a:p>
        </p:txBody>
      </p:sp>
      <p:sp>
        <p:nvSpPr>
          <p:cNvPr id="865" name="Shape 865"/>
          <p:cNvSpPr/>
          <p:nvPr/>
        </p:nvSpPr>
        <p:spPr>
          <a:xfrm>
            <a:off x="1851616" y="4675912"/>
            <a:ext cx="368504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0</a:t>
            </a:r>
          </a:p>
        </p:txBody>
      </p:sp>
      <p:sp>
        <p:nvSpPr>
          <p:cNvPr id="866" name="Shape 866"/>
          <p:cNvSpPr/>
          <p:nvPr/>
        </p:nvSpPr>
        <p:spPr>
          <a:xfrm>
            <a:off x="11757602" y="4675912"/>
            <a:ext cx="444399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N</a:t>
            </a:r>
          </a:p>
        </p:txBody>
      </p:sp>
      <p:sp>
        <p:nvSpPr>
          <p:cNvPr id="867" name="Shape 867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73201">
              <a:defRPr sz="648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6480">
                <a:solidFill>
                  <a:srgbClr val="FFFFFF"/>
                </a:solidFill>
              </a:rPr>
              <a:t>Technique 2: Groups</a:t>
            </a:r>
          </a:p>
        </p:txBody>
      </p:sp>
      <p:sp>
        <p:nvSpPr>
          <p:cNvPr id="868" name="Shape 868"/>
          <p:cNvSpPr/>
          <p:nvPr/>
        </p:nvSpPr>
        <p:spPr>
          <a:xfrm>
            <a:off x="3831791" y="3462540"/>
            <a:ext cx="1714961" cy="1122546"/>
          </a:xfrm>
          <a:prstGeom prst="rect">
            <a:avLst/>
          </a:prstGeom>
          <a:solidFill>
            <a:srgbClr val="BC8027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2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</a:rPr>
              <a:t>bitmaps</a:t>
            </a:r>
          </a:p>
        </p:txBody>
      </p:sp>
      <p:sp>
        <p:nvSpPr>
          <p:cNvPr id="869" name="Shape 869"/>
          <p:cNvSpPr/>
          <p:nvPr/>
        </p:nvSpPr>
        <p:spPr>
          <a:xfrm>
            <a:off x="2228442" y="5753267"/>
            <a:ext cx="9713638" cy="1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870" name="Shape 870"/>
          <p:cNvSpPr/>
          <p:nvPr/>
        </p:nvSpPr>
        <p:spPr>
          <a:xfrm flipH="1" flipV="1">
            <a:off x="2053343" y="5555822"/>
            <a:ext cx="175100" cy="197446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871" name="Shape 871"/>
          <p:cNvSpPr/>
          <p:nvPr/>
        </p:nvSpPr>
        <p:spPr>
          <a:xfrm flipV="1">
            <a:off x="11959344" y="5555822"/>
            <a:ext cx="175100" cy="197446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872" name="Shape 872"/>
          <p:cNvSpPr/>
          <p:nvPr/>
        </p:nvSpPr>
        <p:spPr>
          <a:xfrm>
            <a:off x="5164792" y="5845050"/>
            <a:ext cx="3840938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before: whole disk</a:t>
            </a:r>
          </a:p>
        </p:txBody>
      </p:sp>
      <p:sp>
        <p:nvSpPr>
          <p:cNvPr id="875" name="Shape 875"/>
          <p:cNvSpPr/>
          <p:nvPr/>
        </p:nvSpPr>
        <p:spPr>
          <a:xfrm>
            <a:off x="5734991" y="2837539"/>
            <a:ext cx="2307590" cy="54561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16201" extrusionOk="0">
                <a:moveTo>
                  <a:pt x="0" y="16201"/>
                </a:moveTo>
                <a:cubicBezTo>
                  <a:pt x="7160" y="-5265"/>
                  <a:pt x="14360" y="-5399"/>
                  <a:pt x="21600" y="15798"/>
                </a:cubicBezTo>
              </a:path>
            </a:pathLst>
          </a:custGeom>
          <a:ln w="38100">
            <a:solidFill>
              <a:srgbClr val="FFFFFF"/>
            </a:solidFill>
            <a:miter lim="400000"/>
            <a:tailEnd type="triangle"/>
          </a:ln>
        </p:spPr>
        <p:txBody>
          <a:bodyPr/>
          <a:lstStyle/>
          <a:p>
            <a:pPr lvl="0"/>
            <a:endParaRPr/>
          </a:p>
        </p:txBody>
      </p:sp>
      <p:sp>
        <p:nvSpPr>
          <p:cNvPr id="874" name="Shape 874"/>
          <p:cNvSpPr/>
          <p:nvPr/>
        </p:nvSpPr>
        <p:spPr>
          <a:xfrm>
            <a:off x="6367894" y="2124344"/>
            <a:ext cx="1028701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slow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2035867" y="7706315"/>
            <a:ext cx="807195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2"/>
                </a:solidFill>
              </a:rPr>
              <a:t>How to keep </a:t>
            </a:r>
            <a:r>
              <a:rPr lang="en-US" dirty="0" err="1" smtClean="0">
                <a:solidFill>
                  <a:schemeClr val="bg2"/>
                </a:solidFill>
              </a:rPr>
              <a:t>inode</a:t>
            </a:r>
            <a:r>
              <a:rPr lang="en-US" dirty="0" smtClean="0">
                <a:solidFill>
                  <a:schemeClr val="bg2"/>
                </a:solidFill>
              </a:rPr>
              <a:t> close to data?</a:t>
            </a:r>
            <a:endParaRPr lang="en-US" dirty="0">
              <a:solidFill>
                <a:schemeClr val="bg2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7" name="Shape 877"/>
          <p:cNvSpPr/>
          <p:nvPr/>
        </p:nvSpPr>
        <p:spPr>
          <a:xfrm>
            <a:off x="7781878" y="3462540"/>
            <a:ext cx="4240091" cy="1122546"/>
          </a:xfrm>
          <a:prstGeom prst="rect">
            <a:avLst/>
          </a:prstGeom>
          <a:solidFill>
            <a:srgbClr val="0065C1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2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</a:rPr>
              <a:t>Data Blocks</a:t>
            </a:r>
          </a:p>
        </p:txBody>
      </p:sp>
      <p:sp>
        <p:nvSpPr>
          <p:cNvPr id="878" name="Shape 878"/>
          <p:cNvSpPr/>
          <p:nvPr/>
        </p:nvSpPr>
        <p:spPr>
          <a:xfrm>
            <a:off x="2036931" y="3462540"/>
            <a:ext cx="1714961" cy="1122546"/>
          </a:xfrm>
          <a:prstGeom prst="rect">
            <a:avLst/>
          </a:prstGeom>
          <a:solidFill>
            <a:srgbClr val="5747C1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2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</a:rPr>
              <a:t>super block</a:t>
            </a:r>
          </a:p>
        </p:txBody>
      </p:sp>
      <p:sp>
        <p:nvSpPr>
          <p:cNvPr id="879" name="Shape 879"/>
          <p:cNvSpPr/>
          <p:nvPr/>
        </p:nvSpPr>
        <p:spPr>
          <a:xfrm>
            <a:off x="5613951" y="3462540"/>
            <a:ext cx="2105493" cy="1122546"/>
          </a:xfrm>
          <a:prstGeom prst="rect">
            <a:avLst/>
          </a:prstGeom>
          <a:solidFill>
            <a:srgbClr val="308B16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2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</a:rPr>
              <a:t>inodes</a:t>
            </a:r>
          </a:p>
        </p:txBody>
      </p:sp>
      <p:sp>
        <p:nvSpPr>
          <p:cNvPr id="880" name="Shape 880"/>
          <p:cNvSpPr/>
          <p:nvPr/>
        </p:nvSpPr>
        <p:spPr>
          <a:xfrm>
            <a:off x="1851616" y="4675912"/>
            <a:ext cx="368504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0</a:t>
            </a:r>
          </a:p>
        </p:txBody>
      </p:sp>
      <p:sp>
        <p:nvSpPr>
          <p:cNvPr id="881" name="Shape 881"/>
          <p:cNvSpPr/>
          <p:nvPr/>
        </p:nvSpPr>
        <p:spPr>
          <a:xfrm>
            <a:off x="11757602" y="4675912"/>
            <a:ext cx="444399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N</a:t>
            </a:r>
          </a:p>
        </p:txBody>
      </p:sp>
      <p:sp>
        <p:nvSpPr>
          <p:cNvPr id="882" name="Shape 882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73201">
              <a:defRPr sz="648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6480">
                <a:solidFill>
                  <a:srgbClr val="FFFFFF"/>
                </a:solidFill>
              </a:rPr>
              <a:t>Technique 2: Groups</a:t>
            </a:r>
          </a:p>
        </p:txBody>
      </p:sp>
      <p:sp>
        <p:nvSpPr>
          <p:cNvPr id="883" name="Shape 883"/>
          <p:cNvSpPr/>
          <p:nvPr/>
        </p:nvSpPr>
        <p:spPr>
          <a:xfrm>
            <a:off x="3831791" y="3462540"/>
            <a:ext cx="1714961" cy="1122546"/>
          </a:xfrm>
          <a:prstGeom prst="rect">
            <a:avLst/>
          </a:prstGeom>
          <a:solidFill>
            <a:srgbClr val="BC8027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2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</a:rPr>
              <a:t>bitmaps</a:t>
            </a:r>
          </a:p>
        </p:txBody>
      </p:sp>
      <p:sp>
        <p:nvSpPr>
          <p:cNvPr id="884" name="Shape 884"/>
          <p:cNvSpPr/>
          <p:nvPr/>
        </p:nvSpPr>
        <p:spPr>
          <a:xfrm>
            <a:off x="2228442" y="5753267"/>
            <a:ext cx="9713638" cy="1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885" name="Shape 885"/>
          <p:cNvSpPr/>
          <p:nvPr/>
        </p:nvSpPr>
        <p:spPr>
          <a:xfrm flipH="1" flipV="1">
            <a:off x="2053343" y="5555822"/>
            <a:ext cx="175100" cy="197446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886" name="Shape 886"/>
          <p:cNvSpPr/>
          <p:nvPr/>
        </p:nvSpPr>
        <p:spPr>
          <a:xfrm flipV="1">
            <a:off x="11959344" y="5555822"/>
            <a:ext cx="175100" cy="197446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887" name="Shape 887"/>
          <p:cNvSpPr/>
          <p:nvPr/>
        </p:nvSpPr>
        <p:spPr>
          <a:xfrm>
            <a:off x="5164792" y="5845050"/>
            <a:ext cx="3840938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before: whole disk</a:t>
            </a:r>
          </a:p>
        </p:txBody>
      </p:sp>
      <p:sp>
        <p:nvSpPr>
          <p:cNvPr id="890" name="Shape 890"/>
          <p:cNvSpPr/>
          <p:nvPr/>
        </p:nvSpPr>
        <p:spPr>
          <a:xfrm>
            <a:off x="7639991" y="2828548"/>
            <a:ext cx="4246801" cy="55460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16203" extrusionOk="0">
                <a:moveTo>
                  <a:pt x="0" y="16203"/>
                </a:moveTo>
                <a:cubicBezTo>
                  <a:pt x="7173" y="-5091"/>
                  <a:pt x="14373" y="-5397"/>
                  <a:pt x="21600" y="15286"/>
                </a:cubicBezTo>
              </a:path>
            </a:pathLst>
          </a:custGeom>
          <a:ln w="38100">
            <a:solidFill>
              <a:srgbClr val="FFFFFF"/>
            </a:solidFill>
            <a:miter lim="400000"/>
            <a:tailEnd type="triangle"/>
          </a:ln>
        </p:spPr>
        <p:txBody>
          <a:bodyPr/>
          <a:lstStyle/>
          <a:p>
            <a:pPr lvl="0"/>
            <a:endParaRPr/>
          </a:p>
        </p:txBody>
      </p:sp>
      <p:sp>
        <p:nvSpPr>
          <p:cNvPr id="889" name="Shape 889"/>
          <p:cNvSpPr/>
          <p:nvPr/>
        </p:nvSpPr>
        <p:spPr>
          <a:xfrm>
            <a:off x="9057348" y="2118397"/>
            <a:ext cx="1435151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slower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2035867" y="7706315"/>
            <a:ext cx="807195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2"/>
                </a:solidFill>
              </a:rPr>
              <a:t>How to keep </a:t>
            </a:r>
            <a:r>
              <a:rPr lang="en-US" dirty="0" err="1" smtClean="0">
                <a:solidFill>
                  <a:schemeClr val="bg2"/>
                </a:solidFill>
              </a:rPr>
              <a:t>inode</a:t>
            </a:r>
            <a:r>
              <a:rPr lang="en-US" dirty="0" smtClean="0">
                <a:solidFill>
                  <a:schemeClr val="bg2"/>
                </a:solidFill>
              </a:rPr>
              <a:t> close to data?</a:t>
            </a:r>
            <a:endParaRPr lang="en-US" dirty="0">
              <a:solidFill>
                <a:schemeClr val="bg2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2" name="Shape 892"/>
          <p:cNvSpPr/>
          <p:nvPr/>
        </p:nvSpPr>
        <p:spPr>
          <a:xfrm>
            <a:off x="7781878" y="3462540"/>
            <a:ext cx="4240091" cy="1122546"/>
          </a:xfrm>
          <a:prstGeom prst="rect">
            <a:avLst/>
          </a:prstGeom>
          <a:solidFill>
            <a:srgbClr val="0065C1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2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</a:rPr>
              <a:t>Data Blocks</a:t>
            </a:r>
          </a:p>
        </p:txBody>
      </p:sp>
      <p:sp>
        <p:nvSpPr>
          <p:cNvPr id="893" name="Shape 893"/>
          <p:cNvSpPr/>
          <p:nvPr/>
        </p:nvSpPr>
        <p:spPr>
          <a:xfrm>
            <a:off x="2036931" y="3462540"/>
            <a:ext cx="1714961" cy="1122546"/>
          </a:xfrm>
          <a:prstGeom prst="rect">
            <a:avLst/>
          </a:prstGeom>
          <a:solidFill>
            <a:srgbClr val="5747C1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2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</a:rPr>
              <a:t>super block</a:t>
            </a:r>
          </a:p>
        </p:txBody>
      </p:sp>
      <p:sp>
        <p:nvSpPr>
          <p:cNvPr id="894" name="Shape 894"/>
          <p:cNvSpPr/>
          <p:nvPr/>
        </p:nvSpPr>
        <p:spPr>
          <a:xfrm>
            <a:off x="5613951" y="3462540"/>
            <a:ext cx="2105493" cy="1122546"/>
          </a:xfrm>
          <a:prstGeom prst="rect">
            <a:avLst/>
          </a:prstGeom>
          <a:solidFill>
            <a:srgbClr val="308B16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2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</a:rPr>
              <a:t>inodes</a:t>
            </a:r>
          </a:p>
        </p:txBody>
      </p:sp>
      <p:sp>
        <p:nvSpPr>
          <p:cNvPr id="895" name="Shape 895"/>
          <p:cNvSpPr/>
          <p:nvPr/>
        </p:nvSpPr>
        <p:spPr>
          <a:xfrm>
            <a:off x="1851616" y="4675912"/>
            <a:ext cx="368504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0</a:t>
            </a:r>
          </a:p>
        </p:txBody>
      </p:sp>
      <p:sp>
        <p:nvSpPr>
          <p:cNvPr id="896" name="Shape 896"/>
          <p:cNvSpPr/>
          <p:nvPr/>
        </p:nvSpPr>
        <p:spPr>
          <a:xfrm>
            <a:off x="11757602" y="4675912"/>
            <a:ext cx="444399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N</a:t>
            </a:r>
          </a:p>
        </p:txBody>
      </p:sp>
      <p:sp>
        <p:nvSpPr>
          <p:cNvPr id="897" name="Shape 897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73201">
              <a:defRPr sz="648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6480">
                <a:solidFill>
                  <a:srgbClr val="FFFFFF"/>
                </a:solidFill>
              </a:rPr>
              <a:t>Technique 2: Groups</a:t>
            </a:r>
          </a:p>
        </p:txBody>
      </p:sp>
      <p:sp>
        <p:nvSpPr>
          <p:cNvPr id="898" name="Shape 898"/>
          <p:cNvSpPr/>
          <p:nvPr/>
        </p:nvSpPr>
        <p:spPr>
          <a:xfrm>
            <a:off x="3831791" y="3462540"/>
            <a:ext cx="1714961" cy="1122546"/>
          </a:xfrm>
          <a:prstGeom prst="rect">
            <a:avLst/>
          </a:prstGeom>
          <a:solidFill>
            <a:srgbClr val="BC8027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2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</a:rPr>
              <a:t>bitmaps</a:t>
            </a:r>
          </a:p>
        </p:txBody>
      </p:sp>
      <p:sp>
        <p:nvSpPr>
          <p:cNvPr id="899" name="Shape 899"/>
          <p:cNvSpPr/>
          <p:nvPr/>
        </p:nvSpPr>
        <p:spPr>
          <a:xfrm>
            <a:off x="2228442" y="5753267"/>
            <a:ext cx="9713638" cy="1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900" name="Shape 900"/>
          <p:cNvSpPr/>
          <p:nvPr/>
        </p:nvSpPr>
        <p:spPr>
          <a:xfrm flipH="1" flipV="1">
            <a:off x="2053343" y="5555822"/>
            <a:ext cx="175100" cy="197446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901" name="Shape 901"/>
          <p:cNvSpPr/>
          <p:nvPr/>
        </p:nvSpPr>
        <p:spPr>
          <a:xfrm flipV="1">
            <a:off x="11959344" y="5555822"/>
            <a:ext cx="175100" cy="197446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902" name="Shape 902"/>
          <p:cNvSpPr/>
          <p:nvPr/>
        </p:nvSpPr>
        <p:spPr>
          <a:xfrm>
            <a:off x="5164792" y="5845050"/>
            <a:ext cx="3840938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before: whole disk</a:t>
            </a:r>
          </a:p>
        </p:txBody>
      </p:sp>
      <p:sp>
        <p:nvSpPr>
          <p:cNvPr id="905" name="Shape 905"/>
          <p:cNvSpPr/>
          <p:nvPr/>
        </p:nvSpPr>
        <p:spPr>
          <a:xfrm>
            <a:off x="5670387" y="2434926"/>
            <a:ext cx="6216405" cy="93242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16200" extrusionOk="0">
                <a:moveTo>
                  <a:pt x="0" y="16200"/>
                </a:moveTo>
                <a:cubicBezTo>
                  <a:pt x="7194" y="-5310"/>
                  <a:pt x="14394" y="-5400"/>
                  <a:pt x="21600" y="15929"/>
                </a:cubicBezTo>
              </a:path>
            </a:pathLst>
          </a:custGeom>
          <a:ln w="38100">
            <a:solidFill>
              <a:srgbClr val="FFFFFF"/>
            </a:solidFill>
            <a:miter lim="400000"/>
            <a:tailEnd type="triangle"/>
          </a:ln>
        </p:spPr>
        <p:txBody>
          <a:bodyPr/>
          <a:lstStyle/>
          <a:p>
            <a:pPr lvl="0"/>
            <a:endParaRPr/>
          </a:p>
        </p:txBody>
      </p:sp>
      <p:sp>
        <p:nvSpPr>
          <p:cNvPr id="904" name="Shape 904"/>
          <p:cNvSpPr/>
          <p:nvPr/>
        </p:nvSpPr>
        <p:spPr>
          <a:xfrm>
            <a:off x="7956144" y="1714821"/>
            <a:ext cx="1638605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slowest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2035867" y="7706315"/>
            <a:ext cx="807195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2"/>
                </a:solidFill>
              </a:rPr>
              <a:t>How to keep </a:t>
            </a:r>
            <a:r>
              <a:rPr lang="en-US" dirty="0" err="1" smtClean="0">
                <a:solidFill>
                  <a:schemeClr val="bg2"/>
                </a:solidFill>
              </a:rPr>
              <a:t>inode</a:t>
            </a:r>
            <a:r>
              <a:rPr lang="en-US" dirty="0" smtClean="0">
                <a:solidFill>
                  <a:schemeClr val="bg2"/>
                </a:solidFill>
              </a:rPr>
              <a:t> close to data?</a:t>
            </a:r>
            <a:endParaRPr lang="en-US" dirty="0">
              <a:solidFill>
                <a:schemeClr val="bg2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7" name="Shape 907"/>
          <p:cNvSpPr/>
          <p:nvPr/>
        </p:nvSpPr>
        <p:spPr>
          <a:xfrm>
            <a:off x="7781878" y="3462540"/>
            <a:ext cx="4240091" cy="1122546"/>
          </a:xfrm>
          <a:prstGeom prst="rect">
            <a:avLst/>
          </a:prstGeom>
          <a:solidFill>
            <a:srgbClr val="0065C1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2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</a:rPr>
              <a:t>Data Blocks</a:t>
            </a:r>
          </a:p>
        </p:txBody>
      </p:sp>
      <p:sp>
        <p:nvSpPr>
          <p:cNvPr id="908" name="Shape 908"/>
          <p:cNvSpPr/>
          <p:nvPr/>
        </p:nvSpPr>
        <p:spPr>
          <a:xfrm>
            <a:off x="2036931" y="3462540"/>
            <a:ext cx="1714961" cy="1122546"/>
          </a:xfrm>
          <a:prstGeom prst="rect">
            <a:avLst/>
          </a:prstGeom>
          <a:solidFill>
            <a:srgbClr val="5747C1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2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</a:rPr>
              <a:t>super block</a:t>
            </a:r>
          </a:p>
        </p:txBody>
      </p:sp>
      <p:sp>
        <p:nvSpPr>
          <p:cNvPr id="909" name="Shape 909"/>
          <p:cNvSpPr/>
          <p:nvPr/>
        </p:nvSpPr>
        <p:spPr>
          <a:xfrm>
            <a:off x="5613951" y="3462540"/>
            <a:ext cx="2105493" cy="1122546"/>
          </a:xfrm>
          <a:prstGeom prst="rect">
            <a:avLst/>
          </a:prstGeom>
          <a:solidFill>
            <a:srgbClr val="308B16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2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</a:rPr>
              <a:t>inodes</a:t>
            </a:r>
          </a:p>
        </p:txBody>
      </p:sp>
      <p:sp>
        <p:nvSpPr>
          <p:cNvPr id="910" name="Shape 910"/>
          <p:cNvSpPr/>
          <p:nvPr/>
        </p:nvSpPr>
        <p:spPr>
          <a:xfrm>
            <a:off x="1851616" y="4675912"/>
            <a:ext cx="368504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0</a:t>
            </a:r>
          </a:p>
        </p:txBody>
      </p:sp>
      <p:sp>
        <p:nvSpPr>
          <p:cNvPr id="911" name="Shape 911"/>
          <p:cNvSpPr/>
          <p:nvPr/>
        </p:nvSpPr>
        <p:spPr>
          <a:xfrm>
            <a:off x="11757602" y="4675912"/>
            <a:ext cx="444399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N</a:t>
            </a:r>
          </a:p>
        </p:txBody>
      </p:sp>
      <p:sp>
        <p:nvSpPr>
          <p:cNvPr id="912" name="Shape 912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73201">
              <a:defRPr sz="648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6480">
                <a:solidFill>
                  <a:srgbClr val="FFFFFF"/>
                </a:solidFill>
              </a:rPr>
              <a:t>Technique 2: Groups</a:t>
            </a:r>
          </a:p>
        </p:txBody>
      </p:sp>
      <p:sp>
        <p:nvSpPr>
          <p:cNvPr id="913" name="Shape 913"/>
          <p:cNvSpPr/>
          <p:nvPr/>
        </p:nvSpPr>
        <p:spPr>
          <a:xfrm>
            <a:off x="3831791" y="3462540"/>
            <a:ext cx="1714961" cy="1122546"/>
          </a:xfrm>
          <a:prstGeom prst="rect">
            <a:avLst/>
          </a:prstGeom>
          <a:solidFill>
            <a:srgbClr val="BC8027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2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</a:rPr>
              <a:t>bitmaps</a:t>
            </a:r>
          </a:p>
        </p:txBody>
      </p:sp>
      <p:sp>
        <p:nvSpPr>
          <p:cNvPr id="914" name="Shape 914"/>
          <p:cNvSpPr/>
          <p:nvPr/>
        </p:nvSpPr>
        <p:spPr>
          <a:xfrm>
            <a:off x="2228442" y="5753267"/>
            <a:ext cx="9713638" cy="1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915" name="Shape 915"/>
          <p:cNvSpPr/>
          <p:nvPr/>
        </p:nvSpPr>
        <p:spPr>
          <a:xfrm flipH="1" flipV="1">
            <a:off x="2053343" y="5555822"/>
            <a:ext cx="175100" cy="197446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916" name="Shape 916"/>
          <p:cNvSpPr/>
          <p:nvPr/>
        </p:nvSpPr>
        <p:spPr>
          <a:xfrm flipV="1">
            <a:off x="11959344" y="5555822"/>
            <a:ext cx="175100" cy="197446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917" name="Shape 917"/>
          <p:cNvSpPr/>
          <p:nvPr/>
        </p:nvSpPr>
        <p:spPr>
          <a:xfrm>
            <a:off x="5164792" y="5845050"/>
            <a:ext cx="3840938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before: whole disk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035867" y="7706315"/>
            <a:ext cx="807195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2"/>
                </a:solidFill>
              </a:rPr>
              <a:t>How to keep </a:t>
            </a:r>
            <a:r>
              <a:rPr lang="en-US" dirty="0" err="1" smtClean="0">
                <a:solidFill>
                  <a:schemeClr val="bg2"/>
                </a:solidFill>
              </a:rPr>
              <a:t>inode</a:t>
            </a:r>
            <a:r>
              <a:rPr lang="en-US" dirty="0" smtClean="0">
                <a:solidFill>
                  <a:schemeClr val="bg2"/>
                </a:solidFill>
              </a:rPr>
              <a:t> close to data?</a:t>
            </a:r>
            <a:endParaRPr lang="en-US" dirty="0">
              <a:solidFill>
                <a:schemeClr val="bg2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" name="Shape 931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73201">
              <a:defRPr sz="648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6480">
                <a:solidFill>
                  <a:srgbClr val="FFFFFF"/>
                </a:solidFill>
              </a:rPr>
              <a:t>Technique 2: Groups</a:t>
            </a:r>
          </a:p>
        </p:txBody>
      </p:sp>
      <p:grpSp>
        <p:nvGrpSpPr>
          <p:cNvPr id="936" name="Group 936"/>
          <p:cNvGrpSpPr/>
          <p:nvPr/>
        </p:nvGrpSpPr>
        <p:grpSpPr>
          <a:xfrm>
            <a:off x="421991" y="3070149"/>
            <a:ext cx="3817548" cy="1122545"/>
            <a:chOff x="0" y="0"/>
            <a:chExt cx="3817546" cy="1122544"/>
          </a:xfrm>
        </p:grpSpPr>
        <p:sp>
          <p:nvSpPr>
            <p:cNvPr id="932" name="Shape 932"/>
            <p:cNvSpPr/>
            <p:nvPr/>
          </p:nvSpPr>
          <p:spPr>
            <a:xfrm>
              <a:off x="1746826" y="0"/>
              <a:ext cx="2070721" cy="1122545"/>
            </a:xfrm>
            <a:prstGeom prst="rect">
              <a:avLst/>
            </a:prstGeom>
            <a:solidFill>
              <a:srgbClr val="0065C1"/>
            </a:solidFill>
            <a:ln w="38100" cap="flat">
              <a:solidFill>
                <a:srgbClr val="FFFFFF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noAutofit/>
            </a:bodyPr>
            <a:lstStyle>
              <a:lvl1pPr>
                <a:defRPr sz="3200" b="1"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FFFFFF"/>
                  </a:solidFill>
                </a:rPr>
                <a:t>D</a:t>
              </a:r>
            </a:p>
          </p:txBody>
        </p:sp>
        <p:sp>
          <p:nvSpPr>
            <p:cNvPr id="933" name="Shape 933"/>
            <p:cNvSpPr/>
            <p:nvPr/>
          </p:nvSpPr>
          <p:spPr>
            <a:xfrm>
              <a:off x="0" y="0"/>
              <a:ext cx="431902" cy="1122545"/>
            </a:xfrm>
            <a:prstGeom prst="rect">
              <a:avLst/>
            </a:prstGeom>
            <a:solidFill>
              <a:srgbClr val="5747C1"/>
            </a:solidFill>
            <a:ln w="38100" cap="flat">
              <a:solidFill>
                <a:srgbClr val="FFFFFF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noAutofit/>
            </a:bodyPr>
            <a:lstStyle>
              <a:lvl1pPr>
                <a:defRPr sz="3200" b="1"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FFFFFF"/>
                  </a:solidFill>
                </a:rPr>
                <a:t>S</a:t>
              </a:r>
            </a:p>
          </p:txBody>
        </p:sp>
        <p:sp>
          <p:nvSpPr>
            <p:cNvPr id="934" name="Shape 934"/>
            <p:cNvSpPr/>
            <p:nvPr/>
          </p:nvSpPr>
          <p:spPr>
            <a:xfrm>
              <a:off x="973518" y="0"/>
              <a:ext cx="718451" cy="1122545"/>
            </a:xfrm>
            <a:prstGeom prst="rect">
              <a:avLst/>
            </a:prstGeom>
            <a:solidFill>
              <a:srgbClr val="308B16"/>
            </a:solidFill>
            <a:ln w="38100" cap="flat">
              <a:solidFill>
                <a:srgbClr val="FFFFFF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noAutofit/>
            </a:bodyPr>
            <a:lstStyle>
              <a:lvl1pPr>
                <a:defRPr sz="3200" b="1"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FFFFFF"/>
                  </a:solidFill>
                </a:rPr>
                <a:t>I</a:t>
              </a:r>
            </a:p>
          </p:txBody>
        </p:sp>
        <p:sp>
          <p:nvSpPr>
            <p:cNvPr id="935" name="Shape 935"/>
            <p:cNvSpPr/>
            <p:nvPr/>
          </p:nvSpPr>
          <p:spPr>
            <a:xfrm>
              <a:off x="486759" y="0"/>
              <a:ext cx="431903" cy="1122545"/>
            </a:xfrm>
            <a:prstGeom prst="rect">
              <a:avLst/>
            </a:prstGeom>
            <a:solidFill>
              <a:srgbClr val="BC8027"/>
            </a:solidFill>
            <a:ln w="38100" cap="flat">
              <a:solidFill>
                <a:srgbClr val="FFFFFF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noAutofit/>
            </a:bodyPr>
            <a:lstStyle>
              <a:lvl1pPr>
                <a:defRPr sz="3200" b="1"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FFFFFF"/>
                  </a:solidFill>
                </a:rPr>
                <a:t>B</a:t>
              </a:r>
            </a:p>
          </p:txBody>
        </p:sp>
      </p:grpSp>
      <p:sp>
        <p:nvSpPr>
          <p:cNvPr id="938" name="Shape 938"/>
          <p:cNvSpPr/>
          <p:nvPr/>
        </p:nvSpPr>
        <p:spPr>
          <a:xfrm>
            <a:off x="1610103" y="4324974"/>
            <a:ext cx="1441324" cy="558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0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000">
                <a:solidFill>
                  <a:srgbClr val="FFFFFF"/>
                </a:solidFill>
              </a:rPr>
              <a:t>group 1</a:t>
            </a:r>
          </a:p>
        </p:txBody>
      </p:sp>
      <p:sp>
        <p:nvSpPr>
          <p:cNvPr id="939" name="Shape 939"/>
          <p:cNvSpPr/>
          <p:nvPr/>
        </p:nvSpPr>
        <p:spPr>
          <a:xfrm>
            <a:off x="213037" y="4191624"/>
            <a:ext cx="368504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>
                <a:solidFill>
                  <a:srgbClr val="53585F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53585F"/>
                </a:solidFill>
              </a:rPr>
              <a:t>0</a:t>
            </a:r>
          </a:p>
        </p:txBody>
      </p:sp>
      <p:sp>
        <p:nvSpPr>
          <p:cNvPr id="940" name="Shape 940"/>
          <p:cNvSpPr/>
          <p:nvPr/>
        </p:nvSpPr>
        <p:spPr>
          <a:xfrm>
            <a:off x="4029240" y="4191624"/>
            <a:ext cx="470002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>
                <a:solidFill>
                  <a:srgbClr val="53585F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53585F"/>
                </a:solidFill>
              </a:rPr>
              <a:t>G</a:t>
            </a:r>
          </a:p>
        </p:txBody>
      </p:sp>
      <p:grpSp>
        <p:nvGrpSpPr>
          <p:cNvPr id="945" name="Group 945"/>
          <p:cNvGrpSpPr/>
          <p:nvPr/>
        </p:nvGrpSpPr>
        <p:grpSpPr>
          <a:xfrm>
            <a:off x="4315540" y="3070149"/>
            <a:ext cx="3817547" cy="1122545"/>
            <a:chOff x="0" y="0"/>
            <a:chExt cx="3817546" cy="1122544"/>
          </a:xfrm>
        </p:grpSpPr>
        <p:sp>
          <p:nvSpPr>
            <p:cNvPr id="941" name="Shape 941"/>
            <p:cNvSpPr/>
            <p:nvPr/>
          </p:nvSpPr>
          <p:spPr>
            <a:xfrm>
              <a:off x="1746826" y="0"/>
              <a:ext cx="2070721" cy="1122545"/>
            </a:xfrm>
            <a:prstGeom prst="rect">
              <a:avLst/>
            </a:prstGeom>
            <a:solidFill>
              <a:srgbClr val="0065C1"/>
            </a:solidFill>
            <a:ln w="38100" cap="flat">
              <a:solidFill>
                <a:srgbClr val="FFFFFF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noAutofit/>
            </a:bodyPr>
            <a:lstStyle>
              <a:lvl1pPr>
                <a:defRPr sz="3200" b="1"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FFFFFF"/>
                  </a:solidFill>
                </a:rPr>
                <a:t>D</a:t>
              </a:r>
            </a:p>
          </p:txBody>
        </p:sp>
        <p:sp>
          <p:nvSpPr>
            <p:cNvPr id="942" name="Shape 942"/>
            <p:cNvSpPr/>
            <p:nvPr/>
          </p:nvSpPr>
          <p:spPr>
            <a:xfrm>
              <a:off x="0" y="0"/>
              <a:ext cx="431902" cy="1122545"/>
            </a:xfrm>
            <a:prstGeom prst="rect">
              <a:avLst/>
            </a:prstGeom>
            <a:solidFill>
              <a:srgbClr val="5747C1"/>
            </a:solidFill>
            <a:ln w="38100" cap="flat">
              <a:solidFill>
                <a:srgbClr val="FFFFFF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noAutofit/>
            </a:bodyPr>
            <a:lstStyle>
              <a:lvl1pPr>
                <a:defRPr sz="3200" b="1"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FFFFFF"/>
                  </a:solidFill>
                </a:rPr>
                <a:t>S</a:t>
              </a:r>
            </a:p>
          </p:txBody>
        </p:sp>
        <p:sp>
          <p:nvSpPr>
            <p:cNvPr id="943" name="Shape 943"/>
            <p:cNvSpPr/>
            <p:nvPr/>
          </p:nvSpPr>
          <p:spPr>
            <a:xfrm>
              <a:off x="973518" y="0"/>
              <a:ext cx="718451" cy="1122545"/>
            </a:xfrm>
            <a:prstGeom prst="rect">
              <a:avLst/>
            </a:prstGeom>
            <a:solidFill>
              <a:srgbClr val="308B16"/>
            </a:solidFill>
            <a:ln w="38100" cap="flat">
              <a:solidFill>
                <a:srgbClr val="FFFFFF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noAutofit/>
            </a:bodyPr>
            <a:lstStyle>
              <a:lvl1pPr>
                <a:defRPr sz="3200" b="1"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FFFFFF"/>
                  </a:solidFill>
                </a:rPr>
                <a:t>I</a:t>
              </a:r>
            </a:p>
          </p:txBody>
        </p:sp>
        <p:sp>
          <p:nvSpPr>
            <p:cNvPr id="944" name="Shape 944"/>
            <p:cNvSpPr/>
            <p:nvPr/>
          </p:nvSpPr>
          <p:spPr>
            <a:xfrm>
              <a:off x="486759" y="0"/>
              <a:ext cx="431903" cy="1122545"/>
            </a:xfrm>
            <a:prstGeom prst="rect">
              <a:avLst/>
            </a:prstGeom>
            <a:solidFill>
              <a:srgbClr val="BC8027"/>
            </a:solidFill>
            <a:ln w="38100" cap="flat">
              <a:solidFill>
                <a:srgbClr val="FFFFFF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noAutofit/>
            </a:bodyPr>
            <a:lstStyle>
              <a:lvl1pPr>
                <a:defRPr sz="3200" b="1"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FFFFFF"/>
                  </a:solidFill>
                </a:rPr>
                <a:t>B</a:t>
              </a:r>
            </a:p>
          </p:txBody>
        </p:sp>
      </p:grpSp>
      <p:sp>
        <p:nvSpPr>
          <p:cNvPr id="946" name="Shape 946"/>
          <p:cNvSpPr/>
          <p:nvPr/>
        </p:nvSpPr>
        <p:spPr>
          <a:xfrm>
            <a:off x="7700506" y="4191624"/>
            <a:ext cx="724206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>
                <a:solidFill>
                  <a:srgbClr val="53585F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53585F"/>
                </a:solidFill>
              </a:rPr>
              <a:t>2G</a:t>
            </a:r>
          </a:p>
        </p:txBody>
      </p:sp>
      <p:grpSp>
        <p:nvGrpSpPr>
          <p:cNvPr id="951" name="Group 951"/>
          <p:cNvGrpSpPr/>
          <p:nvPr/>
        </p:nvGrpSpPr>
        <p:grpSpPr>
          <a:xfrm>
            <a:off x="8209088" y="3070149"/>
            <a:ext cx="3817548" cy="1122545"/>
            <a:chOff x="0" y="0"/>
            <a:chExt cx="3817546" cy="1122544"/>
          </a:xfrm>
        </p:grpSpPr>
        <p:sp>
          <p:nvSpPr>
            <p:cNvPr id="947" name="Shape 947"/>
            <p:cNvSpPr/>
            <p:nvPr/>
          </p:nvSpPr>
          <p:spPr>
            <a:xfrm>
              <a:off x="1746826" y="0"/>
              <a:ext cx="2070721" cy="1122545"/>
            </a:xfrm>
            <a:prstGeom prst="rect">
              <a:avLst/>
            </a:prstGeom>
            <a:solidFill>
              <a:srgbClr val="0065C1"/>
            </a:solidFill>
            <a:ln w="38100" cap="flat">
              <a:solidFill>
                <a:srgbClr val="FFFFFF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noAutofit/>
            </a:bodyPr>
            <a:lstStyle>
              <a:lvl1pPr>
                <a:defRPr sz="3200" b="1"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FFFFFF"/>
                  </a:solidFill>
                </a:rPr>
                <a:t>D</a:t>
              </a:r>
            </a:p>
          </p:txBody>
        </p:sp>
        <p:sp>
          <p:nvSpPr>
            <p:cNvPr id="948" name="Shape 948"/>
            <p:cNvSpPr/>
            <p:nvPr/>
          </p:nvSpPr>
          <p:spPr>
            <a:xfrm>
              <a:off x="0" y="0"/>
              <a:ext cx="431902" cy="1122545"/>
            </a:xfrm>
            <a:prstGeom prst="rect">
              <a:avLst/>
            </a:prstGeom>
            <a:solidFill>
              <a:srgbClr val="5747C1"/>
            </a:solidFill>
            <a:ln w="38100" cap="flat">
              <a:solidFill>
                <a:srgbClr val="FFFFFF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noAutofit/>
            </a:bodyPr>
            <a:lstStyle>
              <a:lvl1pPr>
                <a:defRPr sz="3200" b="1"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FFFFFF"/>
                  </a:solidFill>
                </a:rPr>
                <a:t>S</a:t>
              </a:r>
            </a:p>
          </p:txBody>
        </p:sp>
        <p:sp>
          <p:nvSpPr>
            <p:cNvPr id="949" name="Shape 949"/>
            <p:cNvSpPr/>
            <p:nvPr/>
          </p:nvSpPr>
          <p:spPr>
            <a:xfrm>
              <a:off x="973518" y="0"/>
              <a:ext cx="718451" cy="1122545"/>
            </a:xfrm>
            <a:prstGeom prst="rect">
              <a:avLst/>
            </a:prstGeom>
            <a:solidFill>
              <a:srgbClr val="308B16"/>
            </a:solidFill>
            <a:ln w="38100" cap="flat">
              <a:solidFill>
                <a:srgbClr val="FFFFFF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noAutofit/>
            </a:bodyPr>
            <a:lstStyle>
              <a:lvl1pPr>
                <a:defRPr sz="3200" b="1"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FFFFFF"/>
                  </a:solidFill>
                </a:rPr>
                <a:t>I</a:t>
              </a:r>
            </a:p>
          </p:txBody>
        </p:sp>
        <p:sp>
          <p:nvSpPr>
            <p:cNvPr id="950" name="Shape 950"/>
            <p:cNvSpPr/>
            <p:nvPr/>
          </p:nvSpPr>
          <p:spPr>
            <a:xfrm>
              <a:off x="486759" y="0"/>
              <a:ext cx="431903" cy="1122545"/>
            </a:xfrm>
            <a:prstGeom prst="rect">
              <a:avLst/>
            </a:prstGeom>
            <a:solidFill>
              <a:srgbClr val="BC8027"/>
            </a:solidFill>
            <a:ln w="38100" cap="flat">
              <a:solidFill>
                <a:srgbClr val="FFFFFF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noAutofit/>
            </a:bodyPr>
            <a:lstStyle>
              <a:lvl1pPr>
                <a:defRPr sz="3200" b="1"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FFFFFF"/>
                  </a:solidFill>
                </a:rPr>
                <a:t>B</a:t>
              </a:r>
            </a:p>
          </p:txBody>
        </p:sp>
      </p:grpSp>
      <p:sp>
        <p:nvSpPr>
          <p:cNvPr id="952" name="Shape 952"/>
          <p:cNvSpPr/>
          <p:nvPr/>
        </p:nvSpPr>
        <p:spPr>
          <a:xfrm>
            <a:off x="11625975" y="4191624"/>
            <a:ext cx="724206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>
                <a:solidFill>
                  <a:srgbClr val="53585F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53585F"/>
                </a:solidFill>
              </a:rPr>
              <a:t>3G</a:t>
            </a:r>
          </a:p>
        </p:txBody>
      </p:sp>
      <p:sp>
        <p:nvSpPr>
          <p:cNvPr id="953" name="Shape 953"/>
          <p:cNvSpPr/>
          <p:nvPr/>
        </p:nvSpPr>
        <p:spPr>
          <a:xfrm>
            <a:off x="5503652" y="4324974"/>
            <a:ext cx="1441324" cy="558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0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000">
                <a:solidFill>
                  <a:srgbClr val="FFFFFF"/>
                </a:solidFill>
              </a:rPr>
              <a:t>group 2</a:t>
            </a:r>
          </a:p>
        </p:txBody>
      </p:sp>
      <p:sp>
        <p:nvSpPr>
          <p:cNvPr id="954" name="Shape 954"/>
          <p:cNvSpPr/>
          <p:nvPr/>
        </p:nvSpPr>
        <p:spPr>
          <a:xfrm>
            <a:off x="9397200" y="4324974"/>
            <a:ext cx="1441324" cy="558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0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000">
                <a:solidFill>
                  <a:srgbClr val="FFFFFF"/>
                </a:solidFill>
              </a:rPr>
              <a:t>group 3</a:t>
            </a:r>
          </a:p>
        </p:txBody>
      </p:sp>
      <p:sp>
        <p:nvSpPr>
          <p:cNvPr id="955" name="Shape 955"/>
          <p:cNvSpPr/>
          <p:nvPr/>
        </p:nvSpPr>
        <p:spPr>
          <a:xfrm>
            <a:off x="12102637" y="3066932"/>
            <a:ext cx="673101" cy="774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44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4400">
                <a:solidFill>
                  <a:srgbClr val="FFFFFF"/>
                </a:solidFill>
              </a:rPr>
              <a:t>…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2035867" y="7706315"/>
            <a:ext cx="807195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2"/>
                </a:solidFill>
              </a:rPr>
              <a:t>How to keep </a:t>
            </a:r>
            <a:r>
              <a:rPr lang="en-US" dirty="0" err="1" smtClean="0">
                <a:solidFill>
                  <a:schemeClr val="bg2"/>
                </a:solidFill>
              </a:rPr>
              <a:t>inode</a:t>
            </a:r>
            <a:r>
              <a:rPr lang="en-US" dirty="0" smtClean="0">
                <a:solidFill>
                  <a:schemeClr val="bg2"/>
                </a:solidFill>
              </a:rPr>
              <a:t> close to data?</a:t>
            </a:r>
            <a:endParaRPr lang="en-US" dirty="0">
              <a:solidFill>
                <a:schemeClr val="bg2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2035867" y="8541091"/>
            <a:ext cx="807195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2"/>
                </a:solidFill>
              </a:rPr>
              <a:t>Answer: Use groups across disks; </a:t>
            </a:r>
            <a:br>
              <a:rPr lang="en-US" dirty="0" smtClean="0">
                <a:solidFill>
                  <a:schemeClr val="bg2"/>
                </a:solidFill>
              </a:rPr>
            </a:br>
            <a:r>
              <a:rPr lang="en-US" dirty="0" smtClean="0">
                <a:solidFill>
                  <a:schemeClr val="bg2"/>
                </a:solidFill>
              </a:rPr>
              <a:t>Try to place </a:t>
            </a:r>
            <a:r>
              <a:rPr lang="en-US" dirty="0" err="1" smtClean="0">
                <a:solidFill>
                  <a:schemeClr val="bg2"/>
                </a:solidFill>
              </a:rPr>
              <a:t>inode</a:t>
            </a:r>
            <a:r>
              <a:rPr lang="en-US" dirty="0" smtClean="0">
                <a:solidFill>
                  <a:schemeClr val="bg2"/>
                </a:solidFill>
              </a:rPr>
              <a:t> and data in same group</a:t>
            </a:r>
            <a:endParaRPr lang="en-US" dirty="0">
              <a:solidFill>
                <a:schemeClr val="bg2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7" name="Shape 957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73201">
              <a:defRPr sz="648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6480">
                <a:solidFill>
                  <a:srgbClr val="FFFFFF"/>
                </a:solidFill>
              </a:rPr>
              <a:t>Technique 2: Groups</a:t>
            </a:r>
          </a:p>
        </p:txBody>
      </p:sp>
      <p:grpSp>
        <p:nvGrpSpPr>
          <p:cNvPr id="962" name="Group 962"/>
          <p:cNvGrpSpPr/>
          <p:nvPr/>
        </p:nvGrpSpPr>
        <p:grpSpPr>
          <a:xfrm>
            <a:off x="421991" y="3070149"/>
            <a:ext cx="3817548" cy="1122545"/>
            <a:chOff x="0" y="0"/>
            <a:chExt cx="3817546" cy="1122544"/>
          </a:xfrm>
        </p:grpSpPr>
        <p:sp>
          <p:nvSpPr>
            <p:cNvPr id="958" name="Shape 958"/>
            <p:cNvSpPr/>
            <p:nvPr/>
          </p:nvSpPr>
          <p:spPr>
            <a:xfrm>
              <a:off x="1746826" y="0"/>
              <a:ext cx="2070721" cy="1122545"/>
            </a:xfrm>
            <a:prstGeom prst="rect">
              <a:avLst/>
            </a:prstGeom>
            <a:solidFill>
              <a:srgbClr val="0065C1"/>
            </a:solidFill>
            <a:ln w="38100" cap="flat">
              <a:solidFill>
                <a:srgbClr val="FFFFFF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noAutofit/>
            </a:bodyPr>
            <a:lstStyle>
              <a:lvl1pPr>
                <a:defRPr sz="3200" b="1"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FFFFFF"/>
                  </a:solidFill>
                </a:rPr>
                <a:t>D</a:t>
              </a:r>
            </a:p>
          </p:txBody>
        </p:sp>
        <p:sp>
          <p:nvSpPr>
            <p:cNvPr id="959" name="Shape 959"/>
            <p:cNvSpPr/>
            <p:nvPr/>
          </p:nvSpPr>
          <p:spPr>
            <a:xfrm>
              <a:off x="0" y="0"/>
              <a:ext cx="431902" cy="1122545"/>
            </a:xfrm>
            <a:prstGeom prst="rect">
              <a:avLst/>
            </a:prstGeom>
            <a:solidFill>
              <a:srgbClr val="5747C1"/>
            </a:solidFill>
            <a:ln w="38100" cap="flat">
              <a:solidFill>
                <a:srgbClr val="FFFFFF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noAutofit/>
            </a:bodyPr>
            <a:lstStyle>
              <a:lvl1pPr>
                <a:defRPr sz="3200" b="1"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FFFFFF"/>
                  </a:solidFill>
                </a:rPr>
                <a:t>S</a:t>
              </a:r>
            </a:p>
          </p:txBody>
        </p:sp>
        <p:sp>
          <p:nvSpPr>
            <p:cNvPr id="960" name="Shape 960"/>
            <p:cNvSpPr/>
            <p:nvPr/>
          </p:nvSpPr>
          <p:spPr>
            <a:xfrm>
              <a:off x="973518" y="0"/>
              <a:ext cx="718451" cy="1122545"/>
            </a:xfrm>
            <a:prstGeom prst="rect">
              <a:avLst/>
            </a:prstGeom>
            <a:solidFill>
              <a:srgbClr val="308B16"/>
            </a:solidFill>
            <a:ln w="38100" cap="flat">
              <a:solidFill>
                <a:srgbClr val="FFFFFF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noAutofit/>
            </a:bodyPr>
            <a:lstStyle>
              <a:lvl1pPr>
                <a:defRPr sz="3200" b="1"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FFFFFF"/>
                  </a:solidFill>
                </a:rPr>
                <a:t>I</a:t>
              </a:r>
            </a:p>
          </p:txBody>
        </p:sp>
        <p:sp>
          <p:nvSpPr>
            <p:cNvPr id="961" name="Shape 961"/>
            <p:cNvSpPr/>
            <p:nvPr/>
          </p:nvSpPr>
          <p:spPr>
            <a:xfrm>
              <a:off x="486759" y="0"/>
              <a:ext cx="431903" cy="1122545"/>
            </a:xfrm>
            <a:prstGeom prst="rect">
              <a:avLst/>
            </a:prstGeom>
            <a:solidFill>
              <a:srgbClr val="BC8027"/>
            </a:solidFill>
            <a:ln w="38100" cap="flat">
              <a:solidFill>
                <a:srgbClr val="FFFFFF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noAutofit/>
            </a:bodyPr>
            <a:lstStyle>
              <a:lvl1pPr>
                <a:defRPr sz="3200" b="1"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FFFFFF"/>
                  </a:solidFill>
                </a:rPr>
                <a:t>B</a:t>
              </a:r>
            </a:p>
          </p:txBody>
        </p:sp>
      </p:grpSp>
      <p:sp>
        <p:nvSpPr>
          <p:cNvPr id="963" name="Shape 963"/>
          <p:cNvSpPr/>
          <p:nvPr/>
        </p:nvSpPr>
        <p:spPr>
          <a:xfrm>
            <a:off x="1034557" y="5823468"/>
            <a:ext cx="10935686" cy="65659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 dirty="0">
                <a:solidFill>
                  <a:schemeClr val="bg2"/>
                </a:solidFill>
              </a:rPr>
              <a:t>strategy: allocate inodes and data blocks in same group.</a:t>
            </a:r>
          </a:p>
        </p:txBody>
      </p:sp>
      <p:sp>
        <p:nvSpPr>
          <p:cNvPr id="964" name="Shape 964"/>
          <p:cNvSpPr/>
          <p:nvPr/>
        </p:nvSpPr>
        <p:spPr>
          <a:xfrm>
            <a:off x="1610103" y="4324974"/>
            <a:ext cx="1441324" cy="558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0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000">
                <a:solidFill>
                  <a:srgbClr val="FFFFFF"/>
                </a:solidFill>
              </a:rPr>
              <a:t>group 1</a:t>
            </a:r>
          </a:p>
        </p:txBody>
      </p:sp>
      <p:sp>
        <p:nvSpPr>
          <p:cNvPr id="965" name="Shape 965"/>
          <p:cNvSpPr/>
          <p:nvPr/>
        </p:nvSpPr>
        <p:spPr>
          <a:xfrm>
            <a:off x="213037" y="4191624"/>
            <a:ext cx="368504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>
                <a:solidFill>
                  <a:srgbClr val="53585F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53585F"/>
                </a:solidFill>
              </a:rPr>
              <a:t>0</a:t>
            </a:r>
          </a:p>
        </p:txBody>
      </p:sp>
      <p:sp>
        <p:nvSpPr>
          <p:cNvPr id="966" name="Shape 966"/>
          <p:cNvSpPr/>
          <p:nvPr/>
        </p:nvSpPr>
        <p:spPr>
          <a:xfrm>
            <a:off x="4029240" y="4191624"/>
            <a:ext cx="470002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>
                <a:solidFill>
                  <a:srgbClr val="53585F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53585F"/>
                </a:solidFill>
              </a:rPr>
              <a:t>G</a:t>
            </a:r>
          </a:p>
        </p:txBody>
      </p:sp>
      <p:grpSp>
        <p:nvGrpSpPr>
          <p:cNvPr id="971" name="Group 971"/>
          <p:cNvGrpSpPr/>
          <p:nvPr/>
        </p:nvGrpSpPr>
        <p:grpSpPr>
          <a:xfrm>
            <a:off x="4315540" y="3070149"/>
            <a:ext cx="3817547" cy="1122545"/>
            <a:chOff x="0" y="0"/>
            <a:chExt cx="3817546" cy="1122544"/>
          </a:xfrm>
        </p:grpSpPr>
        <p:sp>
          <p:nvSpPr>
            <p:cNvPr id="967" name="Shape 967"/>
            <p:cNvSpPr/>
            <p:nvPr/>
          </p:nvSpPr>
          <p:spPr>
            <a:xfrm>
              <a:off x="1746826" y="0"/>
              <a:ext cx="2070721" cy="1122545"/>
            </a:xfrm>
            <a:prstGeom prst="rect">
              <a:avLst/>
            </a:prstGeom>
            <a:solidFill>
              <a:srgbClr val="0065C1"/>
            </a:solidFill>
            <a:ln w="38100" cap="flat">
              <a:solidFill>
                <a:srgbClr val="FFFFFF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noAutofit/>
            </a:bodyPr>
            <a:lstStyle>
              <a:lvl1pPr>
                <a:defRPr sz="3200" b="1"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FFFFFF"/>
                  </a:solidFill>
                </a:rPr>
                <a:t>D</a:t>
              </a:r>
            </a:p>
          </p:txBody>
        </p:sp>
        <p:sp>
          <p:nvSpPr>
            <p:cNvPr id="968" name="Shape 968"/>
            <p:cNvSpPr/>
            <p:nvPr/>
          </p:nvSpPr>
          <p:spPr>
            <a:xfrm>
              <a:off x="0" y="0"/>
              <a:ext cx="431902" cy="1122545"/>
            </a:xfrm>
            <a:prstGeom prst="rect">
              <a:avLst/>
            </a:prstGeom>
            <a:solidFill>
              <a:srgbClr val="5747C1"/>
            </a:solidFill>
            <a:ln w="38100" cap="flat">
              <a:solidFill>
                <a:srgbClr val="FFFFFF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noAutofit/>
            </a:bodyPr>
            <a:lstStyle>
              <a:lvl1pPr>
                <a:defRPr sz="3200" b="1"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FFFFFF"/>
                  </a:solidFill>
                </a:rPr>
                <a:t>S</a:t>
              </a:r>
            </a:p>
          </p:txBody>
        </p:sp>
        <p:sp>
          <p:nvSpPr>
            <p:cNvPr id="969" name="Shape 969"/>
            <p:cNvSpPr/>
            <p:nvPr/>
          </p:nvSpPr>
          <p:spPr>
            <a:xfrm>
              <a:off x="973518" y="0"/>
              <a:ext cx="718451" cy="1122545"/>
            </a:xfrm>
            <a:prstGeom prst="rect">
              <a:avLst/>
            </a:prstGeom>
            <a:solidFill>
              <a:srgbClr val="308B16"/>
            </a:solidFill>
            <a:ln w="38100" cap="flat">
              <a:solidFill>
                <a:srgbClr val="FFFFFF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noAutofit/>
            </a:bodyPr>
            <a:lstStyle>
              <a:lvl1pPr>
                <a:defRPr sz="3200" b="1"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FFFFFF"/>
                  </a:solidFill>
                </a:rPr>
                <a:t>I</a:t>
              </a:r>
            </a:p>
          </p:txBody>
        </p:sp>
        <p:sp>
          <p:nvSpPr>
            <p:cNvPr id="970" name="Shape 970"/>
            <p:cNvSpPr/>
            <p:nvPr/>
          </p:nvSpPr>
          <p:spPr>
            <a:xfrm>
              <a:off x="486759" y="0"/>
              <a:ext cx="431903" cy="1122545"/>
            </a:xfrm>
            <a:prstGeom prst="rect">
              <a:avLst/>
            </a:prstGeom>
            <a:solidFill>
              <a:srgbClr val="BC8027"/>
            </a:solidFill>
            <a:ln w="38100" cap="flat">
              <a:solidFill>
                <a:srgbClr val="FFFFFF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noAutofit/>
            </a:bodyPr>
            <a:lstStyle>
              <a:lvl1pPr>
                <a:defRPr sz="3200" b="1"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FFFFFF"/>
                  </a:solidFill>
                </a:rPr>
                <a:t>B</a:t>
              </a:r>
            </a:p>
          </p:txBody>
        </p:sp>
      </p:grpSp>
      <p:sp>
        <p:nvSpPr>
          <p:cNvPr id="972" name="Shape 972"/>
          <p:cNvSpPr/>
          <p:nvPr/>
        </p:nvSpPr>
        <p:spPr>
          <a:xfrm>
            <a:off x="7700506" y="4191624"/>
            <a:ext cx="724206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>
                <a:solidFill>
                  <a:srgbClr val="53585F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53585F"/>
                </a:solidFill>
              </a:rPr>
              <a:t>2G</a:t>
            </a:r>
          </a:p>
        </p:txBody>
      </p:sp>
      <p:grpSp>
        <p:nvGrpSpPr>
          <p:cNvPr id="977" name="Group 977"/>
          <p:cNvGrpSpPr/>
          <p:nvPr/>
        </p:nvGrpSpPr>
        <p:grpSpPr>
          <a:xfrm>
            <a:off x="8209088" y="3070149"/>
            <a:ext cx="3817548" cy="1122545"/>
            <a:chOff x="0" y="0"/>
            <a:chExt cx="3817546" cy="1122544"/>
          </a:xfrm>
        </p:grpSpPr>
        <p:sp>
          <p:nvSpPr>
            <p:cNvPr id="973" name="Shape 973"/>
            <p:cNvSpPr/>
            <p:nvPr/>
          </p:nvSpPr>
          <p:spPr>
            <a:xfrm>
              <a:off x="1746826" y="0"/>
              <a:ext cx="2070721" cy="1122545"/>
            </a:xfrm>
            <a:prstGeom prst="rect">
              <a:avLst/>
            </a:prstGeom>
            <a:solidFill>
              <a:srgbClr val="0065C1"/>
            </a:solidFill>
            <a:ln w="38100" cap="flat">
              <a:solidFill>
                <a:srgbClr val="FFFFFF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noAutofit/>
            </a:bodyPr>
            <a:lstStyle>
              <a:lvl1pPr>
                <a:defRPr sz="3200" b="1"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FFFFFF"/>
                  </a:solidFill>
                </a:rPr>
                <a:t>D</a:t>
              </a:r>
            </a:p>
          </p:txBody>
        </p:sp>
        <p:sp>
          <p:nvSpPr>
            <p:cNvPr id="974" name="Shape 974"/>
            <p:cNvSpPr/>
            <p:nvPr/>
          </p:nvSpPr>
          <p:spPr>
            <a:xfrm>
              <a:off x="0" y="0"/>
              <a:ext cx="431902" cy="1122545"/>
            </a:xfrm>
            <a:prstGeom prst="rect">
              <a:avLst/>
            </a:prstGeom>
            <a:solidFill>
              <a:srgbClr val="5747C1"/>
            </a:solidFill>
            <a:ln w="38100" cap="flat">
              <a:solidFill>
                <a:srgbClr val="FFFFFF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noAutofit/>
            </a:bodyPr>
            <a:lstStyle>
              <a:lvl1pPr>
                <a:defRPr sz="3200" b="1"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FFFFFF"/>
                  </a:solidFill>
                </a:rPr>
                <a:t>S</a:t>
              </a:r>
            </a:p>
          </p:txBody>
        </p:sp>
        <p:sp>
          <p:nvSpPr>
            <p:cNvPr id="975" name="Shape 975"/>
            <p:cNvSpPr/>
            <p:nvPr/>
          </p:nvSpPr>
          <p:spPr>
            <a:xfrm>
              <a:off x="973518" y="0"/>
              <a:ext cx="718451" cy="1122545"/>
            </a:xfrm>
            <a:prstGeom prst="rect">
              <a:avLst/>
            </a:prstGeom>
            <a:solidFill>
              <a:srgbClr val="308B16"/>
            </a:solidFill>
            <a:ln w="38100" cap="flat">
              <a:solidFill>
                <a:srgbClr val="FFFFFF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noAutofit/>
            </a:bodyPr>
            <a:lstStyle>
              <a:lvl1pPr>
                <a:defRPr sz="3200" b="1"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FFFFFF"/>
                  </a:solidFill>
                </a:rPr>
                <a:t>I</a:t>
              </a:r>
            </a:p>
          </p:txBody>
        </p:sp>
        <p:sp>
          <p:nvSpPr>
            <p:cNvPr id="976" name="Shape 976"/>
            <p:cNvSpPr/>
            <p:nvPr/>
          </p:nvSpPr>
          <p:spPr>
            <a:xfrm>
              <a:off x="486759" y="0"/>
              <a:ext cx="431903" cy="1122545"/>
            </a:xfrm>
            <a:prstGeom prst="rect">
              <a:avLst/>
            </a:prstGeom>
            <a:solidFill>
              <a:srgbClr val="BC8027"/>
            </a:solidFill>
            <a:ln w="38100" cap="flat">
              <a:solidFill>
                <a:srgbClr val="FFFFFF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noAutofit/>
            </a:bodyPr>
            <a:lstStyle>
              <a:lvl1pPr>
                <a:defRPr sz="3200" b="1"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FFFFFF"/>
                  </a:solidFill>
                </a:rPr>
                <a:t>B</a:t>
              </a:r>
            </a:p>
          </p:txBody>
        </p:sp>
      </p:grpSp>
      <p:sp>
        <p:nvSpPr>
          <p:cNvPr id="978" name="Shape 978"/>
          <p:cNvSpPr/>
          <p:nvPr/>
        </p:nvSpPr>
        <p:spPr>
          <a:xfrm>
            <a:off x="11625975" y="4191624"/>
            <a:ext cx="724206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>
                <a:solidFill>
                  <a:srgbClr val="53585F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53585F"/>
                </a:solidFill>
              </a:rPr>
              <a:t>3G</a:t>
            </a:r>
          </a:p>
        </p:txBody>
      </p:sp>
      <p:sp>
        <p:nvSpPr>
          <p:cNvPr id="979" name="Shape 979"/>
          <p:cNvSpPr/>
          <p:nvPr/>
        </p:nvSpPr>
        <p:spPr>
          <a:xfrm>
            <a:off x="5503652" y="4324974"/>
            <a:ext cx="1441324" cy="558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0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000">
                <a:solidFill>
                  <a:srgbClr val="FFFFFF"/>
                </a:solidFill>
              </a:rPr>
              <a:t>group 2</a:t>
            </a:r>
          </a:p>
        </p:txBody>
      </p:sp>
      <p:sp>
        <p:nvSpPr>
          <p:cNvPr id="980" name="Shape 980"/>
          <p:cNvSpPr/>
          <p:nvPr/>
        </p:nvSpPr>
        <p:spPr>
          <a:xfrm>
            <a:off x="9397200" y="4324974"/>
            <a:ext cx="1441324" cy="558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0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000">
                <a:solidFill>
                  <a:srgbClr val="FFFFFF"/>
                </a:solidFill>
              </a:rPr>
              <a:t>group 3</a:t>
            </a:r>
          </a:p>
        </p:txBody>
      </p:sp>
      <p:sp>
        <p:nvSpPr>
          <p:cNvPr id="981" name="Shape 981"/>
          <p:cNvSpPr/>
          <p:nvPr/>
        </p:nvSpPr>
        <p:spPr>
          <a:xfrm>
            <a:off x="12102637" y="3066932"/>
            <a:ext cx="673101" cy="774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44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4400">
                <a:solidFill>
                  <a:srgbClr val="FFFFFF"/>
                </a:solidFill>
              </a:rPr>
              <a:t>…</a:t>
            </a:r>
          </a:p>
        </p:txBody>
      </p:sp>
      <p:sp>
        <p:nvSpPr>
          <p:cNvPr id="988" name="Shape 988"/>
          <p:cNvSpPr/>
          <p:nvPr/>
        </p:nvSpPr>
        <p:spPr>
          <a:xfrm>
            <a:off x="1488701" y="2319787"/>
            <a:ext cx="2673045" cy="65805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16208" extrusionOk="0">
                <a:moveTo>
                  <a:pt x="0" y="14821"/>
                </a:moveTo>
                <a:cubicBezTo>
                  <a:pt x="7414" y="-5392"/>
                  <a:pt x="14614" y="-4930"/>
                  <a:pt x="21600" y="16208"/>
                </a:cubicBezTo>
              </a:path>
            </a:pathLst>
          </a:custGeom>
          <a:ln w="38100">
            <a:solidFill>
              <a:srgbClr val="FFFFFF"/>
            </a:solidFill>
            <a:miter lim="400000"/>
            <a:tailEnd type="triangle"/>
          </a:ln>
        </p:spPr>
        <p:txBody>
          <a:bodyPr/>
          <a:lstStyle/>
          <a:p>
            <a:pPr lvl="0"/>
            <a:endParaRPr/>
          </a:p>
        </p:txBody>
      </p:sp>
      <p:sp>
        <p:nvSpPr>
          <p:cNvPr id="983" name="Shape 983"/>
          <p:cNvSpPr/>
          <p:nvPr/>
        </p:nvSpPr>
        <p:spPr>
          <a:xfrm>
            <a:off x="2393220" y="1560773"/>
            <a:ext cx="851307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fast</a:t>
            </a:r>
          </a:p>
        </p:txBody>
      </p:sp>
      <p:sp>
        <p:nvSpPr>
          <p:cNvPr id="989" name="Shape 989"/>
          <p:cNvSpPr/>
          <p:nvPr/>
        </p:nvSpPr>
        <p:spPr>
          <a:xfrm>
            <a:off x="5375427" y="2362742"/>
            <a:ext cx="2673046" cy="65805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16208" extrusionOk="0">
                <a:moveTo>
                  <a:pt x="0" y="14821"/>
                </a:moveTo>
                <a:cubicBezTo>
                  <a:pt x="7414" y="-5392"/>
                  <a:pt x="14614" y="-4930"/>
                  <a:pt x="21600" y="16208"/>
                </a:cubicBezTo>
              </a:path>
            </a:pathLst>
          </a:custGeom>
          <a:ln w="38100">
            <a:solidFill>
              <a:srgbClr val="FFFFFF"/>
            </a:solidFill>
            <a:miter lim="400000"/>
            <a:tailEnd type="triangle"/>
          </a:ln>
        </p:spPr>
        <p:txBody>
          <a:bodyPr/>
          <a:lstStyle/>
          <a:p>
            <a:pPr lvl="0"/>
            <a:endParaRPr/>
          </a:p>
        </p:txBody>
      </p:sp>
      <p:sp>
        <p:nvSpPr>
          <p:cNvPr id="985" name="Shape 985"/>
          <p:cNvSpPr/>
          <p:nvPr/>
        </p:nvSpPr>
        <p:spPr>
          <a:xfrm>
            <a:off x="6279946" y="1603729"/>
            <a:ext cx="851308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fast</a:t>
            </a:r>
          </a:p>
        </p:txBody>
      </p:sp>
      <p:sp>
        <p:nvSpPr>
          <p:cNvPr id="990" name="Shape 990"/>
          <p:cNvSpPr/>
          <p:nvPr/>
        </p:nvSpPr>
        <p:spPr>
          <a:xfrm>
            <a:off x="9262154" y="2356011"/>
            <a:ext cx="2673045" cy="65805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16208" extrusionOk="0">
                <a:moveTo>
                  <a:pt x="0" y="14821"/>
                </a:moveTo>
                <a:cubicBezTo>
                  <a:pt x="7414" y="-5392"/>
                  <a:pt x="14614" y="-4930"/>
                  <a:pt x="21600" y="16208"/>
                </a:cubicBezTo>
              </a:path>
            </a:pathLst>
          </a:custGeom>
          <a:ln w="38100">
            <a:solidFill>
              <a:srgbClr val="FFFFFF"/>
            </a:solidFill>
            <a:miter lim="400000"/>
            <a:tailEnd type="triangle"/>
          </a:ln>
        </p:spPr>
        <p:txBody>
          <a:bodyPr/>
          <a:lstStyle/>
          <a:p>
            <a:pPr lvl="0"/>
            <a:endParaRPr/>
          </a:p>
        </p:txBody>
      </p:sp>
      <p:sp>
        <p:nvSpPr>
          <p:cNvPr id="987" name="Shape 987"/>
          <p:cNvSpPr/>
          <p:nvPr/>
        </p:nvSpPr>
        <p:spPr>
          <a:xfrm>
            <a:off x="10166673" y="1596998"/>
            <a:ext cx="851307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fast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Shape 113"/>
          <p:cNvSpPr/>
          <p:nvPr/>
        </p:nvSpPr>
        <p:spPr>
          <a:xfrm>
            <a:off x="7489778" y="2573540"/>
            <a:ext cx="4240091" cy="1122546"/>
          </a:xfrm>
          <a:prstGeom prst="rect">
            <a:avLst/>
          </a:prstGeom>
          <a:solidFill>
            <a:srgbClr val="0065C1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2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</a:rPr>
              <a:t>Data Blocks</a:t>
            </a:r>
          </a:p>
        </p:txBody>
      </p:sp>
      <p:sp>
        <p:nvSpPr>
          <p:cNvPr id="114" name="Shape 114"/>
          <p:cNvSpPr/>
          <p:nvPr/>
        </p:nvSpPr>
        <p:spPr>
          <a:xfrm>
            <a:off x="2417931" y="2573540"/>
            <a:ext cx="1714961" cy="1122546"/>
          </a:xfrm>
          <a:prstGeom prst="rect">
            <a:avLst/>
          </a:prstGeom>
          <a:solidFill>
            <a:srgbClr val="5747C1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2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</a:rPr>
              <a:t>super block</a:t>
            </a:r>
          </a:p>
        </p:txBody>
      </p:sp>
      <p:sp>
        <p:nvSpPr>
          <p:cNvPr id="115" name="Shape 115"/>
          <p:cNvSpPr/>
          <p:nvPr/>
        </p:nvSpPr>
        <p:spPr>
          <a:xfrm>
            <a:off x="5446661" y="2573540"/>
            <a:ext cx="1980683" cy="1122546"/>
          </a:xfrm>
          <a:prstGeom prst="rect">
            <a:avLst/>
          </a:prstGeom>
          <a:solidFill>
            <a:srgbClr val="308B16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2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</a:rPr>
              <a:t>inodes</a:t>
            </a:r>
          </a:p>
        </p:txBody>
      </p:sp>
      <p:sp>
        <p:nvSpPr>
          <p:cNvPr id="116" name="Shape 116"/>
          <p:cNvSpPr/>
          <p:nvPr/>
        </p:nvSpPr>
        <p:spPr>
          <a:xfrm>
            <a:off x="2232616" y="3786912"/>
            <a:ext cx="368504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0</a:t>
            </a:r>
          </a:p>
        </p:txBody>
      </p:sp>
      <p:sp>
        <p:nvSpPr>
          <p:cNvPr id="117" name="Shape 117"/>
          <p:cNvSpPr/>
          <p:nvPr/>
        </p:nvSpPr>
        <p:spPr>
          <a:xfrm>
            <a:off x="11465502" y="3786912"/>
            <a:ext cx="444399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N</a:t>
            </a:r>
          </a:p>
        </p:txBody>
      </p:sp>
      <p:sp>
        <p:nvSpPr>
          <p:cNvPr id="118" name="Shape 118"/>
          <p:cNvSpPr/>
          <p:nvPr/>
        </p:nvSpPr>
        <p:spPr>
          <a:xfrm>
            <a:off x="4189145" y="2573540"/>
            <a:ext cx="1195082" cy="1122546"/>
          </a:xfrm>
          <a:prstGeom prst="rect">
            <a:avLst/>
          </a:prstGeom>
          <a:solidFill>
            <a:srgbClr val="BC8027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 b="1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rPr>
              <a:t>bit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 b="1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rPr>
              <a:t>maps</a:t>
            </a:r>
          </a:p>
        </p:txBody>
      </p:sp>
      <p:sp>
        <p:nvSpPr>
          <p:cNvPr id="119" name="Shape 119"/>
          <p:cNvSpPr/>
          <p:nvPr/>
        </p:nvSpPr>
        <p:spPr>
          <a:xfrm>
            <a:off x="3671109" y="4488768"/>
            <a:ext cx="2237335" cy="1066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inodes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data blocks</a:t>
            </a:r>
          </a:p>
        </p:txBody>
      </p:sp>
      <p:sp>
        <p:nvSpPr>
          <p:cNvPr id="120" name="Shape 120"/>
          <p:cNvSpPr/>
          <p:nvPr/>
        </p:nvSpPr>
        <p:spPr>
          <a:xfrm flipV="1">
            <a:off x="4789776" y="3786912"/>
            <a:ext cx="1" cy="647701"/>
          </a:xfrm>
          <a:prstGeom prst="line">
            <a:avLst/>
          </a:prstGeom>
          <a:ln w="50800">
            <a:solidFill>
              <a:srgbClr val="FFFFFF"/>
            </a:solidFill>
            <a:miter lim="400000"/>
            <a:tailEnd type="triangle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121" name="Shape 121"/>
          <p:cNvSpPr/>
          <p:nvPr/>
        </p:nvSpPr>
        <p:spPr>
          <a:xfrm>
            <a:off x="8433540" y="4462561"/>
            <a:ext cx="2771751" cy="1549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regular data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directories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indirect blocks</a:t>
            </a:r>
          </a:p>
        </p:txBody>
      </p:sp>
      <p:sp>
        <p:nvSpPr>
          <p:cNvPr id="122" name="Shape 122"/>
          <p:cNvSpPr/>
          <p:nvPr/>
        </p:nvSpPr>
        <p:spPr>
          <a:xfrm flipV="1">
            <a:off x="9819415" y="3760705"/>
            <a:ext cx="1" cy="647701"/>
          </a:xfrm>
          <a:prstGeom prst="line">
            <a:avLst/>
          </a:prstGeom>
          <a:ln w="50800">
            <a:solidFill>
              <a:srgbClr val="FFFFFF"/>
            </a:solidFill>
            <a:miter lim="400000"/>
            <a:tailEnd type="triangle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123" name="Shape 123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73201">
              <a:defRPr sz="648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sz="6480" dirty="0" smtClean="0">
                <a:solidFill>
                  <a:srgbClr val="FFFFFF"/>
                </a:solidFill>
              </a:rPr>
              <a:t>Review: Basic </a:t>
            </a:r>
            <a:r>
              <a:rPr sz="6480" dirty="0" smtClean="0">
                <a:solidFill>
                  <a:srgbClr val="FFFFFF"/>
                </a:solidFill>
              </a:rPr>
              <a:t>Layout</a:t>
            </a:r>
            <a:endParaRPr sz="6480" dirty="0">
              <a:solidFill>
                <a:srgbClr val="FFFFFF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691127" y="6686017"/>
            <a:ext cx="619111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2"/>
                </a:solidFill>
              </a:rPr>
              <a:t>What is stored as a data block?</a:t>
            </a:r>
            <a:endParaRPr lang="en-US" dirty="0">
              <a:solidFill>
                <a:schemeClr val="bg2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1" grpId="0" animBg="1"/>
      <p:bldP spid="122" grpId="0" animBg="1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0" name="Shape 1030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73201">
              <a:defRPr sz="648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6480">
                <a:solidFill>
                  <a:srgbClr val="FFFFFF"/>
                </a:solidFill>
              </a:rPr>
              <a:t>Groups</a:t>
            </a:r>
          </a:p>
        </p:txBody>
      </p:sp>
      <p:sp>
        <p:nvSpPr>
          <p:cNvPr id="1031" name="Shape 1031"/>
          <p:cNvSpPr>
            <a:spLocks noGrp="1"/>
          </p:cNvSpPr>
          <p:nvPr>
            <p:ph type="body" idx="4294967295"/>
          </p:nvPr>
        </p:nvSpPr>
        <p:spPr>
          <a:xfrm>
            <a:off x="151740" y="2579187"/>
            <a:ext cx="11099800" cy="3997048"/>
          </a:xfrm>
          <a:prstGeom prst="rect">
            <a:avLst/>
          </a:prstGeom>
        </p:spPr>
        <p:txBody>
          <a:bodyPr>
            <a:normAutofit fontScale="92500" lnSpcReduction="10000"/>
          </a:bodyPr>
          <a:lstStyle/>
          <a:p>
            <a:pPr lvl="0">
              <a:buNone/>
              <a:defRPr sz="1800">
                <a:solidFill>
                  <a:srgbClr val="000000"/>
                </a:solidFill>
              </a:defRPr>
            </a:pPr>
            <a:r>
              <a:rPr sz="3800" dirty="0">
                <a:solidFill>
                  <a:srgbClr val="333333"/>
                </a:solidFill>
              </a:rPr>
              <a:t>In FFS, groups were ranges of cylinders</a:t>
            </a:r>
          </a:p>
          <a:p>
            <a:pPr lvl="0">
              <a:buNone/>
              <a:defRPr sz="1800">
                <a:solidFill>
                  <a:srgbClr val="000000"/>
                </a:solidFill>
              </a:defRPr>
            </a:pPr>
            <a:r>
              <a:rPr sz="3800" dirty="0">
                <a:solidFill>
                  <a:srgbClr val="333333"/>
                </a:solidFill>
              </a:rPr>
              <a:t> - called </a:t>
            </a:r>
            <a:r>
              <a:rPr sz="3800" u="sng" dirty="0">
                <a:solidFill>
                  <a:srgbClr val="333333"/>
                </a:solidFill>
              </a:rPr>
              <a:t>cylinder group</a:t>
            </a:r>
            <a:endParaRPr sz="3800" dirty="0">
              <a:solidFill>
                <a:srgbClr val="333333"/>
              </a:solidFill>
            </a:endParaRPr>
          </a:p>
          <a:p>
            <a:pPr lvl="0">
              <a:buNone/>
              <a:defRPr sz="1800">
                <a:solidFill>
                  <a:srgbClr val="000000"/>
                </a:solidFill>
              </a:defRPr>
            </a:pPr>
            <a:endParaRPr sz="3800" dirty="0">
              <a:solidFill>
                <a:srgbClr val="333333"/>
              </a:solidFill>
            </a:endParaRPr>
          </a:p>
          <a:p>
            <a:pPr lvl="0">
              <a:buNone/>
              <a:defRPr sz="1800">
                <a:solidFill>
                  <a:srgbClr val="000000"/>
                </a:solidFill>
              </a:defRPr>
            </a:pPr>
            <a:r>
              <a:rPr sz="3800" dirty="0">
                <a:solidFill>
                  <a:srgbClr val="333333"/>
                </a:solidFill>
              </a:rPr>
              <a:t>In ext2-4, groups are ranges of blocks</a:t>
            </a:r>
          </a:p>
          <a:p>
            <a:pPr lvl="0">
              <a:buNone/>
              <a:defRPr sz="1800">
                <a:solidFill>
                  <a:srgbClr val="000000"/>
                </a:solidFill>
              </a:defRPr>
            </a:pPr>
            <a:r>
              <a:rPr sz="3800" dirty="0">
                <a:solidFill>
                  <a:srgbClr val="333333"/>
                </a:solidFill>
              </a:rPr>
              <a:t> - called </a:t>
            </a:r>
            <a:r>
              <a:rPr sz="3800" u="sng" dirty="0">
                <a:solidFill>
                  <a:srgbClr val="333333"/>
                </a:solidFill>
              </a:rPr>
              <a:t>block group</a:t>
            </a:r>
          </a:p>
        </p:txBody>
      </p:sp>
      <p:grpSp>
        <p:nvGrpSpPr>
          <p:cNvPr id="1045" name="Group 1045"/>
          <p:cNvGrpSpPr/>
          <p:nvPr/>
        </p:nvGrpSpPr>
        <p:grpSpPr>
          <a:xfrm>
            <a:off x="8593299" y="4837300"/>
            <a:ext cx="3449491" cy="1603000"/>
            <a:chOff x="0" y="0"/>
            <a:chExt cx="3449490" cy="1602999"/>
          </a:xfrm>
        </p:grpSpPr>
        <p:grpSp>
          <p:nvGrpSpPr>
            <p:cNvPr id="1035" name="Group 1035"/>
            <p:cNvGrpSpPr/>
            <p:nvPr/>
          </p:nvGrpSpPr>
          <p:grpSpPr>
            <a:xfrm>
              <a:off x="0" y="-1"/>
              <a:ext cx="3449491" cy="1603001"/>
              <a:chOff x="0" y="0"/>
              <a:chExt cx="3449490" cy="1602999"/>
            </a:xfrm>
          </p:grpSpPr>
          <p:sp>
            <p:nvSpPr>
              <p:cNvPr id="1032" name="Shape 1032"/>
              <p:cNvSpPr/>
              <p:nvPr/>
            </p:nvSpPr>
            <p:spPr>
              <a:xfrm>
                <a:off x="0" y="63500"/>
                <a:ext cx="3449491" cy="153950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19679" h="19679" extrusionOk="0">
                    <a:moveTo>
                      <a:pt x="16796" y="2882"/>
                    </a:moveTo>
                    <a:cubicBezTo>
                      <a:pt x="20639" y="6724"/>
                      <a:pt x="20639" y="12954"/>
                      <a:pt x="16796" y="16796"/>
                    </a:cubicBezTo>
                    <a:cubicBezTo>
                      <a:pt x="12954" y="20639"/>
                      <a:pt x="6724" y="20639"/>
                      <a:pt x="2882" y="16796"/>
                    </a:cubicBezTo>
                    <a:cubicBezTo>
                      <a:pt x="-961" y="12954"/>
                      <a:pt x="-961" y="6724"/>
                      <a:pt x="2882" y="2882"/>
                    </a:cubicBezTo>
                    <a:cubicBezTo>
                      <a:pt x="6724" y="-961"/>
                      <a:pt x="12954" y="-961"/>
                      <a:pt x="16796" y="2882"/>
                    </a:cubicBezTo>
                    <a:close/>
                  </a:path>
                </a:pathLst>
              </a:custGeom>
              <a:solidFill>
                <a:srgbClr val="A6AAA8"/>
              </a:solidFill>
              <a:ln w="50800" cap="flat">
                <a:solidFill>
                  <a:srgbClr val="A6AAA8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2600"/>
                </a:pPr>
                <a:endParaRPr/>
              </a:p>
            </p:txBody>
          </p:sp>
          <p:sp>
            <p:nvSpPr>
              <p:cNvPr id="1033" name="Shape 1033"/>
              <p:cNvSpPr/>
              <p:nvPr/>
            </p:nvSpPr>
            <p:spPr>
              <a:xfrm>
                <a:off x="0" y="0"/>
                <a:ext cx="3449491" cy="153950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19679" h="19679" extrusionOk="0">
                    <a:moveTo>
                      <a:pt x="16796" y="2882"/>
                    </a:moveTo>
                    <a:cubicBezTo>
                      <a:pt x="20639" y="6724"/>
                      <a:pt x="20639" y="12954"/>
                      <a:pt x="16796" y="16796"/>
                    </a:cubicBezTo>
                    <a:cubicBezTo>
                      <a:pt x="12954" y="20639"/>
                      <a:pt x="6724" y="20639"/>
                      <a:pt x="2882" y="16796"/>
                    </a:cubicBezTo>
                    <a:cubicBezTo>
                      <a:pt x="-961" y="12954"/>
                      <a:pt x="-961" y="6724"/>
                      <a:pt x="2882" y="2882"/>
                    </a:cubicBezTo>
                    <a:cubicBezTo>
                      <a:pt x="6724" y="-961"/>
                      <a:pt x="12954" y="-961"/>
                      <a:pt x="16796" y="2882"/>
                    </a:cubicBezTo>
                    <a:close/>
                  </a:path>
                </a:pathLst>
              </a:custGeom>
              <a:solidFill>
                <a:srgbClr val="53585F"/>
              </a:solidFill>
              <a:ln w="50800" cap="flat">
                <a:solidFill>
                  <a:srgbClr val="A6AAA8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2600"/>
                </a:pPr>
                <a:endParaRPr/>
              </a:p>
            </p:txBody>
          </p:sp>
          <p:sp>
            <p:nvSpPr>
              <p:cNvPr id="1034" name="Shape 1034"/>
              <p:cNvSpPr/>
              <p:nvPr/>
            </p:nvSpPr>
            <p:spPr>
              <a:xfrm>
                <a:off x="1400895" y="606881"/>
                <a:ext cx="647701" cy="32573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19679" h="19679" extrusionOk="0">
                    <a:moveTo>
                      <a:pt x="16796" y="2882"/>
                    </a:moveTo>
                    <a:cubicBezTo>
                      <a:pt x="20639" y="6724"/>
                      <a:pt x="20639" y="12954"/>
                      <a:pt x="16796" y="16796"/>
                    </a:cubicBezTo>
                    <a:cubicBezTo>
                      <a:pt x="12954" y="20639"/>
                      <a:pt x="6724" y="20639"/>
                      <a:pt x="2882" y="16796"/>
                    </a:cubicBezTo>
                    <a:cubicBezTo>
                      <a:pt x="-961" y="12954"/>
                      <a:pt x="-961" y="6724"/>
                      <a:pt x="2882" y="2882"/>
                    </a:cubicBezTo>
                    <a:cubicBezTo>
                      <a:pt x="6724" y="-961"/>
                      <a:pt x="12954" y="-961"/>
                      <a:pt x="16796" y="2882"/>
                    </a:cubicBezTo>
                    <a:close/>
                  </a:path>
                </a:pathLst>
              </a:custGeom>
              <a:solidFill>
                <a:srgbClr val="0000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2600"/>
                </a:pPr>
                <a:endParaRPr/>
              </a:p>
            </p:txBody>
          </p:sp>
        </p:grpSp>
        <p:sp>
          <p:nvSpPr>
            <p:cNvPr id="1036" name="Shape 1036"/>
            <p:cNvSpPr/>
            <p:nvPr/>
          </p:nvSpPr>
          <p:spPr>
            <a:xfrm>
              <a:off x="179146" y="122010"/>
              <a:ext cx="3091198" cy="13589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9" h="19679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  <a:close/>
                </a:path>
              </a:pathLst>
            </a:custGeom>
            <a:solidFill>
              <a:srgbClr val="308B16"/>
            </a:solidFill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2600"/>
              </a:pPr>
              <a:endParaRPr/>
            </a:p>
          </p:txBody>
        </p:sp>
        <p:sp>
          <p:nvSpPr>
            <p:cNvPr id="1037" name="Shape 1037"/>
            <p:cNvSpPr/>
            <p:nvPr/>
          </p:nvSpPr>
          <p:spPr>
            <a:xfrm>
              <a:off x="306146" y="177843"/>
              <a:ext cx="2837199" cy="12473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9" h="19679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  <a:close/>
                </a:path>
              </a:pathLst>
            </a:custGeom>
            <a:noFill/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2600"/>
              </a:pPr>
              <a:endParaRPr/>
            </a:p>
          </p:txBody>
        </p:sp>
        <p:sp>
          <p:nvSpPr>
            <p:cNvPr id="1038" name="Shape 1038"/>
            <p:cNvSpPr/>
            <p:nvPr/>
          </p:nvSpPr>
          <p:spPr>
            <a:xfrm>
              <a:off x="410250" y="223610"/>
              <a:ext cx="2628990" cy="11557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9" h="19679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  <a:close/>
                </a:path>
              </a:pathLst>
            </a:custGeom>
            <a:noFill/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2600"/>
              </a:pPr>
              <a:endParaRPr/>
            </a:p>
          </p:txBody>
        </p:sp>
        <p:sp>
          <p:nvSpPr>
            <p:cNvPr id="1039" name="Shape 1039"/>
            <p:cNvSpPr/>
            <p:nvPr/>
          </p:nvSpPr>
          <p:spPr>
            <a:xfrm>
              <a:off x="509265" y="267140"/>
              <a:ext cx="2430960" cy="10687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9" h="19679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  <a:close/>
                </a:path>
              </a:pathLst>
            </a:custGeom>
            <a:noFill/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2600"/>
              </a:pPr>
              <a:endParaRPr/>
            </a:p>
          </p:txBody>
        </p:sp>
        <p:sp>
          <p:nvSpPr>
            <p:cNvPr id="1040" name="Shape 1040"/>
            <p:cNvSpPr/>
            <p:nvPr/>
          </p:nvSpPr>
          <p:spPr>
            <a:xfrm>
              <a:off x="589641" y="302475"/>
              <a:ext cx="2270208" cy="9980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9" h="19679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  <a:close/>
                </a:path>
              </a:pathLst>
            </a:custGeom>
            <a:solidFill>
              <a:srgbClr val="53585F"/>
            </a:solidFill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2600"/>
              </a:pPr>
              <a:endParaRPr/>
            </a:p>
          </p:txBody>
        </p:sp>
        <p:sp>
          <p:nvSpPr>
            <p:cNvPr id="1041" name="Shape 1041"/>
            <p:cNvSpPr/>
            <p:nvPr/>
          </p:nvSpPr>
          <p:spPr>
            <a:xfrm>
              <a:off x="664250" y="335276"/>
              <a:ext cx="2120990" cy="9324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9" h="19679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  <a:close/>
                </a:path>
              </a:pathLst>
            </a:custGeom>
            <a:noFill/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2600"/>
              </a:pPr>
              <a:endParaRPr/>
            </a:p>
          </p:txBody>
        </p:sp>
        <p:sp>
          <p:nvSpPr>
            <p:cNvPr id="1042" name="Shape 1042"/>
            <p:cNvSpPr/>
            <p:nvPr/>
          </p:nvSpPr>
          <p:spPr>
            <a:xfrm>
              <a:off x="791250" y="391109"/>
              <a:ext cx="1866990" cy="8207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9" h="19679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  <a:close/>
                </a:path>
              </a:pathLst>
            </a:custGeom>
            <a:noFill/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2600"/>
              </a:pPr>
              <a:endParaRPr/>
            </a:p>
          </p:txBody>
        </p:sp>
        <p:sp>
          <p:nvSpPr>
            <p:cNvPr id="1043" name="Shape 1043"/>
            <p:cNvSpPr/>
            <p:nvPr/>
          </p:nvSpPr>
          <p:spPr>
            <a:xfrm>
              <a:off x="941146" y="457007"/>
              <a:ext cx="1567199" cy="6889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9" h="19679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  <a:close/>
                </a:path>
              </a:pathLst>
            </a:custGeom>
            <a:noFill/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2600"/>
              </a:pPr>
              <a:endParaRPr/>
            </a:p>
          </p:txBody>
        </p:sp>
        <p:sp>
          <p:nvSpPr>
            <p:cNvPr id="1044" name="Shape 1044"/>
            <p:cNvSpPr/>
            <p:nvPr/>
          </p:nvSpPr>
          <p:spPr>
            <a:xfrm>
              <a:off x="1400894" y="606881"/>
              <a:ext cx="647701" cy="3257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9" h="19679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  <a:close/>
                </a:path>
              </a:pathLst>
            </a:custGeom>
            <a:solidFill>
              <a:srgbClr val="000000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2600"/>
              </a:pPr>
              <a:endParaRPr/>
            </a:p>
          </p:txBody>
        </p:sp>
      </p:grpSp>
      <p:grpSp>
        <p:nvGrpSpPr>
          <p:cNvPr id="1059" name="Group 1059"/>
          <p:cNvGrpSpPr/>
          <p:nvPr/>
        </p:nvGrpSpPr>
        <p:grpSpPr>
          <a:xfrm>
            <a:off x="8593299" y="4456300"/>
            <a:ext cx="3449491" cy="1603000"/>
            <a:chOff x="0" y="0"/>
            <a:chExt cx="3449490" cy="1602999"/>
          </a:xfrm>
        </p:grpSpPr>
        <p:grpSp>
          <p:nvGrpSpPr>
            <p:cNvPr id="1049" name="Group 1049"/>
            <p:cNvGrpSpPr/>
            <p:nvPr/>
          </p:nvGrpSpPr>
          <p:grpSpPr>
            <a:xfrm>
              <a:off x="0" y="-1"/>
              <a:ext cx="3449491" cy="1603001"/>
              <a:chOff x="0" y="0"/>
              <a:chExt cx="3449490" cy="1602999"/>
            </a:xfrm>
          </p:grpSpPr>
          <p:sp>
            <p:nvSpPr>
              <p:cNvPr id="1046" name="Shape 1046"/>
              <p:cNvSpPr/>
              <p:nvPr/>
            </p:nvSpPr>
            <p:spPr>
              <a:xfrm>
                <a:off x="0" y="63500"/>
                <a:ext cx="3449491" cy="153950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19679" h="19679" extrusionOk="0">
                    <a:moveTo>
                      <a:pt x="16796" y="2882"/>
                    </a:moveTo>
                    <a:cubicBezTo>
                      <a:pt x="20639" y="6724"/>
                      <a:pt x="20639" y="12954"/>
                      <a:pt x="16796" y="16796"/>
                    </a:cubicBezTo>
                    <a:cubicBezTo>
                      <a:pt x="12954" y="20639"/>
                      <a:pt x="6724" y="20639"/>
                      <a:pt x="2882" y="16796"/>
                    </a:cubicBezTo>
                    <a:cubicBezTo>
                      <a:pt x="-961" y="12954"/>
                      <a:pt x="-961" y="6724"/>
                      <a:pt x="2882" y="2882"/>
                    </a:cubicBezTo>
                    <a:cubicBezTo>
                      <a:pt x="6724" y="-961"/>
                      <a:pt x="12954" y="-961"/>
                      <a:pt x="16796" y="2882"/>
                    </a:cubicBezTo>
                    <a:close/>
                  </a:path>
                </a:pathLst>
              </a:custGeom>
              <a:solidFill>
                <a:srgbClr val="A6AAA8"/>
              </a:solidFill>
              <a:ln w="50800" cap="flat">
                <a:solidFill>
                  <a:srgbClr val="A6AAA8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2600"/>
                </a:pPr>
                <a:endParaRPr/>
              </a:p>
            </p:txBody>
          </p:sp>
          <p:sp>
            <p:nvSpPr>
              <p:cNvPr id="1047" name="Shape 1047"/>
              <p:cNvSpPr/>
              <p:nvPr/>
            </p:nvSpPr>
            <p:spPr>
              <a:xfrm>
                <a:off x="0" y="0"/>
                <a:ext cx="3449491" cy="153950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19679" h="19679" extrusionOk="0">
                    <a:moveTo>
                      <a:pt x="16796" y="2882"/>
                    </a:moveTo>
                    <a:cubicBezTo>
                      <a:pt x="20639" y="6724"/>
                      <a:pt x="20639" y="12954"/>
                      <a:pt x="16796" y="16796"/>
                    </a:cubicBezTo>
                    <a:cubicBezTo>
                      <a:pt x="12954" y="20639"/>
                      <a:pt x="6724" y="20639"/>
                      <a:pt x="2882" y="16796"/>
                    </a:cubicBezTo>
                    <a:cubicBezTo>
                      <a:pt x="-961" y="12954"/>
                      <a:pt x="-961" y="6724"/>
                      <a:pt x="2882" y="2882"/>
                    </a:cubicBezTo>
                    <a:cubicBezTo>
                      <a:pt x="6724" y="-961"/>
                      <a:pt x="12954" y="-961"/>
                      <a:pt x="16796" y="2882"/>
                    </a:cubicBezTo>
                    <a:close/>
                  </a:path>
                </a:pathLst>
              </a:custGeom>
              <a:solidFill>
                <a:srgbClr val="53585F"/>
              </a:solidFill>
              <a:ln w="50800" cap="flat">
                <a:solidFill>
                  <a:srgbClr val="A6AAA8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2600"/>
                </a:pPr>
                <a:endParaRPr/>
              </a:p>
            </p:txBody>
          </p:sp>
          <p:sp>
            <p:nvSpPr>
              <p:cNvPr id="1048" name="Shape 1048"/>
              <p:cNvSpPr/>
              <p:nvPr/>
            </p:nvSpPr>
            <p:spPr>
              <a:xfrm>
                <a:off x="1400895" y="606881"/>
                <a:ext cx="647701" cy="32573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19679" h="19679" extrusionOk="0">
                    <a:moveTo>
                      <a:pt x="16796" y="2882"/>
                    </a:moveTo>
                    <a:cubicBezTo>
                      <a:pt x="20639" y="6724"/>
                      <a:pt x="20639" y="12954"/>
                      <a:pt x="16796" y="16796"/>
                    </a:cubicBezTo>
                    <a:cubicBezTo>
                      <a:pt x="12954" y="20639"/>
                      <a:pt x="6724" y="20639"/>
                      <a:pt x="2882" y="16796"/>
                    </a:cubicBezTo>
                    <a:cubicBezTo>
                      <a:pt x="-961" y="12954"/>
                      <a:pt x="-961" y="6724"/>
                      <a:pt x="2882" y="2882"/>
                    </a:cubicBezTo>
                    <a:cubicBezTo>
                      <a:pt x="6724" y="-961"/>
                      <a:pt x="12954" y="-961"/>
                      <a:pt x="16796" y="2882"/>
                    </a:cubicBezTo>
                    <a:close/>
                  </a:path>
                </a:pathLst>
              </a:custGeom>
              <a:solidFill>
                <a:srgbClr val="0000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2600"/>
                </a:pPr>
                <a:endParaRPr/>
              </a:p>
            </p:txBody>
          </p:sp>
        </p:grpSp>
        <p:sp>
          <p:nvSpPr>
            <p:cNvPr id="1050" name="Shape 1050"/>
            <p:cNvSpPr/>
            <p:nvPr/>
          </p:nvSpPr>
          <p:spPr>
            <a:xfrm>
              <a:off x="179146" y="122010"/>
              <a:ext cx="3091198" cy="13589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9" h="19679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  <a:close/>
                </a:path>
              </a:pathLst>
            </a:custGeom>
            <a:solidFill>
              <a:srgbClr val="308B16"/>
            </a:solidFill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2600"/>
              </a:pPr>
              <a:endParaRPr/>
            </a:p>
          </p:txBody>
        </p:sp>
        <p:sp>
          <p:nvSpPr>
            <p:cNvPr id="1051" name="Shape 1051"/>
            <p:cNvSpPr/>
            <p:nvPr/>
          </p:nvSpPr>
          <p:spPr>
            <a:xfrm>
              <a:off x="306146" y="177843"/>
              <a:ext cx="2837199" cy="12473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9" h="19679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  <a:close/>
                </a:path>
              </a:pathLst>
            </a:custGeom>
            <a:noFill/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2600"/>
              </a:pPr>
              <a:endParaRPr/>
            </a:p>
          </p:txBody>
        </p:sp>
        <p:sp>
          <p:nvSpPr>
            <p:cNvPr id="1052" name="Shape 1052"/>
            <p:cNvSpPr/>
            <p:nvPr/>
          </p:nvSpPr>
          <p:spPr>
            <a:xfrm>
              <a:off x="410250" y="223610"/>
              <a:ext cx="2628990" cy="11557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9" h="19679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  <a:close/>
                </a:path>
              </a:pathLst>
            </a:custGeom>
            <a:noFill/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2600"/>
              </a:pPr>
              <a:endParaRPr/>
            </a:p>
          </p:txBody>
        </p:sp>
        <p:sp>
          <p:nvSpPr>
            <p:cNvPr id="1053" name="Shape 1053"/>
            <p:cNvSpPr/>
            <p:nvPr/>
          </p:nvSpPr>
          <p:spPr>
            <a:xfrm>
              <a:off x="509265" y="267140"/>
              <a:ext cx="2430960" cy="10687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9" h="19679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  <a:close/>
                </a:path>
              </a:pathLst>
            </a:custGeom>
            <a:noFill/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2600"/>
              </a:pPr>
              <a:endParaRPr/>
            </a:p>
          </p:txBody>
        </p:sp>
        <p:sp>
          <p:nvSpPr>
            <p:cNvPr id="1054" name="Shape 1054"/>
            <p:cNvSpPr/>
            <p:nvPr/>
          </p:nvSpPr>
          <p:spPr>
            <a:xfrm>
              <a:off x="589641" y="302475"/>
              <a:ext cx="2270208" cy="9980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9" h="19679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  <a:close/>
                </a:path>
              </a:pathLst>
            </a:custGeom>
            <a:solidFill>
              <a:srgbClr val="53585F"/>
            </a:solidFill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2600"/>
              </a:pPr>
              <a:endParaRPr/>
            </a:p>
          </p:txBody>
        </p:sp>
        <p:sp>
          <p:nvSpPr>
            <p:cNvPr id="1055" name="Shape 1055"/>
            <p:cNvSpPr/>
            <p:nvPr/>
          </p:nvSpPr>
          <p:spPr>
            <a:xfrm>
              <a:off x="664250" y="335276"/>
              <a:ext cx="2120990" cy="9324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9" h="19679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  <a:close/>
                </a:path>
              </a:pathLst>
            </a:custGeom>
            <a:noFill/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2600"/>
              </a:pPr>
              <a:endParaRPr/>
            </a:p>
          </p:txBody>
        </p:sp>
        <p:sp>
          <p:nvSpPr>
            <p:cNvPr id="1056" name="Shape 1056"/>
            <p:cNvSpPr/>
            <p:nvPr/>
          </p:nvSpPr>
          <p:spPr>
            <a:xfrm>
              <a:off x="791250" y="391109"/>
              <a:ext cx="1866990" cy="8207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9" h="19679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  <a:close/>
                </a:path>
              </a:pathLst>
            </a:custGeom>
            <a:noFill/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2600"/>
              </a:pPr>
              <a:endParaRPr/>
            </a:p>
          </p:txBody>
        </p:sp>
        <p:sp>
          <p:nvSpPr>
            <p:cNvPr id="1057" name="Shape 1057"/>
            <p:cNvSpPr/>
            <p:nvPr/>
          </p:nvSpPr>
          <p:spPr>
            <a:xfrm>
              <a:off x="941146" y="457007"/>
              <a:ext cx="1567199" cy="6889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9" h="19679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  <a:close/>
                </a:path>
              </a:pathLst>
            </a:custGeom>
            <a:noFill/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2600"/>
              </a:pPr>
              <a:endParaRPr/>
            </a:p>
          </p:txBody>
        </p:sp>
        <p:sp>
          <p:nvSpPr>
            <p:cNvPr id="1058" name="Shape 1058"/>
            <p:cNvSpPr/>
            <p:nvPr/>
          </p:nvSpPr>
          <p:spPr>
            <a:xfrm>
              <a:off x="1400894" y="606881"/>
              <a:ext cx="647701" cy="3257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9" h="19679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  <a:close/>
                </a:path>
              </a:pathLst>
            </a:custGeom>
            <a:solidFill>
              <a:srgbClr val="000000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2600"/>
              </a:pPr>
              <a:endParaRPr/>
            </a:p>
          </p:txBody>
        </p:sp>
      </p:grpSp>
      <p:grpSp>
        <p:nvGrpSpPr>
          <p:cNvPr id="1073" name="Group 1073"/>
          <p:cNvGrpSpPr/>
          <p:nvPr/>
        </p:nvGrpSpPr>
        <p:grpSpPr>
          <a:xfrm>
            <a:off x="8593299" y="3948300"/>
            <a:ext cx="3449491" cy="1603000"/>
            <a:chOff x="0" y="0"/>
            <a:chExt cx="3449490" cy="1602999"/>
          </a:xfrm>
        </p:grpSpPr>
        <p:grpSp>
          <p:nvGrpSpPr>
            <p:cNvPr id="1063" name="Group 1063"/>
            <p:cNvGrpSpPr/>
            <p:nvPr/>
          </p:nvGrpSpPr>
          <p:grpSpPr>
            <a:xfrm>
              <a:off x="0" y="-1"/>
              <a:ext cx="3449491" cy="1603001"/>
              <a:chOff x="0" y="0"/>
              <a:chExt cx="3449490" cy="1602999"/>
            </a:xfrm>
          </p:grpSpPr>
          <p:sp>
            <p:nvSpPr>
              <p:cNvPr id="1060" name="Shape 1060"/>
              <p:cNvSpPr/>
              <p:nvPr/>
            </p:nvSpPr>
            <p:spPr>
              <a:xfrm>
                <a:off x="0" y="63500"/>
                <a:ext cx="3449491" cy="153950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19679" h="19679" extrusionOk="0">
                    <a:moveTo>
                      <a:pt x="16796" y="2882"/>
                    </a:moveTo>
                    <a:cubicBezTo>
                      <a:pt x="20639" y="6724"/>
                      <a:pt x="20639" y="12954"/>
                      <a:pt x="16796" y="16796"/>
                    </a:cubicBezTo>
                    <a:cubicBezTo>
                      <a:pt x="12954" y="20639"/>
                      <a:pt x="6724" y="20639"/>
                      <a:pt x="2882" y="16796"/>
                    </a:cubicBezTo>
                    <a:cubicBezTo>
                      <a:pt x="-961" y="12954"/>
                      <a:pt x="-961" y="6724"/>
                      <a:pt x="2882" y="2882"/>
                    </a:cubicBezTo>
                    <a:cubicBezTo>
                      <a:pt x="6724" y="-961"/>
                      <a:pt x="12954" y="-961"/>
                      <a:pt x="16796" y="2882"/>
                    </a:cubicBezTo>
                    <a:close/>
                  </a:path>
                </a:pathLst>
              </a:custGeom>
              <a:solidFill>
                <a:srgbClr val="A6AAA8"/>
              </a:solidFill>
              <a:ln w="50800" cap="flat">
                <a:solidFill>
                  <a:srgbClr val="A6AAA8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2600"/>
                </a:pPr>
                <a:endParaRPr/>
              </a:p>
            </p:txBody>
          </p:sp>
          <p:sp>
            <p:nvSpPr>
              <p:cNvPr id="1061" name="Shape 1061"/>
              <p:cNvSpPr/>
              <p:nvPr/>
            </p:nvSpPr>
            <p:spPr>
              <a:xfrm>
                <a:off x="0" y="0"/>
                <a:ext cx="3449491" cy="153950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19679" h="19679" extrusionOk="0">
                    <a:moveTo>
                      <a:pt x="16796" y="2882"/>
                    </a:moveTo>
                    <a:cubicBezTo>
                      <a:pt x="20639" y="6724"/>
                      <a:pt x="20639" y="12954"/>
                      <a:pt x="16796" y="16796"/>
                    </a:cubicBezTo>
                    <a:cubicBezTo>
                      <a:pt x="12954" y="20639"/>
                      <a:pt x="6724" y="20639"/>
                      <a:pt x="2882" y="16796"/>
                    </a:cubicBezTo>
                    <a:cubicBezTo>
                      <a:pt x="-961" y="12954"/>
                      <a:pt x="-961" y="6724"/>
                      <a:pt x="2882" y="2882"/>
                    </a:cubicBezTo>
                    <a:cubicBezTo>
                      <a:pt x="6724" y="-961"/>
                      <a:pt x="12954" y="-961"/>
                      <a:pt x="16796" y="2882"/>
                    </a:cubicBezTo>
                    <a:close/>
                  </a:path>
                </a:pathLst>
              </a:custGeom>
              <a:solidFill>
                <a:srgbClr val="53585F"/>
              </a:solidFill>
              <a:ln w="50800" cap="flat">
                <a:solidFill>
                  <a:srgbClr val="A6AAA8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2600"/>
                </a:pPr>
                <a:endParaRPr/>
              </a:p>
            </p:txBody>
          </p:sp>
          <p:sp>
            <p:nvSpPr>
              <p:cNvPr id="1062" name="Shape 1062"/>
              <p:cNvSpPr/>
              <p:nvPr/>
            </p:nvSpPr>
            <p:spPr>
              <a:xfrm>
                <a:off x="1400895" y="606881"/>
                <a:ext cx="647701" cy="32573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19679" h="19679" extrusionOk="0">
                    <a:moveTo>
                      <a:pt x="16796" y="2882"/>
                    </a:moveTo>
                    <a:cubicBezTo>
                      <a:pt x="20639" y="6724"/>
                      <a:pt x="20639" y="12954"/>
                      <a:pt x="16796" y="16796"/>
                    </a:cubicBezTo>
                    <a:cubicBezTo>
                      <a:pt x="12954" y="20639"/>
                      <a:pt x="6724" y="20639"/>
                      <a:pt x="2882" y="16796"/>
                    </a:cubicBezTo>
                    <a:cubicBezTo>
                      <a:pt x="-961" y="12954"/>
                      <a:pt x="-961" y="6724"/>
                      <a:pt x="2882" y="2882"/>
                    </a:cubicBezTo>
                    <a:cubicBezTo>
                      <a:pt x="6724" y="-961"/>
                      <a:pt x="12954" y="-961"/>
                      <a:pt x="16796" y="2882"/>
                    </a:cubicBezTo>
                    <a:close/>
                  </a:path>
                </a:pathLst>
              </a:custGeom>
              <a:solidFill>
                <a:srgbClr val="0000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2600"/>
                </a:pPr>
                <a:endParaRPr/>
              </a:p>
            </p:txBody>
          </p:sp>
        </p:grpSp>
        <p:sp>
          <p:nvSpPr>
            <p:cNvPr id="1064" name="Shape 1064"/>
            <p:cNvSpPr/>
            <p:nvPr/>
          </p:nvSpPr>
          <p:spPr>
            <a:xfrm>
              <a:off x="179146" y="122010"/>
              <a:ext cx="3091198" cy="13589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9" h="19679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  <a:close/>
                </a:path>
              </a:pathLst>
            </a:custGeom>
            <a:solidFill>
              <a:srgbClr val="308B16"/>
            </a:solidFill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2600"/>
              </a:pPr>
              <a:endParaRPr/>
            </a:p>
          </p:txBody>
        </p:sp>
        <p:sp>
          <p:nvSpPr>
            <p:cNvPr id="1065" name="Shape 1065"/>
            <p:cNvSpPr/>
            <p:nvPr/>
          </p:nvSpPr>
          <p:spPr>
            <a:xfrm>
              <a:off x="306146" y="177843"/>
              <a:ext cx="2837199" cy="12473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9" h="19679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  <a:close/>
                </a:path>
              </a:pathLst>
            </a:custGeom>
            <a:noFill/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2600"/>
              </a:pPr>
              <a:endParaRPr/>
            </a:p>
          </p:txBody>
        </p:sp>
        <p:sp>
          <p:nvSpPr>
            <p:cNvPr id="1066" name="Shape 1066"/>
            <p:cNvSpPr/>
            <p:nvPr/>
          </p:nvSpPr>
          <p:spPr>
            <a:xfrm>
              <a:off x="410250" y="223610"/>
              <a:ext cx="2628990" cy="11557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9" h="19679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  <a:close/>
                </a:path>
              </a:pathLst>
            </a:custGeom>
            <a:noFill/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2600"/>
              </a:pPr>
              <a:endParaRPr/>
            </a:p>
          </p:txBody>
        </p:sp>
        <p:sp>
          <p:nvSpPr>
            <p:cNvPr id="1067" name="Shape 1067"/>
            <p:cNvSpPr/>
            <p:nvPr/>
          </p:nvSpPr>
          <p:spPr>
            <a:xfrm>
              <a:off x="509265" y="267140"/>
              <a:ext cx="2430960" cy="10687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9" h="19679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  <a:close/>
                </a:path>
              </a:pathLst>
            </a:custGeom>
            <a:noFill/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2600"/>
              </a:pPr>
              <a:endParaRPr/>
            </a:p>
          </p:txBody>
        </p:sp>
        <p:sp>
          <p:nvSpPr>
            <p:cNvPr id="1068" name="Shape 1068"/>
            <p:cNvSpPr/>
            <p:nvPr/>
          </p:nvSpPr>
          <p:spPr>
            <a:xfrm>
              <a:off x="589641" y="302475"/>
              <a:ext cx="2270208" cy="9980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9" h="19679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  <a:close/>
                </a:path>
              </a:pathLst>
            </a:custGeom>
            <a:solidFill>
              <a:srgbClr val="53585F"/>
            </a:solidFill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2600"/>
              </a:pPr>
              <a:endParaRPr/>
            </a:p>
          </p:txBody>
        </p:sp>
        <p:sp>
          <p:nvSpPr>
            <p:cNvPr id="1069" name="Shape 1069"/>
            <p:cNvSpPr/>
            <p:nvPr/>
          </p:nvSpPr>
          <p:spPr>
            <a:xfrm>
              <a:off x="664250" y="335276"/>
              <a:ext cx="2120990" cy="9324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9" h="19679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  <a:close/>
                </a:path>
              </a:pathLst>
            </a:custGeom>
            <a:noFill/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2600"/>
              </a:pPr>
              <a:endParaRPr/>
            </a:p>
          </p:txBody>
        </p:sp>
        <p:sp>
          <p:nvSpPr>
            <p:cNvPr id="1070" name="Shape 1070"/>
            <p:cNvSpPr/>
            <p:nvPr/>
          </p:nvSpPr>
          <p:spPr>
            <a:xfrm>
              <a:off x="791250" y="391109"/>
              <a:ext cx="1866990" cy="8207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9" h="19679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  <a:close/>
                </a:path>
              </a:pathLst>
            </a:custGeom>
            <a:noFill/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2600"/>
              </a:pPr>
              <a:endParaRPr/>
            </a:p>
          </p:txBody>
        </p:sp>
        <p:sp>
          <p:nvSpPr>
            <p:cNvPr id="1071" name="Shape 1071"/>
            <p:cNvSpPr/>
            <p:nvPr/>
          </p:nvSpPr>
          <p:spPr>
            <a:xfrm>
              <a:off x="941146" y="457007"/>
              <a:ext cx="1567199" cy="6889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9" h="19679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  <a:close/>
                </a:path>
              </a:pathLst>
            </a:custGeom>
            <a:noFill/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2600"/>
              </a:pPr>
              <a:endParaRPr/>
            </a:p>
          </p:txBody>
        </p:sp>
        <p:sp>
          <p:nvSpPr>
            <p:cNvPr id="1072" name="Shape 1072"/>
            <p:cNvSpPr/>
            <p:nvPr/>
          </p:nvSpPr>
          <p:spPr>
            <a:xfrm>
              <a:off x="1400894" y="606881"/>
              <a:ext cx="647701" cy="3257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9" h="19679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  <a:close/>
                </a:path>
              </a:pathLst>
            </a:custGeom>
            <a:solidFill>
              <a:srgbClr val="000000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2600"/>
              </a:pPr>
              <a:endParaRPr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8" name="Shape 1078"/>
          <p:cNvSpPr>
            <a:spLocks noGrp="1"/>
          </p:cNvSpPr>
          <p:nvPr>
            <p:ph type="title"/>
          </p:nvPr>
        </p:nvSpPr>
        <p:spPr>
          <a:xfrm>
            <a:off x="581542" y="113963"/>
            <a:ext cx="11312434" cy="1824949"/>
          </a:xfrm>
          <a:prstGeom prst="rect">
            <a:avLst/>
          </a:prstGeom>
        </p:spPr>
        <p:txBody>
          <a:bodyPr/>
          <a:lstStyle>
            <a:lvl1pPr defTabSz="473201">
              <a:defRPr sz="648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sz="6480" smtClean="0">
                <a:solidFill>
                  <a:srgbClr val="FFFFFF"/>
                </a:solidFill>
              </a:rPr>
              <a:t>Placement </a:t>
            </a:r>
            <a:r>
              <a:rPr sz="6480" smtClean="0">
                <a:solidFill>
                  <a:srgbClr val="FFFFFF"/>
                </a:solidFill>
              </a:rPr>
              <a:t>Technique </a:t>
            </a:r>
            <a:r>
              <a:rPr sz="6480" dirty="0">
                <a:solidFill>
                  <a:srgbClr val="FFFFFF"/>
                </a:solidFill>
              </a:rPr>
              <a:t>3: Super Rotation</a:t>
            </a:r>
          </a:p>
        </p:txBody>
      </p:sp>
      <p:grpSp>
        <p:nvGrpSpPr>
          <p:cNvPr id="1083" name="Group 1083"/>
          <p:cNvGrpSpPr/>
          <p:nvPr/>
        </p:nvGrpSpPr>
        <p:grpSpPr>
          <a:xfrm>
            <a:off x="421991" y="3070149"/>
            <a:ext cx="3817548" cy="1122545"/>
            <a:chOff x="0" y="0"/>
            <a:chExt cx="3817546" cy="1122544"/>
          </a:xfrm>
        </p:grpSpPr>
        <p:sp>
          <p:nvSpPr>
            <p:cNvPr id="1079" name="Shape 1079"/>
            <p:cNvSpPr/>
            <p:nvPr/>
          </p:nvSpPr>
          <p:spPr>
            <a:xfrm>
              <a:off x="1746826" y="0"/>
              <a:ext cx="2070721" cy="1122545"/>
            </a:xfrm>
            <a:prstGeom prst="rect">
              <a:avLst/>
            </a:prstGeom>
            <a:solidFill>
              <a:srgbClr val="0065C1"/>
            </a:solidFill>
            <a:ln w="38100" cap="flat">
              <a:solidFill>
                <a:srgbClr val="FFFFFF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noAutofit/>
            </a:bodyPr>
            <a:lstStyle>
              <a:lvl1pPr>
                <a:defRPr sz="3200" b="1"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FFFFFF"/>
                  </a:solidFill>
                </a:rPr>
                <a:t>D</a:t>
              </a:r>
            </a:p>
          </p:txBody>
        </p:sp>
        <p:sp>
          <p:nvSpPr>
            <p:cNvPr id="1080" name="Shape 1080"/>
            <p:cNvSpPr/>
            <p:nvPr/>
          </p:nvSpPr>
          <p:spPr>
            <a:xfrm>
              <a:off x="0" y="0"/>
              <a:ext cx="431902" cy="1122545"/>
            </a:xfrm>
            <a:prstGeom prst="rect">
              <a:avLst/>
            </a:prstGeom>
            <a:solidFill>
              <a:srgbClr val="5747C1"/>
            </a:solidFill>
            <a:ln w="38100" cap="flat">
              <a:solidFill>
                <a:srgbClr val="FFFFFF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noAutofit/>
            </a:bodyPr>
            <a:lstStyle>
              <a:lvl1pPr>
                <a:defRPr sz="3200" b="1"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FFFFFF"/>
                  </a:solidFill>
                </a:rPr>
                <a:t>S</a:t>
              </a:r>
            </a:p>
          </p:txBody>
        </p:sp>
        <p:sp>
          <p:nvSpPr>
            <p:cNvPr id="1081" name="Shape 1081"/>
            <p:cNvSpPr/>
            <p:nvPr/>
          </p:nvSpPr>
          <p:spPr>
            <a:xfrm>
              <a:off x="973518" y="0"/>
              <a:ext cx="718451" cy="1122545"/>
            </a:xfrm>
            <a:prstGeom prst="rect">
              <a:avLst/>
            </a:prstGeom>
            <a:solidFill>
              <a:srgbClr val="308B16"/>
            </a:solidFill>
            <a:ln w="38100" cap="flat">
              <a:solidFill>
                <a:srgbClr val="FFFFFF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noAutofit/>
            </a:bodyPr>
            <a:lstStyle>
              <a:lvl1pPr>
                <a:defRPr sz="3200" b="1"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FFFFFF"/>
                  </a:solidFill>
                </a:rPr>
                <a:t>I</a:t>
              </a:r>
            </a:p>
          </p:txBody>
        </p:sp>
        <p:sp>
          <p:nvSpPr>
            <p:cNvPr id="1082" name="Shape 1082"/>
            <p:cNvSpPr/>
            <p:nvPr/>
          </p:nvSpPr>
          <p:spPr>
            <a:xfrm>
              <a:off x="486759" y="0"/>
              <a:ext cx="431903" cy="1122545"/>
            </a:xfrm>
            <a:prstGeom prst="rect">
              <a:avLst/>
            </a:prstGeom>
            <a:solidFill>
              <a:srgbClr val="BC8027"/>
            </a:solidFill>
            <a:ln w="38100" cap="flat">
              <a:solidFill>
                <a:srgbClr val="FFFFFF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noAutofit/>
            </a:bodyPr>
            <a:lstStyle>
              <a:lvl1pPr>
                <a:defRPr sz="3200" b="1"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FFFFFF"/>
                  </a:solidFill>
                </a:rPr>
                <a:t>B</a:t>
              </a:r>
            </a:p>
          </p:txBody>
        </p:sp>
      </p:grpSp>
      <p:sp>
        <p:nvSpPr>
          <p:cNvPr id="1084" name="Shape 1084"/>
          <p:cNvSpPr/>
          <p:nvPr/>
        </p:nvSpPr>
        <p:spPr>
          <a:xfrm>
            <a:off x="1610103" y="4324974"/>
            <a:ext cx="1441324" cy="558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0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000">
                <a:solidFill>
                  <a:srgbClr val="FFFFFF"/>
                </a:solidFill>
              </a:rPr>
              <a:t>group 1</a:t>
            </a:r>
          </a:p>
        </p:txBody>
      </p:sp>
      <p:sp>
        <p:nvSpPr>
          <p:cNvPr id="1085" name="Shape 1085"/>
          <p:cNvSpPr/>
          <p:nvPr/>
        </p:nvSpPr>
        <p:spPr>
          <a:xfrm>
            <a:off x="213037" y="4191624"/>
            <a:ext cx="368504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>
                <a:solidFill>
                  <a:srgbClr val="53585F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53585F"/>
                </a:solidFill>
              </a:rPr>
              <a:t>0</a:t>
            </a:r>
          </a:p>
        </p:txBody>
      </p:sp>
      <p:sp>
        <p:nvSpPr>
          <p:cNvPr id="1086" name="Shape 1086"/>
          <p:cNvSpPr/>
          <p:nvPr/>
        </p:nvSpPr>
        <p:spPr>
          <a:xfrm>
            <a:off x="4029240" y="4191624"/>
            <a:ext cx="470002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>
                <a:solidFill>
                  <a:srgbClr val="53585F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53585F"/>
                </a:solidFill>
              </a:rPr>
              <a:t>G</a:t>
            </a:r>
          </a:p>
        </p:txBody>
      </p:sp>
      <p:grpSp>
        <p:nvGrpSpPr>
          <p:cNvPr id="1091" name="Group 1091"/>
          <p:cNvGrpSpPr/>
          <p:nvPr/>
        </p:nvGrpSpPr>
        <p:grpSpPr>
          <a:xfrm>
            <a:off x="4315540" y="3070149"/>
            <a:ext cx="3817547" cy="1122545"/>
            <a:chOff x="0" y="0"/>
            <a:chExt cx="3817546" cy="1122544"/>
          </a:xfrm>
        </p:grpSpPr>
        <p:sp>
          <p:nvSpPr>
            <p:cNvPr id="1087" name="Shape 1087"/>
            <p:cNvSpPr/>
            <p:nvPr/>
          </p:nvSpPr>
          <p:spPr>
            <a:xfrm>
              <a:off x="1746826" y="0"/>
              <a:ext cx="2070721" cy="1122545"/>
            </a:xfrm>
            <a:prstGeom prst="rect">
              <a:avLst/>
            </a:prstGeom>
            <a:solidFill>
              <a:srgbClr val="0065C1"/>
            </a:solidFill>
            <a:ln w="38100" cap="flat">
              <a:solidFill>
                <a:srgbClr val="FFFFFF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noAutofit/>
            </a:bodyPr>
            <a:lstStyle>
              <a:lvl1pPr>
                <a:defRPr sz="3200" b="1"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FFFFFF"/>
                  </a:solidFill>
                </a:rPr>
                <a:t>D</a:t>
              </a:r>
            </a:p>
          </p:txBody>
        </p:sp>
        <p:sp>
          <p:nvSpPr>
            <p:cNvPr id="1088" name="Shape 1088"/>
            <p:cNvSpPr/>
            <p:nvPr/>
          </p:nvSpPr>
          <p:spPr>
            <a:xfrm>
              <a:off x="0" y="0"/>
              <a:ext cx="431902" cy="1122545"/>
            </a:xfrm>
            <a:prstGeom prst="rect">
              <a:avLst/>
            </a:prstGeom>
            <a:solidFill>
              <a:srgbClr val="5747C1"/>
            </a:solidFill>
            <a:ln w="38100" cap="flat">
              <a:solidFill>
                <a:srgbClr val="FFFFFF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noAutofit/>
            </a:bodyPr>
            <a:lstStyle>
              <a:lvl1pPr>
                <a:defRPr sz="3200" b="1"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FFFFFF"/>
                  </a:solidFill>
                </a:rPr>
                <a:t>S</a:t>
              </a:r>
            </a:p>
          </p:txBody>
        </p:sp>
        <p:sp>
          <p:nvSpPr>
            <p:cNvPr id="1089" name="Shape 1089"/>
            <p:cNvSpPr/>
            <p:nvPr/>
          </p:nvSpPr>
          <p:spPr>
            <a:xfrm>
              <a:off x="973518" y="0"/>
              <a:ext cx="718451" cy="1122545"/>
            </a:xfrm>
            <a:prstGeom prst="rect">
              <a:avLst/>
            </a:prstGeom>
            <a:solidFill>
              <a:srgbClr val="308B16"/>
            </a:solidFill>
            <a:ln w="38100" cap="flat">
              <a:solidFill>
                <a:srgbClr val="FFFFFF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noAutofit/>
            </a:bodyPr>
            <a:lstStyle>
              <a:lvl1pPr>
                <a:defRPr sz="3200" b="1"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FFFFFF"/>
                  </a:solidFill>
                </a:rPr>
                <a:t>I</a:t>
              </a:r>
            </a:p>
          </p:txBody>
        </p:sp>
        <p:sp>
          <p:nvSpPr>
            <p:cNvPr id="1090" name="Shape 1090"/>
            <p:cNvSpPr/>
            <p:nvPr/>
          </p:nvSpPr>
          <p:spPr>
            <a:xfrm>
              <a:off x="486759" y="0"/>
              <a:ext cx="431903" cy="1122545"/>
            </a:xfrm>
            <a:prstGeom prst="rect">
              <a:avLst/>
            </a:prstGeom>
            <a:solidFill>
              <a:srgbClr val="BC8027"/>
            </a:solidFill>
            <a:ln w="38100" cap="flat">
              <a:solidFill>
                <a:srgbClr val="FFFFFF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noAutofit/>
            </a:bodyPr>
            <a:lstStyle>
              <a:lvl1pPr>
                <a:defRPr sz="3200" b="1"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FFFFFF"/>
                  </a:solidFill>
                </a:rPr>
                <a:t>B</a:t>
              </a:r>
            </a:p>
          </p:txBody>
        </p:sp>
      </p:grpSp>
      <p:sp>
        <p:nvSpPr>
          <p:cNvPr id="1092" name="Shape 1092"/>
          <p:cNvSpPr/>
          <p:nvPr/>
        </p:nvSpPr>
        <p:spPr>
          <a:xfrm>
            <a:off x="7700506" y="4191624"/>
            <a:ext cx="724206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>
                <a:solidFill>
                  <a:srgbClr val="53585F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53585F"/>
                </a:solidFill>
              </a:rPr>
              <a:t>2G</a:t>
            </a:r>
          </a:p>
        </p:txBody>
      </p:sp>
      <p:grpSp>
        <p:nvGrpSpPr>
          <p:cNvPr id="1097" name="Group 1097"/>
          <p:cNvGrpSpPr/>
          <p:nvPr/>
        </p:nvGrpSpPr>
        <p:grpSpPr>
          <a:xfrm>
            <a:off x="8209088" y="3070149"/>
            <a:ext cx="3817548" cy="1122545"/>
            <a:chOff x="0" y="0"/>
            <a:chExt cx="3817546" cy="1122544"/>
          </a:xfrm>
        </p:grpSpPr>
        <p:sp>
          <p:nvSpPr>
            <p:cNvPr id="1093" name="Shape 1093"/>
            <p:cNvSpPr/>
            <p:nvPr/>
          </p:nvSpPr>
          <p:spPr>
            <a:xfrm>
              <a:off x="1746826" y="0"/>
              <a:ext cx="2070721" cy="1122545"/>
            </a:xfrm>
            <a:prstGeom prst="rect">
              <a:avLst/>
            </a:prstGeom>
            <a:solidFill>
              <a:srgbClr val="0065C1"/>
            </a:solidFill>
            <a:ln w="38100" cap="flat">
              <a:solidFill>
                <a:srgbClr val="FFFFFF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noAutofit/>
            </a:bodyPr>
            <a:lstStyle>
              <a:lvl1pPr>
                <a:defRPr sz="3200" b="1"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FFFFFF"/>
                  </a:solidFill>
                </a:rPr>
                <a:t>D</a:t>
              </a:r>
            </a:p>
          </p:txBody>
        </p:sp>
        <p:sp>
          <p:nvSpPr>
            <p:cNvPr id="1094" name="Shape 1094"/>
            <p:cNvSpPr/>
            <p:nvPr/>
          </p:nvSpPr>
          <p:spPr>
            <a:xfrm>
              <a:off x="0" y="0"/>
              <a:ext cx="431902" cy="1122545"/>
            </a:xfrm>
            <a:prstGeom prst="rect">
              <a:avLst/>
            </a:prstGeom>
            <a:solidFill>
              <a:srgbClr val="5747C1"/>
            </a:solidFill>
            <a:ln w="38100" cap="flat">
              <a:solidFill>
                <a:srgbClr val="FFFFFF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noAutofit/>
            </a:bodyPr>
            <a:lstStyle>
              <a:lvl1pPr>
                <a:defRPr sz="3200" b="1"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FFFFFF"/>
                  </a:solidFill>
                </a:rPr>
                <a:t>S</a:t>
              </a:r>
            </a:p>
          </p:txBody>
        </p:sp>
        <p:sp>
          <p:nvSpPr>
            <p:cNvPr id="1095" name="Shape 1095"/>
            <p:cNvSpPr/>
            <p:nvPr/>
          </p:nvSpPr>
          <p:spPr>
            <a:xfrm>
              <a:off x="973518" y="0"/>
              <a:ext cx="718451" cy="1122545"/>
            </a:xfrm>
            <a:prstGeom prst="rect">
              <a:avLst/>
            </a:prstGeom>
            <a:solidFill>
              <a:srgbClr val="308B16"/>
            </a:solidFill>
            <a:ln w="38100" cap="flat">
              <a:solidFill>
                <a:srgbClr val="FFFFFF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noAutofit/>
            </a:bodyPr>
            <a:lstStyle>
              <a:lvl1pPr>
                <a:defRPr sz="3200" b="1"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FFFFFF"/>
                  </a:solidFill>
                </a:rPr>
                <a:t>I</a:t>
              </a:r>
            </a:p>
          </p:txBody>
        </p:sp>
        <p:sp>
          <p:nvSpPr>
            <p:cNvPr id="1096" name="Shape 1096"/>
            <p:cNvSpPr/>
            <p:nvPr/>
          </p:nvSpPr>
          <p:spPr>
            <a:xfrm>
              <a:off x="486759" y="0"/>
              <a:ext cx="431903" cy="1122545"/>
            </a:xfrm>
            <a:prstGeom prst="rect">
              <a:avLst/>
            </a:prstGeom>
            <a:solidFill>
              <a:srgbClr val="BC8027"/>
            </a:solidFill>
            <a:ln w="38100" cap="flat">
              <a:solidFill>
                <a:srgbClr val="FFFFFF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noAutofit/>
            </a:bodyPr>
            <a:lstStyle>
              <a:lvl1pPr>
                <a:defRPr sz="3200" b="1"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FFFFFF"/>
                  </a:solidFill>
                </a:rPr>
                <a:t>B</a:t>
              </a:r>
            </a:p>
          </p:txBody>
        </p:sp>
      </p:grpSp>
      <p:sp>
        <p:nvSpPr>
          <p:cNvPr id="1098" name="Shape 1098"/>
          <p:cNvSpPr/>
          <p:nvPr/>
        </p:nvSpPr>
        <p:spPr>
          <a:xfrm>
            <a:off x="11625975" y="4191624"/>
            <a:ext cx="724206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>
                <a:solidFill>
                  <a:srgbClr val="53585F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53585F"/>
                </a:solidFill>
              </a:rPr>
              <a:t>3G</a:t>
            </a:r>
          </a:p>
        </p:txBody>
      </p:sp>
      <p:sp>
        <p:nvSpPr>
          <p:cNvPr id="1099" name="Shape 1099"/>
          <p:cNvSpPr/>
          <p:nvPr/>
        </p:nvSpPr>
        <p:spPr>
          <a:xfrm>
            <a:off x="5503652" y="4324974"/>
            <a:ext cx="1441324" cy="558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0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000">
                <a:solidFill>
                  <a:srgbClr val="FFFFFF"/>
                </a:solidFill>
              </a:rPr>
              <a:t>group 2</a:t>
            </a:r>
          </a:p>
        </p:txBody>
      </p:sp>
      <p:sp>
        <p:nvSpPr>
          <p:cNvPr id="1100" name="Shape 1100"/>
          <p:cNvSpPr/>
          <p:nvPr/>
        </p:nvSpPr>
        <p:spPr>
          <a:xfrm>
            <a:off x="9397200" y="4324974"/>
            <a:ext cx="1441324" cy="558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0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000">
                <a:solidFill>
                  <a:srgbClr val="FFFFFF"/>
                </a:solidFill>
              </a:rPr>
              <a:t>group 3</a:t>
            </a:r>
          </a:p>
        </p:txBody>
      </p:sp>
      <p:sp>
        <p:nvSpPr>
          <p:cNvPr id="1101" name="Shape 1101"/>
          <p:cNvSpPr/>
          <p:nvPr/>
        </p:nvSpPr>
        <p:spPr>
          <a:xfrm>
            <a:off x="12102637" y="3066932"/>
            <a:ext cx="673101" cy="774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44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4400">
                <a:solidFill>
                  <a:srgbClr val="FFFFFF"/>
                </a:solidFill>
              </a:rPr>
              <a:t>…</a:t>
            </a:r>
          </a:p>
        </p:txBody>
      </p:sp>
      <p:sp>
        <p:nvSpPr>
          <p:cNvPr id="27" name="Shape 1109"/>
          <p:cNvSpPr/>
          <p:nvPr/>
        </p:nvSpPr>
        <p:spPr>
          <a:xfrm>
            <a:off x="2240152" y="5446912"/>
            <a:ext cx="8524495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 dirty="0">
                <a:solidFill>
                  <a:srgbClr val="FFFFFF"/>
                </a:solidFill>
              </a:rPr>
              <a:t>Is it useful to have multiple super blocks?</a:t>
            </a:r>
          </a:p>
        </p:txBody>
      </p:sp>
      <p:sp>
        <p:nvSpPr>
          <p:cNvPr id="2" name="Rectangle 1"/>
          <p:cNvSpPr/>
          <p:nvPr/>
        </p:nvSpPr>
        <p:spPr>
          <a:xfrm>
            <a:off x="3451715" y="6657750"/>
            <a:ext cx="522130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sz="3200" dirty="0"/>
              <a:t>Yes, if some (but not all) fail.</a:t>
            </a:r>
            <a:endParaRPr lang="en-US" sz="32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5" name="Shape 1205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73201">
              <a:defRPr sz="648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6480">
                <a:solidFill>
                  <a:srgbClr val="FFFFFF"/>
                </a:solidFill>
              </a:rPr>
              <a:t>Problem</a:t>
            </a:r>
          </a:p>
        </p:txBody>
      </p:sp>
      <p:grpSp>
        <p:nvGrpSpPr>
          <p:cNvPr id="1219" name="Group 1219"/>
          <p:cNvGrpSpPr/>
          <p:nvPr/>
        </p:nvGrpSpPr>
        <p:grpSpPr>
          <a:xfrm>
            <a:off x="4777654" y="3329151"/>
            <a:ext cx="3449492" cy="1603000"/>
            <a:chOff x="0" y="0"/>
            <a:chExt cx="3449490" cy="1602999"/>
          </a:xfrm>
        </p:grpSpPr>
        <p:grpSp>
          <p:nvGrpSpPr>
            <p:cNvPr id="1209" name="Group 1209"/>
            <p:cNvGrpSpPr/>
            <p:nvPr/>
          </p:nvGrpSpPr>
          <p:grpSpPr>
            <a:xfrm>
              <a:off x="0" y="-1"/>
              <a:ext cx="3449491" cy="1603001"/>
              <a:chOff x="0" y="0"/>
              <a:chExt cx="3449490" cy="1602999"/>
            </a:xfrm>
          </p:grpSpPr>
          <p:sp>
            <p:nvSpPr>
              <p:cNvPr id="1206" name="Shape 1206"/>
              <p:cNvSpPr/>
              <p:nvPr/>
            </p:nvSpPr>
            <p:spPr>
              <a:xfrm>
                <a:off x="0" y="63500"/>
                <a:ext cx="3449491" cy="153950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19679" h="19679" extrusionOk="0">
                    <a:moveTo>
                      <a:pt x="16796" y="2882"/>
                    </a:moveTo>
                    <a:cubicBezTo>
                      <a:pt x="20639" y="6724"/>
                      <a:pt x="20639" y="12954"/>
                      <a:pt x="16796" y="16796"/>
                    </a:cubicBezTo>
                    <a:cubicBezTo>
                      <a:pt x="12954" y="20639"/>
                      <a:pt x="6724" y="20639"/>
                      <a:pt x="2882" y="16796"/>
                    </a:cubicBezTo>
                    <a:cubicBezTo>
                      <a:pt x="-961" y="12954"/>
                      <a:pt x="-961" y="6724"/>
                      <a:pt x="2882" y="2882"/>
                    </a:cubicBezTo>
                    <a:cubicBezTo>
                      <a:pt x="6724" y="-961"/>
                      <a:pt x="12954" y="-961"/>
                      <a:pt x="16796" y="2882"/>
                    </a:cubicBezTo>
                    <a:close/>
                  </a:path>
                </a:pathLst>
              </a:custGeom>
              <a:solidFill>
                <a:srgbClr val="A6AAA8"/>
              </a:solidFill>
              <a:ln w="50800" cap="flat">
                <a:solidFill>
                  <a:srgbClr val="A6AAA8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2600"/>
                </a:pPr>
                <a:endParaRPr/>
              </a:p>
            </p:txBody>
          </p:sp>
          <p:sp>
            <p:nvSpPr>
              <p:cNvPr id="1207" name="Shape 1207"/>
              <p:cNvSpPr/>
              <p:nvPr/>
            </p:nvSpPr>
            <p:spPr>
              <a:xfrm>
                <a:off x="0" y="0"/>
                <a:ext cx="3449491" cy="153950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19679" h="19679" extrusionOk="0">
                    <a:moveTo>
                      <a:pt x="16796" y="2882"/>
                    </a:moveTo>
                    <a:cubicBezTo>
                      <a:pt x="20639" y="6724"/>
                      <a:pt x="20639" y="12954"/>
                      <a:pt x="16796" y="16796"/>
                    </a:cubicBezTo>
                    <a:cubicBezTo>
                      <a:pt x="12954" y="20639"/>
                      <a:pt x="6724" y="20639"/>
                      <a:pt x="2882" y="16796"/>
                    </a:cubicBezTo>
                    <a:cubicBezTo>
                      <a:pt x="-961" y="12954"/>
                      <a:pt x="-961" y="6724"/>
                      <a:pt x="2882" y="2882"/>
                    </a:cubicBezTo>
                    <a:cubicBezTo>
                      <a:pt x="6724" y="-961"/>
                      <a:pt x="12954" y="-961"/>
                      <a:pt x="16796" y="2882"/>
                    </a:cubicBezTo>
                    <a:close/>
                  </a:path>
                </a:pathLst>
              </a:custGeom>
              <a:solidFill>
                <a:srgbClr val="53585F"/>
              </a:solidFill>
              <a:ln w="50800" cap="flat">
                <a:solidFill>
                  <a:srgbClr val="A6AAA8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2600"/>
                </a:pPr>
                <a:endParaRPr/>
              </a:p>
            </p:txBody>
          </p:sp>
          <p:sp>
            <p:nvSpPr>
              <p:cNvPr id="1208" name="Shape 1208"/>
              <p:cNvSpPr/>
              <p:nvPr/>
            </p:nvSpPr>
            <p:spPr>
              <a:xfrm>
                <a:off x="1400895" y="606881"/>
                <a:ext cx="647701" cy="32573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19679" h="19679" extrusionOk="0">
                    <a:moveTo>
                      <a:pt x="16796" y="2882"/>
                    </a:moveTo>
                    <a:cubicBezTo>
                      <a:pt x="20639" y="6724"/>
                      <a:pt x="20639" y="12954"/>
                      <a:pt x="16796" y="16796"/>
                    </a:cubicBezTo>
                    <a:cubicBezTo>
                      <a:pt x="12954" y="20639"/>
                      <a:pt x="6724" y="20639"/>
                      <a:pt x="2882" y="16796"/>
                    </a:cubicBezTo>
                    <a:cubicBezTo>
                      <a:pt x="-961" y="12954"/>
                      <a:pt x="-961" y="6724"/>
                      <a:pt x="2882" y="2882"/>
                    </a:cubicBezTo>
                    <a:cubicBezTo>
                      <a:pt x="6724" y="-961"/>
                      <a:pt x="12954" y="-961"/>
                      <a:pt x="16796" y="2882"/>
                    </a:cubicBezTo>
                    <a:close/>
                  </a:path>
                </a:pathLst>
              </a:custGeom>
              <a:solidFill>
                <a:srgbClr val="0000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2600"/>
                </a:pPr>
                <a:endParaRPr/>
              </a:p>
            </p:txBody>
          </p:sp>
        </p:grpSp>
        <p:sp>
          <p:nvSpPr>
            <p:cNvPr id="1210" name="Shape 1210"/>
            <p:cNvSpPr/>
            <p:nvPr/>
          </p:nvSpPr>
          <p:spPr>
            <a:xfrm>
              <a:off x="179146" y="122010"/>
              <a:ext cx="3091198" cy="13589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9" h="19679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  <a:close/>
                </a:path>
              </a:pathLst>
            </a:custGeom>
            <a:solidFill>
              <a:srgbClr val="308B16"/>
            </a:solidFill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2600"/>
              </a:pPr>
              <a:endParaRPr/>
            </a:p>
          </p:txBody>
        </p:sp>
        <p:sp>
          <p:nvSpPr>
            <p:cNvPr id="1211" name="Shape 1211"/>
            <p:cNvSpPr/>
            <p:nvPr/>
          </p:nvSpPr>
          <p:spPr>
            <a:xfrm>
              <a:off x="306146" y="177843"/>
              <a:ext cx="2837199" cy="12473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9" h="19679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  <a:close/>
                </a:path>
              </a:pathLst>
            </a:custGeom>
            <a:noFill/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2600"/>
              </a:pPr>
              <a:endParaRPr/>
            </a:p>
          </p:txBody>
        </p:sp>
        <p:sp>
          <p:nvSpPr>
            <p:cNvPr id="1212" name="Shape 1212"/>
            <p:cNvSpPr/>
            <p:nvPr/>
          </p:nvSpPr>
          <p:spPr>
            <a:xfrm>
              <a:off x="410250" y="223610"/>
              <a:ext cx="2628990" cy="11557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9" h="19679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  <a:close/>
                </a:path>
              </a:pathLst>
            </a:custGeom>
            <a:noFill/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2600"/>
              </a:pPr>
              <a:endParaRPr/>
            </a:p>
          </p:txBody>
        </p:sp>
        <p:sp>
          <p:nvSpPr>
            <p:cNvPr id="1213" name="Shape 1213"/>
            <p:cNvSpPr/>
            <p:nvPr/>
          </p:nvSpPr>
          <p:spPr>
            <a:xfrm>
              <a:off x="509265" y="267140"/>
              <a:ext cx="2430960" cy="10687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9" h="19679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  <a:close/>
                </a:path>
              </a:pathLst>
            </a:custGeom>
            <a:noFill/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2600"/>
              </a:pPr>
              <a:endParaRPr/>
            </a:p>
          </p:txBody>
        </p:sp>
        <p:sp>
          <p:nvSpPr>
            <p:cNvPr id="1214" name="Shape 1214"/>
            <p:cNvSpPr/>
            <p:nvPr/>
          </p:nvSpPr>
          <p:spPr>
            <a:xfrm>
              <a:off x="589641" y="302475"/>
              <a:ext cx="2270208" cy="9980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9" h="19679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  <a:close/>
                </a:path>
              </a:pathLst>
            </a:custGeom>
            <a:solidFill>
              <a:srgbClr val="53585F"/>
            </a:solidFill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2600"/>
              </a:pPr>
              <a:endParaRPr/>
            </a:p>
          </p:txBody>
        </p:sp>
        <p:sp>
          <p:nvSpPr>
            <p:cNvPr id="1215" name="Shape 1215"/>
            <p:cNvSpPr/>
            <p:nvPr/>
          </p:nvSpPr>
          <p:spPr>
            <a:xfrm>
              <a:off x="664250" y="335276"/>
              <a:ext cx="2120990" cy="9324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9" h="19679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  <a:close/>
                </a:path>
              </a:pathLst>
            </a:custGeom>
            <a:noFill/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2600"/>
              </a:pPr>
              <a:endParaRPr/>
            </a:p>
          </p:txBody>
        </p:sp>
        <p:sp>
          <p:nvSpPr>
            <p:cNvPr id="1216" name="Shape 1216"/>
            <p:cNvSpPr/>
            <p:nvPr/>
          </p:nvSpPr>
          <p:spPr>
            <a:xfrm>
              <a:off x="791250" y="391109"/>
              <a:ext cx="1866990" cy="8207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9" h="19679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  <a:close/>
                </a:path>
              </a:pathLst>
            </a:custGeom>
            <a:noFill/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2600"/>
              </a:pPr>
              <a:endParaRPr/>
            </a:p>
          </p:txBody>
        </p:sp>
        <p:sp>
          <p:nvSpPr>
            <p:cNvPr id="1217" name="Shape 1217"/>
            <p:cNvSpPr/>
            <p:nvPr/>
          </p:nvSpPr>
          <p:spPr>
            <a:xfrm>
              <a:off x="941146" y="457007"/>
              <a:ext cx="1567199" cy="6889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9" h="19679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  <a:close/>
                </a:path>
              </a:pathLst>
            </a:custGeom>
            <a:noFill/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2600"/>
              </a:pPr>
              <a:endParaRPr/>
            </a:p>
          </p:txBody>
        </p:sp>
        <p:sp>
          <p:nvSpPr>
            <p:cNvPr id="1218" name="Shape 1218"/>
            <p:cNvSpPr/>
            <p:nvPr/>
          </p:nvSpPr>
          <p:spPr>
            <a:xfrm>
              <a:off x="1400894" y="606881"/>
              <a:ext cx="647701" cy="3257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9" h="19679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  <a:close/>
                </a:path>
              </a:pathLst>
            </a:custGeom>
            <a:solidFill>
              <a:srgbClr val="000000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2600"/>
              </a:pPr>
              <a:endParaRPr/>
            </a:p>
          </p:txBody>
        </p:sp>
      </p:grpSp>
      <p:grpSp>
        <p:nvGrpSpPr>
          <p:cNvPr id="1233" name="Group 1233"/>
          <p:cNvGrpSpPr/>
          <p:nvPr/>
        </p:nvGrpSpPr>
        <p:grpSpPr>
          <a:xfrm>
            <a:off x="4777654" y="2948151"/>
            <a:ext cx="3449492" cy="1603000"/>
            <a:chOff x="0" y="0"/>
            <a:chExt cx="3449490" cy="1602999"/>
          </a:xfrm>
        </p:grpSpPr>
        <p:grpSp>
          <p:nvGrpSpPr>
            <p:cNvPr id="1223" name="Group 1223"/>
            <p:cNvGrpSpPr/>
            <p:nvPr/>
          </p:nvGrpSpPr>
          <p:grpSpPr>
            <a:xfrm>
              <a:off x="0" y="-1"/>
              <a:ext cx="3449491" cy="1603001"/>
              <a:chOff x="0" y="0"/>
              <a:chExt cx="3449490" cy="1602999"/>
            </a:xfrm>
          </p:grpSpPr>
          <p:sp>
            <p:nvSpPr>
              <p:cNvPr id="1220" name="Shape 1220"/>
              <p:cNvSpPr/>
              <p:nvPr/>
            </p:nvSpPr>
            <p:spPr>
              <a:xfrm>
                <a:off x="0" y="63500"/>
                <a:ext cx="3449491" cy="153950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19679" h="19679" extrusionOk="0">
                    <a:moveTo>
                      <a:pt x="16796" y="2882"/>
                    </a:moveTo>
                    <a:cubicBezTo>
                      <a:pt x="20639" y="6724"/>
                      <a:pt x="20639" y="12954"/>
                      <a:pt x="16796" y="16796"/>
                    </a:cubicBezTo>
                    <a:cubicBezTo>
                      <a:pt x="12954" y="20639"/>
                      <a:pt x="6724" y="20639"/>
                      <a:pt x="2882" y="16796"/>
                    </a:cubicBezTo>
                    <a:cubicBezTo>
                      <a:pt x="-961" y="12954"/>
                      <a:pt x="-961" y="6724"/>
                      <a:pt x="2882" y="2882"/>
                    </a:cubicBezTo>
                    <a:cubicBezTo>
                      <a:pt x="6724" y="-961"/>
                      <a:pt x="12954" y="-961"/>
                      <a:pt x="16796" y="2882"/>
                    </a:cubicBezTo>
                    <a:close/>
                  </a:path>
                </a:pathLst>
              </a:custGeom>
              <a:solidFill>
                <a:srgbClr val="A6AAA8"/>
              </a:solidFill>
              <a:ln w="50800" cap="flat">
                <a:solidFill>
                  <a:srgbClr val="A6AAA8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2600"/>
                </a:pPr>
                <a:endParaRPr/>
              </a:p>
            </p:txBody>
          </p:sp>
          <p:sp>
            <p:nvSpPr>
              <p:cNvPr id="1221" name="Shape 1221"/>
              <p:cNvSpPr/>
              <p:nvPr/>
            </p:nvSpPr>
            <p:spPr>
              <a:xfrm>
                <a:off x="0" y="0"/>
                <a:ext cx="3449491" cy="153950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19679" h="19679" extrusionOk="0">
                    <a:moveTo>
                      <a:pt x="16796" y="2882"/>
                    </a:moveTo>
                    <a:cubicBezTo>
                      <a:pt x="20639" y="6724"/>
                      <a:pt x="20639" y="12954"/>
                      <a:pt x="16796" y="16796"/>
                    </a:cubicBezTo>
                    <a:cubicBezTo>
                      <a:pt x="12954" y="20639"/>
                      <a:pt x="6724" y="20639"/>
                      <a:pt x="2882" y="16796"/>
                    </a:cubicBezTo>
                    <a:cubicBezTo>
                      <a:pt x="-961" y="12954"/>
                      <a:pt x="-961" y="6724"/>
                      <a:pt x="2882" y="2882"/>
                    </a:cubicBezTo>
                    <a:cubicBezTo>
                      <a:pt x="6724" y="-961"/>
                      <a:pt x="12954" y="-961"/>
                      <a:pt x="16796" y="2882"/>
                    </a:cubicBezTo>
                    <a:close/>
                  </a:path>
                </a:pathLst>
              </a:custGeom>
              <a:solidFill>
                <a:srgbClr val="53585F"/>
              </a:solidFill>
              <a:ln w="50800" cap="flat">
                <a:solidFill>
                  <a:srgbClr val="A6AAA8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2600"/>
                </a:pPr>
                <a:endParaRPr/>
              </a:p>
            </p:txBody>
          </p:sp>
          <p:sp>
            <p:nvSpPr>
              <p:cNvPr id="1222" name="Shape 1222"/>
              <p:cNvSpPr/>
              <p:nvPr/>
            </p:nvSpPr>
            <p:spPr>
              <a:xfrm>
                <a:off x="1400895" y="606881"/>
                <a:ext cx="647701" cy="32573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19679" h="19679" extrusionOk="0">
                    <a:moveTo>
                      <a:pt x="16796" y="2882"/>
                    </a:moveTo>
                    <a:cubicBezTo>
                      <a:pt x="20639" y="6724"/>
                      <a:pt x="20639" y="12954"/>
                      <a:pt x="16796" y="16796"/>
                    </a:cubicBezTo>
                    <a:cubicBezTo>
                      <a:pt x="12954" y="20639"/>
                      <a:pt x="6724" y="20639"/>
                      <a:pt x="2882" y="16796"/>
                    </a:cubicBezTo>
                    <a:cubicBezTo>
                      <a:pt x="-961" y="12954"/>
                      <a:pt x="-961" y="6724"/>
                      <a:pt x="2882" y="2882"/>
                    </a:cubicBezTo>
                    <a:cubicBezTo>
                      <a:pt x="6724" y="-961"/>
                      <a:pt x="12954" y="-961"/>
                      <a:pt x="16796" y="2882"/>
                    </a:cubicBezTo>
                    <a:close/>
                  </a:path>
                </a:pathLst>
              </a:custGeom>
              <a:solidFill>
                <a:srgbClr val="0000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2600"/>
                </a:pPr>
                <a:endParaRPr/>
              </a:p>
            </p:txBody>
          </p:sp>
        </p:grpSp>
        <p:sp>
          <p:nvSpPr>
            <p:cNvPr id="1224" name="Shape 1224"/>
            <p:cNvSpPr/>
            <p:nvPr/>
          </p:nvSpPr>
          <p:spPr>
            <a:xfrm>
              <a:off x="179146" y="122010"/>
              <a:ext cx="3091198" cy="13589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9" h="19679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  <a:close/>
                </a:path>
              </a:pathLst>
            </a:custGeom>
            <a:solidFill>
              <a:srgbClr val="308B16"/>
            </a:solidFill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2600"/>
              </a:pPr>
              <a:endParaRPr/>
            </a:p>
          </p:txBody>
        </p:sp>
        <p:sp>
          <p:nvSpPr>
            <p:cNvPr id="1225" name="Shape 1225"/>
            <p:cNvSpPr/>
            <p:nvPr/>
          </p:nvSpPr>
          <p:spPr>
            <a:xfrm>
              <a:off x="306146" y="177843"/>
              <a:ext cx="2837199" cy="12473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9" h="19679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  <a:close/>
                </a:path>
              </a:pathLst>
            </a:custGeom>
            <a:noFill/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2600"/>
              </a:pPr>
              <a:endParaRPr/>
            </a:p>
          </p:txBody>
        </p:sp>
        <p:sp>
          <p:nvSpPr>
            <p:cNvPr id="1226" name="Shape 1226"/>
            <p:cNvSpPr/>
            <p:nvPr/>
          </p:nvSpPr>
          <p:spPr>
            <a:xfrm>
              <a:off x="410250" y="223610"/>
              <a:ext cx="2628990" cy="11557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9" h="19679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  <a:close/>
                </a:path>
              </a:pathLst>
            </a:custGeom>
            <a:noFill/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2600"/>
              </a:pPr>
              <a:endParaRPr/>
            </a:p>
          </p:txBody>
        </p:sp>
        <p:sp>
          <p:nvSpPr>
            <p:cNvPr id="1227" name="Shape 1227"/>
            <p:cNvSpPr/>
            <p:nvPr/>
          </p:nvSpPr>
          <p:spPr>
            <a:xfrm>
              <a:off x="509265" y="267140"/>
              <a:ext cx="2430960" cy="10687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9" h="19679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  <a:close/>
                </a:path>
              </a:pathLst>
            </a:custGeom>
            <a:noFill/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2600"/>
              </a:pPr>
              <a:endParaRPr/>
            </a:p>
          </p:txBody>
        </p:sp>
        <p:sp>
          <p:nvSpPr>
            <p:cNvPr id="1228" name="Shape 1228"/>
            <p:cNvSpPr/>
            <p:nvPr/>
          </p:nvSpPr>
          <p:spPr>
            <a:xfrm>
              <a:off x="589641" y="302475"/>
              <a:ext cx="2270208" cy="9980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9" h="19679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  <a:close/>
                </a:path>
              </a:pathLst>
            </a:custGeom>
            <a:solidFill>
              <a:srgbClr val="53585F"/>
            </a:solidFill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2600"/>
              </a:pPr>
              <a:endParaRPr/>
            </a:p>
          </p:txBody>
        </p:sp>
        <p:sp>
          <p:nvSpPr>
            <p:cNvPr id="1229" name="Shape 1229"/>
            <p:cNvSpPr/>
            <p:nvPr/>
          </p:nvSpPr>
          <p:spPr>
            <a:xfrm>
              <a:off x="664250" y="335276"/>
              <a:ext cx="2120990" cy="9324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9" h="19679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  <a:close/>
                </a:path>
              </a:pathLst>
            </a:custGeom>
            <a:noFill/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2600"/>
              </a:pPr>
              <a:endParaRPr/>
            </a:p>
          </p:txBody>
        </p:sp>
        <p:sp>
          <p:nvSpPr>
            <p:cNvPr id="1230" name="Shape 1230"/>
            <p:cNvSpPr/>
            <p:nvPr/>
          </p:nvSpPr>
          <p:spPr>
            <a:xfrm>
              <a:off x="791250" y="391109"/>
              <a:ext cx="1866990" cy="8207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9" h="19679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  <a:close/>
                </a:path>
              </a:pathLst>
            </a:custGeom>
            <a:noFill/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2600"/>
              </a:pPr>
              <a:endParaRPr/>
            </a:p>
          </p:txBody>
        </p:sp>
        <p:sp>
          <p:nvSpPr>
            <p:cNvPr id="1231" name="Shape 1231"/>
            <p:cNvSpPr/>
            <p:nvPr/>
          </p:nvSpPr>
          <p:spPr>
            <a:xfrm>
              <a:off x="941146" y="457007"/>
              <a:ext cx="1567199" cy="6889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9" h="19679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  <a:close/>
                </a:path>
              </a:pathLst>
            </a:custGeom>
            <a:noFill/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2600"/>
              </a:pPr>
              <a:endParaRPr/>
            </a:p>
          </p:txBody>
        </p:sp>
        <p:sp>
          <p:nvSpPr>
            <p:cNvPr id="1232" name="Shape 1232"/>
            <p:cNvSpPr/>
            <p:nvPr/>
          </p:nvSpPr>
          <p:spPr>
            <a:xfrm>
              <a:off x="1400894" y="606881"/>
              <a:ext cx="647701" cy="3257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9" h="19679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  <a:close/>
                </a:path>
              </a:pathLst>
            </a:custGeom>
            <a:solidFill>
              <a:srgbClr val="000000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2600"/>
              </a:pPr>
              <a:endParaRPr/>
            </a:p>
          </p:txBody>
        </p:sp>
      </p:grpSp>
      <p:grpSp>
        <p:nvGrpSpPr>
          <p:cNvPr id="1237" name="Group 1237"/>
          <p:cNvGrpSpPr/>
          <p:nvPr/>
        </p:nvGrpSpPr>
        <p:grpSpPr>
          <a:xfrm>
            <a:off x="4777654" y="2440151"/>
            <a:ext cx="3449492" cy="1603000"/>
            <a:chOff x="0" y="0"/>
            <a:chExt cx="3449490" cy="1602999"/>
          </a:xfrm>
        </p:grpSpPr>
        <p:sp>
          <p:nvSpPr>
            <p:cNvPr id="1234" name="Shape 1234"/>
            <p:cNvSpPr/>
            <p:nvPr/>
          </p:nvSpPr>
          <p:spPr>
            <a:xfrm>
              <a:off x="0" y="63500"/>
              <a:ext cx="3449491" cy="1539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9" h="19679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  <a:close/>
                </a:path>
              </a:pathLst>
            </a:custGeom>
            <a:solidFill>
              <a:srgbClr val="A6AAA8"/>
            </a:solidFill>
            <a:ln w="50800" cap="flat">
              <a:solidFill>
                <a:srgbClr val="A6AAA8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2600"/>
              </a:pPr>
              <a:endParaRPr/>
            </a:p>
          </p:txBody>
        </p:sp>
        <p:sp>
          <p:nvSpPr>
            <p:cNvPr id="1235" name="Shape 1235"/>
            <p:cNvSpPr/>
            <p:nvPr/>
          </p:nvSpPr>
          <p:spPr>
            <a:xfrm>
              <a:off x="0" y="0"/>
              <a:ext cx="3449491" cy="1539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9" h="19679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  <a:close/>
                </a:path>
              </a:pathLst>
            </a:custGeom>
            <a:solidFill>
              <a:srgbClr val="53585F"/>
            </a:solidFill>
            <a:ln w="50800" cap="flat">
              <a:solidFill>
                <a:srgbClr val="A6AAA8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2600"/>
              </a:pPr>
              <a:endParaRPr/>
            </a:p>
          </p:txBody>
        </p:sp>
        <p:sp>
          <p:nvSpPr>
            <p:cNvPr id="1236" name="Shape 1236"/>
            <p:cNvSpPr/>
            <p:nvPr/>
          </p:nvSpPr>
          <p:spPr>
            <a:xfrm>
              <a:off x="1400895" y="606881"/>
              <a:ext cx="647701" cy="3257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9" h="19679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  <a:close/>
                </a:path>
              </a:pathLst>
            </a:custGeom>
            <a:solidFill>
              <a:srgbClr val="000000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2600"/>
              </a:pPr>
              <a:endParaRPr/>
            </a:p>
          </p:txBody>
        </p:sp>
      </p:grpSp>
      <p:sp>
        <p:nvSpPr>
          <p:cNvPr id="1238" name="Shape 1238"/>
          <p:cNvSpPr/>
          <p:nvPr/>
        </p:nvSpPr>
        <p:spPr>
          <a:xfrm>
            <a:off x="4956801" y="2562161"/>
            <a:ext cx="3091198" cy="135897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971817"/>
          </a:solidFill>
          <a:ln w="25400">
            <a:solidFill/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1239" name="Shape 1239"/>
          <p:cNvSpPr/>
          <p:nvPr/>
        </p:nvSpPr>
        <p:spPr>
          <a:xfrm>
            <a:off x="5083800" y="2617994"/>
            <a:ext cx="2837200" cy="124731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ln w="25400">
            <a:solidFill/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1240" name="Shape 1240"/>
          <p:cNvSpPr/>
          <p:nvPr/>
        </p:nvSpPr>
        <p:spPr>
          <a:xfrm>
            <a:off x="5187905" y="2663761"/>
            <a:ext cx="2628990" cy="115577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ln w="25400">
            <a:solidFill/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1241" name="Shape 1241"/>
          <p:cNvSpPr/>
          <p:nvPr/>
        </p:nvSpPr>
        <p:spPr>
          <a:xfrm>
            <a:off x="5286920" y="2707291"/>
            <a:ext cx="2430960" cy="106871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ln w="25400">
            <a:solidFill/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1242" name="Shape 1242"/>
          <p:cNvSpPr/>
          <p:nvPr/>
        </p:nvSpPr>
        <p:spPr>
          <a:xfrm>
            <a:off x="5367296" y="2742626"/>
            <a:ext cx="2270208" cy="99804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53585F"/>
          </a:solidFill>
          <a:ln w="25400">
            <a:solidFill/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1243" name="Shape 1243"/>
          <p:cNvSpPr/>
          <p:nvPr/>
        </p:nvSpPr>
        <p:spPr>
          <a:xfrm>
            <a:off x="5441905" y="2775427"/>
            <a:ext cx="2120990" cy="93244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ln w="25400">
            <a:solidFill/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1244" name="Shape 1244"/>
          <p:cNvSpPr/>
          <p:nvPr/>
        </p:nvSpPr>
        <p:spPr>
          <a:xfrm>
            <a:off x="5568905" y="2831260"/>
            <a:ext cx="1866990" cy="82078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ln w="25400">
            <a:solidFill/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1245" name="Shape 1245"/>
          <p:cNvSpPr/>
          <p:nvPr/>
        </p:nvSpPr>
        <p:spPr>
          <a:xfrm>
            <a:off x="5718800" y="2897158"/>
            <a:ext cx="1567199" cy="68898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ln w="25400">
            <a:solidFill/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1246" name="Shape 1246"/>
          <p:cNvSpPr/>
          <p:nvPr/>
        </p:nvSpPr>
        <p:spPr>
          <a:xfrm>
            <a:off x="6178549" y="3047032"/>
            <a:ext cx="647701" cy="32573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/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1247" name="Shape 1247"/>
          <p:cNvSpPr/>
          <p:nvPr/>
        </p:nvSpPr>
        <p:spPr>
          <a:xfrm>
            <a:off x="415857" y="5498420"/>
            <a:ext cx="11525384" cy="108747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sz="3200" dirty="0" smtClean="0">
                <a:solidFill>
                  <a:srgbClr val="FFFFFF"/>
                </a:solidFill>
              </a:rPr>
              <a:t>Old FS: </a:t>
            </a:r>
            <a:r>
              <a:rPr sz="3200" dirty="0" smtClean="0">
                <a:solidFill>
                  <a:srgbClr val="FFFFFF"/>
                </a:solidFill>
              </a:rPr>
              <a:t>All super-block</a:t>
            </a:r>
            <a:r>
              <a:rPr lang="en-US" sz="3200" dirty="0" smtClean="0">
                <a:solidFill>
                  <a:srgbClr val="FFFFFF"/>
                </a:solidFill>
              </a:rPr>
              <a:t> </a:t>
            </a:r>
            <a:r>
              <a:rPr sz="3200" dirty="0" smtClean="0">
                <a:solidFill>
                  <a:srgbClr val="FFFFFF"/>
                </a:solidFill>
              </a:rPr>
              <a:t>copies </a:t>
            </a:r>
            <a:r>
              <a:rPr sz="3200" dirty="0">
                <a:solidFill>
                  <a:srgbClr val="FFFFFF"/>
                </a:solidFill>
              </a:rPr>
              <a:t>are </a:t>
            </a:r>
            <a:r>
              <a:rPr sz="3200" dirty="0" smtClean="0">
                <a:solidFill>
                  <a:srgbClr val="FFFFFF"/>
                </a:solidFill>
              </a:rPr>
              <a:t>on</a:t>
            </a:r>
            <a:r>
              <a:rPr lang="en-US" sz="3200" dirty="0" smtClean="0">
                <a:solidFill>
                  <a:srgbClr val="FFFFFF"/>
                </a:solidFill>
              </a:rPr>
              <a:t> </a:t>
            </a:r>
            <a:r>
              <a:rPr sz="3200" dirty="0" smtClean="0">
                <a:solidFill>
                  <a:srgbClr val="FFFFFF"/>
                </a:solidFill>
              </a:rPr>
              <a:t>the </a:t>
            </a:r>
            <a:r>
              <a:rPr sz="3200" dirty="0">
                <a:solidFill>
                  <a:srgbClr val="FFFFFF"/>
                </a:solidFill>
              </a:rPr>
              <a:t>top platter.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sz="3200" dirty="0" smtClean="0">
                <a:solidFill>
                  <a:srgbClr val="FFFFFF"/>
                </a:solidFill>
              </a:rPr>
              <a:t>Correlated failures!  </a:t>
            </a:r>
            <a:r>
              <a:rPr sz="3200" dirty="0" smtClean="0">
                <a:solidFill>
                  <a:srgbClr val="FFFFFF"/>
                </a:solidFill>
              </a:rPr>
              <a:t>What </a:t>
            </a:r>
            <a:r>
              <a:rPr sz="3200" dirty="0">
                <a:solidFill>
                  <a:srgbClr val="FFFFFF"/>
                </a:solidFill>
              </a:rPr>
              <a:t>if </a:t>
            </a:r>
            <a:r>
              <a:rPr lang="en-US" sz="3200" dirty="0"/>
              <a:t> </a:t>
            </a:r>
            <a:r>
              <a:rPr lang="en-US" sz="3200" dirty="0" smtClean="0"/>
              <a:t>top platter d</a:t>
            </a:r>
            <a:r>
              <a:rPr sz="3200" dirty="0" smtClean="0">
                <a:solidFill>
                  <a:srgbClr val="FFFFFF"/>
                </a:solidFill>
              </a:rPr>
              <a:t>ies</a:t>
            </a:r>
            <a:r>
              <a:rPr sz="3200" dirty="0">
                <a:solidFill>
                  <a:srgbClr val="FFFFFF"/>
                </a:solidFill>
              </a:rPr>
              <a:t>?</a:t>
            </a:r>
          </a:p>
        </p:txBody>
      </p:sp>
      <p:sp>
        <p:nvSpPr>
          <p:cNvPr id="1248" name="Shape 1248"/>
          <p:cNvSpPr/>
          <p:nvPr/>
        </p:nvSpPr>
        <p:spPr>
          <a:xfrm flipH="1">
            <a:off x="7623378" y="1776683"/>
            <a:ext cx="1338787" cy="932372"/>
          </a:xfrm>
          <a:prstGeom prst="line">
            <a:avLst/>
          </a:prstGeom>
          <a:ln w="76200">
            <a:solidFill>
              <a:srgbClr val="971817"/>
            </a:solidFill>
            <a:miter lim="400000"/>
            <a:tailEnd type="triangle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46" name="Shape 1294"/>
          <p:cNvSpPr/>
          <p:nvPr/>
        </p:nvSpPr>
        <p:spPr>
          <a:xfrm>
            <a:off x="767599" y="7139573"/>
            <a:ext cx="11719554" cy="65659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 dirty="0">
                <a:solidFill>
                  <a:srgbClr val="FFFFFF"/>
                </a:solidFill>
              </a:rPr>
              <a:t>solution: for each group, store super-block at different </a:t>
            </a:r>
            <a:r>
              <a:rPr sz="3600" dirty="0" smtClean="0">
                <a:solidFill>
                  <a:srgbClr val="FFFFFF"/>
                </a:solidFill>
              </a:rPr>
              <a:t>offset</a:t>
            </a:r>
            <a:endParaRPr sz="3600" dirty="0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9" name="Shape 1299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73201">
              <a:defRPr sz="648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sz="6480" dirty="0" smtClean="0">
                <a:solidFill>
                  <a:srgbClr val="FFFFFF"/>
                </a:solidFill>
              </a:rPr>
              <a:t>Technique 4: </a:t>
            </a:r>
            <a:br>
              <a:rPr lang="en-US" sz="6480" dirty="0" smtClean="0">
                <a:solidFill>
                  <a:srgbClr val="FFFFFF"/>
                </a:solidFill>
              </a:rPr>
            </a:br>
            <a:r>
              <a:rPr sz="6480" dirty="0" smtClean="0">
                <a:solidFill>
                  <a:srgbClr val="FFFFFF"/>
                </a:solidFill>
              </a:rPr>
              <a:t>Block </a:t>
            </a:r>
            <a:r>
              <a:rPr sz="6480" dirty="0">
                <a:solidFill>
                  <a:srgbClr val="FFFFFF"/>
                </a:solidFill>
              </a:rPr>
              <a:t>Size</a:t>
            </a:r>
          </a:p>
        </p:txBody>
      </p:sp>
      <p:sp>
        <p:nvSpPr>
          <p:cNvPr id="1300" name="Shape 1300"/>
          <p:cNvSpPr>
            <a:spLocks noGrp="1"/>
          </p:cNvSpPr>
          <p:nvPr>
            <p:ph type="body" idx="4294967295"/>
          </p:nvPr>
        </p:nvSpPr>
        <p:spPr>
          <a:xfrm>
            <a:off x="315029" y="2224894"/>
            <a:ext cx="12115868" cy="5139733"/>
          </a:xfrm>
          <a:prstGeom prst="rect">
            <a:avLst/>
          </a:prstGeom>
        </p:spPr>
        <p:txBody>
          <a:bodyPr>
            <a:normAutofit fontScale="92500" lnSpcReduction="10000"/>
          </a:bodyPr>
          <a:lstStyle/>
          <a:p>
            <a:pPr lvl="0">
              <a:buNone/>
              <a:defRPr sz="1800">
                <a:solidFill>
                  <a:srgbClr val="000000"/>
                </a:solidFill>
              </a:defRPr>
            </a:pPr>
            <a:r>
              <a:rPr lang="en-US" sz="3800" dirty="0" smtClean="0">
                <a:solidFill>
                  <a:srgbClr val="333333"/>
                </a:solidFill>
              </a:rPr>
              <a:t>Observation: </a:t>
            </a:r>
            <a:r>
              <a:rPr sz="3800" dirty="0" smtClean="0">
                <a:solidFill>
                  <a:srgbClr val="333333"/>
                </a:solidFill>
              </a:rPr>
              <a:t>Doubling </a:t>
            </a:r>
            <a:r>
              <a:rPr sz="3800" dirty="0">
                <a:solidFill>
                  <a:srgbClr val="333333"/>
                </a:solidFill>
              </a:rPr>
              <a:t>the block size for the old FS over doubled performance.</a:t>
            </a:r>
          </a:p>
          <a:p>
            <a:pPr lvl="0">
              <a:buNone/>
              <a:defRPr sz="1800">
                <a:solidFill>
                  <a:srgbClr val="000000"/>
                </a:solidFill>
              </a:defRPr>
            </a:pPr>
            <a:endParaRPr sz="3800" dirty="0">
              <a:solidFill>
                <a:srgbClr val="333333"/>
              </a:solidFill>
            </a:endParaRPr>
          </a:p>
          <a:p>
            <a:pPr lvl="0">
              <a:buNone/>
              <a:defRPr sz="1800">
                <a:solidFill>
                  <a:srgbClr val="000000"/>
                </a:solidFill>
              </a:defRPr>
            </a:pPr>
            <a:r>
              <a:rPr sz="3800" dirty="0">
                <a:solidFill>
                  <a:srgbClr val="333333"/>
                </a:solidFill>
              </a:rPr>
              <a:t>Strategy: choose block size so </a:t>
            </a:r>
            <a:r>
              <a:rPr lang="en-US" sz="3800" dirty="0" smtClean="0">
                <a:solidFill>
                  <a:srgbClr val="333333"/>
                </a:solidFill>
              </a:rPr>
              <a:t>never </a:t>
            </a:r>
            <a:r>
              <a:rPr sz="3800" dirty="0" smtClean="0">
                <a:solidFill>
                  <a:srgbClr val="333333"/>
                </a:solidFill>
              </a:rPr>
              <a:t>read </a:t>
            </a:r>
            <a:r>
              <a:rPr sz="3800" dirty="0">
                <a:solidFill>
                  <a:srgbClr val="333333"/>
                </a:solidFill>
              </a:rPr>
              <a:t>more than two indirect </a:t>
            </a:r>
            <a:r>
              <a:rPr sz="3800" dirty="0" smtClean="0">
                <a:solidFill>
                  <a:srgbClr val="333333"/>
                </a:solidFill>
              </a:rPr>
              <a:t>blocks</a:t>
            </a:r>
            <a:r>
              <a:rPr lang="en-US" sz="3800" dirty="0">
                <a:solidFill>
                  <a:srgbClr val="333333"/>
                </a:solidFill>
              </a:rPr>
              <a:t> </a:t>
            </a:r>
            <a:r>
              <a:rPr lang="en-US" sz="3800" dirty="0" smtClean="0">
                <a:solidFill>
                  <a:srgbClr val="333333"/>
                </a:solidFill>
              </a:rPr>
              <a:t>(i.e., double indirect)</a:t>
            </a:r>
            <a:r>
              <a:rPr sz="3800" dirty="0" smtClean="0">
                <a:solidFill>
                  <a:srgbClr val="333333"/>
                </a:solidFill>
              </a:rPr>
              <a:t> </a:t>
            </a:r>
            <a:r>
              <a:rPr sz="3800" dirty="0">
                <a:solidFill>
                  <a:srgbClr val="333333"/>
                </a:solidFill>
              </a:rPr>
              <a:t>to </a:t>
            </a:r>
            <a:r>
              <a:rPr lang="en-US" sz="3800" dirty="0" smtClean="0">
                <a:solidFill>
                  <a:srgbClr val="333333"/>
                </a:solidFill>
              </a:rPr>
              <a:t>reach </a:t>
            </a:r>
            <a:r>
              <a:rPr sz="3800" dirty="0" smtClean="0">
                <a:solidFill>
                  <a:srgbClr val="333333"/>
                </a:solidFill>
              </a:rPr>
              <a:t>data block</a:t>
            </a:r>
            <a:r>
              <a:rPr lang="en-US" sz="3800" dirty="0" smtClean="0">
                <a:solidFill>
                  <a:srgbClr val="333333"/>
                </a:solidFill>
              </a:rPr>
              <a:t>.  </a:t>
            </a:r>
          </a:p>
          <a:p>
            <a:pPr lvl="0">
              <a:buNone/>
              <a:defRPr sz="1800">
                <a:solidFill>
                  <a:srgbClr val="000000"/>
                </a:solidFill>
              </a:defRPr>
            </a:pPr>
            <a:endParaRPr lang="en-US" sz="3800" dirty="0">
              <a:solidFill>
                <a:srgbClr val="333333"/>
              </a:solidFill>
            </a:endParaRPr>
          </a:p>
          <a:p>
            <a:pPr lvl="0">
              <a:buNone/>
              <a:defRPr sz="1800">
                <a:solidFill>
                  <a:srgbClr val="000000"/>
                </a:solidFill>
              </a:defRPr>
            </a:pPr>
            <a:r>
              <a:rPr lang="en-US" sz="3800" dirty="0" smtClean="0">
                <a:solidFill>
                  <a:srgbClr val="333333"/>
                </a:solidFill>
              </a:rPr>
              <a:t>With 4KB block size, how large of a file can they support?</a:t>
            </a:r>
          </a:p>
          <a:p>
            <a:pPr lvl="0">
              <a:buNone/>
              <a:defRPr sz="1800">
                <a:solidFill>
                  <a:srgbClr val="000000"/>
                </a:solidFill>
              </a:defRPr>
            </a:pPr>
            <a:endParaRPr sz="3800" dirty="0">
              <a:solidFill>
                <a:srgbClr val="333333"/>
              </a:solidFill>
            </a:endParaRPr>
          </a:p>
          <a:p>
            <a:pPr lvl="0">
              <a:buNone/>
              <a:defRPr sz="1800">
                <a:solidFill>
                  <a:srgbClr val="000000"/>
                </a:solidFill>
              </a:defRPr>
            </a:pPr>
            <a:endParaRPr lang="en-US" sz="3800" dirty="0">
              <a:solidFill>
                <a:srgbClr val="333333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15925" y="7352157"/>
            <a:ext cx="1237069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</a:t>
            </a:r>
            <a:r>
              <a:rPr lang="en-US" dirty="0" err="1" smtClean="0"/>
              <a:t>Blocksize</a:t>
            </a:r>
            <a:r>
              <a:rPr lang="en-US" dirty="0" smtClean="0"/>
              <a:t> / 4 bytes) * (</a:t>
            </a:r>
            <a:r>
              <a:rPr lang="en-US" dirty="0" err="1" smtClean="0"/>
              <a:t>Blocksize</a:t>
            </a:r>
            <a:r>
              <a:rPr lang="en-US" dirty="0" smtClean="0"/>
              <a:t> / 4bytes) * </a:t>
            </a:r>
            <a:r>
              <a:rPr lang="en-US" dirty="0" err="1" smtClean="0"/>
              <a:t>Blocksize</a:t>
            </a:r>
            <a:r>
              <a:rPr lang="en-US" dirty="0" smtClean="0"/>
              <a:t> = 4 GB</a:t>
            </a:r>
          </a:p>
          <a:p>
            <a:r>
              <a:rPr lang="en-US" dirty="0" smtClean="0"/>
              <a:t>Blocksize^3 = 256 MB 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5" name="Shape 1305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73201">
              <a:defRPr sz="648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sz="6480" dirty="0" smtClean="0">
                <a:solidFill>
                  <a:srgbClr val="FFFFFF"/>
                </a:solidFill>
              </a:rPr>
              <a:t>Technique: </a:t>
            </a:r>
            <a:br>
              <a:rPr lang="en-US" sz="6480" dirty="0" smtClean="0">
                <a:solidFill>
                  <a:srgbClr val="FFFFFF"/>
                </a:solidFill>
              </a:rPr>
            </a:br>
            <a:r>
              <a:rPr sz="6480" dirty="0" err="1" smtClean="0">
                <a:solidFill>
                  <a:srgbClr val="FFFFFF"/>
                </a:solidFill>
              </a:rPr>
              <a:t>Large</a:t>
            </a:r>
            <a:r>
              <a:rPr lang="en-US" sz="6480" dirty="0" err="1" smtClean="0">
                <a:solidFill>
                  <a:srgbClr val="FFFFFF"/>
                </a:solidFill>
              </a:rPr>
              <a:t>R</a:t>
            </a:r>
            <a:r>
              <a:rPr sz="6480" dirty="0" smtClean="0">
                <a:solidFill>
                  <a:srgbClr val="FFFFFF"/>
                </a:solidFill>
              </a:rPr>
              <a:t> </a:t>
            </a:r>
            <a:r>
              <a:rPr sz="6480" dirty="0">
                <a:solidFill>
                  <a:srgbClr val="FFFFFF"/>
                </a:solidFill>
              </a:rPr>
              <a:t>Blocks</a:t>
            </a:r>
          </a:p>
        </p:txBody>
      </p:sp>
      <p:sp>
        <p:nvSpPr>
          <p:cNvPr id="1306" name="Shape 1306"/>
          <p:cNvSpPr>
            <a:spLocks noGrp="1"/>
          </p:cNvSpPr>
          <p:nvPr>
            <p:ph type="body" idx="4294967295"/>
          </p:nvPr>
        </p:nvSpPr>
        <p:spPr>
          <a:xfrm>
            <a:off x="413476" y="4974727"/>
            <a:ext cx="4850502" cy="5203825"/>
          </a:xfrm>
          <a:prstGeom prst="rect">
            <a:avLst/>
          </a:prstGeom>
        </p:spPr>
        <p:txBody>
          <a:bodyPr/>
          <a:lstStyle/>
          <a:p>
            <a:pPr>
              <a:buNone/>
              <a:defRPr sz="1800">
                <a:solidFill>
                  <a:srgbClr val="000000"/>
                </a:solidFill>
              </a:defRPr>
            </a:pPr>
            <a:r>
              <a:rPr lang="en-US" sz="4000" dirty="0" smtClean="0">
                <a:solidFill>
                  <a:srgbClr val="333333"/>
                </a:solidFill>
              </a:rPr>
              <a:t>Most </a:t>
            </a:r>
            <a:r>
              <a:rPr lang="en-US" sz="4000" dirty="0" smtClean="0">
                <a:solidFill>
                  <a:srgbClr val="333333"/>
                </a:solidFill>
              </a:rPr>
              <a:t>file are very </a:t>
            </a:r>
            <a:r>
              <a:rPr lang="en-US" sz="4000" dirty="0" smtClean="0">
                <a:solidFill>
                  <a:srgbClr val="333333"/>
                </a:solidFill>
              </a:rPr>
              <a:t>small</a:t>
            </a:r>
            <a:r>
              <a:rPr lang="en-US" sz="4000" dirty="0" smtClean="0">
                <a:solidFill>
                  <a:srgbClr val="333333"/>
                </a:solidFill>
              </a:rPr>
              <a:t>, even today!</a:t>
            </a:r>
            <a:endParaRPr lang="en-US" sz="4000" dirty="0" smtClean="0">
              <a:solidFill>
                <a:srgbClr val="333333"/>
              </a:solidFill>
            </a:endParaRPr>
          </a:p>
        </p:txBody>
      </p:sp>
      <p:pic>
        <p:nvPicPr>
          <p:cNvPr id="5" name="pasted-image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5563684" y="4102443"/>
            <a:ext cx="6966067" cy="5370143"/>
          </a:xfrm>
          <a:prstGeom prst="rect">
            <a:avLst/>
          </a:prstGeom>
          <a:ln w="12700">
            <a:miter lim="400000"/>
          </a:ln>
        </p:spPr>
      </p:pic>
      <p:sp>
        <p:nvSpPr>
          <p:cNvPr id="2" name="Rectangle 1"/>
          <p:cNvSpPr/>
          <p:nvPr/>
        </p:nvSpPr>
        <p:spPr>
          <a:xfrm>
            <a:off x="236396" y="2367244"/>
            <a:ext cx="12529751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buNone/>
              <a:defRPr sz="1800">
                <a:solidFill>
                  <a:srgbClr val="000000"/>
                </a:solidFill>
              </a:defRPr>
            </a:pPr>
            <a:r>
              <a:rPr lang="en-US" sz="3200" dirty="0">
                <a:solidFill>
                  <a:srgbClr val="333333"/>
                </a:solidFill>
              </a:rPr>
              <a:t>Observation</a:t>
            </a:r>
            <a:r>
              <a:rPr lang="en-US" sz="3200">
                <a:solidFill>
                  <a:srgbClr val="333333"/>
                </a:solidFill>
              </a:rPr>
              <a:t>: </a:t>
            </a:r>
            <a:r>
              <a:rPr lang="en-US" sz="3200" smtClean="0">
                <a:solidFill>
                  <a:srgbClr val="333333"/>
                </a:solidFill>
              </a:rPr>
              <a:t>Doubling block </a:t>
            </a:r>
            <a:r>
              <a:rPr lang="en-US" sz="3200">
                <a:solidFill>
                  <a:srgbClr val="333333"/>
                </a:solidFill>
              </a:rPr>
              <a:t>size </a:t>
            </a:r>
            <a:r>
              <a:rPr lang="en-US" sz="3200" smtClean="0">
                <a:solidFill>
                  <a:srgbClr val="333333"/>
                </a:solidFill>
              </a:rPr>
              <a:t>for </a:t>
            </a:r>
            <a:r>
              <a:rPr lang="en-US" sz="3200" dirty="0">
                <a:solidFill>
                  <a:srgbClr val="333333"/>
                </a:solidFill>
              </a:rPr>
              <a:t>old FS over doubled performance </a:t>
            </a:r>
          </a:p>
          <a:p>
            <a:pPr lvl="0">
              <a:buNone/>
              <a:defRPr sz="1800">
                <a:solidFill>
                  <a:srgbClr val="000000"/>
                </a:solidFill>
              </a:defRPr>
            </a:pPr>
            <a:r>
              <a:rPr lang="en-US" sz="3200" dirty="0">
                <a:solidFill>
                  <a:srgbClr val="333333"/>
                </a:solidFill>
              </a:rPr>
              <a:t>Why not make blocks huge?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8" name="Shape 1318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73201">
              <a:defRPr sz="648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6480" dirty="0" smtClean="0">
                <a:solidFill>
                  <a:srgbClr val="FFFFFF"/>
                </a:solidFill>
              </a:rPr>
              <a:t>Large</a:t>
            </a:r>
            <a:r>
              <a:rPr lang="en-US" sz="6480" dirty="0" smtClean="0">
                <a:solidFill>
                  <a:srgbClr val="FFFFFF"/>
                </a:solidFill>
              </a:rPr>
              <a:t>R</a:t>
            </a:r>
            <a:r>
              <a:rPr sz="6480" dirty="0" smtClean="0">
                <a:solidFill>
                  <a:srgbClr val="FFFFFF"/>
                </a:solidFill>
              </a:rPr>
              <a:t> </a:t>
            </a:r>
            <a:r>
              <a:rPr sz="6480" dirty="0">
                <a:solidFill>
                  <a:srgbClr val="FFFFFF"/>
                </a:solidFill>
              </a:rPr>
              <a:t>Blocks</a:t>
            </a:r>
          </a:p>
        </p:txBody>
      </p:sp>
      <p:sp>
        <p:nvSpPr>
          <p:cNvPr id="1320" name="Shape 1320"/>
          <p:cNvSpPr>
            <a:spLocks noGrp="1"/>
          </p:cNvSpPr>
          <p:nvPr>
            <p:ph type="body" idx="4294967295"/>
          </p:nvPr>
        </p:nvSpPr>
        <p:spPr>
          <a:xfrm>
            <a:off x="246320" y="7148503"/>
            <a:ext cx="11099800" cy="6143625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>
              <a:buNone/>
              <a:defRPr sz="1800">
                <a:solidFill>
                  <a:srgbClr val="000000"/>
                </a:solidFill>
              </a:defRPr>
            </a:pPr>
            <a:r>
              <a:rPr sz="3200" dirty="0" smtClean="0">
                <a:solidFill>
                  <a:srgbClr val="333333"/>
                </a:solidFill>
              </a:rPr>
              <a:t>Lots </a:t>
            </a:r>
            <a:r>
              <a:rPr sz="3200" dirty="0">
                <a:solidFill>
                  <a:srgbClr val="333333"/>
                </a:solidFill>
              </a:rPr>
              <a:t>of waste </a:t>
            </a:r>
            <a:r>
              <a:rPr lang="en-US" sz="3200" dirty="0" smtClean="0">
                <a:solidFill>
                  <a:srgbClr val="333333"/>
                </a:solidFill>
              </a:rPr>
              <a:t>due to internal fragment in most </a:t>
            </a:r>
            <a:r>
              <a:rPr sz="3200" dirty="0" smtClean="0">
                <a:solidFill>
                  <a:srgbClr val="333333"/>
                </a:solidFill>
              </a:rPr>
              <a:t>block</a:t>
            </a:r>
            <a:r>
              <a:rPr lang="en-US" sz="3200" dirty="0" smtClean="0">
                <a:solidFill>
                  <a:srgbClr val="333333"/>
                </a:solidFill>
              </a:rPr>
              <a:t>s</a:t>
            </a:r>
            <a:endParaRPr sz="3200" dirty="0" smtClean="0">
              <a:solidFill>
                <a:srgbClr val="333333"/>
              </a:solidFill>
            </a:endParaRPr>
          </a:p>
          <a:p>
            <a:pPr lvl="0">
              <a:buNone/>
              <a:defRPr sz="1800">
                <a:solidFill>
                  <a:srgbClr val="000000"/>
                </a:solidFill>
              </a:defRPr>
            </a:pPr>
            <a:r>
              <a:rPr sz="3200" dirty="0">
                <a:solidFill>
                  <a:srgbClr val="333333"/>
                </a:solidFill>
              </a:rPr>
              <a:t>Time vs. </a:t>
            </a:r>
            <a:r>
              <a:rPr sz="3200" dirty="0" smtClean="0">
                <a:solidFill>
                  <a:srgbClr val="333333"/>
                </a:solidFill>
              </a:rPr>
              <a:t>Space</a:t>
            </a:r>
            <a:r>
              <a:rPr lang="en-US" sz="3200" dirty="0" smtClean="0">
                <a:solidFill>
                  <a:srgbClr val="333333"/>
                </a:solidFill>
              </a:rPr>
              <a:t> t</a:t>
            </a:r>
            <a:r>
              <a:rPr sz="3200" dirty="0" smtClean="0">
                <a:solidFill>
                  <a:srgbClr val="333333"/>
                </a:solidFill>
              </a:rPr>
              <a:t>radeoffs</a:t>
            </a:r>
            <a:r>
              <a:rPr sz="3200" dirty="0">
                <a:solidFill>
                  <a:srgbClr val="333333"/>
                </a:solidFill>
              </a:rPr>
              <a:t>…</a:t>
            </a:r>
          </a:p>
        </p:txBody>
      </p:sp>
      <p:graphicFrame>
        <p:nvGraphicFramePr>
          <p:cNvPr id="1319" name="Chart 1319"/>
          <p:cNvGraphicFramePr/>
          <p:nvPr>
            <p:extLst>
              <p:ext uri="{D42A27DB-BD31-4B8C-83A1-F6EECF244321}">
                <p14:modId xmlns:p14="http://schemas.microsoft.com/office/powerpoint/2010/main" val="1165197731"/>
              </p:ext>
            </p:extLst>
          </p:nvPr>
        </p:nvGraphicFramePr>
        <p:xfrm>
          <a:off x="2372497" y="2224894"/>
          <a:ext cx="7981177" cy="45960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2" name="Shape 1322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73201">
              <a:defRPr sz="648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6480">
                <a:solidFill>
                  <a:srgbClr val="FFFFFF"/>
                </a:solidFill>
              </a:rPr>
              <a:t>Solution: Fragments</a:t>
            </a:r>
          </a:p>
        </p:txBody>
      </p:sp>
      <p:sp>
        <p:nvSpPr>
          <p:cNvPr id="1323" name="Shape 1323"/>
          <p:cNvSpPr>
            <a:spLocks noGrp="1"/>
          </p:cNvSpPr>
          <p:nvPr>
            <p:ph type="body" idx="4294967295"/>
          </p:nvPr>
        </p:nvSpPr>
        <p:spPr>
          <a:xfrm>
            <a:off x="364253" y="2343030"/>
            <a:ext cx="12246760" cy="5284788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>
              <a:buNone/>
              <a:defRPr sz="1800">
                <a:solidFill>
                  <a:srgbClr val="000000"/>
                </a:solidFill>
              </a:defRPr>
            </a:pPr>
            <a:r>
              <a:rPr sz="3800" dirty="0" smtClean="0">
                <a:solidFill>
                  <a:srgbClr val="333333"/>
                </a:solidFill>
              </a:rPr>
              <a:t>Hybrid</a:t>
            </a:r>
            <a:r>
              <a:rPr lang="en-US" sz="3800" dirty="0" smtClean="0">
                <a:solidFill>
                  <a:srgbClr val="333333"/>
                </a:solidFill>
              </a:rPr>
              <a:t> – combine best of large blocks and best of small blocks</a:t>
            </a:r>
            <a:endParaRPr sz="3800" dirty="0">
              <a:solidFill>
                <a:srgbClr val="333333"/>
              </a:solidFill>
            </a:endParaRPr>
          </a:p>
          <a:p>
            <a:pPr lvl="0">
              <a:buNone/>
              <a:defRPr sz="1800">
                <a:solidFill>
                  <a:srgbClr val="000000"/>
                </a:solidFill>
              </a:defRPr>
            </a:pPr>
            <a:endParaRPr sz="3800" dirty="0">
              <a:solidFill>
                <a:srgbClr val="333333"/>
              </a:solidFill>
            </a:endParaRPr>
          </a:p>
          <a:p>
            <a:pPr lvl="0">
              <a:buNone/>
              <a:defRPr sz="1800">
                <a:solidFill>
                  <a:srgbClr val="000000"/>
                </a:solidFill>
              </a:defRPr>
            </a:pPr>
            <a:r>
              <a:rPr lang="en-US" sz="3800" dirty="0" smtClean="0">
                <a:solidFill>
                  <a:srgbClr val="333333"/>
                </a:solidFill>
              </a:rPr>
              <a:t>Use large block when file is large enough</a:t>
            </a:r>
          </a:p>
          <a:p>
            <a:pPr lvl="0">
              <a:buNone/>
              <a:defRPr sz="1800">
                <a:solidFill>
                  <a:srgbClr val="000000"/>
                </a:solidFill>
              </a:defRPr>
            </a:pPr>
            <a:r>
              <a:rPr sz="3800" dirty="0" smtClean="0">
                <a:solidFill>
                  <a:srgbClr val="333333"/>
                </a:solidFill>
              </a:rPr>
              <a:t>Introduce </a:t>
            </a:r>
            <a:r>
              <a:rPr sz="3800" dirty="0">
                <a:solidFill>
                  <a:srgbClr val="333333"/>
                </a:solidFill>
              </a:rPr>
              <a:t>“fragment” for files that use parts of </a:t>
            </a:r>
            <a:r>
              <a:rPr sz="3800" dirty="0" smtClean="0">
                <a:solidFill>
                  <a:srgbClr val="333333"/>
                </a:solidFill>
              </a:rPr>
              <a:t>blocks</a:t>
            </a:r>
            <a:endParaRPr lang="en-US" sz="3800" dirty="0" smtClean="0">
              <a:solidFill>
                <a:srgbClr val="333333"/>
              </a:solidFill>
            </a:endParaRP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3500" dirty="0" smtClean="0">
                <a:solidFill>
                  <a:srgbClr val="333333"/>
                </a:solidFill>
              </a:rPr>
              <a:t>Only </a:t>
            </a:r>
            <a:r>
              <a:rPr sz="3500" dirty="0">
                <a:solidFill>
                  <a:srgbClr val="333333"/>
                </a:solidFill>
              </a:rPr>
              <a:t>tail of file uses </a:t>
            </a:r>
            <a:r>
              <a:rPr sz="3500" dirty="0" smtClean="0">
                <a:solidFill>
                  <a:srgbClr val="333333"/>
                </a:solidFill>
              </a:rPr>
              <a:t>fragments</a:t>
            </a:r>
            <a:endParaRPr sz="3500" dirty="0">
              <a:solidFill>
                <a:srgbClr val="333333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5" name="Shape 1325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73201">
              <a:defRPr sz="648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6480">
                <a:solidFill>
                  <a:srgbClr val="FFFFFF"/>
                </a:solidFill>
              </a:rPr>
              <a:t>Fragment Example</a:t>
            </a:r>
          </a:p>
        </p:txBody>
      </p:sp>
      <p:sp>
        <p:nvSpPr>
          <p:cNvPr id="1326" name="Shape 1326"/>
          <p:cNvSpPr>
            <a:spLocks noGrp="1"/>
          </p:cNvSpPr>
          <p:nvPr>
            <p:ph type="body" idx="4294967295"/>
          </p:nvPr>
        </p:nvSpPr>
        <p:spPr>
          <a:xfrm>
            <a:off x="216583" y="2132806"/>
            <a:ext cx="11099800" cy="1370013"/>
          </a:xfrm>
          <a:prstGeom prst="rect">
            <a:avLst/>
          </a:prstGeom>
        </p:spPr>
        <p:txBody>
          <a:bodyPr>
            <a:normAutofit fontScale="92500" lnSpcReduction="20000"/>
          </a:bodyPr>
          <a:lstStyle/>
          <a:p>
            <a:pPr lvl="0">
              <a:buNone/>
              <a:defRPr sz="1800">
                <a:solidFill>
                  <a:srgbClr val="000000"/>
                </a:solidFill>
              </a:defRPr>
            </a:pPr>
            <a:r>
              <a:rPr sz="3800" dirty="0">
                <a:solidFill>
                  <a:srgbClr val="FFFFFF"/>
                </a:solidFill>
              </a:rPr>
              <a:t>Block size = 4096</a:t>
            </a:r>
          </a:p>
          <a:p>
            <a:pPr lvl="0">
              <a:buNone/>
              <a:defRPr sz="1800">
                <a:solidFill>
                  <a:srgbClr val="000000"/>
                </a:solidFill>
              </a:defRPr>
            </a:pPr>
            <a:r>
              <a:rPr sz="3800" dirty="0">
                <a:solidFill>
                  <a:srgbClr val="FFFFFF"/>
                </a:solidFill>
              </a:rPr>
              <a:t>Fragment size = 1024</a:t>
            </a:r>
          </a:p>
        </p:txBody>
      </p:sp>
      <p:sp>
        <p:nvSpPr>
          <p:cNvPr id="1327" name="Shape 1327"/>
          <p:cNvSpPr/>
          <p:nvPr/>
        </p:nvSpPr>
        <p:spPr>
          <a:xfrm>
            <a:off x="3193731" y="3852357"/>
            <a:ext cx="5931816" cy="1193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bits: 0000	0000	1111	0010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		blk1	 blk2	 blk3	 blk4</a:t>
            </a:r>
          </a:p>
        </p:txBody>
      </p:sp>
      <p:sp>
        <p:nvSpPr>
          <p:cNvPr id="2" name="Rectangle 1"/>
          <p:cNvSpPr/>
          <p:nvPr/>
        </p:nvSpPr>
        <p:spPr>
          <a:xfrm>
            <a:off x="644169" y="5942222"/>
            <a:ext cx="11714205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buNone/>
              <a:defRPr sz="1800">
                <a:solidFill>
                  <a:srgbClr val="000000"/>
                </a:solidFill>
              </a:defRPr>
            </a:pPr>
            <a:r>
              <a:rPr lang="en-US" sz="3200" dirty="0">
                <a:solidFill>
                  <a:srgbClr val="333333"/>
                </a:solidFill>
              </a:rPr>
              <a:t>Whether </a:t>
            </a:r>
            <a:r>
              <a:rPr lang="en-US" sz="3200" dirty="0" err="1">
                <a:solidFill>
                  <a:srgbClr val="333333"/>
                </a:solidFill>
              </a:rPr>
              <a:t>addr</a:t>
            </a:r>
            <a:r>
              <a:rPr lang="en-US" sz="3200" dirty="0">
                <a:solidFill>
                  <a:srgbClr val="333333"/>
                </a:solidFill>
              </a:rPr>
              <a:t> refers to block or fragment is inferred by file offset</a:t>
            </a:r>
          </a:p>
          <a:p>
            <a:pPr lvl="0">
              <a:buNone/>
              <a:defRPr sz="1800">
                <a:solidFill>
                  <a:srgbClr val="000000"/>
                </a:solidFill>
              </a:defRPr>
            </a:pPr>
            <a:endParaRPr lang="en-US" sz="3200" dirty="0">
              <a:solidFill>
                <a:srgbClr val="333333"/>
              </a:solidFill>
            </a:endParaRPr>
          </a:p>
          <a:p>
            <a:pPr lvl="0">
              <a:buNone/>
              <a:defRPr sz="1800">
                <a:solidFill>
                  <a:srgbClr val="000000"/>
                </a:solidFill>
              </a:defRPr>
            </a:pPr>
            <a:r>
              <a:rPr lang="en-US" sz="3200" dirty="0">
                <a:solidFill>
                  <a:srgbClr val="333333"/>
                </a:solidFill>
              </a:rPr>
              <a:t>What about when files grow?</a:t>
            </a:r>
          </a:p>
          <a:p>
            <a:pPr lvl="0">
              <a:buNone/>
              <a:defRPr sz="1800">
                <a:solidFill>
                  <a:srgbClr val="000000"/>
                </a:solidFill>
              </a:defRPr>
            </a:pPr>
            <a:endParaRPr lang="en-US" sz="3200" dirty="0">
              <a:solidFill>
                <a:srgbClr val="333333"/>
              </a:solidFill>
            </a:endParaRPr>
          </a:p>
          <a:p>
            <a:pPr lvl="0">
              <a:buNone/>
              <a:defRPr sz="1800">
                <a:solidFill>
                  <a:srgbClr val="000000"/>
                </a:solidFill>
              </a:defRPr>
            </a:pPr>
            <a:r>
              <a:rPr lang="en-US" sz="3200" dirty="0">
                <a:solidFill>
                  <a:srgbClr val="333333"/>
                </a:solidFill>
              </a:rPr>
              <a:t>Must copy fragments to new block if no room to grow</a:t>
            </a:r>
            <a:endParaRPr lang="en-US" sz="3200" dirty="0">
              <a:solidFill>
                <a:srgbClr val="333333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2" name="Shape 1332"/>
          <p:cNvSpPr/>
          <p:nvPr/>
        </p:nvSpPr>
        <p:spPr>
          <a:xfrm>
            <a:off x="1543183" y="4450604"/>
            <a:ext cx="2026004" cy="852392"/>
          </a:xfrm>
          <a:prstGeom prst="rect">
            <a:avLst/>
          </a:prstGeom>
          <a:solidFill>
            <a:srgbClr val="308B16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0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000">
                <a:solidFill>
                  <a:srgbClr val="FFFFFF"/>
                </a:solidFill>
              </a:rPr>
              <a:t>AAAA</a:t>
            </a:r>
          </a:p>
        </p:txBody>
      </p:sp>
      <p:sp>
        <p:nvSpPr>
          <p:cNvPr id="1333" name="Shape 1333"/>
          <p:cNvSpPr/>
          <p:nvPr/>
        </p:nvSpPr>
        <p:spPr>
          <a:xfrm>
            <a:off x="4258283" y="4450604"/>
            <a:ext cx="2026004" cy="852392"/>
          </a:xfrm>
          <a:prstGeom prst="rect">
            <a:avLst/>
          </a:prstGeom>
          <a:solidFill>
            <a:srgbClr val="308B16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3000">
                <a:solidFill>
                  <a:srgbClr val="000000"/>
                </a:solidFill>
              </a:defRPr>
            </a:pPr>
            <a:endParaRPr/>
          </a:p>
        </p:txBody>
      </p:sp>
      <p:sp>
        <p:nvSpPr>
          <p:cNvPr id="1334" name="Shape 1334"/>
          <p:cNvSpPr/>
          <p:nvPr/>
        </p:nvSpPr>
        <p:spPr>
          <a:xfrm>
            <a:off x="6973382" y="4450604"/>
            <a:ext cx="2026005" cy="852392"/>
          </a:xfrm>
          <a:prstGeom prst="rect">
            <a:avLst/>
          </a:prstGeom>
          <a:solidFill>
            <a:srgbClr val="308B16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1335" name="Shape 1335"/>
          <p:cNvSpPr/>
          <p:nvPr/>
        </p:nvSpPr>
        <p:spPr>
          <a:xfrm>
            <a:off x="9688483" y="4450604"/>
            <a:ext cx="2026004" cy="852392"/>
          </a:xfrm>
          <a:prstGeom prst="rect">
            <a:avLst/>
          </a:prstGeom>
          <a:solidFill>
            <a:srgbClr val="308B16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1336" name="Shape 1336"/>
          <p:cNvSpPr/>
          <p:nvPr/>
        </p:nvSpPr>
        <p:spPr>
          <a:xfrm>
            <a:off x="2732744" y="1442949"/>
            <a:ext cx="2770862" cy="852392"/>
          </a:xfrm>
          <a:prstGeom prst="rect">
            <a:avLst/>
          </a:prstGeom>
          <a:solidFill>
            <a:srgbClr val="0065C1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file, size 5KB</a:t>
            </a:r>
          </a:p>
        </p:txBody>
      </p:sp>
      <p:sp>
        <p:nvSpPr>
          <p:cNvPr id="1337" name="Shape 1337"/>
          <p:cNvSpPr/>
          <p:nvPr/>
        </p:nvSpPr>
        <p:spPr>
          <a:xfrm>
            <a:off x="6444504" y="1442949"/>
            <a:ext cx="2244463" cy="852392"/>
          </a:xfrm>
          <a:prstGeom prst="rect">
            <a:avLst/>
          </a:prstGeom>
          <a:solidFill>
            <a:srgbClr val="971817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file, size 2KB</a:t>
            </a:r>
          </a:p>
        </p:txBody>
      </p:sp>
      <p:sp>
        <p:nvSpPr>
          <p:cNvPr id="1338" name="Shape 1338"/>
          <p:cNvSpPr/>
          <p:nvPr/>
        </p:nvSpPr>
        <p:spPr>
          <a:xfrm>
            <a:off x="4309083" y="4521780"/>
            <a:ext cx="394627" cy="710040"/>
          </a:xfrm>
          <a:prstGeom prst="rect">
            <a:avLst/>
          </a:prstGeom>
          <a:solidFill>
            <a:srgbClr val="DCDEE0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000">
                <a:solidFill>
                  <a:srgbClr val="000000"/>
                </a:solidFill>
              </a:defRPr>
            </a:lvl1pPr>
          </a:lstStyle>
          <a:p>
            <a:pPr lvl="0">
              <a:defRPr sz="1800"/>
            </a:pPr>
            <a:r>
              <a:rPr sz="3000"/>
              <a:t>B</a:t>
            </a:r>
          </a:p>
        </p:txBody>
      </p:sp>
      <p:sp>
        <p:nvSpPr>
          <p:cNvPr id="1339" name="Shape 1339"/>
          <p:cNvSpPr/>
          <p:nvPr/>
        </p:nvSpPr>
        <p:spPr>
          <a:xfrm>
            <a:off x="4817083" y="4521780"/>
            <a:ext cx="394627" cy="710040"/>
          </a:xfrm>
          <a:prstGeom prst="rect">
            <a:avLst/>
          </a:prstGeom>
          <a:solidFill>
            <a:srgbClr val="DCDEE0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000">
                <a:solidFill>
                  <a:srgbClr val="000000"/>
                </a:solidFill>
              </a:defRPr>
            </a:lvl1pPr>
          </a:lstStyle>
          <a:p>
            <a:pPr lvl="0">
              <a:defRPr sz="1800"/>
            </a:pPr>
            <a:r>
              <a:rPr sz="3000"/>
              <a:t>A</a:t>
            </a:r>
          </a:p>
        </p:txBody>
      </p:sp>
      <p:sp>
        <p:nvSpPr>
          <p:cNvPr id="1340" name="Shape 1340"/>
          <p:cNvSpPr/>
          <p:nvPr/>
        </p:nvSpPr>
        <p:spPr>
          <a:xfrm>
            <a:off x="5325083" y="4521780"/>
            <a:ext cx="394627" cy="710040"/>
          </a:xfrm>
          <a:prstGeom prst="rect">
            <a:avLst/>
          </a:prstGeom>
          <a:solidFill>
            <a:srgbClr val="DCDEE0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000">
                <a:solidFill>
                  <a:srgbClr val="000000"/>
                </a:solidFill>
              </a:defRPr>
            </a:lvl1pPr>
          </a:lstStyle>
          <a:p>
            <a:pPr lvl="0">
              <a:defRPr sz="1800"/>
            </a:pPr>
            <a:r>
              <a:rPr sz="3000"/>
              <a:t>B</a:t>
            </a:r>
          </a:p>
        </p:txBody>
      </p:sp>
      <p:sp>
        <p:nvSpPr>
          <p:cNvPr id="1341" name="Shape 1341"/>
          <p:cNvSpPr/>
          <p:nvPr/>
        </p:nvSpPr>
        <p:spPr>
          <a:xfrm>
            <a:off x="5833083" y="4521780"/>
            <a:ext cx="394627" cy="710040"/>
          </a:xfrm>
          <a:prstGeom prst="rect">
            <a:avLst/>
          </a:prstGeom>
          <a:solidFill>
            <a:srgbClr val="DCDEE0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3000">
                <a:solidFill>
                  <a:srgbClr val="000000"/>
                </a:solidFill>
              </a:defRPr>
            </a:pPr>
            <a:endParaRPr/>
          </a:p>
        </p:txBody>
      </p:sp>
      <p:sp>
        <p:nvSpPr>
          <p:cNvPr id="1342" name="Shape 1342"/>
          <p:cNvSpPr/>
          <p:nvPr/>
        </p:nvSpPr>
        <p:spPr>
          <a:xfrm flipH="1">
            <a:off x="2451932" y="2304681"/>
            <a:ext cx="766270" cy="2137745"/>
          </a:xfrm>
          <a:prstGeom prst="line">
            <a:avLst/>
          </a:prstGeom>
          <a:ln w="25400">
            <a:solidFill>
              <a:srgbClr val="FFFFFF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1343" name="Shape 1343"/>
          <p:cNvSpPr/>
          <p:nvPr/>
        </p:nvSpPr>
        <p:spPr>
          <a:xfrm>
            <a:off x="4242632" y="2304681"/>
            <a:ext cx="766270" cy="2137745"/>
          </a:xfrm>
          <a:prstGeom prst="line">
            <a:avLst/>
          </a:prstGeom>
          <a:ln w="25400">
            <a:solidFill>
              <a:srgbClr val="FFFFFF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1344" name="Shape 1344"/>
          <p:cNvSpPr/>
          <p:nvPr/>
        </p:nvSpPr>
        <p:spPr>
          <a:xfrm flipH="1">
            <a:off x="4483932" y="2309376"/>
            <a:ext cx="2133050" cy="2133050"/>
          </a:xfrm>
          <a:prstGeom prst="line">
            <a:avLst/>
          </a:prstGeom>
          <a:ln w="25400">
            <a:solidFill>
              <a:srgbClr val="FFFFFF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1345" name="Shape 1345"/>
          <p:cNvSpPr/>
          <p:nvPr/>
        </p:nvSpPr>
        <p:spPr>
          <a:xfrm flipH="1">
            <a:off x="5499932" y="2309376"/>
            <a:ext cx="2133050" cy="2133050"/>
          </a:xfrm>
          <a:prstGeom prst="line">
            <a:avLst/>
          </a:prstGeom>
          <a:ln w="25400">
            <a:solidFill>
              <a:srgbClr val="FFFFFF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7" name="Shape 1347"/>
          <p:cNvSpPr/>
          <p:nvPr/>
        </p:nvSpPr>
        <p:spPr>
          <a:xfrm>
            <a:off x="1543183" y="4450604"/>
            <a:ext cx="2026004" cy="852392"/>
          </a:xfrm>
          <a:prstGeom prst="rect">
            <a:avLst/>
          </a:prstGeom>
          <a:solidFill>
            <a:srgbClr val="308B16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0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000">
                <a:solidFill>
                  <a:srgbClr val="FFFFFF"/>
                </a:solidFill>
              </a:rPr>
              <a:t>AAAA</a:t>
            </a:r>
          </a:p>
        </p:txBody>
      </p:sp>
      <p:sp>
        <p:nvSpPr>
          <p:cNvPr id="1348" name="Shape 1348"/>
          <p:cNvSpPr/>
          <p:nvPr/>
        </p:nvSpPr>
        <p:spPr>
          <a:xfrm>
            <a:off x="4258283" y="4450604"/>
            <a:ext cx="2026004" cy="852392"/>
          </a:xfrm>
          <a:prstGeom prst="rect">
            <a:avLst/>
          </a:prstGeom>
          <a:solidFill>
            <a:srgbClr val="308B16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3000">
                <a:solidFill>
                  <a:srgbClr val="000000"/>
                </a:solidFill>
              </a:defRPr>
            </a:pPr>
            <a:endParaRPr/>
          </a:p>
        </p:txBody>
      </p:sp>
      <p:sp>
        <p:nvSpPr>
          <p:cNvPr id="1349" name="Shape 1349"/>
          <p:cNvSpPr/>
          <p:nvPr/>
        </p:nvSpPr>
        <p:spPr>
          <a:xfrm>
            <a:off x="6973382" y="4450604"/>
            <a:ext cx="2026005" cy="852392"/>
          </a:xfrm>
          <a:prstGeom prst="rect">
            <a:avLst/>
          </a:prstGeom>
          <a:solidFill>
            <a:srgbClr val="308B16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1350" name="Shape 1350"/>
          <p:cNvSpPr/>
          <p:nvPr/>
        </p:nvSpPr>
        <p:spPr>
          <a:xfrm>
            <a:off x="9688483" y="4450604"/>
            <a:ext cx="2026004" cy="852392"/>
          </a:xfrm>
          <a:prstGeom prst="rect">
            <a:avLst/>
          </a:prstGeom>
          <a:solidFill>
            <a:srgbClr val="308B16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1351" name="Shape 1351"/>
          <p:cNvSpPr/>
          <p:nvPr/>
        </p:nvSpPr>
        <p:spPr>
          <a:xfrm>
            <a:off x="2732744" y="1442949"/>
            <a:ext cx="2770862" cy="852392"/>
          </a:xfrm>
          <a:prstGeom prst="rect">
            <a:avLst/>
          </a:prstGeom>
          <a:solidFill>
            <a:srgbClr val="0065C1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file, size 6KB</a:t>
            </a:r>
          </a:p>
        </p:txBody>
      </p:sp>
      <p:sp>
        <p:nvSpPr>
          <p:cNvPr id="1352" name="Shape 1352"/>
          <p:cNvSpPr/>
          <p:nvPr/>
        </p:nvSpPr>
        <p:spPr>
          <a:xfrm>
            <a:off x="6444504" y="1442949"/>
            <a:ext cx="2244463" cy="852392"/>
          </a:xfrm>
          <a:prstGeom prst="rect">
            <a:avLst/>
          </a:prstGeom>
          <a:solidFill>
            <a:srgbClr val="971817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file, size 2KB</a:t>
            </a:r>
          </a:p>
        </p:txBody>
      </p:sp>
      <p:sp>
        <p:nvSpPr>
          <p:cNvPr id="1353" name="Shape 1353"/>
          <p:cNvSpPr/>
          <p:nvPr/>
        </p:nvSpPr>
        <p:spPr>
          <a:xfrm>
            <a:off x="4309083" y="4521780"/>
            <a:ext cx="394627" cy="710040"/>
          </a:xfrm>
          <a:prstGeom prst="rect">
            <a:avLst/>
          </a:prstGeom>
          <a:solidFill>
            <a:srgbClr val="DCDEE0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000">
                <a:solidFill>
                  <a:srgbClr val="000000"/>
                </a:solidFill>
              </a:defRPr>
            </a:lvl1pPr>
          </a:lstStyle>
          <a:p>
            <a:pPr lvl="0">
              <a:defRPr sz="1800"/>
            </a:pPr>
            <a:r>
              <a:rPr sz="3000"/>
              <a:t>B</a:t>
            </a:r>
          </a:p>
        </p:txBody>
      </p:sp>
      <p:sp>
        <p:nvSpPr>
          <p:cNvPr id="1354" name="Shape 1354"/>
          <p:cNvSpPr/>
          <p:nvPr/>
        </p:nvSpPr>
        <p:spPr>
          <a:xfrm>
            <a:off x="4817083" y="4521780"/>
            <a:ext cx="394627" cy="710040"/>
          </a:xfrm>
          <a:prstGeom prst="rect">
            <a:avLst/>
          </a:prstGeom>
          <a:solidFill>
            <a:srgbClr val="DCDEE0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000">
                <a:solidFill>
                  <a:srgbClr val="000000"/>
                </a:solidFill>
              </a:defRPr>
            </a:lvl1pPr>
          </a:lstStyle>
          <a:p>
            <a:pPr lvl="0">
              <a:defRPr sz="1800"/>
            </a:pPr>
            <a:r>
              <a:rPr sz="3000"/>
              <a:t>A</a:t>
            </a:r>
          </a:p>
        </p:txBody>
      </p:sp>
      <p:sp>
        <p:nvSpPr>
          <p:cNvPr id="1355" name="Shape 1355"/>
          <p:cNvSpPr/>
          <p:nvPr/>
        </p:nvSpPr>
        <p:spPr>
          <a:xfrm>
            <a:off x="5325083" y="4521780"/>
            <a:ext cx="394627" cy="710040"/>
          </a:xfrm>
          <a:prstGeom prst="rect">
            <a:avLst/>
          </a:prstGeom>
          <a:solidFill>
            <a:srgbClr val="DCDEE0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000">
                <a:solidFill>
                  <a:srgbClr val="000000"/>
                </a:solidFill>
              </a:defRPr>
            </a:lvl1pPr>
          </a:lstStyle>
          <a:p>
            <a:pPr lvl="0">
              <a:defRPr sz="1800"/>
            </a:pPr>
            <a:r>
              <a:rPr sz="3000"/>
              <a:t>B</a:t>
            </a:r>
          </a:p>
        </p:txBody>
      </p:sp>
      <p:sp>
        <p:nvSpPr>
          <p:cNvPr id="1356" name="Shape 1356"/>
          <p:cNvSpPr/>
          <p:nvPr/>
        </p:nvSpPr>
        <p:spPr>
          <a:xfrm>
            <a:off x="5833083" y="4521780"/>
            <a:ext cx="394627" cy="710040"/>
          </a:xfrm>
          <a:prstGeom prst="rect">
            <a:avLst/>
          </a:prstGeom>
          <a:solidFill>
            <a:srgbClr val="DCDEE0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000">
                <a:solidFill>
                  <a:srgbClr val="000000"/>
                </a:solidFill>
              </a:defRPr>
            </a:lvl1pPr>
          </a:lstStyle>
          <a:p>
            <a:pPr lvl="0">
              <a:defRPr sz="1800"/>
            </a:pPr>
            <a:r>
              <a:rPr sz="3000"/>
              <a:t>A</a:t>
            </a:r>
          </a:p>
        </p:txBody>
      </p:sp>
      <p:sp>
        <p:nvSpPr>
          <p:cNvPr id="1357" name="Shape 1357"/>
          <p:cNvSpPr/>
          <p:nvPr/>
        </p:nvSpPr>
        <p:spPr>
          <a:xfrm flipH="1">
            <a:off x="2451932" y="2304681"/>
            <a:ext cx="766270" cy="2137745"/>
          </a:xfrm>
          <a:prstGeom prst="line">
            <a:avLst/>
          </a:prstGeom>
          <a:ln w="25400">
            <a:solidFill>
              <a:srgbClr val="FFFFFF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1358" name="Shape 1358"/>
          <p:cNvSpPr/>
          <p:nvPr/>
        </p:nvSpPr>
        <p:spPr>
          <a:xfrm>
            <a:off x="4242632" y="2304681"/>
            <a:ext cx="766270" cy="2137745"/>
          </a:xfrm>
          <a:prstGeom prst="line">
            <a:avLst/>
          </a:prstGeom>
          <a:ln w="25400">
            <a:solidFill>
              <a:srgbClr val="FFFFFF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1359" name="Shape 1359"/>
          <p:cNvSpPr/>
          <p:nvPr/>
        </p:nvSpPr>
        <p:spPr>
          <a:xfrm flipH="1">
            <a:off x="4483932" y="2309376"/>
            <a:ext cx="2133050" cy="2133050"/>
          </a:xfrm>
          <a:prstGeom prst="line">
            <a:avLst/>
          </a:prstGeom>
          <a:ln w="25400">
            <a:solidFill>
              <a:srgbClr val="FFFFFF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1360" name="Shape 1360"/>
          <p:cNvSpPr/>
          <p:nvPr/>
        </p:nvSpPr>
        <p:spPr>
          <a:xfrm flipH="1">
            <a:off x="5499932" y="2309376"/>
            <a:ext cx="2133050" cy="2133050"/>
          </a:xfrm>
          <a:prstGeom prst="line">
            <a:avLst/>
          </a:prstGeom>
          <a:ln w="25400">
            <a:solidFill>
              <a:srgbClr val="FFFFFF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1361" name="Shape 1361"/>
          <p:cNvSpPr/>
          <p:nvPr/>
        </p:nvSpPr>
        <p:spPr>
          <a:xfrm>
            <a:off x="4387164" y="5816921"/>
            <a:ext cx="4230472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append A to first file</a:t>
            </a:r>
          </a:p>
        </p:txBody>
      </p:sp>
      <p:sp>
        <p:nvSpPr>
          <p:cNvPr id="1362" name="Shape 1362"/>
          <p:cNvSpPr/>
          <p:nvPr/>
        </p:nvSpPr>
        <p:spPr>
          <a:xfrm>
            <a:off x="5258632" y="2304681"/>
            <a:ext cx="766270" cy="2137745"/>
          </a:xfrm>
          <a:prstGeom prst="line">
            <a:avLst/>
          </a:prstGeom>
          <a:ln w="25400">
            <a:solidFill>
              <a:srgbClr val="FFFFFF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Shape 128"/>
          <p:cNvSpPr/>
          <p:nvPr/>
        </p:nvSpPr>
        <p:spPr>
          <a:xfrm>
            <a:off x="2039639" y="1246028"/>
            <a:ext cx="825857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data</a:t>
            </a:r>
          </a:p>
        </p:txBody>
      </p:sp>
      <p:sp>
        <p:nvSpPr>
          <p:cNvPr id="129" name="Shape 129"/>
          <p:cNvSpPr/>
          <p:nvPr/>
        </p:nvSpPr>
        <p:spPr>
          <a:xfrm>
            <a:off x="3354468" y="1246028"/>
            <a:ext cx="1003656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inode</a:t>
            </a:r>
          </a:p>
        </p:txBody>
      </p:sp>
      <p:sp>
        <p:nvSpPr>
          <p:cNvPr id="130" name="Shape 130"/>
          <p:cNvSpPr/>
          <p:nvPr/>
        </p:nvSpPr>
        <p:spPr>
          <a:xfrm>
            <a:off x="4988625" y="1246028"/>
            <a:ext cx="720599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root</a:t>
            </a:r>
          </a:p>
        </p:txBody>
      </p:sp>
      <p:sp>
        <p:nvSpPr>
          <p:cNvPr id="131" name="Shape 131"/>
          <p:cNvSpPr/>
          <p:nvPr/>
        </p:nvSpPr>
        <p:spPr>
          <a:xfrm>
            <a:off x="6395732" y="1246028"/>
            <a:ext cx="608585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foo</a:t>
            </a:r>
          </a:p>
        </p:txBody>
      </p:sp>
      <p:sp>
        <p:nvSpPr>
          <p:cNvPr id="132" name="Shape 132"/>
          <p:cNvSpPr/>
          <p:nvPr/>
        </p:nvSpPr>
        <p:spPr>
          <a:xfrm>
            <a:off x="7671267" y="1246028"/>
            <a:ext cx="647701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bar</a:t>
            </a:r>
          </a:p>
        </p:txBody>
      </p:sp>
      <p:sp>
        <p:nvSpPr>
          <p:cNvPr id="133" name="Shape 133"/>
          <p:cNvSpPr/>
          <p:nvPr/>
        </p:nvSpPr>
        <p:spPr>
          <a:xfrm>
            <a:off x="8949469" y="1246028"/>
            <a:ext cx="720599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root</a:t>
            </a:r>
          </a:p>
        </p:txBody>
      </p:sp>
      <p:sp>
        <p:nvSpPr>
          <p:cNvPr id="134" name="Shape 134"/>
          <p:cNvSpPr/>
          <p:nvPr/>
        </p:nvSpPr>
        <p:spPr>
          <a:xfrm>
            <a:off x="10356576" y="1246028"/>
            <a:ext cx="608585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foo</a:t>
            </a:r>
          </a:p>
        </p:txBody>
      </p:sp>
      <p:sp>
        <p:nvSpPr>
          <p:cNvPr id="135" name="Shape 135"/>
          <p:cNvSpPr/>
          <p:nvPr/>
        </p:nvSpPr>
        <p:spPr>
          <a:xfrm>
            <a:off x="1842281" y="1627028"/>
            <a:ext cx="1220573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bitmap</a:t>
            </a:r>
          </a:p>
        </p:txBody>
      </p:sp>
      <p:sp>
        <p:nvSpPr>
          <p:cNvPr id="136" name="Shape 136"/>
          <p:cNvSpPr/>
          <p:nvPr/>
        </p:nvSpPr>
        <p:spPr>
          <a:xfrm>
            <a:off x="3246010" y="1627028"/>
            <a:ext cx="1220572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bitmap</a:t>
            </a:r>
          </a:p>
        </p:txBody>
      </p:sp>
      <p:sp>
        <p:nvSpPr>
          <p:cNvPr id="137" name="Shape 137"/>
          <p:cNvSpPr/>
          <p:nvPr/>
        </p:nvSpPr>
        <p:spPr>
          <a:xfrm>
            <a:off x="4847096" y="1627028"/>
            <a:ext cx="1003657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inode</a:t>
            </a:r>
          </a:p>
        </p:txBody>
      </p:sp>
      <p:sp>
        <p:nvSpPr>
          <p:cNvPr id="138" name="Shape 138"/>
          <p:cNvSpPr/>
          <p:nvPr/>
        </p:nvSpPr>
        <p:spPr>
          <a:xfrm>
            <a:off x="6198196" y="1627028"/>
            <a:ext cx="1003657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inode</a:t>
            </a:r>
          </a:p>
        </p:txBody>
      </p:sp>
      <p:sp>
        <p:nvSpPr>
          <p:cNvPr id="139" name="Shape 139"/>
          <p:cNvSpPr/>
          <p:nvPr/>
        </p:nvSpPr>
        <p:spPr>
          <a:xfrm>
            <a:off x="7493289" y="1627028"/>
            <a:ext cx="1003657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inode</a:t>
            </a:r>
          </a:p>
        </p:txBody>
      </p:sp>
      <p:sp>
        <p:nvSpPr>
          <p:cNvPr id="140" name="Shape 140"/>
          <p:cNvSpPr/>
          <p:nvPr/>
        </p:nvSpPr>
        <p:spPr>
          <a:xfrm>
            <a:off x="8896840" y="1627028"/>
            <a:ext cx="825856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data</a:t>
            </a:r>
          </a:p>
        </p:txBody>
      </p:sp>
      <p:sp>
        <p:nvSpPr>
          <p:cNvPr id="141" name="Shape 141"/>
          <p:cNvSpPr/>
          <p:nvPr/>
        </p:nvSpPr>
        <p:spPr>
          <a:xfrm>
            <a:off x="10247940" y="1627028"/>
            <a:ext cx="825857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data</a:t>
            </a:r>
          </a:p>
        </p:txBody>
      </p:sp>
      <p:sp>
        <p:nvSpPr>
          <p:cNvPr id="142" name="Shape 142"/>
          <p:cNvSpPr/>
          <p:nvPr/>
        </p:nvSpPr>
        <p:spPr>
          <a:xfrm>
            <a:off x="1586514" y="2349500"/>
            <a:ext cx="9831771" cy="0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143" name="Shape 143"/>
          <p:cNvSpPr/>
          <p:nvPr/>
        </p:nvSpPr>
        <p:spPr>
          <a:xfrm flipV="1">
            <a:off x="4727603" y="1335955"/>
            <a:ext cx="1" cy="3978680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144" name="Shape 144"/>
          <p:cNvSpPr/>
          <p:nvPr/>
        </p:nvSpPr>
        <p:spPr>
          <a:xfrm flipV="1">
            <a:off x="8680446" y="1335955"/>
            <a:ext cx="1" cy="3978681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145" name="Shape 145"/>
          <p:cNvSpPr/>
          <p:nvPr/>
        </p:nvSpPr>
        <p:spPr>
          <a:xfrm>
            <a:off x="3852638" y="343812"/>
            <a:ext cx="5299529" cy="65659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sz="3600" dirty="0" smtClean="0">
                <a:solidFill>
                  <a:schemeClr val="bg2"/>
                </a:solidFill>
              </a:rPr>
              <a:t>REVIEW: </a:t>
            </a:r>
            <a:r>
              <a:rPr sz="3600" dirty="0" smtClean="0">
                <a:solidFill>
                  <a:schemeClr val="bg2"/>
                </a:solidFill>
              </a:rPr>
              <a:t>create </a:t>
            </a:r>
            <a:r>
              <a:rPr sz="3600" dirty="0">
                <a:solidFill>
                  <a:schemeClr val="bg2"/>
                </a:solidFill>
              </a:rPr>
              <a:t>/foo/bar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4" name="Shape 1364"/>
          <p:cNvSpPr/>
          <p:nvPr/>
        </p:nvSpPr>
        <p:spPr>
          <a:xfrm>
            <a:off x="1543183" y="4450604"/>
            <a:ext cx="2026004" cy="852392"/>
          </a:xfrm>
          <a:prstGeom prst="rect">
            <a:avLst/>
          </a:prstGeom>
          <a:solidFill>
            <a:srgbClr val="308B16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0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000">
                <a:solidFill>
                  <a:srgbClr val="FFFFFF"/>
                </a:solidFill>
              </a:rPr>
              <a:t>AAAA</a:t>
            </a:r>
          </a:p>
        </p:txBody>
      </p:sp>
      <p:sp>
        <p:nvSpPr>
          <p:cNvPr id="1365" name="Shape 1365"/>
          <p:cNvSpPr/>
          <p:nvPr/>
        </p:nvSpPr>
        <p:spPr>
          <a:xfrm>
            <a:off x="4258283" y="4450604"/>
            <a:ext cx="2026004" cy="852392"/>
          </a:xfrm>
          <a:prstGeom prst="rect">
            <a:avLst/>
          </a:prstGeom>
          <a:solidFill>
            <a:srgbClr val="308B16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3000">
                <a:solidFill>
                  <a:srgbClr val="000000"/>
                </a:solidFill>
              </a:defRPr>
            </a:pPr>
            <a:endParaRPr/>
          </a:p>
        </p:txBody>
      </p:sp>
      <p:sp>
        <p:nvSpPr>
          <p:cNvPr id="1366" name="Shape 1366"/>
          <p:cNvSpPr/>
          <p:nvPr/>
        </p:nvSpPr>
        <p:spPr>
          <a:xfrm>
            <a:off x="6973382" y="4450604"/>
            <a:ext cx="2026005" cy="852392"/>
          </a:xfrm>
          <a:prstGeom prst="rect">
            <a:avLst/>
          </a:prstGeom>
          <a:solidFill>
            <a:srgbClr val="308B16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1367" name="Shape 1367"/>
          <p:cNvSpPr/>
          <p:nvPr/>
        </p:nvSpPr>
        <p:spPr>
          <a:xfrm>
            <a:off x="9688483" y="4450604"/>
            <a:ext cx="2026004" cy="852392"/>
          </a:xfrm>
          <a:prstGeom prst="rect">
            <a:avLst/>
          </a:prstGeom>
          <a:solidFill>
            <a:srgbClr val="308B16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1368" name="Shape 1368"/>
          <p:cNvSpPr/>
          <p:nvPr/>
        </p:nvSpPr>
        <p:spPr>
          <a:xfrm>
            <a:off x="2732744" y="1442949"/>
            <a:ext cx="2770862" cy="852392"/>
          </a:xfrm>
          <a:prstGeom prst="rect">
            <a:avLst/>
          </a:prstGeom>
          <a:solidFill>
            <a:srgbClr val="0065C1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file, size 6KB</a:t>
            </a:r>
          </a:p>
        </p:txBody>
      </p:sp>
      <p:sp>
        <p:nvSpPr>
          <p:cNvPr id="1369" name="Shape 1369"/>
          <p:cNvSpPr/>
          <p:nvPr/>
        </p:nvSpPr>
        <p:spPr>
          <a:xfrm>
            <a:off x="6444504" y="1442949"/>
            <a:ext cx="2244463" cy="852392"/>
          </a:xfrm>
          <a:prstGeom prst="rect">
            <a:avLst/>
          </a:prstGeom>
          <a:solidFill>
            <a:srgbClr val="971817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file, size 2KB</a:t>
            </a:r>
          </a:p>
        </p:txBody>
      </p:sp>
      <p:sp>
        <p:nvSpPr>
          <p:cNvPr id="1370" name="Shape 1370"/>
          <p:cNvSpPr/>
          <p:nvPr/>
        </p:nvSpPr>
        <p:spPr>
          <a:xfrm>
            <a:off x="4309083" y="4521780"/>
            <a:ext cx="394627" cy="710040"/>
          </a:xfrm>
          <a:prstGeom prst="rect">
            <a:avLst/>
          </a:prstGeom>
          <a:solidFill>
            <a:srgbClr val="DCDEE0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000">
                <a:solidFill>
                  <a:srgbClr val="000000"/>
                </a:solidFill>
              </a:defRPr>
            </a:lvl1pPr>
          </a:lstStyle>
          <a:p>
            <a:pPr lvl="0">
              <a:defRPr sz="1800"/>
            </a:pPr>
            <a:r>
              <a:rPr sz="3000"/>
              <a:t>B</a:t>
            </a:r>
          </a:p>
        </p:txBody>
      </p:sp>
      <p:sp>
        <p:nvSpPr>
          <p:cNvPr id="1371" name="Shape 1371"/>
          <p:cNvSpPr/>
          <p:nvPr/>
        </p:nvSpPr>
        <p:spPr>
          <a:xfrm>
            <a:off x="4817083" y="4521780"/>
            <a:ext cx="394627" cy="710040"/>
          </a:xfrm>
          <a:prstGeom prst="rect">
            <a:avLst/>
          </a:prstGeom>
          <a:solidFill>
            <a:srgbClr val="DCDEE0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000">
                <a:solidFill>
                  <a:srgbClr val="000000"/>
                </a:solidFill>
              </a:defRPr>
            </a:lvl1pPr>
          </a:lstStyle>
          <a:p>
            <a:pPr lvl="0">
              <a:defRPr sz="1800"/>
            </a:pPr>
            <a:r>
              <a:rPr sz="3000"/>
              <a:t>A</a:t>
            </a:r>
          </a:p>
        </p:txBody>
      </p:sp>
      <p:sp>
        <p:nvSpPr>
          <p:cNvPr id="1372" name="Shape 1372"/>
          <p:cNvSpPr/>
          <p:nvPr/>
        </p:nvSpPr>
        <p:spPr>
          <a:xfrm>
            <a:off x="5325083" y="4521780"/>
            <a:ext cx="394627" cy="710040"/>
          </a:xfrm>
          <a:prstGeom prst="rect">
            <a:avLst/>
          </a:prstGeom>
          <a:solidFill>
            <a:srgbClr val="DCDEE0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000">
                <a:solidFill>
                  <a:srgbClr val="000000"/>
                </a:solidFill>
              </a:defRPr>
            </a:lvl1pPr>
          </a:lstStyle>
          <a:p>
            <a:pPr lvl="0">
              <a:defRPr sz="1800"/>
            </a:pPr>
            <a:r>
              <a:rPr sz="3000"/>
              <a:t>B</a:t>
            </a:r>
          </a:p>
        </p:txBody>
      </p:sp>
      <p:sp>
        <p:nvSpPr>
          <p:cNvPr id="1373" name="Shape 1373"/>
          <p:cNvSpPr/>
          <p:nvPr/>
        </p:nvSpPr>
        <p:spPr>
          <a:xfrm>
            <a:off x="5833083" y="4521780"/>
            <a:ext cx="394627" cy="710040"/>
          </a:xfrm>
          <a:prstGeom prst="rect">
            <a:avLst/>
          </a:prstGeom>
          <a:solidFill>
            <a:srgbClr val="DCDEE0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000">
                <a:solidFill>
                  <a:srgbClr val="000000"/>
                </a:solidFill>
              </a:defRPr>
            </a:lvl1pPr>
          </a:lstStyle>
          <a:p>
            <a:pPr lvl="0">
              <a:defRPr sz="1800"/>
            </a:pPr>
            <a:r>
              <a:rPr sz="3000"/>
              <a:t>A</a:t>
            </a:r>
          </a:p>
        </p:txBody>
      </p:sp>
      <p:sp>
        <p:nvSpPr>
          <p:cNvPr id="1374" name="Shape 1374"/>
          <p:cNvSpPr/>
          <p:nvPr/>
        </p:nvSpPr>
        <p:spPr>
          <a:xfrm flipH="1">
            <a:off x="2451932" y="2304681"/>
            <a:ext cx="766270" cy="2137745"/>
          </a:xfrm>
          <a:prstGeom prst="line">
            <a:avLst/>
          </a:prstGeom>
          <a:ln w="25400">
            <a:solidFill>
              <a:srgbClr val="FFFFFF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1375" name="Shape 1375"/>
          <p:cNvSpPr/>
          <p:nvPr/>
        </p:nvSpPr>
        <p:spPr>
          <a:xfrm>
            <a:off x="4242632" y="2304681"/>
            <a:ext cx="766270" cy="2137745"/>
          </a:xfrm>
          <a:prstGeom prst="line">
            <a:avLst/>
          </a:prstGeom>
          <a:ln w="25400">
            <a:solidFill>
              <a:srgbClr val="FFFFFF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1376" name="Shape 1376"/>
          <p:cNvSpPr/>
          <p:nvPr/>
        </p:nvSpPr>
        <p:spPr>
          <a:xfrm flipH="1">
            <a:off x="4483932" y="2309376"/>
            <a:ext cx="2133050" cy="2133050"/>
          </a:xfrm>
          <a:prstGeom prst="line">
            <a:avLst/>
          </a:prstGeom>
          <a:ln w="25400">
            <a:solidFill>
              <a:srgbClr val="FFFFFF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1377" name="Shape 1377"/>
          <p:cNvSpPr/>
          <p:nvPr/>
        </p:nvSpPr>
        <p:spPr>
          <a:xfrm flipH="1">
            <a:off x="5499932" y="2309376"/>
            <a:ext cx="2133050" cy="2133050"/>
          </a:xfrm>
          <a:prstGeom prst="line">
            <a:avLst/>
          </a:prstGeom>
          <a:ln w="25400">
            <a:solidFill>
              <a:srgbClr val="FFFFFF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1378" name="Shape 1378"/>
          <p:cNvSpPr/>
          <p:nvPr/>
        </p:nvSpPr>
        <p:spPr>
          <a:xfrm>
            <a:off x="5258632" y="2304681"/>
            <a:ext cx="766270" cy="2137745"/>
          </a:xfrm>
          <a:prstGeom prst="line">
            <a:avLst/>
          </a:prstGeom>
          <a:ln w="25400">
            <a:solidFill>
              <a:srgbClr val="FFFFFF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0" name="Shape 1380"/>
          <p:cNvSpPr/>
          <p:nvPr/>
        </p:nvSpPr>
        <p:spPr>
          <a:xfrm>
            <a:off x="1543183" y="4450604"/>
            <a:ext cx="2026004" cy="852392"/>
          </a:xfrm>
          <a:prstGeom prst="rect">
            <a:avLst/>
          </a:prstGeom>
          <a:solidFill>
            <a:srgbClr val="308B16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0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000">
                <a:solidFill>
                  <a:srgbClr val="FFFFFF"/>
                </a:solidFill>
              </a:rPr>
              <a:t>AAAA</a:t>
            </a:r>
          </a:p>
        </p:txBody>
      </p:sp>
      <p:sp>
        <p:nvSpPr>
          <p:cNvPr id="1381" name="Shape 1381"/>
          <p:cNvSpPr/>
          <p:nvPr/>
        </p:nvSpPr>
        <p:spPr>
          <a:xfrm>
            <a:off x="4258283" y="4450604"/>
            <a:ext cx="2026004" cy="852392"/>
          </a:xfrm>
          <a:prstGeom prst="rect">
            <a:avLst/>
          </a:prstGeom>
          <a:solidFill>
            <a:srgbClr val="308B16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3000">
                <a:solidFill>
                  <a:srgbClr val="000000"/>
                </a:solidFill>
              </a:defRPr>
            </a:pPr>
            <a:endParaRPr/>
          </a:p>
        </p:txBody>
      </p:sp>
      <p:sp>
        <p:nvSpPr>
          <p:cNvPr id="1382" name="Shape 1382"/>
          <p:cNvSpPr/>
          <p:nvPr/>
        </p:nvSpPr>
        <p:spPr>
          <a:xfrm>
            <a:off x="6973382" y="4450604"/>
            <a:ext cx="2026005" cy="852392"/>
          </a:xfrm>
          <a:prstGeom prst="rect">
            <a:avLst/>
          </a:prstGeom>
          <a:solidFill>
            <a:srgbClr val="308B16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1383" name="Shape 1383"/>
          <p:cNvSpPr/>
          <p:nvPr/>
        </p:nvSpPr>
        <p:spPr>
          <a:xfrm>
            <a:off x="9688483" y="4450604"/>
            <a:ext cx="2026004" cy="852392"/>
          </a:xfrm>
          <a:prstGeom prst="rect">
            <a:avLst/>
          </a:prstGeom>
          <a:solidFill>
            <a:srgbClr val="308B16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1384" name="Shape 1384"/>
          <p:cNvSpPr/>
          <p:nvPr/>
        </p:nvSpPr>
        <p:spPr>
          <a:xfrm>
            <a:off x="2732744" y="1442949"/>
            <a:ext cx="2770862" cy="852392"/>
          </a:xfrm>
          <a:prstGeom prst="rect">
            <a:avLst/>
          </a:prstGeom>
          <a:solidFill>
            <a:srgbClr val="0065C1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file, size 7KB</a:t>
            </a:r>
          </a:p>
        </p:txBody>
      </p:sp>
      <p:sp>
        <p:nvSpPr>
          <p:cNvPr id="1385" name="Shape 1385"/>
          <p:cNvSpPr/>
          <p:nvPr/>
        </p:nvSpPr>
        <p:spPr>
          <a:xfrm>
            <a:off x="6444504" y="1442949"/>
            <a:ext cx="2244463" cy="852392"/>
          </a:xfrm>
          <a:prstGeom prst="rect">
            <a:avLst/>
          </a:prstGeom>
          <a:solidFill>
            <a:srgbClr val="971817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file, size 2KB</a:t>
            </a:r>
          </a:p>
        </p:txBody>
      </p:sp>
      <p:sp>
        <p:nvSpPr>
          <p:cNvPr id="1386" name="Shape 1386"/>
          <p:cNvSpPr/>
          <p:nvPr/>
        </p:nvSpPr>
        <p:spPr>
          <a:xfrm>
            <a:off x="4309083" y="4521780"/>
            <a:ext cx="394627" cy="710040"/>
          </a:xfrm>
          <a:prstGeom prst="rect">
            <a:avLst/>
          </a:prstGeom>
          <a:solidFill>
            <a:srgbClr val="DCDEE0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000">
                <a:solidFill>
                  <a:srgbClr val="000000"/>
                </a:solidFill>
              </a:defRPr>
            </a:lvl1pPr>
          </a:lstStyle>
          <a:p>
            <a:pPr lvl="0">
              <a:defRPr sz="1800"/>
            </a:pPr>
            <a:r>
              <a:rPr sz="3000"/>
              <a:t>B</a:t>
            </a:r>
          </a:p>
        </p:txBody>
      </p:sp>
      <p:sp>
        <p:nvSpPr>
          <p:cNvPr id="1387" name="Shape 1387"/>
          <p:cNvSpPr/>
          <p:nvPr/>
        </p:nvSpPr>
        <p:spPr>
          <a:xfrm>
            <a:off x="4817083" y="4521780"/>
            <a:ext cx="394627" cy="710040"/>
          </a:xfrm>
          <a:prstGeom prst="rect">
            <a:avLst/>
          </a:prstGeom>
          <a:solidFill>
            <a:srgbClr val="DCDEE0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000">
                <a:solidFill>
                  <a:srgbClr val="000000"/>
                </a:solidFill>
              </a:defRPr>
            </a:lvl1pPr>
          </a:lstStyle>
          <a:p>
            <a:pPr lvl="0">
              <a:defRPr sz="1800"/>
            </a:pPr>
            <a:r>
              <a:rPr sz="3000"/>
              <a:t>A</a:t>
            </a:r>
          </a:p>
        </p:txBody>
      </p:sp>
      <p:sp>
        <p:nvSpPr>
          <p:cNvPr id="1388" name="Shape 1388"/>
          <p:cNvSpPr/>
          <p:nvPr/>
        </p:nvSpPr>
        <p:spPr>
          <a:xfrm>
            <a:off x="5325083" y="4521780"/>
            <a:ext cx="394627" cy="710040"/>
          </a:xfrm>
          <a:prstGeom prst="rect">
            <a:avLst/>
          </a:prstGeom>
          <a:solidFill>
            <a:srgbClr val="DCDEE0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000">
                <a:solidFill>
                  <a:srgbClr val="000000"/>
                </a:solidFill>
              </a:defRPr>
            </a:lvl1pPr>
          </a:lstStyle>
          <a:p>
            <a:pPr lvl="0">
              <a:defRPr sz="1800"/>
            </a:pPr>
            <a:r>
              <a:rPr sz="3000"/>
              <a:t>B</a:t>
            </a:r>
          </a:p>
        </p:txBody>
      </p:sp>
      <p:sp>
        <p:nvSpPr>
          <p:cNvPr id="1389" name="Shape 1389"/>
          <p:cNvSpPr/>
          <p:nvPr/>
        </p:nvSpPr>
        <p:spPr>
          <a:xfrm>
            <a:off x="5833083" y="4521780"/>
            <a:ext cx="394627" cy="710040"/>
          </a:xfrm>
          <a:prstGeom prst="rect">
            <a:avLst/>
          </a:prstGeom>
          <a:solidFill>
            <a:srgbClr val="DCDEE0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000">
                <a:solidFill>
                  <a:srgbClr val="000000"/>
                </a:solidFill>
              </a:defRPr>
            </a:lvl1pPr>
          </a:lstStyle>
          <a:p>
            <a:pPr lvl="0">
              <a:defRPr sz="1800"/>
            </a:pPr>
            <a:r>
              <a:rPr sz="3000"/>
              <a:t>A</a:t>
            </a:r>
          </a:p>
        </p:txBody>
      </p:sp>
      <p:sp>
        <p:nvSpPr>
          <p:cNvPr id="1390" name="Shape 1390"/>
          <p:cNvSpPr/>
          <p:nvPr/>
        </p:nvSpPr>
        <p:spPr>
          <a:xfrm flipH="1">
            <a:off x="2451932" y="2304681"/>
            <a:ext cx="766270" cy="2137745"/>
          </a:xfrm>
          <a:prstGeom prst="line">
            <a:avLst/>
          </a:prstGeom>
          <a:ln w="25400">
            <a:solidFill>
              <a:srgbClr val="FFFFFF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1391" name="Shape 1391"/>
          <p:cNvSpPr/>
          <p:nvPr/>
        </p:nvSpPr>
        <p:spPr>
          <a:xfrm>
            <a:off x="4242632" y="2304681"/>
            <a:ext cx="766270" cy="2137745"/>
          </a:xfrm>
          <a:prstGeom prst="line">
            <a:avLst/>
          </a:prstGeom>
          <a:ln w="25400">
            <a:solidFill>
              <a:srgbClr val="FFFFFF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1392" name="Shape 1392"/>
          <p:cNvSpPr/>
          <p:nvPr/>
        </p:nvSpPr>
        <p:spPr>
          <a:xfrm flipH="1">
            <a:off x="4483932" y="2309376"/>
            <a:ext cx="2133050" cy="2133050"/>
          </a:xfrm>
          <a:prstGeom prst="line">
            <a:avLst/>
          </a:prstGeom>
          <a:ln w="25400">
            <a:solidFill>
              <a:srgbClr val="FFFFFF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1393" name="Shape 1393"/>
          <p:cNvSpPr/>
          <p:nvPr/>
        </p:nvSpPr>
        <p:spPr>
          <a:xfrm flipH="1">
            <a:off x="5499932" y="2309376"/>
            <a:ext cx="2133050" cy="2133050"/>
          </a:xfrm>
          <a:prstGeom prst="line">
            <a:avLst/>
          </a:prstGeom>
          <a:ln w="25400">
            <a:solidFill>
              <a:srgbClr val="FFFFFF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1394" name="Shape 1394"/>
          <p:cNvSpPr/>
          <p:nvPr/>
        </p:nvSpPr>
        <p:spPr>
          <a:xfrm>
            <a:off x="1826252" y="5858070"/>
            <a:ext cx="9236503" cy="20723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 dirty="0">
                <a:solidFill>
                  <a:srgbClr val="FFFFFF"/>
                </a:solidFill>
              </a:rPr>
              <a:t>append A to first </a:t>
            </a:r>
            <a:r>
              <a:rPr sz="3200" dirty="0" smtClean="0">
                <a:solidFill>
                  <a:srgbClr val="FFFFFF"/>
                </a:solidFill>
              </a:rPr>
              <a:t>file</a:t>
            </a:r>
            <a:endParaRPr lang="en-US" sz="3200" dirty="0" smtClean="0">
              <a:solidFill>
                <a:srgbClr val="FFFFFF"/>
              </a:solidFill>
            </a:endParaRP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sz="3200" dirty="0" smtClean="0">
                <a:solidFill>
                  <a:schemeClr val="tx1"/>
                </a:solidFill>
              </a:rPr>
              <a:t>Not allowed to use fragments across multiple blocks!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endParaRPr lang="en-US" sz="3200" dirty="0">
              <a:solidFill>
                <a:schemeClr val="tx1"/>
              </a:solidFill>
            </a:endParaRP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sz="3200" dirty="0" smtClean="0">
                <a:solidFill>
                  <a:schemeClr val="tx1"/>
                </a:solidFill>
              </a:rPr>
              <a:t>What to do instead?</a:t>
            </a:r>
            <a:endParaRPr sz="3200" dirty="0">
              <a:solidFill>
                <a:schemeClr val="tx1"/>
              </a:solidFill>
            </a:endParaRPr>
          </a:p>
        </p:txBody>
      </p:sp>
      <p:sp>
        <p:nvSpPr>
          <p:cNvPr id="1395" name="Shape 1395"/>
          <p:cNvSpPr/>
          <p:nvPr/>
        </p:nvSpPr>
        <p:spPr>
          <a:xfrm>
            <a:off x="5258632" y="2304681"/>
            <a:ext cx="766270" cy="2137745"/>
          </a:xfrm>
          <a:prstGeom prst="line">
            <a:avLst/>
          </a:prstGeom>
          <a:ln w="25400">
            <a:solidFill>
              <a:srgbClr val="FFFFFF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1396" name="Shape 1396"/>
          <p:cNvSpPr/>
          <p:nvPr/>
        </p:nvSpPr>
        <p:spPr>
          <a:xfrm>
            <a:off x="7039583" y="4521780"/>
            <a:ext cx="394627" cy="710040"/>
          </a:xfrm>
          <a:prstGeom prst="rect">
            <a:avLst/>
          </a:prstGeom>
          <a:solidFill>
            <a:srgbClr val="DCDEE0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000">
                <a:solidFill>
                  <a:srgbClr val="000000"/>
                </a:solidFill>
              </a:defRPr>
            </a:lvl1pPr>
          </a:lstStyle>
          <a:p>
            <a:pPr lvl="0">
              <a:defRPr sz="1800"/>
            </a:pPr>
            <a:r>
              <a:rPr sz="3000"/>
              <a:t>A</a:t>
            </a:r>
          </a:p>
        </p:txBody>
      </p:sp>
      <p:sp>
        <p:nvSpPr>
          <p:cNvPr id="1397" name="Shape 1397"/>
          <p:cNvSpPr/>
          <p:nvPr/>
        </p:nvSpPr>
        <p:spPr>
          <a:xfrm>
            <a:off x="7547583" y="4521780"/>
            <a:ext cx="394627" cy="710040"/>
          </a:xfrm>
          <a:prstGeom prst="rect">
            <a:avLst/>
          </a:prstGeom>
          <a:solidFill>
            <a:srgbClr val="DCDEE0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3000">
                <a:solidFill>
                  <a:srgbClr val="000000"/>
                </a:solidFill>
              </a:defRPr>
            </a:pPr>
            <a:endParaRPr/>
          </a:p>
        </p:txBody>
      </p:sp>
      <p:sp>
        <p:nvSpPr>
          <p:cNvPr id="1398" name="Shape 1398"/>
          <p:cNvSpPr/>
          <p:nvPr/>
        </p:nvSpPr>
        <p:spPr>
          <a:xfrm>
            <a:off x="8055583" y="4521780"/>
            <a:ext cx="394627" cy="710040"/>
          </a:xfrm>
          <a:prstGeom prst="rect">
            <a:avLst/>
          </a:prstGeom>
          <a:solidFill>
            <a:srgbClr val="DCDEE0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3000">
                <a:solidFill>
                  <a:srgbClr val="000000"/>
                </a:solidFill>
              </a:defRPr>
            </a:pPr>
            <a:endParaRPr/>
          </a:p>
        </p:txBody>
      </p:sp>
      <p:sp>
        <p:nvSpPr>
          <p:cNvPr id="1399" name="Shape 1399"/>
          <p:cNvSpPr/>
          <p:nvPr/>
        </p:nvSpPr>
        <p:spPr>
          <a:xfrm>
            <a:off x="8563583" y="4521780"/>
            <a:ext cx="394627" cy="710040"/>
          </a:xfrm>
          <a:prstGeom prst="rect">
            <a:avLst/>
          </a:prstGeom>
          <a:solidFill>
            <a:srgbClr val="DCDEE0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3000">
                <a:solidFill>
                  <a:srgbClr val="000000"/>
                </a:solidFill>
              </a:defRPr>
            </a:pPr>
            <a:endParaRPr/>
          </a:p>
        </p:txBody>
      </p:sp>
      <p:sp>
        <p:nvSpPr>
          <p:cNvPr id="1400" name="Shape 1400"/>
          <p:cNvSpPr/>
          <p:nvPr/>
        </p:nvSpPr>
        <p:spPr>
          <a:xfrm>
            <a:off x="5512632" y="2304680"/>
            <a:ext cx="1707295" cy="2141386"/>
          </a:xfrm>
          <a:prstGeom prst="line">
            <a:avLst/>
          </a:prstGeom>
          <a:ln w="25400">
            <a:solidFill>
              <a:srgbClr val="FFFFFF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" name="Shape 1423"/>
          <p:cNvSpPr/>
          <p:nvPr/>
        </p:nvSpPr>
        <p:spPr>
          <a:xfrm>
            <a:off x="1543183" y="4450604"/>
            <a:ext cx="2026004" cy="852392"/>
          </a:xfrm>
          <a:prstGeom prst="rect">
            <a:avLst/>
          </a:prstGeom>
          <a:solidFill>
            <a:srgbClr val="308B16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0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000">
                <a:solidFill>
                  <a:srgbClr val="FFFFFF"/>
                </a:solidFill>
              </a:rPr>
              <a:t>AAAA</a:t>
            </a:r>
          </a:p>
        </p:txBody>
      </p:sp>
      <p:sp>
        <p:nvSpPr>
          <p:cNvPr id="1424" name="Shape 1424"/>
          <p:cNvSpPr/>
          <p:nvPr/>
        </p:nvSpPr>
        <p:spPr>
          <a:xfrm>
            <a:off x="4258283" y="4450604"/>
            <a:ext cx="2026004" cy="852392"/>
          </a:xfrm>
          <a:prstGeom prst="rect">
            <a:avLst/>
          </a:prstGeom>
          <a:solidFill>
            <a:srgbClr val="308B16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3000">
                <a:solidFill>
                  <a:srgbClr val="000000"/>
                </a:solidFill>
              </a:defRPr>
            </a:pPr>
            <a:endParaRPr/>
          </a:p>
        </p:txBody>
      </p:sp>
      <p:sp>
        <p:nvSpPr>
          <p:cNvPr id="1425" name="Shape 1425"/>
          <p:cNvSpPr/>
          <p:nvPr/>
        </p:nvSpPr>
        <p:spPr>
          <a:xfrm>
            <a:off x="6973382" y="4450604"/>
            <a:ext cx="2026005" cy="852392"/>
          </a:xfrm>
          <a:prstGeom prst="rect">
            <a:avLst/>
          </a:prstGeom>
          <a:solidFill>
            <a:srgbClr val="308B16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1426" name="Shape 1426"/>
          <p:cNvSpPr/>
          <p:nvPr/>
        </p:nvSpPr>
        <p:spPr>
          <a:xfrm>
            <a:off x="9688483" y="4450604"/>
            <a:ext cx="2026004" cy="852392"/>
          </a:xfrm>
          <a:prstGeom prst="rect">
            <a:avLst/>
          </a:prstGeom>
          <a:solidFill>
            <a:srgbClr val="308B16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6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600">
                <a:solidFill>
                  <a:srgbClr val="FFFFFF"/>
                </a:solidFill>
              </a:rPr>
              <a:t>AAAA</a:t>
            </a:r>
          </a:p>
        </p:txBody>
      </p:sp>
      <p:sp>
        <p:nvSpPr>
          <p:cNvPr id="1427" name="Shape 1427"/>
          <p:cNvSpPr/>
          <p:nvPr/>
        </p:nvSpPr>
        <p:spPr>
          <a:xfrm>
            <a:off x="2732744" y="1442949"/>
            <a:ext cx="2770862" cy="852392"/>
          </a:xfrm>
          <a:prstGeom prst="rect">
            <a:avLst/>
          </a:prstGeom>
          <a:solidFill>
            <a:srgbClr val="0065C1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file, size 8KB</a:t>
            </a:r>
          </a:p>
        </p:txBody>
      </p:sp>
      <p:sp>
        <p:nvSpPr>
          <p:cNvPr id="1428" name="Shape 1428"/>
          <p:cNvSpPr/>
          <p:nvPr/>
        </p:nvSpPr>
        <p:spPr>
          <a:xfrm>
            <a:off x="6444504" y="1442949"/>
            <a:ext cx="2244463" cy="852392"/>
          </a:xfrm>
          <a:prstGeom prst="rect">
            <a:avLst/>
          </a:prstGeom>
          <a:solidFill>
            <a:srgbClr val="971817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file, size 2KB</a:t>
            </a:r>
          </a:p>
        </p:txBody>
      </p:sp>
      <p:sp>
        <p:nvSpPr>
          <p:cNvPr id="1429" name="Shape 1429"/>
          <p:cNvSpPr/>
          <p:nvPr/>
        </p:nvSpPr>
        <p:spPr>
          <a:xfrm>
            <a:off x="4309083" y="4521780"/>
            <a:ext cx="394627" cy="710040"/>
          </a:xfrm>
          <a:prstGeom prst="rect">
            <a:avLst/>
          </a:prstGeom>
          <a:solidFill>
            <a:srgbClr val="DCDEE0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000">
                <a:solidFill>
                  <a:srgbClr val="000000"/>
                </a:solidFill>
              </a:defRPr>
            </a:lvl1pPr>
          </a:lstStyle>
          <a:p>
            <a:pPr lvl="0">
              <a:defRPr sz="1800"/>
            </a:pPr>
            <a:r>
              <a:rPr sz="3000"/>
              <a:t>B</a:t>
            </a:r>
          </a:p>
        </p:txBody>
      </p:sp>
      <p:sp>
        <p:nvSpPr>
          <p:cNvPr id="1430" name="Shape 1430"/>
          <p:cNvSpPr/>
          <p:nvPr/>
        </p:nvSpPr>
        <p:spPr>
          <a:xfrm>
            <a:off x="4817083" y="4521780"/>
            <a:ext cx="394627" cy="710040"/>
          </a:xfrm>
          <a:prstGeom prst="rect">
            <a:avLst/>
          </a:prstGeom>
          <a:solidFill>
            <a:srgbClr val="DCDEE0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3000">
                <a:solidFill>
                  <a:srgbClr val="000000"/>
                </a:solidFill>
              </a:defRPr>
            </a:pPr>
            <a:endParaRPr/>
          </a:p>
        </p:txBody>
      </p:sp>
      <p:sp>
        <p:nvSpPr>
          <p:cNvPr id="1431" name="Shape 1431"/>
          <p:cNvSpPr/>
          <p:nvPr/>
        </p:nvSpPr>
        <p:spPr>
          <a:xfrm>
            <a:off x="5325083" y="4521780"/>
            <a:ext cx="394627" cy="710040"/>
          </a:xfrm>
          <a:prstGeom prst="rect">
            <a:avLst/>
          </a:prstGeom>
          <a:solidFill>
            <a:srgbClr val="DCDEE0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000">
                <a:solidFill>
                  <a:srgbClr val="000000"/>
                </a:solidFill>
              </a:defRPr>
            </a:lvl1pPr>
          </a:lstStyle>
          <a:p>
            <a:pPr lvl="0">
              <a:defRPr sz="1800"/>
            </a:pPr>
            <a:r>
              <a:rPr sz="3000"/>
              <a:t>B</a:t>
            </a:r>
          </a:p>
        </p:txBody>
      </p:sp>
      <p:sp>
        <p:nvSpPr>
          <p:cNvPr id="1432" name="Shape 1432"/>
          <p:cNvSpPr/>
          <p:nvPr/>
        </p:nvSpPr>
        <p:spPr>
          <a:xfrm>
            <a:off x="5833083" y="4521780"/>
            <a:ext cx="394627" cy="710040"/>
          </a:xfrm>
          <a:prstGeom prst="rect">
            <a:avLst/>
          </a:prstGeom>
          <a:solidFill>
            <a:srgbClr val="DCDEE0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3000">
                <a:solidFill>
                  <a:srgbClr val="000000"/>
                </a:solidFill>
              </a:defRPr>
            </a:pPr>
            <a:endParaRPr/>
          </a:p>
        </p:txBody>
      </p:sp>
      <p:sp>
        <p:nvSpPr>
          <p:cNvPr id="1433" name="Shape 1433"/>
          <p:cNvSpPr/>
          <p:nvPr/>
        </p:nvSpPr>
        <p:spPr>
          <a:xfrm flipH="1">
            <a:off x="2451932" y="2304681"/>
            <a:ext cx="766270" cy="2137745"/>
          </a:xfrm>
          <a:prstGeom prst="line">
            <a:avLst/>
          </a:prstGeom>
          <a:ln w="25400">
            <a:solidFill>
              <a:srgbClr val="FFFFFF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1434" name="Shape 1434"/>
          <p:cNvSpPr/>
          <p:nvPr/>
        </p:nvSpPr>
        <p:spPr>
          <a:xfrm flipH="1">
            <a:off x="4483932" y="2309376"/>
            <a:ext cx="2133050" cy="2133050"/>
          </a:xfrm>
          <a:prstGeom prst="line">
            <a:avLst/>
          </a:prstGeom>
          <a:ln w="25400">
            <a:solidFill>
              <a:srgbClr val="FFFFFF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1435" name="Shape 1435"/>
          <p:cNvSpPr/>
          <p:nvPr/>
        </p:nvSpPr>
        <p:spPr>
          <a:xfrm flipH="1">
            <a:off x="5499932" y="2309376"/>
            <a:ext cx="2133050" cy="2133050"/>
          </a:xfrm>
          <a:prstGeom prst="line">
            <a:avLst/>
          </a:prstGeom>
          <a:ln w="25400">
            <a:solidFill>
              <a:srgbClr val="FFFFFF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1436" name="Shape 1436"/>
          <p:cNvSpPr/>
          <p:nvPr/>
        </p:nvSpPr>
        <p:spPr>
          <a:xfrm>
            <a:off x="3331582" y="5708472"/>
            <a:ext cx="6333464" cy="121058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 dirty="0">
                <a:solidFill>
                  <a:srgbClr val="FFFFFF"/>
                </a:solidFill>
              </a:rPr>
              <a:t>append A to first file, </a:t>
            </a:r>
            <a:r>
              <a:rPr lang="en-US" sz="3600" dirty="0" smtClean="0">
                <a:solidFill>
                  <a:srgbClr val="FFFFFF"/>
                </a:solidFill>
              </a:rPr>
              <a:t/>
            </a:r>
            <a:br>
              <a:rPr lang="en-US" sz="3600" dirty="0" smtClean="0">
                <a:solidFill>
                  <a:srgbClr val="FFFFFF"/>
                </a:solidFill>
              </a:rPr>
            </a:br>
            <a:r>
              <a:rPr sz="3600" dirty="0" smtClean="0">
                <a:solidFill>
                  <a:srgbClr val="FFFFFF"/>
                </a:solidFill>
              </a:rPr>
              <a:t>copy </a:t>
            </a:r>
            <a:r>
              <a:rPr sz="3600" dirty="0">
                <a:solidFill>
                  <a:srgbClr val="FFFFFF"/>
                </a:solidFill>
              </a:rPr>
              <a:t>to fragments to new </a:t>
            </a:r>
            <a:r>
              <a:rPr sz="3600" dirty="0" smtClean="0">
                <a:solidFill>
                  <a:srgbClr val="FFFFFF"/>
                </a:solidFill>
              </a:rPr>
              <a:t>block</a:t>
            </a:r>
            <a:endParaRPr sz="3600" dirty="0">
              <a:solidFill>
                <a:srgbClr val="FFFFFF"/>
              </a:solidFill>
            </a:endParaRPr>
          </a:p>
        </p:txBody>
      </p:sp>
      <p:sp>
        <p:nvSpPr>
          <p:cNvPr id="1437" name="Shape 1437"/>
          <p:cNvSpPr/>
          <p:nvPr/>
        </p:nvSpPr>
        <p:spPr>
          <a:xfrm>
            <a:off x="7039583" y="4521780"/>
            <a:ext cx="394627" cy="710040"/>
          </a:xfrm>
          <a:prstGeom prst="rect">
            <a:avLst/>
          </a:prstGeom>
          <a:solidFill>
            <a:srgbClr val="DCDEE0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3000">
                <a:solidFill>
                  <a:srgbClr val="000000"/>
                </a:solidFill>
              </a:defRPr>
            </a:pPr>
            <a:endParaRPr/>
          </a:p>
        </p:txBody>
      </p:sp>
      <p:sp>
        <p:nvSpPr>
          <p:cNvPr id="1438" name="Shape 1438"/>
          <p:cNvSpPr/>
          <p:nvPr/>
        </p:nvSpPr>
        <p:spPr>
          <a:xfrm>
            <a:off x="7547583" y="4521780"/>
            <a:ext cx="394627" cy="710040"/>
          </a:xfrm>
          <a:prstGeom prst="rect">
            <a:avLst/>
          </a:prstGeom>
          <a:solidFill>
            <a:srgbClr val="DCDEE0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3000">
                <a:solidFill>
                  <a:srgbClr val="000000"/>
                </a:solidFill>
              </a:defRPr>
            </a:pPr>
            <a:endParaRPr/>
          </a:p>
        </p:txBody>
      </p:sp>
      <p:sp>
        <p:nvSpPr>
          <p:cNvPr id="1439" name="Shape 1439"/>
          <p:cNvSpPr/>
          <p:nvPr/>
        </p:nvSpPr>
        <p:spPr>
          <a:xfrm>
            <a:off x="8055583" y="4521780"/>
            <a:ext cx="394627" cy="710040"/>
          </a:xfrm>
          <a:prstGeom prst="rect">
            <a:avLst/>
          </a:prstGeom>
          <a:solidFill>
            <a:srgbClr val="DCDEE0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3000">
                <a:solidFill>
                  <a:srgbClr val="000000"/>
                </a:solidFill>
              </a:defRPr>
            </a:pPr>
            <a:endParaRPr/>
          </a:p>
        </p:txBody>
      </p:sp>
      <p:sp>
        <p:nvSpPr>
          <p:cNvPr id="1440" name="Shape 1440"/>
          <p:cNvSpPr/>
          <p:nvPr/>
        </p:nvSpPr>
        <p:spPr>
          <a:xfrm>
            <a:off x="8563583" y="4521780"/>
            <a:ext cx="394627" cy="710040"/>
          </a:xfrm>
          <a:prstGeom prst="rect">
            <a:avLst/>
          </a:prstGeom>
          <a:solidFill>
            <a:srgbClr val="DCDEE0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3000">
                <a:solidFill>
                  <a:srgbClr val="000000"/>
                </a:solidFill>
              </a:defRPr>
            </a:pPr>
            <a:endParaRPr/>
          </a:p>
        </p:txBody>
      </p:sp>
      <p:sp>
        <p:nvSpPr>
          <p:cNvPr id="1441" name="Shape 1441"/>
          <p:cNvSpPr/>
          <p:nvPr/>
        </p:nvSpPr>
        <p:spPr>
          <a:xfrm>
            <a:off x="5512632" y="2304681"/>
            <a:ext cx="4152414" cy="2141385"/>
          </a:xfrm>
          <a:prstGeom prst="line">
            <a:avLst/>
          </a:prstGeom>
          <a:ln w="25400">
            <a:solidFill>
              <a:srgbClr val="FFFFFF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" name="Shape 1443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73201">
              <a:defRPr sz="648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6480">
                <a:solidFill>
                  <a:srgbClr val="FFFFFF"/>
                </a:solidFill>
              </a:rPr>
              <a:t>Optimal Write Size</a:t>
            </a:r>
          </a:p>
        </p:txBody>
      </p:sp>
      <p:sp>
        <p:nvSpPr>
          <p:cNvPr id="1444" name="Shape 1444"/>
          <p:cNvSpPr>
            <a:spLocks noGrp="1"/>
          </p:cNvSpPr>
          <p:nvPr>
            <p:ph type="body" idx="4294967295"/>
          </p:nvPr>
        </p:nvSpPr>
        <p:spPr>
          <a:xfrm>
            <a:off x="315029" y="2155981"/>
            <a:ext cx="11099800" cy="5262563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>
              <a:buNone/>
              <a:defRPr sz="1800">
                <a:solidFill>
                  <a:srgbClr val="000000"/>
                </a:solidFill>
              </a:defRPr>
            </a:pPr>
            <a:r>
              <a:rPr sz="3800" dirty="0">
                <a:solidFill>
                  <a:srgbClr val="333333"/>
                </a:solidFill>
              </a:rPr>
              <a:t>Writing less than a block is </a:t>
            </a:r>
            <a:r>
              <a:rPr sz="3800" dirty="0" smtClean="0">
                <a:solidFill>
                  <a:srgbClr val="333333"/>
                </a:solidFill>
              </a:rPr>
              <a:t>inefficient</a:t>
            </a:r>
          </a:p>
          <a:p>
            <a:pPr lvl="0">
              <a:buNone/>
              <a:defRPr sz="1800">
                <a:solidFill>
                  <a:srgbClr val="000000"/>
                </a:solidFill>
              </a:defRPr>
            </a:pPr>
            <a:endParaRPr sz="3800" dirty="0">
              <a:solidFill>
                <a:srgbClr val="333333"/>
              </a:solidFill>
            </a:endParaRPr>
          </a:p>
          <a:p>
            <a:pPr lvl="0">
              <a:buNone/>
              <a:defRPr sz="1800">
                <a:solidFill>
                  <a:srgbClr val="000000"/>
                </a:solidFill>
              </a:defRPr>
            </a:pPr>
            <a:r>
              <a:rPr sz="3800" dirty="0">
                <a:solidFill>
                  <a:srgbClr val="333333"/>
                </a:solidFill>
              </a:rPr>
              <a:t>Solution: new API exposes optimal write </a:t>
            </a:r>
            <a:r>
              <a:rPr sz="3800" dirty="0" smtClean="0">
                <a:solidFill>
                  <a:srgbClr val="333333"/>
                </a:solidFill>
              </a:rPr>
              <a:t>size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9" name="Shape 1449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73201">
              <a:defRPr sz="648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6480">
                <a:solidFill>
                  <a:srgbClr val="FFFFFF"/>
                </a:solidFill>
              </a:rPr>
              <a:t>Smart Policy</a:t>
            </a:r>
          </a:p>
        </p:txBody>
      </p:sp>
      <p:grpSp>
        <p:nvGrpSpPr>
          <p:cNvPr id="1454" name="Group 1454"/>
          <p:cNvGrpSpPr/>
          <p:nvPr/>
        </p:nvGrpSpPr>
        <p:grpSpPr>
          <a:xfrm>
            <a:off x="421991" y="3070149"/>
            <a:ext cx="3817548" cy="1122545"/>
            <a:chOff x="0" y="0"/>
            <a:chExt cx="3817546" cy="1122544"/>
          </a:xfrm>
        </p:grpSpPr>
        <p:sp>
          <p:nvSpPr>
            <p:cNvPr id="1450" name="Shape 1450"/>
            <p:cNvSpPr/>
            <p:nvPr/>
          </p:nvSpPr>
          <p:spPr>
            <a:xfrm>
              <a:off x="1746826" y="0"/>
              <a:ext cx="2070721" cy="1122545"/>
            </a:xfrm>
            <a:prstGeom prst="rect">
              <a:avLst/>
            </a:prstGeom>
            <a:solidFill>
              <a:srgbClr val="0065C1"/>
            </a:solidFill>
            <a:ln w="38100" cap="flat">
              <a:solidFill>
                <a:srgbClr val="FFFFFF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noAutofit/>
            </a:bodyPr>
            <a:lstStyle>
              <a:lvl1pPr>
                <a:defRPr sz="3200" b="1"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FFFFFF"/>
                  </a:solidFill>
                </a:rPr>
                <a:t>D</a:t>
              </a:r>
            </a:p>
          </p:txBody>
        </p:sp>
        <p:sp>
          <p:nvSpPr>
            <p:cNvPr id="1451" name="Shape 1451"/>
            <p:cNvSpPr/>
            <p:nvPr/>
          </p:nvSpPr>
          <p:spPr>
            <a:xfrm>
              <a:off x="0" y="0"/>
              <a:ext cx="431902" cy="1122545"/>
            </a:xfrm>
            <a:prstGeom prst="rect">
              <a:avLst/>
            </a:prstGeom>
            <a:solidFill>
              <a:srgbClr val="5747C1"/>
            </a:solidFill>
            <a:ln w="38100" cap="flat">
              <a:solidFill>
                <a:srgbClr val="FFFFFF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noAutofit/>
            </a:bodyPr>
            <a:lstStyle>
              <a:lvl1pPr>
                <a:defRPr sz="3200" b="1"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FFFFFF"/>
                  </a:solidFill>
                </a:rPr>
                <a:t>S</a:t>
              </a:r>
            </a:p>
          </p:txBody>
        </p:sp>
        <p:sp>
          <p:nvSpPr>
            <p:cNvPr id="1452" name="Shape 1452"/>
            <p:cNvSpPr/>
            <p:nvPr/>
          </p:nvSpPr>
          <p:spPr>
            <a:xfrm>
              <a:off x="973518" y="0"/>
              <a:ext cx="718451" cy="1122545"/>
            </a:xfrm>
            <a:prstGeom prst="rect">
              <a:avLst/>
            </a:prstGeom>
            <a:solidFill>
              <a:srgbClr val="308B16"/>
            </a:solidFill>
            <a:ln w="38100" cap="flat">
              <a:solidFill>
                <a:srgbClr val="FFFFFF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noAutofit/>
            </a:bodyPr>
            <a:lstStyle>
              <a:lvl1pPr>
                <a:defRPr sz="3200" b="1"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FFFFFF"/>
                  </a:solidFill>
                </a:rPr>
                <a:t>I</a:t>
              </a:r>
            </a:p>
          </p:txBody>
        </p:sp>
        <p:sp>
          <p:nvSpPr>
            <p:cNvPr id="1453" name="Shape 1453"/>
            <p:cNvSpPr/>
            <p:nvPr/>
          </p:nvSpPr>
          <p:spPr>
            <a:xfrm>
              <a:off x="486759" y="0"/>
              <a:ext cx="431903" cy="1122545"/>
            </a:xfrm>
            <a:prstGeom prst="rect">
              <a:avLst/>
            </a:prstGeom>
            <a:solidFill>
              <a:srgbClr val="BC8027"/>
            </a:solidFill>
            <a:ln w="38100" cap="flat">
              <a:solidFill>
                <a:srgbClr val="FFFFFF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noAutofit/>
            </a:bodyPr>
            <a:lstStyle>
              <a:lvl1pPr>
                <a:defRPr sz="3200" b="1"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FFFFFF"/>
                  </a:solidFill>
                </a:rPr>
                <a:t>B</a:t>
              </a:r>
            </a:p>
          </p:txBody>
        </p:sp>
      </p:grpSp>
      <p:sp>
        <p:nvSpPr>
          <p:cNvPr id="1455" name="Shape 1455"/>
          <p:cNvSpPr/>
          <p:nvPr/>
        </p:nvSpPr>
        <p:spPr>
          <a:xfrm>
            <a:off x="1949070" y="5806330"/>
            <a:ext cx="9106660" cy="65659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 dirty="0">
                <a:solidFill>
                  <a:schemeClr val="bg2"/>
                </a:solidFill>
              </a:rPr>
              <a:t>Where should new inodes and data blocks go?</a:t>
            </a:r>
          </a:p>
        </p:txBody>
      </p:sp>
      <p:sp>
        <p:nvSpPr>
          <p:cNvPr id="1456" name="Shape 1456"/>
          <p:cNvSpPr/>
          <p:nvPr/>
        </p:nvSpPr>
        <p:spPr>
          <a:xfrm>
            <a:off x="1610103" y="4324974"/>
            <a:ext cx="1441324" cy="558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0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000">
                <a:solidFill>
                  <a:srgbClr val="FFFFFF"/>
                </a:solidFill>
              </a:rPr>
              <a:t>group 1</a:t>
            </a:r>
          </a:p>
        </p:txBody>
      </p:sp>
      <p:sp>
        <p:nvSpPr>
          <p:cNvPr id="1457" name="Shape 1457"/>
          <p:cNvSpPr/>
          <p:nvPr/>
        </p:nvSpPr>
        <p:spPr>
          <a:xfrm>
            <a:off x="213037" y="4191624"/>
            <a:ext cx="368504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>
                <a:solidFill>
                  <a:srgbClr val="53585F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53585F"/>
                </a:solidFill>
              </a:rPr>
              <a:t>0</a:t>
            </a:r>
          </a:p>
        </p:txBody>
      </p:sp>
      <p:sp>
        <p:nvSpPr>
          <p:cNvPr id="1458" name="Shape 1458"/>
          <p:cNvSpPr/>
          <p:nvPr/>
        </p:nvSpPr>
        <p:spPr>
          <a:xfrm>
            <a:off x="4029240" y="4191624"/>
            <a:ext cx="470002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>
                <a:solidFill>
                  <a:srgbClr val="53585F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53585F"/>
                </a:solidFill>
              </a:rPr>
              <a:t>G</a:t>
            </a:r>
          </a:p>
        </p:txBody>
      </p:sp>
      <p:grpSp>
        <p:nvGrpSpPr>
          <p:cNvPr id="1463" name="Group 1463"/>
          <p:cNvGrpSpPr/>
          <p:nvPr/>
        </p:nvGrpSpPr>
        <p:grpSpPr>
          <a:xfrm>
            <a:off x="4315540" y="3070149"/>
            <a:ext cx="3817547" cy="1122545"/>
            <a:chOff x="0" y="0"/>
            <a:chExt cx="3817546" cy="1122544"/>
          </a:xfrm>
        </p:grpSpPr>
        <p:sp>
          <p:nvSpPr>
            <p:cNvPr id="1459" name="Shape 1459"/>
            <p:cNvSpPr/>
            <p:nvPr/>
          </p:nvSpPr>
          <p:spPr>
            <a:xfrm>
              <a:off x="1746826" y="0"/>
              <a:ext cx="2070721" cy="1122545"/>
            </a:xfrm>
            <a:prstGeom prst="rect">
              <a:avLst/>
            </a:prstGeom>
            <a:solidFill>
              <a:srgbClr val="0065C1"/>
            </a:solidFill>
            <a:ln w="38100" cap="flat">
              <a:solidFill>
                <a:srgbClr val="FFFFFF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noAutofit/>
            </a:bodyPr>
            <a:lstStyle>
              <a:lvl1pPr>
                <a:defRPr sz="3200" b="1"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FFFFFF"/>
                  </a:solidFill>
                </a:rPr>
                <a:t>D</a:t>
              </a:r>
            </a:p>
          </p:txBody>
        </p:sp>
        <p:sp>
          <p:nvSpPr>
            <p:cNvPr id="1460" name="Shape 1460"/>
            <p:cNvSpPr/>
            <p:nvPr/>
          </p:nvSpPr>
          <p:spPr>
            <a:xfrm>
              <a:off x="0" y="0"/>
              <a:ext cx="431902" cy="1122545"/>
            </a:xfrm>
            <a:prstGeom prst="rect">
              <a:avLst/>
            </a:prstGeom>
            <a:solidFill>
              <a:srgbClr val="5747C1"/>
            </a:solidFill>
            <a:ln w="38100" cap="flat">
              <a:solidFill>
                <a:srgbClr val="FFFFFF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noAutofit/>
            </a:bodyPr>
            <a:lstStyle>
              <a:lvl1pPr>
                <a:defRPr sz="3200" b="1"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FFFFFF"/>
                  </a:solidFill>
                </a:rPr>
                <a:t>S</a:t>
              </a:r>
            </a:p>
          </p:txBody>
        </p:sp>
        <p:sp>
          <p:nvSpPr>
            <p:cNvPr id="1461" name="Shape 1461"/>
            <p:cNvSpPr/>
            <p:nvPr/>
          </p:nvSpPr>
          <p:spPr>
            <a:xfrm>
              <a:off x="973518" y="0"/>
              <a:ext cx="718451" cy="1122545"/>
            </a:xfrm>
            <a:prstGeom prst="rect">
              <a:avLst/>
            </a:prstGeom>
            <a:solidFill>
              <a:srgbClr val="308B16"/>
            </a:solidFill>
            <a:ln w="38100" cap="flat">
              <a:solidFill>
                <a:srgbClr val="FFFFFF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noAutofit/>
            </a:bodyPr>
            <a:lstStyle>
              <a:lvl1pPr>
                <a:defRPr sz="3200" b="1"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FFFFFF"/>
                  </a:solidFill>
                </a:rPr>
                <a:t>I</a:t>
              </a:r>
            </a:p>
          </p:txBody>
        </p:sp>
        <p:sp>
          <p:nvSpPr>
            <p:cNvPr id="1462" name="Shape 1462"/>
            <p:cNvSpPr/>
            <p:nvPr/>
          </p:nvSpPr>
          <p:spPr>
            <a:xfrm>
              <a:off x="486759" y="0"/>
              <a:ext cx="431903" cy="1122545"/>
            </a:xfrm>
            <a:prstGeom prst="rect">
              <a:avLst/>
            </a:prstGeom>
            <a:solidFill>
              <a:srgbClr val="BC8027"/>
            </a:solidFill>
            <a:ln w="38100" cap="flat">
              <a:solidFill>
                <a:srgbClr val="FFFFFF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noAutofit/>
            </a:bodyPr>
            <a:lstStyle>
              <a:lvl1pPr>
                <a:defRPr sz="3200" b="1"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FFFFFF"/>
                  </a:solidFill>
                </a:rPr>
                <a:t>B</a:t>
              </a:r>
            </a:p>
          </p:txBody>
        </p:sp>
      </p:grpSp>
      <p:sp>
        <p:nvSpPr>
          <p:cNvPr id="1464" name="Shape 1464"/>
          <p:cNvSpPr/>
          <p:nvPr/>
        </p:nvSpPr>
        <p:spPr>
          <a:xfrm>
            <a:off x="7700506" y="4191624"/>
            <a:ext cx="724206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>
                <a:solidFill>
                  <a:srgbClr val="53585F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53585F"/>
                </a:solidFill>
              </a:rPr>
              <a:t>2G</a:t>
            </a:r>
          </a:p>
        </p:txBody>
      </p:sp>
      <p:grpSp>
        <p:nvGrpSpPr>
          <p:cNvPr id="1469" name="Group 1469"/>
          <p:cNvGrpSpPr/>
          <p:nvPr/>
        </p:nvGrpSpPr>
        <p:grpSpPr>
          <a:xfrm>
            <a:off x="8209088" y="3070149"/>
            <a:ext cx="3817548" cy="1122545"/>
            <a:chOff x="0" y="0"/>
            <a:chExt cx="3817546" cy="1122544"/>
          </a:xfrm>
        </p:grpSpPr>
        <p:sp>
          <p:nvSpPr>
            <p:cNvPr id="1465" name="Shape 1465"/>
            <p:cNvSpPr/>
            <p:nvPr/>
          </p:nvSpPr>
          <p:spPr>
            <a:xfrm>
              <a:off x="1746826" y="0"/>
              <a:ext cx="2070721" cy="1122545"/>
            </a:xfrm>
            <a:prstGeom prst="rect">
              <a:avLst/>
            </a:prstGeom>
            <a:solidFill>
              <a:srgbClr val="0065C1"/>
            </a:solidFill>
            <a:ln w="38100" cap="flat">
              <a:solidFill>
                <a:srgbClr val="FFFFFF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noAutofit/>
            </a:bodyPr>
            <a:lstStyle>
              <a:lvl1pPr>
                <a:defRPr sz="3200" b="1"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FFFFFF"/>
                  </a:solidFill>
                </a:rPr>
                <a:t>D</a:t>
              </a:r>
            </a:p>
          </p:txBody>
        </p:sp>
        <p:sp>
          <p:nvSpPr>
            <p:cNvPr id="1466" name="Shape 1466"/>
            <p:cNvSpPr/>
            <p:nvPr/>
          </p:nvSpPr>
          <p:spPr>
            <a:xfrm>
              <a:off x="0" y="0"/>
              <a:ext cx="431902" cy="1122545"/>
            </a:xfrm>
            <a:prstGeom prst="rect">
              <a:avLst/>
            </a:prstGeom>
            <a:solidFill>
              <a:srgbClr val="5747C1"/>
            </a:solidFill>
            <a:ln w="38100" cap="flat">
              <a:solidFill>
                <a:srgbClr val="FFFFFF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noAutofit/>
            </a:bodyPr>
            <a:lstStyle>
              <a:lvl1pPr>
                <a:defRPr sz="3200" b="1"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FFFFFF"/>
                  </a:solidFill>
                </a:rPr>
                <a:t>S</a:t>
              </a:r>
            </a:p>
          </p:txBody>
        </p:sp>
        <p:sp>
          <p:nvSpPr>
            <p:cNvPr id="1467" name="Shape 1467"/>
            <p:cNvSpPr/>
            <p:nvPr/>
          </p:nvSpPr>
          <p:spPr>
            <a:xfrm>
              <a:off x="973518" y="0"/>
              <a:ext cx="718451" cy="1122545"/>
            </a:xfrm>
            <a:prstGeom prst="rect">
              <a:avLst/>
            </a:prstGeom>
            <a:solidFill>
              <a:srgbClr val="308B16"/>
            </a:solidFill>
            <a:ln w="38100" cap="flat">
              <a:solidFill>
                <a:srgbClr val="FFFFFF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noAutofit/>
            </a:bodyPr>
            <a:lstStyle>
              <a:lvl1pPr>
                <a:defRPr sz="3200" b="1"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FFFFFF"/>
                  </a:solidFill>
                </a:rPr>
                <a:t>I</a:t>
              </a:r>
            </a:p>
          </p:txBody>
        </p:sp>
        <p:sp>
          <p:nvSpPr>
            <p:cNvPr id="1468" name="Shape 1468"/>
            <p:cNvSpPr/>
            <p:nvPr/>
          </p:nvSpPr>
          <p:spPr>
            <a:xfrm>
              <a:off x="486759" y="0"/>
              <a:ext cx="431903" cy="1122545"/>
            </a:xfrm>
            <a:prstGeom prst="rect">
              <a:avLst/>
            </a:prstGeom>
            <a:solidFill>
              <a:srgbClr val="BC8027"/>
            </a:solidFill>
            <a:ln w="38100" cap="flat">
              <a:solidFill>
                <a:srgbClr val="FFFFFF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noAutofit/>
            </a:bodyPr>
            <a:lstStyle>
              <a:lvl1pPr>
                <a:defRPr sz="3200" b="1"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200" b="1">
                  <a:solidFill>
                    <a:srgbClr val="FFFFFF"/>
                  </a:solidFill>
                </a:rPr>
                <a:t>B</a:t>
              </a:r>
            </a:p>
          </p:txBody>
        </p:sp>
      </p:grpSp>
      <p:sp>
        <p:nvSpPr>
          <p:cNvPr id="1470" name="Shape 1470"/>
          <p:cNvSpPr/>
          <p:nvPr/>
        </p:nvSpPr>
        <p:spPr>
          <a:xfrm>
            <a:off x="11625975" y="4191624"/>
            <a:ext cx="724206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>
                <a:solidFill>
                  <a:srgbClr val="53585F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53585F"/>
                </a:solidFill>
              </a:rPr>
              <a:t>3G</a:t>
            </a:r>
          </a:p>
        </p:txBody>
      </p:sp>
      <p:sp>
        <p:nvSpPr>
          <p:cNvPr id="1471" name="Shape 1471"/>
          <p:cNvSpPr/>
          <p:nvPr/>
        </p:nvSpPr>
        <p:spPr>
          <a:xfrm>
            <a:off x="5503652" y="4324974"/>
            <a:ext cx="1441324" cy="558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0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000">
                <a:solidFill>
                  <a:srgbClr val="FFFFFF"/>
                </a:solidFill>
              </a:rPr>
              <a:t>group 2</a:t>
            </a:r>
          </a:p>
        </p:txBody>
      </p:sp>
      <p:sp>
        <p:nvSpPr>
          <p:cNvPr id="1472" name="Shape 1472"/>
          <p:cNvSpPr/>
          <p:nvPr/>
        </p:nvSpPr>
        <p:spPr>
          <a:xfrm>
            <a:off x="9397200" y="4324974"/>
            <a:ext cx="1441324" cy="558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0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000">
                <a:solidFill>
                  <a:srgbClr val="FFFFFF"/>
                </a:solidFill>
              </a:rPr>
              <a:t>group 3</a:t>
            </a:r>
          </a:p>
        </p:txBody>
      </p:sp>
      <p:sp>
        <p:nvSpPr>
          <p:cNvPr id="1473" name="Shape 1473"/>
          <p:cNvSpPr/>
          <p:nvPr/>
        </p:nvSpPr>
        <p:spPr>
          <a:xfrm>
            <a:off x="12102637" y="3066932"/>
            <a:ext cx="673101" cy="774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44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4400">
                <a:solidFill>
                  <a:srgbClr val="FFFFFF"/>
                </a:solidFill>
              </a:rPr>
              <a:t>…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1" name="Shape 1481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73201">
              <a:defRPr sz="648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6480">
                <a:solidFill>
                  <a:srgbClr val="FFFFFF"/>
                </a:solidFill>
              </a:rPr>
              <a:t>Strategy</a:t>
            </a:r>
          </a:p>
        </p:txBody>
      </p:sp>
      <p:sp>
        <p:nvSpPr>
          <p:cNvPr id="1482" name="Shape 1482"/>
          <p:cNvSpPr>
            <a:spLocks noGrp="1"/>
          </p:cNvSpPr>
          <p:nvPr>
            <p:ph type="body" idx="4294967295"/>
          </p:nvPr>
        </p:nvSpPr>
        <p:spPr>
          <a:xfrm>
            <a:off x="452854" y="2224894"/>
            <a:ext cx="12249892" cy="7058623"/>
          </a:xfrm>
          <a:prstGeom prst="rect">
            <a:avLst/>
          </a:prstGeom>
        </p:spPr>
        <p:txBody>
          <a:bodyPr>
            <a:normAutofit fontScale="92500" lnSpcReduction="20000"/>
          </a:bodyPr>
          <a:lstStyle/>
          <a:p>
            <a:pPr lvl="0">
              <a:buNone/>
              <a:defRPr sz="1800">
                <a:solidFill>
                  <a:srgbClr val="000000"/>
                </a:solidFill>
              </a:defRPr>
            </a:pPr>
            <a:r>
              <a:rPr sz="3800" dirty="0">
                <a:solidFill>
                  <a:srgbClr val="333333"/>
                </a:solidFill>
              </a:rPr>
              <a:t>Put related pieces of data near each other</a:t>
            </a:r>
            <a:r>
              <a:rPr sz="3800" dirty="0" smtClean="0">
                <a:solidFill>
                  <a:srgbClr val="333333"/>
                </a:solidFill>
              </a:rPr>
              <a:t>.</a:t>
            </a:r>
            <a:endParaRPr sz="3800" dirty="0">
              <a:solidFill>
                <a:srgbClr val="333333"/>
              </a:solidFill>
            </a:endParaRPr>
          </a:p>
          <a:p>
            <a:pPr lvl="0">
              <a:buNone/>
              <a:defRPr sz="1800">
                <a:solidFill>
                  <a:srgbClr val="000000"/>
                </a:solidFill>
              </a:defRPr>
            </a:pPr>
            <a:r>
              <a:rPr sz="3800" dirty="0">
                <a:solidFill>
                  <a:srgbClr val="333333"/>
                </a:solidFill>
              </a:rPr>
              <a:t>Rules:</a:t>
            </a:r>
          </a:p>
          <a:p>
            <a:pPr lvl="1">
              <a:buNone/>
              <a:defRPr sz="1800">
                <a:solidFill>
                  <a:srgbClr val="000000"/>
                </a:solidFill>
              </a:defRPr>
            </a:pPr>
            <a:r>
              <a:rPr sz="3500" dirty="0">
                <a:solidFill>
                  <a:srgbClr val="333333"/>
                </a:solidFill>
              </a:rPr>
              <a:t>1. Put directory entries near directory inodes.</a:t>
            </a:r>
          </a:p>
          <a:p>
            <a:pPr lvl="1">
              <a:buNone/>
              <a:defRPr sz="1800">
                <a:solidFill>
                  <a:srgbClr val="000000"/>
                </a:solidFill>
              </a:defRPr>
            </a:pPr>
            <a:r>
              <a:rPr sz="3500" dirty="0">
                <a:solidFill>
                  <a:srgbClr val="333333"/>
                </a:solidFill>
              </a:rPr>
              <a:t>2. Put inodes near directory entries.</a:t>
            </a:r>
          </a:p>
          <a:p>
            <a:pPr lvl="1">
              <a:buNone/>
              <a:defRPr sz="1800">
                <a:solidFill>
                  <a:srgbClr val="000000"/>
                </a:solidFill>
              </a:defRPr>
            </a:pPr>
            <a:r>
              <a:rPr sz="3500" dirty="0">
                <a:solidFill>
                  <a:srgbClr val="333333"/>
                </a:solidFill>
              </a:rPr>
              <a:t>3. Put data blocks near inodes.</a:t>
            </a:r>
          </a:p>
          <a:p>
            <a:pPr lvl="0">
              <a:buNone/>
              <a:defRPr sz="1800">
                <a:solidFill>
                  <a:srgbClr val="000000"/>
                </a:solidFill>
              </a:defRPr>
            </a:pPr>
            <a:r>
              <a:rPr sz="3800" dirty="0" smtClean="0">
                <a:solidFill>
                  <a:srgbClr val="333333"/>
                </a:solidFill>
              </a:rPr>
              <a:t>Sound good?</a:t>
            </a:r>
            <a:endParaRPr lang="en-US" sz="3800" dirty="0" smtClean="0">
              <a:solidFill>
                <a:srgbClr val="333333"/>
              </a:solidFill>
            </a:endParaRPr>
          </a:p>
          <a:p>
            <a:pPr lvl="0">
              <a:buNone/>
              <a:defRPr sz="1800">
                <a:solidFill>
                  <a:srgbClr val="000000"/>
                </a:solidFill>
              </a:defRPr>
            </a:pPr>
            <a:r>
              <a:rPr lang="en-US" sz="3800" dirty="0" smtClean="0">
                <a:solidFill>
                  <a:srgbClr val="333333"/>
                </a:solidFill>
              </a:rPr>
              <a:t>Problem: File </a:t>
            </a:r>
            <a:r>
              <a:rPr lang="en-US" sz="3800" dirty="0">
                <a:solidFill>
                  <a:srgbClr val="333333"/>
                </a:solidFill>
              </a:rPr>
              <a:t>system is one big </a:t>
            </a:r>
            <a:r>
              <a:rPr lang="en-US" sz="3800" dirty="0" smtClean="0">
                <a:solidFill>
                  <a:srgbClr val="333333"/>
                </a:solidFill>
              </a:rPr>
              <a:t>tree</a:t>
            </a:r>
            <a:endParaRPr lang="en-US" sz="3800" dirty="0">
              <a:solidFill>
                <a:srgbClr val="333333"/>
              </a:solidFill>
            </a:endParaRPr>
          </a:p>
          <a:p>
            <a:pPr lvl="1">
              <a:buNone/>
              <a:defRPr sz="1800">
                <a:solidFill>
                  <a:srgbClr val="000000"/>
                </a:solidFill>
              </a:defRPr>
            </a:pPr>
            <a:r>
              <a:rPr lang="en-US" sz="3500" dirty="0">
                <a:solidFill>
                  <a:srgbClr val="333333"/>
                </a:solidFill>
              </a:rPr>
              <a:t>All directories and files have a common root</a:t>
            </a:r>
            <a:r>
              <a:rPr lang="en-US" sz="3500" dirty="0" smtClean="0">
                <a:solidFill>
                  <a:srgbClr val="333333"/>
                </a:solidFill>
              </a:rPr>
              <a:t>.</a:t>
            </a:r>
            <a:endParaRPr lang="en-US" sz="3500" dirty="0">
              <a:solidFill>
                <a:srgbClr val="333333"/>
              </a:solidFill>
            </a:endParaRPr>
          </a:p>
          <a:p>
            <a:pPr lvl="1">
              <a:buNone/>
              <a:defRPr sz="1800">
                <a:solidFill>
                  <a:srgbClr val="000000"/>
                </a:solidFill>
              </a:defRPr>
            </a:pPr>
            <a:r>
              <a:rPr lang="en-US" sz="3500" dirty="0">
                <a:solidFill>
                  <a:srgbClr val="333333"/>
                </a:solidFill>
              </a:rPr>
              <a:t>A</a:t>
            </a:r>
            <a:r>
              <a:rPr lang="en-US" sz="3500" dirty="0" smtClean="0">
                <a:solidFill>
                  <a:srgbClr val="333333"/>
                </a:solidFill>
              </a:rPr>
              <a:t>ll </a:t>
            </a:r>
            <a:r>
              <a:rPr lang="en-US" sz="3500" dirty="0">
                <a:solidFill>
                  <a:srgbClr val="333333"/>
                </a:solidFill>
              </a:rPr>
              <a:t>data in </a:t>
            </a:r>
            <a:r>
              <a:rPr lang="en-US" sz="3500" dirty="0" smtClean="0">
                <a:solidFill>
                  <a:srgbClr val="333333"/>
                </a:solidFill>
              </a:rPr>
              <a:t> </a:t>
            </a:r>
            <a:r>
              <a:rPr lang="en-US" sz="3500" dirty="0">
                <a:solidFill>
                  <a:srgbClr val="333333"/>
                </a:solidFill>
              </a:rPr>
              <a:t>same FS is </a:t>
            </a:r>
            <a:r>
              <a:rPr lang="en-US" sz="3500" dirty="0" smtClean="0">
                <a:solidFill>
                  <a:srgbClr val="333333"/>
                </a:solidFill>
              </a:rPr>
              <a:t>related</a:t>
            </a:r>
            <a:r>
              <a:rPr lang="en-US" sz="3500" dirty="0">
                <a:solidFill>
                  <a:srgbClr val="333333"/>
                </a:solidFill>
              </a:rPr>
              <a:t> </a:t>
            </a:r>
            <a:r>
              <a:rPr lang="en-US" sz="3500" dirty="0" smtClean="0">
                <a:solidFill>
                  <a:srgbClr val="333333"/>
                </a:solidFill>
              </a:rPr>
              <a:t>in some way</a:t>
            </a:r>
            <a:endParaRPr lang="en-US" sz="3500" dirty="0">
              <a:solidFill>
                <a:srgbClr val="333333"/>
              </a:solidFill>
            </a:endParaRPr>
          </a:p>
          <a:p>
            <a:pPr lvl="0">
              <a:buNone/>
              <a:defRPr sz="1800">
                <a:solidFill>
                  <a:srgbClr val="000000"/>
                </a:solidFill>
              </a:defRPr>
            </a:pPr>
            <a:r>
              <a:rPr lang="en-US" sz="3800" dirty="0">
                <a:solidFill>
                  <a:srgbClr val="333333"/>
                </a:solidFill>
              </a:rPr>
              <a:t>Trying to put everything near everything else </a:t>
            </a:r>
            <a:r>
              <a:rPr lang="en-US" sz="3800" dirty="0" smtClean="0">
                <a:solidFill>
                  <a:srgbClr val="333333"/>
                </a:solidFill>
              </a:rPr>
              <a:t>doesn’t make any choices!</a:t>
            </a:r>
            <a:endParaRPr lang="en-US" sz="3800" dirty="0">
              <a:solidFill>
                <a:srgbClr val="333333"/>
              </a:solidFill>
            </a:endParaRPr>
          </a:p>
          <a:p>
            <a:pPr lvl="0">
              <a:buNone/>
              <a:defRPr sz="1800">
                <a:solidFill>
                  <a:srgbClr val="000000"/>
                </a:solidFill>
              </a:defRPr>
            </a:pPr>
            <a:endParaRPr sz="3800" dirty="0">
              <a:solidFill>
                <a:srgbClr val="333333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82" grpId="0" uiExpand="1" build="p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3" name="Shape 1493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73201">
              <a:defRPr sz="648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6480">
                <a:solidFill>
                  <a:srgbClr val="FFFFFF"/>
                </a:solidFill>
              </a:rPr>
              <a:t>Revised Strategy</a:t>
            </a:r>
          </a:p>
        </p:txBody>
      </p:sp>
      <p:sp>
        <p:nvSpPr>
          <p:cNvPr id="1494" name="Shape 1494"/>
          <p:cNvSpPr>
            <a:spLocks noGrp="1"/>
          </p:cNvSpPr>
          <p:nvPr>
            <p:ph type="body" idx="4294967295"/>
          </p:nvPr>
        </p:nvSpPr>
        <p:spPr>
          <a:xfrm>
            <a:off x="469557" y="2427888"/>
            <a:ext cx="11099800" cy="4740275"/>
          </a:xfrm>
          <a:prstGeom prst="rect">
            <a:avLst/>
          </a:prstGeom>
        </p:spPr>
        <p:txBody>
          <a:bodyPr/>
          <a:lstStyle/>
          <a:p>
            <a:pPr lvl="0">
              <a:buNone/>
              <a:defRPr sz="1800">
                <a:solidFill>
                  <a:srgbClr val="000000"/>
                </a:solidFill>
              </a:defRPr>
            </a:pPr>
            <a:r>
              <a:rPr sz="3800" dirty="0">
                <a:solidFill>
                  <a:srgbClr val="333333"/>
                </a:solidFill>
              </a:rPr>
              <a:t>Put more-related pieces of data near each </a:t>
            </a:r>
            <a:r>
              <a:rPr sz="3800" dirty="0" smtClean="0">
                <a:solidFill>
                  <a:srgbClr val="333333"/>
                </a:solidFill>
              </a:rPr>
              <a:t>other</a:t>
            </a:r>
            <a:endParaRPr sz="3800" dirty="0">
              <a:solidFill>
                <a:srgbClr val="333333"/>
              </a:solidFill>
            </a:endParaRPr>
          </a:p>
          <a:p>
            <a:pPr lvl="0">
              <a:buNone/>
              <a:defRPr sz="1800">
                <a:solidFill>
                  <a:srgbClr val="000000"/>
                </a:solidFill>
              </a:defRPr>
            </a:pPr>
            <a:endParaRPr sz="3800" dirty="0">
              <a:solidFill>
                <a:srgbClr val="333333"/>
              </a:solidFill>
            </a:endParaRPr>
          </a:p>
          <a:p>
            <a:pPr lvl="0">
              <a:buNone/>
              <a:defRPr sz="1800">
                <a:solidFill>
                  <a:srgbClr val="000000"/>
                </a:solidFill>
              </a:defRPr>
            </a:pPr>
            <a:r>
              <a:rPr sz="3800" dirty="0">
                <a:solidFill>
                  <a:srgbClr val="333333"/>
                </a:solidFill>
              </a:rPr>
              <a:t>Put less-related pieces of data </a:t>
            </a:r>
            <a:r>
              <a:rPr sz="3800" b="1" dirty="0">
                <a:solidFill>
                  <a:srgbClr val="333333"/>
                </a:solidFill>
              </a:rPr>
              <a:t>far</a:t>
            </a:r>
            <a:r>
              <a:rPr sz="3800" dirty="0">
                <a:solidFill>
                  <a:srgbClr val="333333"/>
                </a:solidFill>
              </a:rPr>
              <a:t> from each </a:t>
            </a:r>
            <a:r>
              <a:rPr sz="3800" dirty="0" smtClean="0">
                <a:solidFill>
                  <a:srgbClr val="333333"/>
                </a:solidFill>
              </a:rPr>
              <a:t>other</a:t>
            </a:r>
            <a:endParaRPr sz="3800" dirty="0">
              <a:solidFill>
                <a:srgbClr val="333333"/>
              </a:solidFill>
            </a:endParaRPr>
          </a:p>
          <a:p>
            <a:pPr lvl="0">
              <a:buNone/>
              <a:defRPr sz="1800">
                <a:solidFill>
                  <a:srgbClr val="000000"/>
                </a:solidFill>
              </a:defRPr>
            </a:pPr>
            <a:endParaRPr sz="3800" dirty="0">
              <a:solidFill>
                <a:srgbClr val="333333"/>
              </a:solidFill>
            </a:endParaRPr>
          </a:p>
          <a:p>
            <a:pPr lvl="0">
              <a:buNone/>
              <a:defRPr sz="1800">
                <a:solidFill>
                  <a:srgbClr val="000000"/>
                </a:solidFill>
              </a:defRPr>
            </a:pPr>
            <a:r>
              <a:rPr sz="3800" dirty="0">
                <a:solidFill>
                  <a:srgbClr val="333333"/>
                </a:solidFill>
              </a:rPr>
              <a:t>FFS developers used their best </a:t>
            </a:r>
            <a:r>
              <a:rPr sz="3800" dirty="0" smtClean="0">
                <a:solidFill>
                  <a:srgbClr val="333333"/>
                </a:solidFill>
              </a:rPr>
              <a:t>judgement</a:t>
            </a:r>
            <a:endParaRPr sz="3800" dirty="0">
              <a:solidFill>
                <a:srgbClr val="333333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5" name="Shape 1555"/>
          <p:cNvSpPr/>
          <p:nvPr/>
        </p:nvSpPr>
        <p:spPr>
          <a:xfrm>
            <a:off x="1486178" y="3164767"/>
            <a:ext cx="1257759" cy="647701"/>
          </a:xfrm>
          <a:prstGeom prst="rect">
            <a:avLst/>
          </a:prstGeom>
          <a:ln w="12700">
            <a:solidFill>
              <a:schemeClr val="bg2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 dirty="0" smtClean="0">
                <a:solidFill>
                  <a:srgbClr val="FFFFFF"/>
                </a:solidFill>
              </a:rPr>
              <a:t>inode</a:t>
            </a:r>
            <a:endParaRPr sz="3600" dirty="0">
              <a:solidFill>
                <a:srgbClr val="FFFFFF"/>
              </a:solidFill>
            </a:endParaRPr>
          </a:p>
        </p:txBody>
      </p:sp>
      <p:sp>
        <p:nvSpPr>
          <p:cNvPr id="1556" name="Shape 1556"/>
          <p:cNvSpPr/>
          <p:nvPr/>
        </p:nvSpPr>
        <p:spPr>
          <a:xfrm>
            <a:off x="3940649" y="3252656"/>
            <a:ext cx="1149041" cy="471924"/>
          </a:xfrm>
          <a:prstGeom prst="rect">
            <a:avLst/>
          </a:prstGeom>
          <a:ln w="12700">
            <a:solidFill>
              <a:schemeClr val="bg2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50800" tIns="50800" rIns="50800" bIns="50800" anchor="ctr">
            <a:spAutoFit/>
          </a:bodyPr>
          <a:lstStyle>
            <a:lvl1pPr algn="l"/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sz="2400" dirty="0" smtClean="0">
                <a:solidFill>
                  <a:schemeClr val="tx1"/>
                </a:solidFill>
              </a:rPr>
              <a:t>dir data</a:t>
            </a:r>
            <a:endParaRPr sz="2400" dirty="0">
              <a:solidFill>
                <a:schemeClr val="tx1"/>
              </a:solidFill>
            </a:endParaRPr>
          </a:p>
        </p:txBody>
      </p:sp>
      <p:sp>
        <p:nvSpPr>
          <p:cNvPr id="1557" name="Shape 1557"/>
          <p:cNvSpPr/>
          <p:nvPr/>
        </p:nvSpPr>
        <p:spPr>
          <a:xfrm>
            <a:off x="5757752" y="2074965"/>
            <a:ext cx="1969162" cy="647701"/>
          </a:xfrm>
          <a:prstGeom prst="rect">
            <a:avLst/>
          </a:prstGeom>
          <a:ln w="12700">
            <a:solidFill>
              <a:schemeClr val="bg2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file inode</a:t>
            </a:r>
          </a:p>
        </p:txBody>
      </p:sp>
      <p:sp>
        <p:nvSpPr>
          <p:cNvPr id="1558" name="Shape 1558"/>
          <p:cNvSpPr/>
          <p:nvPr/>
        </p:nvSpPr>
        <p:spPr>
          <a:xfrm>
            <a:off x="5757752" y="4840815"/>
            <a:ext cx="1917955" cy="647701"/>
          </a:xfrm>
          <a:prstGeom prst="rect">
            <a:avLst/>
          </a:prstGeom>
          <a:ln w="12700">
            <a:solidFill>
              <a:schemeClr val="bg2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dir inode</a:t>
            </a:r>
          </a:p>
        </p:txBody>
      </p:sp>
      <p:sp>
        <p:nvSpPr>
          <p:cNvPr id="1559" name="Shape 1559"/>
          <p:cNvSpPr/>
          <p:nvPr/>
        </p:nvSpPr>
        <p:spPr>
          <a:xfrm>
            <a:off x="8917974" y="426298"/>
            <a:ext cx="798403" cy="798404"/>
          </a:xfrm>
          <a:prstGeom prst="rect">
            <a:avLst/>
          </a:prstGeom>
          <a:solidFill>
            <a:srgbClr val="A6AAA8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600" b="1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/>
            </a:pPr>
            <a:r>
              <a:rPr sz="2600" b="1"/>
              <a:t>B1</a:t>
            </a:r>
          </a:p>
        </p:txBody>
      </p:sp>
      <p:sp>
        <p:nvSpPr>
          <p:cNvPr id="1560" name="Shape 1560"/>
          <p:cNvSpPr/>
          <p:nvPr/>
        </p:nvSpPr>
        <p:spPr>
          <a:xfrm>
            <a:off x="8917974" y="1745614"/>
            <a:ext cx="798403" cy="798403"/>
          </a:xfrm>
          <a:prstGeom prst="rect">
            <a:avLst/>
          </a:prstGeom>
          <a:solidFill>
            <a:srgbClr val="A6AAA8"/>
          </a:solidFill>
          <a:ln w="12700">
            <a:solidFill>
              <a:schemeClr val="bg2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600" b="1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/>
            </a:pPr>
            <a:r>
              <a:rPr sz="2600" b="1"/>
              <a:t>B2</a:t>
            </a:r>
          </a:p>
        </p:txBody>
      </p:sp>
      <p:sp>
        <p:nvSpPr>
          <p:cNvPr id="1561" name="Shape 1561"/>
          <p:cNvSpPr/>
          <p:nvPr/>
        </p:nvSpPr>
        <p:spPr>
          <a:xfrm>
            <a:off x="8917974" y="3064929"/>
            <a:ext cx="798403" cy="798403"/>
          </a:xfrm>
          <a:prstGeom prst="rect">
            <a:avLst/>
          </a:prstGeom>
          <a:solidFill>
            <a:srgbClr val="A6AAA8"/>
          </a:solidFill>
          <a:ln w="12700">
            <a:solidFill>
              <a:schemeClr val="bg2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600" b="1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/>
            </a:pPr>
            <a:r>
              <a:rPr sz="2600" b="1"/>
              <a:t>B3</a:t>
            </a:r>
          </a:p>
        </p:txBody>
      </p:sp>
      <p:sp>
        <p:nvSpPr>
          <p:cNvPr id="1562" name="Shape 1562"/>
          <p:cNvSpPr/>
          <p:nvPr/>
        </p:nvSpPr>
        <p:spPr>
          <a:xfrm>
            <a:off x="8917974" y="4384244"/>
            <a:ext cx="798403" cy="798403"/>
          </a:xfrm>
          <a:prstGeom prst="rect">
            <a:avLst/>
          </a:prstGeom>
          <a:solidFill>
            <a:srgbClr val="A6AAA8"/>
          </a:solidFill>
          <a:ln w="12700">
            <a:solidFill>
              <a:schemeClr val="bg2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600" b="1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/>
            </a:pPr>
            <a:r>
              <a:rPr sz="2600" b="1"/>
              <a:t>B1</a:t>
            </a:r>
          </a:p>
        </p:txBody>
      </p:sp>
      <p:sp>
        <p:nvSpPr>
          <p:cNvPr id="1563" name="Shape 1563"/>
          <p:cNvSpPr/>
          <p:nvPr/>
        </p:nvSpPr>
        <p:spPr>
          <a:xfrm>
            <a:off x="8917974" y="5703560"/>
            <a:ext cx="798403" cy="798403"/>
          </a:xfrm>
          <a:prstGeom prst="rect">
            <a:avLst/>
          </a:prstGeom>
          <a:solidFill>
            <a:srgbClr val="A6AAA8"/>
          </a:solidFill>
          <a:ln w="12700">
            <a:solidFill>
              <a:schemeClr val="bg2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600" b="1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/>
            </a:pPr>
            <a:r>
              <a:rPr sz="2600" b="1"/>
              <a:t>B2</a:t>
            </a:r>
          </a:p>
        </p:txBody>
      </p:sp>
      <p:sp>
        <p:nvSpPr>
          <p:cNvPr id="1564" name="Shape 1564"/>
          <p:cNvSpPr/>
          <p:nvPr/>
        </p:nvSpPr>
        <p:spPr>
          <a:xfrm flipV="1">
            <a:off x="7701172" y="1274439"/>
            <a:ext cx="1163825" cy="1015407"/>
          </a:xfrm>
          <a:prstGeom prst="line">
            <a:avLst/>
          </a:prstGeom>
          <a:ln w="25400">
            <a:solidFill>
              <a:schemeClr val="bg2"/>
            </a:solidFill>
            <a:miter lim="400000"/>
            <a:tailEnd type="triangle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1565" name="Shape 1565"/>
          <p:cNvSpPr/>
          <p:nvPr/>
        </p:nvSpPr>
        <p:spPr>
          <a:xfrm flipV="1">
            <a:off x="7726572" y="2148819"/>
            <a:ext cx="1093265" cy="268027"/>
          </a:xfrm>
          <a:prstGeom prst="line">
            <a:avLst/>
          </a:prstGeom>
          <a:ln w="25400">
            <a:solidFill>
              <a:schemeClr val="bg2"/>
            </a:solidFill>
            <a:miter lim="400000"/>
            <a:tailEnd type="triangle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1566" name="Shape 1566"/>
          <p:cNvSpPr/>
          <p:nvPr/>
        </p:nvSpPr>
        <p:spPr>
          <a:xfrm>
            <a:off x="7726572" y="2543845"/>
            <a:ext cx="1111072" cy="651472"/>
          </a:xfrm>
          <a:prstGeom prst="line">
            <a:avLst/>
          </a:prstGeom>
          <a:ln w="25400">
            <a:solidFill>
              <a:schemeClr val="bg2"/>
            </a:solidFill>
            <a:miter lim="400000"/>
            <a:tailEnd type="triangle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1567" name="Shape 1567"/>
          <p:cNvSpPr/>
          <p:nvPr/>
        </p:nvSpPr>
        <p:spPr>
          <a:xfrm flipV="1">
            <a:off x="7742482" y="4688331"/>
            <a:ext cx="1080679" cy="470604"/>
          </a:xfrm>
          <a:prstGeom prst="line">
            <a:avLst/>
          </a:prstGeom>
          <a:ln w="25400">
            <a:solidFill>
              <a:schemeClr val="bg2"/>
            </a:solidFill>
            <a:miter lim="400000"/>
            <a:tailEnd type="triangle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1568" name="Shape 1568"/>
          <p:cNvSpPr/>
          <p:nvPr/>
        </p:nvSpPr>
        <p:spPr>
          <a:xfrm>
            <a:off x="7767882" y="5285934"/>
            <a:ext cx="1092595" cy="609899"/>
          </a:xfrm>
          <a:prstGeom prst="line">
            <a:avLst/>
          </a:prstGeom>
          <a:ln w="25400">
            <a:solidFill>
              <a:schemeClr val="bg2"/>
            </a:solidFill>
            <a:miter lim="400000"/>
            <a:tailEnd type="triangle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1569" name="Shape 1569"/>
          <p:cNvSpPr/>
          <p:nvPr/>
        </p:nvSpPr>
        <p:spPr>
          <a:xfrm>
            <a:off x="9317175" y="1115372"/>
            <a:ext cx="1" cy="647701"/>
          </a:xfrm>
          <a:prstGeom prst="line">
            <a:avLst/>
          </a:prstGeom>
          <a:ln w="25400">
            <a:solidFill>
              <a:schemeClr val="bg2"/>
            </a:solidFill>
            <a:custDash>
              <a:ds d="200000" sp="200000"/>
            </a:custDash>
            <a:miter lim="400000"/>
            <a:tailEnd type="triangle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1570" name="Shape 1570"/>
          <p:cNvSpPr/>
          <p:nvPr/>
        </p:nvSpPr>
        <p:spPr>
          <a:xfrm>
            <a:off x="9317175" y="2429822"/>
            <a:ext cx="1" cy="647701"/>
          </a:xfrm>
          <a:prstGeom prst="line">
            <a:avLst/>
          </a:prstGeom>
          <a:ln w="25400">
            <a:solidFill>
              <a:schemeClr val="bg2"/>
            </a:solidFill>
            <a:custDash>
              <a:ds d="200000" sp="200000"/>
            </a:custDash>
            <a:miter lim="400000"/>
            <a:tailEnd type="triangle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1571" name="Shape 1571"/>
          <p:cNvSpPr/>
          <p:nvPr/>
        </p:nvSpPr>
        <p:spPr>
          <a:xfrm>
            <a:off x="9317175" y="5055548"/>
            <a:ext cx="1" cy="647701"/>
          </a:xfrm>
          <a:prstGeom prst="line">
            <a:avLst/>
          </a:prstGeom>
          <a:ln w="25400">
            <a:solidFill>
              <a:schemeClr val="bg2"/>
            </a:solidFill>
            <a:custDash>
              <a:ds d="200000" sp="200000"/>
            </a:custDash>
            <a:miter lim="400000"/>
            <a:tailEnd type="triangle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1572" name="Shape 1572"/>
          <p:cNvSpPr/>
          <p:nvPr/>
        </p:nvSpPr>
        <p:spPr>
          <a:xfrm flipV="1">
            <a:off x="4686922" y="2640002"/>
            <a:ext cx="1075457" cy="795023"/>
          </a:xfrm>
          <a:prstGeom prst="line">
            <a:avLst/>
          </a:prstGeom>
          <a:ln w="25400">
            <a:solidFill>
              <a:schemeClr val="bg2"/>
            </a:solidFill>
            <a:miter lim="400000"/>
            <a:tailEnd type="triangle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1573" name="Shape 1573"/>
          <p:cNvSpPr/>
          <p:nvPr/>
        </p:nvSpPr>
        <p:spPr>
          <a:xfrm>
            <a:off x="4686922" y="3689024"/>
            <a:ext cx="1110403" cy="1331571"/>
          </a:xfrm>
          <a:prstGeom prst="line">
            <a:avLst/>
          </a:prstGeom>
          <a:ln w="25400">
            <a:solidFill>
              <a:schemeClr val="bg2"/>
            </a:solidFill>
            <a:miter lim="400000"/>
            <a:tailEnd type="triangle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1574" name="Shape 1574"/>
          <p:cNvSpPr/>
          <p:nvPr/>
        </p:nvSpPr>
        <p:spPr>
          <a:xfrm>
            <a:off x="2795780" y="3523924"/>
            <a:ext cx="1075561" cy="1"/>
          </a:xfrm>
          <a:prstGeom prst="line">
            <a:avLst/>
          </a:prstGeom>
          <a:ln w="25400">
            <a:solidFill>
              <a:schemeClr val="bg2"/>
            </a:solidFill>
            <a:miter lim="400000"/>
            <a:tailEnd type="triangle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1575" name="Shape 1575"/>
          <p:cNvSpPr/>
          <p:nvPr/>
        </p:nvSpPr>
        <p:spPr>
          <a:xfrm>
            <a:off x="344680" y="3523924"/>
            <a:ext cx="1075561" cy="1"/>
          </a:xfrm>
          <a:prstGeom prst="line">
            <a:avLst/>
          </a:prstGeom>
          <a:ln w="25400">
            <a:solidFill>
              <a:schemeClr val="bg2"/>
            </a:solidFill>
            <a:miter lim="400000"/>
            <a:tailEnd type="triangle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1576" name="Shape 1576"/>
          <p:cNvSpPr/>
          <p:nvPr/>
        </p:nvSpPr>
        <p:spPr>
          <a:xfrm>
            <a:off x="302863" y="195505"/>
            <a:ext cx="6434176" cy="1193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Where to cut the tree and start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growing into another group?</a:t>
            </a:r>
          </a:p>
        </p:txBody>
      </p:sp>
      <p:sp>
        <p:nvSpPr>
          <p:cNvPr id="1577" name="Shape 1577"/>
          <p:cNvSpPr/>
          <p:nvPr/>
        </p:nvSpPr>
        <p:spPr>
          <a:xfrm>
            <a:off x="1304690" y="6065639"/>
            <a:ext cx="1620734" cy="1"/>
          </a:xfrm>
          <a:prstGeom prst="line">
            <a:avLst/>
          </a:prstGeom>
          <a:ln w="25400">
            <a:solidFill>
              <a:schemeClr val="bg2"/>
            </a:solidFill>
            <a:miter lim="400000"/>
            <a:tailEnd type="triangle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1578" name="Shape 1578"/>
          <p:cNvSpPr/>
          <p:nvPr/>
        </p:nvSpPr>
        <p:spPr>
          <a:xfrm>
            <a:off x="1297744" y="6669782"/>
            <a:ext cx="1620734" cy="1"/>
          </a:xfrm>
          <a:prstGeom prst="line">
            <a:avLst/>
          </a:prstGeom>
          <a:ln w="25400">
            <a:solidFill>
              <a:schemeClr val="bg2"/>
            </a:solidFill>
            <a:custDash>
              <a:ds d="200000" sp="200000"/>
            </a:custDash>
            <a:miter lim="400000"/>
            <a:tailEnd type="triangle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1579" name="Shape 1579"/>
          <p:cNvSpPr/>
          <p:nvPr/>
        </p:nvSpPr>
        <p:spPr>
          <a:xfrm>
            <a:off x="1537069" y="5492750"/>
            <a:ext cx="1141883" cy="495301"/>
          </a:xfrm>
          <a:prstGeom prst="rect">
            <a:avLst/>
          </a:prstGeom>
          <a:ln w="12700">
            <a:noFill/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6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600">
                <a:solidFill>
                  <a:srgbClr val="FFFFFF"/>
                </a:solidFill>
              </a:rPr>
              <a:t>pointer</a:t>
            </a:r>
          </a:p>
        </p:txBody>
      </p:sp>
      <p:sp>
        <p:nvSpPr>
          <p:cNvPr id="1580" name="Shape 1580"/>
          <p:cNvSpPr/>
          <p:nvPr/>
        </p:nvSpPr>
        <p:spPr>
          <a:xfrm>
            <a:off x="1540041" y="6168707"/>
            <a:ext cx="1135939" cy="495301"/>
          </a:xfrm>
          <a:prstGeom prst="rect">
            <a:avLst/>
          </a:prstGeom>
          <a:ln w="12700">
            <a:noFill/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6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600">
                <a:solidFill>
                  <a:srgbClr val="FFFFFF"/>
                </a:solidFill>
              </a:rPr>
              <a:t>related</a:t>
            </a:r>
          </a:p>
        </p:txBody>
      </p:sp>
      <p:sp>
        <p:nvSpPr>
          <p:cNvPr id="1581" name="Shape 1581"/>
          <p:cNvSpPr/>
          <p:nvPr/>
        </p:nvSpPr>
        <p:spPr>
          <a:xfrm>
            <a:off x="378471" y="4215707"/>
            <a:ext cx="3840939" cy="1"/>
          </a:xfrm>
          <a:prstGeom prst="line">
            <a:avLst/>
          </a:prstGeom>
          <a:ln w="25400">
            <a:solidFill>
              <a:schemeClr val="bg2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1582" name="Shape 1582"/>
          <p:cNvSpPr/>
          <p:nvPr/>
        </p:nvSpPr>
        <p:spPr>
          <a:xfrm flipH="1" flipV="1">
            <a:off x="203372" y="4018262"/>
            <a:ext cx="175100" cy="197446"/>
          </a:xfrm>
          <a:prstGeom prst="line">
            <a:avLst/>
          </a:prstGeom>
          <a:ln w="25400">
            <a:solidFill>
              <a:schemeClr val="bg2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1583" name="Shape 1583"/>
          <p:cNvSpPr/>
          <p:nvPr/>
        </p:nvSpPr>
        <p:spPr>
          <a:xfrm flipV="1">
            <a:off x="4224413" y="4012835"/>
            <a:ext cx="175100" cy="197446"/>
          </a:xfrm>
          <a:prstGeom prst="line">
            <a:avLst/>
          </a:prstGeom>
          <a:ln w="25400">
            <a:solidFill>
              <a:schemeClr val="bg2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1584" name="Shape 1584"/>
          <p:cNvSpPr/>
          <p:nvPr/>
        </p:nvSpPr>
        <p:spPr>
          <a:xfrm>
            <a:off x="1654238" y="4283314"/>
            <a:ext cx="921640" cy="495301"/>
          </a:xfrm>
          <a:prstGeom prst="rect">
            <a:avLst/>
          </a:prstGeom>
          <a:ln w="12700">
            <a:noFill/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600">
                <a:solidFill>
                  <a:srgbClr val="A6AAA8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600">
                <a:solidFill>
                  <a:srgbClr val="A6AAA8"/>
                </a:solidFill>
              </a:rPr>
              <a:t>many</a:t>
            </a:r>
          </a:p>
        </p:txBody>
      </p:sp>
      <p:sp>
        <p:nvSpPr>
          <p:cNvPr id="32" name="Shape 1606"/>
          <p:cNvSpPr/>
          <p:nvPr/>
        </p:nvSpPr>
        <p:spPr>
          <a:xfrm>
            <a:off x="378471" y="7324429"/>
            <a:ext cx="7297235" cy="55399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>
            <a:spAutoFit/>
          </a:bodyPr>
          <a:lstStyle/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3600" dirty="0">
                <a:solidFill>
                  <a:srgbClr val="FFFFFF"/>
                </a:solidFill>
              </a:rPr>
              <a:t>FFS puts dir </a:t>
            </a:r>
            <a:r>
              <a:rPr sz="3600" dirty="0" smtClean="0">
                <a:solidFill>
                  <a:srgbClr val="FFFFFF"/>
                </a:solidFill>
              </a:rPr>
              <a:t>inodes</a:t>
            </a:r>
            <a:r>
              <a:rPr lang="en-US" sz="3600" dirty="0" smtClean="0">
                <a:solidFill>
                  <a:srgbClr val="FFFFFF"/>
                </a:solidFill>
              </a:rPr>
              <a:t> </a:t>
            </a:r>
            <a:r>
              <a:rPr sz="3600" dirty="0" smtClean="0">
                <a:solidFill>
                  <a:srgbClr val="FFFFFF"/>
                </a:solidFill>
              </a:rPr>
              <a:t>in </a:t>
            </a:r>
            <a:r>
              <a:rPr sz="3600" dirty="0">
                <a:solidFill>
                  <a:srgbClr val="FFFFFF"/>
                </a:solidFill>
              </a:rPr>
              <a:t>a new </a:t>
            </a:r>
            <a:r>
              <a:rPr sz="3600" dirty="0" smtClean="0">
                <a:solidFill>
                  <a:srgbClr val="FFFFFF"/>
                </a:solidFill>
              </a:rPr>
              <a:t>group</a:t>
            </a:r>
            <a:endParaRPr sz="3600" dirty="0">
              <a:solidFill>
                <a:srgbClr val="FFFFFF"/>
              </a:solidFill>
            </a:endParaRPr>
          </a:p>
        </p:txBody>
      </p:sp>
      <p:sp>
        <p:nvSpPr>
          <p:cNvPr id="33" name="Shape 1617"/>
          <p:cNvSpPr/>
          <p:nvPr/>
        </p:nvSpPr>
        <p:spPr>
          <a:xfrm>
            <a:off x="4869459" y="4219814"/>
            <a:ext cx="952349" cy="495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600" i="1">
                <a:solidFill>
                  <a:srgbClr val="1497FC"/>
                </a:solidFill>
              </a:defRPr>
            </a:lvl1pPr>
          </a:lstStyle>
          <a:p>
            <a:pPr lvl="0">
              <a:defRPr sz="1800" i="0">
                <a:solidFill>
                  <a:srgbClr val="000000"/>
                </a:solidFill>
              </a:defRPr>
            </a:pPr>
            <a:r>
              <a:rPr sz="2600" i="1" dirty="0">
                <a:solidFill>
                  <a:srgbClr val="1497FC"/>
                </a:solidFill>
              </a:rPr>
              <a:t>break</a:t>
            </a:r>
          </a:p>
        </p:txBody>
      </p:sp>
      <p:sp>
        <p:nvSpPr>
          <p:cNvPr id="34" name="Shape 1639"/>
          <p:cNvSpPr/>
          <p:nvPr/>
        </p:nvSpPr>
        <p:spPr>
          <a:xfrm>
            <a:off x="416448" y="8308896"/>
            <a:ext cx="8501526" cy="55399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>
            <a:spAutoFit/>
          </a:bodyPr>
          <a:lstStyle/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3600" dirty="0">
                <a:solidFill>
                  <a:srgbClr val="FFFFFF"/>
                </a:solidFill>
              </a:rPr>
              <a:t>“</a:t>
            </a:r>
            <a:r>
              <a:rPr sz="3600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"/>
              </a:rPr>
              <a:t>ls</a:t>
            </a:r>
            <a:r>
              <a:rPr sz="3600" dirty="0">
                <a:solidFill>
                  <a:srgbClr val="FFFFFF"/>
                </a:solidFill>
              </a:rPr>
              <a:t>” is fast on </a:t>
            </a:r>
            <a:r>
              <a:rPr sz="3600" dirty="0" smtClean="0">
                <a:solidFill>
                  <a:srgbClr val="FFFFFF"/>
                </a:solidFill>
              </a:rPr>
              <a:t>directories</a:t>
            </a:r>
            <a:r>
              <a:rPr lang="en-US" sz="3600" dirty="0" smtClean="0">
                <a:solidFill>
                  <a:srgbClr val="FFFFFF"/>
                </a:solidFill>
              </a:rPr>
              <a:t> </a:t>
            </a:r>
            <a:r>
              <a:rPr sz="3600" dirty="0" smtClean="0">
                <a:solidFill>
                  <a:srgbClr val="FFFFFF"/>
                </a:solidFill>
              </a:rPr>
              <a:t>with </a:t>
            </a:r>
            <a:r>
              <a:rPr sz="3600" dirty="0">
                <a:solidFill>
                  <a:srgbClr val="FFFFFF"/>
                </a:solidFill>
              </a:rPr>
              <a:t>many files.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  <p:bldP spid="33" grpId="0" animBg="1"/>
      <p:bldP spid="34" grpId="0" animBg="1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2" name="Shape 1652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73201">
              <a:defRPr sz="648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6480">
                <a:solidFill>
                  <a:srgbClr val="FFFFFF"/>
                </a:solidFill>
              </a:rPr>
              <a:t>Preferences</a:t>
            </a:r>
          </a:p>
        </p:txBody>
      </p:sp>
      <p:sp>
        <p:nvSpPr>
          <p:cNvPr id="1653" name="Shape 1653"/>
          <p:cNvSpPr>
            <a:spLocks noGrp="1"/>
          </p:cNvSpPr>
          <p:nvPr>
            <p:ph type="body" idx="4294967295"/>
          </p:nvPr>
        </p:nvSpPr>
        <p:spPr>
          <a:xfrm>
            <a:off x="206738" y="2402098"/>
            <a:ext cx="12372440" cy="5473700"/>
          </a:xfrm>
          <a:prstGeom prst="rect">
            <a:avLst/>
          </a:prstGeom>
        </p:spPr>
        <p:txBody>
          <a:bodyPr>
            <a:normAutofit fontScale="85000" lnSpcReduction="20000"/>
          </a:bodyPr>
          <a:lstStyle/>
          <a:p>
            <a:pPr lvl="0">
              <a:buNone/>
              <a:defRPr sz="1800">
                <a:solidFill>
                  <a:srgbClr val="000000"/>
                </a:solidFill>
              </a:defRPr>
            </a:pPr>
            <a:r>
              <a:rPr sz="3800" b="1" dirty="0">
                <a:latin typeface="Helvetica"/>
                <a:ea typeface="Helvetica"/>
                <a:cs typeface="Helvetica"/>
                <a:sym typeface="Helvetica"/>
              </a:rPr>
              <a:t>File inodes</a:t>
            </a:r>
            <a:r>
              <a:rPr sz="3800" dirty="0"/>
              <a:t>: allocate in </a:t>
            </a:r>
            <a:r>
              <a:rPr sz="3800" u="sng" dirty="0"/>
              <a:t>same</a:t>
            </a:r>
            <a:r>
              <a:rPr sz="3800" dirty="0"/>
              <a:t> group with dir</a:t>
            </a:r>
          </a:p>
          <a:p>
            <a:pPr lvl="0">
              <a:buNone/>
              <a:defRPr sz="1800">
                <a:solidFill>
                  <a:srgbClr val="000000"/>
                </a:solidFill>
              </a:defRPr>
            </a:pPr>
            <a:endParaRPr sz="3800" dirty="0"/>
          </a:p>
          <a:p>
            <a:pPr lvl="0">
              <a:buNone/>
              <a:defRPr sz="1800">
                <a:solidFill>
                  <a:srgbClr val="000000"/>
                </a:solidFill>
              </a:defRPr>
            </a:pPr>
            <a:r>
              <a:rPr sz="3800" b="1" dirty="0">
                <a:latin typeface="Helvetica"/>
                <a:ea typeface="Helvetica"/>
                <a:cs typeface="Helvetica"/>
                <a:sym typeface="Helvetica"/>
              </a:rPr>
              <a:t>Dir inodes</a:t>
            </a:r>
            <a:r>
              <a:rPr sz="3800" dirty="0"/>
              <a:t>: allocate in </a:t>
            </a:r>
            <a:r>
              <a:rPr sz="3800" u="sng" dirty="0"/>
              <a:t>new</a:t>
            </a:r>
            <a:r>
              <a:rPr sz="3800" dirty="0"/>
              <a:t> group with fewer </a:t>
            </a:r>
            <a:r>
              <a:rPr lang="en-US" sz="3800" dirty="0" smtClean="0"/>
              <a:t>used </a:t>
            </a:r>
            <a:r>
              <a:rPr sz="3800" dirty="0" smtClean="0"/>
              <a:t>inodes </a:t>
            </a:r>
            <a:r>
              <a:rPr sz="3800" dirty="0"/>
              <a:t>than </a:t>
            </a:r>
            <a:r>
              <a:rPr sz="3800" dirty="0" smtClean="0"/>
              <a:t>average </a:t>
            </a:r>
            <a:r>
              <a:rPr sz="3800" dirty="0"/>
              <a:t>group</a:t>
            </a:r>
          </a:p>
          <a:p>
            <a:pPr lvl="0">
              <a:buNone/>
              <a:defRPr sz="1800">
                <a:solidFill>
                  <a:srgbClr val="000000"/>
                </a:solidFill>
              </a:defRPr>
            </a:pPr>
            <a:endParaRPr sz="3800" dirty="0"/>
          </a:p>
          <a:p>
            <a:pPr lvl="0">
              <a:buNone/>
              <a:defRPr sz="1800">
                <a:solidFill>
                  <a:srgbClr val="000000"/>
                </a:solidFill>
              </a:defRPr>
            </a:pPr>
            <a:r>
              <a:rPr sz="3800" b="1" dirty="0">
                <a:latin typeface="Helvetica"/>
                <a:ea typeface="Helvetica"/>
                <a:cs typeface="Helvetica"/>
                <a:sym typeface="Helvetica"/>
              </a:rPr>
              <a:t>First data block</a:t>
            </a:r>
            <a:r>
              <a:rPr sz="3800" dirty="0"/>
              <a:t>: allocate near inode</a:t>
            </a:r>
          </a:p>
          <a:p>
            <a:pPr lvl="0">
              <a:buNone/>
              <a:defRPr sz="1800">
                <a:solidFill>
                  <a:srgbClr val="000000"/>
                </a:solidFill>
              </a:defRPr>
            </a:pPr>
            <a:endParaRPr sz="3800" dirty="0"/>
          </a:p>
          <a:p>
            <a:pPr lvl="0">
              <a:buNone/>
              <a:defRPr sz="1800">
                <a:solidFill>
                  <a:srgbClr val="000000"/>
                </a:solidFill>
              </a:defRPr>
            </a:pPr>
            <a:r>
              <a:rPr sz="3800" b="1" dirty="0">
                <a:latin typeface="Helvetica"/>
                <a:ea typeface="Helvetica"/>
                <a:cs typeface="Helvetica"/>
                <a:sym typeface="Helvetica"/>
              </a:rPr>
              <a:t>Other data blocks</a:t>
            </a:r>
            <a:r>
              <a:rPr sz="3800" dirty="0"/>
              <a:t>: allocate near previous block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5" name="Shape 1655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73201">
              <a:defRPr sz="648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6480">
                <a:solidFill>
                  <a:srgbClr val="FFFFFF"/>
                </a:solidFill>
              </a:rPr>
              <a:t>Problem: Large Files</a:t>
            </a:r>
          </a:p>
        </p:txBody>
      </p:sp>
      <p:sp>
        <p:nvSpPr>
          <p:cNvPr id="1656" name="Shape 1656"/>
          <p:cNvSpPr>
            <a:spLocks noGrp="1"/>
          </p:cNvSpPr>
          <p:nvPr>
            <p:ph type="body" idx="4294967295"/>
          </p:nvPr>
        </p:nvSpPr>
        <p:spPr>
          <a:xfrm>
            <a:off x="236272" y="2234739"/>
            <a:ext cx="12342906" cy="5297488"/>
          </a:xfrm>
          <a:prstGeom prst="rect">
            <a:avLst/>
          </a:prstGeom>
        </p:spPr>
        <p:txBody>
          <a:bodyPr/>
          <a:lstStyle/>
          <a:p>
            <a:pPr marL="0" lvl="0" indent="0">
              <a:buNone/>
              <a:defRPr sz="1800">
                <a:solidFill>
                  <a:srgbClr val="000000"/>
                </a:solidFill>
              </a:defRPr>
            </a:pPr>
            <a:r>
              <a:rPr lang="en-US" sz="3800" dirty="0"/>
              <a:t>S</a:t>
            </a:r>
            <a:r>
              <a:rPr sz="3800" dirty="0" smtClean="0"/>
              <a:t>ingle </a:t>
            </a:r>
            <a:r>
              <a:rPr sz="3800" dirty="0"/>
              <a:t>large file can </a:t>
            </a:r>
            <a:r>
              <a:rPr lang="en-US" sz="3800" dirty="0" smtClean="0"/>
              <a:t>fill </a:t>
            </a:r>
            <a:r>
              <a:rPr sz="3800" dirty="0" smtClean="0"/>
              <a:t>nearly </a:t>
            </a:r>
            <a:r>
              <a:rPr sz="3800" dirty="0"/>
              <a:t>all of a </a:t>
            </a:r>
            <a:r>
              <a:rPr sz="3800" dirty="0" smtClean="0"/>
              <a:t>group</a:t>
            </a:r>
            <a:endParaRPr sz="3800" dirty="0"/>
          </a:p>
          <a:p>
            <a:pPr marL="0" lvl="0" indent="0">
              <a:buNone/>
              <a:defRPr sz="1800">
                <a:solidFill>
                  <a:srgbClr val="000000"/>
                </a:solidFill>
              </a:defRPr>
            </a:pPr>
            <a:endParaRPr sz="3800" dirty="0"/>
          </a:p>
          <a:p>
            <a:pPr marL="0" lvl="0" indent="0">
              <a:buNone/>
              <a:defRPr sz="1800">
                <a:solidFill>
                  <a:srgbClr val="000000"/>
                </a:solidFill>
              </a:defRPr>
            </a:pPr>
            <a:r>
              <a:rPr lang="en-US" sz="3800" dirty="0"/>
              <a:t>D</a:t>
            </a:r>
            <a:r>
              <a:rPr sz="3800" dirty="0" smtClean="0"/>
              <a:t>isplaces </a:t>
            </a:r>
            <a:r>
              <a:rPr sz="3800" dirty="0"/>
              <a:t>data for many small </a:t>
            </a:r>
            <a:r>
              <a:rPr sz="3800" dirty="0" smtClean="0"/>
              <a:t>files</a:t>
            </a:r>
            <a:endParaRPr sz="3800" dirty="0"/>
          </a:p>
          <a:p>
            <a:pPr marL="0" lvl="0" indent="0">
              <a:buNone/>
              <a:defRPr sz="1800">
                <a:solidFill>
                  <a:srgbClr val="000000"/>
                </a:solidFill>
              </a:defRPr>
            </a:pPr>
            <a:endParaRPr sz="3800" dirty="0"/>
          </a:p>
          <a:p>
            <a:pPr marL="0" lvl="0" indent="0">
              <a:buNone/>
              <a:defRPr sz="1800">
                <a:solidFill>
                  <a:srgbClr val="000000"/>
                </a:solidFill>
              </a:defRPr>
            </a:pPr>
            <a:r>
              <a:rPr lang="en-US" sz="3800" dirty="0" smtClean="0"/>
              <a:t>Better </a:t>
            </a:r>
            <a:r>
              <a:rPr sz="3800" dirty="0" smtClean="0"/>
              <a:t>to </a:t>
            </a:r>
            <a:r>
              <a:rPr sz="3800" dirty="0"/>
              <a:t>do one seek for </a:t>
            </a:r>
            <a:r>
              <a:rPr sz="3800" dirty="0" smtClean="0"/>
              <a:t>large </a:t>
            </a:r>
            <a:r>
              <a:rPr sz="3800" dirty="0"/>
              <a:t>file than one seek for each of many small </a:t>
            </a:r>
            <a:r>
              <a:rPr sz="3800" dirty="0" smtClean="0"/>
              <a:t>files</a:t>
            </a:r>
            <a:endParaRPr sz="38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Shape 193"/>
          <p:cNvSpPr/>
          <p:nvPr/>
        </p:nvSpPr>
        <p:spPr>
          <a:xfrm>
            <a:off x="2039639" y="1246028"/>
            <a:ext cx="825857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data</a:t>
            </a:r>
          </a:p>
        </p:txBody>
      </p:sp>
      <p:sp>
        <p:nvSpPr>
          <p:cNvPr id="194" name="Shape 194"/>
          <p:cNvSpPr/>
          <p:nvPr/>
        </p:nvSpPr>
        <p:spPr>
          <a:xfrm>
            <a:off x="3354468" y="1246028"/>
            <a:ext cx="1003656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inode</a:t>
            </a:r>
          </a:p>
        </p:txBody>
      </p:sp>
      <p:sp>
        <p:nvSpPr>
          <p:cNvPr id="195" name="Shape 195"/>
          <p:cNvSpPr/>
          <p:nvPr/>
        </p:nvSpPr>
        <p:spPr>
          <a:xfrm>
            <a:off x="4988625" y="1246028"/>
            <a:ext cx="720599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root</a:t>
            </a:r>
          </a:p>
        </p:txBody>
      </p:sp>
      <p:sp>
        <p:nvSpPr>
          <p:cNvPr id="196" name="Shape 196"/>
          <p:cNvSpPr/>
          <p:nvPr/>
        </p:nvSpPr>
        <p:spPr>
          <a:xfrm>
            <a:off x="6395732" y="1246028"/>
            <a:ext cx="608585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foo</a:t>
            </a:r>
          </a:p>
        </p:txBody>
      </p:sp>
      <p:sp>
        <p:nvSpPr>
          <p:cNvPr id="197" name="Shape 197"/>
          <p:cNvSpPr/>
          <p:nvPr/>
        </p:nvSpPr>
        <p:spPr>
          <a:xfrm>
            <a:off x="7671267" y="1246028"/>
            <a:ext cx="647701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bar</a:t>
            </a:r>
          </a:p>
        </p:txBody>
      </p:sp>
      <p:sp>
        <p:nvSpPr>
          <p:cNvPr id="198" name="Shape 198"/>
          <p:cNvSpPr/>
          <p:nvPr/>
        </p:nvSpPr>
        <p:spPr>
          <a:xfrm>
            <a:off x="8949469" y="1246028"/>
            <a:ext cx="720599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root</a:t>
            </a:r>
          </a:p>
        </p:txBody>
      </p:sp>
      <p:sp>
        <p:nvSpPr>
          <p:cNvPr id="199" name="Shape 199"/>
          <p:cNvSpPr/>
          <p:nvPr/>
        </p:nvSpPr>
        <p:spPr>
          <a:xfrm>
            <a:off x="10356576" y="1246028"/>
            <a:ext cx="608585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foo</a:t>
            </a:r>
          </a:p>
        </p:txBody>
      </p:sp>
      <p:sp>
        <p:nvSpPr>
          <p:cNvPr id="200" name="Shape 200"/>
          <p:cNvSpPr/>
          <p:nvPr/>
        </p:nvSpPr>
        <p:spPr>
          <a:xfrm>
            <a:off x="1842281" y="1627028"/>
            <a:ext cx="1220573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bitmap</a:t>
            </a:r>
          </a:p>
        </p:txBody>
      </p:sp>
      <p:sp>
        <p:nvSpPr>
          <p:cNvPr id="201" name="Shape 201"/>
          <p:cNvSpPr/>
          <p:nvPr/>
        </p:nvSpPr>
        <p:spPr>
          <a:xfrm>
            <a:off x="3246010" y="1627028"/>
            <a:ext cx="1220572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bitmap</a:t>
            </a:r>
          </a:p>
        </p:txBody>
      </p:sp>
      <p:sp>
        <p:nvSpPr>
          <p:cNvPr id="202" name="Shape 202"/>
          <p:cNvSpPr/>
          <p:nvPr/>
        </p:nvSpPr>
        <p:spPr>
          <a:xfrm>
            <a:off x="4847096" y="1627028"/>
            <a:ext cx="1003657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inode</a:t>
            </a:r>
          </a:p>
        </p:txBody>
      </p:sp>
      <p:sp>
        <p:nvSpPr>
          <p:cNvPr id="203" name="Shape 203"/>
          <p:cNvSpPr/>
          <p:nvPr/>
        </p:nvSpPr>
        <p:spPr>
          <a:xfrm>
            <a:off x="6198196" y="1627028"/>
            <a:ext cx="1003657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inode</a:t>
            </a:r>
          </a:p>
        </p:txBody>
      </p:sp>
      <p:sp>
        <p:nvSpPr>
          <p:cNvPr id="204" name="Shape 204"/>
          <p:cNvSpPr/>
          <p:nvPr/>
        </p:nvSpPr>
        <p:spPr>
          <a:xfrm>
            <a:off x="7493289" y="1627028"/>
            <a:ext cx="1003657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inode</a:t>
            </a:r>
          </a:p>
        </p:txBody>
      </p:sp>
      <p:sp>
        <p:nvSpPr>
          <p:cNvPr id="205" name="Shape 205"/>
          <p:cNvSpPr/>
          <p:nvPr/>
        </p:nvSpPr>
        <p:spPr>
          <a:xfrm>
            <a:off x="8896840" y="1627028"/>
            <a:ext cx="825856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data</a:t>
            </a:r>
          </a:p>
        </p:txBody>
      </p:sp>
      <p:sp>
        <p:nvSpPr>
          <p:cNvPr id="206" name="Shape 206"/>
          <p:cNvSpPr/>
          <p:nvPr/>
        </p:nvSpPr>
        <p:spPr>
          <a:xfrm>
            <a:off x="10247940" y="1627028"/>
            <a:ext cx="825857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data</a:t>
            </a:r>
          </a:p>
        </p:txBody>
      </p:sp>
      <p:sp>
        <p:nvSpPr>
          <p:cNvPr id="207" name="Shape 207"/>
          <p:cNvSpPr/>
          <p:nvPr/>
        </p:nvSpPr>
        <p:spPr>
          <a:xfrm>
            <a:off x="1586514" y="2349500"/>
            <a:ext cx="9831771" cy="0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208" name="Shape 208"/>
          <p:cNvSpPr/>
          <p:nvPr/>
        </p:nvSpPr>
        <p:spPr>
          <a:xfrm flipV="1">
            <a:off x="4727603" y="1335955"/>
            <a:ext cx="1" cy="3978680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209" name="Shape 209"/>
          <p:cNvSpPr/>
          <p:nvPr/>
        </p:nvSpPr>
        <p:spPr>
          <a:xfrm flipV="1">
            <a:off x="8680446" y="1335955"/>
            <a:ext cx="1" cy="3978681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210" name="Shape 210"/>
          <p:cNvSpPr/>
          <p:nvPr/>
        </p:nvSpPr>
        <p:spPr>
          <a:xfrm>
            <a:off x="4949977" y="348256"/>
            <a:ext cx="3104846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create /foo/bar</a:t>
            </a:r>
          </a:p>
        </p:txBody>
      </p:sp>
      <p:sp>
        <p:nvSpPr>
          <p:cNvPr id="211" name="Shape 211"/>
          <p:cNvSpPr/>
          <p:nvPr/>
        </p:nvSpPr>
        <p:spPr>
          <a:xfrm>
            <a:off x="4929418" y="2363628"/>
            <a:ext cx="839014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read</a:t>
            </a:r>
          </a:p>
        </p:txBody>
      </p:sp>
      <p:sp>
        <p:nvSpPr>
          <p:cNvPr id="212" name="Shape 212"/>
          <p:cNvSpPr/>
          <p:nvPr/>
        </p:nvSpPr>
        <p:spPr>
          <a:xfrm>
            <a:off x="8866418" y="2744628"/>
            <a:ext cx="839014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read</a:t>
            </a:r>
          </a:p>
        </p:txBody>
      </p:sp>
      <p:sp>
        <p:nvSpPr>
          <p:cNvPr id="213" name="Shape 213"/>
          <p:cNvSpPr/>
          <p:nvPr/>
        </p:nvSpPr>
        <p:spPr>
          <a:xfrm>
            <a:off x="6199418" y="3125628"/>
            <a:ext cx="839014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read</a:t>
            </a:r>
          </a:p>
        </p:txBody>
      </p:sp>
      <p:sp>
        <p:nvSpPr>
          <p:cNvPr id="214" name="Shape 214"/>
          <p:cNvSpPr/>
          <p:nvPr/>
        </p:nvSpPr>
        <p:spPr>
          <a:xfrm>
            <a:off x="10276118" y="3506628"/>
            <a:ext cx="839014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read</a:t>
            </a:r>
          </a:p>
        </p:txBody>
      </p:sp>
      <p:sp>
        <p:nvSpPr>
          <p:cNvPr id="215" name="Shape 215"/>
          <p:cNvSpPr/>
          <p:nvPr/>
        </p:nvSpPr>
        <p:spPr>
          <a:xfrm>
            <a:off x="10884879" y="139535"/>
            <a:ext cx="1924906" cy="65659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r">
              <a:defRPr>
                <a:solidFill>
                  <a:srgbClr val="FF2600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 dirty="0">
                <a:solidFill>
                  <a:srgbClr val="333333"/>
                </a:solidFill>
              </a:rPr>
              <a:t>[traverse]</a:t>
            </a:r>
          </a:p>
        </p:txBody>
      </p:sp>
      <p:sp>
        <p:nvSpPr>
          <p:cNvPr id="216" name="Shape 216"/>
          <p:cNvSpPr/>
          <p:nvPr/>
        </p:nvSpPr>
        <p:spPr>
          <a:xfrm>
            <a:off x="2870799" y="5952234"/>
            <a:ext cx="7263207" cy="65659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>
                <a:solidFill>
                  <a:srgbClr val="FF2600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sz="3600" dirty="0" smtClean="0">
                <a:solidFill>
                  <a:srgbClr val="333333"/>
                </a:solidFill>
              </a:rPr>
              <a:t>Verify that </a:t>
            </a:r>
            <a:r>
              <a:rPr sz="3600" dirty="0" smtClean="0">
                <a:solidFill>
                  <a:srgbClr val="333333"/>
                </a:solidFill>
              </a:rPr>
              <a:t>bar </a:t>
            </a:r>
            <a:r>
              <a:rPr sz="3600" dirty="0">
                <a:solidFill>
                  <a:srgbClr val="333333"/>
                </a:solidFill>
              </a:rPr>
              <a:t>does not already exist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5" name="Shape 1555"/>
          <p:cNvSpPr/>
          <p:nvPr/>
        </p:nvSpPr>
        <p:spPr>
          <a:xfrm>
            <a:off x="1486178" y="3164767"/>
            <a:ext cx="1257759" cy="647701"/>
          </a:xfrm>
          <a:prstGeom prst="rect">
            <a:avLst/>
          </a:prstGeom>
          <a:ln w="12700">
            <a:solidFill>
              <a:schemeClr val="bg2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inode</a:t>
            </a:r>
          </a:p>
        </p:txBody>
      </p:sp>
      <p:sp>
        <p:nvSpPr>
          <p:cNvPr id="1556" name="Shape 1556"/>
          <p:cNvSpPr/>
          <p:nvPr/>
        </p:nvSpPr>
        <p:spPr>
          <a:xfrm>
            <a:off x="3940649" y="3252656"/>
            <a:ext cx="1149041" cy="471924"/>
          </a:xfrm>
          <a:prstGeom prst="rect">
            <a:avLst/>
          </a:prstGeom>
          <a:ln w="12700">
            <a:solidFill>
              <a:schemeClr val="bg2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50800" tIns="50800" rIns="50800" bIns="50800" anchor="ctr">
            <a:spAutoFit/>
          </a:bodyPr>
          <a:lstStyle>
            <a:lvl1pPr algn="l"/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sz="2400" dirty="0" smtClean="0">
                <a:solidFill>
                  <a:schemeClr val="tx1"/>
                </a:solidFill>
              </a:rPr>
              <a:t>dir data</a:t>
            </a:r>
            <a:endParaRPr sz="2400" dirty="0">
              <a:solidFill>
                <a:schemeClr val="tx1"/>
              </a:solidFill>
            </a:endParaRPr>
          </a:p>
        </p:txBody>
      </p:sp>
      <p:sp>
        <p:nvSpPr>
          <p:cNvPr id="1557" name="Shape 1557"/>
          <p:cNvSpPr/>
          <p:nvPr/>
        </p:nvSpPr>
        <p:spPr>
          <a:xfrm>
            <a:off x="5757752" y="2074965"/>
            <a:ext cx="1969162" cy="647701"/>
          </a:xfrm>
          <a:prstGeom prst="rect">
            <a:avLst/>
          </a:prstGeom>
          <a:ln w="12700">
            <a:solidFill>
              <a:schemeClr val="bg2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file inode</a:t>
            </a:r>
          </a:p>
        </p:txBody>
      </p:sp>
      <p:sp>
        <p:nvSpPr>
          <p:cNvPr id="1558" name="Shape 1558"/>
          <p:cNvSpPr/>
          <p:nvPr/>
        </p:nvSpPr>
        <p:spPr>
          <a:xfrm>
            <a:off x="5757752" y="4840815"/>
            <a:ext cx="1917955" cy="647701"/>
          </a:xfrm>
          <a:prstGeom prst="rect">
            <a:avLst/>
          </a:prstGeom>
          <a:ln w="12700">
            <a:solidFill>
              <a:schemeClr val="bg2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dir inode</a:t>
            </a:r>
          </a:p>
        </p:txBody>
      </p:sp>
      <p:sp>
        <p:nvSpPr>
          <p:cNvPr id="1559" name="Shape 1559"/>
          <p:cNvSpPr/>
          <p:nvPr/>
        </p:nvSpPr>
        <p:spPr>
          <a:xfrm>
            <a:off x="8917974" y="426298"/>
            <a:ext cx="798403" cy="798404"/>
          </a:xfrm>
          <a:prstGeom prst="rect">
            <a:avLst/>
          </a:prstGeom>
          <a:solidFill>
            <a:srgbClr val="A6AAA8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600" b="1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/>
            </a:pPr>
            <a:r>
              <a:rPr sz="2600" b="1"/>
              <a:t>B1</a:t>
            </a:r>
          </a:p>
        </p:txBody>
      </p:sp>
      <p:sp>
        <p:nvSpPr>
          <p:cNvPr id="1560" name="Shape 1560"/>
          <p:cNvSpPr/>
          <p:nvPr/>
        </p:nvSpPr>
        <p:spPr>
          <a:xfrm>
            <a:off x="8917974" y="1745614"/>
            <a:ext cx="798403" cy="798403"/>
          </a:xfrm>
          <a:prstGeom prst="rect">
            <a:avLst/>
          </a:prstGeom>
          <a:solidFill>
            <a:srgbClr val="A6AAA8"/>
          </a:solidFill>
          <a:ln w="12700">
            <a:solidFill>
              <a:schemeClr val="bg2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600" b="1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/>
            </a:pPr>
            <a:r>
              <a:rPr sz="2600" b="1"/>
              <a:t>B2</a:t>
            </a:r>
          </a:p>
        </p:txBody>
      </p:sp>
      <p:sp>
        <p:nvSpPr>
          <p:cNvPr id="1561" name="Shape 1561"/>
          <p:cNvSpPr/>
          <p:nvPr/>
        </p:nvSpPr>
        <p:spPr>
          <a:xfrm>
            <a:off x="8917974" y="3064929"/>
            <a:ext cx="798403" cy="798403"/>
          </a:xfrm>
          <a:prstGeom prst="rect">
            <a:avLst/>
          </a:prstGeom>
          <a:solidFill>
            <a:srgbClr val="A6AAA8"/>
          </a:solidFill>
          <a:ln w="12700">
            <a:solidFill>
              <a:schemeClr val="bg2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600" b="1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/>
            </a:pPr>
            <a:r>
              <a:rPr sz="2600" b="1"/>
              <a:t>B3</a:t>
            </a:r>
          </a:p>
        </p:txBody>
      </p:sp>
      <p:sp>
        <p:nvSpPr>
          <p:cNvPr id="1562" name="Shape 1562"/>
          <p:cNvSpPr/>
          <p:nvPr/>
        </p:nvSpPr>
        <p:spPr>
          <a:xfrm>
            <a:off x="8917974" y="4384244"/>
            <a:ext cx="798403" cy="798403"/>
          </a:xfrm>
          <a:prstGeom prst="rect">
            <a:avLst/>
          </a:prstGeom>
          <a:solidFill>
            <a:srgbClr val="A6AAA8"/>
          </a:solidFill>
          <a:ln w="12700">
            <a:solidFill>
              <a:schemeClr val="bg2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600" b="1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/>
            </a:pPr>
            <a:r>
              <a:rPr sz="2600" b="1"/>
              <a:t>B1</a:t>
            </a:r>
          </a:p>
        </p:txBody>
      </p:sp>
      <p:sp>
        <p:nvSpPr>
          <p:cNvPr id="1563" name="Shape 1563"/>
          <p:cNvSpPr/>
          <p:nvPr/>
        </p:nvSpPr>
        <p:spPr>
          <a:xfrm>
            <a:off x="8917974" y="5703560"/>
            <a:ext cx="798403" cy="798403"/>
          </a:xfrm>
          <a:prstGeom prst="rect">
            <a:avLst/>
          </a:prstGeom>
          <a:solidFill>
            <a:srgbClr val="A6AAA8"/>
          </a:solidFill>
          <a:ln w="12700">
            <a:solidFill>
              <a:schemeClr val="bg2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600" b="1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/>
            </a:pPr>
            <a:r>
              <a:rPr sz="2600" b="1"/>
              <a:t>B2</a:t>
            </a:r>
          </a:p>
        </p:txBody>
      </p:sp>
      <p:sp>
        <p:nvSpPr>
          <p:cNvPr id="1564" name="Shape 1564"/>
          <p:cNvSpPr/>
          <p:nvPr/>
        </p:nvSpPr>
        <p:spPr>
          <a:xfrm flipV="1">
            <a:off x="7701172" y="1274439"/>
            <a:ext cx="1163825" cy="1015407"/>
          </a:xfrm>
          <a:prstGeom prst="line">
            <a:avLst/>
          </a:prstGeom>
          <a:ln w="25400">
            <a:solidFill>
              <a:schemeClr val="bg2"/>
            </a:solidFill>
            <a:miter lim="400000"/>
            <a:tailEnd type="triangle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1565" name="Shape 1565"/>
          <p:cNvSpPr/>
          <p:nvPr/>
        </p:nvSpPr>
        <p:spPr>
          <a:xfrm flipV="1">
            <a:off x="7726572" y="2148819"/>
            <a:ext cx="1093265" cy="268027"/>
          </a:xfrm>
          <a:prstGeom prst="line">
            <a:avLst/>
          </a:prstGeom>
          <a:ln w="25400">
            <a:solidFill>
              <a:schemeClr val="bg2"/>
            </a:solidFill>
            <a:miter lim="400000"/>
            <a:tailEnd type="triangle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1566" name="Shape 1566"/>
          <p:cNvSpPr/>
          <p:nvPr/>
        </p:nvSpPr>
        <p:spPr>
          <a:xfrm>
            <a:off x="7726572" y="2543845"/>
            <a:ext cx="1111072" cy="651472"/>
          </a:xfrm>
          <a:prstGeom prst="line">
            <a:avLst/>
          </a:prstGeom>
          <a:ln w="25400">
            <a:solidFill>
              <a:schemeClr val="bg2"/>
            </a:solidFill>
            <a:miter lim="400000"/>
            <a:tailEnd type="triangle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1567" name="Shape 1567"/>
          <p:cNvSpPr/>
          <p:nvPr/>
        </p:nvSpPr>
        <p:spPr>
          <a:xfrm flipV="1">
            <a:off x="7742482" y="4688331"/>
            <a:ext cx="1080679" cy="470604"/>
          </a:xfrm>
          <a:prstGeom prst="line">
            <a:avLst/>
          </a:prstGeom>
          <a:ln w="25400">
            <a:solidFill>
              <a:schemeClr val="bg2"/>
            </a:solidFill>
            <a:miter lim="400000"/>
            <a:tailEnd type="triangle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1568" name="Shape 1568"/>
          <p:cNvSpPr/>
          <p:nvPr/>
        </p:nvSpPr>
        <p:spPr>
          <a:xfrm>
            <a:off x="7767882" y="5285934"/>
            <a:ext cx="1092595" cy="609899"/>
          </a:xfrm>
          <a:prstGeom prst="line">
            <a:avLst/>
          </a:prstGeom>
          <a:ln w="25400">
            <a:solidFill>
              <a:schemeClr val="bg2"/>
            </a:solidFill>
            <a:miter lim="400000"/>
            <a:tailEnd type="triangle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1569" name="Shape 1569"/>
          <p:cNvSpPr/>
          <p:nvPr/>
        </p:nvSpPr>
        <p:spPr>
          <a:xfrm>
            <a:off x="9317175" y="1115372"/>
            <a:ext cx="1" cy="647701"/>
          </a:xfrm>
          <a:prstGeom prst="line">
            <a:avLst/>
          </a:prstGeom>
          <a:ln w="25400">
            <a:solidFill>
              <a:schemeClr val="bg2"/>
            </a:solidFill>
            <a:custDash>
              <a:ds d="200000" sp="200000"/>
            </a:custDash>
            <a:miter lim="400000"/>
            <a:tailEnd type="triangle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1570" name="Shape 1570"/>
          <p:cNvSpPr/>
          <p:nvPr/>
        </p:nvSpPr>
        <p:spPr>
          <a:xfrm>
            <a:off x="9317175" y="2429823"/>
            <a:ext cx="1905000" cy="585792"/>
          </a:xfrm>
          <a:prstGeom prst="line">
            <a:avLst/>
          </a:prstGeom>
          <a:ln w="25400">
            <a:solidFill>
              <a:schemeClr val="bg2"/>
            </a:solidFill>
            <a:custDash>
              <a:ds d="200000" sp="200000"/>
            </a:custDash>
            <a:miter lim="400000"/>
            <a:tailEnd type="triangle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1571" name="Shape 1571"/>
          <p:cNvSpPr/>
          <p:nvPr/>
        </p:nvSpPr>
        <p:spPr>
          <a:xfrm>
            <a:off x="9317175" y="5055548"/>
            <a:ext cx="1" cy="647701"/>
          </a:xfrm>
          <a:prstGeom prst="line">
            <a:avLst/>
          </a:prstGeom>
          <a:ln w="25400">
            <a:solidFill>
              <a:schemeClr val="bg2"/>
            </a:solidFill>
            <a:custDash>
              <a:ds d="200000" sp="200000"/>
            </a:custDash>
            <a:miter lim="400000"/>
            <a:tailEnd type="triangle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1572" name="Shape 1572"/>
          <p:cNvSpPr/>
          <p:nvPr/>
        </p:nvSpPr>
        <p:spPr>
          <a:xfrm flipV="1">
            <a:off x="4686922" y="2640002"/>
            <a:ext cx="1075457" cy="795023"/>
          </a:xfrm>
          <a:prstGeom prst="line">
            <a:avLst/>
          </a:prstGeom>
          <a:ln w="25400">
            <a:solidFill>
              <a:schemeClr val="bg2"/>
            </a:solidFill>
            <a:miter lim="400000"/>
            <a:tailEnd type="triangle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1573" name="Shape 1573"/>
          <p:cNvSpPr/>
          <p:nvPr/>
        </p:nvSpPr>
        <p:spPr>
          <a:xfrm>
            <a:off x="4686922" y="3689024"/>
            <a:ext cx="1110403" cy="1331571"/>
          </a:xfrm>
          <a:prstGeom prst="line">
            <a:avLst/>
          </a:prstGeom>
          <a:ln w="25400">
            <a:solidFill>
              <a:schemeClr val="bg2"/>
            </a:solidFill>
            <a:miter lim="400000"/>
            <a:tailEnd type="triangle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1574" name="Shape 1574"/>
          <p:cNvSpPr/>
          <p:nvPr/>
        </p:nvSpPr>
        <p:spPr>
          <a:xfrm>
            <a:off x="2795780" y="3523924"/>
            <a:ext cx="1075561" cy="1"/>
          </a:xfrm>
          <a:prstGeom prst="line">
            <a:avLst/>
          </a:prstGeom>
          <a:ln w="25400">
            <a:solidFill>
              <a:schemeClr val="bg2"/>
            </a:solidFill>
            <a:miter lim="400000"/>
            <a:tailEnd type="triangle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1575" name="Shape 1575"/>
          <p:cNvSpPr/>
          <p:nvPr/>
        </p:nvSpPr>
        <p:spPr>
          <a:xfrm>
            <a:off x="344680" y="3523924"/>
            <a:ext cx="1075561" cy="1"/>
          </a:xfrm>
          <a:prstGeom prst="line">
            <a:avLst/>
          </a:prstGeom>
          <a:ln w="25400">
            <a:solidFill>
              <a:schemeClr val="bg2"/>
            </a:solidFill>
            <a:miter lim="400000"/>
            <a:tailEnd type="triangle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1576" name="Shape 1576"/>
          <p:cNvSpPr/>
          <p:nvPr/>
        </p:nvSpPr>
        <p:spPr>
          <a:xfrm>
            <a:off x="302863" y="248667"/>
            <a:ext cx="7279237" cy="108747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lang="en-US" sz="3200" dirty="0" smtClean="0">
                <a:solidFill>
                  <a:schemeClr val="tx1"/>
                </a:solidFill>
              </a:rPr>
              <a:t>Large files: wh</a:t>
            </a:r>
            <a:r>
              <a:rPr sz="3200" dirty="0" smtClean="0">
                <a:solidFill>
                  <a:schemeClr val="tx1"/>
                </a:solidFill>
              </a:rPr>
              <a:t>ere </a:t>
            </a:r>
            <a:r>
              <a:rPr sz="3200" dirty="0">
                <a:solidFill>
                  <a:schemeClr val="tx1"/>
                </a:solidFill>
              </a:rPr>
              <a:t>to cut the tree and start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3200" dirty="0">
                <a:solidFill>
                  <a:schemeClr val="tx1"/>
                </a:solidFill>
              </a:rPr>
              <a:t>growing into another group?</a:t>
            </a:r>
          </a:p>
        </p:txBody>
      </p:sp>
      <p:sp>
        <p:nvSpPr>
          <p:cNvPr id="1577" name="Shape 1577"/>
          <p:cNvSpPr/>
          <p:nvPr/>
        </p:nvSpPr>
        <p:spPr>
          <a:xfrm>
            <a:off x="1304690" y="6065639"/>
            <a:ext cx="1620734" cy="1"/>
          </a:xfrm>
          <a:prstGeom prst="line">
            <a:avLst/>
          </a:prstGeom>
          <a:ln w="25400">
            <a:solidFill>
              <a:schemeClr val="bg2"/>
            </a:solidFill>
            <a:miter lim="400000"/>
            <a:tailEnd type="triangle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1578" name="Shape 1578"/>
          <p:cNvSpPr/>
          <p:nvPr/>
        </p:nvSpPr>
        <p:spPr>
          <a:xfrm>
            <a:off x="1297744" y="6669782"/>
            <a:ext cx="1620734" cy="1"/>
          </a:xfrm>
          <a:prstGeom prst="line">
            <a:avLst/>
          </a:prstGeom>
          <a:ln w="25400">
            <a:solidFill>
              <a:schemeClr val="bg2"/>
            </a:solidFill>
            <a:custDash>
              <a:ds d="200000" sp="200000"/>
            </a:custDash>
            <a:miter lim="400000"/>
            <a:tailEnd type="triangle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1579" name="Shape 1579"/>
          <p:cNvSpPr/>
          <p:nvPr/>
        </p:nvSpPr>
        <p:spPr>
          <a:xfrm>
            <a:off x="1537069" y="5492750"/>
            <a:ext cx="1141883" cy="495301"/>
          </a:xfrm>
          <a:prstGeom prst="rect">
            <a:avLst/>
          </a:prstGeom>
          <a:ln w="12700">
            <a:noFill/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6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600">
                <a:solidFill>
                  <a:srgbClr val="FFFFFF"/>
                </a:solidFill>
              </a:rPr>
              <a:t>pointer</a:t>
            </a:r>
          </a:p>
        </p:txBody>
      </p:sp>
      <p:sp>
        <p:nvSpPr>
          <p:cNvPr id="1580" name="Shape 1580"/>
          <p:cNvSpPr/>
          <p:nvPr/>
        </p:nvSpPr>
        <p:spPr>
          <a:xfrm>
            <a:off x="1540041" y="6168707"/>
            <a:ext cx="1135939" cy="495301"/>
          </a:xfrm>
          <a:prstGeom prst="rect">
            <a:avLst/>
          </a:prstGeom>
          <a:ln w="12700">
            <a:noFill/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6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600">
                <a:solidFill>
                  <a:srgbClr val="FFFFFF"/>
                </a:solidFill>
              </a:rPr>
              <a:t>related</a:t>
            </a:r>
          </a:p>
        </p:txBody>
      </p:sp>
      <p:sp>
        <p:nvSpPr>
          <p:cNvPr id="1581" name="Shape 1581"/>
          <p:cNvSpPr/>
          <p:nvPr/>
        </p:nvSpPr>
        <p:spPr>
          <a:xfrm>
            <a:off x="378471" y="4215707"/>
            <a:ext cx="3840939" cy="1"/>
          </a:xfrm>
          <a:prstGeom prst="line">
            <a:avLst/>
          </a:prstGeom>
          <a:ln w="25400">
            <a:solidFill>
              <a:schemeClr val="bg2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1582" name="Shape 1582"/>
          <p:cNvSpPr/>
          <p:nvPr/>
        </p:nvSpPr>
        <p:spPr>
          <a:xfrm flipH="1" flipV="1">
            <a:off x="203372" y="4018262"/>
            <a:ext cx="175100" cy="197446"/>
          </a:xfrm>
          <a:prstGeom prst="line">
            <a:avLst/>
          </a:prstGeom>
          <a:ln w="25400">
            <a:solidFill>
              <a:schemeClr val="bg2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1583" name="Shape 1583"/>
          <p:cNvSpPr/>
          <p:nvPr/>
        </p:nvSpPr>
        <p:spPr>
          <a:xfrm flipV="1">
            <a:off x="4224413" y="4012835"/>
            <a:ext cx="175100" cy="197446"/>
          </a:xfrm>
          <a:prstGeom prst="line">
            <a:avLst/>
          </a:prstGeom>
          <a:ln w="25400">
            <a:solidFill>
              <a:schemeClr val="bg2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1584" name="Shape 1584"/>
          <p:cNvSpPr/>
          <p:nvPr/>
        </p:nvSpPr>
        <p:spPr>
          <a:xfrm>
            <a:off x="1654238" y="4283314"/>
            <a:ext cx="921640" cy="495301"/>
          </a:xfrm>
          <a:prstGeom prst="rect">
            <a:avLst/>
          </a:prstGeom>
          <a:ln w="12700">
            <a:noFill/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600">
                <a:solidFill>
                  <a:srgbClr val="A6AAA8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600">
                <a:solidFill>
                  <a:srgbClr val="A6AAA8"/>
                </a:solidFill>
              </a:rPr>
              <a:t>many</a:t>
            </a:r>
          </a:p>
        </p:txBody>
      </p:sp>
      <p:sp>
        <p:nvSpPr>
          <p:cNvPr id="33" name="Shape 1617"/>
          <p:cNvSpPr/>
          <p:nvPr/>
        </p:nvSpPr>
        <p:spPr>
          <a:xfrm>
            <a:off x="4869459" y="4219814"/>
            <a:ext cx="952349" cy="495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600" i="1">
                <a:solidFill>
                  <a:srgbClr val="1497FC"/>
                </a:solidFill>
              </a:defRPr>
            </a:lvl1pPr>
          </a:lstStyle>
          <a:p>
            <a:pPr lvl="0">
              <a:defRPr sz="1800" i="0">
                <a:solidFill>
                  <a:srgbClr val="000000"/>
                </a:solidFill>
              </a:defRPr>
            </a:pPr>
            <a:r>
              <a:rPr sz="2600" i="1">
                <a:solidFill>
                  <a:srgbClr val="1497FC"/>
                </a:solidFill>
              </a:rPr>
              <a:t>break</a:t>
            </a:r>
          </a:p>
        </p:txBody>
      </p:sp>
      <p:sp>
        <p:nvSpPr>
          <p:cNvPr id="35" name="Shape 1696"/>
          <p:cNvSpPr/>
          <p:nvPr/>
        </p:nvSpPr>
        <p:spPr>
          <a:xfrm>
            <a:off x="8917974" y="3064929"/>
            <a:ext cx="798403" cy="798403"/>
          </a:xfrm>
          <a:prstGeom prst="rect">
            <a:avLst/>
          </a:prstGeom>
          <a:solidFill>
            <a:srgbClr val="A6AAA8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600" b="1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/>
            </a:pPr>
            <a:r>
              <a:rPr sz="2600" b="1"/>
              <a:t>Ind</a:t>
            </a:r>
          </a:p>
        </p:txBody>
      </p:sp>
      <p:sp>
        <p:nvSpPr>
          <p:cNvPr id="36" name="Shape 1717"/>
          <p:cNvSpPr/>
          <p:nvPr/>
        </p:nvSpPr>
        <p:spPr>
          <a:xfrm>
            <a:off x="10822974" y="3015614"/>
            <a:ext cx="798403" cy="798403"/>
          </a:xfrm>
          <a:prstGeom prst="rect">
            <a:avLst/>
          </a:prstGeom>
          <a:solidFill>
            <a:srgbClr val="A6AAA8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600" b="1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/>
            </a:pPr>
            <a:r>
              <a:rPr sz="2600" b="1"/>
              <a:t>B3</a:t>
            </a:r>
          </a:p>
        </p:txBody>
      </p:sp>
      <p:sp>
        <p:nvSpPr>
          <p:cNvPr id="37" name="Shape 1719"/>
          <p:cNvSpPr/>
          <p:nvPr/>
        </p:nvSpPr>
        <p:spPr>
          <a:xfrm>
            <a:off x="10822974" y="4311014"/>
            <a:ext cx="798403" cy="798403"/>
          </a:xfrm>
          <a:prstGeom prst="rect">
            <a:avLst/>
          </a:prstGeom>
          <a:solidFill>
            <a:srgbClr val="A6AAA8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600" b="1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/>
            </a:pPr>
            <a:r>
              <a:rPr sz="2600" b="1"/>
              <a:t>B4</a:t>
            </a:r>
          </a:p>
        </p:txBody>
      </p:sp>
      <p:sp>
        <p:nvSpPr>
          <p:cNvPr id="38" name="Shape 1720"/>
          <p:cNvSpPr/>
          <p:nvPr/>
        </p:nvSpPr>
        <p:spPr>
          <a:xfrm>
            <a:off x="11222175" y="3680773"/>
            <a:ext cx="1" cy="647700"/>
          </a:xfrm>
          <a:prstGeom prst="line">
            <a:avLst/>
          </a:prstGeom>
          <a:ln w="25400">
            <a:solidFill>
              <a:schemeClr val="bg2"/>
            </a:solidFill>
            <a:custDash>
              <a:ds d="200000" sp="200000"/>
            </a:custDash>
            <a:miter lim="400000"/>
            <a:tailEnd type="triangle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39" name="Shape 1724"/>
          <p:cNvSpPr/>
          <p:nvPr/>
        </p:nvSpPr>
        <p:spPr>
          <a:xfrm flipV="1">
            <a:off x="9754721" y="3419741"/>
            <a:ext cx="1042300" cy="35337"/>
          </a:xfrm>
          <a:prstGeom prst="line">
            <a:avLst/>
          </a:prstGeom>
          <a:ln w="25400">
            <a:solidFill>
              <a:schemeClr val="bg2"/>
            </a:solidFill>
            <a:miter lim="400000"/>
            <a:tailEnd type="triangle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40" name="Shape 1725"/>
          <p:cNvSpPr/>
          <p:nvPr/>
        </p:nvSpPr>
        <p:spPr>
          <a:xfrm>
            <a:off x="9754721" y="3582077"/>
            <a:ext cx="1047895" cy="919110"/>
          </a:xfrm>
          <a:prstGeom prst="line">
            <a:avLst/>
          </a:prstGeom>
          <a:ln w="25400">
            <a:solidFill>
              <a:schemeClr val="bg2"/>
            </a:solidFill>
            <a:miter lim="400000"/>
            <a:tailEnd type="triangle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41" name="Shape 1726"/>
          <p:cNvSpPr/>
          <p:nvPr/>
        </p:nvSpPr>
        <p:spPr>
          <a:xfrm>
            <a:off x="262774" y="7107847"/>
            <a:ext cx="7681590" cy="49244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 algn="l"/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 dirty="0">
                <a:solidFill>
                  <a:srgbClr val="FFFFFF"/>
                </a:solidFill>
              </a:rPr>
              <a:t>Define “large” as requiring an </a:t>
            </a:r>
            <a:r>
              <a:rPr sz="3200" dirty="0" smtClean="0">
                <a:solidFill>
                  <a:schemeClr val="tx1"/>
                </a:solidFill>
              </a:rPr>
              <a:t>indirect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smtClean="0">
                <a:solidFill>
                  <a:schemeClr val="tx1"/>
                </a:solidFill>
              </a:rPr>
              <a:t>block</a:t>
            </a:r>
            <a:endParaRPr sz="3200" dirty="0">
              <a:solidFill>
                <a:schemeClr val="tx1"/>
              </a:solidFill>
            </a:endParaRPr>
          </a:p>
        </p:txBody>
      </p:sp>
      <p:sp>
        <p:nvSpPr>
          <p:cNvPr id="42" name="Shape 1766"/>
          <p:cNvSpPr/>
          <p:nvPr/>
        </p:nvSpPr>
        <p:spPr>
          <a:xfrm rot="16200000">
            <a:off x="7957527" y="2706176"/>
            <a:ext cx="952349" cy="495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600" i="1">
                <a:solidFill>
                  <a:srgbClr val="1497FC"/>
                </a:solidFill>
              </a:defRPr>
            </a:lvl1pPr>
          </a:lstStyle>
          <a:p>
            <a:pPr lvl="0">
              <a:defRPr sz="1800" i="0">
                <a:solidFill>
                  <a:srgbClr val="000000"/>
                </a:solidFill>
              </a:defRPr>
            </a:pPr>
            <a:r>
              <a:rPr sz="2600" i="1" dirty="0">
                <a:solidFill>
                  <a:srgbClr val="1497FC"/>
                </a:solidFill>
              </a:rPr>
              <a:t>break</a:t>
            </a:r>
          </a:p>
        </p:txBody>
      </p:sp>
      <p:sp>
        <p:nvSpPr>
          <p:cNvPr id="43" name="Shape 1767"/>
          <p:cNvSpPr/>
          <p:nvPr/>
        </p:nvSpPr>
        <p:spPr>
          <a:xfrm>
            <a:off x="203372" y="8093890"/>
            <a:ext cx="7218323" cy="110799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/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3600" dirty="0">
                <a:solidFill>
                  <a:srgbClr val="FFFFFF"/>
                </a:solidFill>
              </a:rPr>
              <a:t>Starting at indirect (e.g., after 48 </a:t>
            </a:r>
            <a:r>
              <a:rPr sz="3600" dirty="0" smtClean="0">
                <a:solidFill>
                  <a:srgbClr val="FFFFFF"/>
                </a:solidFill>
              </a:rPr>
              <a:t>KB)</a:t>
            </a:r>
            <a:r>
              <a:rPr lang="en-US" sz="3600" dirty="0" smtClean="0">
                <a:solidFill>
                  <a:srgbClr val="FFFFFF"/>
                </a:solidFill>
              </a:rPr>
              <a:t/>
            </a:r>
            <a:br>
              <a:rPr lang="en-US" sz="3600" dirty="0" smtClean="0">
                <a:solidFill>
                  <a:srgbClr val="FFFFFF"/>
                </a:solidFill>
              </a:rPr>
            </a:br>
            <a:r>
              <a:rPr sz="3600" dirty="0" smtClean="0">
                <a:solidFill>
                  <a:srgbClr val="FFFFFF"/>
                </a:solidFill>
              </a:rPr>
              <a:t>put </a:t>
            </a:r>
            <a:r>
              <a:rPr sz="3600" dirty="0">
                <a:solidFill>
                  <a:srgbClr val="FFFFFF"/>
                </a:solidFill>
              </a:rPr>
              <a:t>blocks in a new block group.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 animBg="1"/>
      <p:bldP spid="42" grpId="0" animBg="1"/>
      <p:bldP spid="43" grpId="0" animBg="1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2" name="Shape 1772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73201">
              <a:defRPr sz="648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6480">
                <a:solidFill>
                  <a:srgbClr val="FFFFFF"/>
                </a:solidFill>
              </a:rPr>
              <a:t>Preferences</a:t>
            </a:r>
          </a:p>
        </p:txBody>
      </p:sp>
      <p:sp>
        <p:nvSpPr>
          <p:cNvPr id="1773" name="Shape 1773"/>
          <p:cNvSpPr>
            <a:spLocks noGrp="1"/>
          </p:cNvSpPr>
          <p:nvPr>
            <p:ph type="body" idx="4294967295"/>
          </p:nvPr>
        </p:nvSpPr>
        <p:spPr>
          <a:xfrm>
            <a:off x="324873" y="2195360"/>
            <a:ext cx="12500790" cy="7038934"/>
          </a:xfrm>
          <a:prstGeom prst="rect">
            <a:avLst/>
          </a:prstGeom>
        </p:spPr>
        <p:txBody>
          <a:bodyPr>
            <a:normAutofit fontScale="92500" lnSpcReduction="10000"/>
          </a:bodyPr>
          <a:lstStyle/>
          <a:p>
            <a:pPr lvl="0">
              <a:buNone/>
              <a:defRPr sz="1800">
                <a:solidFill>
                  <a:srgbClr val="000000"/>
                </a:solidFill>
              </a:defRPr>
            </a:pPr>
            <a:r>
              <a:rPr sz="3200" b="1" dirty="0">
                <a:latin typeface="Helvetica"/>
                <a:ea typeface="Helvetica"/>
                <a:cs typeface="Helvetica"/>
                <a:sym typeface="Helvetica"/>
              </a:rPr>
              <a:t>File inodes</a:t>
            </a:r>
            <a:r>
              <a:rPr sz="3200" dirty="0"/>
              <a:t>: allocate in </a:t>
            </a:r>
            <a:r>
              <a:rPr sz="3200" u="sng" dirty="0"/>
              <a:t>same</a:t>
            </a:r>
            <a:r>
              <a:rPr sz="3200" dirty="0"/>
              <a:t> group with dir</a:t>
            </a:r>
          </a:p>
          <a:p>
            <a:pPr lvl="0">
              <a:buNone/>
              <a:defRPr sz="1800">
                <a:solidFill>
                  <a:srgbClr val="000000"/>
                </a:solidFill>
              </a:defRPr>
            </a:pPr>
            <a:endParaRPr sz="2000" dirty="0"/>
          </a:p>
          <a:p>
            <a:pPr lvl="0">
              <a:buNone/>
              <a:defRPr sz="1800">
                <a:solidFill>
                  <a:srgbClr val="000000"/>
                </a:solidFill>
              </a:defRPr>
            </a:pPr>
            <a:r>
              <a:rPr sz="3200" b="1" dirty="0">
                <a:latin typeface="Helvetica"/>
                <a:ea typeface="Helvetica"/>
                <a:cs typeface="Helvetica"/>
                <a:sym typeface="Helvetica"/>
              </a:rPr>
              <a:t>Dir inodes</a:t>
            </a:r>
            <a:r>
              <a:rPr sz="3200" dirty="0"/>
              <a:t>: allocate in </a:t>
            </a:r>
            <a:r>
              <a:rPr sz="3200" u="sng" dirty="0"/>
              <a:t>new</a:t>
            </a:r>
            <a:r>
              <a:rPr sz="3200" dirty="0"/>
              <a:t> group with </a:t>
            </a:r>
            <a:r>
              <a:rPr sz="3200" u="sng" dirty="0"/>
              <a:t>fewer </a:t>
            </a:r>
            <a:r>
              <a:rPr lang="en-US" sz="3200" u="sng" dirty="0" smtClean="0"/>
              <a:t>used </a:t>
            </a:r>
            <a:r>
              <a:rPr sz="3200" u="sng" dirty="0" smtClean="0"/>
              <a:t>inodes </a:t>
            </a:r>
            <a:r>
              <a:rPr sz="3200" u="sng" dirty="0"/>
              <a:t>than </a:t>
            </a:r>
            <a:r>
              <a:rPr sz="3200" u="sng" dirty="0" smtClean="0"/>
              <a:t>average </a:t>
            </a:r>
            <a:r>
              <a:rPr sz="3200" u="sng" dirty="0"/>
              <a:t>group</a:t>
            </a:r>
          </a:p>
          <a:p>
            <a:pPr lvl="0">
              <a:buNone/>
              <a:defRPr sz="1800">
                <a:solidFill>
                  <a:srgbClr val="000000"/>
                </a:solidFill>
              </a:defRPr>
            </a:pPr>
            <a:endParaRPr sz="2000" dirty="0"/>
          </a:p>
          <a:p>
            <a:pPr lvl="0">
              <a:buNone/>
              <a:defRPr sz="1800">
                <a:solidFill>
                  <a:srgbClr val="000000"/>
                </a:solidFill>
              </a:defRPr>
            </a:pPr>
            <a:r>
              <a:rPr sz="3200" b="1" dirty="0">
                <a:latin typeface="Helvetica"/>
                <a:ea typeface="Helvetica"/>
                <a:cs typeface="Helvetica"/>
                <a:sym typeface="Helvetica"/>
              </a:rPr>
              <a:t>First data block</a:t>
            </a:r>
            <a:r>
              <a:rPr sz="3200" dirty="0"/>
              <a:t>: allocate near inode</a:t>
            </a:r>
          </a:p>
          <a:p>
            <a:pPr lvl="0">
              <a:buNone/>
              <a:defRPr sz="1800">
                <a:solidFill>
                  <a:srgbClr val="000000"/>
                </a:solidFill>
              </a:defRPr>
            </a:pPr>
            <a:endParaRPr sz="2000" dirty="0"/>
          </a:p>
          <a:p>
            <a:pPr lvl="0">
              <a:buNone/>
              <a:defRPr sz="1800">
                <a:solidFill>
                  <a:srgbClr val="000000"/>
                </a:solidFill>
              </a:defRPr>
            </a:pPr>
            <a:r>
              <a:rPr sz="3200" b="1" dirty="0">
                <a:latin typeface="Helvetica"/>
                <a:ea typeface="Helvetica"/>
                <a:cs typeface="Helvetica"/>
                <a:sym typeface="Helvetica"/>
              </a:rPr>
              <a:t>Other data blocks</a:t>
            </a:r>
            <a:r>
              <a:rPr sz="3200" dirty="0"/>
              <a:t>: allocate near previous block</a:t>
            </a:r>
          </a:p>
          <a:p>
            <a:pPr lvl="0">
              <a:buNone/>
              <a:defRPr sz="1800">
                <a:solidFill>
                  <a:srgbClr val="000000"/>
                </a:solidFill>
              </a:defRPr>
            </a:pPr>
            <a:endParaRPr sz="2000" dirty="0"/>
          </a:p>
          <a:p>
            <a:pPr lvl="0">
              <a:buNone/>
              <a:defRPr sz="1800">
                <a:solidFill>
                  <a:srgbClr val="000000"/>
                </a:solidFill>
              </a:defRPr>
            </a:pPr>
            <a:r>
              <a:rPr sz="3200" b="1" dirty="0">
                <a:latin typeface="Helvetica"/>
                <a:ea typeface="Helvetica"/>
                <a:cs typeface="Helvetica"/>
                <a:sym typeface="Helvetica"/>
              </a:rPr>
              <a:t>Large file data blocks</a:t>
            </a:r>
            <a:r>
              <a:rPr sz="3200" dirty="0"/>
              <a:t>: after 48KB, go to </a:t>
            </a:r>
            <a:r>
              <a:rPr sz="3200" u="sng" dirty="0"/>
              <a:t>new</a:t>
            </a:r>
            <a:r>
              <a:rPr sz="3200" dirty="0"/>
              <a:t> group.  Move to another group (w/ </a:t>
            </a:r>
            <a:r>
              <a:rPr sz="3200" u="sng" dirty="0"/>
              <a:t>fewer than avg blocks</a:t>
            </a:r>
            <a:r>
              <a:rPr sz="3200" dirty="0"/>
              <a:t>) every subsequent 1MB.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3" name="Shape 1783"/>
          <p:cNvSpPr/>
          <p:nvPr/>
        </p:nvSpPr>
        <p:spPr>
          <a:xfrm>
            <a:off x="7781878" y="3462540"/>
            <a:ext cx="4240091" cy="1122546"/>
          </a:xfrm>
          <a:prstGeom prst="rect">
            <a:avLst/>
          </a:prstGeom>
          <a:solidFill>
            <a:srgbClr val="0065C1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2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</a:rPr>
              <a:t>Data Blocks</a:t>
            </a:r>
          </a:p>
        </p:txBody>
      </p:sp>
      <p:sp>
        <p:nvSpPr>
          <p:cNvPr id="1784" name="Shape 1784"/>
          <p:cNvSpPr/>
          <p:nvPr/>
        </p:nvSpPr>
        <p:spPr>
          <a:xfrm>
            <a:off x="512931" y="3462540"/>
            <a:ext cx="1714961" cy="1122546"/>
          </a:xfrm>
          <a:prstGeom prst="rect">
            <a:avLst/>
          </a:prstGeom>
          <a:solidFill>
            <a:srgbClr val="5747C1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2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</a:rPr>
              <a:t>super block</a:t>
            </a:r>
          </a:p>
        </p:txBody>
      </p:sp>
      <p:sp>
        <p:nvSpPr>
          <p:cNvPr id="1785" name="Shape 1785"/>
          <p:cNvSpPr/>
          <p:nvPr/>
        </p:nvSpPr>
        <p:spPr>
          <a:xfrm>
            <a:off x="5613951" y="3462540"/>
            <a:ext cx="2105493" cy="1122546"/>
          </a:xfrm>
          <a:prstGeom prst="rect">
            <a:avLst/>
          </a:prstGeom>
          <a:solidFill>
            <a:srgbClr val="308B16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2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</a:rPr>
              <a:t>inodes</a:t>
            </a:r>
          </a:p>
        </p:txBody>
      </p:sp>
      <p:sp>
        <p:nvSpPr>
          <p:cNvPr id="1786" name="Shape 1786"/>
          <p:cNvSpPr/>
          <p:nvPr/>
        </p:nvSpPr>
        <p:spPr>
          <a:xfrm>
            <a:off x="327616" y="4675912"/>
            <a:ext cx="368504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0</a:t>
            </a:r>
          </a:p>
        </p:txBody>
      </p:sp>
      <p:sp>
        <p:nvSpPr>
          <p:cNvPr id="1787" name="Shape 1787"/>
          <p:cNvSpPr/>
          <p:nvPr/>
        </p:nvSpPr>
        <p:spPr>
          <a:xfrm>
            <a:off x="11744800" y="4675912"/>
            <a:ext cx="470003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G</a:t>
            </a:r>
          </a:p>
        </p:txBody>
      </p:sp>
      <p:sp>
        <p:nvSpPr>
          <p:cNvPr id="1788" name="Shape 1788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356362">
              <a:defRPr sz="488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4880" dirty="0">
                <a:solidFill>
                  <a:srgbClr val="FFFFFF"/>
                </a:solidFill>
              </a:rPr>
              <a:t>Group Descriptor </a:t>
            </a:r>
            <a:r>
              <a:rPr lang="en-US" sz="4880" dirty="0" smtClean="0">
                <a:solidFill>
                  <a:srgbClr val="FFFFFF"/>
                </a:solidFill>
              </a:rPr>
              <a:t/>
            </a:r>
            <a:br>
              <a:rPr lang="en-US" sz="4880" dirty="0" smtClean="0">
                <a:solidFill>
                  <a:srgbClr val="FFFFFF"/>
                </a:solidFill>
              </a:rPr>
            </a:br>
            <a:r>
              <a:rPr sz="4880" dirty="0" smtClean="0">
                <a:solidFill>
                  <a:srgbClr val="FFFFFF"/>
                </a:solidFill>
              </a:rPr>
              <a:t>(</a:t>
            </a:r>
            <a:r>
              <a:rPr sz="4880" dirty="0">
                <a:solidFill>
                  <a:srgbClr val="FFFFFF"/>
                </a:solidFill>
              </a:rPr>
              <a:t>aka Summary Block)</a:t>
            </a:r>
          </a:p>
        </p:txBody>
      </p:sp>
      <p:sp>
        <p:nvSpPr>
          <p:cNvPr id="1789" name="Shape 1789"/>
          <p:cNvSpPr/>
          <p:nvPr/>
        </p:nvSpPr>
        <p:spPr>
          <a:xfrm>
            <a:off x="3831791" y="3462540"/>
            <a:ext cx="1714961" cy="1122546"/>
          </a:xfrm>
          <a:prstGeom prst="rect">
            <a:avLst/>
          </a:prstGeom>
          <a:solidFill>
            <a:srgbClr val="BC8027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2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</a:rPr>
              <a:t>bitmaps</a:t>
            </a:r>
          </a:p>
        </p:txBody>
      </p:sp>
      <p:sp>
        <p:nvSpPr>
          <p:cNvPr id="1790" name="Shape 1790"/>
          <p:cNvSpPr/>
          <p:nvPr/>
        </p:nvSpPr>
        <p:spPr>
          <a:xfrm>
            <a:off x="2307791" y="3462540"/>
            <a:ext cx="1444101" cy="1122546"/>
          </a:xfrm>
          <a:prstGeom prst="rect">
            <a:avLst/>
          </a:prstGeom>
          <a:solidFill>
            <a:srgbClr val="971817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rPr>
              <a:t>sum-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rPr>
              <a:t>mary</a:t>
            </a:r>
          </a:p>
        </p:txBody>
      </p:sp>
      <p:sp>
        <p:nvSpPr>
          <p:cNvPr id="1791" name="Shape 1791"/>
          <p:cNvSpPr/>
          <p:nvPr/>
        </p:nvSpPr>
        <p:spPr>
          <a:xfrm>
            <a:off x="2033232" y="5571287"/>
            <a:ext cx="8938344" cy="65659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sz="3600" dirty="0" smtClean="0">
                <a:solidFill>
                  <a:srgbClr val="FFFFFF"/>
                </a:solidFill>
              </a:rPr>
              <a:t>Tracks number of </a:t>
            </a:r>
            <a:r>
              <a:rPr sz="3600" dirty="0" smtClean="0">
                <a:solidFill>
                  <a:srgbClr val="FFFFFF"/>
                </a:solidFill>
              </a:rPr>
              <a:t>free </a:t>
            </a:r>
            <a:r>
              <a:rPr sz="3600" dirty="0" err="1" smtClean="0">
                <a:solidFill>
                  <a:srgbClr val="FFFFFF"/>
                </a:solidFill>
              </a:rPr>
              <a:t>inodes</a:t>
            </a:r>
            <a:r>
              <a:rPr lang="en-US" sz="3600" dirty="0" smtClean="0">
                <a:solidFill>
                  <a:srgbClr val="FFFFFF"/>
                </a:solidFill>
              </a:rPr>
              <a:t> and </a:t>
            </a:r>
            <a:r>
              <a:rPr sz="3600" dirty="0" smtClean="0">
                <a:solidFill>
                  <a:srgbClr val="FFFFFF"/>
                </a:solidFill>
              </a:rPr>
              <a:t>data blocks</a:t>
            </a:r>
            <a:endParaRPr sz="3600" dirty="0">
              <a:solidFill>
                <a:srgbClr val="FFFFFF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27616" y="2309208"/>
            <a:ext cx="1066830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How does file system know which new group to pick?</a:t>
            </a: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6" name="Shape 1796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73201">
              <a:defRPr sz="648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6480">
                <a:solidFill>
                  <a:srgbClr val="FFFFFF"/>
                </a:solidFill>
              </a:rPr>
              <a:t>Conclusion</a:t>
            </a:r>
          </a:p>
        </p:txBody>
      </p:sp>
      <p:sp>
        <p:nvSpPr>
          <p:cNvPr id="1797" name="Shape 1797"/>
          <p:cNvSpPr>
            <a:spLocks noGrp="1"/>
          </p:cNvSpPr>
          <p:nvPr>
            <p:ph type="body" idx="4294967295"/>
          </p:nvPr>
        </p:nvSpPr>
        <p:spPr>
          <a:xfrm>
            <a:off x="413476" y="2215049"/>
            <a:ext cx="11992708" cy="7098002"/>
          </a:xfrm>
          <a:prstGeom prst="rect">
            <a:avLst/>
          </a:prstGeom>
        </p:spPr>
        <p:txBody>
          <a:bodyPr>
            <a:normAutofit fontScale="92500" lnSpcReduction="20000"/>
          </a:bodyPr>
          <a:lstStyle/>
          <a:p>
            <a:pPr lvl="0">
              <a:buNone/>
              <a:defRPr sz="1800">
                <a:solidFill>
                  <a:srgbClr val="000000"/>
                </a:solidFill>
              </a:defRPr>
            </a:pPr>
            <a:r>
              <a:rPr sz="3800" dirty="0">
                <a:solidFill>
                  <a:srgbClr val="333333"/>
                </a:solidFill>
              </a:rPr>
              <a:t>First disk-aware file </a:t>
            </a:r>
            <a:r>
              <a:rPr sz="3800" dirty="0" smtClean="0">
                <a:solidFill>
                  <a:srgbClr val="333333"/>
                </a:solidFill>
              </a:rPr>
              <a:t>system</a:t>
            </a:r>
            <a:endParaRPr lang="en-US" sz="3800" dirty="0" smtClean="0">
              <a:solidFill>
                <a:srgbClr val="333333"/>
              </a:solidFill>
            </a:endParaRP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lang="en-US" sz="3500" dirty="0" smtClean="0">
                <a:solidFill>
                  <a:srgbClr val="333333"/>
                </a:solidFill>
              </a:rPr>
              <a:t>Bitmaps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lang="en-US" sz="3500" dirty="0" smtClean="0">
                <a:solidFill>
                  <a:srgbClr val="333333"/>
                </a:solidFill>
              </a:rPr>
              <a:t>Locality groups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lang="en-US" sz="3500" dirty="0" smtClean="0">
                <a:solidFill>
                  <a:srgbClr val="333333"/>
                </a:solidFill>
              </a:rPr>
              <a:t>Rotated </a:t>
            </a:r>
            <a:r>
              <a:rPr lang="en-US" sz="3500" dirty="0" smtClean="0">
                <a:solidFill>
                  <a:srgbClr val="333333"/>
                </a:solidFill>
              </a:rPr>
              <a:t>superblocks</a:t>
            </a:r>
            <a:endParaRPr lang="en-US" sz="3500" dirty="0" smtClean="0">
              <a:solidFill>
                <a:srgbClr val="333333"/>
              </a:solidFill>
            </a:endParaRP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lang="en-US" sz="3500" dirty="0" smtClean="0">
                <a:solidFill>
                  <a:srgbClr val="333333"/>
                </a:solidFill>
              </a:rPr>
              <a:t>Large blocks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lang="en-US" sz="3500" dirty="0" smtClean="0">
                <a:solidFill>
                  <a:srgbClr val="333333"/>
                </a:solidFill>
              </a:rPr>
              <a:t>Fragments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lang="en-US" sz="3500" dirty="0" smtClean="0">
                <a:solidFill>
                  <a:srgbClr val="333333"/>
                </a:solidFill>
              </a:rPr>
              <a:t>Smart </a:t>
            </a:r>
            <a:r>
              <a:rPr lang="en-US" sz="3500" dirty="0" smtClean="0">
                <a:solidFill>
                  <a:srgbClr val="333333"/>
                </a:solidFill>
              </a:rPr>
              <a:t>allocation policy</a:t>
            </a:r>
            <a:endParaRPr sz="3800" dirty="0" smtClean="0">
              <a:solidFill>
                <a:srgbClr val="333333"/>
              </a:solidFill>
            </a:endParaRPr>
          </a:p>
          <a:p>
            <a:pPr lvl="0">
              <a:buNone/>
              <a:defRPr sz="1800">
                <a:solidFill>
                  <a:srgbClr val="000000"/>
                </a:solidFill>
              </a:defRPr>
            </a:pPr>
            <a:r>
              <a:rPr sz="3800" dirty="0">
                <a:solidFill>
                  <a:srgbClr val="333333"/>
                </a:solidFill>
              </a:rPr>
              <a:t>FFS inspired modern files systems, including ext2 and </a:t>
            </a:r>
            <a:r>
              <a:rPr sz="3800" dirty="0" smtClean="0">
                <a:solidFill>
                  <a:srgbClr val="333333"/>
                </a:solidFill>
              </a:rPr>
              <a:t>ext3</a:t>
            </a:r>
            <a:endParaRPr sz="3800" dirty="0" smtClean="0">
              <a:solidFill>
                <a:srgbClr val="333333"/>
              </a:solidFill>
            </a:endParaRPr>
          </a:p>
          <a:p>
            <a:pPr lvl="0">
              <a:buNone/>
              <a:defRPr sz="1800">
                <a:solidFill>
                  <a:srgbClr val="000000"/>
                </a:solidFill>
              </a:defRPr>
            </a:pPr>
            <a:r>
              <a:rPr sz="3800" dirty="0">
                <a:solidFill>
                  <a:srgbClr val="333333"/>
                </a:solidFill>
              </a:rPr>
              <a:t>FFS also introduced several new features: 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3500" dirty="0" smtClean="0">
                <a:solidFill>
                  <a:srgbClr val="333333"/>
                </a:solidFill>
              </a:rPr>
              <a:t> long </a:t>
            </a:r>
            <a:r>
              <a:rPr sz="3500" dirty="0">
                <a:solidFill>
                  <a:srgbClr val="333333"/>
                </a:solidFill>
              </a:rPr>
              <a:t>file names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3500" dirty="0" smtClean="0">
                <a:solidFill>
                  <a:srgbClr val="333333"/>
                </a:solidFill>
              </a:rPr>
              <a:t> atomic </a:t>
            </a:r>
            <a:r>
              <a:rPr sz="3500" dirty="0">
                <a:solidFill>
                  <a:srgbClr val="333333"/>
                </a:solidFill>
              </a:rPr>
              <a:t>rename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3500" dirty="0" smtClean="0">
                <a:solidFill>
                  <a:srgbClr val="333333"/>
                </a:solidFill>
              </a:rPr>
              <a:t> symbolic </a:t>
            </a:r>
            <a:r>
              <a:rPr sz="3500" dirty="0">
                <a:solidFill>
                  <a:srgbClr val="333333"/>
                </a:solidFill>
              </a:rPr>
              <a:t>links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9" name="Shape 1799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73201">
              <a:defRPr sz="648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6480">
                <a:solidFill>
                  <a:srgbClr val="FFFFFF"/>
                </a:solidFill>
              </a:rPr>
              <a:t>Advice</a:t>
            </a:r>
          </a:p>
        </p:txBody>
      </p:sp>
      <p:sp>
        <p:nvSpPr>
          <p:cNvPr id="1800" name="Shape 1800"/>
          <p:cNvSpPr>
            <a:spLocks noGrp="1"/>
          </p:cNvSpPr>
          <p:nvPr>
            <p:ph type="body" idx="4294967295"/>
          </p:nvPr>
        </p:nvSpPr>
        <p:spPr>
          <a:xfrm>
            <a:off x="570338" y="2264272"/>
            <a:ext cx="11323637" cy="7299857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>
              <a:buNone/>
              <a:defRPr sz="1800">
                <a:solidFill>
                  <a:srgbClr val="000000"/>
                </a:solidFill>
              </a:defRPr>
            </a:pPr>
            <a:r>
              <a:rPr sz="3300" dirty="0">
                <a:solidFill>
                  <a:srgbClr val="333333"/>
                </a:solidFill>
              </a:rPr>
              <a:t>All hardware is </a:t>
            </a:r>
            <a:r>
              <a:rPr sz="3300" dirty="0" smtClean="0">
                <a:solidFill>
                  <a:srgbClr val="333333"/>
                </a:solidFill>
              </a:rPr>
              <a:t>unique</a:t>
            </a:r>
            <a:endParaRPr sz="3300" dirty="0">
              <a:solidFill>
                <a:srgbClr val="333333"/>
              </a:solidFill>
            </a:endParaRPr>
          </a:p>
          <a:p>
            <a:pPr lvl="0">
              <a:buNone/>
              <a:defRPr sz="1800">
                <a:solidFill>
                  <a:srgbClr val="000000"/>
                </a:solidFill>
              </a:defRPr>
            </a:pPr>
            <a:r>
              <a:rPr sz="3300" dirty="0" smtClean="0">
                <a:solidFill>
                  <a:srgbClr val="333333"/>
                </a:solidFill>
              </a:rPr>
              <a:t>Treat disk like disk!</a:t>
            </a:r>
          </a:p>
          <a:p>
            <a:pPr lvl="0">
              <a:buNone/>
              <a:defRPr sz="1800">
                <a:solidFill>
                  <a:srgbClr val="000000"/>
                </a:solidFill>
              </a:defRPr>
            </a:pPr>
            <a:r>
              <a:rPr sz="3300" dirty="0" smtClean="0">
                <a:solidFill>
                  <a:srgbClr val="333333"/>
                </a:solidFill>
              </a:rPr>
              <a:t>Treat </a:t>
            </a:r>
            <a:r>
              <a:rPr sz="3300" dirty="0">
                <a:solidFill>
                  <a:srgbClr val="333333"/>
                </a:solidFill>
              </a:rPr>
              <a:t>flash like flash</a:t>
            </a:r>
            <a:r>
              <a:rPr sz="3300" dirty="0" smtClean="0">
                <a:solidFill>
                  <a:srgbClr val="333333"/>
                </a:solidFill>
              </a:rPr>
              <a:t>!</a:t>
            </a:r>
            <a:endParaRPr sz="3300" dirty="0">
              <a:solidFill>
                <a:srgbClr val="333333"/>
              </a:solidFill>
            </a:endParaRPr>
          </a:p>
          <a:p>
            <a:pPr lvl="0">
              <a:buNone/>
              <a:defRPr sz="1800">
                <a:solidFill>
                  <a:srgbClr val="000000"/>
                </a:solidFill>
              </a:defRPr>
            </a:pPr>
            <a:r>
              <a:rPr sz="3300" dirty="0">
                <a:solidFill>
                  <a:srgbClr val="333333"/>
                </a:solidFill>
              </a:rPr>
              <a:t>Treat random-access memory like random-access memory!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Shape 241"/>
          <p:cNvSpPr/>
          <p:nvPr/>
        </p:nvSpPr>
        <p:spPr>
          <a:xfrm>
            <a:off x="2039639" y="1246028"/>
            <a:ext cx="825857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data</a:t>
            </a:r>
          </a:p>
        </p:txBody>
      </p:sp>
      <p:sp>
        <p:nvSpPr>
          <p:cNvPr id="242" name="Shape 242"/>
          <p:cNvSpPr/>
          <p:nvPr/>
        </p:nvSpPr>
        <p:spPr>
          <a:xfrm>
            <a:off x="3354468" y="1246028"/>
            <a:ext cx="1003656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inode</a:t>
            </a:r>
          </a:p>
        </p:txBody>
      </p:sp>
      <p:sp>
        <p:nvSpPr>
          <p:cNvPr id="243" name="Shape 243"/>
          <p:cNvSpPr/>
          <p:nvPr/>
        </p:nvSpPr>
        <p:spPr>
          <a:xfrm>
            <a:off x="4988625" y="1246028"/>
            <a:ext cx="720599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root</a:t>
            </a:r>
          </a:p>
        </p:txBody>
      </p:sp>
      <p:sp>
        <p:nvSpPr>
          <p:cNvPr id="244" name="Shape 244"/>
          <p:cNvSpPr/>
          <p:nvPr/>
        </p:nvSpPr>
        <p:spPr>
          <a:xfrm>
            <a:off x="6395732" y="1246028"/>
            <a:ext cx="608585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foo</a:t>
            </a:r>
          </a:p>
        </p:txBody>
      </p:sp>
      <p:sp>
        <p:nvSpPr>
          <p:cNvPr id="245" name="Shape 245"/>
          <p:cNvSpPr/>
          <p:nvPr/>
        </p:nvSpPr>
        <p:spPr>
          <a:xfrm>
            <a:off x="7671267" y="1246028"/>
            <a:ext cx="647701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bar</a:t>
            </a:r>
          </a:p>
        </p:txBody>
      </p:sp>
      <p:sp>
        <p:nvSpPr>
          <p:cNvPr id="246" name="Shape 246"/>
          <p:cNvSpPr/>
          <p:nvPr/>
        </p:nvSpPr>
        <p:spPr>
          <a:xfrm>
            <a:off x="8949469" y="1246028"/>
            <a:ext cx="720599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root</a:t>
            </a:r>
          </a:p>
        </p:txBody>
      </p:sp>
      <p:sp>
        <p:nvSpPr>
          <p:cNvPr id="247" name="Shape 247"/>
          <p:cNvSpPr/>
          <p:nvPr/>
        </p:nvSpPr>
        <p:spPr>
          <a:xfrm>
            <a:off x="10356576" y="1246028"/>
            <a:ext cx="608585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foo</a:t>
            </a:r>
          </a:p>
        </p:txBody>
      </p:sp>
      <p:sp>
        <p:nvSpPr>
          <p:cNvPr id="248" name="Shape 248"/>
          <p:cNvSpPr/>
          <p:nvPr/>
        </p:nvSpPr>
        <p:spPr>
          <a:xfrm>
            <a:off x="1842281" y="1627028"/>
            <a:ext cx="1220573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bitmap</a:t>
            </a:r>
          </a:p>
        </p:txBody>
      </p:sp>
      <p:sp>
        <p:nvSpPr>
          <p:cNvPr id="249" name="Shape 249"/>
          <p:cNvSpPr/>
          <p:nvPr/>
        </p:nvSpPr>
        <p:spPr>
          <a:xfrm>
            <a:off x="3246010" y="1627028"/>
            <a:ext cx="1220572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bitmap</a:t>
            </a:r>
          </a:p>
        </p:txBody>
      </p:sp>
      <p:sp>
        <p:nvSpPr>
          <p:cNvPr id="250" name="Shape 250"/>
          <p:cNvSpPr/>
          <p:nvPr/>
        </p:nvSpPr>
        <p:spPr>
          <a:xfrm>
            <a:off x="4847096" y="1627028"/>
            <a:ext cx="1003657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inode</a:t>
            </a:r>
          </a:p>
        </p:txBody>
      </p:sp>
      <p:sp>
        <p:nvSpPr>
          <p:cNvPr id="251" name="Shape 251"/>
          <p:cNvSpPr/>
          <p:nvPr/>
        </p:nvSpPr>
        <p:spPr>
          <a:xfrm>
            <a:off x="6198196" y="1627028"/>
            <a:ext cx="1003657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inode</a:t>
            </a:r>
          </a:p>
        </p:txBody>
      </p:sp>
      <p:sp>
        <p:nvSpPr>
          <p:cNvPr id="252" name="Shape 252"/>
          <p:cNvSpPr/>
          <p:nvPr/>
        </p:nvSpPr>
        <p:spPr>
          <a:xfrm>
            <a:off x="7493289" y="1627028"/>
            <a:ext cx="1003657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inode</a:t>
            </a:r>
          </a:p>
        </p:txBody>
      </p:sp>
      <p:sp>
        <p:nvSpPr>
          <p:cNvPr id="253" name="Shape 253"/>
          <p:cNvSpPr/>
          <p:nvPr/>
        </p:nvSpPr>
        <p:spPr>
          <a:xfrm>
            <a:off x="8896840" y="1627028"/>
            <a:ext cx="825856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data</a:t>
            </a:r>
          </a:p>
        </p:txBody>
      </p:sp>
      <p:sp>
        <p:nvSpPr>
          <p:cNvPr id="254" name="Shape 254"/>
          <p:cNvSpPr/>
          <p:nvPr/>
        </p:nvSpPr>
        <p:spPr>
          <a:xfrm>
            <a:off x="10247940" y="1627028"/>
            <a:ext cx="825857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data</a:t>
            </a:r>
          </a:p>
        </p:txBody>
      </p:sp>
      <p:sp>
        <p:nvSpPr>
          <p:cNvPr id="255" name="Shape 255"/>
          <p:cNvSpPr/>
          <p:nvPr/>
        </p:nvSpPr>
        <p:spPr>
          <a:xfrm>
            <a:off x="1586514" y="2349500"/>
            <a:ext cx="9831771" cy="0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256" name="Shape 256"/>
          <p:cNvSpPr/>
          <p:nvPr/>
        </p:nvSpPr>
        <p:spPr>
          <a:xfrm flipV="1">
            <a:off x="4727603" y="1335955"/>
            <a:ext cx="1" cy="3978680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257" name="Shape 257"/>
          <p:cNvSpPr/>
          <p:nvPr/>
        </p:nvSpPr>
        <p:spPr>
          <a:xfrm flipV="1">
            <a:off x="8680446" y="1335955"/>
            <a:ext cx="1" cy="3978681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258" name="Shape 258"/>
          <p:cNvSpPr/>
          <p:nvPr/>
        </p:nvSpPr>
        <p:spPr>
          <a:xfrm>
            <a:off x="4949977" y="348256"/>
            <a:ext cx="3104846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create /foo/bar</a:t>
            </a:r>
          </a:p>
        </p:txBody>
      </p:sp>
      <p:sp>
        <p:nvSpPr>
          <p:cNvPr id="259" name="Shape 259"/>
          <p:cNvSpPr/>
          <p:nvPr/>
        </p:nvSpPr>
        <p:spPr>
          <a:xfrm>
            <a:off x="4929418" y="2363628"/>
            <a:ext cx="839014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read</a:t>
            </a:r>
          </a:p>
        </p:txBody>
      </p:sp>
      <p:sp>
        <p:nvSpPr>
          <p:cNvPr id="260" name="Shape 260"/>
          <p:cNvSpPr/>
          <p:nvPr/>
        </p:nvSpPr>
        <p:spPr>
          <a:xfrm>
            <a:off x="8866418" y="2744628"/>
            <a:ext cx="839014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read</a:t>
            </a:r>
          </a:p>
        </p:txBody>
      </p:sp>
      <p:sp>
        <p:nvSpPr>
          <p:cNvPr id="261" name="Shape 261"/>
          <p:cNvSpPr/>
          <p:nvPr/>
        </p:nvSpPr>
        <p:spPr>
          <a:xfrm>
            <a:off x="6199418" y="3125628"/>
            <a:ext cx="839014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read</a:t>
            </a:r>
          </a:p>
        </p:txBody>
      </p:sp>
      <p:sp>
        <p:nvSpPr>
          <p:cNvPr id="262" name="Shape 262"/>
          <p:cNvSpPr/>
          <p:nvPr/>
        </p:nvSpPr>
        <p:spPr>
          <a:xfrm>
            <a:off x="10276118" y="3506628"/>
            <a:ext cx="839014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read</a:t>
            </a:r>
          </a:p>
        </p:txBody>
      </p:sp>
      <p:sp>
        <p:nvSpPr>
          <p:cNvPr id="263" name="Shape 263"/>
          <p:cNvSpPr/>
          <p:nvPr/>
        </p:nvSpPr>
        <p:spPr>
          <a:xfrm>
            <a:off x="3418118" y="3887628"/>
            <a:ext cx="839014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read</a:t>
            </a:r>
          </a:p>
        </p:txBody>
      </p:sp>
      <p:sp>
        <p:nvSpPr>
          <p:cNvPr id="264" name="Shape 264"/>
          <p:cNvSpPr/>
          <p:nvPr/>
        </p:nvSpPr>
        <p:spPr>
          <a:xfrm>
            <a:off x="3405138" y="4268628"/>
            <a:ext cx="864973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write</a:t>
            </a:r>
          </a:p>
        </p:txBody>
      </p:sp>
      <p:sp>
        <p:nvSpPr>
          <p:cNvPr id="265" name="Shape 265"/>
          <p:cNvSpPr/>
          <p:nvPr/>
        </p:nvSpPr>
        <p:spPr>
          <a:xfrm>
            <a:off x="9684054" y="139535"/>
            <a:ext cx="3125731" cy="65659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r">
              <a:defRPr>
                <a:solidFill>
                  <a:srgbClr val="FF2600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 dirty="0">
                <a:solidFill>
                  <a:srgbClr val="333333"/>
                </a:solidFill>
              </a:rPr>
              <a:t>[allocate inode]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" name="Shape 267"/>
          <p:cNvSpPr/>
          <p:nvPr/>
        </p:nvSpPr>
        <p:spPr>
          <a:xfrm>
            <a:off x="2039639" y="1246028"/>
            <a:ext cx="825857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data</a:t>
            </a:r>
          </a:p>
        </p:txBody>
      </p:sp>
      <p:sp>
        <p:nvSpPr>
          <p:cNvPr id="268" name="Shape 268"/>
          <p:cNvSpPr/>
          <p:nvPr/>
        </p:nvSpPr>
        <p:spPr>
          <a:xfrm>
            <a:off x="3354468" y="1246028"/>
            <a:ext cx="1003656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inode</a:t>
            </a:r>
          </a:p>
        </p:txBody>
      </p:sp>
      <p:sp>
        <p:nvSpPr>
          <p:cNvPr id="269" name="Shape 269"/>
          <p:cNvSpPr/>
          <p:nvPr/>
        </p:nvSpPr>
        <p:spPr>
          <a:xfrm>
            <a:off x="4988625" y="1246028"/>
            <a:ext cx="720599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root</a:t>
            </a:r>
          </a:p>
        </p:txBody>
      </p:sp>
      <p:sp>
        <p:nvSpPr>
          <p:cNvPr id="270" name="Shape 270"/>
          <p:cNvSpPr/>
          <p:nvPr/>
        </p:nvSpPr>
        <p:spPr>
          <a:xfrm>
            <a:off x="6395732" y="1246028"/>
            <a:ext cx="608585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foo</a:t>
            </a:r>
          </a:p>
        </p:txBody>
      </p:sp>
      <p:sp>
        <p:nvSpPr>
          <p:cNvPr id="271" name="Shape 271"/>
          <p:cNvSpPr/>
          <p:nvPr/>
        </p:nvSpPr>
        <p:spPr>
          <a:xfrm>
            <a:off x="7671267" y="1246028"/>
            <a:ext cx="647701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bar</a:t>
            </a:r>
          </a:p>
        </p:txBody>
      </p:sp>
      <p:sp>
        <p:nvSpPr>
          <p:cNvPr id="272" name="Shape 272"/>
          <p:cNvSpPr/>
          <p:nvPr/>
        </p:nvSpPr>
        <p:spPr>
          <a:xfrm>
            <a:off x="8949469" y="1246028"/>
            <a:ext cx="720599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root</a:t>
            </a:r>
          </a:p>
        </p:txBody>
      </p:sp>
      <p:sp>
        <p:nvSpPr>
          <p:cNvPr id="273" name="Shape 273"/>
          <p:cNvSpPr/>
          <p:nvPr/>
        </p:nvSpPr>
        <p:spPr>
          <a:xfrm>
            <a:off x="10356576" y="1246028"/>
            <a:ext cx="608585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foo</a:t>
            </a:r>
          </a:p>
        </p:txBody>
      </p:sp>
      <p:sp>
        <p:nvSpPr>
          <p:cNvPr id="274" name="Shape 274"/>
          <p:cNvSpPr/>
          <p:nvPr/>
        </p:nvSpPr>
        <p:spPr>
          <a:xfrm>
            <a:off x="1842281" y="1627028"/>
            <a:ext cx="1220573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bitmap</a:t>
            </a:r>
          </a:p>
        </p:txBody>
      </p:sp>
      <p:sp>
        <p:nvSpPr>
          <p:cNvPr id="275" name="Shape 275"/>
          <p:cNvSpPr/>
          <p:nvPr/>
        </p:nvSpPr>
        <p:spPr>
          <a:xfrm>
            <a:off x="3246010" y="1627028"/>
            <a:ext cx="1220572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bitmap</a:t>
            </a:r>
          </a:p>
        </p:txBody>
      </p:sp>
      <p:sp>
        <p:nvSpPr>
          <p:cNvPr id="276" name="Shape 276"/>
          <p:cNvSpPr/>
          <p:nvPr/>
        </p:nvSpPr>
        <p:spPr>
          <a:xfrm>
            <a:off x="4847096" y="1627028"/>
            <a:ext cx="1003657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inode</a:t>
            </a:r>
          </a:p>
        </p:txBody>
      </p:sp>
      <p:sp>
        <p:nvSpPr>
          <p:cNvPr id="277" name="Shape 277"/>
          <p:cNvSpPr/>
          <p:nvPr/>
        </p:nvSpPr>
        <p:spPr>
          <a:xfrm>
            <a:off x="6198196" y="1627028"/>
            <a:ext cx="1003657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inode</a:t>
            </a:r>
          </a:p>
        </p:txBody>
      </p:sp>
      <p:sp>
        <p:nvSpPr>
          <p:cNvPr id="278" name="Shape 278"/>
          <p:cNvSpPr/>
          <p:nvPr/>
        </p:nvSpPr>
        <p:spPr>
          <a:xfrm>
            <a:off x="7493289" y="1627028"/>
            <a:ext cx="1003657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inode</a:t>
            </a:r>
          </a:p>
        </p:txBody>
      </p:sp>
      <p:sp>
        <p:nvSpPr>
          <p:cNvPr id="279" name="Shape 279"/>
          <p:cNvSpPr/>
          <p:nvPr/>
        </p:nvSpPr>
        <p:spPr>
          <a:xfrm>
            <a:off x="8896840" y="1627028"/>
            <a:ext cx="825856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data</a:t>
            </a:r>
          </a:p>
        </p:txBody>
      </p:sp>
      <p:sp>
        <p:nvSpPr>
          <p:cNvPr id="280" name="Shape 280"/>
          <p:cNvSpPr/>
          <p:nvPr/>
        </p:nvSpPr>
        <p:spPr>
          <a:xfrm>
            <a:off x="10247940" y="1627028"/>
            <a:ext cx="825857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data</a:t>
            </a:r>
          </a:p>
        </p:txBody>
      </p:sp>
      <p:sp>
        <p:nvSpPr>
          <p:cNvPr id="281" name="Shape 281"/>
          <p:cNvSpPr/>
          <p:nvPr/>
        </p:nvSpPr>
        <p:spPr>
          <a:xfrm>
            <a:off x="1586514" y="2349500"/>
            <a:ext cx="9831771" cy="0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282" name="Shape 282"/>
          <p:cNvSpPr/>
          <p:nvPr/>
        </p:nvSpPr>
        <p:spPr>
          <a:xfrm flipV="1">
            <a:off x="4727603" y="1335955"/>
            <a:ext cx="1" cy="3978680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283" name="Shape 283"/>
          <p:cNvSpPr/>
          <p:nvPr/>
        </p:nvSpPr>
        <p:spPr>
          <a:xfrm flipV="1">
            <a:off x="8680446" y="1335955"/>
            <a:ext cx="1" cy="3978681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284" name="Shape 284"/>
          <p:cNvSpPr/>
          <p:nvPr/>
        </p:nvSpPr>
        <p:spPr>
          <a:xfrm>
            <a:off x="4949977" y="348256"/>
            <a:ext cx="3104846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create /foo/bar</a:t>
            </a:r>
          </a:p>
        </p:txBody>
      </p:sp>
      <p:sp>
        <p:nvSpPr>
          <p:cNvPr id="285" name="Shape 285"/>
          <p:cNvSpPr/>
          <p:nvPr/>
        </p:nvSpPr>
        <p:spPr>
          <a:xfrm>
            <a:off x="4929418" y="2363628"/>
            <a:ext cx="839014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read</a:t>
            </a:r>
          </a:p>
        </p:txBody>
      </p:sp>
      <p:sp>
        <p:nvSpPr>
          <p:cNvPr id="286" name="Shape 286"/>
          <p:cNvSpPr/>
          <p:nvPr/>
        </p:nvSpPr>
        <p:spPr>
          <a:xfrm>
            <a:off x="8866418" y="2744628"/>
            <a:ext cx="839014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read</a:t>
            </a:r>
          </a:p>
        </p:txBody>
      </p:sp>
      <p:sp>
        <p:nvSpPr>
          <p:cNvPr id="287" name="Shape 287"/>
          <p:cNvSpPr/>
          <p:nvPr/>
        </p:nvSpPr>
        <p:spPr>
          <a:xfrm>
            <a:off x="6199418" y="3125628"/>
            <a:ext cx="839014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read</a:t>
            </a:r>
          </a:p>
        </p:txBody>
      </p:sp>
      <p:sp>
        <p:nvSpPr>
          <p:cNvPr id="288" name="Shape 288"/>
          <p:cNvSpPr/>
          <p:nvPr/>
        </p:nvSpPr>
        <p:spPr>
          <a:xfrm>
            <a:off x="10276118" y="3506628"/>
            <a:ext cx="839014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read</a:t>
            </a:r>
          </a:p>
        </p:txBody>
      </p:sp>
      <p:sp>
        <p:nvSpPr>
          <p:cNvPr id="289" name="Shape 289"/>
          <p:cNvSpPr/>
          <p:nvPr/>
        </p:nvSpPr>
        <p:spPr>
          <a:xfrm>
            <a:off x="3418118" y="3887628"/>
            <a:ext cx="839014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read</a:t>
            </a:r>
          </a:p>
        </p:txBody>
      </p:sp>
      <p:sp>
        <p:nvSpPr>
          <p:cNvPr id="290" name="Shape 290"/>
          <p:cNvSpPr/>
          <p:nvPr/>
        </p:nvSpPr>
        <p:spPr>
          <a:xfrm>
            <a:off x="3405138" y="4268628"/>
            <a:ext cx="864973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write</a:t>
            </a:r>
          </a:p>
        </p:txBody>
      </p:sp>
      <p:sp>
        <p:nvSpPr>
          <p:cNvPr id="291" name="Shape 291"/>
          <p:cNvSpPr/>
          <p:nvPr/>
        </p:nvSpPr>
        <p:spPr>
          <a:xfrm>
            <a:off x="7609118" y="4776628"/>
            <a:ext cx="839014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read</a:t>
            </a:r>
          </a:p>
        </p:txBody>
      </p:sp>
      <p:sp>
        <p:nvSpPr>
          <p:cNvPr id="292" name="Shape 292"/>
          <p:cNvSpPr/>
          <p:nvPr/>
        </p:nvSpPr>
        <p:spPr>
          <a:xfrm>
            <a:off x="7596138" y="5157628"/>
            <a:ext cx="864973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write</a:t>
            </a:r>
          </a:p>
        </p:txBody>
      </p:sp>
      <p:sp>
        <p:nvSpPr>
          <p:cNvPr id="293" name="Shape 293"/>
          <p:cNvSpPr/>
          <p:nvPr/>
        </p:nvSpPr>
        <p:spPr>
          <a:xfrm>
            <a:off x="9497630" y="139535"/>
            <a:ext cx="3312155" cy="65659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r">
              <a:defRPr>
                <a:solidFill>
                  <a:srgbClr val="FF2600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 dirty="0">
                <a:solidFill>
                  <a:srgbClr val="333333"/>
                </a:solidFill>
              </a:rPr>
              <a:t>[populate inode]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3331707" y="7229156"/>
            <a:ext cx="536076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Why must </a:t>
            </a:r>
            <a:r>
              <a:rPr lang="en-US" b="1" dirty="0" smtClean="0"/>
              <a:t>read</a:t>
            </a:r>
            <a:r>
              <a:rPr lang="en-US" dirty="0" smtClean="0"/>
              <a:t> bar </a:t>
            </a:r>
            <a:r>
              <a:rPr lang="en-US" dirty="0" err="1" smtClean="0"/>
              <a:t>inode</a:t>
            </a:r>
            <a:r>
              <a:rPr lang="en-US" dirty="0" smtClean="0"/>
              <a:t>?</a:t>
            </a:r>
          </a:p>
          <a:p>
            <a:r>
              <a:rPr lang="en-US" dirty="0" smtClean="0"/>
              <a:t>How to initialize </a:t>
            </a:r>
            <a:r>
              <a:rPr lang="en-US" dirty="0" err="1" smtClean="0"/>
              <a:t>inode</a:t>
            </a:r>
            <a:r>
              <a:rPr lang="en-US" dirty="0" smtClean="0"/>
              <a:t>?</a:t>
            </a:r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" name="Shape 295"/>
          <p:cNvSpPr/>
          <p:nvPr/>
        </p:nvSpPr>
        <p:spPr>
          <a:xfrm>
            <a:off x="2039639" y="1246028"/>
            <a:ext cx="825857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data</a:t>
            </a:r>
          </a:p>
        </p:txBody>
      </p:sp>
      <p:sp>
        <p:nvSpPr>
          <p:cNvPr id="296" name="Shape 296"/>
          <p:cNvSpPr/>
          <p:nvPr/>
        </p:nvSpPr>
        <p:spPr>
          <a:xfrm>
            <a:off x="3354468" y="1246028"/>
            <a:ext cx="1003656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inode</a:t>
            </a:r>
          </a:p>
        </p:txBody>
      </p:sp>
      <p:sp>
        <p:nvSpPr>
          <p:cNvPr id="297" name="Shape 297"/>
          <p:cNvSpPr/>
          <p:nvPr/>
        </p:nvSpPr>
        <p:spPr>
          <a:xfrm>
            <a:off x="4988625" y="1246028"/>
            <a:ext cx="720599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root</a:t>
            </a:r>
          </a:p>
        </p:txBody>
      </p:sp>
      <p:sp>
        <p:nvSpPr>
          <p:cNvPr id="298" name="Shape 298"/>
          <p:cNvSpPr/>
          <p:nvPr/>
        </p:nvSpPr>
        <p:spPr>
          <a:xfrm>
            <a:off x="6395732" y="1246028"/>
            <a:ext cx="608585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foo</a:t>
            </a:r>
          </a:p>
        </p:txBody>
      </p:sp>
      <p:sp>
        <p:nvSpPr>
          <p:cNvPr id="299" name="Shape 299"/>
          <p:cNvSpPr/>
          <p:nvPr/>
        </p:nvSpPr>
        <p:spPr>
          <a:xfrm>
            <a:off x="7671267" y="1246028"/>
            <a:ext cx="647701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bar</a:t>
            </a:r>
          </a:p>
        </p:txBody>
      </p:sp>
      <p:sp>
        <p:nvSpPr>
          <p:cNvPr id="300" name="Shape 300"/>
          <p:cNvSpPr/>
          <p:nvPr/>
        </p:nvSpPr>
        <p:spPr>
          <a:xfrm>
            <a:off x="8949469" y="1246028"/>
            <a:ext cx="720599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root</a:t>
            </a:r>
          </a:p>
        </p:txBody>
      </p:sp>
      <p:sp>
        <p:nvSpPr>
          <p:cNvPr id="301" name="Shape 301"/>
          <p:cNvSpPr/>
          <p:nvPr/>
        </p:nvSpPr>
        <p:spPr>
          <a:xfrm>
            <a:off x="10356576" y="1246028"/>
            <a:ext cx="608585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foo</a:t>
            </a:r>
          </a:p>
        </p:txBody>
      </p:sp>
      <p:sp>
        <p:nvSpPr>
          <p:cNvPr id="302" name="Shape 302"/>
          <p:cNvSpPr/>
          <p:nvPr/>
        </p:nvSpPr>
        <p:spPr>
          <a:xfrm>
            <a:off x="1842281" y="1627028"/>
            <a:ext cx="1220573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bitmap</a:t>
            </a:r>
          </a:p>
        </p:txBody>
      </p:sp>
      <p:sp>
        <p:nvSpPr>
          <p:cNvPr id="303" name="Shape 303"/>
          <p:cNvSpPr/>
          <p:nvPr/>
        </p:nvSpPr>
        <p:spPr>
          <a:xfrm>
            <a:off x="3246010" y="1627028"/>
            <a:ext cx="1220572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bitmap</a:t>
            </a:r>
          </a:p>
        </p:txBody>
      </p:sp>
      <p:sp>
        <p:nvSpPr>
          <p:cNvPr id="304" name="Shape 304"/>
          <p:cNvSpPr/>
          <p:nvPr/>
        </p:nvSpPr>
        <p:spPr>
          <a:xfrm>
            <a:off x="4847096" y="1627028"/>
            <a:ext cx="1003657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inode</a:t>
            </a:r>
          </a:p>
        </p:txBody>
      </p:sp>
      <p:sp>
        <p:nvSpPr>
          <p:cNvPr id="305" name="Shape 305"/>
          <p:cNvSpPr/>
          <p:nvPr/>
        </p:nvSpPr>
        <p:spPr>
          <a:xfrm>
            <a:off x="6198196" y="1627028"/>
            <a:ext cx="1003657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inode</a:t>
            </a:r>
          </a:p>
        </p:txBody>
      </p:sp>
      <p:sp>
        <p:nvSpPr>
          <p:cNvPr id="306" name="Shape 306"/>
          <p:cNvSpPr/>
          <p:nvPr/>
        </p:nvSpPr>
        <p:spPr>
          <a:xfrm>
            <a:off x="7493289" y="1627028"/>
            <a:ext cx="1003657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inode</a:t>
            </a:r>
          </a:p>
        </p:txBody>
      </p:sp>
      <p:sp>
        <p:nvSpPr>
          <p:cNvPr id="307" name="Shape 307"/>
          <p:cNvSpPr/>
          <p:nvPr/>
        </p:nvSpPr>
        <p:spPr>
          <a:xfrm>
            <a:off x="8896840" y="1627028"/>
            <a:ext cx="825856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data</a:t>
            </a:r>
          </a:p>
        </p:txBody>
      </p:sp>
      <p:sp>
        <p:nvSpPr>
          <p:cNvPr id="308" name="Shape 308"/>
          <p:cNvSpPr/>
          <p:nvPr/>
        </p:nvSpPr>
        <p:spPr>
          <a:xfrm>
            <a:off x="10247940" y="1627028"/>
            <a:ext cx="825857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data</a:t>
            </a:r>
          </a:p>
        </p:txBody>
      </p:sp>
      <p:sp>
        <p:nvSpPr>
          <p:cNvPr id="309" name="Shape 309"/>
          <p:cNvSpPr/>
          <p:nvPr/>
        </p:nvSpPr>
        <p:spPr>
          <a:xfrm>
            <a:off x="1586514" y="2349500"/>
            <a:ext cx="9831771" cy="0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310" name="Shape 310"/>
          <p:cNvSpPr/>
          <p:nvPr/>
        </p:nvSpPr>
        <p:spPr>
          <a:xfrm flipV="1">
            <a:off x="4727603" y="1335955"/>
            <a:ext cx="1" cy="3978680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311" name="Shape 311"/>
          <p:cNvSpPr/>
          <p:nvPr/>
        </p:nvSpPr>
        <p:spPr>
          <a:xfrm flipV="1">
            <a:off x="8680446" y="1335955"/>
            <a:ext cx="1" cy="3978681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312" name="Shape 312"/>
          <p:cNvSpPr/>
          <p:nvPr/>
        </p:nvSpPr>
        <p:spPr>
          <a:xfrm>
            <a:off x="4949977" y="348256"/>
            <a:ext cx="3104846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create /foo/bar</a:t>
            </a:r>
          </a:p>
        </p:txBody>
      </p:sp>
      <p:sp>
        <p:nvSpPr>
          <p:cNvPr id="313" name="Shape 313"/>
          <p:cNvSpPr/>
          <p:nvPr/>
        </p:nvSpPr>
        <p:spPr>
          <a:xfrm>
            <a:off x="4929418" y="2363628"/>
            <a:ext cx="839014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read</a:t>
            </a:r>
          </a:p>
        </p:txBody>
      </p:sp>
      <p:sp>
        <p:nvSpPr>
          <p:cNvPr id="314" name="Shape 314"/>
          <p:cNvSpPr/>
          <p:nvPr/>
        </p:nvSpPr>
        <p:spPr>
          <a:xfrm>
            <a:off x="8866418" y="2744628"/>
            <a:ext cx="839014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read</a:t>
            </a:r>
          </a:p>
        </p:txBody>
      </p:sp>
      <p:sp>
        <p:nvSpPr>
          <p:cNvPr id="315" name="Shape 315"/>
          <p:cNvSpPr/>
          <p:nvPr/>
        </p:nvSpPr>
        <p:spPr>
          <a:xfrm>
            <a:off x="6199418" y="3125628"/>
            <a:ext cx="839014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read</a:t>
            </a:r>
          </a:p>
        </p:txBody>
      </p:sp>
      <p:sp>
        <p:nvSpPr>
          <p:cNvPr id="316" name="Shape 316"/>
          <p:cNvSpPr/>
          <p:nvPr/>
        </p:nvSpPr>
        <p:spPr>
          <a:xfrm>
            <a:off x="10276118" y="3506628"/>
            <a:ext cx="839014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read</a:t>
            </a:r>
          </a:p>
        </p:txBody>
      </p:sp>
      <p:sp>
        <p:nvSpPr>
          <p:cNvPr id="317" name="Shape 317"/>
          <p:cNvSpPr/>
          <p:nvPr/>
        </p:nvSpPr>
        <p:spPr>
          <a:xfrm>
            <a:off x="3418118" y="3887628"/>
            <a:ext cx="839014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read</a:t>
            </a:r>
          </a:p>
        </p:txBody>
      </p:sp>
      <p:sp>
        <p:nvSpPr>
          <p:cNvPr id="318" name="Shape 318"/>
          <p:cNvSpPr/>
          <p:nvPr/>
        </p:nvSpPr>
        <p:spPr>
          <a:xfrm>
            <a:off x="3405138" y="4268628"/>
            <a:ext cx="864973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write</a:t>
            </a:r>
          </a:p>
        </p:txBody>
      </p:sp>
      <p:sp>
        <p:nvSpPr>
          <p:cNvPr id="319" name="Shape 319"/>
          <p:cNvSpPr/>
          <p:nvPr/>
        </p:nvSpPr>
        <p:spPr>
          <a:xfrm>
            <a:off x="6199138" y="5665629"/>
            <a:ext cx="864973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write</a:t>
            </a:r>
          </a:p>
        </p:txBody>
      </p:sp>
      <p:sp>
        <p:nvSpPr>
          <p:cNvPr id="320" name="Shape 320"/>
          <p:cNvSpPr/>
          <p:nvPr/>
        </p:nvSpPr>
        <p:spPr>
          <a:xfrm>
            <a:off x="7609118" y="4776628"/>
            <a:ext cx="839014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read</a:t>
            </a:r>
          </a:p>
        </p:txBody>
      </p:sp>
      <p:sp>
        <p:nvSpPr>
          <p:cNvPr id="321" name="Shape 321"/>
          <p:cNvSpPr/>
          <p:nvPr/>
        </p:nvSpPr>
        <p:spPr>
          <a:xfrm>
            <a:off x="7596138" y="5157628"/>
            <a:ext cx="864973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write</a:t>
            </a:r>
          </a:p>
        </p:txBody>
      </p:sp>
      <p:sp>
        <p:nvSpPr>
          <p:cNvPr id="322" name="Shape 322"/>
          <p:cNvSpPr/>
          <p:nvPr/>
        </p:nvSpPr>
        <p:spPr>
          <a:xfrm>
            <a:off x="10263138" y="6167136"/>
            <a:ext cx="864973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write</a:t>
            </a:r>
          </a:p>
        </p:txBody>
      </p:sp>
      <p:sp>
        <p:nvSpPr>
          <p:cNvPr id="323" name="Shape 323"/>
          <p:cNvSpPr/>
          <p:nvPr/>
        </p:nvSpPr>
        <p:spPr>
          <a:xfrm>
            <a:off x="9429553" y="139535"/>
            <a:ext cx="3380232" cy="65659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r">
              <a:defRPr>
                <a:solidFill>
                  <a:srgbClr val="FF2600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 dirty="0">
                <a:solidFill>
                  <a:srgbClr val="333333"/>
                </a:solidFill>
              </a:rPr>
              <a:t>[add bar to /foo]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1311128" y="7229156"/>
            <a:ext cx="940193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Update </a:t>
            </a:r>
            <a:r>
              <a:rPr lang="en-US" dirty="0" err="1" smtClean="0"/>
              <a:t>inode</a:t>
            </a:r>
            <a:r>
              <a:rPr lang="en-US" dirty="0" smtClean="0"/>
              <a:t> (e.g., size) and data for directory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5.png"/></Relationships>
</file>

<file path=ppt/theme/theme1.xml><?xml version="1.0" encoding="utf-8"?>
<a:theme xmlns:a="http://schemas.openxmlformats.org/drawingml/2006/main" name="Precedent">
  <a:themeElements>
    <a:clrScheme name="Precedent">
      <a:dk1>
        <a:srgbClr val="921F07"/>
      </a:dk1>
      <a:lt1>
        <a:sysClr val="window" lastClr="FFFFFF"/>
      </a:lt1>
      <a:dk2>
        <a:srgbClr val="333333"/>
      </a:dk2>
      <a:lt2>
        <a:srgbClr val="E5E5D3"/>
      </a:lt2>
      <a:accent1>
        <a:srgbClr val="993232"/>
      </a:accent1>
      <a:accent2>
        <a:srgbClr val="9B6C34"/>
      </a:accent2>
      <a:accent3>
        <a:srgbClr val="736C5D"/>
      </a:accent3>
      <a:accent4>
        <a:srgbClr val="C9972B"/>
      </a:accent4>
      <a:accent5>
        <a:srgbClr val="C95F2B"/>
      </a:accent5>
      <a:accent6>
        <a:srgbClr val="8F7A05"/>
      </a:accent6>
      <a:hlink>
        <a:srgbClr val="933926"/>
      </a:hlink>
      <a:folHlink>
        <a:srgbClr val="916019"/>
      </a:folHlink>
    </a:clrScheme>
    <a:fontScheme name="Precedent">
      <a:majorFont>
        <a:latin typeface="Perpetua Titling MT"/>
        <a:ea typeface=""/>
        <a:cs typeface=""/>
        <a:font script="Jpan" typeface="ＭＳ Ｐ明朝"/>
      </a:majorFont>
      <a:minorFont>
        <a:latin typeface="Calisto MT"/>
        <a:ea typeface=""/>
        <a:cs typeface=""/>
        <a:font script="Jpan" typeface="ＭＳ Ｐ明朝"/>
      </a:minorFont>
    </a:fontScheme>
    <a:fmtScheme name="Precedent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90000"/>
                <a:satMod val="135000"/>
              </a:schemeClr>
            </a:gs>
            <a:gs pos="100000">
              <a:schemeClr val="phClr">
                <a:tint val="100000"/>
                <a:shade val="30000"/>
                <a:satMod val="135000"/>
              </a:schemeClr>
            </a:gs>
          </a:gsLst>
          <a:path path="circle">
            <a:fillToRect l="70000" t="10000" b="7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10000"/>
                <a:satMod val="135000"/>
              </a:schemeClr>
              <a:schemeClr val="phClr">
                <a:satMod val="150000"/>
                <a:lumMod val="110000"/>
              </a:schemeClr>
            </a:duotone>
          </a:blip>
          <a:stretch/>
        </a:blip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101600" dist="25400" dir="4800000" sx="103000" sy="103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l">
              <a:rot lat="0" lon="0" rev="3000000"/>
            </a:lightRig>
          </a:scene3d>
          <a:sp3d prstMaterial="softEdge">
            <a:bevelT w="0" h="0"/>
          </a:sp3d>
        </a:effectStyle>
        <a:effectStyle>
          <a:effectLst>
            <a:innerShdw blurRad="127000" dist="38100" dir="13200000">
              <a:srgbClr val="000000">
                <a:alpha val="75000"/>
              </a:srgbClr>
            </a:innerShdw>
            <a:outerShdw blurRad="38100" dist="12700" dir="1800000" sx="101000" sy="101000" rotWithShape="0">
              <a:srgbClr val="000000">
                <a:alpha val="40000"/>
              </a:srgbClr>
            </a:outerShdw>
            <a:reflection blurRad="127000" stA="25000" endPos="30000" dist="12700" dir="5400000" sy="-100000" rotWithShape="0"/>
          </a:effectLst>
          <a:scene3d>
            <a:camera prst="orthographicFront">
              <a:rot lat="0" lon="0" rev="0"/>
            </a:camera>
            <a:lightRig rig="twoPt" dir="t">
              <a:rot lat="0" lon="0" rev="1200000"/>
            </a:lightRig>
          </a:scene3d>
          <a:sp3d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90000"/>
                <a:satMod val="135000"/>
              </a:schemeClr>
            </a:gs>
            <a:gs pos="100000">
              <a:schemeClr val="phClr">
                <a:shade val="30000"/>
                <a:satMod val="150000"/>
              </a:schemeClr>
            </a:gs>
          </a:gsLst>
          <a:path path="circle">
            <a:fillToRect t="10000" r="70000" b="70000"/>
          </a:path>
        </a:gradFill>
        <a:blipFill rotWithShape="1">
          <a:blip xmlns:r="http://schemas.openxmlformats.org/officeDocument/2006/relationships" r:embed="rId2">
            <a:duotone>
              <a:schemeClr val="phClr">
                <a:shade val="10000"/>
                <a:satMod val="130000"/>
                <a:lumMod val="80000"/>
              </a:schemeClr>
              <a:schemeClr val="phClr">
                <a:satMod val="150000"/>
                <a:lumMod val="11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Black">
  <a:themeElements>
    <a:clrScheme name="Black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065C1"/>
      </a:accent1>
      <a:accent2>
        <a:srgbClr val="00A6AC"/>
      </a:accent2>
      <a:accent3>
        <a:srgbClr val="308B16"/>
      </a:accent3>
      <a:accent4>
        <a:srgbClr val="BC8027"/>
      </a:accent4>
      <a:accent5>
        <a:srgbClr val="971817"/>
      </a:accent5>
      <a:accent6>
        <a:srgbClr val="5747C1"/>
      </a:accent6>
      <a:hlink>
        <a:srgbClr val="0000FF"/>
      </a:hlink>
      <a:folHlink>
        <a:srgbClr val="FF00FF"/>
      </a:folHlink>
    </a:clrScheme>
    <a:fontScheme name="Black">
      <a:majorFont>
        <a:latin typeface="Helvetica Light"/>
        <a:ea typeface="Helvetica Light"/>
        <a:cs typeface="Helvetica Light"/>
      </a:majorFont>
      <a:minorFont>
        <a:latin typeface="Helvetica Light"/>
        <a:ea typeface="Helvetica Light"/>
        <a:cs typeface="Helvetica Light"/>
      </a:minorFont>
    </a:fontScheme>
    <a:fmtScheme name="Black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xmlns:r="http://schemas.openxmlformats.org/officeDocument/2006/relationships" r:embed="rId1"/>
          <a:srcRect/>
          <a:tile tx="0" ty="0" sx="100000" sy="100000" flip="none" algn="tl"/>
        </a:blipFill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6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FFFF"/>
          </a:solidFill>
          <a:prstDash val="solid"/>
          <a:miter lim="400000"/>
        </a:ln>
        <a:effectLst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Precedent.thmx</Template>
  <TotalTime>214</TotalTime>
  <Words>2331</Words>
  <Application>Microsoft Macintosh PowerPoint</Application>
  <PresentationFormat>Custom</PresentationFormat>
  <Paragraphs>951</Paragraphs>
  <Slides>64</Slides>
  <Notes>0</Notes>
  <HiddenSlides>1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64</vt:i4>
      </vt:variant>
    </vt:vector>
  </HeadingPairs>
  <TitlesOfParts>
    <vt:vector size="73" baseType="lpstr">
      <vt:lpstr>Avenir Book</vt:lpstr>
      <vt:lpstr>Calisto MT</vt:lpstr>
      <vt:lpstr>Courier</vt:lpstr>
      <vt:lpstr>Helvetica</vt:lpstr>
      <vt:lpstr>Helvetica Light</vt:lpstr>
      <vt:lpstr>Perpetua Titling MT</vt:lpstr>
      <vt:lpstr>Wingdings</vt:lpstr>
      <vt:lpstr>Arial</vt:lpstr>
      <vt:lpstr>Precedent</vt:lpstr>
      <vt:lpstr>Announcements</vt:lpstr>
      <vt:lpstr>Persistence:  FAST FILE SYSTEM (FFS)</vt:lpstr>
      <vt:lpstr>File-System  Case Studies</vt:lpstr>
      <vt:lpstr>Review: Basic Layout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Review: Locality Types</vt:lpstr>
      <vt:lpstr>Order Matters</vt:lpstr>
      <vt:lpstr>Policy: Choose Inode, Data Blocks</vt:lpstr>
      <vt:lpstr>Bad File Layout</vt:lpstr>
      <vt:lpstr>Better File Layout</vt:lpstr>
      <vt:lpstr>Best File Layout</vt:lpstr>
      <vt:lpstr>Fast File System:  FFS (1980’s)</vt:lpstr>
      <vt:lpstr>System Building</vt:lpstr>
      <vt:lpstr>Measure Old FS</vt:lpstr>
      <vt:lpstr>Measurement 1: Aging?</vt:lpstr>
      <vt:lpstr>Measurement 2:  Block SIZE?</vt:lpstr>
      <vt:lpstr>Old FS Summary</vt:lpstr>
      <vt:lpstr>Solution: a disk-aware</vt:lpstr>
      <vt:lpstr>Placement Technique 1: Bitmaps</vt:lpstr>
      <vt:lpstr>Placement Technique 2: Groups</vt:lpstr>
      <vt:lpstr>Technique 2: Groups</vt:lpstr>
      <vt:lpstr>Technique 2: Groups</vt:lpstr>
      <vt:lpstr>Technique 2: Groups</vt:lpstr>
      <vt:lpstr>Technique 2: Groups</vt:lpstr>
      <vt:lpstr>Technique 2: Groups</vt:lpstr>
      <vt:lpstr>Technique 2: Groups</vt:lpstr>
      <vt:lpstr>Groups</vt:lpstr>
      <vt:lpstr>Placement Technique 3: Super Rotation</vt:lpstr>
      <vt:lpstr>Problem</vt:lpstr>
      <vt:lpstr>Technique 4:  Block Size</vt:lpstr>
      <vt:lpstr>Technique:  LargeR Blocks</vt:lpstr>
      <vt:lpstr>LargeR Blocks</vt:lpstr>
      <vt:lpstr>Solution: Fragments</vt:lpstr>
      <vt:lpstr>Fragment Example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Optimal Write Size</vt:lpstr>
      <vt:lpstr>Smart Policy</vt:lpstr>
      <vt:lpstr>Strategy</vt:lpstr>
      <vt:lpstr>Revised Strategy</vt:lpstr>
      <vt:lpstr>PowerPoint Presentation</vt:lpstr>
      <vt:lpstr>Preferences</vt:lpstr>
      <vt:lpstr>Problem: Large Files</vt:lpstr>
      <vt:lpstr>PowerPoint Presentation</vt:lpstr>
      <vt:lpstr>Preferences</vt:lpstr>
      <vt:lpstr>Group Descriptor  (aka Summary Block)</vt:lpstr>
      <vt:lpstr>Conclusion</vt:lpstr>
      <vt:lpstr>Advice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[537] Fast File System</dc:title>
  <cp:lastModifiedBy>ANDREA C ARPACI-DUSSEAU</cp:lastModifiedBy>
  <cp:revision>19</cp:revision>
  <dcterms:created xsi:type="dcterms:W3CDTF">2015-11-08T18:32:03Z</dcterms:created>
  <dcterms:modified xsi:type="dcterms:W3CDTF">2015-11-10T16:07:12Z</dcterms:modified>
</cp:coreProperties>
</file>