
<file path=[Content_Types].xml><?xml version="1.0" encoding="utf-8"?>
<Types xmlns="http://schemas.openxmlformats.org/package/2006/content-types"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69.xml" ContentType="application/vnd.openxmlformats-officedocument.presentationml.slide+xml"/>
  <Override PartName="/ppt/slides/slide14.xml" ContentType="application/vnd.openxmlformats-officedocument.presentationml.slide+xml"/>
  <Default Extension="rels" ContentType="application/vnd.openxmlformats-package.relationships+xml"/>
  <Override PartName="/ppt/slides/slide62.xml" ContentType="application/vnd.openxmlformats-officedocument.presentationml.slide+xml"/>
  <Override PartName="/ppt/slides/slide78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85.xml" ContentType="application/vnd.openxmlformats-officedocument.presentationml.slide+xml"/>
  <Override PartName="/ppt/slides/slide68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slides/slide77.xml" ContentType="application/vnd.openxmlformats-officedocument.presentationml.slide+xml"/>
  <Override PartName="/ppt/slides/slide4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5.xml" ContentType="application/vnd.openxmlformats-officedocument.presentationml.slideLayout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s/slide84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67.xml" ContentType="application/vnd.openxmlformats-officedocument.presentationml.slide+xml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slides/slide76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8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66.xml" ContentType="application/vnd.openxmlformats-officedocument.presentationml.slide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slides/slide75.xml" ContentType="application/vnd.openxmlformats-officedocument.presentationml.slide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8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65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slides/slide74.xml" ContentType="application/vnd.openxmlformats-officedocument.presentationml.slide+xml"/>
  <Override PartName="/ppt/slides/slide41.xml" ContentType="application/vnd.openxmlformats-officedocument.presentationml.slide+xml"/>
  <Override PartName="/ppt/slides/slide57.xml" ContentType="application/vnd.openxmlformats-officedocument.presentationml.slide+xml"/>
  <Override PartName="/ppt/slides/slide24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81.xml" ContentType="application/vnd.openxmlformats-officedocument.presentationml.slide+xml"/>
  <Override PartName="/ppt/slideLayouts/slideLayout1.xml" ContentType="application/vnd.openxmlformats-officedocument.presentationml.slideLayout+xml"/>
  <Override PartName="/ppt/viewProps.xml" ContentType="application/vnd.openxmlformats-officedocument.presentationml.viewProps+xml"/>
  <Override PartName="/ppt/slides/slide64.xml" ContentType="application/vnd.openxmlformats-officedocument.presentationml.slide+xml"/>
  <Default Extension="jpeg" ContentType="image/jpeg"/>
  <Override PartName="/ppt/slides/slide47.xml" ContentType="application/vnd.openxmlformats-officedocument.presentationml.slide+xml"/>
  <Override PartName="/ppt/slides/slide73.xml" ContentType="application/vnd.openxmlformats-officedocument.presentationml.slide+xml"/>
  <Override PartName="/ppt/slides/slide40.xml" ContentType="application/vnd.openxmlformats-officedocument.presentationml.slide+xml"/>
  <Override PartName="/ppt/slides/slide56.xml" ContentType="application/vnd.openxmlformats-officedocument.presentationml.slide+xml"/>
  <Override PartName="/ppt/theme/theme2.xml" ContentType="application/vnd.openxmlformats-officedocument.theme+xml"/>
  <Override PartName="/ppt/slides/slide23.xml" ContentType="application/vnd.openxmlformats-officedocument.presentationml.slide+xml"/>
  <Override PartName="/ppt/slides/slide39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71.xml" ContentType="application/vnd.openxmlformats-officedocument.presentationml.slide+xml"/>
  <Override PartName="/ppt/slides/slide32.xml" ContentType="application/vnd.openxmlformats-officedocument.presentationml.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80.xml" ContentType="application/vnd.openxmlformats-officedocument.presentationml.slide+xml"/>
  <Override PartName="/ppt/slides/slide63.xml" ContentType="application/vnd.openxmlformats-officedocument.presentationml.slide+xml"/>
  <Override PartName="/ppt/slides/slide79.xml" ContentType="application/vnd.openxmlformats-officedocument.presentationml.slide+xml"/>
  <Override PartName="/ppt/slides/slide46.xml" ContentType="application/vnd.openxmlformats-officedocument.presentationml.slide+xml"/>
  <Override PartName="/ppt/slides/slide72.xml" ContentType="application/vnd.openxmlformats-officedocument.presentationml.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s/slide70.xml" ContentType="application/vnd.openxmlformats-officedocument.presentationml.slide+xml"/>
  <Override PartName="/ppt/slides/slide31.xml" ContentType="application/vnd.openxmlformats-officedocument.presentationml.slide+xml"/>
  <Override PartName="/ppt/slides/slide8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2" r:id="rId1"/>
  </p:sldMasterIdLst>
  <p:notesMasterIdLst>
    <p:notesMasterId r:id="rId88"/>
  </p:notesMasterIdLst>
  <p:sldIdLst>
    <p:sldId id="428" r:id="rId2"/>
    <p:sldId id="429" r:id="rId3"/>
    <p:sldId id="275" r:id="rId4"/>
    <p:sldId id="279" r:id="rId5"/>
    <p:sldId id="282" r:id="rId6"/>
    <p:sldId id="284" r:id="rId7"/>
    <p:sldId id="286" r:id="rId8"/>
    <p:sldId id="289" r:id="rId9"/>
    <p:sldId id="291" r:id="rId10"/>
    <p:sldId id="296" r:id="rId11"/>
    <p:sldId id="297" r:id="rId12"/>
    <p:sldId id="299" r:id="rId13"/>
    <p:sldId id="300" r:id="rId14"/>
    <p:sldId id="301" r:id="rId15"/>
    <p:sldId id="303" r:id="rId16"/>
    <p:sldId id="304" r:id="rId17"/>
    <p:sldId id="305" r:id="rId18"/>
    <p:sldId id="307" r:id="rId19"/>
    <p:sldId id="308" r:id="rId20"/>
    <p:sldId id="310" r:id="rId21"/>
    <p:sldId id="311" r:id="rId22"/>
    <p:sldId id="312" r:id="rId23"/>
    <p:sldId id="314" r:id="rId24"/>
    <p:sldId id="315" r:id="rId25"/>
    <p:sldId id="317" r:id="rId26"/>
    <p:sldId id="324" r:id="rId27"/>
    <p:sldId id="326" r:id="rId28"/>
    <p:sldId id="327" r:id="rId29"/>
    <p:sldId id="328" r:id="rId30"/>
    <p:sldId id="329" r:id="rId31"/>
    <p:sldId id="330" r:id="rId32"/>
    <p:sldId id="332" r:id="rId33"/>
    <p:sldId id="333" r:id="rId34"/>
    <p:sldId id="334" r:id="rId35"/>
    <p:sldId id="335" r:id="rId36"/>
    <p:sldId id="336" r:id="rId37"/>
    <p:sldId id="337" r:id="rId38"/>
    <p:sldId id="338" r:id="rId39"/>
    <p:sldId id="339" r:id="rId40"/>
    <p:sldId id="341" r:id="rId41"/>
    <p:sldId id="343" r:id="rId42"/>
    <p:sldId id="344" r:id="rId43"/>
    <p:sldId id="346" r:id="rId44"/>
    <p:sldId id="348" r:id="rId45"/>
    <p:sldId id="351" r:id="rId46"/>
    <p:sldId id="356" r:id="rId47"/>
    <p:sldId id="359" r:id="rId48"/>
    <p:sldId id="360" r:id="rId49"/>
    <p:sldId id="361" r:id="rId50"/>
    <p:sldId id="362" r:id="rId51"/>
    <p:sldId id="363" r:id="rId52"/>
    <p:sldId id="364" r:id="rId53"/>
    <p:sldId id="367" r:id="rId54"/>
    <p:sldId id="368" r:id="rId55"/>
    <p:sldId id="369" r:id="rId56"/>
    <p:sldId id="372" r:id="rId57"/>
    <p:sldId id="373" r:id="rId58"/>
    <p:sldId id="374" r:id="rId59"/>
    <p:sldId id="375" r:id="rId60"/>
    <p:sldId id="376" r:id="rId61"/>
    <p:sldId id="377" r:id="rId62"/>
    <p:sldId id="378" r:id="rId63"/>
    <p:sldId id="388" r:id="rId64"/>
    <p:sldId id="390" r:id="rId65"/>
    <p:sldId id="392" r:id="rId66"/>
    <p:sldId id="394" r:id="rId67"/>
    <p:sldId id="395" r:id="rId68"/>
    <p:sldId id="396" r:id="rId69"/>
    <p:sldId id="397" r:id="rId70"/>
    <p:sldId id="398" r:id="rId71"/>
    <p:sldId id="399" r:id="rId72"/>
    <p:sldId id="409" r:id="rId73"/>
    <p:sldId id="410" r:id="rId74"/>
    <p:sldId id="413" r:id="rId75"/>
    <p:sldId id="414" r:id="rId76"/>
    <p:sldId id="415" r:id="rId77"/>
    <p:sldId id="416" r:id="rId78"/>
    <p:sldId id="417" r:id="rId79"/>
    <p:sldId id="418" r:id="rId80"/>
    <p:sldId id="419" r:id="rId81"/>
    <p:sldId id="420" r:id="rId82"/>
    <p:sldId id="421" r:id="rId83"/>
    <p:sldId id="422" r:id="rId84"/>
    <p:sldId id="423" r:id="rId85"/>
    <p:sldId id="424" r:id="rId86"/>
    <p:sldId id="426" r:id="rId87"/>
  </p:sldIdLst>
  <p:sldSz cx="13004800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00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08"/>
    <p:restoredTop sz="94580"/>
  </p:normalViewPr>
  <p:slideViewPr>
    <p:cSldViewPr snapToGrid="0" snapToObjects="1">
      <p:cViewPr>
        <p:scale>
          <a:sx n="76" d="100"/>
          <a:sy n="76" d="100"/>
        </p:scale>
        <p:origin x="-2464" y="-96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presProps" Target="presProps.xml"/><Relationship Id="rId91" Type="http://schemas.openxmlformats.org/officeDocument/2006/relationships/viewProps" Target="viewProps.xml"/><Relationship Id="rId92" Type="http://schemas.openxmlformats.org/officeDocument/2006/relationships/theme" Target="theme/theme1.xml"/><Relationship Id="rId93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notesMaster" Target="notesMasters/notesMaster1.xml"/><Relationship Id="rId89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0256219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2728459"/>
            <a:ext cx="10785405" cy="209070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4946924"/>
            <a:ext cx="10785404" cy="2492587"/>
          </a:xfrm>
        </p:spPr>
        <p:txBody>
          <a:bodyPr>
            <a:normAutofit/>
          </a:bodyPr>
          <a:lstStyle>
            <a:lvl1pPr marL="0" indent="0" algn="ctr">
              <a:spcBef>
                <a:spcPts val="853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11/13/15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18813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90144"/>
            <a:ext cx="5631078" cy="2405888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18554" y="376757"/>
            <a:ext cx="5631078" cy="9000087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34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2917"/>
            <a:ext cx="5631078" cy="4551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marL="0" lv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7402" y="9040143"/>
            <a:ext cx="231485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11/13/15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4" y="9040143"/>
            <a:ext cx="269199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60895"/>
            <a:ext cx="1079398" cy="819302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10266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4" y="5743787"/>
            <a:ext cx="10837333" cy="1408853"/>
          </a:xfrm>
        </p:spPr>
        <p:txBody>
          <a:bodyPr vert="horz" lIns="130046" tIns="65023" rIns="130046" bIns="65023" rtlCol="0" anchor="b" anchorCtr="0">
            <a:normAutofit/>
          </a:bodyPr>
          <a:lstStyle>
            <a:lvl1pPr algn="ctr">
              <a:defRPr sz="5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1300460" rtl="0" eaLnBrk="1" latinLnBrk="0" hangingPunct="1"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680" y="377139"/>
            <a:ext cx="12029440" cy="525827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2844"/>
              </a:spcBef>
              <a:buFont typeface="Calisto MT" pitchFamily="18" charset="0"/>
              <a:buNone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734" y="7171766"/>
            <a:ext cx="10837333" cy="1606475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26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11/13/15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38648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11/13/15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40253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11/13/15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70784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6374"/>
            <a:ext cx="11090648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62454" y="650241"/>
            <a:ext cx="1733973" cy="8062525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8569" y="650241"/>
            <a:ext cx="9078524" cy="80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270827" y="9040143"/>
            <a:ext cx="1517227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11/13/15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6288017" y="4785884"/>
            <a:ext cx="9749567" cy="17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33608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/>
          <a:lstStyle>
            <a:lvl1pPr algn="ctr">
              <a:defRPr sz="3200"/>
            </a:lvl1pPr>
            <a:lvl2pPr algn="ctr">
              <a:defRPr sz="3200"/>
            </a:lvl2pPr>
            <a:lvl3pPr algn="ctr">
              <a:defRPr sz="3200"/>
            </a:lvl3pPr>
            <a:lvl4pPr algn="ctr">
              <a:defRPr sz="3200"/>
            </a:lvl4pPr>
            <a:lvl5pPr algn="ctr"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920593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11/13/15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910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1122249"/>
            <a:ext cx="10785405" cy="2090702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6719147"/>
            <a:ext cx="10785404" cy="1969845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427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11/13/15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5230039" y="3646699"/>
            <a:ext cx="2544724" cy="2460203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3682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4599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6502400"/>
            <a:ext cx="13004800" cy="325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4226561"/>
            <a:ext cx="10785404" cy="1937173"/>
          </a:xfrm>
        </p:spPr>
        <p:txBody>
          <a:bodyPr vert="horz" lIns="130046" tIns="65023" rIns="130046" bIns="65023" rtlCol="0" anchor="b" anchorCtr="0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6719147"/>
            <a:ext cx="10785404" cy="1988969"/>
          </a:xfrm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853"/>
              </a:spcBef>
              <a:buFont typeface="Calisto MT" pitchFamily="18" charset="0"/>
              <a:buNone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B499-F5DE-4BE5-BB26-90CC428051F7}" type="datetime1">
              <a:rPr lang="en-US"/>
              <a:pPr/>
              <a:t>11/13/15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982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8570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2103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11/13/15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745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8570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2103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2103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11/13/15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2756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11/13/15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2059093"/>
            <a:ext cx="13004800" cy="77008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4306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11/13/15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44353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88337"/>
            <a:ext cx="5635413" cy="2403870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104" y="388339"/>
            <a:ext cx="5631078" cy="8324427"/>
          </a:xfrm>
        </p:spPr>
        <p:txBody>
          <a:bodyPr>
            <a:normAutofit/>
          </a:bodyPr>
          <a:lstStyle>
            <a:lvl1pPr>
              <a:defRPr sz="3400"/>
            </a:lvl1pPr>
            <a:lvl2pPr>
              <a:defRPr sz="31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9038"/>
            <a:ext cx="5635413" cy="45516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3067" y="9040143"/>
            <a:ext cx="2307715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11/13/15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5" y="9040143"/>
            <a:ext cx="2690209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75414"/>
            <a:ext cx="1083733" cy="819573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7194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  <a:prstGeom prst="rect">
            <a:avLst/>
          </a:prstGeom>
        </p:spPr>
        <p:txBody>
          <a:bodyPr vert="horz" lIns="130046" tIns="65023" rIns="130046" bIns="65023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600961"/>
            <a:ext cx="10785405" cy="611180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75103" y="9040143"/>
            <a:ext cx="3034453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11/13/15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244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68907" y="9040143"/>
            <a:ext cx="8669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8592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</p:sldLayoutIdLst>
  <p:txStyles>
    <p:titleStyle>
      <a:lvl1pPr algn="ctr" defTabSz="1300460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1878" indent="-401878" algn="l" defTabSz="1300460" rtl="0" eaLnBrk="1" latinLnBrk="0" hangingPunct="1">
        <a:spcBef>
          <a:spcPts val="2844"/>
        </a:spcBef>
        <a:buFont typeface="Calisto MT" pitchFamily="18" charset="0"/>
        <a:buChar char="•"/>
        <a:defRPr sz="3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821818" indent="-419940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31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223696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25575" indent="-401878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27453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8614" y="2167467"/>
            <a:ext cx="11812693" cy="7314463"/>
          </a:xfrm>
        </p:spPr>
        <p:txBody>
          <a:bodyPr>
            <a:normAutofit fontScale="92500" lnSpcReduction="20000"/>
          </a:bodyPr>
          <a:lstStyle/>
          <a:p>
            <a:pPr marL="487672" lvl="1" indent="-487672">
              <a:buNone/>
            </a:pPr>
            <a:r>
              <a:rPr lang="en-US" dirty="0" smtClean="0"/>
              <a:t>P4:  Threads available</a:t>
            </a:r>
          </a:p>
          <a:p>
            <a:pPr marL="889550" lvl="2" indent="-487672"/>
            <a:r>
              <a:rPr lang="en-US" dirty="0" smtClean="0"/>
              <a:t>Due date </a:t>
            </a:r>
            <a:r>
              <a:rPr lang="en-US" b="1" dirty="0" smtClean="0"/>
              <a:t>extended </a:t>
            </a:r>
            <a:r>
              <a:rPr lang="en-US" dirty="0" smtClean="0"/>
              <a:t>to Sunday 11/22 at 9pm</a:t>
            </a:r>
          </a:p>
          <a:p>
            <a:pPr marL="889550" lvl="2" indent="-487672"/>
            <a:r>
              <a:rPr lang="en-US" dirty="0" smtClean="0"/>
              <a:t>Test scripts (basically) available</a:t>
            </a:r>
            <a:endParaRPr lang="en-US" dirty="0"/>
          </a:p>
          <a:p>
            <a:pPr marL="401878" lvl="2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dirty="0" smtClean="0"/>
              <a:t>Exam 3: Thursday evening at 11/19 from 7:15-9:15</a:t>
            </a:r>
          </a:p>
          <a:p>
            <a:pPr marL="859078" lvl="2" indent="-457200"/>
            <a:r>
              <a:rPr lang="en-US" dirty="0" smtClean="0">
                <a:effectLst/>
              </a:rPr>
              <a:t>Ag </a:t>
            </a:r>
            <a:r>
              <a:rPr lang="en-US" dirty="0">
                <a:effectLst/>
              </a:rPr>
              <a:t>Hall, Room 125</a:t>
            </a:r>
            <a:endParaRPr lang="en-US" dirty="0" smtClean="0"/>
          </a:p>
          <a:p>
            <a:pPr marL="859078" lvl="2" indent="-457200"/>
            <a:r>
              <a:rPr lang="en-US" dirty="0" smtClean="0"/>
              <a:t>Similar in style to previous exams (very few questions about Virtualization; few about Concurrency)</a:t>
            </a:r>
          </a:p>
          <a:p>
            <a:pPr marL="859078" lvl="2" indent="-457200"/>
            <a:r>
              <a:rPr lang="en-US" dirty="0" smtClean="0"/>
              <a:t>Thursday lecture will be review</a:t>
            </a:r>
          </a:p>
          <a:p>
            <a:pPr marL="401878" lvl="2" indent="0">
              <a:buNone/>
            </a:pPr>
            <a:endParaRPr lang="en-US" dirty="0" smtClean="0"/>
          </a:p>
          <a:p>
            <a:pPr marL="0" lvl="1" indent="0">
              <a:buNone/>
            </a:pPr>
            <a:r>
              <a:rPr lang="en-US" dirty="0" smtClean="0"/>
              <a:t>Thanksgiving Week</a:t>
            </a:r>
          </a:p>
          <a:p>
            <a:pPr marL="859078" lvl="2" indent="-457200"/>
            <a:r>
              <a:rPr lang="en-US" dirty="0" smtClean="0"/>
              <a:t>No lecture on Tuesday, no discussion section on Wednesday!</a:t>
            </a:r>
          </a:p>
          <a:p>
            <a:pPr marL="859078" lvl="2" indent="-457200"/>
            <a:r>
              <a:rPr lang="en-US" dirty="0" smtClean="0"/>
              <a:t>Project 5 available on Monday (Only xv6), but can finish if </a:t>
            </a:r>
            <a:r>
              <a:rPr lang="en-US" smtClean="0"/>
              <a:t>start after…</a:t>
            </a:r>
            <a:endParaRPr lang="en-US" dirty="0" smtClean="0"/>
          </a:p>
          <a:p>
            <a:pPr marL="401878" lvl="2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Read as we go along!</a:t>
            </a:r>
          </a:p>
          <a:p>
            <a:pPr marL="877140" lvl="1" indent="-457200"/>
            <a:r>
              <a:rPr lang="en-US" dirty="0" smtClean="0"/>
              <a:t>Chapter 42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7907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How can file system fix Inconsistencies?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299" name="Shape 299"/>
          <p:cNvSpPr>
            <a:spLocks noGrp="1"/>
          </p:cNvSpPr>
          <p:nvPr>
            <p:ph type="body" idx="4294967295"/>
          </p:nvPr>
        </p:nvSpPr>
        <p:spPr>
          <a:xfrm>
            <a:off x="278969" y="2211369"/>
            <a:ext cx="12437964" cy="6949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/>
              <a:t>Solution #1: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sz="3300" dirty="0" smtClean="0"/>
              <a:t>FSCK </a:t>
            </a:r>
            <a:r>
              <a:rPr sz="3300" dirty="0"/>
              <a:t>= file system </a:t>
            </a:r>
            <a:r>
              <a:rPr sz="3300" dirty="0" smtClean="0"/>
              <a:t>checker</a:t>
            </a:r>
            <a:endParaRPr sz="36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600" dirty="0"/>
              <a:t>Strategy: </a:t>
            </a:r>
            <a:endParaRPr lang="en-US" sz="3600" dirty="0" smtClean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300" dirty="0" smtClean="0"/>
              <a:t>After </a:t>
            </a:r>
            <a:r>
              <a:rPr sz="3300" dirty="0" smtClean="0"/>
              <a:t>crash</a:t>
            </a:r>
            <a:r>
              <a:rPr sz="3300" dirty="0"/>
              <a:t>, scan whole disk for </a:t>
            </a:r>
            <a:r>
              <a:rPr sz="3300" dirty="0" smtClean="0"/>
              <a:t>contradictions</a:t>
            </a:r>
            <a:r>
              <a:rPr lang="en-US" sz="3300" dirty="0" smtClean="0"/>
              <a:t> and “fix” if needed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300" dirty="0" smtClean="0"/>
              <a:t>Keep file system off-line until FSCK completes</a:t>
            </a:r>
            <a:endParaRPr sz="36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600" dirty="0"/>
              <a:t>For example, </a:t>
            </a:r>
            <a:r>
              <a:rPr lang="en-US" sz="3600" dirty="0" smtClean="0"/>
              <a:t>how to tell if</a:t>
            </a:r>
            <a:r>
              <a:rPr sz="3600" dirty="0" smtClean="0"/>
              <a:t> </a:t>
            </a:r>
            <a:r>
              <a:rPr lang="en-US" sz="3600" dirty="0" smtClean="0"/>
              <a:t>data </a:t>
            </a:r>
            <a:r>
              <a:rPr sz="3600" dirty="0" smtClean="0"/>
              <a:t>bitmap </a:t>
            </a:r>
            <a:r>
              <a:rPr sz="3600" dirty="0"/>
              <a:t>block </a:t>
            </a:r>
            <a:r>
              <a:rPr lang="en-US" sz="3600" dirty="0" smtClean="0"/>
              <a:t>is consistent?</a:t>
            </a:r>
            <a:endParaRPr sz="36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600" dirty="0"/>
          </a:p>
        </p:txBody>
      </p:sp>
      <p:sp>
        <p:nvSpPr>
          <p:cNvPr id="2" name="Rectangle 1"/>
          <p:cNvSpPr/>
          <p:nvPr/>
        </p:nvSpPr>
        <p:spPr>
          <a:xfrm>
            <a:off x="634569" y="7380011"/>
            <a:ext cx="10917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/>
              <a:t>Read every valid </a:t>
            </a:r>
            <a:r>
              <a:rPr lang="en-US" sz="2800" dirty="0" err="1" smtClean="0"/>
              <a:t>inode+indirect</a:t>
            </a:r>
            <a:r>
              <a:rPr lang="en-US" sz="2800" dirty="0"/>
              <a:t> </a:t>
            </a:r>
            <a:r>
              <a:rPr lang="en-US" sz="2800" dirty="0" smtClean="0"/>
              <a:t>block  </a:t>
            </a:r>
            <a:br>
              <a:rPr lang="en-US" sz="2800" dirty="0" smtClean="0"/>
            </a:br>
            <a:r>
              <a:rPr lang="en-US" sz="2800" dirty="0" smtClean="0"/>
              <a:t>If pointer </a:t>
            </a:r>
            <a:r>
              <a:rPr lang="en-US" sz="2800" dirty="0"/>
              <a:t>to </a:t>
            </a:r>
            <a:r>
              <a:rPr lang="en-US" sz="2800" dirty="0" smtClean="0"/>
              <a:t>data </a:t>
            </a:r>
            <a:r>
              <a:rPr lang="en-US" sz="2800" dirty="0"/>
              <a:t>block, the corresponding bit should be </a:t>
            </a:r>
            <a:r>
              <a:rPr lang="en-US" sz="2800" dirty="0" smtClean="0"/>
              <a:t>1; else bit is 0</a:t>
            </a:r>
            <a:endParaRPr lang="en-US" sz="2800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err="1" smtClean="0">
                <a:solidFill>
                  <a:srgbClr val="FFFFFF"/>
                </a:solidFill>
              </a:rPr>
              <a:t>F</a:t>
            </a:r>
            <a:r>
              <a:rPr sz="6480" dirty="0" err="1" smtClean="0">
                <a:solidFill>
                  <a:srgbClr val="FFFFFF"/>
                </a:solidFill>
              </a:rPr>
              <a:t>sck</a:t>
            </a:r>
            <a:r>
              <a:rPr lang="en-US" sz="6480" dirty="0" smtClean="0">
                <a:solidFill>
                  <a:srgbClr val="FFFFFF"/>
                </a:solidFill>
              </a:rPr>
              <a:t> Checks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302" name="Shape 302"/>
          <p:cNvSpPr>
            <a:spLocks noGrp="1"/>
          </p:cNvSpPr>
          <p:nvPr>
            <p:ph type="body" idx="4294967295"/>
          </p:nvPr>
        </p:nvSpPr>
        <p:spPr>
          <a:xfrm>
            <a:off x="356461" y="2440983"/>
            <a:ext cx="12123406" cy="693549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Hundreds of types of checks over different fields…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Do superblocks match?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/>
              <a:t>Do directories contain “.” and “..”?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Do </a:t>
            </a:r>
            <a:r>
              <a:rPr sz="3800" dirty="0"/>
              <a:t>number of dir entries equal </a:t>
            </a:r>
            <a:r>
              <a:rPr sz="3800" b="1" dirty="0"/>
              <a:t>inode link counts</a:t>
            </a:r>
            <a:r>
              <a:rPr sz="3800" dirty="0"/>
              <a:t>?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Do different inodes ever point to </a:t>
            </a:r>
            <a:r>
              <a:rPr sz="3800" b="1" dirty="0"/>
              <a:t>same block</a:t>
            </a:r>
            <a:r>
              <a:rPr sz="3800" dirty="0"/>
              <a:t>?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/>
              <a:t>…</a:t>
            </a:r>
            <a:endParaRPr lang="en-US" sz="3800" dirty="0" smtClean="0"/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>
                <a:solidFill>
                  <a:srgbClr val="FFFFFF"/>
                </a:solidFill>
              </a:rPr>
              <a:t>How to solve problems?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Link Count (example 1)</a:t>
            </a:r>
          </a:p>
        </p:txBody>
      </p:sp>
      <p:sp>
        <p:nvSpPr>
          <p:cNvPr id="308" name="Shape 308"/>
          <p:cNvSpPr/>
          <p:nvPr/>
        </p:nvSpPr>
        <p:spPr>
          <a:xfrm>
            <a:off x="3252659" y="2371053"/>
            <a:ext cx="1898565" cy="824544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Dir Entry</a:t>
            </a:r>
          </a:p>
        </p:txBody>
      </p:sp>
      <p:sp>
        <p:nvSpPr>
          <p:cNvPr id="309" name="Shape 309"/>
          <p:cNvSpPr/>
          <p:nvPr/>
        </p:nvSpPr>
        <p:spPr>
          <a:xfrm>
            <a:off x="3252659" y="4392156"/>
            <a:ext cx="1898565" cy="824543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Dir Entry</a:t>
            </a:r>
          </a:p>
        </p:txBody>
      </p:sp>
      <p:sp>
        <p:nvSpPr>
          <p:cNvPr id="310" name="Shape 310"/>
          <p:cNvSpPr/>
          <p:nvPr/>
        </p:nvSpPr>
        <p:spPr>
          <a:xfrm>
            <a:off x="6835818" y="2723106"/>
            <a:ext cx="2916323" cy="1965439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link_count = 1</a:t>
            </a:r>
          </a:p>
        </p:txBody>
      </p:sp>
      <p:sp>
        <p:nvSpPr>
          <p:cNvPr id="311" name="Shape 311"/>
          <p:cNvSpPr/>
          <p:nvPr/>
        </p:nvSpPr>
        <p:spPr>
          <a:xfrm flipV="1">
            <a:off x="5144018" y="4356272"/>
            <a:ext cx="1702774" cy="474344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2" name="Shape 312"/>
          <p:cNvSpPr/>
          <p:nvPr/>
        </p:nvSpPr>
        <p:spPr>
          <a:xfrm>
            <a:off x="5144018" y="2832272"/>
            <a:ext cx="1702774" cy="474344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4201941" y="5655908"/>
            <a:ext cx="82461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How to fix to have consistent file system?</a:t>
            </a:r>
            <a:endParaRPr lang="en-US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Link Count (example 1)</a:t>
            </a:r>
          </a:p>
        </p:txBody>
      </p:sp>
      <p:sp>
        <p:nvSpPr>
          <p:cNvPr id="315" name="Shape 315"/>
          <p:cNvSpPr/>
          <p:nvPr/>
        </p:nvSpPr>
        <p:spPr>
          <a:xfrm>
            <a:off x="3252659" y="2371053"/>
            <a:ext cx="1898565" cy="824544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Dir Entry</a:t>
            </a:r>
          </a:p>
        </p:txBody>
      </p:sp>
      <p:sp>
        <p:nvSpPr>
          <p:cNvPr id="316" name="Shape 316"/>
          <p:cNvSpPr/>
          <p:nvPr/>
        </p:nvSpPr>
        <p:spPr>
          <a:xfrm>
            <a:off x="3252659" y="4392156"/>
            <a:ext cx="1898565" cy="824543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Dir Entry</a:t>
            </a:r>
          </a:p>
        </p:txBody>
      </p:sp>
      <p:sp>
        <p:nvSpPr>
          <p:cNvPr id="317" name="Shape 317"/>
          <p:cNvSpPr/>
          <p:nvPr/>
        </p:nvSpPr>
        <p:spPr>
          <a:xfrm>
            <a:off x="6835818" y="2723106"/>
            <a:ext cx="2916323" cy="1965439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link_count = 2</a:t>
            </a:r>
          </a:p>
        </p:txBody>
      </p:sp>
      <p:sp>
        <p:nvSpPr>
          <p:cNvPr id="318" name="Shape 318"/>
          <p:cNvSpPr/>
          <p:nvPr/>
        </p:nvSpPr>
        <p:spPr>
          <a:xfrm flipV="1">
            <a:off x="5144018" y="4356272"/>
            <a:ext cx="1702774" cy="474344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9" name="Shape 319"/>
          <p:cNvSpPr/>
          <p:nvPr/>
        </p:nvSpPr>
        <p:spPr>
          <a:xfrm>
            <a:off x="5144018" y="2832272"/>
            <a:ext cx="1702774" cy="474344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20" name="Shape 320"/>
          <p:cNvSpPr/>
          <p:nvPr/>
        </p:nvSpPr>
        <p:spPr>
          <a:xfrm>
            <a:off x="10117310" y="3705825"/>
            <a:ext cx="1978107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smtClean="0">
                <a:solidFill>
                  <a:srgbClr val="FF2600"/>
                </a:solidFill>
              </a:rPr>
              <a:t>Simple </a:t>
            </a:r>
            <a:r>
              <a:rPr sz="3200" smtClean="0">
                <a:solidFill>
                  <a:srgbClr val="FF2600"/>
                </a:solidFill>
              </a:rPr>
              <a:t>fix</a:t>
            </a:r>
            <a:r>
              <a:rPr sz="3200" dirty="0">
                <a:solidFill>
                  <a:srgbClr val="FF2600"/>
                </a:solidFill>
              </a:rPr>
              <a:t>!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Link Count (example 2)</a:t>
            </a:r>
          </a:p>
        </p:txBody>
      </p:sp>
      <p:sp>
        <p:nvSpPr>
          <p:cNvPr id="323" name="Shape 323"/>
          <p:cNvSpPr/>
          <p:nvPr/>
        </p:nvSpPr>
        <p:spPr>
          <a:xfrm>
            <a:off x="9375818" y="2342106"/>
            <a:ext cx="2916323" cy="1965439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link_count = 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375818" y="4735453"/>
            <a:ext cx="2823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How to fix???</a:t>
            </a:r>
            <a:endParaRPr lang="en-US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Link Count (example 2)</a:t>
            </a:r>
          </a:p>
        </p:txBody>
      </p:sp>
      <p:sp>
        <p:nvSpPr>
          <p:cNvPr id="332" name="Shape 332"/>
          <p:cNvSpPr/>
          <p:nvPr/>
        </p:nvSpPr>
        <p:spPr>
          <a:xfrm>
            <a:off x="9375818" y="2342106"/>
            <a:ext cx="2916323" cy="1965439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link_count = 1</a:t>
            </a:r>
          </a:p>
        </p:txBody>
      </p:sp>
      <p:sp>
        <p:nvSpPr>
          <p:cNvPr id="333" name="Shape 333"/>
          <p:cNvSpPr/>
          <p:nvPr/>
        </p:nvSpPr>
        <p:spPr>
          <a:xfrm>
            <a:off x="5792659" y="1990053"/>
            <a:ext cx="1898565" cy="824544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Dir Entry</a:t>
            </a:r>
          </a:p>
        </p:txBody>
      </p:sp>
      <p:sp>
        <p:nvSpPr>
          <p:cNvPr id="334" name="Shape 334"/>
          <p:cNvSpPr/>
          <p:nvPr/>
        </p:nvSpPr>
        <p:spPr>
          <a:xfrm>
            <a:off x="7684018" y="2451272"/>
            <a:ext cx="1702775" cy="474344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5" name="Shape 335"/>
          <p:cNvSpPr/>
          <p:nvPr/>
        </p:nvSpPr>
        <p:spPr>
          <a:xfrm>
            <a:off x="8344655" y="1913828"/>
            <a:ext cx="656032" cy="584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2600"/>
                </a:solidFill>
              </a:rPr>
              <a:t>fix!</a:t>
            </a:r>
          </a:p>
        </p:txBody>
      </p:sp>
      <p:sp>
        <p:nvSpPr>
          <p:cNvPr id="336" name="Shape 336"/>
          <p:cNvSpPr/>
          <p:nvPr/>
        </p:nvSpPr>
        <p:spPr>
          <a:xfrm>
            <a:off x="214446" y="2966269"/>
            <a:ext cx="10176496" cy="3873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ls -l /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total 150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drwxr-xr-x  401 18432 Dec 31  1969 afs/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drwxr-xr-x.   2 4096  Nov  3 09:42 bin/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drwxr-xr-x.   5 4096  Aug  1 14:21 boot/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dr-xr-xr-x.  13 4096  Nov  3 09:41 lib/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dr-xr-xr-x.  10 12288 Nov  3 09:41 lib64/</a:t>
            </a: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drwx------.   2 16384 Aug  1 10:57 </a:t>
            </a:r>
            <a:r>
              <a:rPr sz="2800" dirty="0">
                <a:solidFill>
                  <a:srgbClr val="FF2600"/>
                </a:solidFill>
                <a:latin typeface="Menlo"/>
                <a:ea typeface="Menlo"/>
                <a:cs typeface="Menlo"/>
                <a:sym typeface="Menlo"/>
              </a:rPr>
              <a:t>lost+found/</a:t>
            </a:r>
            <a:endParaRPr sz="2800" dirty="0">
              <a:solidFill>
                <a:srgbClr val="FFFFFF"/>
              </a:solidFill>
              <a:latin typeface="Menlo"/>
              <a:ea typeface="Menlo"/>
              <a:cs typeface="Menlo"/>
              <a:sym typeface="Menlo"/>
            </a:endParaRPr>
          </a:p>
          <a:p>
            <a:pPr lvl="0"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  <a:latin typeface="Menlo"/>
                <a:ea typeface="Menlo"/>
                <a:cs typeface="Menlo"/>
                <a:sym typeface="Menlo"/>
              </a:rPr>
              <a:t>...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Data Bitmap</a:t>
            </a:r>
          </a:p>
        </p:txBody>
      </p:sp>
      <p:sp>
        <p:nvSpPr>
          <p:cNvPr id="339" name="Shape 339"/>
          <p:cNvSpPr/>
          <p:nvPr/>
        </p:nvSpPr>
        <p:spPr>
          <a:xfrm>
            <a:off x="2448902" y="1650874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link_count = 1</a:t>
            </a:r>
          </a:p>
        </p:txBody>
      </p:sp>
      <p:sp>
        <p:nvSpPr>
          <p:cNvPr id="340" name="Shape 340"/>
          <p:cNvSpPr/>
          <p:nvPr/>
        </p:nvSpPr>
        <p:spPr>
          <a:xfrm>
            <a:off x="7639575" y="1650874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block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(number 123)</a:t>
            </a:r>
          </a:p>
        </p:txBody>
      </p:sp>
      <p:sp>
        <p:nvSpPr>
          <p:cNvPr id="341" name="Shape 341"/>
          <p:cNvSpPr/>
          <p:nvPr/>
        </p:nvSpPr>
        <p:spPr>
          <a:xfrm>
            <a:off x="5369196" y="2692399"/>
            <a:ext cx="2266408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2" name="Shape 342"/>
          <p:cNvSpPr/>
          <p:nvPr/>
        </p:nvSpPr>
        <p:spPr>
          <a:xfrm>
            <a:off x="2448902" y="4173069"/>
            <a:ext cx="2916323" cy="1407462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data bitmap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0011001100</a:t>
            </a:r>
          </a:p>
        </p:txBody>
      </p:sp>
      <p:sp>
        <p:nvSpPr>
          <p:cNvPr id="343" name="Shape 343"/>
          <p:cNvSpPr/>
          <p:nvPr/>
        </p:nvSpPr>
        <p:spPr>
          <a:xfrm>
            <a:off x="2515803" y="6010287"/>
            <a:ext cx="278252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for block 123</a:t>
            </a:r>
          </a:p>
        </p:txBody>
      </p:sp>
      <p:sp>
        <p:nvSpPr>
          <p:cNvPr id="344" name="Shape 344"/>
          <p:cNvSpPr/>
          <p:nvPr/>
        </p:nvSpPr>
        <p:spPr>
          <a:xfrm flipV="1">
            <a:off x="4926815" y="5363418"/>
            <a:ext cx="1" cy="652364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7635604" y="4553634"/>
            <a:ext cx="2467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How to fix?</a:t>
            </a:r>
            <a:endParaRPr lang="en-US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Data Bitmap</a:t>
            </a:r>
          </a:p>
        </p:txBody>
      </p:sp>
      <p:sp>
        <p:nvSpPr>
          <p:cNvPr id="347" name="Shape 347"/>
          <p:cNvSpPr/>
          <p:nvPr/>
        </p:nvSpPr>
        <p:spPr>
          <a:xfrm>
            <a:off x="2448902" y="1650874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link_count = 1</a:t>
            </a:r>
          </a:p>
        </p:txBody>
      </p:sp>
      <p:sp>
        <p:nvSpPr>
          <p:cNvPr id="348" name="Shape 348"/>
          <p:cNvSpPr/>
          <p:nvPr/>
        </p:nvSpPr>
        <p:spPr>
          <a:xfrm>
            <a:off x="7639575" y="1650874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block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(number 123)</a:t>
            </a:r>
          </a:p>
        </p:txBody>
      </p:sp>
      <p:sp>
        <p:nvSpPr>
          <p:cNvPr id="349" name="Shape 349"/>
          <p:cNvSpPr/>
          <p:nvPr/>
        </p:nvSpPr>
        <p:spPr>
          <a:xfrm>
            <a:off x="5369196" y="2692399"/>
            <a:ext cx="2266408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50" name="Shape 350"/>
          <p:cNvSpPr/>
          <p:nvPr/>
        </p:nvSpPr>
        <p:spPr>
          <a:xfrm>
            <a:off x="2448902" y="4173069"/>
            <a:ext cx="2916323" cy="1407462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data bitmap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0011001101</a:t>
            </a:r>
          </a:p>
        </p:txBody>
      </p:sp>
      <p:sp>
        <p:nvSpPr>
          <p:cNvPr id="351" name="Shape 351"/>
          <p:cNvSpPr/>
          <p:nvPr/>
        </p:nvSpPr>
        <p:spPr>
          <a:xfrm>
            <a:off x="2515803" y="6010287"/>
            <a:ext cx="278252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for block 123</a:t>
            </a:r>
          </a:p>
        </p:txBody>
      </p:sp>
      <p:sp>
        <p:nvSpPr>
          <p:cNvPr id="352" name="Shape 352"/>
          <p:cNvSpPr/>
          <p:nvPr/>
        </p:nvSpPr>
        <p:spPr>
          <a:xfrm flipV="1">
            <a:off x="4926815" y="5363418"/>
            <a:ext cx="1" cy="652364"/>
          </a:xfrm>
          <a:prstGeom prst="line">
            <a:avLst/>
          </a:prstGeom>
          <a:ln w="38100">
            <a:solidFill>
              <a:srgbClr val="FF2600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53" name="Shape 353"/>
          <p:cNvSpPr/>
          <p:nvPr/>
        </p:nvSpPr>
        <p:spPr>
          <a:xfrm>
            <a:off x="5512218" y="4768383"/>
            <a:ext cx="1978107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smtClean="0">
                <a:solidFill>
                  <a:srgbClr val="FF2600"/>
                </a:solidFill>
              </a:rPr>
              <a:t>Simple </a:t>
            </a:r>
            <a:r>
              <a:rPr sz="3200" smtClean="0">
                <a:solidFill>
                  <a:srgbClr val="FF2600"/>
                </a:solidFill>
              </a:rPr>
              <a:t>fix</a:t>
            </a:r>
            <a:r>
              <a:rPr sz="3200" dirty="0">
                <a:solidFill>
                  <a:srgbClr val="FF2600"/>
                </a:solidFill>
              </a:rPr>
              <a:t>!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Duplicate Pointers</a:t>
            </a:r>
          </a:p>
        </p:txBody>
      </p:sp>
      <p:sp>
        <p:nvSpPr>
          <p:cNvPr id="366" name="Shape 366"/>
          <p:cNvSpPr/>
          <p:nvPr/>
        </p:nvSpPr>
        <p:spPr>
          <a:xfrm>
            <a:off x="2448902" y="1650874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 dirty="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link_count = 1</a:t>
            </a:r>
          </a:p>
        </p:txBody>
      </p:sp>
      <p:sp>
        <p:nvSpPr>
          <p:cNvPr id="367" name="Shape 367"/>
          <p:cNvSpPr/>
          <p:nvPr/>
        </p:nvSpPr>
        <p:spPr>
          <a:xfrm>
            <a:off x="7639575" y="1650874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block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(number 123)</a:t>
            </a:r>
          </a:p>
        </p:txBody>
      </p:sp>
      <p:sp>
        <p:nvSpPr>
          <p:cNvPr id="368" name="Shape 368"/>
          <p:cNvSpPr/>
          <p:nvPr/>
        </p:nvSpPr>
        <p:spPr>
          <a:xfrm>
            <a:off x="5369196" y="2692399"/>
            <a:ext cx="2266408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69" name="Shape 369"/>
          <p:cNvSpPr/>
          <p:nvPr/>
        </p:nvSpPr>
        <p:spPr>
          <a:xfrm>
            <a:off x="2448902" y="4173069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link_count = 1</a:t>
            </a:r>
          </a:p>
        </p:txBody>
      </p:sp>
      <p:sp>
        <p:nvSpPr>
          <p:cNvPr id="370" name="Shape 370"/>
          <p:cNvSpPr/>
          <p:nvPr/>
        </p:nvSpPr>
        <p:spPr>
          <a:xfrm flipV="1">
            <a:off x="5381751" y="3327399"/>
            <a:ext cx="2253853" cy="1951113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7554755" y="4955346"/>
            <a:ext cx="30011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How to fix????</a:t>
            </a:r>
            <a:endParaRPr lang="en-US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Duplicate Pointers</a:t>
            </a:r>
          </a:p>
        </p:txBody>
      </p:sp>
      <p:sp>
        <p:nvSpPr>
          <p:cNvPr id="373" name="Shape 373"/>
          <p:cNvSpPr/>
          <p:nvPr/>
        </p:nvSpPr>
        <p:spPr>
          <a:xfrm>
            <a:off x="2448902" y="1650874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link_count = 1</a:t>
            </a:r>
          </a:p>
        </p:txBody>
      </p:sp>
      <p:sp>
        <p:nvSpPr>
          <p:cNvPr id="374" name="Shape 374"/>
          <p:cNvSpPr/>
          <p:nvPr/>
        </p:nvSpPr>
        <p:spPr>
          <a:xfrm>
            <a:off x="7639575" y="1650874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block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(number 123)</a:t>
            </a:r>
          </a:p>
        </p:txBody>
      </p:sp>
      <p:sp>
        <p:nvSpPr>
          <p:cNvPr id="375" name="Shape 375"/>
          <p:cNvSpPr/>
          <p:nvPr/>
        </p:nvSpPr>
        <p:spPr>
          <a:xfrm>
            <a:off x="5369196" y="2692399"/>
            <a:ext cx="2266408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76" name="Shape 376"/>
          <p:cNvSpPr/>
          <p:nvPr/>
        </p:nvSpPr>
        <p:spPr>
          <a:xfrm>
            <a:off x="2448902" y="4173069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link_count = 1</a:t>
            </a:r>
          </a:p>
        </p:txBody>
      </p:sp>
      <p:sp>
        <p:nvSpPr>
          <p:cNvPr id="377" name="Shape 377"/>
          <p:cNvSpPr/>
          <p:nvPr/>
        </p:nvSpPr>
        <p:spPr>
          <a:xfrm flipV="1">
            <a:off x="5381751" y="3327399"/>
            <a:ext cx="2253853" cy="1951113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78" name="Shape 378"/>
          <p:cNvSpPr/>
          <p:nvPr/>
        </p:nvSpPr>
        <p:spPr>
          <a:xfrm>
            <a:off x="7639575" y="4173069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block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(number 789)</a:t>
            </a:r>
          </a:p>
        </p:txBody>
      </p:sp>
      <p:sp>
        <p:nvSpPr>
          <p:cNvPr id="381" name="Shape 381"/>
          <p:cNvSpPr/>
          <p:nvPr/>
        </p:nvSpPr>
        <p:spPr>
          <a:xfrm>
            <a:off x="10572401" y="2671525"/>
            <a:ext cx="1093977" cy="25325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6200" h="21600" extrusionOk="0">
                <a:moveTo>
                  <a:pt x="0" y="0"/>
                </a:moveTo>
                <a:cubicBezTo>
                  <a:pt x="21537" y="6705"/>
                  <a:pt x="21600" y="13905"/>
                  <a:pt x="190" y="21600"/>
                </a:cubicBezTo>
              </a:path>
            </a:pathLst>
          </a:custGeom>
          <a:ln w="508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380" name="Shape 380"/>
          <p:cNvSpPr/>
          <p:nvPr/>
        </p:nvSpPr>
        <p:spPr>
          <a:xfrm>
            <a:off x="11571972" y="2878080"/>
            <a:ext cx="1045961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3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300">
                <a:solidFill>
                  <a:srgbClr val="FFFFFF"/>
                </a:solidFill>
              </a:rPr>
              <a:t>copy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5360" y="2926080"/>
            <a:ext cx="11054080" cy="1625600"/>
          </a:xfrm>
        </p:spPr>
        <p:txBody>
          <a:bodyPr/>
          <a:lstStyle/>
          <a:p>
            <a:r>
              <a:rPr lang="en-US" dirty="0" smtClean="0"/>
              <a:t>Persistence: </a:t>
            </a:r>
            <a:br>
              <a:rPr lang="en-US" dirty="0" smtClean="0"/>
            </a:br>
            <a:r>
              <a:rPr lang="en-US" dirty="0" smtClean="0"/>
              <a:t>Crash Consistency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1867" y="5079999"/>
            <a:ext cx="12029440" cy="4357300"/>
          </a:xfrm>
        </p:spPr>
        <p:txBody>
          <a:bodyPr>
            <a:normAutofit/>
          </a:bodyPr>
          <a:lstStyle/>
          <a:p>
            <a:pPr marL="866973" indent="-866973" algn="l"/>
            <a:r>
              <a:rPr lang="en-US" b="1" dirty="0"/>
              <a:t>Questions answered in this </a:t>
            </a:r>
            <a:r>
              <a:rPr lang="en-US" b="1" dirty="0" smtClean="0"/>
              <a:t>lecture:</a:t>
            </a:r>
          </a:p>
          <a:p>
            <a:pPr marL="866973" indent="-866973" algn="l"/>
            <a:r>
              <a:rPr lang="en-US" dirty="0" smtClean="0"/>
              <a:t>What benefits and complexities exist because of data </a:t>
            </a:r>
            <a:r>
              <a:rPr lang="en-US" b="1" dirty="0" smtClean="0"/>
              <a:t>redundancy?</a:t>
            </a:r>
          </a:p>
          <a:p>
            <a:pPr marL="866973" indent="-866973" algn="l"/>
            <a:r>
              <a:rPr lang="en-US" dirty="0" smtClean="0"/>
              <a:t>What can go wrong if disk blocks are not updated consistently?</a:t>
            </a:r>
          </a:p>
          <a:p>
            <a:pPr marL="866973" indent="-866973" algn="l"/>
            <a:r>
              <a:rPr lang="en-US" dirty="0" smtClean="0"/>
              <a:t>How can file system be </a:t>
            </a:r>
            <a:r>
              <a:rPr lang="en-US" b="1" dirty="0" smtClean="0"/>
              <a:t>checked and fixed </a:t>
            </a:r>
            <a:r>
              <a:rPr lang="en-US" dirty="0" smtClean="0"/>
              <a:t>after crash?</a:t>
            </a:r>
          </a:p>
          <a:p>
            <a:pPr marL="866973" indent="-866973" algn="l"/>
            <a:r>
              <a:rPr lang="en-US" dirty="0" smtClean="0"/>
              <a:t>How can </a:t>
            </a:r>
            <a:r>
              <a:rPr lang="en-US" b="1" dirty="0" smtClean="0"/>
              <a:t>journaling</a:t>
            </a:r>
            <a:r>
              <a:rPr lang="en-US" dirty="0" smtClean="0"/>
              <a:t> be used to obtain </a:t>
            </a:r>
            <a:r>
              <a:rPr lang="en-US" b="1" dirty="0" smtClean="0"/>
              <a:t>atomic updates</a:t>
            </a:r>
            <a:r>
              <a:rPr lang="en-US" dirty="0" smtClean="0"/>
              <a:t>?</a:t>
            </a:r>
          </a:p>
          <a:p>
            <a:pPr marL="866973" indent="-866973" algn="l"/>
            <a:r>
              <a:rPr lang="en-US" dirty="0" smtClean="0"/>
              <a:t>How can the </a:t>
            </a:r>
            <a:r>
              <a:rPr lang="en-US" b="1" dirty="0" smtClean="0"/>
              <a:t>performance</a:t>
            </a:r>
            <a:r>
              <a:rPr lang="en-US" dirty="0" smtClean="0"/>
              <a:t> of journaling be improved?</a:t>
            </a:r>
          </a:p>
          <a:p>
            <a:pPr marL="866973" indent="-866973" algn="l"/>
            <a:endParaRPr lang="en-US" dirty="0" smtClean="0">
              <a:solidFill>
                <a:schemeClr val="bg2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51200" y="541867"/>
            <a:ext cx="5960533" cy="79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76">
                <a:solidFill>
                  <a:prstClr val="white"/>
                </a:solidFill>
              </a:rPr>
              <a:t>UNIVERSITY of WISCONSIN-MADISON</a:t>
            </a:r>
            <a:br>
              <a:rPr lang="en-US" sz="2276">
                <a:solidFill>
                  <a:prstClr val="white"/>
                </a:solidFill>
              </a:rPr>
            </a:br>
            <a:r>
              <a:rPr lang="en-US" sz="2276">
                <a:solidFill>
                  <a:prstClr val="white"/>
                </a:solidFill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512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991" dirty="0">
                <a:solidFill>
                  <a:prstClr val="white"/>
                </a:solidFill>
              </a:rPr>
              <a:t>CS 537</a:t>
            </a:r>
            <a:br>
              <a:rPr lang="en-US" sz="1991" dirty="0">
                <a:solidFill>
                  <a:prstClr val="white"/>
                </a:solidFill>
              </a:rPr>
            </a:br>
            <a:r>
              <a:rPr lang="en-US" sz="1991" dirty="0">
                <a:solidFill>
                  <a:prstClr val="white"/>
                </a:solidFill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477760" y="1625601"/>
            <a:ext cx="5093547" cy="70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991">
                <a:solidFill>
                  <a:prstClr val="white"/>
                </a:solidFill>
              </a:rPr>
              <a:t>Andrea C. Arpaci-Dusseau</a:t>
            </a:r>
            <a:br>
              <a:rPr lang="en-US" sz="1991">
                <a:solidFill>
                  <a:prstClr val="white"/>
                </a:solidFill>
              </a:rPr>
            </a:br>
            <a:r>
              <a:rPr lang="en-US" sz="1991">
                <a:solidFill>
                  <a:prstClr val="white"/>
                </a:solidFill>
              </a:rPr>
              <a:t>Remzi H. Arpaci-Dusseau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12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Duplicate Pointers</a:t>
            </a:r>
          </a:p>
        </p:txBody>
      </p:sp>
      <p:sp>
        <p:nvSpPr>
          <p:cNvPr id="392" name="Shape 392"/>
          <p:cNvSpPr/>
          <p:nvPr/>
        </p:nvSpPr>
        <p:spPr>
          <a:xfrm>
            <a:off x="2448902" y="1650874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link_count = 1</a:t>
            </a:r>
          </a:p>
        </p:txBody>
      </p:sp>
      <p:sp>
        <p:nvSpPr>
          <p:cNvPr id="393" name="Shape 393"/>
          <p:cNvSpPr/>
          <p:nvPr/>
        </p:nvSpPr>
        <p:spPr>
          <a:xfrm>
            <a:off x="7639575" y="1650874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block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(number 123)</a:t>
            </a:r>
          </a:p>
        </p:txBody>
      </p:sp>
      <p:sp>
        <p:nvSpPr>
          <p:cNvPr id="394" name="Shape 394"/>
          <p:cNvSpPr/>
          <p:nvPr/>
        </p:nvSpPr>
        <p:spPr>
          <a:xfrm>
            <a:off x="5369196" y="2692399"/>
            <a:ext cx="2266408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95" name="Shape 395"/>
          <p:cNvSpPr/>
          <p:nvPr/>
        </p:nvSpPr>
        <p:spPr>
          <a:xfrm>
            <a:off x="2448902" y="4173069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link_count = 1</a:t>
            </a:r>
          </a:p>
        </p:txBody>
      </p:sp>
      <p:sp>
        <p:nvSpPr>
          <p:cNvPr id="396" name="Shape 396"/>
          <p:cNvSpPr/>
          <p:nvPr/>
        </p:nvSpPr>
        <p:spPr>
          <a:xfrm>
            <a:off x="5381751" y="5278511"/>
            <a:ext cx="2241298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97" name="Shape 397"/>
          <p:cNvSpPr/>
          <p:nvPr/>
        </p:nvSpPr>
        <p:spPr>
          <a:xfrm>
            <a:off x="7639575" y="4173069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block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(number 789)</a:t>
            </a:r>
          </a:p>
        </p:txBody>
      </p:sp>
      <p:sp>
        <p:nvSpPr>
          <p:cNvPr id="398" name="Shape 398"/>
          <p:cNvSpPr/>
          <p:nvPr/>
        </p:nvSpPr>
        <p:spPr>
          <a:xfrm>
            <a:off x="5601918" y="4658864"/>
            <a:ext cx="1978107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FF2600"/>
                </a:solidFill>
              </a:rPr>
              <a:t>Simple </a:t>
            </a:r>
            <a:r>
              <a:rPr sz="3200" dirty="0" smtClean="0">
                <a:solidFill>
                  <a:srgbClr val="FF2600"/>
                </a:solidFill>
              </a:rPr>
              <a:t>fix</a:t>
            </a:r>
            <a:r>
              <a:rPr sz="3200" dirty="0">
                <a:solidFill>
                  <a:srgbClr val="FF2600"/>
                </a:solidFill>
              </a:rPr>
              <a:t>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12091" y="6897197"/>
            <a:ext cx="3757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But is </a:t>
            </a:r>
            <a:r>
              <a:rPr lang="en-US" smtClean="0"/>
              <a:t>this correct?</a:t>
            </a:r>
            <a:endParaRPr lang="en-US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Bad Pointer</a:t>
            </a:r>
          </a:p>
        </p:txBody>
      </p:sp>
      <p:sp>
        <p:nvSpPr>
          <p:cNvPr id="401" name="Shape 401"/>
          <p:cNvSpPr/>
          <p:nvPr/>
        </p:nvSpPr>
        <p:spPr>
          <a:xfrm>
            <a:off x="2448902" y="1650874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link_count = 1</a:t>
            </a:r>
          </a:p>
        </p:txBody>
      </p:sp>
      <p:sp>
        <p:nvSpPr>
          <p:cNvPr id="402" name="Shape 402"/>
          <p:cNvSpPr/>
          <p:nvPr/>
        </p:nvSpPr>
        <p:spPr>
          <a:xfrm>
            <a:off x="2448902" y="4290681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super block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tot-blocks=8000</a:t>
            </a:r>
          </a:p>
        </p:txBody>
      </p:sp>
      <p:sp>
        <p:nvSpPr>
          <p:cNvPr id="403" name="Shape 403"/>
          <p:cNvSpPr/>
          <p:nvPr/>
        </p:nvSpPr>
        <p:spPr>
          <a:xfrm>
            <a:off x="5369196" y="2692399"/>
            <a:ext cx="2266408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04" name="Shape 404"/>
          <p:cNvSpPr/>
          <p:nvPr/>
        </p:nvSpPr>
        <p:spPr>
          <a:xfrm>
            <a:off x="7667010" y="2335143"/>
            <a:ext cx="113111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9999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11598" y="4910667"/>
            <a:ext cx="2823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to fix???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Bad Pointer</a:t>
            </a:r>
          </a:p>
        </p:txBody>
      </p:sp>
      <p:sp>
        <p:nvSpPr>
          <p:cNvPr id="407" name="Shape 407"/>
          <p:cNvSpPr/>
          <p:nvPr/>
        </p:nvSpPr>
        <p:spPr>
          <a:xfrm>
            <a:off x="2448902" y="1650874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link_count = 1</a:t>
            </a:r>
          </a:p>
        </p:txBody>
      </p:sp>
      <p:sp>
        <p:nvSpPr>
          <p:cNvPr id="408" name="Shape 408"/>
          <p:cNvSpPr/>
          <p:nvPr/>
        </p:nvSpPr>
        <p:spPr>
          <a:xfrm>
            <a:off x="2448902" y="4290681"/>
            <a:ext cx="2916323" cy="196544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rPr>
              <a:t>super block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tot-blocks=8000</a:t>
            </a:r>
          </a:p>
        </p:txBody>
      </p:sp>
      <p:sp>
        <p:nvSpPr>
          <p:cNvPr id="409" name="Shape 409"/>
          <p:cNvSpPr/>
          <p:nvPr/>
        </p:nvSpPr>
        <p:spPr>
          <a:xfrm>
            <a:off x="5615922" y="2507404"/>
            <a:ext cx="5525552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FF2600"/>
                </a:solidFill>
              </a:rPr>
              <a:t>Simple </a:t>
            </a:r>
            <a:r>
              <a:rPr sz="3200" dirty="0" smtClean="0">
                <a:solidFill>
                  <a:srgbClr val="FF2600"/>
                </a:solidFill>
              </a:rPr>
              <a:t>fix!</a:t>
            </a:r>
            <a:r>
              <a:rPr lang="en-US" sz="3200" dirty="0" smtClean="0">
                <a:solidFill>
                  <a:srgbClr val="FF2600"/>
                </a:solidFill>
              </a:rPr>
              <a:t> (But is this correct?)</a:t>
            </a:r>
            <a:endParaRPr sz="3200" dirty="0">
              <a:solidFill>
                <a:srgbClr val="FF2600"/>
              </a:solidFill>
            </a:endParaRP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Problems with </a:t>
            </a:r>
            <a:r>
              <a:rPr sz="6480" dirty="0" err="1" smtClean="0">
                <a:solidFill>
                  <a:srgbClr val="FFFFFF"/>
                </a:solidFill>
              </a:rPr>
              <a:t>fsck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415" name="Shape 415"/>
          <p:cNvSpPr>
            <a:spLocks noGrp="1"/>
          </p:cNvSpPr>
          <p:nvPr>
            <p:ph type="body" idx="4294967295"/>
          </p:nvPr>
        </p:nvSpPr>
        <p:spPr>
          <a:xfrm>
            <a:off x="232475" y="2116945"/>
            <a:ext cx="12336650" cy="71455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Problem 1: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Not always </a:t>
            </a:r>
            <a:r>
              <a:rPr sz="3500" dirty="0" smtClean="0"/>
              <a:t>obvious </a:t>
            </a:r>
            <a:r>
              <a:rPr sz="3500" dirty="0"/>
              <a:t>how to </a:t>
            </a:r>
            <a:r>
              <a:rPr lang="en-US" sz="3500" dirty="0" smtClean="0"/>
              <a:t>fix </a:t>
            </a:r>
            <a:r>
              <a:rPr sz="3500" dirty="0" smtClean="0"/>
              <a:t>file </a:t>
            </a:r>
            <a:r>
              <a:rPr sz="3500" dirty="0"/>
              <a:t>system </a:t>
            </a:r>
            <a:r>
              <a:rPr lang="en-US" sz="3500" dirty="0" smtClean="0"/>
              <a:t>image</a:t>
            </a:r>
            <a:endParaRPr sz="35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endParaRPr sz="35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D</a:t>
            </a:r>
            <a:r>
              <a:rPr sz="3500" dirty="0" smtClean="0"/>
              <a:t>on’t </a:t>
            </a:r>
            <a:r>
              <a:rPr sz="3500" dirty="0"/>
              <a:t>know </a:t>
            </a:r>
            <a:r>
              <a:rPr sz="3500" dirty="0" smtClean="0"/>
              <a:t>“correct</a:t>
            </a:r>
            <a:r>
              <a:rPr sz="3500" dirty="0"/>
              <a:t>” state, </a:t>
            </a:r>
            <a:r>
              <a:rPr sz="3500" dirty="0" smtClean="0"/>
              <a:t>just consistent</a:t>
            </a:r>
            <a:r>
              <a:rPr lang="en-US" sz="3500" dirty="0" smtClean="0"/>
              <a:t> </a:t>
            </a:r>
            <a:r>
              <a:rPr sz="3500" dirty="0" smtClean="0"/>
              <a:t>one</a:t>
            </a:r>
            <a:endParaRPr sz="35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endParaRPr sz="35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sz="3500" dirty="0"/>
              <a:t>Easy way to get consistency: reformat disk!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Problem 2: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sz="6480" dirty="0" err="1" smtClean="0">
                <a:solidFill>
                  <a:srgbClr val="FFFFFF"/>
                </a:solidFill>
              </a:rPr>
              <a:t>fsck</a:t>
            </a:r>
            <a:r>
              <a:rPr sz="6480" dirty="0" smtClean="0">
                <a:solidFill>
                  <a:srgbClr val="FFFFFF"/>
                </a:solidFill>
              </a:rPr>
              <a:t> </a:t>
            </a:r>
            <a:r>
              <a:rPr sz="6480" dirty="0">
                <a:solidFill>
                  <a:srgbClr val="FFFFFF"/>
                </a:solidFill>
              </a:rPr>
              <a:t>is very </a:t>
            </a:r>
            <a:r>
              <a:rPr sz="6480" dirty="0" err="1" smtClean="0">
                <a:solidFill>
                  <a:srgbClr val="FFFFFF"/>
                </a:solidFill>
              </a:rPr>
              <a:t>slo</a:t>
            </a:r>
            <a:r>
              <a:rPr lang="en-US" sz="6480" dirty="0" err="1" smtClean="0">
                <a:solidFill>
                  <a:srgbClr val="FFFFFF"/>
                </a:solidFill>
              </a:rPr>
              <a:t>W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418" name="Shape 418"/>
          <p:cNvSpPr>
            <a:spLocks noGrp="1"/>
          </p:cNvSpPr>
          <p:nvPr>
            <p:ph type="body" idx="4294967295"/>
          </p:nvPr>
        </p:nvSpPr>
        <p:spPr>
          <a:xfrm>
            <a:off x="0" y="6635266"/>
            <a:ext cx="11099800" cy="70008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/>
          </a:lstStyle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/>
              <a:t>Checking</a:t>
            </a:r>
            <a:r>
              <a:rPr sz="3800" dirty="0"/>
              <a:t> a 600GB disk takes ~70 </a:t>
            </a:r>
            <a:r>
              <a:rPr sz="3800" dirty="0" smtClean="0"/>
              <a:t>minutes</a:t>
            </a:r>
            <a:endParaRPr sz="3800" dirty="0"/>
          </a:p>
        </p:txBody>
      </p:sp>
      <p:pic>
        <p:nvPicPr>
          <p:cNvPr id="419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86944" y="2154152"/>
            <a:ext cx="6428656" cy="4272156"/>
          </a:xfrm>
          <a:prstGeom prst="rect">
            <a:avLst/>
          </a:prstGeom>
          <a:ln w="12700">
            <a:miter lim="400000"/>
          </a:ln>
        </p:spPr>
      </p:pic>
      <p:sp>
        <p:nvSpPr>
          <p:cNvPr id="420" name="Shape 420"/>
          <p:cNvSpPr/>
          <p:nvPr/>
        </p:nvSpPr>
        <p:spPr>
          <a:xfrm>
            <a:off x="952500" y="7709797"/>
            <a:ext cx="11099800" cy="1509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ffsck: The Fast File System Checker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20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 dirty="0">
                <a:solidFill>
                  <a:srgbClr val="FFFFFF"/>
                </a:solidFill>
              </a:rPr>
              <a:t>Ao Ma, EMC Corporation and University of Wisconsin—Madison; Chris Dragga, </a:t>
            </a:r>
            <a:r>
              <a:rPr lang="en-US" sz="2000" dirty="0" smtClean="0">
                <a:solidFill>
                  <a:srgbClr val="FFFFFF"/>
                </a:solidFill>
              </a:rPr>
              <a:t/>
            </a:r>
            <a:br>
              <a:rPr lang="en-US" sz="2000" dirty="0" smtClean="0">
                <a:solidFill>
                  <a:srgbClr val="FFFFFF"/>
                </a:solidFill>
              </a:rPr>
            </a:br>
            <a:r>
              <a:rPr sz="2000" dirty="0" smtClean="0">
                <a:solidFill>
                  <a:srgbClr val="FFFFFF"/>
                </a:solidFill>
              </a:rPr>
              <a:t>Andrea </a:t>
            </a:r>
            <a:r>
              <a:rPr sz="2000" dirty="0">
                <a:solidFill>
                  <a:srgbClr val="FFFFFF"/>
                </a:solidFill>
              </a:rPr>
              <a:t>C. Arpaci-Dusseau, and Remzi H. Arpaci-Dusseau, University of Wisconsin—Madison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Consistency Solution #2: Journaling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425" name="Shape 425"/>
          <p:cNvSpPr>
            <a:spLocks noGrp="1"/>
          </p:cNvSpPr>
          <p:nvPr>
            <p:ph type="body" idx="4294967295"/>
          </p:nvPr>
        </p:nvSpPr>
        <p:spPr>
          <a:xfrm>
            <a:off x="356461" y="2159888"/>
            <a:ext cx="12088678" cy="733971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Goals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Ok </a:t>
            </a:r>
            <a:r>
              <a:rPr sz="3500" dirty="0" smtClean="0"/>
              <a:t>to </a:t>
            </a:r>
            <a:r>
              <a:rPr sz="3500" dirty="0"/>
              <a:t>do some </a:t>
            </a:r>
            <a:r>
              <a:rPr sz="3500" b="1" dirty="0"/>
              <a:t>recovery work </a:t>
            </a:r>
            <a:r>
              <a:rPr sz="3500" dirty="0"/>
              <a:t>after </a:t>
            </a:r>
            <a:r>
              <a:rPr sz="3500" dirty="0" smtClean="0"/>
              <a:t>crash,</a:t>
            </a:r>
            <a:r>
              <a:rPr lang="en-US" sz="3500" dirty="0" smtClean="0"/>
              <a:t> </a:t>
            </a:r>
            <a:r>
              <a:rPr sz="3500" dirty="0" smtClean="0"/>
              <a:t>but </a:t>
            </a:r>
            <a:r>
              <a:rPr sz="3500" dirty="0"/>
              <a:t>not to read entire </a:t>
            </a:r>
            <a:r>
              <a:rPr sz="3500" dirty="0" smtClean="0"/>
              <a:t>disk</a:t>
            </a:r>
            <a:endParaRPr sz="35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sz="3500" dirty="0"/>
              <a:t>Don’t </a:t>
            </a:r>
            <a:r>
              <a:rPr lang="en-US" sz="3500" dirty="0" smtClean="0"/>
              <a:t>move file system to just </a:t>
            </a:r>
            <a:r>
              <a:rPr sz="3500" dirty="0" smtClean="0"/>
              <a:t>a</a:t>
            </a:r>
            <a:r>
              <a:rPr lang="en-US" sz="3500" dirty="0" smtClean="0"/>
              <a:t>ny</a:t>
            </a:r>
            <a:r>
              <a:rPr sz="3500" dirty="0" smtClean="0"/>
              <a:t> </a:t>
            </a:r>
            <a:r>
              <a:rPr sz="3500" dirty="0"/>
              <a:t>consistent state, </a:t>
            </a:r>
            <a:r>
              <a:rPr sz="3500" dirty="0" smtClean="0"/>
              <a:t>get </a:t>
            </a:r>
            <a:r>
              <a:rPr lang="en-US" sz="3500" b="1" dirty="0" smtClean="0"/>
              <a:t>correct </a:t>
            </a:r>
            <a:r>
              <a:rPr lang="en-US" sz="3500" dirty="0" smtClean="0"/>
              <a:t>state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Strategy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Atomicity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err="1" smtClean="0">
                <a:ea typeface="Helvetica"/>
                <a:cs typeface="Helvetica"/>
                <a:sym typeface="Helvetica"/>
              </a:rPr>
              <a:t>Definintion</a:t>
            </a:r>
            <a:r>
              <a:rPr lang="en-US" sz="3500" dirty="0" smtClean="0">
                <a:ea typeface="Helvetica"/>
                <a:cs typeface="Helvetica"/>
                <a:sym typeface="Helvetica"/>
              </a:rPr>
              <a:t> of atomicity for </a:t>
            </a:r>
            <a:r>
              <a:rPr lang="en-US" sz="3500" b="1" dirty="0">
                <a:ea typeface="Helvetica"/>
                <a:cs typeface="Helvetica"/>
                <a:sym typeface="Helvetica"/>
              </a:rPr>
              <a:t>c</a:t>
            </a:r>
            <a:r>
              <a:rPr lang="en-US" sz="3500" b="1" dirty="0" smtClean="0">
                <a:ea typeface="Helvetica"/>
                <a:cs typeface="Helvetica"/>
                <a:sym typeface="Helvetica"/>
              </a:rPr>
              <a:t>oncurrency</a:t>
            </a:r>
            <a:endParaRPr lang="en-US" sz="3500" b="1" dirty="0" smtClean="0"/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operations </a:t>
            </a:r>
            <a:r>
              <a:rPr lang="en-US" sz="3200" dirty="0"/>
              <a:t>in critical sections are not interrupted by operations on </a:t>
            </a:r>
            <a:r>
              <a:rPr lang="en-US" sz="3200" dirty="0" smtClean="0"/>
              <a:t>related critical sections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ea typeface="Helvetica"/>
                <a:cs typeface="Helvetica"/>
                <a:sym typeface="Helvetica"/>
              </a:rPr>
              <a:t>Definition of atomicity for </a:t>
            </a:r>
            <a:r>
              <a:rPr lang="en-US" sz="3500" b="1" dirty="0" smtClean="0">
                <a:ea typeface="Helvetica"/>
                <a:cs typeface="Helvetica"/>
                <a:sym typeface="Helvetica"/>
              </a:rPr>
              <a:t>persistence 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collections </a:t>
            </a:r>
            <a:r>
              <a:rPr lang="en-US" sz="3500" dirty="0"/>
              <a:t>of writes are not interrupted by crashes;  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either (all new) </a:t>
            </a:r>
            <a:r>
              <a:rPr lang="en-US" sz="3500" dirty="0"/>
              <a:t>or </a:t>
            </a:r>
            <a:r>
              <a:rPr lang="en-US" sz="3500" dirty="0" smtClean="0"/>
              <a:t>(all old) data is visible</a:t>
            </a:r>
            <a:endParaRPr lang="en-US" sz="35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endParaRPr sz="3500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/>
          <p:nvPr/>
        </p:nvSpPr>
        <p:spPr>
          <a:xfrm>
            <a:off x="3945485" y="4686440"/>
            <a:ext cx="4797179" cy="17120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340302"/>
          </a:solidFill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69" name="Shape 4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 smtClean="0">
                <a:solidFill>
                  <a:srgbClr val="FFFFFF"/>
                </a:solidFill>
              </a:rPr>
              <a:t>Consistency </a:t>
            </a:r>
            <a:r>
              <a:rPr sz="6480" dirty="0">
                <a:solidFill>
                  <a:srgbClr val="FFFFFF"/>
                </a:solidFill>
              </a:rPr>
              <a:t>vs Correctness</a:t>
            </a:r>
          </a:p>
        </p:txBody>
      </p:sp>
      <p:sp>
        <p:nvSpPr>
          <p:cNvPr id="470" name="Shape 470"/>
          <p:cNvSpPr>
            <a:spLocks noGrp="1"/>
          </p:cNvSpPr>
          <p:nvPr>
            <p:ph type="body" idx="4294967295"/>
          </p:nvPr>
        </p:nvSpPr>
        <p:spPr>
          <a:xfrm>
            <a:off x="976394" y="2256777"/>
            <a:ext cx="11099800" cy="782637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600" dirty="0"/>
              <a:t>Say a set of writes moves the disk from state A to </a:t>
            </a:r>
            <a:r>
              <a:rPr sz="3600" dirty="0" smtClean="0"/>
              <a:t>B</a:t>
            </a:r>
            <a:endParaRPr sz="3600" dirty="0"/>
          </a:p>
        </p:txBody>
      </p:sp>
      <p:sp>
        <p:nvSpPr>
          <p:cNvPr id="471" name="Shape 471"/>
          <p:cNvSpPr/>
          <p:nvPr/>
        </p:nvSpPr>
        <p:spPr>
          <a:xfrm>
            <a:off x="4977921" y="5162675"/>
            <a:ext cx="782096" cy="7820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472" name="Shape 472"/>
          <p:cNvSpPr/>
          <p:nvPr/>
        </p:nvSpPr>
        <p:spPr>
          <a:xfrm>
            <a:off x="7194691" y="5162675"/>
            <a:ext cx="782096" cy="7820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473" name="Shape 473"/>
          <p:cNvSpPr/>
          <p:nvPr/>
        </p:nvSpPr>
        <p:spPr>
          <a:xfrm>
            <a:off x="5812134" y="5542446"/>
            <a:ext cx="1330440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74" name="Shape 474"/>
          <p:cNvSpPr/>
          <p:nvPr/>
        </p:nvSpPr>
        <p:spPr>
          <a:xfrm>
            <a:off x="5085992" y="4198388"/>
            <a:ext cx="278272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consistent states</a:t>
            </a:r>
          </a:p>
        </p:txBody>
      </p:sp>
      <p:sp>
        <p:nvSpPr>
          <p:cNvPr id="475" name="Shape 475"/>
          <p:cNvSpPr/>
          <p:nvPr/>
        </p:nvSpPr>
        <p:spPr>
          <a:xfrm>
            <a:off x="2205695" y="4025757"/>
            <a:ext cx="8276759" cy="24971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76" name="Shape 476"/>
          <p:cNvSpPr/>
          <p:nvPr/>
        </p:nvSpPr>
        <p:spPr>
          <a:xfrm>
            <a:off x="5718605" y="3525288"/>
            <a:ext cx="151749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all states</a:t>
            </a:r>
          </a:p>
        </p:txBody>
      </p:sp>
      <p:sp>
        <p:nvSpPr>
          <p:cNvPr id="477" name="Shape 477"/>
          <p:cNvSpPr/>
          <p:nvPr/>
        </p:nvSpPr>
        <p:spPr>
          <a:xfrm>
            <a:off x="794174" y="6844168"/>
            <a:ext cx="11099801" cy="16179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>
            <a:normAutofit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fsck gives </a:t>
            </a:r>
            <a:r>
              <a:rPr sz="3200" dirty="0" smtClean="0">
                <a:solidFill>
                  <a:srgbClr val="FFFFFF"/>
                </a:solidFill>
              </a:rPr>
              <a:t>consistenc</a:t>
            </a:r>
            <a:r>
              <a:rPr lang="en-US" sz="3200" dirty="0" smtClean="0">
                <a:solidFill>
                  <a:srgbClr val="FFFFFF"/>
                </a:solidFill>
              </a:rPr>
              <a:t>y</a:t>
            </a:r>
            <a:r>
              <a:rPr sz="3200" dirty="0" smtClean="0">
                <a:solidFill>
                  <a:srgbClr val="FFFFFF"/>
                </a:solidFill>
              </a:rPr>
              <a:t> </a:t>
            </a:r>
            <a:endParaRPr lang="en-US" sz="3200" dirty="0" smtClean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solidFill>
                  <a:srgbClr val="FFFFFF"/>
                </a:solidFill>
              </a:rPr>
              <a:t>Atomicity gives </a:t>
            </a:r>
            <a:r>
              <a:rPr sz="3200" dirty="0">
                <a:solidFill>
                  <a:srgbClr val="FFFFFF"/>
                </a:solidFill>
              </a:rPr>
              <a:t>A or B.</a:t>
            </a:r>
          </a:p>
        </p:txBody>
      </p:sp>
      <p:sp>
        <p:nvSpPr>
          <p:cNvPr id="478" name="Shape 478"/>
          <p:cNvSpPr/>
          <p:nvPr/>
        </p:nvSpPr>
        <p:spPr>
          <a:xfrm>
            <a:off x="4185184" y="5454644"/>
            <a:ext cx="404078" cy="404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200" b="1">
                <a:solidFill>
                  <a:srgbClr val="E8A433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79" name="Shape 479"/>
          <p:cNvSpPr/>
          <p:nvPr/>
        </p:nvSpPr>
        <p:spPr>
          <a:xfrm>
            <a:off x="1927127" y="4039608"/>
            <a:ext cx="2288168" cy="1502839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80" name="Shape 480"/>
          <p:cNvSpPr/>
          <p:nvPr/>
        </p:nvSpPr>
        <p:spPr>
          <a:xfrm>
            <a:off x="1391480" y="3517048"/>
            <a:ext cx="110215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empty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Journaling 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sz="6480" dirty="0" smtClean="0">
                <a:solidFill>
                  <a:srgbClr val="FFFFFF"/>
                </a:solidFill>
              </a:rPr>
              <a:t>General </a:t>
            </a:r>
            <a:r>
              <a:rPr sz="6480" dirty="0">
                <a:solidFill>
                  <a:srgbClr val="FFFFFF"/>
                </a:solidFill>
              </a:rPr>
              <a:t>Strategy</a:t>
            </a:r>
          </a:p>
        </p:txBody>
      </p:sp>
      <p:sp>
        <p:nvSpPr>
          <p:cNvPr id="486" name="Shape 486"/>
          <p:cNvSpPr>
            <a:spLocks noGrp="1"/>
          </p:cNvSpPr>
          <p:nvPr>
            <p:ph type="body" idx="4294967295"/>
          </p:nvPr>
        </p:nvSpPr>
        <p:spPr>
          <a:xfrm>
            <a:off x="526942" y="2364917"/>
            <a:ext cx="11099800" cy="5076825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Never delete ANY old data, </a:t>
            </a:r>
            <a:r>
              <a:rPr sz="3800" dirty="0" smtClean="0"/>
              <a:t>until,</a:t>
            </a:r>
            <a:r>
              <a:rPr lang="en-US" sz="3800" dirty="0" smtClean="0"/>
              <a:t> </a:t>
            </a:r>
            <a:r>
              <a:rPr sz="3800" dirty="0" smtClean="0"/>
              <a:t>ALL </a:t>
            </a:r>
            <a:r>
              <a:rPr sz="3800" dirty="0"/>
              <a:t>new data is safely on </a:t>
            </a:r>
            <a:r>
              <a:rPr sz="3800" dirty="0" smtClean="0"/>
              <a:t>disk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Ironically, </a:t>
            </a:r>
            <a:r>
              <a:rPr sz="3800" dirty="0" smtClean="0"/>
              <a:t>adding redundancy</a:t>
            </a:r>
            <a:r>
              <a:rPr lang="en-US" sz="3800" dirty="0" smtClean="0"/>
              <a:t> </a:t>
            </a:r>
            <a:r>
              <a:rPr sz="3800" dirty="0" smtClean="0"/>
              <a:t>to </a:t>
            </a:r>
            <a:r>
              <a:rPr sz="3800" dirty="0"/>
              <a:t>fix the problem caused by redundancy.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85572">
              <a:defRPr sz="52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280">
                <a:solidFill>
                  <a:srgbClr val="FFFFFF"/>
                </a:solidFill>
              </a:rPr>
              <a:t>Fight Redundancy with Redundancy</a:t>
            </a:r>
          </a:p>
        </p:txBody>
      </p:sp>
      <p:sp>
        <p:nvSpPr>
          <p:cNvPr id="489" name="Shape 489"/>
          <p:cNvSpPr>
            <a:spLocks noGrp="1"/>
          </p:cNvSpPr>
          <p:nvPr>
            <p:ph type="body" idx="4294967295"/>
          </p:nvPr>
        </p:nvSpPr>
        <p:spPr>
          <a:xfrm>
            <a:off x="0" y="2132013"/>
            <a:ext cx="11099800" cy="80803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Want to replace X with Y.  Original:</a:t>
            </a:r>
          </a:p>
        </p:txBody>
      </p:sp>
      <p:sp>
        <p:nvSpPr>
          <p:cNvPr id="490" name="Shape 490"/>
          <p:cNvSpPr/>
          <p:nvPr/>
        </p:nvSpPr>
        <p:spPr>
          <a:xfrm>
            <a:off x="916252" y="3969391"/>
            <a:ext cx="6360048" cy="2480942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1" name="Shape 491"/>
          <p:cNvSpPr/>
          <p:nvPr/>
        </p:nvSpPr>
        <p:spPr>
          <a:xfrm>
            <a:off x="3648562" y="3505984"/>
            <a:ext cx="8954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492" name="Shape 492"/>
          <p:cNvSpPr/>
          <p:nvPr/>
        </p:nvSpPr>
        <p:spPr>
          <a:xfrm>
            <a:off x="1766147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X</a:t>
            </a:r>
          </a:p>
        </p:txBody>
      </p:sp>
      <p:sp>
        <p:nvSpPr>
          <p:cNvPr id="493" name="Shape 493"/>
          <p:cNvSpPr/>
          <p:nvPr/>
        </p:nvSpPr>
        <p:spPr>
          <a:xfrm>
            <a:off x="5156404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f(X)</a:t>
            </a:r>
          </a:p>
        </p:txBody>
      </p:sp>
      <p:sp>
        <p:nvSpPr>
          <p:cNvPr id="494" name="Shape 494"/>
          <p:cNvSpPr/>
          <p:nvPr/>
        </p:nvSpPr>
        <p:spPr>
          <a:xfrm flipV="1">
            <a:off x="3102473" y="4687540"/>
            <a:ext cx="1987606" cy="1"/>
          </a:xfrm>
          <a:prstGeom prst="line">
            <a:avLst/>
          </a:prstGeom>
          <a:ln w="25400">
            <a:solidFill/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95" name="Shape 495"/>
          <p:cNvSpPr/>
          <p:nvPr/>
        </p:nvSpPr>
        <p:spPr>
          <a:xfrm>
            <a:off x="3251313" y="4140984"/>
            <a:ext cx="1689926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2700"/>
              <a:t>redundant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Shape 4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85572">
              <a:defRPr sz="52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280">
                <a:solidFill>
                  <a:srgbClr val="FFFFFF"/>
                </a:solidFill>
              </a:rPr>
              <a:t>Fight Redundancy with Redundancy</a:t>
            </a:r>
          </a:p>
        </p:txBody>
      </p:sp>
      <p:sp>
        <p:nvSpPr>
          <p:cNvPr id="498" name="Shape 498"/>
          <p:cNvSpPr>
            <a:spLocks noGrp="1"/>
          </p:cNvSpPr>
          <p:nvPr>
            <p:ph type="body" idx="4294967295"/>
          </p:nvPr>
        </p:nvSpPr>
        <p:spPr>
          <a:xfrm>
            <a:off x="0" y="2132013"/>
            <a:ext cx="11099800" cy="80803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Want to replace X with Y.  Original:</a:t>
            </a:r>
          </a:p>
        </p:txBody>
      </p:sp>
      <p:sp>
        <p:nvSpPr>
          <p:cNvPr id="499" name="Shape 499"/>
          <p:cNvSpPr/>
          <p:nvPr/>
        </p:nvSpPr>
        <p:spPr>
          <a:xfrm>
            <a:off x="916252" y="3969391"/>
            <a:ext cx="6360048" cy="2480942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00" name="Shape 500"/>
          <p:cNvSpPr/>
          <p:nvPr/>
        </p:nvSpPr>
        <p:spPr>
          <a:xfrm>
            <a:off x="3648562" y="3505984"/>
            <a:ext cx="8954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501" name="Shape 501"/>
          <p:cNvSpPr/>
          <p:nvPr/>
        </p:nvSpPr>
        <p:spPr>
          <a:xfrm>
            <a:off x="1766147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X</a:t>
            </a:r>
          </a:p>
        </p:txBody>
      </p:sp>
      <p:sp>
        <p:nvSpPr>
          <p:cNvPr id="502" name="Shape 502"/>
          <p:cNvSpPr/>
          <p:nvPr/>
        </p:nvSpPr>
        <p:spPr>
          <a:xfrm>
            <a:off x="5156404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f(X)</a:t>
            </a:r>
          </a:p>
        </p:txBody>
      </p:sp>
      <p:sp>
        <p:nvSpPr>
          <p:cNvPr id="503" name="Shape 503"/>
          <p:cNvSpPr/>
          <p:nvPr/>
        </p:nvSpPr>
        <p:spPr>
          <a:xfrm>
            <a:off x="8320575" y="4568511"/>
            <a:ext cx="395112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good time to crash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61112" y="3922180"/>
            <a:ext cx="41328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Good time to crash?</a:t>
            </a:r>
            <a:endParaRPr lang="en-US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Data </a:t>
            </a:r>
            <a:r>
              <a:rPr sz="6480" dirty="0" smtClean="0">
                <a:solidFill>
                  <a:srgbClr val="FFFFFF"/>
                </a:solidFill>
              </a:rPr>
              <a:t>Redundancy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237" name="Shape 237"/>
          <p:cNvSpPr>
            <a:spLocks noGrp="1"/>
          </p:cNvSpPr>
          <p:nvPr>
            <p:ph type="body" idx="4294967295"/>
          </p:nvPr>
        </p:nvSpPr>
        <p:spPr>
          <a:xfrm>
            <a:off x="309966" y="2178937"/>
            <a:ext cx="12511512" cy="75746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600" b="1" dirty="0">
                <a:latin typeface="Helvetica"/>
                <a:ea typeface="Helvetica"/>
                <a:cs typeface="Helvetica"/>
                <a:sym typeface="Helvetica"/>
              </a:rPr>
              <a:t>Definition</a:t>
            </a:r>
            <a:r>
              <a:rPr sz="3600" dirty="0"/>
              <a:t>: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	</a:t>
            </a:r>
            <a:r>
              <a:rPr sz="3600" dirty="0" smtClean="0"/>
              <a:t>if </a:t>
            </a:r>
            <a:r>
              <a:rPr sz="3600" i="1" dirty="0"/>
              <a:t>A</a:t>
            </a:r>
            <a:r>
              <a:rPr sz="3600" dirty="0"/>
              <a:t> and </a:t>
            </a:r>
            <a:r>
              <a:rPr sz="3600" i="1" dirty="0"/>
              <a:t>B</a:t>
            </a:r>
            <a:r>
              <a:rPr sz="3600" dirty="0"/>
              <a:t> are two pieces of data,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	</a:t>
            </a:r>
            <a:r>
              <a:rPr sz="3600" dirty="0" smtClean="0"/>
              <a:t>and </a:t>
            </a:r>
            <a:r>
              <a:rPr sz="3600" dirty="0"/>
              <a:t>knowing </a:t>
            </a:r>
            <a:r>
              <a:rPr sz="3600" i="1" dirty="0"/>
              <a:t>A</a:t>
            </a:r>
            <a:r>
              <a:rPr sz="3600" dirty="0"/>
              <a:t> eliminates some or all </a:t>
            </a:r>
            <a:r>
              <a:rPr sz="3600" dirty="0" smtClean="0"/>
              <a:t>values </a:t>
            </a:r>
            <a:r>
              <a:rPr sz="3600" i="1" dirty="0"/>
              <a:t>B</a:t>
            </a:r>
            <a:r>
              <a:rPr sz="3600" dirty="0"/>
              <a:t> </a:t>
            </a:r>
            <a:r>
              <a:rPr sz="3600" dirty="0" smtClean="0"/>
              <a:t>could</a:t>
            </a:r>
            <a:r>
              <a:rPr lang="en-US" sz="3600" dirty="0" smtClean="0"/>
              <a:t> be,</a:t>
            </a:r>
            <a:r>
              <a:rPr sz="3600" dirty="0" smtClean="0"/>
              <a:t>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	</a:t>
            </a:r>
            <a:r>
              <a:rPr sz="3600" dirty="0" smtClean="0"/>
              <a:t>there </a:t>
            </a:r>
            <a:r>
              <a:rPr sz="3600" dirty="0"/>
              <a:t>is </a:t>
            </a:r>
            <a:r>
              <a:rPr sz="3600" u="sng" dirty="0"/>
              <a:t>redundancy</a:t>
            </a:r>
            <a:r>
              <a:rPr sz="3600" dirty="0"/>
              <a:t> between </a:t>
            </a:r>
            <a:r>
              <a:rPr sz="3600" i="1" dirty="0"/>
              <a:t>A</a:t>
            </a:r>
            <a:r>
              <a:rPr sz="3600" dirty="0"/>
              <a:t> and </a:t>
            </a:r>
            <a:r>
              <a:rPr sz="3600" i="1" dirty="0" smtClean="0"/>
              <a:t>B</a:t>
            </a:r>
            <a:endParaRPr sz="36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600" dirty="0"/>
              <a:t>RAID </a:t>
            </a:r>
            <a:r>
              <a:rPr sz="3600" dirty="0" smtClean="0"/>
              <a:t>examples:</a:t>
            </a:r>
            <a:endParaRPr lang="en-US" sz="3600" dirty="0" smtClean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sz="3300" dirty="0" smtClean="0"/>
              <a:t>mirrored </a:t>
            </a:r>
            <a:r>
              <a:rPr sz="3300" dirty="0"/>
              <a:t>disk (complete </a:t>
            </a:r>
            <a:r>
              <a:rPr sz="3300" dirty="0" smtClean="0"/>
              <a:t>redundancy)</a:t>
            </a:r>
            <a:endParaRPr lang="en-US" sz="3300" dirty="0" smtClean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sz="3600" dirty="0" smtClean="0"/>
              <a:t>parity </a:t>
            </a:r>
            <a:r>
              <a:rPr sz="3600" dirty="0"/>
              <a:t>blocks (partial redundancy</a:t>
            </a:r>
            <a:r>
              <a:rPr sz="3600" dirty="0" smtClean="0"/>
              <a:t>)</a:t>
            </a:r>
            <a:endParaRPr lang="en-US" sz="36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ea typeface="Helvetica"/>
                <a:cs typeface="Helvetica"/>
                <a:sym typeface="Helvetica"/>
              </a:rPr>
              <a:t>File system examples: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300" b="1" dirty="0" smtClean="0">
                <a:latin typeface="Helvetica"/>
                <a:ea typeface="Helvetica"/>
                <a:cs typeface="Helvetica"/>
                <a:sym typeface="Helvetica"/>
              </a:rPr>
              <a:t>Superblock</a:t>
            </a:r>
            <a:r>
              <a:rPr lang="en-US" sz="3300" dirty="0"/>
              <a:t>: field contains total blocks in </a:t>
            </a:r>
            <a:r>
              <a:rPr lang="en-US" sz="3300" dirty="0" smtClean="0"/>
              <a:t>FS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600" b="1" dirty="0" err="1" smtClean="0">
                <a:latin typeface="Helvetica"/>
                <a:ea typeface="Helvetica"/>
                <a:cs typeface="Helvetica"/>
                <a:sym typeface="Helvetica"/>
              </a:rPr>
              <a:t>Inodes</a:t>
            </a:r>
            <a:r>
              <a:rPr lang="en-US" sz="3600" dirty="0" smtClean="0"/>
              <a:t>: </a:t>
            </a:r>
            <a:r>
              <a:rPr lang="en-US" sz="3600" dirty="0"/>
              <a:t>field contains pointer to data </a:t>
            </a:r>
            <a:r>
              <a:rPr lang="en-US" sz="3600" dirty="0" smtClean="0"/>
              <a:t>block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600" dirty="0" smtClean="0"/>
              <a:t>Is </a:t>
            </a:r>
            <a:r>
              <a:rPr lang="en-US" sz="3600" dirty="0"/>
              <a:t>there redundancy between these </a:t>
            </a:r>
            <a:r>
              <a:rPr lang="en-US" sz="3600" dirty="0" smtClean="0"/>
              <a:t>two types of fields</a:t>
            </a:r>
            <a:r>
              <a:rPr lang="en-US" sz="3600" dirty="0"/>
              <a:t>? 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Why or why not?</a:t>
            </a:r>
            <a:endParaRPr lang="en-US" sz="36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endParaRPr sz="3600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85572">
              <a:defRPr sz="52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280">
                <a:solidFill>
                  <a:srgbClr val="FFFFFF"/>
                </a:solidFill>
              </a:rPr>
              <a:t>Fight Redundancy with Redundancy</a:t>
            </a:r>
          </a:p>
        </p:txBody>
      </p:sp>
      <p:sp>
        <p:nvSpPr>
          <p:cNvPr id="506" name="Shape 506"/>
          <p:cNvSpPr>
            <a:spLocks noGrp="1"/>
          </p:cNvSpPr>
          <p:nvPr>
            <p:ph type="body" idx="4294967295"/>
          </p:nvPr>
        </p:nvSpPr>
        <p:spPr>
          <a:xfrm>
            <a:off x="0" y="2132013"/>
            <a:ext cx="11099800" cy="80803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Want to replace X with Y.  Original:</a:t>
            </a:r>
          </a:p>
        </p:txBody>
      </p:sp>
      <p:sp>
        <p:nvSpPr>
          <p:cNvPr id="507" name="Shape 507"/>
          <p:cNvSpPr/>
          <p:nvPr/>
        </p:nvSpPr>
        <p:spPr>
          <a:xfrm>
            <a:off x="916252" y="3969391"/>
            <a:ext cx="6360048" cy="2480942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08" name="Shape 508"/>
          <p:cNvSpPr/>
          <p:nvPr/>
        </p:nvSpPr>
        <p:spPr>
          <a:xfrm>
            <a:off x="3648562" y="3505984"/>
            <a:ext cx="8954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509" name="Shape 509"/>
          <p:cNvSpPr/>
          <p:nvPr/>
        </p:nvSpPr>
        <p:spPr>
          <a:xfrm>
            <a:off x="1766147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510" name="Shape 510"/>
          <p:cNvSpPr/>
          <p:nvPr/>
        </p:nvSpPr>
        <p:spPr>
          <a:xfrm>
            <a:off x="5156404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f(X)</a:t>
            </a:r>
          </a:p>
        </p:txBody>
      </p:sp>
      <p:sp>
        <p:nvSpPr>
          <p:cNvPr id="511" name="Shape 511"/>
          <p:cNvSpPr/>
          <p:nvPr/>
        </p:nvSpPr>
        <p:spPr>
          <a:xfrm>
            <a:off x="8447677" y="4568511"/>
            <a:ext cx="369692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bad time to crash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61112" y="3922180"/>
            <a:ext cx="41328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Good time to crash?</a:t>
            </a:r>
            <a:endParaRPr lang="en-US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85572">
              <a:defRPr sz="52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280">
                <a:solidFill>
                  <a:srgbClr val="FFFFFF"/>
                </a:solidFill>
              </a:rPr>
              <a:t>Fight Redundancy with Redundancy</a:t>
            </a:r>
          </a:p>
        </p:txBody>
      </p:sp>
      <p:sp>
        <p:nvSpPr>
          <p:cNvPr id="514" name="Shape 514"/>
          <p:cNvSpPr>
            <a:spLocks noGrp="1"/>
          </p:cNvSpPr>
          <p:nvPr>
            <p:ph type="body" idx="4294967295"/>
          </p:nvPr>
        </p:nvSpPr>
        <p:spPr>
          <a:xfrm>
            <a:off x="0" y="2132013"/>
            <a:ext cx="11099800" cy="80803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Want to replace X with Y.  Original:</a:t>
            </a:r>
          </a:p>
        </p:txBody>
      </p:sp>
      <p:sp>
        <p:nvSpPr>
          <p:cNvPr id="515" name="Shape 515"/>
          <p:cNvSpPr/>
          <p:nvPr/>
        </p:nvSpPr>
        <p:spPr>
          <a:xfrm>
            <a:off x="916252" y="3969391"/>
            <a:ext cx="6360048" cy="2480942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16" name="Shape 516"/>
          <p:cNvSpPr/>
          <p:nvPr/>
        </p:nvSpPr>
        <p:spPr>
          <a:xfrm>
            <a:off x="3648562" y="3505984"/>
            <a:ext cx="8954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517" name="Shape 517"/>
          <p:cNvSpPr/>
          <p:nvPr/>
        </p:nvSpPr>
        <p:spPr>
          <a:xfrm>
            <a:off x="1766147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518" name="Shape 518"/>
          <p:cNvSpPr/>
          <p:nvPr/>
        </p:nvSpPr>
        <p:spPr>
          <a:xfrm>
            <a:off x="5156404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f(Y)</a:t>
            </a:r>
          </a:p>
        </p:txBody>
      </p:sp>
      <p:sp>
        <p:nvSpPr>
          <p:cNvPr id="519" name="Shape 519"/>
          <p:cNvSpPr/>
          <p:nvPr/>
        </p:nvSpPr>
        <p:spPr>
          <a:xfrm>
            <a:off x="8320575" y="4568511"/>
            <a:ext cx="395112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good time to crash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61112" y="3922180"/>
            <a:ext cx="41328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Good time to crash?</a:t>
            </a:r>
            <a:endParaRPr lang="en-US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85572">
              <a:defRPr sz="52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280">
                <a:solidFill>
                  <a:srgbClr val="FFFFFF"/>
                </a:solidFill>
              </a:rPr>
              <a:t>Fight Redundancy with Redundancy</a:t>
            </a:r>
          </a:p>
        </p:txBody>
      </p:sp>
      <p:sp>
        <p:nvSpPr>
          <p:cNvPr id="525" name="Shape 525"/>
          <p:cNvSpPr>
            <a:spLocks noGrp="1"/>
          </p:cNvSpPr>
          <p:nvPr>
            <p:ph type="body" idx="4294967295"/>
          </p:nvPr>
        </p:nvSpPr>
        <p:spPr>
          <a:xfrm>
            <a:off x="0" y="2132013"/>
            <a:ext cx="11099800" cy="80803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Want to replace X with Y.  </a:t>
            </a:r>
            <a:r>
              <a:rPr sz="3800" b="1" dirty="0">
                <a:solidFill>
                  <a:schemeClr val="bg1"/>
                </a:solidFill>
              </a:rPr>
              <a:t>With journal:</a:t>
            </a:r>
          </a:p>
        </p:txBody>
      </p:sp>
      <p:sp>
        <p:nvSpPr>
          <p:cNvPr id="526" name="Shape 526"/>
          <p:cNvSpPr/>
          <p:nvPr/>
        </p:nvSpPr>
        <p:spPr>
          <a:xfrm>
            <a:off x="916252" y="3969391"/>
            <a:ext cx="6360048" cy="2480942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27" name="Shape 527"/>
          <p:cNvSpPr/>
          <p:nvPr/>
        </p:nvSpPr>
        <p:spPr>
          <a:xfrm>
            <a:off x="3648562" y="3505984"/>
            <a:ext cx="8954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528" name="Shape 528"/>
          <p:cNvSpPr/>
          <p:nvPr/>
        </p:nvSpPr>
        <p:spPr>
          <a:xfrm>
            <a:off x="1766147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X</a:t>
            </a:r>
          </a:p>
        </p:txBody>
      </p:sp>
      <p:sp>
        <p:nvSpPr>
          <p:cNvPr id="529" name="Shape 529"/>
          <p:cNvSpPr/>
          <p:nvPr/>
        </p:nvSpPr>
        <p:spPr>
          <a:xfrm>
            <a:off x="5156404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f(X)</a:t>
            </a:r>
          </a:p>
        </p:txBody>
      </p:sp>
      <p:sp>
        <p:nvSpPr>
          <p:cNvPr id="530" name="Shape 530"/>
          <p:cNvSpPr/>
          <p:nvPr/>
        </p:nvSpPr>
        <p:spPr>
          <a:xfrm>
            <a:off x="8320575" y="4568511"/>
            <a:ext cx="395112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good time to crash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61112" y="3922180"/>
            <a:ext cx="41328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Good time to crash?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85572">
              <a:defRPr sz="52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280">
                <a:solidFill>
                  <a:srgbClr val="FFFFFF"/>
                </a:solidFill>
              </a:rPr>
              <a:t>Fight Redundancy with Redundancy</a:t>
            </a:r>
          </a:p>
        </p:txBody>
      </p:sp>
      <p:sp>
        <p:nvSpPr>
          <p:cNvPr id="533" name="Shape 533"/>
          <p:cNvSpPr>
            <a:spLocks noGrp="1"/>
          </p:cNvSpPr>
          <p:nvPr>
            <p:ph type="body" idx="4294967295"/>
          </p:nvPr>
        </p:nvSpPr>
        <p:spPr>
          <a:xfrm>
            <a:off x="0" y="2132013"/>
            <a:ext cx="11099800" cy="80803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Want to replace X with Y.  With journal:</a:t>
            </a:r>
          </a:p>
        </p:txBody>
      </p:sp>
      <p:sp>
        <p:nvSpPr>
          <p:cNvPr id="534" name="Shape 534"/>
          <p:cNvSpPr/>
          <p:nvPr/>
        </p:nvSpPr>
        <p:spPr>
          <a:xfrm>
            <a:off x="916252" y="3969391"/>
            <a:ext cx="6360048" cy="2480942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35" name="Shape 535"/>
          <p:cNvSpPr/>
          <p:nvPr/>
        </p:nvSpPr>
        <p:spPr>
          <a:xfrm>
            <a:off x="3648562" y="3505984"/>
            <a:ext cx="8954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536" name="Shape 536"/>
          <p:cNvSpPr/>
          <p:nvPr/>
        </p:nvSpPr>
        <p:spPr>
          <a:xfrm>
            <a:off x="1766147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X</a:t>
            </a:r>
          </a:p>
        </p:txBody>
      </p:sp>
      <p:sp>
        <p:nvSpPr>
          <p:cNvPr id="537" name="Shape 537"/>
          <p:cNvSpPr/>
          <p:nvPr/>
        </p:nvSpPr>
        <p:spPr>
          <a:xfrm>
            <a:off x="5156404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f(X)</a:t>
            </a:r>
          </a:p>
        </p:txBody>
      </p:sp>
      <p:sp>
        <p:nvSpPr>
          <p:cNvPr id="538" name="Shape 538"/>
          <p:cNvSpPr/>
          <p:nvPr/>
        </p:nvSpPr>
        <p:spPr>
          <a:xfrm>
            <a:off x="1766147" y="5426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539" name="Shape 539"/>
          <p:cNvSpPr/>
          <p:nvPr/>
        </p:nvSpPr>
        <p:spPr>
          <a:xfrm>
            <a:off x="8320575" y="4568511"/>
            <a:ext cx="395112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good time to crash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85572">
              <a:defRPr sz="52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280">
                <a:solidFill>
                  <a:srgbClr val="FFFFFF"/>
                </a:solidFill>
              </a:rPr>
              <a:t>Fight Redundancy with Redundancy</a:t>
            </a:r>
          </a:p>
        </p:txBody>
      </p:sp>
      <p:sp>
        <p:nvSpPr>
          <p:cNvPr id="542" name="Shape 542"/>
          <p:cNvSpPr>
            <a:spLocks noGrp="1"/>
          </p:cNvSpPr>
          <p:nvPr>
            <p:ph type="body" idx="4294967295"/>
          </p:nvPr>
        </p:nvSpPr>
        <p:spPr>
          <a:xfrm>
            <a:off x="0" y="2132013"/>
            <a:ext cx="11099800" cy="80803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Want to replace X with Y.  With journal:</a:t>
            </a:r>
          </a:p>
        </p:txBody>
      </p:sp>
      <p:sp>
        <p:nvSpPr>
          <p:cNvPr id="543" name="Shape 543"/>
          <p:cNvSpPr/>
          <p:nvPr/>
        </p:nvSpPr>
        <p:spPr>
          <a:xfrm>
            <a:off x="916252" y="3969391"/>
            <a:ext cx="6360048" cy="2480942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44" name="Shape 544"/>
          <p:cNvSpPr/>
          <p:nvPr/>
        </p:nvSpPr>
        <p:spPr>
          <a:xfrm>
            <a:off x="3648562" y="3505984"/>
            <a:ext cx="8954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545" name="Shape 545"/>
          <p:cNvSpPr/>
          <p:nvPr/>
        </p:nvSpPr>
        <p:spPr>
          <a:xfrm>
            <a:off x="1766147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X</a:t>
            </a:r>
          </a:p>
        </p:txBody>
      </p:sp>
      <p:sp>
        <p:nvSpPr>
          <p:cNvPr id="546" name="Shape 546"/>
          <p:cNvSpPr/>
          <p:nvPr/>
        </p:nvSpPr>
        <p:spPr>
          <a:xfrm>
            <a:off x="5156404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f(X)</a:t>
            </a:r>
          </a:p>
        </p:txBody>
      </p:sp>
      <p:sp>
        <p:nvSpPr>
          <p:cNvPr id="547" name="Shape 547"/>
          <p:cNvSpPr/>
          <p:nvPr/>
        </p:nvSpPr>
        <p:spPr>
          <a:xfrm>
            <a:off x="1766147" y="5426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548" name="Shape 548"/>
          <p:cNvSpPr/>
          <p:nvPr/>
        </p:nvSpPr>
        <p:spPr>
          <a:xfrm>
            <a:off x="8320575" y="4568511"/>
            <a:ext cx="395112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good time to crash</a:t>
            </a:r>
          </a:p>
        </p:txBody>
      </p:sp>
      <p:sp>
        <p:nvSpPr>
          <p:cNvPr id="549" name="Shape 549"/>
          <p:cNvSpPr/>
          <p:nvPr/>
        </p:nvSpPr>
        <p:spPr>
          <a:xfrm>
            <a:off x="5156404" y="5426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f(Y)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Shape 5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85572">
              <a:defRPr sz="52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280">
                <a:solidFill>
                  <a:srgbClr val="FFFFFF"/>
                </a:solidFill>
              </a:rPr>
              <a:t>Fight Redundancy with Redundancy</a:t>
            </a:r>
          </a:p>
        </p:txBody>
      </p:sp>
      <p:sp>
        <p:nvSpPr>
          <p:cNvPr id="552" name="Shape 552"/>
          <p:cNvSpPr>
            <a:spLocks noGrp="1"/>
          </p:cNvSpPr>
          <p:nvPr>
            <p:ph type="body" idx="4294967295"/>
          </p:nvPr>
        </p:nvSpPr>
        <p:spPr>
          <a:xfrm>
            <a:off x="0" y="2132013"/>
            <a:ext cx="11099800" cy="80803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Want to replace X with Y.  With journal:</a:t>
            </a:r>
          </a:p>
        </p:txBody>
      </p:sp>
      <p:sp>
        <p:nvSpPr>
          <p:cNvPr id="553" name="Shape 553"/>
          <p:cNvSpPr/>
          <p:nvPr/>
        </p:nvSpPr>
        <p:spPr>
          <a:xfrm>
            <a:off x="916252" y="3969391"/>
            <a:ext cx="6360048" cy="2480942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54" name="Shape 554"/>
          <p:cNvSpPr/>
          <p:nvPr/>
        </p:nvSpPr>
        <p:spPr>
          <a:xfrm>
            <a:off x="3648562" y="3505984"/>
            <a:ext cx="8954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555" name="Shape 555"/>
          <p:cNvSpPr/>
          <p:nvPr/>
        </p:nvSpPr>
        <p:spPr>
          <a:xfrm>
            <a:off x="1766147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556" name="Shape 556"/>
          <p:cNvSpPr/>
          <p:nvPr/>
        </p:nvSpPr>
        <p:spPr>
          <a:xfrm>
            <a:off x="5156404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f(X)</a:t>
            </a:r>
          </a:p>
        </p:txBody>
      </p:sp>
      <p:sp>
        <p:nvSpPr>
          <p:cNvPr id="557" name="Shape 557"/>
          <p:cNvSpPr/>
          <p:nvPr/>
        </p:nvSpPr>
        <p:spPr>
          <a:xfrm>
            <a:off x="1766147" y="5426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558" name="Shape 558"/>
          <p:cNvSpPr/>
          <p:nvPr/>
        </p:nvSpPr>
        <p:spPr>
          <a:xfrm>
            <a:off x="8320575" y="4568511"/>
            <a:ext cx="395112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good time to crash</a:t>
            </a:r>
          </a:p>
        </p:txBody>
      </p:sp>
      <p:sp>
        <p:nvSpPr>
          <p:cNvPr id="559" name="Shape 559"/>
          <p:cNvSpPr/>
          <p:nvPr/>
        </p:nvSpPr>
        <p:spPr>
          <a:xfrm>
            <a:off x="5156404" y="5426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f(Y)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Shape 5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85572">
              <a:defRPr sz="52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280">
                <a:solidFill>
                  <a:srgbClr val="FFFFFF"/>
                </a:solidFill>
              </a:rPr>
              <a:t>Fight Redundancy with Redundancy</a:t>
            </a:r>
          </a:p>
        </p:txBody>
      </p:sp>
      <p:sp>
        <p:nvSpPr>
          <p:cNvPr id="562" name="Shape 562"/>
          <p:cNvSpPr>
            <a:spLocks noGrp="1"/>
          </p:cNvSpPr>
          <p:nvPr>
            <p:ph type="body" idx="4294967295"/>
          </p:nvPr>
        </p:nvSpPr>
        <p:spPr>
          <a:xfrm>
            <a:off x="0" y="2132013"/>
            <a:ext cx="11099800" cy="80803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Want to replace X with Y.  With journal:</a:t>
            </a:r>
          </a:p>
        </p:txBody>
      </p:sp>
      <p:sp>
        <p:nvSpPr>
          <p:cNvPr id="563" name="Shape 563"/>
          <p:cNvSpPr/>
          <p:nvPr/>
        </p:nvSpPr>
        <p:spPr>
          <a:xfrm>
            <a:off x="916252" y="3969391"/>
            <a:ext cx="6360048" cy="2480942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64" name="Shape 564"/>
          <p:cNvSpPr/>
          <p:nvPr/>
        </p:nvSpPr>
        <p:spPr>
          <a:xfrm>
            <a:off x="3648562" y="3505984"/>
            <a:ext cx="8954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565" name="Shape 565"/>
          <p:cNvSpPr/>
          <p:nvPr/>
        </p:nvSpPr>
        <p:spPr>
          <a:xfrm>
            <a:off x="1766147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566" name="Shape 566"/>
          <p:cNvSpPr/>
          <p:nvPr/>
        </p:nvSpPr>
        <p:spPr>
          <a:xfrm>
            <a:off x="5156404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f(Y)</a:t>
            </a:r>
          </a:p>
        </p:txBody>
      </p:sp>
      <p:sp>
        <p:nvSpPr>
          <p:cNvPr id="567" name="Shape 567"/>
          <p:cNvSpPr/>
          <p:nvPr/>
        </p:nvSpPr>
        <p:spPr>
          <a:xfrm>
            <a:off x="1766147" y="5426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568" name="Shape 568"/>
          <p:cNvSpPr/>
          <p:nvPr/>
        </p:nvSpPr>
        <p:spPr>
          <a:xfrm>
            <a:off x="8320575" y="4568511"/>
            <a:ext cx="395112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good time to crash</a:t>
            </a:r>
          </a:p>
        </p:txBody>
      </p:sp>
      <p:sp>
        <p:nvSpPr>
          <p:cNvPr id="569" name="Shape 569"/>
          <p:cNvSpPr/>
          <p:nvPr/>
        </p:nvSpPr>
        <p:spPr>
          <a:xfrm>
            <a:off x="5156404" y="5426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f(Y)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85572">
              <a:defRPr sz="52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280">
                <a:solidFill>
                  <a:srgbClr val="FFFFFF"/>
                </a:solidFill>
              </a:rPr>
              <a:t>Fight Redundancy with Redundancy</a:t>
            </a:r>
          </a:p>
        </p:txBody>
      </p:sp>
      <p:sp>
        <p:nvSpPr>
          <p:cNvPr id="572" name="Shape 572"/>
          <p:cNvSpPr>
            <a:spLocks noGrp="1"/>
          </p:cNvSpPr>
          <p:nvPr>
            <p:ph type="body" idx="4294967295"/>
          </p:nvPr>
        </p:nvSpPr>
        <p:spPr>
          <a:xfrm>
            <a:off x="0" y="2132013"/>
            <a:ext cx="11099800" cy="80803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Want to replace X with Y.  With journal:</a:t>
            </a:r>
          </a:p>
        </p:txBody>
      </p:sp>
      <p:sp>
        <p:nvSpPr>
          <p:cNvPr id="573" name="Shape 573"/>
          <p:cNvSpPr/>
          <p:nvPr/>
        </p:nvSpPr>
        <p:spPr>
          <a:xfrm>
            <a:off x="916252" y="3969391"/>
            <a:ext cx="6360048" cy="2480942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74" name="Shape 574"/>
          <p:cNvSpPr/>
          <p:nvPr/>
        </p:nvSpPr>
        <p:spPr>
          <a:xfrm>
            <a:off x="3648562" y="3505984"/>
            <a:ext cx="8954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575" name="Shape 575"/>
          <p:cNvSpPr/>
          <p:nvPr/>
        </p:nvSpPr>
        <p:spPr>
          <a:xfrm>
            <a:off x="1766147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576" name="Shape 576"/>
          <p:cNvSpPr/>
          <p:nvPr/>
        </p:nvSpPr>
        <p:spPr>
          <a:xfrm>
            <a:off x="5156404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f(Y)</a:t>
            </a:r>
          </a:p>
        </p:txBody>
      </p:sp>
      <p:sp>
        <p:nvSpPr>
          <p:cNvPr id="577" name="Shape 577"/>
          <p:cNvSpPr/>
          <p:nvPr/>
        </p:nvSpPr>
        <p:spPr>
          <a:xfrm>
            <a:off x="8320575" y="4568511"/>
            <a:ext cx="395112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good time to crash</a:t>
            </a:r>
          </a:p>
        </p:txBody>
      </p:sp>
      <p:sp>
        <p:nvSpPr>
          <p:cNvPr id="578" name="Shape 578"/>
          <p:cNvSpPr/>
          <p:nvPr/>
        </p:nvSpPr>
        <p:spPr>
          <a:xfrm>
            <a:off x="5156404" y="5426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f(Y)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Shape 5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85572">
              <a:defRPr sz="52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280">
                <a:solidFill>
                  <a:srgbClr val="FFFFFF"/>
                </a:solidFill>
              </a:rPr>
              <a:t>Fight Redundancy with Redundancy</a:t>
            </a:r>
          </a:p>
        </p:txBody>
      </p:sp>
      <p:sp>
        <p:nvSpPr>
          <p:cNvPr id="581" name="Shape 581"/>
          <p:cNvSpPr>
            <a:spLocks noGrp="1"/>
          </p:cNvSpPr>
          <p:nvPr>
            <p:ph type="body" idx="4294967295"/>
          </p:nvPr>
        </p:nvSpPr>
        <p:spPr>
          <a:xfrm>
            <a:off x="0" y="2132013"/>
            <a:ext cx="11099800" cy="80803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Want to replace X with Y.  With journal:</a:t>
            </a:r>
          </a:p>
        </p:txBody>
      </p:sp>
      <p:sp>
        <p:nvSpPr>
          <p:cNvPr id="582" name="Shape 582"/>
          <p:cNvSpPr/>
          <p:nvPr/>
        </p:nvSpPr>
        <p:spPr>
          <a:xfrm>
            <a:off x="916252" y="3969391"/>
            <a:ext cx="6360048" cy="2480942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83" name="Shape 583"/>
          <p:cNvSpPr/>
          <p:nvPr/>
        </p:nvSpPr>
        <p:spPr>
          <a:xfrm>
            <a:off x="3648562" y="3505984"/>
            <a:ext cx="8954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584" name="Shape 584"/>
          <p:cNvSpPr/>
          <p:nvPr/>
        </p:nvSpPr>
        <p:spPr>
          <a:xfrm>
            <a:off x="1766147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585" name="Shape 585"/>
          <p:cNvSpPr/>
          <p:nvPr/>
        </p:nvSpPr>
        <p:spPr>
          <a:xfrm>
            <a:off x="5156404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f(Y)</a:t>
            </a:r>
          </a:p>
        </p:txBody>
      </p:sp>
      <p:sp>
        <p:nvSpPr>
          <p:cNvPr id="586" name="Shape 586"/>
          <p:cNvSpPr/>
          <p:nvPr/>
        </p:nvSpPr>
        <p:spPr>
          <a:xfrm>
            <a:off x="8320575" y="4568511"/>
            <a:ext cx="395112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good time to crash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Shape 58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85572">
              <a:defRPr sz="52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280">
                <a:solidFill>
                  <a:srgbClr val="FFFFFF"/>
                </a:solidFill>
              </a:rPr>
              <a:t>Fight Redundancy with Redundancy</a:t>
            </a:r>
          </a:p>
        </p:txBody>
      </p:sp>
      <p:sp>
        <p:nvSpPr>
          <p:cNvPr id="589" name="Shape 589"/>
          <p:cNvSpPr>
            <a:spLocks noGrp="1"/>
          </p:cNvSpPr>
          <p:nvPr>
            <p:ph type="body" idx="4294967295"/>
          </p:nvPr>
        </p:nvSpPr>
        <p:spPr>
          <a:xfrm>
            <a:off x="0" y="2132013"/>
            <a:ext cx="11099800" cy="808037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Want to replace X with Y.  With journal:</a:t>
            </a:r>
          </a:p>
        </p:txBody>
      </p:sp>
      <p:sp>
        <p:nvSpPr>
          <p:cNvPr id="590" name="Shape 590"/>
          <p:cNvSpPr/>
          <p:nvPr/>
        </p:nvSpPr>
        <p:spPr>
          <a:xfrm>
            <a:off x="916252" y="3969391"/>
            <a:ext cx="6360048" cy="2480942"/>
          </a:xfrm>
          <a:prstGeom prst="rect">
            <a:avLst/>
          </a:prstGeom>
          <a:solidFill>
            <a:srgbClr val="A6AAA8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91" name="Shape 591"/>
          <p:cNvSpPr/>
          <p:nvPr/>
        </p:nvSpPr>
        <p:spPr>
          <a:xfrm>
            <a:off x="3648562" y="3505984"/>
            <a:ext cx="895428" cy="50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7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FFFFFF"/>
                </a:solidFill>
              </a:rPr>
              <a:t>DISK</a:t>
            </a:r>
          </a:p>
        </p:txBody>
      </p:sp>
      <p:sp>
        <p:nvSpPr>
          <p:cNvPr id="592" name="Shape 592"/>
          <p:cNvSpPr/>
          <p:nvPr/>
        </p:nvSpPr>
        <p:spPr>
          <a:xfrm>
            <a:off x="1766147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593" name="Shape 593"/>
          <p:cNvSpPr/>
          <p:nvPr/>
        </p:nvSpPr>
        <p:spPr>
          <a:xfrm>
            <a:off x="5156404" y="4283997"/>
            <a:ext cx="1270001" cy="808155"/>
          </a:xfrm>
          <a:prstGeom prst="rect">
            <a:avLst/>
          </a:prstGeom>
          <a:solidFill>
            <a:srgbClr val="53585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f(Y)</a:t>
            </a:r>
          </a:p>
        </p:txBody>
      </p:sp>
      <p:sp>
        <p:nvSpPr>
          <p:cNvPr id="594" name="Shape 594"/>
          <p:cNvSpPr/>
          <p:nvPr/>
        </p:nvSpPr>
        <p:spPr>
          <a:xfrm>
            <a:off x="7513367" y="4327569"/>
            <a:ext cx="5169700" cy="1764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With journaling, </a:t>
            </a:r>
            <a:r>
              <a:rPr sz="3600" smtClean="0">
                <a:solidFill>
                  <a:srgbClr val="FFFFFF"/>
                </a:solidFill>
              </a:rPr>
              <a:t>it’s</a:t>
            </a:r>
            <a:r>
              <a:rPr lang="en-US" sz="3600" smtClean="0">
                <a:solidFill>
                  <a:srgbClr val="FFFFFF"/>
                </a:solidFill>
              </a:rPr>
              <a:t> </a:t>
            </a:r>
            <a:r>
              <a:rPr sz="3600" smtClean="0">
                <a:solidFill>
                  <a:srgbClr val="FFFFFF"/>
                </a:solidFill>
              </a:rPr>
              <a:t>always </a:t>
            </a:r>
            <a:r>
              <a:rPr sz="3600" dirty="0">
                <a:solidFill>
                  <a:srgbClr val="FFFFFF"/>
                </a:solidFill>
              </a:rPr>
              <a:t>a </a:t>
            </a:r>
            <a:r>
              <a:rPr sz="3600">
                <a:solidFill>
                  <a:srgbClr val="FFFFFF"/>
                </a:solidFill>
              </a:rPr>
              <a:t>good </a:t>
            </a:r>
            <a:r>
              <a:rPr sz="3600" smtClean="0">
                <a:solidFill>
                  <a:srgbClr val="FFFFFF"/>
                </a:solidFill>
              </a:rPr>
              <a:t>time</a:t>
            </a:r>
            <a:r>
              <a:rPr lang="en-US" sz="3600" smtClean="0">
                <a:solidFill>
                  <a:srgbClr val="FFFFFF"/>
                </a:solidFill>
              </a:rPr>
              <a:t> </a:t>
            </a:r>
            <a:r>
              <a:rPr sz="3600" smtClean="0">
                <a:solidFill>
                  <a:srgbClr val="FFFFFF"/>
                </a:solidFill>
              </a:rPr>
              <a:t>to </a:t>
            </a:r>
            <a:r>
              <a:rPr sz="3600" dirty="0">
                <a:solidFill>
                  <a:srgbClr val="FFFFFF"/>
                </a:solidFill>
              </a:rPr>
              <a:t>crash!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File System Redundancy </a:t>
            </a:r>
            <a:r>
              <a:rPr sz="6480" dirty="0" smtClean="0">
                <a:solidFill>
                  <a:srgbClr val="FFFFFF"/>
                </a:solidFill>
              </a:rPr>
              <a:t>Example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249" name="Shape 249"/>
          <p:cNvSpPr>
            <a:spLocks noGrp="1"/>
          </p:cNvSpPr>
          <p:nvPr>
            <p:ph type="body" idx="4294967295"/>
          </p:nvPr>
        </p:nvSpPr>
        <p:spPr>
          <a:xfrm>
            <a:off x="356461" y="2354181"/>
            <a:ext cx="12206600" cy="71873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600" b="1" dirty="0">
                <a:latin typeface="Helvetica"/>
                <a:ea typeface="Helvetica"/>
                <a:cs typeface="Helvetica"/>
                <a:sym typeface="Helvetica"/>
              </a:rPr>
              <a:t>Superblock</a:t>
            </a:r>
            <a:r>
              <a:rPr sz="3600" dirty="0"/>
              <a:t>: field contains total </a:t>
            </a:r>
            <a:r>
              <a:rPr lang="en-US" sz="3600" dirty="0" smtClean="0"/>
              <a:t>number of </a:t>
            </a:r>
            <a:r>
              <a:rPr sz="3600" dirty="0" smtClean="0"/>
              <a:t>blocks </a:t>
            </a:r>
            <a:r>
              <a:rPr sz="3600" dirty="0"/>
              <a:t>in </a:t>
            </a:r>
            <a:r>
              <a:rPr sz="3600" dirty="0" smtClean="0"/>
              <a:t>FS</a:t>
            </a:r>
            <a:endParaRPr sz="36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600" dirty="0"/>
              <a:t>DATA = N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6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600" b="1" dirty="0">
                <a:latin typeface="Helvetica"/>
                <a:ea typeface="Helvetica"/>
                <a:cs typeface="Helvetica"/>
                <a:sym typeface="Helvetica"/>
              </a:rPr>
              <a:t>Inode</a:t>
            </a:r>
            <a:r>
              <a:rPr sz="3600" dirty="0"/>
              <a:t>: field contains </a:t>
            </a:r>
            <a:r>
              <a:rPr sz="3600" dirty="0" smtClean="0"/>
              <a:t>pointer </a:t>
            </a:r>
            <a:r>
              <a:rPr sz="3600" dirty="0"/>
              <a:t>to data </a:t>
            </a:r>
            <a:r>
              <a:rPr sz="3600" dirty="0" smtClean="0"/>
              <a:t>block</a:t>
            </a:r>
            <a:r>
              <a:rPr lang="en-US" sz="3600" dirty="0" smtClean="0"/>
              <a:t>; possible DATA?</a:t>
            </a:r>
            <a:endParaRPr sz="36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600" dirty="0"/>
              <a:t>DATA in {0, 1, 2, …, N - 1}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6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600" dirty="0"/>
              <a:t>Pointers to block N or after are invalid</a:t>
            </a:r>
            <a:r>
              <a:rPr sz="3600" dirty="0" smtClean="0"/>
              <a:t>!</a:t>
            </a:r>
            <a:endParaRPr lang="en-US" sz="3600" dirty="0" smtClean="0"/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/>
              <a:t>Total-blocks field has redundancy with </a:t>
            </a:r>
            <a:r>
              <a:rPr lang="en-US" sz="3600" dirty="0" err="1"/>
              <a:t>inode</a:t>
            </a:r>
            <a:r>
              <a:rPr lang="en-US" sz="3600" dirty="0"/>
              <a:t> </a:t>
            </a:r>
            <a:r>
              <a:rPr lang="en-US" sz="3600" dirty="0" smtClean="0"/>
              <a:t>pointers</a:t>
            </a:r>
            <a:endParaRPr lang="en-US" sz="36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600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Shape 59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Question for You…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600" name="Shape 600"/>
          <p:cNvSpPr>
            <a:spLocks noGrp="1"/>
          </p:cNvSpPr>
          <p:nvPr>
            <p:ph type="body" idx="4294967295"/>
          </p:nvPr>
        </p:nvSpPr>
        <p:spPr>
          <a:xfrm>
            <a:off x="543237" y="2345859"/>
            <a:ext cx="12072095" cy="183667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Develop </a:t>
            </a:r>
            <a:r>
              <a:rPr sz="3800" dirty="0" smtClean="0"/>
              <a:t>algorithm </a:t>
            </a:r>
            <a:r>
              <a:rPr lang="en-US" sz="3800" dirty="0" smtClean="0"/>
              <a:t>to </a:t>
            </a:r>
            <a:r>
              <a:rPr sz="3800" dirty="0" smtClean="0"/>
              <a:t>atomic</a:t>
            </a:r>
            <a:r>
              <a:rPr lang="en-US" sz="3800" dirty="0" smtClean="0"/>
              <a:t>ally update two</a:t>
            </a:r>
            <a:r>
              <a:rPr sz="3800" dirty="0" smtClean="0"/>
              <a:t> block</a:t>
            </a:r>
            <a:r>
              <a:rPr lang="en-US" sz="3800" dirty="0" smtClean="0"/>
              <a:t>s:  </a:t>
            </a:r>
            <a:br>
              <a:rPr lang="en-US" sz="3800" dirty="0" smtClean="0"/>
            </a:br>
            <a:r>
              <a:rPr lang="en-US" sz="3800" dirty="0" smtClean="0"/>
              <a:t>Write </a:t>
            </a:r>
            <a:r>
              <a:rPr lang="en-US" sz="3800" dirty="0"/>
              <a:t>10 to block 0; write 5 to block </a:t>
            </a:r>
            <a:r>
              <a:rPr lang="en-US" sz="3800" dirty="0" smtClean="0"/>
              <a:t>1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Assume these are only blocks in file system…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lang="en-US" sz="3800" dirty="0"/>
          </a:p>
        </p:txBody>
      </p:sp>
      <p:graphicFrame>
        <p:nvGraphicFramePr>
          <p:cNvPr id="601" name="Table 601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53110841"/>
              </p:ext>
            </p:extLst>
          </p:nvPr>
        </p:nvGraphicFramePr>
        <p:xfrm>
          <a:off x="1115686" y="4802579"/>
          <a:ext cx="9080076" cy="2235200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990176"/>
                <a:gridCol w="2603500"/>
                <a:gridCol w="2438400"/>
                <a:gridCol w="1016000"/>
                <a:gridCol w="1016000"/>
                <a:gridCol w="1016000"/>
              </a:tblGrid>
              <a:tr h="278765"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Time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Block </a:t>
                      </a:r>
                      <a:r>
                        <a:rPr sz="3000" b="1" dirty="0" smtClean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  <a:endParaRPr sz="30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Block </a:t>
                      </a:r>
                      <a:r>
                        <a:rPr sz="3000" b="1" dirty="0" smtClean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  <a:endParaRPr sz="30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extra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extra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extra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8765"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12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278765"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12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2600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278765"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2600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68315" y="7874000"/>
            <a:ext cx="92496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Wrong algorithm leads to inconsistency states </a:t>
            </a:r>
            <a:br>
              <a:rPr lang="en-US" dirty="0" smtClean="0"/>
            </a:br>
            <a:r>
              <a:rPr lang="en-US" dirty="0" smtClean="0"/>
              <a:t>(non-atomic updates)</a:t>
            </a:r>
            <a:endParaRPr lang="en-US" dirty="0"/>
          </a:p>
        </p:txBody>
      </p:sp>
      <p:sp>
        <p:nvSpPr>
          <p:cNvPr id="7" name="Shape 606"/>
          <p:cNvSpPr/>
          <p:nvPr/>
        </p:nvSpPr>
        <p:spPr>
          <a:xfrm>
            <a:off x="10060296" y="5920179"/>
            <a:ext cx="280903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don’t crash here!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Shape 6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Initial Solution: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sz="6480" dirty="0" smtClean="0">
                <a:solidFill>
                  <a:srgbClr val="FFFFFF"/>
                </a:solidFill>
              </a:rPr>
              <a:t>Journal </a:t>
            </a:r>
            <a:r>
              <a:rPr sz="6480" dirty="0">
                <a:solidFill>
                  <a:srgbClr val="FFFFFF"/>
                </a:solidFill>
              </a:rPr>
              <a:t>New Data</a:t>
            </a:r>
          </a:p>
        </p:txBody>
      </p:sp>
      <p:graphicFrame>
        <p:nvGraphicFramePr>
          <p:cNvPr id="609" name="Table 609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91507177"/>
              </p:ext>
            </p:extLst>
          </p:nvPr>
        </p:nvGraphicFramePr>
        <p:xfrm>
          <a:off x="447596" y="2412568"/>
          <a:ext cx="9080076" cy="4470400"/>
        </p:xfrm>
        <a:graphic>
          <a:graphicData uri="http://schemas.openxmlformats.org/drawingml/2006/table">
            <a:tbl>
              <a:tblPr firstRow="1" firstCol="1">
                <a:tableStyleId>{4C3C2611-4C71-4FC5-86AE-919BDF0F9419}</a:tableStyleId>
              </a:tblPr>
              <a:tblGrid>
                <a:gridCol w="990176"/>
                <a:gridCol w="2603500"/>
                <a:gridCol w="2438400"/>
                <a:gridCol w="1016000"/>
                <a:gridCol w="1016000"/>
                <a:gridCol w="1016000"/>
              </a:tblGrid>
              <a:tr h="278765"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Time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Block </a:t>
                      </a:r>
                      <a:r>
                        <a:rPr sz="3000" b="1" dirty="0" smtClean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  <a:endParaRPr sz="30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Block </a:t>
                      </a:r>
                      <a:r>
                        <a:rPr sz="3000" b="1" dirty="0" smtClean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  <a:endParaRPr sz="30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3000" b="1" dirty="0" smtClean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0’</a:t>
                      </a:r>
                      <a:endParaRPr sz="30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3000" b="1" dirty="0" smtClean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1’</a:t>
                      </a:r>
                      <a:endParaRPr sz="30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3000" b="1" dirty="0" smtClean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valid</a:t>
                      </a:r>
                      <a:endParaRPr sz="3000" b="1" dirty="0">
                        <a:solidFill>
                          <a:srgbClr val="FFFFFF"/>
                        </a:solidFill>
                        <a:latin typeface="Helvetica"/>
                        <a:ea typeface="Helvetica"/>
                        <a:cs typeface="Helvetica"/>
                        <a:sym typeface="Helvetica"/>
                      </a:endParaRP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78765"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12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278765"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12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2600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278765"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12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2600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12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2600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2600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6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2600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7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5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rgbClr val="FF2600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0</a:t>
                      </a:r>
                    </a:p>
                  </a:txBody>
                  <a:tcPr marL="50800" marR="50800" marT="50800" marB="508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527672" y="3684105"/>
            <a:ext cx="24753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Crash here?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  <a:sym typeface="Wingdings"/>
              </a:rPr>
              <a:t> Old data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98817" y="5019305"/>
            <a:ext cx="25330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Crash here?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  <a:sym typeface="Wingdings"/>
              </a:rPr>
              <a:t>New data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8289376"/>
            <a:ext cx="127345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Usage Scenario: Block 0 stores Alice’s bank account;</a:t>
            </a:r>
          </a:p>
          <a:p>
            <a:r>
              <a:rPr lang="en-US" dirty="0" smtClean="0"/>
              <a:t>Block 1 stores Bob’s bank account; transfer $2 from Alice to Bob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28605" y="7381339"/>
            <a:ext cx="113453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Note: Understand behavior if crash after each write…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/>
          </p:cNvSpPr>
          <p:nvPr>
            <p:ph type="body" idx="4294967295"/>
          </p:nvPr>
        </p:nvSpPr>
        <p:spPr>
          <a:xfrm>
            <a:off x="263471" y="157163"/>
            <a:ext cx="12480925" cy="9482783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void </a:t>
            </a:r>
            <a:r>
              <a:rPr sz="2800" b="1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update_accounts</a:t>
            </a:r>
            <a:r>
              <a:rPr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(int cash1, int cash2) {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	write(cash1 to block 2) // Alice backup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	write(cash2 to block 3) // Bob backup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	write(1 to block 4)     // backup is safe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	write(cash1 to block 0) // Alice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	write(cash2 to block 1) // Bob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	write(0 to block 4)     // discard backup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}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2800" dirty="0">
              <a:solidFill>
                <a:schemeClr val="tx1"/>
              </a:solidFill>
              <a:latin typeface="Menlo"/>
              <a:ea typeface="Menlo"/>
              <a:cs typeface="Menlo"/>
              <a:sym typeface="Menlo"/>
            </a:endParaRP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void </a:t>
            </a:r>
            <a:r>
              <a:rPr sz="2800" b="1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recovery</a:t>
            </a:r>
            <a:r>
              <a:rPr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() {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	if(read(block 4) == 1) {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		write(read(block 2) to block 0) // restore Alice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		write(read(block 3) to block 1) // restore Bob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		write(0 to block 4)             // discard backup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	}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chemeClr val="tx1"/>
                </a:solidFill>
                <a:latin typeface="Menlo"/>
                <a:ea typeface="Menlo"/>
                <a:cs typeface="Menlo"/>
                <a:sym typeface="Menlo"/>
              </a:rPr>
              <a:t>}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Shape 6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Terminology</a:t>
            </a:r>
          </a:p>
        </p:txBody>
      </p:sp>
      <p:sp>
        <p:nvSpPr>
          <p:cNvPr id="617" name="Shape 617"/>
          <p:cNvSpPr>
            <a:spLocks noGrp="1"/>
          </p:cNvSpPr>
          <p:nvPr>
            <p:ph type="body" idx="4294967295"/>
          </p:nvPr>
        </p:nvSpPr>
        <p:spPr>
          <a:xfrm>
            <a:off x="480446" y="2244563"/>
            <a:ext cx="12321153" cy="70699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E</a:t>
            </a:r>
            <a:r>
              <a:rPr sz="3800" dirty="0" smtClean="0"/>
              <a:t>xtra </a:t>
            </a:r>
            <a:r>
              <a:rPr sz="3800" dirty="0"/>
              <a:t>blocks </a:t>
            </a:r>
            <a:r>
              <a:rPr lang="en-US" sz="3800" dirty="0" smtClean="0"/>
              <a:t>are </a:t>
            </a:r>
            <a:r>
              <a:rPr sz="3800" dirty="0" smtClean="0"/>
              <a:t>called </a:t>
            </a:r>
            <a:r>
              <a:rPr sz="3800" dirty="0"/>
              <a:t>a “journal</a:t>
            </a:r>
            <a:r>
              <a:rPr sz="3800" dirty="0" smtClean="0"/>
              <a:t>”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The writes to </a:t>
            </a:r>
            <a:r>
              <a:rPr lang="en-US" sz="3800" dirty="0" smtClean="0"/>
              <a:t>the jounral</a:t>
            </a:r>
            <a:r>
              <a:rPr sz="3800" dirty="0" smtClean="0"/>
              <a:t> </a:t>
            </a:r>
            <a:r>
              <a:rPr sz="3800" dirty="0"/>
              <a:t>are a “journal transaction</a:t>
            </a:r>
            <a:r>
              <a:rPr sz="3800" dirty="0" smtClean="0"/>
              <a:t>”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The last </a:t>
            </a:r>
            <a:r>
              <a:rPr lang="en-US" sz="3800" dirty="0" smtClean="0"/>
              <a:t>valid bit written is </a:t>
            </a:r>
            <a:r>
              <a:rPr sz="3800" dirty="0" smtClean="0"/>
              <a:t>a </a:t>
            </a:r>
            <a:r>
              <a:rPr sz="3800" dirty="0"/>
              <a:t>“journal commit block</a:t>
            </a:r>
            <a:r>
              <a:rPr sz="3800" dirty="0" smtClean="0"/>
              <a:t>”</a:t>
            </a:r>
            <a:endParaRPr sz="3800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Shape 6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Problem with Initial APPROACH: Journal Size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633" name="Shape 633"/>
          <p:cNvSpPr/>
          <p:nvPr/>
        </p:nvSpPr>
        <p:spPr>
          <a:xfrm>
            <a:off x="4263307" y="2869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4" name="Shape 634"/>
          <p:cNvSpPr/>
          <p:nvPr/>
        </p:nvSpPr>
        <p:spPr>
          <a:xfrm>
            <a:off x="5177189" y="2869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5" name="Shape 635"/>
          <p:cNvSpPr/>
          <p:nvPr/>
        </p:nvSpPr>
        <p:spPr>
          <a:xfrm>
            <a:off x="6091070" y="2869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6" name="Shape 636"/>
          <p:cNvSpPr/>
          <p:nvPr/>
        </p:nvSpPr>
        <p:spPr>
          <a:xfrm>
            <a:off x="7004952" y="2869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7" name="Shape 637"/>
          <p:cNvSpPr/>
          <p:nvPr/>
        </p:nvSpPr>
        <p:spPr>
          <a:xfrm>
            <a:off x="7918834" y="2869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8" name="Shape 638"/>
          <p:cNvSpPr/>
          <p:nvPr/>
        </p:nvSpPr>
        <p:spPr>
          <a:xfrm>
            <a:off x="863102" y="3704292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639" name="Shape 639"/>
          <p:cNvSpPr/>
          <p:nvPr/>
        </p:nvSpPr>
        <p:spPr>
          <a:xfrm>
            <a:off x="5244932" y="3704292"/>
            <a:ext cx="68717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N-1</a:t>
            </a:r>
          </a:p>
        </p:txBody>
      </p:sp>
      <p:sp>
        <p:nvSpPr>
          <p:cNvPr id="641" name="Shape 641"/>
          <p:cNvSpPr/>
          <p:nvPr/>
        </p:nvSpPr>
        <p:spPr>
          <a:xfrm>
            <a:off x="1521661" y="2869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42" name="Shape 642"/>
          <p:cNvSpPr/>
          <p:nvPr/>
        </p:nvSpPr>
        <p:spPr>
          <a:xfrm>
            <a:off x="2435543" y="2869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43" name="Shape 643"/>
          <p:cNvSpPr/>
          <p:nvPr/>
        </p:nvSpPr>
        <p:spPr>
          <a:xfrm>
            <a:off x="607780" y="2869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44" name="Shape 644"/>
          <p:cNvSpPr/>
          <p:nvPr/>
        </p:nvSpPr>
        <p:spPr>
          <a:xfrm>
            <a:off x="8832715" y="2869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45" name="Shape 645"/>
          <p:cNvSpPr/>
          <p:nvPr/>
        </p:nvSpPr>
        <p:spPr>
          <a:xfrm>
            <a:off x="9746597" y="2869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46" name="Shape 646"/>
          <p:cNvSpPr/>
          <p:nvPr/>
        </p:nvSpPr>
        <p:spPr>
          <a:xfrm>
            <a:off x="10660479" y="2869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47" name="Shape 647"/>
          <p:cNvSpPr/>
          <p:nvPr/>
        </p:nvSpPr>
        <p:spPr>
          <a:xfrm>
            <a:off x="11574360" y="2869383"/>
            <a:ext cx="822660" cy="822660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48" name="Shape 648"/>
          <p:cNvSpPr/>
          <p:nvPr/>
        </p:nvSpPr>
        <p:spPr>
          <a:xfrm>
            <a:off x="3081614" y="2879993"/>
            <a:ext cx="135828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649" name="Shape 649"/>
          <p:cNvSpPr/>
          <p:nvPr/>
        </p:nvSpPr>
        <p:spPr>
          <a:xfrm>
            <a:off x="6316878" y="3704292"/>
            <a:ext cx="37104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N</a:t>
            </a:r>
          </a:p>
        </p:txBody>
      </p:sp>
      <p:sp>
        <p:nvSpPr>
          <p:cNvPr id="650" name="Shape 650"/>
          <p:cNvSpPr/>
          <p:nvPr/>
        </p:nvSpPr>
        <p:spPr>
          <a:xfrm>
            <a:off x="11716321" y="3702691"/>
            <a:ext cx="56875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2N</a:t>
            </a:r>
          </a:p>
        </p:txBody>
      </p:sp>
      <p:sp>
        <p:nvSpPr>
          <p:cNvPr id="651" name="Shape 651"/>
          <p:cNvSpPr/>
          <p:nvPr/>
        </p:nvSpPr>
        <p:spPr>
          <a:xfrm>
            <a:off x="10629366" y="3702691"/>
            <a:ext cx="88488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2N-1</a:t>
            </a:r>
          </a:p>
        </p:txBody>
      </p:sp>
      <p:sp>
        <p:nvSpPr>
          <p:cNvPr id="652" name="Shape 652"/>
          <p:cNvSpPr/>
          <p:nvPr/>
        </p:nvSpPr>
        <p:spPr>
          <a:xfrm>
            <a:off x="555280" y="4690503"/>
            <a:ext cx="341711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Disadvantages?</a:t>
            </a:r>
          </a:p>
        </p:txBody>
      </p:sp>
      <p:sp>
        <p:nvSpPr>
          <p:cNvPr id="23" name="Shape 674"/>
          <p:cNvSpPr/>
          <p:nvPr/>
        </p:nvSpPr>
        <p:spPr>
          <a:xfrm>
            <a:off x="1331624" y="5537558"/>
            <a:ext cx="9515425" cy="110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 smtClean="0">
                <a:solidFill>
                  <a:srgbClr val="FFFFFF"/>
                </a:solidFill>
              </a:rPr>
              <a:t>- </a:t>
            </a:r>
            <a:r>
              <a:rPr sz="3600" dirty="0">
                <a:solidFill>
                  <a:srgbClr val="FFFFFF"/>
                </a:solidFill>
              </a:rPr>
              <a:t>slightly </a:t>
            </a:r>
            <a:r>
              <a:rPr sz="3600" dirty="0" smtClean="0">
                <a:solidFill>
                  <a:srgbClr val="FFFFFF"/>
                </a:solidFill>
              </a:rPr>
              <a:t>&lt;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  <a:r>
              <a:rPr sz="3600" dirty="0" smtClean="0">
                <a:solidFill>
                  <a:srgbClr val="FFFFFF"/>
                </a:solidFill>
              </a:rPr>
              <a:t>half </a:t>
            </a:r>
            <a:r>
              <a:rPr sz="3600" dirty="0">
                <a:solidFill>
                  <a:srgbClr val="FFFFFF"/>
                </a:solidFill>
              </a:rPr>
              <a:t>of </a:t>
            </a:r>
            <a:r>
              <a:rPr lang="en-US" sz="3600" dirty="0" smtClean="0">
                <a:solidFill>
                  <a:srgbClr val="FFFFFF"/>
                </a:solidFill>
              </a:rPr>
              <a:t>disk </a:t>
            </a:r>
            <a:r>
              <a:rPr sz="3600" dirty="0" smtClean="0">
                <a:solidFill>
                  <a:srgbClr val="FFFFFF"/>
                </a:solidFill>
              </a:rPr>
              <a:t>spa</a:t>
            </a:r>
            <a:r>
              <a:rPr lang="en-US" sz="3600" dirty="0" smtClean="0">
                <a:solidFill>
                  <a:srgbClr val="FFFFFF"/>
                </a:solidFill>
              </a:rPr>
              <a:t>ce</a:t>
            </a:r>
            <a:r>
              <a:rPr sz="3600" dirty="0" smtClean="0">
                <a:solidFill>
                  <a:srgbClr val="FFFFFF"/>
                </a:solidFill>
              </a:rPr>
              <a:t> </a:t>
            </a:r>
            <a:r>
              <a:rPr sz="3600" dirty="0">
                <a:solidFill>
                  <a:srgbClr val="FFFFFF"/>
                </a:solidFill>
              </a:rPr>
              <a:t>is usable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 - transactions copy all the </a:t>
            </a:r>
            <a:r>
              <a:rPr sz="3600" dirty="0" smtClean="0">
                <a:solidFill>
                  <a:srgbClr val="FFFFFF"/>
                </a:solidFill>
              </a:rPr>
              <a:t>data</a:t>
            </a:r>
            <a:r>
              <a:rPr lang="en-US" sz="3600" dirty="0" smtClean="0">
                <a:solidFill>
                  <a:srgbClr val="FFFFFF"/>
                </a:solidFill>
              </a:rPr>
              <a:t> (1/2 bandwidth!)</a:t>
            </a:r>
            <a:endParaRPr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Shape 67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Fix #1: </a:t>
            </a:r>
            <a:r>
              <a:rPr sz="6480" dirty="0" smtClean="0">
                <a:solidFill>
                  <a:srgbClr val="FFFFFF"/>
                </a:solidFill>
              </a:rPr>
              <a:t>Small </a:t>
            </a:r>
            <a:r>
              <a:rPr sz="6480" dirty="0">
                <a:solidFill>
                  <a:srgbClr val="FFFFFF"/>
                </a:solidFill>
              </a:rPr>
              <a:t>Journals</a:t>
            </a:r>
          </a:p>
        </p:txBody>
      </p:sp>
      <p:sp>
        <p:nvSpPr>
          <p:cNvPr id="680" name="Shape 680"/>
          <p:cNvSpPr>
            <a:spLocks noGrp="1"/>
          </p:cNvSpPr>
          <p:nvPr>
            <p:ph type="body" idx="4294967295"/>
          </p:nvPr>
        </p:nvSpPr>
        <p:spPr>
          <a:xfrm>
            <a:off x="480446" y="2259982"/>
            <a:ext cx="12119675" cy="690095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Still need to </a:t>
            </a:r>
            <a:r>
              <a:rPr lang="en-US" sz="3800" dirty="0" smtClean="0"/>
              <a:t>first </a:t>
            </a:r>
            <a:r>
              <a:rPr sz="3800" dirty="0" smtClean="0"/>
              <a:t>write </a:t>
            </a:r>
            <a:r>
              <a:rPr sz="3800" dirty="0"/>
              <a:t>all </a:t>
            </a:r>
            <a:r>
              <a:rPr sz="3800" dirty="0" smtClean="0"/>
              <a:t>new </a:t>
            </a:r>
            <a:r>
              <a:rPr sz="3800" dirty="0"/>
              <a:t>data </a:t>
            </a:r>
            <a:r>
              <a:rPr sz="3800" dirty="0" smtClean="0"/>
              <a:t>elsewhere</a:t>
            </a:r>
            <a:r>
              <a:rPr lang="en-US" sz="3800" dirty="0" smtClean="0"/>
              <a:t> before overwriting new data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Goal: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Reuse </a:t>
            </a:r>
            <a:r>
              <a:rPr sz="3500" dirty="0" smtClean="0"/>
              <a:t> </a:t>
            </a:r>
            <a:r>
              <a:rPr lang="en-US" sz="3500" dirty="0" smtClean="0"/>
              <a:t>small area </a:t>
            </a:r>
            <a:r>
              <a:rPr sz="3500" dirty="0" smtClean="0"/>
              <a:t>as </a:t>
            </a:r>
            <a:r>
              <a:rPr sz="3500" dirty="0"/>
              <a:t>backup for any </a:t>
            </a:r>
            <a:r>
              <a:rPr sz="3500" dirty="0" smtClean="0"/>
              <a:t>block</a:t>
            </a:r>
            <a:endParaRPr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How</a:t>
            </a:r>
            <a:r>
              <a:rPr sz="3800" dirty="0" smtClean="0"/>
              <a:t>?</a:t>
            </a:r>
            <a:endParaRPr sz="3800" dirty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sz="3500" dirty="0"/>
              <a:t>Store block numbers in a transaction </a:t>
            </a:r>
            <a:r>
              <a:rPr sz="3500" dirty="0" smtClean="0"/>
              <a:t>header</a:t>
            </a:r>
            <a:endParaRPr sz="3500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Shape 8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New Layout</a:t>
            </a:r>
          </a:p>
        </p:txBody>
      </p:sp>
      <p:sp>
        <p:nvSpPr>
          <p:cNvPr id="814" name="Shape 814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5" name="Shape 815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6" name="Shape 816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7" name="Shape 817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8" name="Shape 818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9" name="Shape 819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20" name="Shape 820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821" name="Shape 821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22" name="Shape 822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23" name="Shape 823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24" name="Shape 824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FFFFFF"/>
                </a:solidFill>
              </a:rPr>
              <a:t>5,2</a:t>
            </a:r>
          </a:p>
        </p:txBody>
      </p:sp>
      <p:sp>
        <p:nvSpPr>
          <p:cNvPr id="825" name="Shape 825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826" name="Shape 826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827" name="Shape 827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28" name="Shape 828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829" name="Shape 829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830" name="Shape 830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831" name="Shape 831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32" name="Shape 832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833" name="Shape 833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834" name="Shape 834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835" name="Shape 835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836" name="Shape 836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837" name="Shape 837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838" name="Shape 838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839" name="Shape 839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840" name="Shape 840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41" name="Shape 841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42" name="Shape 842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43" name="Shape 843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844" name="Shape 844"/>
          <p:cNvSpPr/>
          <p:nvPr/>
        </p:nvSpPr>
        <p:spPr>
          <a:xfrm>
            <a:off x="1535797" y="5788028"/>
            <a:ext cx="994821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transaction: write A to </a:t>
            </a:r>
            <a:r>
              <a:rPr sz="3600" dirty="0">
                <a:solidFill>
                  <a:srgbClr val="1497FC"/>
                </a:solidFill>
              </a:rPr>
              <a:t>block 5</a:t>
            </a:r>
            <a:r>
              <a:rPr sz="3600" dirty="0">
                <a:solidFill>
                  <a:srgbClr val="FFFFFF"/>
                </a:solidFill>
              </a:rPr>
              <a:t>; write B to </a:t>
            </a:r>
            <a:r>
              <a:rPr sz="3600" dirty="0">
                <a:solidFill>
                  <a:srgbClr val="1497FC"/>
                </a:solidFill>
              </a:rPr>
              <a:t>block 2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Shape 9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New Layout</a:t>
            </a:r>
          </a:p>
        </p:txBody>
      </p:sp>
      <p:sp>
        <p:nvSpPr>
          <p:cNvPr id="913" name="Shape 913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14" name="Shape 914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915" name="Shape 915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16" name="Shape 916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17" name="Shape 917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18" name="Shape 918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919" name="Shape 919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920" name="Shape 920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21" name="Shape 921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922" name="Shape 922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23" name="Shape 923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5,2</a:t>
            </a:r>
          </a:p>
        </p:txBody>
      </p:sp>
      <p:sp>
        <p:nvSpPr>
          <p:cNvPr id="924" name="Shape 924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925" name="Shape 925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926" name="Shape 926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927" name="Shape 927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928" name="Shape 928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929" name="Shape 929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930" name="Shape 930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31" name="Shape 931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932" name="Shape 932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933" name="Shape 933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934" name="Shape 934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935" name="Shape 935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936" name="Shape 936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937" name="Shape 937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938" name="Shape 938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939" name="Shape 939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40" name="Shape 940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41" name="Shape 941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42" name="Shape 942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943" name="Shape 943"/>
          <p:cNvSpPr/>
          <p:nvPr/>
        </p:nvSpPr>
        <p:spPr>
          <a:xfrm>
            <a:off x="1535797" y="5788028"/>
            <a:ext cx="994821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write A to </a:t>
            </a:r>
            <a:r>
              <a:rPr sz="3600">
                <a:solidFill>
                  <a:srgbClr val="1497FC"/>
                </a:solidFill>
              </a:rPr>
              <a:t>block 5</a:t>
            </a:r>
            <a:r>
              <a:rPr sz="3600">
                <a:solidFill>
                  <a:srgbClr val="FFFFFF"/>
                </a:solidFill>
              </a:rPr>
              <a:t>; write B to </a:t>
            </a:r>
            <a:r>
              <a:rPr sz="3600">
                <a:solidFill>
                  <a:srgbClr val="1497FC"/>
                </a:solidFill>
              </a:rPr>
              <a:t>block 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16982" y="7300542"/>
            <a:ext cx="10144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Checkpoint: Writing new data to in-place locations</a:t>
            </a:r>
            <a:endParaRPr lang="en-US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Shape 9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New Layout</a:t>
            </a:r>
          </a:p>
        </p:txBody>
      </p:sp>
      <p:sp>
        <p:nvSpPr>
          <p:cNvPr id="946" name="Shape 946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47" name="Shape 947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948" name="Shape 948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49" name="Shape 949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50" name="Shape 950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51" name="Shape 951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952" name="Shape 952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953" name="Shape 953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54" name="Shape 954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955" name="Shape 955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56" name="Shape 956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5,2</a:t>
            </a:r>
          </a:p>
        </p:txBody>
      </p:sp>
      <p:sp>
        <p:nvSpPr>
          <p:cNvPr id="957" name="Shape 957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958" name="Shape 958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959" name="Shape 959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960" name="Shape 960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961" name="Shape 961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962" name="Shape 962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963" name="Shape 963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64" name="Shape 964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965" name="Shape 965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966" name="Shape 966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967" name="Shape 967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968" name="Shape 968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969" name="Shape 969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970" name="Shape 970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971" name="Shape 971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972" name="Shape 972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73" name="Shape 973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74" name="Shape 974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75" name="Shape 975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Shape 9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New Layout</a:t>
            </a:r>
          </a:p>
        </p:txBody>
      </p:sp>
      <p:sp>
        <p:nvSpPr>
          <p:cNvPr id="978" name="Shape 978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79" name="Shape 979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980" name="Shape 980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81" name="Shape 981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82" name="Shape 982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83" name="Shape 983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984" name="Shape 984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985" name="Shape 985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86" name="Shape 986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987" name="Shape 987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88" name="Shape 988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5,2</a:t>
            </a:r>
          </a:p>
        </p:txBody>
      </p:sp>
      <p:sp>
        <p:nvSpPr>
          <p:cNvPr id="989" name="Shape 989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990" name="Shape 990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991" name="Shape 991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992" name="Shape 992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993" name="Shape 993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994" name="Shape 994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995" name="Shape 995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996" name="Shape 996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997" name="Shape 997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998" name="Shape 998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999" name="Shape 999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000" name="Shape 1000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001" name="Shape 1001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002" name="Shape 1002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003" name="Shape 1003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004" name="Shape 1004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05" name="Shape 1005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06" name="Shape 1006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07" name="Shape 1007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008" name="Shape 1008"/>
          <p:cNvSpPr/>
          <p:nvPr/>
        </p:nvSpPr>
        <p:spPr>
          <a:xfrm>
            <a:off x="1548599" y="5788028"/>
            <a:ext cx="99226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write C to </a:t>
            </a:r>
            <a:r>
              <a:rPr sz="3600">
                <a:solidFill>
                  <a:srgbClr val="1497FC"/>
                </a:solidFill>
              </a:rPr>
              <a:t>block 4</a:t>
            </a:r>
            <a:r>
              <a:rPr sz="3600">
                <a:solidFill>
                  <a:srgbClr val="FFFFFF"/>
                </a:solidFill>
              </a:rPr>
              <a:t>; write T to </a:t>
            </a:r>
            <a:r>
              <a:rPr sz="3600">
                <a:solidFill>
                  <a:srgbClr val="1497FC"/>
                </a:solidFill>
              </a:rPr>
              <a:t>block 6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Question for You…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258" name="Shape 258"/>
          <p:cNvSpPr>
            <a:spLocks noGrp="1"/>
          </p:cNvSpPr>
          <p:nvPr>
            <p:ph type="body" idx="4294967295"/>
          </p:nvPr>
        </p:nvSpPr>
        <p:spPr>
          <a:xfrm>
            <a:off x="154983" y="2409986"/>
            <a:ext cx="12724109" cy="693549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Give 5 examples of redundancy in </a:t>
            </a:r>
            <a:r>
              <a:rPr sz="3800" dirty="0" smtClean="0"/>
              <a:t>FFS</a:t>
            </a:r>
            <a:r>
              <a:rPr lang="en-US" sz="3800" dirty="0" smtClean="0"/>
              <a:t> </a:t>
            </a:r>
            <a:r>
              <a:rPr sz="3800" dirty="0" smtClean="0"/>
              <a:t>(or </a:t>
            </a:r>
            <a:r>
              <a:rPr sz="3800" dirty="0"/>
              <a:t>files </a:t>
            </a:r>
            <a:r>
              <a:rPr sz="3800" dirty="0" smtClean="0"/>
              <a:t>system </a:t>
            </a:r>
            <a:r>
              <a:rPr sz="3800" dirty="0"/>
              <a:t>in general</a:t>
            </a:r>
            <a:r>
              <a:rPr sz="3800" dirty="0" smtClean="0"/>
              <a:t>)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sz="3800" dirty="0"/>
              <a:t>Dir entries AND inode </a:t>
            </a:r>
            <a:r>
              <a:rPr sz="3800" dirty="0" smtClean="0"/>
              <a:t>table</a:t>
            </a:r>
            <a:endParaRPr sz="3800" dirty="0"/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sz="3800" dirty="0"/>
              <a:t>Dir entries AND inode link </a:t>
            </a:r>
            <a:r>
              <a:rPr sz="3800" dirty="0" smtClean="0"/>
              <a:t>count</a:t>
            </a:r>
            <a:endParaRPr sz="3800" dirty="0"/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sz="3800" dirty="0"/>
              <a:t>Data bitmap AND inode </a:t>
            </a:r>
            <a:r>
              <a:rPr sz="3800" dirty="0" smtClean="0"/>
              <a:t>pointers</a:t>
            </a:r>
            <a:endParaRPr sz="3800" dirty="0"/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sz="3800" dirty="0"/>
              <a:t>Data bitmap AND group </a:t>
            </a:r>
            <a:r>
              <a:rPr sz="3800" dirty="0" smtClean="0"/>
              <a:t>descriptor</a:t>
            </a:r>
            <a:endParaRPr sz="3800" dirty="0"/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sz="3800" dirty="0"/>
              <a:t>Inode file size AND inode/indirect </a:t>
            </a:r>
            <a:r>
              <a:rPr sz="3800" dirty="0" smtClean="0"/>
              <a:t>pointers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…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" name="Shape 10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New Layout</a:t>
            </a:r>
          </a:p>
        </p:txBody>
      </p:sp>
      <p:sp>
        <p:nvSpPr>
          <p:cNvPr id="1011" name="Shape 1011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12" name="Shape 1012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1013" name="Shape 1013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14" name="Shape 1014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15" name="Shape 1015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16" name="Shape 1016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017" name="Shape 1017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018" name="Shape 1018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19" name="Shape 1019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020" name="Shape 1020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21" name="Shape 1021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4,6</a:t>
            </a:r>
          </a:p>
        </p:txBody>
      </p:sp>
      <p:sp>
        <p:nvSpPr>
          <p:cNvPr id="1022" name="Shape 1022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1023" name="Shape 1023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024" name="Shape 1024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025" name="Shape 1025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026" name="Shape 1026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027" name="Shape 1027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028" name="Shape 1028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29" name="Shape 1029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030" name="Shape 1030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031" name="Shape 1031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032" name="Shape 1032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033" name="Shape 1033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034" name="Shape 1034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035" name="Shape 1035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036" name="Shape 1036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037" name="Shape 1037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38" name="Shape 1038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39" name="Shape 1039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40" name="Shape 1040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041" name="Shape 1041"/>
          <p:cNvSpPr/>
          <p:nvPr/>
        </p:nvSpPr>
        <p:spPr>
          <a:xfrm>
            <a:off x="1548599" y="5788028"/>
            <a:ext cx="99226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write C to </a:t>
            </a:r>
            <a:r>
              <a:rPr sz="3600">
                <a:solidFill>
                  <a:srgbClr val="1497FC"/>
                </a:solidFill>
              </a:rPr>
              <a:t>block 4</a:t>
            </a:r>
            <a:r>
              <a:rPr sz="3600">
                <a:solidFill>
                  <a:srgbClr val="FFFFFF"/>
                </a:solidFill>
              </a:rPr>
              <a:t>; write T to </a:t>
            </a:r>
            <a:r>
              <a:rPr sz="3600">
                <a:solidFill>
                  <a:srgbClr val="1497FC"/>
                </a:solidFill>
              </a:rPr>
              <a:t>block 6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Shape 10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New Layout</a:t>
            </a:r>
          </a:p>
        </p:txBody>
      </p:sp>
      <p:sp>
        <p:nvSpPr>
          <p:cNvPr id="1044" name="Shape 1044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45" name="Shape 1045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1046" name="Shape 1046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47" name="Shape 1047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48" name="Shape 1048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49" name="Shape 1049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050" name="Shape 1050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051" name="Shape 1051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52" name="Shape 1052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053" name="Shape 1053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54" name="Shape 1054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4,6</a:t>
            </a:r>
          </a:p>
        </p:txBody>
      </p:sp>
      <p:sp>
        <p:nvSpPr>
          <p:cNvPr id="1055" name="Shape 1055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056" name="Shape 1056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057" name="Shape 1057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058" name="Shape 1058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059" name="Shape 1059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060" name="Shape 1060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061" name="Shape 1061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62" name="Shape 1062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063" name="Shape 1063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064" name="Shape 1064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065" name="Shape 1065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066" name="Shape 1066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067" name="Shape 1067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068" name="Shape 1068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069" name="Shape 1069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070" name="Shape 1070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71" name="Shape 1071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72" name="Shape 1072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073" name="Shape 1073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074" name="Shape 1074"/>
          <p:cNvSpPr/>
          <p:nvPr/>
        </p:nvSpPr>
        <p:spPr>
          <a:xfrm>
            <a:off x="1548599" y="5788028"/>
            <a:ext cx="99226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write C to </a:t>
            </a:r>
            <a:r>
              <a:rPr sz="3600">
                <a:solidFill>
                  <a:srgbClr val="1497FC"/>
                </a:solidFill>
              </a:rPr>
              <a:t>block 4</a:t>
            </a:r>
            <a:r>
              <a:rPr sz="3600">
                <a:solidFill>
                  <a:srgbClr val="FFFFFF"/>
                </a:solidFill>
              </a:rPr>
              <a:t>; write T to </a:t>
            </a:r>
            <a:r>
              <a:rPr sz="3600">
                <a:solidFill>
                  <a:srgbClr val="1497FC"/>
                </a:solidFill>
              </a:rPr>
              <a:t>block 6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Shape 107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New Layout</a:t>
            </a:r>
          </a:p>
        </p:txBody>
      </p:sp>
      <p:sp>
        <p:nvSpPr>
          <p:cNvPr id="1077" name="Shape 1077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78" name="Shape 1078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1079" name="Shape 1079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80" name="Shape 1080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81" name="Shape 1081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82" name="Shape 1082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083" name="Shape 1083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084" name="Shape 1084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85" name="Shape 1085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086" name="Shape 1086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87" name="Shape 1087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4,6</a:t>
            </a:r>
          </a:p>
        </p:txBody>
      </p:sp>
      <p:sp>
        <p:nvSpPr>
          <p:cNvPr id="1088" name="Shape 1088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089" name="Shape 1089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T</a:t>
            </a:r>
          </a:p>
        </p:txBody>
      </p:sp>
      <p:sp>
        <p:nvSpPr>
          <p:cNvPr id="1090" name="Shape 1090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091" name="Shape 1091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092" name="Shape 1092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093" name="Shape 1093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094" name="Shape 1094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095" name="Shape 1095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096" name="Shape 1096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097" name="Shape 1097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098" name="Shape 1098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099" name="Shape 1099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100" name="Shape 1100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101" name="Shape 1101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102" name="Shape 1102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103" name="Shape 1103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104" name="Shape 1104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105" name="Shape 1105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106" name="Shape 1106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107" name="Shape 1107"/>
          <p:cNvSpPr/>
          <p:nvPr/>
        </p:nvSpPr>
        <p:spPr>
          <a:xfrm>
            <a:off x="1548599" y="5788028"/>
            <a:ext cx="99226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write C to </a:t>
            </a:r>
            <a:r>
              <a:rPr sz="3600">
                <a:solidFill>
                  <a:srgbClr val="1497FC"/>
                </a:solidFill>
              </a:rPr>
              <a:t>block 4</a:t>
            </a:r>
            <a:r>
              <a:rPr sz="3600">
                <a:solidFill>
                  <a:srgbClr val="FFFFFF"/>
                </a:solidFill>
              </a:rPr>
              <a:t>; write T to </a:t>
            </a:r>
            <a:r>
              <a:rPr sz="3600">
                <a:solidFill>
                  <a:srgbClr val="1497FC"/>
                </a:solidFill>
              </a:rPr>
              <a:t>block 6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Shape 11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New Layout</a:t>
            </a:r>
          </a:p>
        </p:txBody>
      </p:sp>
      <p:sp>
        <p:nvSpPr>
          <p:cNvPr id="1176" name="Shape 1176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177" name="Shape 1177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1178" name="Shape 1178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>
                <a:solidFill>
                  <a:srgbClr val="FFFFFF"/>
                </a:solidFill>
              </a:rPr>
              <a:t>T</a:t>
            </a:r>
          </a:p>
        </p:txBody>
      </p:sp>
      <p:sp>
        <p:nvSpPr>
          <p:cNvPr id="1179" name="Shape 1179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180" name="Shape 1180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181" name="Shape 1181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182" name="Shape 1182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183" name="Shape 1183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184" name="Shape 1184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185" name="Shape 1185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186" name="Shape 1186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4,6</a:t>
            </a:r>
          </a:p>
        </p:txBody>
      </p:sp>
      <p:sp>
        <p:nvSpPr>
          <p:cNvPr id="1187" name="Shape 1187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188" name="Shape 1188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T</a:t>
            </a:r>
          </a:p>
        </p:txBody>
      </p:sp>
      <p:sp>
        <p:nvSpPr>
          <p:cNvPr id="1189" name="Shape 1189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190" name="Shape 1190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191" name="Shape 1191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192" name="Shape 1192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193" name="Shape 1193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194" name="Shape 1194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195" name="Shape 1195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196" name="Shape 1196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197" name="Shape 1197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198" name="Shape 1198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199" name="Shape 1199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200" name="Shape 1200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201" name="Shape 1201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202" name="Shape 1202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203" name="Shape 1203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204" name="Shape 1204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205" name="Shape 1205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206" name="Shape 1206"/>
          <p:cNvSpPr/>
          <p:nvPr/>
        </p:nvSpPr>
        <p:spPr>
          <a:xfrm>
            <a:off x="1548599" y="5788028"/>
            <a:ext cx="99226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write C to </a:t>
            </a:r>
            <a:r>
              <a:rPr sz="3600">
                <a:solidFill>
                  <a:srgbClr val="1497FC"/>
                </a:solidFill>
              </a:rPr>
              <a:t>block 4</a:t>
            </a:r>
            <a:r>
              <a:rPr sz="3600">
                <a:solidFill>
                  <a:srgbClr val="FFFFFF"/>
                </a:solidFill>
              </a:rPr>
              <a:t>; write T to </a:t>
            </a:r>
            <a:r>
              <a:rPr sz="3600">
                <a:solidFill>
                  <a:srgbClr val="1497FC"/>
                </a:solidFill>
              </a:rPr>
              <a:t>block 6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16982" y="7317475"/>
            <a:ext cx="10144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Checkpoint: Writing new data to in-place locations</a:t>
            </a:r>
            <a:endParaRPr lang="en-US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Shape 12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New Layout</a:t>
            </a:r>
          </a:p>
        </p:txBody>
      </p:sp>
      <p:sp>
        <p:nvSpPr>
          <p:cNvPr id="1209" name="Shape 1209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210" name="Shape 1210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1211" name="Shape 1211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T</a:t>
            </a:r>
          </a:p>
        </p:txBody>
      </p:sp>
      <p:sp>
        <p:nvSpPr>
          <p:cNvPr id="1212" name="Shape 1212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213" name="Shape 1213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214" name="Shape 1214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215" name="Shape 1215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216" name="Shape 1216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217" name="Shape 1217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218" name="Shape 1218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219" name="Shape 1219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4,6</a:t>
            </a:r>
          </a:p>
        </p:txBody>
      </p:sp>
      <p:sp>
        <p:nvSpPr>
          <p:cNvPr id="1220" name="Shape 1220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221" name="Shape 1221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T</a:t>
            </a:r>
          </a:p>
        </p:txBody>
      </p:sp>
      <p:sp>
        <p:nvSpPr>
          <p:cNvPr id="1222" name="Shape 1222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223" name="Shape 1223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224" name="Shape 1224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225" name="Shape 1225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226" name="Shape 1226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227" name="Shape 1227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228" name="Shape 1228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229" name="Shape 1229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230" name="Shape 1230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231" name="Shape 1231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232" name="Shape 1232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233" name="Shape 1233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234" name="Shape 1234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235" name="Shape 1235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236" name="Shape 1236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237" name="Shape 1237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238" name="Shape 1238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239" name="Shape 1239"/>
          <p:cNvSpPr/>
          <p:nvPr/>
        </p:nvSpPr>
        <p:spPr>
          <a:xfrm>
            <a:off x="1548599" y="5788028"/>
            <a:ext cx="99226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write C to </a:t>
            </a:r>
            <a:r>
              <a:rPr sz="3600">
                <a:solidFill>
                  <a:srgbClr val="1497FC"/>
                </a:solidFill>
              </a:rPr>
              <a:t>block 4</a:t>
            </a:r>
            <a:r>
              <a:rPr sz="3600">
                <a:solidFill>
                  <a:srgbClr val="FFFFFF"/>
                </a:solidFill>
              </a:rPr>
              <a:t>; write T to </a:t>
            </a:r>
            <a:r>
              <a:rPr sz="3600">
                <a:solidFill>
                  <a:srgbClr val="1497FC"/>
                </a:solidFill>
              </a:rPr>
              <a:t>block 6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" name="Shape 12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Optimizations</a:t>
            </a:r>
          </a:p>
        </p:txBody>
      </p:sp>
      <p:sp>
        <p:nvSpPr>
          <p:cNvPr id="1242" name="Shape 1242"/>
          <p:cNvSpPr>
            <a:spLocks noGrp="1"/>
          </p:cNvSpPr>
          <p:nvPr>
            <p:ph type="body" idx="4294967295"/>
          </p:nvPr>
        </p:nvSpPr>
        <p:spPr>
          <a:xfrm>
            <a:off x="387458" y="2271928"/>
            <a:ext cx="11099800" cy="5922962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1. Reuse small area for journal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53585F"/>
                </a:solidFill>
              </a:rPr>
              <a:t>2. Barriers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53585F"/>
                </a:solidFill>
              </a:rPr>
              <a:t>3. Checksums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53585F"/>
                </a:solidFill>
              </a:rPr>
              <a:t>4. Circular journal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53585F"/>
                </a:solidFill>
              </a:rPr>
              <a:t>5. Logical journal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" name="Shape 13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Correctness depends on </a:t>
            </a:r>
            <a:r>
              <a:rPr sz="6480" dirty="0" smtClean="0">
                <a:solidFill>
                  <a:srgbClr val="FFFFFF"/>
                </a:solidFill>
              </a:rPr>
              <a:t>Ordering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312" name="Shape 1312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313" name="Shape 1313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1314" name="Shape 1314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T</a:t>
            </a:r>
          </a:p>
        </p:txBody>
      </p:sp>
      <p:sp>
        <p:nvSpPr>
          <p:cNvPr id="1315" name="Shape 1315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316" name="Shape 1316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317" name="Shape 1317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318" name="Shape 1318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319" name="Shape 1319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320" name="Shape 1320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321" name="Shape 1321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322" name="Shape 1322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4,6</a:t>
            </a:r>
          </a:p>
        </p:txBody>
      </p:sp>
      <p:sp>
        <p:nvSpPr>
          <p:cNvPr id="1323" name="Shape 1323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324" name="Shape 1324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T</a:t>
            </a:r>
          </a:p>
        </p:txBody>
      </p:sp>
      <p:sp>
        <p:nvSpPr>
          <p:cNvPr id="1325" name="Shape 1325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326" name="Shape 1326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327" name="Shape 1327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328" name="Shape 1328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329" name="Shape 1329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330" name="Shape 1330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331" name="Shape 1331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332" name="Shape 1332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333" name="Shape 1333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334" name="Shape 1334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335" name="Shape 1335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336" name="Shape 1336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337" name="Shape 1337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338" name="Shape 1338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39" name="Shape 1339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40" name="Shape 1340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41" name="Shape 1341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342" name="Shape 1342"/>
          <p:cNvSpPr/>
          <p:nvPr/>
        </p:nvSpPr>
        <p:spPr>
          <a:xfrm>
            <a:off x="1548599" y="5026028"/>
            <a:ext cx="99226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write C to </a:t>
            </a:r>
            <a:r>
              <a:rPr sz="3600">
                <a:solidFill>
                  <a:srgbClr val="1497FC"/>
                </a:solidFill>
              </a:rPr>
              <a:t>block 4</a:t>
            </a:r>
            <a:r>
              <a:rPr sz="3600">
                <a:solidFill>
                  <a:srgbClr val="FFFFFF"/>
                </a:solidFill>
              </a:rPr>
              <a:t>; write T to </a:t>
            </a:r>
            <a:r>
              <a:rPr sz="3600">
                <a:solidFill>
                  <a:srgbClr val="1497FC"/>
                </a:solidFill>
              </a:rPr>
              <a:t>block 6</a:t>
            </a:r>
          </a:p>
        </p:txBody>
      </p:sp>
      <p:sp>
        <p:nvSpPr>
          <p:cNvPr id="1343" name="Shape 1343"/>
          <p:cNvSpPr/>
          <p:nvPr/>
        </p:nvSpPr>
        <p:spPr>
          <a:xfrm>
            <a:off x="3076790" y="5915028"/>
            <a:ext cx="686623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 order: 9, 10, 11, 12, 4, 6, 12</a:t>
            </a:r>
          </a:p>
        </p:txBody>
      </p:sp>
      <p:sp>
        <p:nvSpPr>
          <p:cNvPr id="1344" name="Shape 1344"/>
          <p:cNvSpPr/>
          <p:nvPr/>
        </p:nvSpPr>
        <p:spPr>
          <a:xfrm>
            <a:off x="1751934" y="7136692"/>
            <a:ext cx="880208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Enforcing total ordering is inefficient.  Why?</a:t>
            </a:r>
          </a:p>
        </p:txBody>
      </p:sp>
      <p:sp>
        <p:nvSpPr>
          <p:cNvPr id="36" name="Shape 1379"/>
          <p:cNvSpPr/>
          <p:nvPr/>
        </p:nvSpPr>
        <p:spPr>
          <a:xfrm>
            <a:off x="327122" y="8785559"/>
            <a:ext cx="12365566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Instead: </a:t>
            </a:r>
            <a:r>
              <a:rPr sz="3600" dirty="0" smtClean="0">
                <a:solidFill>
                  <a:srgbClr val="FFFFFF"/>
                </a:solidFill>
              </a:rPr>
              <a:t>Use </a:t>
            </a:r>
            <a:r>
              <a:rPr sz="3600" dirty="0">
                <a:solidFill>
                  <a:srgbClr val="FFFFFF"/>
                </a:solidFill>
              </a:rPr>
              <a:t>barriers </a:t>
            </a:r>
            <a:r>
              <a:rPr lang="en-US" sz="3600" dirty="0" smtClean="0">
                <a:solidFill>
                  <a:srgbClr val="FFFFFF"/>
                </a:solidFill>
              </a:rPr>
              <a:t>w/ disk cache flush </a:t>
            </a:r>
            <a:r>
              <a:rPr sz="3600" dirty="0" smtClean="0">
                <a:solidFill>
                  <a:srgbClr val="FFFFFF"/>
                </a:solidFill>
              </a:rPr>
              <a:t>at </a:t>
            </a:r>
            <a:r>
              <a:rPr sz="3600" dirty="0">
                <a:solidFill>
                  <a:srgbClr val="FFFFFF"/>
                </a:solidFill>
              </a:rPr>
              <a:t>key </a:t>
            </a:r>
            <a:r>
              <a:rPr lang="en-US" sz="3600" dirty="0" smtClean="0">
                <a:solidFill>
                  <a:srgbClr val="FFFFFF"/>
                </a:solidFill>
              </a:rPr>
              <a:t>points (when??)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4636" y="7644032"/>
            <a:ext cx="31774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Random writes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6" name="Shape 13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Ordering</a:t>
            </a:r>
          </a:p>
        </p:txBody>
      </p:sp>
      <p:sp>
        <p:nvSpPr>
          <p:cNvPr id="1347" name="Shape 1347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348" name="Shape 1348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1349" name="Shape 1349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T</a:t>
            </a:r>
          </a:p>
        </p:txBody>
      </p:sp>
      <p:sp>
        <p:nvSpPr>
          <p:cNvPr id="1350" name="Shape 1350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351" name="Shape 1351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352" name="Shape 1352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353" name="Shape 1353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354" name="Shape 1354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355" name="Shape 1355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356" name="Shape 1356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357" name="Shape 1357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4,6</a:t>
            </a:r>
          </a:p>
        </p:txBody>
      </p:sp>
      <p:sp>
        <p:nvSpPr>
          <p:cNvPr id="1358" name="Shape 1358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359" name="Shape 1359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T</a:t>
            </a:r>
          </a:p>
        </p:txBody>
      </p:sp>
      <p:sp>
        <p:nvSpPr>
          <p:cNvPr id="1360" name="Shape 1360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361" name="Shape 1361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362" name="Shape 1362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363" name="Shape 1363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364" name="Shape 1364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365" name="Shape 1365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366" name="Shape 1366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367" name="Shape 1367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368" name="Shape 1368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369" name="Shape 1369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370" name="Shape 1370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371" name="Shape 1371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372" name="Shape 1372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373" name="Shape 1373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74" name="Shape 1374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75" name="Shape 1375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376" name="Shape 1376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377" name="Shape 1377"/>
          <p:cNvSpPr/>
          <p:nvPr/>
        </p:nvSpPr>
        <p:spPr>
          <a:xfrm>
            <a:off x="1548599" y="5026028"/>
            <a:ext cx="992261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write C to </a:t>
            </a:r>
            <a:r>
              <a:rPr sz="3600">
                <a:solidFill>
                  <a:srgbClr val="1497FC"/>
                </a:solidFill>
              </a:rPr>
              <a:t>block 4</a:t>
            </a:r>
            <a:r>
              <a:rPr sz="3600">
                <a:solidFill>
                  <a:srgbClr val="FFFFFF"/>
                </a:solidFill>
              </a:rPr>
              <a:t>; write T to </a:t>
            </a:r>
            <a:r>
              <a:rPr sz="3600">
                <a:solidFill>
                  <a:srgbClr val="1497FC"/>
                </a:solidFill>
              </a:rPr>
              <a:t>block 6</a:t>
            </a:r>
          </a:p>
        </p:txBody>
      </p:sp>
      <p:sp>
        <p:nvSpPr>
          <p:cNvPr id="1378" name="Shape 1378"/>
          <p:cNvSpPr/>
          <p:nvPr/>
        </p:nvSpPr>
        <p:spPr>
          <a:xfrm>
            <a:off x="3075565" y="5915025"/>
            <a:ext cx="6868679" cy="6477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 order: 9,10,11 </a:t>
            </a:r>
            <a:r>
              <a:rPr sz="3600" b="1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rPr>
              <a:t>|</a:t>
            </a:r>
            <a:r>
              <a:rPr sz="3600">
                <a:solidFill>
                  <a:srgbClr val="FFFFFF"/>
                </a:solidFill>
              </a:rPr>
              <a:t> 12 </a:t>
            </a:r>
            <a:r>
              <a:rPr sz="3600" b="1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rPr>
              <a:t>|</a:t>
            </a:r>
            <a:r>
              <a:rPr sz="3600">
                <a:solidFill>
                  <a:srgbClr val="FFFFFF"/>
                </a:solidFill>
              </a:rPr>
              <a:t> 4,6 </a:t>
            </a:r>
            <a:r>
              <a:rPr sz="3600" b="1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rPr>
              <a:t>|</a:t>
            </a:r>
            <a:r>
              <a:rPr sz="3600">
                <a:solidFill>
                  <a:srgbClr val="FFFFFF"/>
                </a:solidFill>
              </a:rPr>
              <a:t> 12</a:t>
            </a:r>
          </a:p>
        </p:txBody>
      </p:sp>
      <p:sp>
        <p:nvSpPr>
          <p:cNvPr id="1379" name="Shape 1379"/>
          <p:cNvSpPr/>
          <p:nvPr/>
        </p:nvSpPr>
        <p:spPr>
          <a:xfrm>
            <a:off x="152245" y="6915160"/>
            <a:ext cx="12244775" cy="2626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chemeClr val="bg2"/>
                </a:solidFill>
              </a:rPr>
              <a:t>Use barriers at key points in </a:t>
            </a:r>
            <a:r>
              <a:rPr sz="3200" dirty="0" smtClean="0">
                <a:solidFill>
                  <a:schemeClr val="bg2"/>
                </a:solidFill>
              </a:rPr>
              <a:t>time</a:t>
            </a:r>
            <a:r>
              <a:rPr lang="en-US" sz="3200" dirty="0" smtClean="0">
                <a:solidFill>
                  <a:schemeClr val="bg2"/>
                </a:solidFill>
              </a:rPr>
              <a:t>:</a:t>
            </a:r>
            <a:br>
              <a:rPr lang="en-US" sz="3200" dirty="0" smtClean="0">
                <a:solidFill>
                  <a:schemeClr val="bg2"/>
                </a:solidFill>
              </a:rPr>
            </a:br>
            <a:r>
              <a:rPr lang="en-US" sz="3200" dirty="0" smtClean="0">
                <a:solidFill>
                  <a:schemeClr val="bg2"/>
                </a:solidFill>
              </a:rPr>
              <a:t>1) Before journal commit, ensure journal transaction entries complete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chemeClr val="bg2"/>
                </a:solidFill>
              </a:rPr>
              <a:t>2) Before checkpoint, ensure journal commit complete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chemeClr val="bg2"/>
                </a:solidFill>
              </a:rPr>
              <a:t>3) Before free journal, ensure in-place updates complete</a:t>
            </a:r>
            <a:r>
              <a:rPr sz="3200" dirty="0" smtClean="0">
                <a:solidFill>
                  <a:schemeClr val="bg2"/>
                </a:solidFill>
              </a:rPr>
              <a:t> </a:t>
            </a:r>
            <a:endParaRPr lang="en-US" sz="3200" dirty="0" smtClean="0">
              <a:solidFill>
                <a:schemeClr val="bg2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1" name="Shape 13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Optimizations</a:t>
            </a:r>
          </a:p>
        </p:txBody>
      </p:sp>
      <p:sp>
        <p:nvSpPr>
          <p:cNvPr id="1382" name="Shape 1382"/>
          <p:cNvSpPr>
            <a:spLocks noGrp="1"/>
          </p:cNvSpPr>
          <p:nvPr>
            <p:ph type="body" idx="4294967295"/>
          </p:nvPr>
        </p:nvSpPr>
        <p:spPr>
          <a:xfrm>
            <a:off x="371959" y="2225433"/>
            <a:ext cx="11099800" cy="5922962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1. Reuse small area for journal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2. Barriers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53585F"/>
                </a:solidFill>
              </a:rPr>
              <a:t>3. Checksums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53585F"/>
                </a:solidFill>
              </a:rPr>
              <a:t>4. Circular journal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53585F"/>
                </a:solidFill>
              </a:rPr>
              <a:t>5. Logical journal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Shape 13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 smtClean="0">
                <a:solidFill>
                  <a:srgbClr val="FFFFFF"/>
                </a:solidFill>
              </a:rPr>
              <a:t>Checksum</a:t>
            </a:r>
            <a:r>
              <a:rPr lang="en-US" sz="6480" dirty="0" smtClean="0">
                <a:solidFill>
                  <a:srgbClr val="FFFFFF"/>
                </a:solidFill>
              </a:rPr>
              <a:t> Optimization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385" name="Shape 1385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386" name="Shape 1386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1387" name="Shape 1387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T</a:t>
            </a:r>
          </a:p>
        </p:txBody>
      </p:sp>
      <p:sp>
        <p:nvSpPr>
          <p:cNvPr id="1388" name="Shape 1388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389" name="Shape 1389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390" name="Shape 1390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391" name="Shape 1391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392" name="Shape 1392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393" name="Shape 1393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394" name="Shape 1394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395" name="Shape 1395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4,6</a:t>
            </a:r>
          </a:p>
        </p:txBody>
      </p:sp>
      <p:sp>
        <p:nvSpPr>
          <p:cNvPr id="1396" name="Shape 1396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397" name="Shape 1397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T</a:t>
            </a:r>
          </a:p>
        </p:txBody>
      </p:sp>
      <p:sp>
        <p:nvSpPr>
          <p:cNvPr id="1398" name="Shape 1398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399" name="Shape 1399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400" name="Shape 1400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401" name="Shape 1401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402" name="Shape 1402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403" name="Shape 1403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404" name="Shape 1404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405" name="Shape 1405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406" name="Shape 1406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407" name="Shape 1407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408" name="Shape 1408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409" name="Shape 1409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410" name="Shape 1410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411" name="Shape 1411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12" name="Shape 1412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13" name="Shape 1413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14" name="Shape 1414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415" name="Shape 1415"/>
          <p:cNvSpPr/>
          <p:nvPr/>
        </p:nvSpPr>
        <p:spPr>
          <a:xfrm>
            <a:off x="3075565" y="5915025"/>
            <a:ext cx="6868679" cy="6477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 order: 9,10,11 </a:t>
            </a:r>
            <a:r>
              <a:rPr sz="3600" b="1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rPr>
              <a:t>|</a:t>
            </a:r>
            <a:r>
              <a:rPr sz="3600">
                <a:solidFill>
                  <a:srgbClr val="FFFFFF"/>
                </a:solidFill>
              </a:rPr>
              <a:t> 12 </a:t>
            </a:r>
            <a:r>
              <a:rPr sz="3600" b="1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rPr>
              <a:t>|</a:t>
            </a:r>
            <a:r>
              <a:rPr sz="3600">
                <a:solidFill>
                  <a:srgbClr val="FFFFFF"/>
                </a:solidFill>
              </a:rPr>
              <a:t> 4,6 </a:t>
            </a:r>
            <a:r>
              <a:rPr sz="3600" b="1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rPr>
              <a:t>|</a:t>
            </a:r>
            <a:r>
              <a:rPr sz="3600">
                <a:solidFill>
                  <a:srgbClr val="FFFFFF"/>
                </a:solidFill>
              </a:rPr>
              <a:t> 12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0478" y="7125781"/>
            <a:ext cx="11819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can we get rid of barrier between (9, 10, 11) and 12 ???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Pros and CONs of </a:t>
            </a:r>
            <a:r>
              <a:rPr sz="6480" dirty="0" smtClean="0">
                <a:solidFill>
                  <a:srgbClr val="FFFFFF"/>
                </a:solidFill>
              </a:rPr>
              <a:t>Redundancy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264" name="Shape 264"/>
          <p:cNvSpPr>
            <a:spLocks noGrp="1"/>
          </p:cNvSpPr>
          <p:nvPr>
            <p:ph idx="1"/>
          </p:nvPr>
        </p:nvSpPr>
        <p:spPr>
          <a:xfrm>
            <a:off x="498970" y="2346961"/>
            <a:ext cx="12217963" cy="7051039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600" dirty="0"/>
              <a:t>Redundancy may improve: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sz="3300" dirty="0"/>
              <a:t> </a:t>
            </a:r>
            <a:r>
              <a:rPr lang="en-US" sz="3300" dirty="0" smtClean="0"/>
              <a:t>- </a:t>
            </a:r>
            <a:r>
              <a:rPr lang="en-US" sz="3300" dirty="0"/>
              <a:t>reliability </a:t>
            </a:r>
            <a:endParaRPr lang="en-US" sz="3300" dirty="0" smtClean="0"/>
          </a:p>
          <a:p>
            <a:pPr marL="1279018" lvl="2" indent="-457200">
              <a:defRPr sz="1800">
                <a:solidFill>
                  <a:srgbClr val="000000"/>
                </a:solidFill>
              </a:defRPr>
            </a:pPr>
            <a:r>
              <a:rPr lang="en-US" sz="3000" dirty="0" smtClean="0"/>
              <a:t>RAID-5 parity</a:t>
            </a:r>
          </a:p>
          <a:p>
            <a:pPr marL="1279018" lvl="2" indent="-457200">
              <a:defRPr sz="1800">
                <a:solidFill>
                  <a:srgbClr val="000000"/>
                </a:solidFill>
              </a:defRPr>
            </a:pPr>
            <a:r>
              <a:rPr lang="en-US" sz="3000" dirty="0" smtClean="0"/>
              <a:t>Superblocks in FFS</a:t>
            </a:r>
            <a:endParaRPr lang="en-US" sz="3000" dirty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sz="3300" dirty="0" smtClean="0"/>
              <a:t>- </a:t>
            </a:r>
            <a:r>
              <a:rPr sz="3300" dirty="0"/>
              <a:t>performance </a:t>
            </a:r>
            <a:endParaRPr lang="en-US" sz="3300" dirty="0" smtClean="0"/>
          </a:p>
          <a:p>
            <a:pPr marL="1279018" lvl="2" indent="-457200">
              <a:defRPr sz="1800">
                <a:solidFill>
                  <a:srgbClr val="000000"/>
                </a:solidFill>
              </a:defRPr>
            </a:pPr>
            <a:r>
              <a:rPr lang="en-US" sz="3000" dirty="0" smtClean="0"/>
              <a:t>RAID-1 mirroring (reads)</a:t>
            </a:r>
          </a:p>
          <a:p>
            <a:pPr marL="1279018" lvl="2" indent="-457200">
              <a:defRPr sz="1800">
                <a:solidFill>
                  <a:srgbClr val="000000"/>
                </a:solidFill>
              </a:defRPr>
            </a:pPr>
            <a:r>
              <a:rPr sz="3000" dirty="0" smtClean="0"/>
              <a:t>FFS </a:t>
            </a:r>
            <a:r>
              <a:rPr sz="3000" dirty="0"/>
              <a:t>group </a:t>
            </a:r>
            <a:r>
              <a:rPr sz="3000" dirty="0" smtClean="0"/>
              <a:t>descriptor</a:t>
            </a:r>
            <a:endParaRPr lang="en-US" sz="3000" dirty="0" smtClean="0"/>
          </a:p>
          <a:p>
            <a:pPr marL="1279018" lvl="2" indent="-457200">
              <a:defRPr sz="1800">
                <a:solidFill>
                  <a:srgbClr val="000000"/>
                </a:solidFill>
              </a:defRPr>
            </a:pPr>
            <a:r>
              <a:rPr lang="en-US" sz="3000" dirty="0" smtClean="0"/>
              <a:t>FFS bitmaps</a:t>
            </a:r>
            <a:endParaRPr sz="33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600" dirty="0"/>
              <a:t>Redundancy hurts: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sz="3300" dirty="0"/>
              <a:t> - </a:t>
            </a:r>
            <a:r>
              <a:rPr sz="3300" dirty="0" smtClean="0"/>
              <a:t>capacity</a:t>
            </a:r>
            <a:endParaRPr lang="en-US" sz="3300" dirty="0" smtClean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300" dirty="0"/>
              <a:t> </a:t>
            </a:r>
            <a:r>
              <a:rPr lang="en-US" sz="3300" dirty="0" smtClean="0"/>
              <a:t>- consistency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2600" dirty="0" smtClean="0"/>
              <a:t>Redundancy implies certain </a:t>
            </a:r>
            <a:r>
              <a:rPr lang="en-US" sz="2600" dirty="0"/>
              <a:t>combinations of values are </a:t>
            </a:r>
            <a:r>
              <a:rPr lang="en-US" sz="2600" dirty="0" smtClean="0"/>
              <a:t>illegal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000" dirty="0" smtClean="0"/>
              <a:t>Illegal </a:t>
            </a:r>
            <a:r>
              <a:rPr lang="en-US" sz="3000" dirty="0"/>
              <a:t>combinations: inconsistency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endParaRPr sz="3300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" grpId="0" uiExpand="1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7" name="Shape 14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 smtClean="0">
                <a:solidFill>
                  <a:srgbClr val="FFFFFF"/>
                </a:solidFill>
              </a:rPr>
              <a:t>Checksum</a:t>
            </a:r>
            <a:r>
              <a:rPr lang="en-US" sz="6480" dirty="0" smtClean="0">
                <a:solidFill>
                  <a:srgbClr val="FFFFFF"/>
                </a:solidFill>
              </a:rPr>
              <a:t> Optimization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418" name="Shape 1418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419" name="Shape 1419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1420" name="Shape 1420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T</a:t>
            </a:r>
          </a:p>
        </p:txBody>
      </p:sp>
      <p:sp>
        <p:nvSpPr>
          <p:cNvPr id="1421" name="Shape 1421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422" name="Shape 1422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423" name="Shape 1423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424" name="Shape 1424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425" name="Shape 1425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426" name="Shape 1426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427" name="Shape 1427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428" name="Shape 1428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4,6</a:t>
            </a:r>
          </a:p>
        </p:txBody>
      </p:sp>
      <p:sp>
        <p:nvSpPr>
          <p:cNvPr id="1429" name="Shape 1429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430" name="Shape 1430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T</a:t>
            </a:r>
          </a:p>
        </p:txBody>
      </p:sp>
      <p:sp>
        <p:nvSpPr>
          <p:cNvPr id="1431" name="Shape 1431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(ck)</a:t>
            </a:r>
          </a:p>
        </p:txBody>
      </p:sp>
      <p:sp>
        <p:nvSpPr>
          <p:cNvPr id="1432" name="Shape 1432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433" name="Shape 1433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434" name="Shape 1434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435" name="Shape 1435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436" name="Shape 1436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437" name="Shape 1437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438" name="Shape 1438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439" name="Shape 1439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440" name="Shape 1440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441" name="Shape 1441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442" name="Shape 1442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443" name="Shape 1443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444" name="Shape 1444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45" name="Shape 1445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46" name="Shape 1446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447" name="Shape 1447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448" name="Shape 1448"/>
          <p:cNvSpPr/>
          <p:nvPr/>
        </p:nvSpPr>
        <p:spPr>
          <a:xfrm>
            <a:off x="3203075" y="5915025"/>
            <a:ext cx="6613660" cy="6477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write order: 9,10,11,12 </a:t>
            </a:r>
            <a:r>
              <a:rPr sz="3600" b="1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rPr>
              <a:t>|</a:t>
            </a:r>
            <a:r>
              <a:rPr sz="3600">
                <a:solidFill>
                  <a:srgbClr val="FFFFFF"/>
                </a:solidFill>
              </a:rPr>
              <a:t> 4,6 </a:t>
            </a:r>
            <a:r>
              <a:rPr sz="3600" b="1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rPr>
              <a:t>|</a:t>
            </a:r>
            <a:r>
              <a:rPr sz="3600">
                <a:solidFill>
                  <a:srgbClr val="FFFFFF"/>
                </a:solidFill>
              </a:rPr>
              <a:t> 12</a:t>
            </a:r>
          </a:p>
        </p:txBody>
      </p:sp>
      <p:sp>
        <p:nvSpPr>
          <p:cNvPr id="1449" name="Shape 1449"/>
          <p:cNvSpPr/>
          <p:nvPr/>
        </p:nvSpPr>
        <p:spPr>
          <a:xfrm>
            <a:off x="338667" y="6664019"/>
            <a:ext cx="12378266" cy="2072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In last transaction block, store checksum of rest of </a:t>
            </a:r>
            <a:r>
              <a:rPr sz="3200" dirty="0" smtClean="0">
                <a:solidFill>
                  <a:srgbClr val="FFFFFF"/>
                </a:solidFill>
              </a:rPr>
              <a:t>transaction</a:t>
            </a:r>
            <a:endParaRPr lang="en-US" sz="3200" dirty="0" smtClean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000000"/>
                </a:solidFill>
              </a:rPr>
              <a:t>12 = </a:t>
            </a:r>
            <a:r>
              <a:rPr lang="en-US" sz="3200" dirty="0" err="1" smtClean="0">
                <a:solidFill>
                  <a:srgbClr val="000000"/>
                </a:solidFill>
              </a:rPr>
              <a:t>Cksum</a:t>
            </a:r>
            <a:r>
              <a:rPr lang="en-US" sz="3200" dirty="0" smtClean="0">
                <a:solidFill>
                  <a:srgbClr val="000000"/>
                </a:solidFill>
              </a:rPr>
              <a:t>(9, 10, 11)</a:t>
            </a:r>
            <a:endParaRPr lang="en-US" sz="3200" dirty="0" smtClean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chemeClr val="tx1"/>
                </a:solidFill>
              </a:rPr>
              <a:t>During recovery: 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If checksum does not match transaction, treat as not valid</a:t>
            </a:r>
            <a:endParaRPr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1" name="Shape 14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Optimizations</a:t>
            </a:r>
          </a:p>
        </p:txBody>
      </p:sp>
      <p:sp>
        <p:nvSpPr>
          <p:cNvPr id="1452" name="Shape 1452"/>
          <p:cNvSpPr>
            <a:spLocks noGrp="1"/>
          </p:cNvSpPr>
          <p:nvPr>
            <p:ph type="body" idx="4294967295"/>
          </p:nvPr>
        </p:nvSpPr>
        <p:spPr>
          <a:xfrm>
            <a:off x="325464" y="2271928"/>
            <a:ext cx="11099800" cy="5922962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1. Reuse small area for journal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2. Barriers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3. Checksums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53585F"/>
                </a:solidFill>
              </a:rPr>
              <a:t>4. Circular journal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53585F"/>
                </a:solidFill>
              </a:rPr>
              <a:t>5. Logical journal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" name="Shape 14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Write </a:t>
            </a:r>
            <a:r>
              <a:rPr sz="6480" dirty="0" smtClean="0">
                <a:solidFill>
                  <a:srgbClr val="FFFFFF"/>
                </a:solidFill>
              </a:rPr>
              <a:t>Buffering</a:t>
            </a:r>
            <a:r>
              <a:rPr lang="en-US" sz="6480" dirty="0" smtClean="0">
                <a:solidFill>
                  <a:srgbClr val="FFFFFF"/>
                </a:solidFill>
              </a:rPr>
              <a:t/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lang="en-US" sz="6480" dirty="0" smtClean="0">
                <a:solidFill>
                  <a:srgbClr val="FFFFFF"/>
                </a:solidFill>
              </a:rPr>
              <a:t>Optimization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455" name="Shape 1455"/>
          <p:cNvSpPr>
            <a:spLocks noGrp="1"/>
          </p:cNvSpPr>
          <p:nvPr>
            <p:ph type="body" idx="4294967295"/>
          </p:nvPr>
        </p:nvSpPr>
        <p:spPr>
          <a:xfrm>
            <a:off x="304800" y="2333087"/>
            <a:ext cx="12208933" cy="684191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500" dirty="0"/>
              <a:t>Note: after journal write, there is no rush to </a:t>
            </a:r>
            <a:r>
              <a:rPr sz="3500" dirty="0" smtClean="0"/>
              <a:t>checkpoint</a:t>
            </a:r>
            <a:endParaRPr lang="en-US" sz="3500" dirty="0" smtClean="0"/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If system crashes, still have persistent copy of written data!</a:t>
            </a:r>
            <a:endParaRPr sz="32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500" dirty="0"/>
              <a:t>Journaling is sequential, checkpointing is </a:t>
            </a:r>
            <a:r>
              <a:rPr sz="3500" dirty="0" smtClean="0"/>
              <a:t>random</a:t>
            </a:r>
            <a:endParaRPr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500" dirty="0"/>
              <a:t>Solution?  Delay checkpointing for some </a:t>
            </a:r>
            <a:r>
              <a:rPr sz="3500" dirty="0" smtClean="0"/>
              <a:t>time</a:t>
            </a:r>
            <a:endParaRPr lang="en-US" sz="35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lang="en-US" sz="35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500" dirty="0"/>
              <a:t>Difficulty: need to reuse journal </a:t>
            </a:r>
            <a:r>
              <a:rPr lang="en-US" sz="3500" dirty="0" smtClean="0"/>
              <a:t>space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500" dirty="0"/>
              <a:t>Solution: keep many transactions for un-</a:t>
            </a:r>
            <a:r>
              <a:rPr lang="en-US" sz="3500" dirty="0" err="1"/>
              <a:t>checkpointed</a:t>
            </a:r>
            <a:r>
              <a:rPr lang="en-US" sz="3500" dirty="0"/>
              <a:t> </a:t>
            </a:r>
            <a:r>
              <a:rPr lang="en-US" sz="3500" dirty="0" smtClean="0"/>
              <a:t>data</a:t>
            </a:r>
            <a:endParaRPr lang="en-US"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500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" name="Shape 1520"/>
          <p:cNvSpPr/>
          <p:nvPr/>
        </p:nvSpPr>
        <p:spPr>
          <a:xfrm>
            <a:off x="8934269" y="2692556"/>
            <a:ext cx="1689812" cy="1270001"/>
          </a:xfrm>
          <a:prstGeom prst="rect">
            <a:avLst/>
          </a:prstGeom>
          <a:solidFill>
            <a:srgbClr val="88540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FFFFFF"/>
                </a:solidFill>
              </a:rPr>
              <a:t>T4</a:t>
            </a:r>
          </a:p>
        </p:txBody>
      </p:sp>
      <p:sp>
        <p:nvSpPr>
          <p:cNvPr id="1521" name="Shape 1521"/>
          <p:cNvSpPr/>
          <p:nvPr/>
        </p:nvSpPr>
        <p:spPr>
          <a:xfrm>
            <a:off x="7535574" y="2692556"/>
            <a:ext cx="1197788" cy="127000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FFFFFF"/>
                </a:solidFill>
              </a:rPr>
              <a:t>T3</a:t>
            </a:r>
          </a:p>
        </p:txBody>
      </p:sp>
      <p:sp>
        <p:nvSpPr>
          <p:cNvPr id="1522" name="Shape 1522"/>
          <p:cNvSpPr/>
          <p:nvPr/>
        </p:nvSpPr>
        <p:spPr>
          <a:xfrm>
            <a:off x="4489929" y="2692556"/>
            <a:ext cx="2844738" cy="1270001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FFFFFF"/>
                </a:solidFill>
              </a:rPr>
              <a:t>T2</a:t>
            </a:r>
          </a:p>
        </p:txBody>
      </p:sp>
      <p:sp>
        <p:nvSpPr>
          <p:cNvPr id="1523" name="Shape 1523"/>
          <p:cNvSpPr/>
          <p:nvPr/>
        </p:nvSpPr>
        <p:spPr>
          <a:xfrm>
            <a:off x="2363016" y="2692556"/>
            <a:ext cx="1926005" cy="1270001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FFFFFF"/>
                </a:solidFill>
              </a:rPr>
              <a:t>T1</a:t>
            </a:r>
          </a:p>
        </p:txBody>
      </p:sp>
      <p:sp>
        <p:nvSpPr>
          <p:cNvPr id="1524" name="Shape 15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Circular Buffer</a:t>
            </a:r>
          </a:p>
        </p:txBody>
      </p:sp>
      <p:sp>
        <p:nvSpPr>
          <p:cNvPr id="1525" name="Shape 1525"/>
          <p:cNvSpPr/>
          <p:nvPr/>
        </p:nvSpPr>
        <p:spPr>
          <a:xfrm>
            <a:off x="2363016" y="2692556"/>
            <a:ext cx="8278768" cy="1270001"/>
          </a:xfrm>
          <a:prstGeom prst="rect">
            <a:avLst/>
          </a:prstGeom>
          <a:ln w="50800">
            <a:solidFill>
              <a:srgbClr val="DCDEE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26" name="Shape 1526"/>
          <p:cNvSpPr/>
          <p:nvPr/>
        </p:nvSpPr>
        <p:spPr>
          <a:xfrm>
            <a:off x="413318" y="3003706"/>
            <a:ext cx="174879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Journal:</a:t>
            </a:r>
          </a:p>
        </p:txBody>
      </p:sp>
      <p:sp>
        <p:nvSpPr>
          <p:cNvPr id="1527" name="Shape 1527"/>
          <p:cNvSpPr/>
          <p:nvPr/>
        </p:nvSpPr>
        <p:spPr>
          <a:xfrm>
            <a:off x="2130670" y="4030915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528" name="Shape 1528"/>
          <p:cNvSpPr/>
          <p:nvPr/>
        </p:nvSpPr>
        <p:spPr>
          <a:xfrm>
            <a:off x="9795344" y="4030915"/>
            <a:ext cx="168981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128 MB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0230" y="6079274"/>
            <a:ext cx="10589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Keep </a:t>
            </a:r>
            <a:r>
              <a:rPr lang="en-US" smtClean="0"/>
              <a:t>data also in </a:t>
            </a:r>
            <a:r>
              <a:rPr lang="en-US" dirty="0" smtClean="0"/>
              <a:t>memory until </a:t>
            </a:r>
            <a:r>
              <a:rPr lang="en-US" dirty="0" err="1" smtClean="0"/>
              <a:t>checkpointed</a:t>
            </a:r>
            <a:r>
              <a:rPr lang="en-US" dirty="0" smtClean="0"/>
              <a:t> on disk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0" grpId="0" animBg="1"/>
      <p:bldP spid="1521" grpId="0" animBg="1"/>
      <p:bldP spid="1522" grpId="0" animBg="1"/>
      <p:bldP spid="1523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1" name="Shape 1541"/>
          <p:cNvSpPr/>
          <p:nvPr/>
        </p:nvSpPr>
        <p:spPr>
          <a:xfrm>
            <a:off x="8934269" y="2692556"/>
            <a:ext cx="1689812" cy="1270001"/>
          </a:xfrm>
          <a:prstGeom prst="rect">
            <a:avLst/>
          </a:prstGeom>
          <a:solidFill>
            <a:srgbClr val="88540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FFFFFF"/>
                </a:solidFill>
              </a:rPr>
              <a:t>T4</a:t>
            </a:r>
          </a:p>
        </p:txBody>
      </p:sp>
      <p:sp>
        <p:nvSpPr>
          <p:cNvPr id="1542" name="Shape 1542"/>
          <p:cNvSpPr/>
          <p:nvPr/>
        </p:nvSpPr>
        <p:spPr>
          <a:xfrm>
            <a:off x="7535574" y="2692556"/>
            <a:ext cx="1197788" cy="127000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FFFFFF"/>
                </a:solidFill>
              </a:rPr>
              <a:t>T3</a:t>
            </a:r>
          </a:p>
        </p:txBody>
      </p:sp>
      <p:sp>
        <p:nvSpPr>
          <p:cNvPr id="1543" name="Shape 1543"/>
          <p:cNvSpPr/>
          <p:nvPr/>
        </p:nvSpPr>
        <p:spPr>
          <a:xfrm>
            <a:off x="4489929" y="2692556"/>
            <a:ext cx="2844738" cy="1270001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FFFFFF"/>
                </a:solidFill>
              </a:rPr>
              <a:t>T2</a:t>
            </a:r>
          </a:p>
        </p:txBody>
      </p:sp>
      <p:sp>
        <p:nvSpPr>
          <p:cNvPr id="1544" name="Shape 15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Circular Buffer</a:t>
            </a:r>
          </a:p>
        </p:txBody>
      </p:sp>
      <p:sp>
        <p:nvSpPr>
          <p:cNvPr id="1545" name="Shape 1545"/>
          <p:cNvSpPr/>
          <p:nvPr/>
        </p:nvSpPr>
        <p:spPr>
          <a:xfrm>
            <a:off x="2363016" y="2692556"/>
            <a:ext cx="8278768" cy="1270001"/>
          </a:xfrm>
          <a:prstGeom prst="rect">
            <a:avLst/>
          </a:prstGeom>
          <a:ln w="50800">
            <a:solidFill>
              <a:srgbClr val="DCDEE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46" name="Shape 1546"/>
          <p:cNvSpPr/>
          <p:nvPr/>
        </p:nvSpPr>
        <p:spPr>
          <a:xfrm>
            <a:off x="413318" y="3003706"/>
            <a:ext cx="174879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Journal:</a:t>
            </a:r>
          </a:p>
        </p:txBody>
      </p:sp>
      <p:sp>
        <p:nvSpPr>
          <p:cNvPr id="1547" name="Shape 1547"/>
          <p:cNvSpPr/>
          <p:nvPr/>
        </p:nvSpPr>
        <p:spPr>
          <a:xfrm>
            <a:off x="2130670" y="4030915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548" name="Shape 1548"/>
          <p:cNvSpPr/>
          <p:nvPr/>
        </p:nvSpPr>
        <p:spPr>
          <a:xfrm>
            <a:off x="9795344" y="4030915"/>
            <a:ext cx="168981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128 MB</a:t>
            </a:r>
          </a:p>
        </p:txBody>
      </p:sp>
      <p:sp>
        <p:nvSpPr>
          <p:cNvPr id="1549" name="Shape 1549"/>
          <p:cNvSpPr/>
          <p:nvPr/>
        </p:nvSpPr>
        <p:spPr>
          <a:xfrm>
            <a:off x="3967454" y="5416550"/>
            <a:ext cx="506989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checkpoint and cleanup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" name="Shape 1560"/>
          <p:cNvSpPr/>
          <p:nvPr/>
        </p:nvSpPr>
        <p:spPr>
          <a:xfrm>
            <a:off x="2369029" y="2692556"/>
            <a:ext cx="1913980" cy="1270001"/>
          </a:xfrm>
          <a:prstGeom prst="rect">
            <a:avLst/>
          </a:prstGeom>
          <a:solidFill>
            <a:srgbClr val="005C6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FFFFFF"/>
                </a:solidFill>
              </a:rPr>
              <a:t>T5</a:t>
            </a:r>
          </a:p>
        </p:txBody>
      </p:sp>
      <p:sp>
        <p:nvSpPr>
          <p:cNvPr id="1561" name="Shape 1561"/>
          <p:cNvSpPr/>
          <p:nvPr/>
        </p:nvSpPr>
        <p:spPr>
          <a:xfrm>
            <a:off x="8934269" y="2692556"/>
            <a:ext cx="1689812" cy="1270001"/>
          </a:xfrm>
          <a:prstGeom prst="rect">
            <a:avLst/>
          </a:prstGeom>
          <a:solidFill>
            <a:srgbClr val="88540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FFFFFF"/>
                </a:solidFill>
              </a:rPr>
              <a:t>T4</a:t>
            </a:r>
          </a:p>
        </p:txBody>
      </p:sp>
      <p:sp>
        <p:nvSpPr>
          <p:cNvPr id="1562" name="Shape 1562"/>
          <p:cNvSpPr/>
          <p:nvPr/>
        </p:nvSpPr>
        <p:spPr>
          <a:xfrm>
            <a:off x="7535574" y="2692556"/>
            <a:ext cx="1197788" cy="127000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FFFFFF"/>
                </a:solidFill>
              </a:rPr>
              <a:t>T3</a:t>
            </a:r>
          </a:p>
        </p:txBody>
      </p:sp>
      <p:sp>
        <p:nvSpPr>
          <p:cNvPr id="1563" name="Shape 1563"/>
          <p:cNvSpPr/>
          <p:nvPr/>
        </p:nvSpPr>
        <p:spPr>
          <a:xfrm>
            <a:off x="4489929" y="2692556"/>
            <a:ext cx="2844738" cy="1270001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FFFFFF"/>
                </a:solidFill>
              </a:rPr>
              <a:t>T2</a:t>
            </a:r>
          </a:p>
        </p:txBody>
      </p:sp>
      <p:sp>
        <p:nvSpPr>
          <p:cNvPr id="1564" name="Shape 15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Circular Buffer</a:t>
            </a:r>
          </a:p>
        </p:txBody>
      </p:sp>
      <p:sp>
        <p:nvSpPr>
          <p:cNvPr id="1565" name="Shape 1565"/>
          <p:cNvSpPr/>
          <p:nvPr/>
        </p:nvSpPr>
        <p:spPr>
          <a:xfrm>
            <a:off x="2363016" y="2692556"/>
            <a:ext cx="8278768" cy="1270001"/>
          </a:xfrm>
          <a:prstGeom prst="rect">
            <a:avLst/>
          </a:prstGeom>
          <a:ln w="50800">
            <a:solidFill>
              <a:srgbClr val="DCDEE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6" name="Shape 1566"/>
          <p:cNvSpPr/>
          <p:nvPr/>
        </p:nvSpPr>
        <p:spPr>
          <a:xfrm>
            <a:off x="413318" y="3003706"/>
            <a:ext cx="174879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Journal:</a:t>
            </a:r>
          </a:p>
        </p:txBody>
      </p:sp>
      <p:sp>
        <p:nvSpPr>
          <p:cNvPr id="1567" name="Shape 1567"/>
          <p:cNvSpPr/>
          <p:nvPr/>
        </p:nvSpPr>
        <p:spPr>
          <a:xfrm>
            <a:off x="2130670" y="4030915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568" name="Shape 1568"/>
          <p:cNvSpPr/>
          <p:nvPr/>
        </p:nvSpPr>
        <p:spPr>
          <a:xfrm>
            <a:off x="9795344" y="4030915"/>
            <a:ext cx="168981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128 MB</a:t>
            </a:r>
          </a:p>
        </p:txBody>
      </p:sp>
      <p:sp>
        <p:nvSpPr>
          <p:cNvPr id="1569" name="Shape 1569"/>
          <p:cNvSpPr/>
          <p:nvPr/>
        </p:nvSpPr>
        <p:spPr>
          <a:xfrm>
            <a:off x="5238241" y="5416550"/>
            <a:ext cx="252831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transaction!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1" name="Shape 1581"/>
          <p:cNvSpPr/>
          <p:nvPr/>
        </p:nvSpPr>
        <p:spPr>
          <a:xfrm>
            <a:off x="2369029" y="2692556"/>
            <a:ext cx="1913980" cy="1270001"/>
          </a:xfrm>
          <a:prstGeom prst="rect">
            <a:avLst/>
          </a:prstGeom>
          <a:solidFill>
            <a:srgbClr val="005C6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FFFFFF"/>
                </a:solidFill>
              </a:rPr>
              <a:t>T5</a:t>
            </a:r>
          </a:p>
        </p:txBody>
      </p:sp>
      <p:sp>
        <p:nvSpPr>
          <p:cNvPr id="1582" name="Shape 1582"/>
          <p:cNvSpPr/>
          <p:nvPr/>
        </p:nvSpPr>
        <p:spPr>
          <a:xfrm>
            <a:off x="8934269" y="2692556"/>
            <a:ext cx="1689812" cy="1270001"/>
          </a:xfrm>
          <a:prstGeom prst="rect">
            <a:avLst/>
          </a:prstGeom>
          <a:solidFill>
            <a:srgbClr val="88540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FFFFFF"/>
                </a:solidFill>
              </a:rPr>
              <a:t>T4</a:t>
            </a:r>
          </a:p>
        </p:txBody>
      </p:sp>
      <p:sp>
        <p:nvSpPr>
          <p:cNvPr id="1583" name="Shape 1583"/>
          <p:cNvSpPr/>
          <p:nvPr/>
        </p:nvSpPr>
        <p:spPr>
          <a:xfrm>
            <a:off x="7535574" y="2692556"/>
            <a:ext cx="1197788" cy="1270001"/>
          </a:xfrm>
          <a:prstGeom prst="rect">
            <a:avLst/>
          </a:prstGeom>
          <a:solidFill>
            <a:srgbClr val="5747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000" b="1">
                <a:solidFill>
                  <a:srgbClr val="FFFFFF"/>
                </a:solidFill>
              </a:rPr>
              <a:t>T3</a:t>
            </a:r>
          </a:p>
        </p:txBody>
      </p:sp>
      <p:sp>
        <p:nvSpPr>
          <p:cNvPr id="1584" name="Shape 15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Circular Buffer</a:t>
            </a:r>
          </a:p>
        </p:txBody>
      </p:sp>
      <p:sp>
        <p:nvSpPr>
          <p:cNvPr id="1585" name="Shape 1585"/>
          <p:cNvSpPr/>
          <p:nvPr/>
        </p:nvSpPr>
        <p:spPr>
          <a:xfrm>
            <a:off x="2363016" y="2692556"/>
            <a:ext cx="8278768" cy="1270001"/>
          </a:xfrm>
          <a:prstGeom prst="rect">
            <a:avLst/>
          </a:prstGeom>
          <a:ln w="50800">
            <a:solidFill>
              <a:srgbClr val="DCDEE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86" name="Shape 1586"/>
          <p:cNvSpPr/>
          <p:nvPr/>
        </p:nvSpPr>
        <p:spPr>
          <a:xfrm>
            <a:off x="413318" y="3003706"/>
            <a:ext cx="174879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Journal:</a:t>
            </a:r>
          </a:p>
        </p:txBody>
      </p:sp>
      <p:sp>
        <p:nvSpPr>
          <p:cNvPr id="1587" name="Shape 1587"/>
          <p:cNvSpPr/>
          <p:nvPr/>
        </p:nvSpPr>
        <p:spPr>
          <a:xfrm>
            <a:off x="2130670" y="4030915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588" name="Shape 1588"/>
          <p:cNvSpPr/>
          <p:nvPr/>
        </p:nvSpPr>
        <p:spPr>
          <a:xfrm>
            <a:off x="9795344" y="4030915"/>
            <a:ext cx="168981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128 MB</a:t>
            </a:r>
          </a:p>
        </p:txBody>
      </p:sp>
      <p:sp>
        <p:nvSpPr>
          <p:cNvPr id="1589" name="Shape 1589"/>
          <p:cNvSpPr/>
          <p:nvPr/>
        </p:nvSpPr>
        <p:spPr>
          <a:xfrm>
            <a:off x="3967454" y="5416550"/>
            <a:ext cx="506989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checkpoint and cleanup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1" name="Shape 159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Optimizations</a:t>
            </a:r>
          </a:p>
        </p:txBody>
      </p:sp>
      <p:sp>
        <p:nvSpPr>
          <p:cNvPr id="1592" name="Shape 1592"/>
          <p:cNvSpPr>
            <a:spLocks noGrp="1"/>
          </p:cNvSpPr>
          <p:nvPr>
            <p:ph type="body" idx="4294967295"/>
          </p:nvPr>
        </p:nvSpPr>
        <p:spPr>
          <a:xfrm>
            <a:off x="402956" y="2163440"/>
            <a:ext cx="11099800" cy="5922962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1. Reuse small area for journal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2. Barriers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3. Checksums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4. Circular journal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53585F"/>
                </a:solidFill>
              </a:rPr>
              <a:t>5. Logical journal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4" name="Shape 15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Physical Journal</a:t>
            </a:r>
          </a:p>
        </p:txBody>
      </p:sp>
      <p:sp>
        <p:nvSpPr>
          <p:cNvPr id="1595" name="Shape 1595"/>
          <p:cNvSpPr/>
          <p:nvPr/>
        </p:nvSpPr>
        <p:spPr>
          <a:xfrm>
            <a:off x="393259" y="1883995"/>
            <a:ext cx="2335043" cy="227319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TxB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length=3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blks=4,6,1</a:t>
            </a:r>
          </a:p>
        </p:txBody>
      </p:sp>
      <p:sp>
        <p:nvSpPr>
          <p:cNvPr id="1596" name="Shape 1596"/>
          <p:cNvSpPr/>
          <p:nvPr/>
        </p:nvSpPr>
        <p:spPr>
          <a:xfrm>
            <a:off x="2883307" y="1883995"/>
            <a:ext cx="2335043" cy="227319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0000000000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0000000000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0000000000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0000100000</a:t>
            </a:r>
          </a:p>
        </p:txBody>
      </p:sp>
      <p:sp>
        <p:nvSpPr>
          <p:cNvPr id="1597" name="Shape 1597"/>
          <p:cNvSpPr/>
          <p:nvPr/>
        </p:nvSpPr>
        <p:spPr>
          <a:xfrm>
            <a:off x="5334879" y="1883995"/>
            <a:ext cx="2335042" cy="227319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…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addr[?]=521</a:t>
            </a:r>
          </a:p>
        </p:txBody>
      </p:sp>
      <p:sp>
        <p:nvSpPr>
          <p:cNvPr id="1598" name="Shape 1598"/>
          <p:cNvSpPr/>
          <p:nvPr/>
        </p:nvSpPr>
        <p:spPr>
          <a:xfrm>
            <a:off x="7786451" y="1883995"/>
            <a:ext cx="2335042" cy="227319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data block</a:t>
            </a:r>
          </a:p>
        </p:txBody>
      </p:sp>
      <p:sp>
        <p:nvSpPr>
          <p:cNvPr id="1599" name="Shape 1599"/>
          <p:cNvSpPr/>
          <p:nvPr/>
        </p:nvSpPr>
        <p:spPr>
          <a:xfrm>
            <a:off x="10276498" y="1883995"/>
            <a:ext cx="2335042" cy="227319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(checksum)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1" name="Shape 160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Physical Journal</a:t>
            </a:r>
          </a:p>
        </p:txBody>
      </p:sp>
      <p:sp>
        <p:nvSpPr>
          <p:cNvPr id="1602" name="Shape 1602"/>
          <p:cNvSpPr/>
          <p:nvPr/>
        </p:nvSpPr>
        <p:spPr>
          <a:xfrm>
            <a:off x="393259" y="1883995"/>
            <a:ext cx="2335043" cy="227319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TxB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length=3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blks=4,6,1</a:t>
            </a:r>
          </a:p>
        </p:txBody>
      </p:sp>
      <p:sp>
        <p:nvSpPr>
          <p:cNvPr id="1603" name="Shape 1603"/>
          <p:cNvSpPr/>
          <p:nvPr/>
        </p:nvSpPr>
        <p:spPr>
          <a:xfrm>
            <a:off x="2883307" y="1883995"/>
            <a:ext cx="2335043" cy="227319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0000000000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0000000000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0000000000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0000100000</a:t>
            </a:r>
          </a:p>
        </p:txBody>
      </p:sp>
      <p:sp>
        <p:nvSpPr>
          <p:cNvPr id="1604" name="Shape 1604"/>
          <p:cNvSpPr/>
          <p:nvPr/>
        </p:nvSpPr>
        <p:spPr>
          <a:xfrm>
            <a:off x="5334879" y="1883995"/>
            <a:ext cx="2335042" cy="227319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inode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…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addr[?]=521</a:t>
            </a:r>
          </a:p>
        </p:txBody>
      </p:sp>
      <p:sp>
        <p:nvSpPr>
          <p:cNvPr id="1605" name="Shape 1605"/>
          <p:cNvSpPr/>
          <p:nvPr/>
        </p:nvSpPr>
        <p:spPr>
          <a:xfrm>
            <a:off x="7786451" y="1883995"/>
            <a:ext cx="2335042" cy="227319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data block</a:t>
            </a:r>
          </a:p>
        </p:txBody>
      </p:sp>
      <p:sp>
        <p:nvSpPr>
          <p:cNvPr id="1606" name="Shape 1606"/>
          <p:cNvSpPr/>
          <p:nvPr/>
        </p:nvSpPr>
        <p:spPr>
          <a:xfrm>
            <a:off x="10276498" y="1883995"/>
            <a:ext cx="2335042" cy="227319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(checksum)</a:t>
            </a:r>
          </a:p>
        </p:txBody>
      </p:sp>
      <p:sp>
        <p:nvSpPr>
          <p:cNvPr id="1607" name="Shape 1607"/>
          <p:cNvSpPr/>
          <p:nvPr/>
        </p:nvSpPr>
        <p:spPr>
          <a:xfrm>
            <a:off x="5360279" y="3079990"/>
            <a:ext cx="2284242" cy="798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508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08" name="Shape 1608"/>
          <p:cNvSpPr/>
          <p:nvPr/>
        </p:nvSpPr>
        <p:spPr>
          <a:xfrm>
            <a:off x="7592741" y="1567324"/>
            <a:ext cx="2722461" cy="29065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508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09" name="Shape 1609"/>
          <p:cNvSpPr/>
          <p:nvPr/>
        </p:nvSpPr>
        <p:spPr>
          <a:xfrm>
            <a:off x="3700952" y="3414366"/>
            <a:ext cx="578213" cy="6173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50800">
            <a:solidFill>
              <a:srgbClr val="FF2600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10" name="Shape 1610"/>
          <p:cNvSpPr/>
          <p:nvPr/>
        </p:nvSpPr>
        <p:spPr>
          <a:xfrm>
            <a:off x="2793859" y="5172631"/>
            <a:ext cx="7417095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Actual changed data is much smaller!</a:t>
            </a:r>
            <a:endParaRPr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Consistency </a:t>
            </a:r>
            <a:r>
              <a:rPr sz="6480" dirty="0" smtClean="0">
                <a:solidFill>
                  <a:srgbClr val="FFFFFF"/>
                </a:solidFill>
              </a:rPr>
              <a:t>Example</a:t>
            </a:r>
            <a:r>
              <a:rPr lang="en-US" sz="6480" dirty="0" smtClean="0">
                <a:solidFill>
                  <a:srgbClr val="FFFFFF"/>
                </a:solidFill>
              </a:rPr>
              <a:t>s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270" name="Shape 270"/>
          <p:cNvSpPr>
            <a:spLocks noGrp="1"/>
          </p:cNvSpPr>
          <p:nvPr>
            <p:ph type="body" idx="4294967295"/>
          </p:nvPr>
        </p:nvSpPr>
        <p:spPr>
          <a:xfrm>
            <a:off x="371960" y="2099733"/>
            <a:ext cx="11099800" cy="7653867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b="1" dirty="0" smtClean="0">
                <a:latin typeface="Helvetica"/>
                <a:ea typeface="Helvetica"/>
                <a:cs typeface="Helvetica"/>
                <a:sym typeface="Helvetica"/>
              </a:rPr>
              <a:t>Assumptions: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sz="3300" b="1" dirty="0" smtClean="0">
                <a:latin typeface="Helvetica"/>
                <a:ea typeface="Helvetica"/>
                <a:cs typeface="Helvetica"/>
                <a:sym typeface="Helvetica"/>
              </a:rPr>
              <a:t>Superblock</a:t>
            </a:r>
            <a:r>
              <a:rPr sz="3300" dirty="0"/>
              <a:t>: field contains total blocks in FS.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sz="3300" dirty="0"/>
              <a:t>DATA = 1024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sz="3300" b="1" dirty="0" smtClean="0">
                <a:latin typeface="Helvetica"/>
                <a:ea typeface="Helvetica"/>
                <a:cs typeface="Helvetica"/>
                <a:sym typeface="Helvetica"/>
              </a:rPr>
              <a:t>Inode</a:t>
            </a:r>
            <a:r>
              <a:rPr sz="3300" dirty="0"/>
              <a:t>: field contains pointer to data block.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sz="3300" dirty="0"/>
              <a:t>DATA in {0, 1, 2, …, 1023</a:t>
            </a:r>
            <a:r>
              <a:rPr sz="3300" dirty="0" smtClean="0"/>
              <a:t>}</a:t>
            </a:r>
            <a:endParaRPr lang="en-US" sz="3300" dirty="0" smtClean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b="1" dirty="0" smtClean="0">
                <a:latin typeface="Helvetica"/>
                <a:ea typeface="Helvetica"/>
                <a:cs typeface="Helvetica"/>
                <a:sym typeface="Helvetica"/>
              </a:rPr>
              <a:t>Scenario 1: Consistent or not?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300" b="1" dirty="0" smtClean="0">
                <a:latin typeface="Helvetica"/>
                <a:ea typeface="Helvetica"/>
                <a:cs typeface="Helvetica"/>
                <a:sym typeface="Helvetica"/>
              </a:rPr>
              <a:t>Superblock</a:t>
            </a:r>
            <a:r>
              <a:rPr lang="en-US" sz="3300" dirty="0"/>
              <a:t>: field contains total blocks in FS.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300" dirty="0"/>
              <a:t>DATA = 1024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300" b="1" dirty="0" err="1" smtClean="0">
                <a:latin typeface="Helvetica"/>
                <a:ea typeface="Helvetica"/>
                <a:cs typeface="Helvetica"/>
                <a:sym typeface="Helvetica"/>
              </a:rPr>
              <a:t>Inode</a:t>
            </a:r>
            <a:r>
              <a:rPr lang="en-US" sz="3300" dirty="0"/>
              <a:t>: field contains pointer to data block.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300" dirty="0"/>
              <a:t>DATA = </a:t>
            </a:r>
            <a:r>
              <a:rPr lang="en-US" sz="3300" dirty="0" smtClean="0"/>
              <a:t>241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b="1" dirty="0" smtClean="0">
                <a:solidFill>
                  <a:schemeClr val="bg1"/>
                </a:solidFill>
              </a:rPr>
              <a:t>Consistent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4000" b="1" dirty="0">
                <a:latin typeface="Helvetica"/>
                <a:ea typeface="Helvetica"/>
                <a:cs typeface="Helvetica"/>
                <a:sym typeface="Helvetica"/>
              </a:rPr>
              <a:t>Scenario </a:t>
            </a:r>
            <a:r>
              <a:rPr lang="en-US" sz="4000" b="1" dirty="0" smtClean="0">
                <a:latin typeface="Helvetica"/>
                <a:ea typeface="Helvetica"/>
                <a:cs typeface="Helvetica"/>
                <a:sym typeface="Helvetica"/>
              </a:rPr>
              <a:t>2: </a:t>
            </a:r>
            <a:r>
              <a:rPr lang="en-US" sz="4000" b="1" dirty="0">
                <a:latin typeface="Helvetica"/>
                <a:ea typeface="Helvetica"/>
                <a:cs typeface="Helvetica"/>
                <a:sym typeface="Helvetica"/>
              </a:rPr>
              <a:t>Consistent or not</a:t>
            </a:r>
            <a:r>
              <a:rPr lang="en-US" sz="4000" b="1" dirty="0" smtClean="0">
                <a:latin typeface="Helvetica"/>
                <a:ea typeface="Helvetica"/>
                <a:cs typeface="Helvetica"/>
                <a:sym typeface="Helvetica"/>
              </a:rPr>
              <a:t>?</a:t>
            </a:r>
            <a:endParaRPr lang="en-US" sz="3900" dirty="0" smtClean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300" b="1" dirty="0">
                <a:latin typeface="Helvetica"/>
                <a:ea typeface="Helvetica"/>
                <a:cs typeface="Helvetica"/>
                <a:sym typeface="Helvetica"/>
              </a:rPr>
              <a:t>Superblock</a:t>
            </a:r>
            <a:r>
              <a:rPr lang="en-US" sz="3300" dirty="0"/>
              <a:t>: field contains total blocks in FS.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300" dirty="0"/>
              <a:t>DATA = 1024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300" b="1" dirty="0" smtClean="0">
                <a:latin typeface="Helvetica"/>
                <a:ea typeface="Helvetica"/>
                <a:cs typeface="Helvetica"/>
                <a:sym typeface="Helvetica"/>
              </a:rPr>
              <a:t>node</a:t>
            </a:r>
            <a:r>
              <a:rPr lang="en-US" sz="3300" dirty="0"/>
              <a:t>: field contains pointer to data block.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300" dirty="0"/>
              <a:t>DATA = </a:t>
            </a:r>
            <a:r>
              <a:rPr lang="en-US" sz="3300" dirty="0" smtClean="0"/>
              <a:t>2345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chemeClr val="bg1"/>
                </a:solidFill>
              </a:rPr>
              <a:t>Inconsistent</a:t>
            </a:r>
            <a:endParaRPr lang="en-US" sz="3600" dirty="0">
              <a:solidFill>
                <a:schemeClr val="bg1"/>
              </a:solidFill>
            </a:endParaRP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endParaRPr lang="en-US" sz="3600" dirty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endParaRPr sz="3300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" grpId="0" uiExpand="1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2" name="Shape 16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Logical Journal</a:t>
            </a:r>
          </a:p>
        </p:txBody>
      </p:sp>
      <p:sp>
        <p:nvSpPr>
          <p:cNvPr id="1613" name="Shape 1613"/>
          <p:cNvSpPr/>
          <p:nvPr/>
        </p:nvSpPr>
        <p:spPr>
          <a:xfrm>
            <a:off x="2844831" y="1883995"/>
            <a:ext cx="2335042" cy="227319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TxB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length=1</a:t>
            </a:r>
          </a:p>
        </p:txBody>
      </p:sp>
      <p:sp>
        <p:nvSpPr>
          <p:cNvPr id="1614" name="Shape 1614"/>
          <p:cNvSpPr/>
          <p:nvPr/>
        </p:nvSpPr>
        <p:spPr>
          <a:xfrm>
            <a:off x="5334879" y="1883995"/>
            <a:ext cx="2335042" cy="227319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list of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changes</a:t>
            </a:r>
          </a:p>
        </p:txBody>
      </p:sp>
      <p:sp>
        <p:nvSpPr>
          <p:cNvPr id="1615" name="Shape 1615"/>
          <p:cNvSpPr/>
          <p:nvPr/>
        </p:nvSpPr>
        <p:spPr>
          <a:xfrm>
            <a:off x="7824927" y="1883995"/>
            <a:ext cx="2335042" cy="2273191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(checksum)</a:t>
            </a:r>
          </a:p>
        </p:txBody>
      </p:sp>
      <p:sp>
        <p:nvSpPr>
          <p:cNvPr id="1616" name="Shape 1616"/>
          <p:cNvSpPr/>
          <p:nvPr/>
        </p:nvSpPr>
        <p:spPr>
          <a:xfrm>
            <a:off x="355601" y="4501870"/>
            <a:ext cx="12513732" cy="31495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chemeClr val="bg2"/>
                </a:solidFill>
              </a:rPr>
              <a:t>Logical journals record changes </a:t>
            </a:r>
            <a:r>
              <a:rPr sz="3600" dirty="0" smtClean="0">
                <a:solidFill>
                  <a:schemeClr val="bg2"/>
                </a:solidFill>
              </a:rPr>
              <a:t>to</a:t>
            </a:r>
            <a:r>
              <a:rPr lang="en-US" sz="3600" dirty="0" smtClean="0">
                <a:solidFill>
                  <a:schemeClr val="bg2"/>
                </a:solidFill>
              </a:rPr>
              <a:t> </a:t>
            </a:r>
            <a:r>
              <a:rPr sz="3600" dirty="0" smtClean="0">
                <a:solidFill>
                  <a:schemeClr val="bg2"/>
                </a:solidFill>
              </a:rPr>
              <a:t>bytes</a:t>
            </a:r>
            <a:r>
              <a:rPr sz="3600" dirty="0">
                <a:solidFill>
                  <a:schemeClr val="bg2"/>
                </a:solidFill>
              </a:rPr>
              <a:t>, not </a:t>
            </a:r>
            <a:r>
              <a:rPr lang="en-US" sz="3600" dirty="0" smtClean="0">
                <a:solidFill>
                  <a:schemeClr val="bg2"/>
                </a:solidFill>
              </a:rPr>
              <a:t>contents of new </a:t>
            </a:r>
            <a:r>
              <a:rPr sz="3600" dirty="0" smtClean="0">
                <a:solidFill>
                  <a:schemeClr val="bg2"/>
                </a:solidFill>
              </a:rPr>
              <a:t>blocks</a:t>
            </a:r>
            <a:endParaRPr lang="en-US" sz="3600" dirty="0" smtClean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lang="en-US" dirty="0">
              <a:solidFill>
                <a:schemeClr val="bg2"/>
              </a:solidFill>
            </a:endParaRP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chemeClr val="bg2"/>
                </a:solidFill>
              </a:rPr>
              <a:t>On recovery: </a:t>
            </a:r>
            <a:br>
              <a:rPr lang="en-US" sz="3600" dirty="0" smtClean="0">
                <a:solidFill>
                  <a:schemeClr val="bg2"/>
                </a:solidFill>
              </a:rPr>
            </a:br>
            <a:r>
              <a:rPr lang="en-US" sz="3600" dirty="0" smtClean="0">
                <a:solidFill>
                  <a:schemeClr val="bg2"/>
                </a:solidFill>
              </a:rPr>
              <a:t>Need to read existing contents of in-place data  and (re-)apply changes</a:t>
            </a:r>
            <a:endParaRPr sz="3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" name="Shape 16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Optimizations</a:t>
            </a:r>
          </a:p>
        </p:txBody>
      </p:sp>
      <p:sp>
        <p:nvSpPr>
          <p:cNvPr id="1619" name="Shape 1619"/>
          <p:cNvSpPr>
            <a:spLocks noGrp="1"/>
          </p:cNvSpPr>
          <p:nvPr>
            <p:ph type="body" idx="4294967295"/>
          </p:nvPr>
        </p:nvSpPr>
        <p:spPr>
          <a:xfrm>
            <a:off x="325465" y="2178939"/>
            <a:ext cx="11099800" cy="5922962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1. Reuse small area for journal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2. Barriers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3. Checksums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4. Circular journal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5. Logical journal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4" name="Shape 166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File System Integration</a:t>
            </a:r>
          </a:p>
        </p:txBody>
      </p:sp>
      <p:sp>
        <p:nvSpPr>
          <p:cNvPr id="1666" name="Shape 1666"/>
          <p:cNvSpPr/>
          <p:nvPr/>
        </p:nvSpPr>
        <p:spPr>
          <a:xfrm>
            <a:off x="4948635" y="3416441"/>
            <a:ext cx="3107530" cy="1488147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 dirty="0" smtClean="0">
                <a:solidFill>
                  <a:srgbClr val="FFFFFF"/>
                </a:solidFill>
              </a:rPr>
              <a:t>FS</a:t>
            </a:r>
            <a:r>
              <a:rPr lang="en-US" sz="3000" b="1" dirty="0" smtClean="0">
                <a:solidFill>
                  <a:srgbClr val="FFFFFF"/>
                </a:solidFill>
              </a:rPr>
              <a:t/>
            </a:r>
            <a:br>
              <a:rPr lang="en-US" sz="3000" b="1" dirty="0" smtClean="0">
                <a:solidFill>
                  <a:srgbClr val="FFFFFF"/>
                </a:solidFill>
              </a:rPr>
            </a:br>
            <a:endParaRPr sz="3000" b="1" dirty="0">
              <a:solidFill>
                <a:srgbClr val="FFFFFF"/>
              </a:solidFill>
            </a:endParaRPr>
          </a:p>
        </p:txBody>
      </p:sp>
      <p:sp>
        <p:nvSpPr>
          <p:cNvPr id="1667" name="Shape 1667"/>
          <p:cNvSpPr/>
          <p:nvPr/>
        </p:nvSpPr>
        <p:spPr>
          <a:xfrm>
            <a:off x="5075416" y="4257026"/>
            <a:ext cx="2853968" cy="520562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668" name="Shape 1668"/>
          <p:cNvSpPr/>
          <p:nvPr/>
        </p:nvSpPr>
        <p:spPr>
          <a:xfrm>
            <a:off x="4948635" y="5048823"/>
            <a:ext cx="3107530" cy="671954"/>
          </a:xfrm>
          <a:prstGeom prst="rect">
            <a:avLst/>
          </a:prstGeom>
          <a:solidFill>
            <a:srgbClr val="BC802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Scheduler</a:t>
            </a:r>
          </a:p>
        </p:txBody>
      </p:sp>
      <p:sp>
        <p:nvSpPr>
          <p:cNvPr id="1669" name="Shape 1669"/>
          <p:cNvSpPr/>
          <p:nvPr/>
        </p:nvSpPr>
        <p:spPr>
          <a:xfrm>
            <a:off x="4948635" y="5865012"/>
            <a:ext cx="3107530" cy="671956"/>
          </a:xfrm>
          <a:prstGeom prst="rect">
            <a:avLst/>
          </a:prstGeom>
          <a:solidFill>
            <a:srgbClr val="97181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Disk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1" name="Shape 1671"/>
          <p:cNvSpPr>
            <a:spLocks noGrp="1"/>
          </p:cNvSpPr>
          <p:nvPr>
            <p:ph type="title"/>
          </p:nvPr>
        </p:nvSpPr>
        <p:spPr>
          <a:xfrm>
            <a:off x="387458" y="89249"/>
            <a:ext cx="12092409" cy="1824949"/>
          </a:xfrm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How to avoid writing all disk blocks Twice?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672" name="Shape 1672"/>
          <p:cNvSpPr>
            <a:spLocks noGrp="1"/>
          </p:cNvSpPr>
          <p:nvPr>
            <p:ph type="body" idx="4294967295"/>
          </p:nvPr>
        </p:nvSpPr>
        <p:spPr>
          <a:xfrm>
            <a:off x="505991" y="2347419"/>
            <a:ext cx="12177075" cy="68003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4000" dirty="0"/>
              <a:t>Observation: some </a:t>
            </a:r>
            <a:r>
              <a:rPr lang="en-US" sz="4000" dirty="0" smtClean="0"/>
              <a:t>blocks </a:t>
            </a:r>
            <a:r>
              <a:rPr lang="en-US" sz="4000" dirty="0"/>
              <a:t>(e.g., user data) </a:t>
            </a:r>
            <a:r>
              <a:rPr lang="en-US" sz="4000" dirty="0" smtClean="0"/>
              <a:t>are </a:t>
            </a:r>
            <a:r>
              <a:rPr lang="en-US" sz="4000" dirty="0"/>
              <a:t>less </a:t>
            </a:r>
            <a:r>
              <a:rPr lang="en-US" sz="4000" dirty="0" smtClean="0"/>
              <a:t>important</a:t>
            </a:r>
            <a:endParaRPr lang="en-US" sz="4000" dirty="0"/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endParaRPr lang="en-US" sz="4000" dirty="0"/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 smtClean="0">
                <a:latin typeface="Helvetica"/>
                <a:ea typeface="Helvetica"/>
                <a:cs typeface="Helvetica"/>
                <a:sym typeface="Helvetica"/>
              </a:rPr>
              <a:t>Strategy</a:t>
            </a:r>
            <a:r>
              <a:rPr sz="3800" dirty="0"/>
              <a:t>: journal all metadata, including: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superblock, bitmaps, inodes, indirects, directories</a:t>
            </a:r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For regular data, write it back whenever </a:t>
            </a:r>
            <a:r>
              <a:rPr sz="3800" dirty="0" smtClean="0"/>
              <a:t>convenient</a:t>
            </a:r>
            <a:r>
              <a:rPr sz="3800" dirty="0"/>
              <a:t>.  </a:t>
            </a:r>
            <a:r>
              <a:rPr lang="en-US" sz="3800" dirty="0" smtClean="0"/>
              <a:t/>
            </a:r>
            <a:br>
              <a:rPr lang="en-US" sz="3800" dirty="0" smtClean="0"/>
            </a:br>
            <a:r>
              <a:rPr sz="3800" dirty="0" smtClean="0"/>
              <a:t>Of </a:t>
            </a:r>
            <a:r>
              <a:rPr sz="3800" dirty="0"/>
              <a:t>course, files may contain garbage</a:t>
            </a:r>
            <a:r>
              <a:rPr sz="3800" dirty="0" smtClean="0"/>
              <a:t>.</a:t>
            </a:r>
            <a:endParaRPr lang="en-US" sz="3800" dirty="0" smtClean="0"/>
          </a:p>
          <a:p>
            <a:pPr marL="0" indent="0">
              <a:buNone/>
              <a:defRPr sz="1800">
                <a:solidFill>
                  <a:srgbClr val="000000"/>
                </a:solidFill>
              </a:defRPr>
            </a:pPr>
            <a:endParaRPr lang="en-US" sz="3800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0" name="Shape 16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Writeback Journal</a:t>
            </a:r>
          </a:p>
        </p:txBody>
      </p:sp>
      <p:sp>
        <p:nvSpPr>
          <p:cNvPr id="1681" name="Shape 1681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82" name="Shape 1682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83" name="Shape 1683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684" name="Shape 1684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685" name="Shape 1685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686" name="Shape 1686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687" name="Shape 1687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688" name="Shape 1688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689" name="Shape 1689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90" name="Shape 1690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691" name="Shape 1691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692" name="Shape 1692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93" name="Shape 1693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94" name="Shape 1694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695" name="Shape 1695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696" name="Shape 1696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697" name="Shape 1697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698" name="Shape 1698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699" name="Shape 1699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700" name="Shape 1700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701" name="Shape 1701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702" name="Shape 1702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703" name="Shape 1703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704" name="Shape 1704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705" name="Shape 1705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706" name="Shape 1706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707" name="Shape 1707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708" name="Shape 1708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709" name="Shape 1709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710" name="Shape 1710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711" name="Shape 1711"/>
          <p:cNvSpPr/>
          <p:nvPr/>
        </p:nvSpPr>
        <p:spPr>
          <a:xfrm>
            <a:off x="3377856" y="5026028"/>
            <a:ext cx="62640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transaction: append </a:t>
            </a:r>
            <a:r>
              <a:rPr sz="3600" dirty="0" smtClean="0">
                <a:solidFill>
                  <a:srgbClr val="FFFFFF"/>
                </a:solidFill>
              </a:rPr>
              <a:t>to </a:t>
            </a:r>
            <a:r>
              <a:rPr sz="3600" dirty="0">
                <a:solidFill>
                  <a:srgbClr val="FFFFFF"/>
                </a:solidFill>
              </a:rPr>
              <a:t>inode I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3" name="Shape 17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Writeback Journal</a:t>
            </a:r>
          </a:p>
        </p:txBody>
      </p:sp>
      <p:sp>
        <p:nvSpPr>
          <p:cNvPr id="1714" name="Shape 1714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15" name="Shape 1715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16" name="Shape 1716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717" name="Shape 1717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718" name="Shape 1718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719" name="Shape 1719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720" name="Shape 1720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721" name="Shape 1721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722" name="Shape 1722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23" name="Shape 1723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724" name="Shape 1724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TxB</a:t>
            </a:r>
          </a:p>
        </p:txBody>
      </p:sp>
      <p:sp>
        <p:nvSpPr>
          <p:cNvPr id="1725" name="Shape 1725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B’</a:t>
            </a:r>
          </a:p>
        </p:txBody>
      </p:sp>
      <p:sp>
        <p:nvSpPr>
          <p:cNvPr id="1726" name="Shape 1726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I’</a:t>
            </a:r>
          </a:p>
        </p:txBody>
      </p:sp>
      <p:sp>
        <p:nvSpPr>
          <p:cNvPr id="1727" name="Shape 1727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728" name="Shape 1728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729" name="Shape 1729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730" name="Shape 1730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731" name="Shape 1731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732" name="Shape 1732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733" name="Shape 1733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734" name="Shape 1734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735" name="Shape 1735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736" name="Shape 1736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737" name="Shape 1737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738" name="Shape 1738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739" name="Shape 1739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740" name="Shape 1740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741" name="Shape 1741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742" name="Shape 1742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743" name="Shape 1743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744" name="Shape 1744"/>
          <p:cNvSpPr/>
          <p:nvPr/>
        </p:nvSpPr>
        <p:spPr>
          <a:xfrm>
            <a:off x="3377856" y="5026028"/>
            <a:ext cx="62640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append to inode I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6" name="Shape 174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Writeback Journal</a:t>
            </a:r>
          </a:p>
        </p:txBody>
      </p:sp>
      <p:sp>
        <p:nvSpPr>
          <p:cNvPr id="1747" name="Shape 1747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48" name="Shape 1748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49" name="Shape 1749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750" name="Shape 1750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751" name="Shape 1751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752" name="Shape 1752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753" name="Shape 1753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754" name="Shape 1754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755" name="Shape 1755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56" name="Shape 1756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757" name="Shape 1757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TxB</a:t>
            </a:r>
          </a:p>
        </p:txBody>
      </p:sp>
      <p:sp>
        <p:nvSpPr>
          <p:cNvPr id="1758" name="Shape 1758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B’</a:t>
            </a:r>
          </a:p>
        </p:txBody>
      </p:sp>
      <p:sp>
        <p:nvSpPr>
          <p:cNvPr id="1759" name="Shape 1759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I’</a:t>
            </a:r>
          </a:p>
        </p:txBody>
      </p:sp>
      <p:sp>
        <p:nvSpPr>
          <p:cNvPr id="1760" name="Shape 1760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TxE</a:t>
            </a:r>
          </a:p>
        </p:txBody>
      </p:sp>
      <p:sp>
        <p:nvSpPr>
          <p:cNvPr id="1761" name="Shape 1761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762" name="Shape 1762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763" name="Shape 1763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764" name="Shape 1764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765" name="Shape 1765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766" name="Shape 1766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767" name="Shape 1767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768" name="Shape 1768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769" name="Shape 1769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770" name="Shape 1770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771" name="Shape 1771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772" name="Shape 1772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773" name="Shape 1773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774" name="Shape 1774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775" name="Shape 1775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776" name="Shape 1776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777" name="Shape 1777"/>
          <p:cNvSpPr/>
          <p:nvPr/>
        </p:nvSpPr>
        <p:spPr>
          <a:xfrm>
            <a:off x="3377856" y="5026028"/>
            <a:ext cx="62640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append to inode I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9" name="Shape 177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Writeback Journal</a:t>
            </a:r>
          </a:p>
        </p:txBody>
      </p:sp>
      <p:sp>
        <p:nvSpPr>
          <p:cNvPr id="1780" name="Shape 1780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81" name="Shape 1781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82" name="Shape 1782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783" name="Shape 1783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784" name="Shape 1784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785" name="Shape 1785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786" name="Shape 1786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787" name="Shape 1787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788" name="Shape 1788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89" name="Shape 1789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790" name="Shape 1790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TxB</a:t>
            </a:r>
          </a:p>
        </p:txBody>
      </p:sp>
      <p:sp>
        <p:nvSpPr>
          <p:cNvPr id="1791" name="Shape 1791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B’</a:t>
            </a:r>
          </a:p>
        </p:txBody>
      </p:sp>
      <p:sp>
        <p:nvSpPr>
          <p:cNvPr id="1792" name="Shape 1792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I’</a:t>
            </a:r>
          </a:p>
        </p:txBody>
      </p:sp>
      <p:sp>
        <p:nvSpPr>
          <p:cNvPr id="1793" name="Shape 1793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TxE</a:t>
            </a:r>
          </a:p>
        </p:txBody>
      </p:sp>
      <p:sp>
        <p:nvSpPr>
          <p:cNvPr id="1794" name="Shape 1794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795" name="Shape 1795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796" name="Shape 1796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797" name="Shape 1797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I’</a:t>
            </a:r>
          </a:p>
        </p:txBody>
      </p:sp>
      <p:sp>
        <p:nvSpPr>
          <p:cNvPr id="1798" name="Shape 1798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799" name="Shape 1799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800" name="Shape 1800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801" name="Shape 1801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802" name="Shape 1802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803" name="Shape 1803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804" name="Shape 1804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805" name="Shape 1805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806" name="Shape 1806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807" name="Shape 1807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808" name="Shape 1808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809" name="Shape 1809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810" name="Shape 1810"/>
          <p:cNvSpPr/>
          <p:nvPr/>
        </p:nvSpPr>
        <p:spPr>
          <a:xfrm>
            <a:off x="3377856" y="5026028"/>
            <a:ext cx="62640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append to inode I</a:t>
            </a:r>
          </a:p>
        </p:txBody>
      </p:sp>
      <p:sp>
        <p:nvSpPr>
          <p:cNvPr id="1812" name="Shape 1812"/>
          <p:cNvSpPr/>
          <p:nvPr/>
        </p:nvSpPr>
        <p:spPr>
          <a:xfrm>
            <a:off x="3885136" y="2685406"/>
            <a:ext cx="2434383" cy="5495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2" extrusionOk="0">
                <a:moveTo>
                  <a:pt x="0" y="16202"/>
                </a:moveTo>
                <a:cubicBezTo>
                  <a:pt x="7144" y="-5188"/>
                  <a:pt x="14344" y="-5398"/>
                  <a:pt x="21600" y="15571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4" name="Shape 18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Writeback Journal</a:t>
            </a:r>
          </a:p>
        </p:txBody>
      </p:sp>
      <p:sp>
        <p:nvSpPr>
          <p:cNvPr id="1815" name="Shape 1815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16" name="Shape 1816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17" name="Shape 1817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818" name="Shape 1818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819" name="Shape 1819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820" name="Shape 1820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821" name="Shape 1821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822" name="Shape 1822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B’</a:t>
            </a:r>
          </a:p>
        </p:txBody>
      </p:sp>
      <p:sp>
        <p:nvSpPr>
          <p:cNvPr id="1823" name="Shape 1823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24" name="Shape 1824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825" name="Shape 1825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TxB</a:t>
            </a:r>
          </a:p>
        </p:txBody>
      </p:sp>
      <p:sp>
        <p:nvSpPr>
          <p:cNvPr id="1826" name="Shape 1826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B’</a:t>
            </a:r>
          </a:p>
        </p:txBody>
      </p:sp>
      <p:sp>
        <p:nvSpPr>
          <p:cNvPr id="1827" name="Shape 1827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I’</a:t>
            </a:r>
          </a:p>
        </p:txBody>
      </p:sp>
      <p:sp>
        <p:nvSpPr>
          <p:cNvPr id="1828" name="Shape 1828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TxE</a:t>
            </a:r>
          </a:p>
        </p:txBody>
      </p:sp>
      <p:sp>
        <p:nvSpPr>
          <p:cNvPr id="1829" name="Shape 1829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830" name="Shape 1830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831" name="Shape 1831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832" name="Shape 1832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I’</a:t>
            </a:r>
          </a:p>
        </p:txBody>
      </p:sp>
      <p:sp>
        <p:nvSpPr>
          <p:cNvPr id="1833" name="Shape 1833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834" name="Shape 1834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835" name="Shape 1835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836" name="Shape 1836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837" name="Shape 1837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838" name="Shape 1838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839" name="Shape 1839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840" name="Shape 1840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841" name="Shape 1841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842" name="Shape 1842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843" name="Shape 1843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844" name="Shape 1844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845" name="Shape 1845"/>
          <p:cNvSpPr/>
          <p:nvPr/>
        </p:nvSpPr>
        <p:spPr>
          <a:xfrm>
            <a:off x="3377856" y="5026028"/>
            <a:ext cx="62640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append to inode I</a:t>
            </a:r>
          </a:p>
        </p:txBody>
      </p:sp>
      <p:sp>
        <p:nvSpPr>
          <p:cNvPr id="1849" name="Shape 1849"/>
          <p:cNvSpPr/>
          <p:nvPr/>
        </p:nvSpPr>
        <p:spPr>
          <a:xfrm>
            <a:off x="3885136" y="2685406"/>
            <a:ext cx="2434383" cy="5495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2" extrusionOk="0">
                <a:moveTo>
                  <a:pt x="0" y="16202"/>
                </a:moveTo>
                <a:cubicBezTo>
                  <a:pt x="7144" y="-5188"/>
                  <a:pt x="14344" y="-5398"/>
                  <a:pt x="21600" y="15571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850" name="Shape 1850"/>
          <p:cNvSpPr/>
          <p:nvPr/>
        </p:nvSpPr>
        <p:spPr>
          <a:xfrm>
            <a:off x="2107136" y="2188332"/>
            <a:ext cx="4450119" cy="10517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16121"/>
                </a:moveTo>
                <a:cubicBezTo>
                  <a:pt x="11925" y="-5400"/>
                  <a:pt x="19125" y="-5374"/>
                  <a:pt x="21600" y="16200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1848" name="Shape 1848"/>
          <p:cNvSpPr/>
          <p:nvPr/>
        </p:nvSpPr>
        <p:spPr>
          <a:xfrm>
            <a:off x="3027679" y="5935346"/>
            <a:ext cx="694944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what if we crash now?  Solutions?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Shape 185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Ordered Journaling</a:t>
            </a:r>
          </a:p>
        </p:txBody>
      </p:sp>
      <p:sp>
        <p:nvSpPr>
          <p:cNvPr id="1853" name="Shape 1853"/>
          <p:cNvSpPr>
            <a:spLocks noGrp="1"/>
          </p:cNvSpPr>
          <p:nvPr>
            <p:ph type="body" idx="4294967295"/>
          </p:nvPr>
        </p:nvSpPr>
        <p:spPr>
          <a:xfrm>
            <a:off x="387458" y="2316996"/>
            <a:ext cx="10464800" cy="71369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Still only journal </a:t>
            </a:r>
            <a:r>
              <a:rPr sz="3800" dirty="0" smtClean="0"/>
              <a:t>metadata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But write data </a:t>
            </a:r>
            <a:r>
              <a:rPr sz="3800" b="1" dirty="0"/>
              <a:t>before</a:t>
            </a:r>
            <a:r>
              <a:rPr sz="3800" dirty="0"/>
              <a:t> the </a:t>
            </a:r>
            <a:r>
              <a:rPr sz="3800" dirty="0" smtClean="0"/>
              <a:t>transaction</a:t>
            </a: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No leaks of sensitive data!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Why is consistency challenging?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279" name="Shape 279"/>
          <p:cNvSpPr>
            <a:spLocks noGrp="1"/>
          </p:cNvSpPr>
          <p:nvPr>
            <p:ph type="body" idx="4294967295"/>
          </p:nvPr>
        </p:nvSpPr>
        <p:spPr>
          <a:xfrm>
            <a:off x="294466" y="2191854"/>
            <a:ext cx="12491635" cy="718462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File system </a:t>
            </a:r>
            <a:r>
              <a:rPr sz="3500" dirty="0" smtClean="0"/>
              <a:t>may </a:t>
            </a:r>
            <a:r>
              <a:rPr lang="en-US" sz="3500" dirty="0" smtClean="0"/>
              <a:t>perform </a:t>
            </a:r>
            <a:r>
              <a:rPr sz="3500" dirty="0" smtClean="0"/>
              <a:t>several </a:t>
            </a:r>
            <a:r>
              <a:rPr sz="3500" dirty="0"/>
              <a:t>disk writes to redundant </a:t>
            </a:r>
            <a:r>
              <a:rPr sz="3500" dirty="0" smtClean="0"/>
              <a:t>blocks</a:t>
            </a:r>
            <a:endParaRPr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If file system is interrupted between writes, may leave data in inconsistent state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lang="en-US"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What can interrupt write operations?</a:t>
            </a:r>
            <a:endParaRPr lang="en-US"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500" dirty="0"/>
              <a:t> - power loss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500" dirty="0"/>
              <a:t> - kernel </a:t>
            </a:r>
            <a:r>
              <a:rPr lang="en-US" sz="3500" dirty="0" smtClean="0"/>
              <a:t>panic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 - reboot</a:t>
            </a:r>
            <a:endParaRPr lang="en-US" sz="3500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" name="Shape 18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Ordered Journal</a:t>
            </a:r>
          </a:p>
        </p:txBody>
      </p:sp>
      <p:sp>
        <p:nvSpPr>
          <p:cNvPr id="1856" name="Shape 1856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57" name="Shape 1857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58" name="Shape 1858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859" name="Shape 1859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860" name="Shape 1860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861" name="Shape 1861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862" name="Shape 1862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863" name="Shape 1863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864" name="Shape 1864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65" name="Shape 1865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866" name="Shape 1866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867" name="Shape 1867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68" name="Shape 1868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69" name="Shape 1869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870" name="Shape 1870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871" name="Shape 1871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872" name="Shape 1872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873" name="Shape 1873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874" name="Shape 1874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875" name="Shape 1875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876" name="Shape 1876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877" name="Shape 1877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878" name="Shape 1878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879" name="Shape 1879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880" name="Shape 1880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881" name="Shape 1881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882" name="Shape 1882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883" name="Shape 1883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884" name="Shape 1884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885" name="Shape 1885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886" name="Shape 1886"/>
          <p:cNvSpPr/>
          <p:nvPr/>
        </p:nvSpPr>
        <p:spPr>
          <a:xfrm>
            <a:off x="3377856" y="5026028"/>
            <a:ext cx="62640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append to inode I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8" name="Shape 188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Ordered Journal</a:t>
            </a:r>
          </a:p>
        </p:txBody>
      </p:sp>
      <p:sp>
        <p:nvSpPr>
          <p:cNvPr id="1889" name="Shape 1889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90" name="Shape 1890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91" name="Shape 1891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892" name="Shape 1892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893" name="Shape 1893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894" name="Shape 1894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895" name="Shape 1895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896" name="Shape 1896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897" name="Shape 1897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898" name="Shape 1898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899" name="Shape 1899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900" name="Shape 1900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01" name="Shape 1901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02" name="Shape 1902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903" name="Shape 1903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904" name="Shape 1904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905" name="Shape 1905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906" name="Shape 1906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907" name="Shape 1907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908" name="Shape 1908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909" name="Shape 1909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910" name="Shape 1910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911" name="Shape 1911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912" name="Shape 1912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913" name="Shape 1913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914" name="Shape 1914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915" name="Shape 1915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16" name="Shape 1916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17" name="Shape 1917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18" name="Shape 1918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919" name="Shape 1919"/>
          <p:cNvSpPr/>
          <p:nvPr/>
        </p:nvSpPr>
        <p:spPr>
          <a:xfrm>
            <a:off x="3377856" y="5026028"/>
            <a:ext cx="62640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append to inode 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41430" y="6236784"/>
            <a:ext cx="998222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happens if crash now?</a:t>
            </a:r>
          </a:p>
          <a:p>
            <a:r>
              <a:rPr lang="en-US" dirty="0" smtClean="0"/>
              <a:t>B indicates D currently free, I does not point to D;</a:t>
            </a:r>
          </a:p>
          <a:p>
            <a:r>
              <a:rPr lang="en-US" dirty="0" smtClean="0"/>
              <a:t>Lose D, but that might be acceptable</a:t>
            </a:r>
            <a:endParaRPr lang="en-US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1" name="Shape 19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Ordered Journal</a:t>
            </a:r>
          </a:p>
        </p:txBody>
      </p:sp>
      <p:sp>
        <p:nvSpPr>
          <p:cNvPr id="1922" name="Shape 1922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23" name="Shape 1923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24" name="Shape 1924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925" name="Shape 1925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926" name="Shape 1926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927" name="Shape 1927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928" name="Shape 1928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929" name="Shape 1929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930" name="Shape 1930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31" name="Shape 1931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932" name="Shape 1932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TxB</a:t>
            </a:r>
          </a:p>
        </p:txBody>
      </p:sp>
      <p:sp>
        <p:nvSpPr>
          <p:cNvPr id="1933" name="Shape 1933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I’</a:t>
            </a:r>
          </a:p>
        </p:txBody>
      </p:sp>
      <p:sp>
        <p:nvSpPr>
          <p:cNvPr id="1934" name="Shape 1934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B’</a:t>
            </a:r>
          </a:p>
        </p:txBody>
      </p:sp>
      <p:sp>
        <p:nvSpPr>
          <p:cNvPr id="1935" name="Shape 1935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936" name="Shape 1936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937" name="Shape 1937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938" name="Shape 1938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939" name="Shape 1939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940" name="Shape 1940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941" name="Shape 1941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942" name="Shape 1942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943" name="Shape 1943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944" name="Shape 1944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945" name="Shape 1945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946" name="Shape 1946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947" name="Shape 1947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948" name="Shape 1948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49" name="Shape 1949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50" name="Shape 1950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51" name="Shape 1951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952" name="Shape 1952"/>
          <p:cNvSpPr/>
          <p:nvPr/>
        </p:nvSpPr>
        <p:spPr>
          <a:xfrm>
            <a:off x="3377856" y="5026028"/>
            <a:ext cx="62640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append to inode I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4" name="Shape 19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Ordered Journal</a:t>
            </a:r>
          </a:p>
        </p:txBody>
      </p:sp>
      <p:sp>
        <p:nvSpPr>
          <p:cNvPr id="1955" name="Shape 1955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56" name="Shape 1956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57" name="Shape 1957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958" name="Shape 1958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959" name="Shape 1959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960" name="Shape 1960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961" name="Shape 1961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962" name="Shape 1962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963" name="Shape 1963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64" name="Shape 1964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965" name="Shape 1965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TxB</a:t>
            </a:r>
          </a:p>
        </p:txBody>
      </p:sp>
      <p:sp>
        <p:nvSpPr>
          <p:cNvPr id="1966" name="Shape 1966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I’</a:t>
            </a:r>
          </a:p>
        </p:txBody>
      </p:sp>
      <p:sp>
        <p:nvSpPr>
          <p:cNvPr id="1967" name="Shape 1967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B’</a:t>
            </a:r>
          </a:p>
        </p:txBody>
      </p:sp>
      <p:sp>
        <p:nvSpPr>
          <p:cNvPr id="1968" name="Shape 1968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TxE</a:t>
            </a:r>
          </a:p>
        </p:txBody>
      </p:sp>
      <p:sp>
        <p:nvSpPr>
          <p:cNvPr id="1969" name="Shape 1969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1970" name="Shape 1970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1971" name="Shape 1971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1972" name="Shape 1972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973" name="Shape 1973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974" name="Shape 1974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975" name="Shape 1975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976" name="Shape 1976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1977" name="Shape 1977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1978" name="Shape 1978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1979" name="Shape 1979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1980" name="Shape 1980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1981" name="Shape 1981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82" name="Shape 1982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83" name="Shape 1983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84" name="Shape 1984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1985" name="Shape 1985"/>
          <p:cNvSpPr/>
          <p:nvPr/>
        </p:nvSpPr>
        <p:spPr>
          <a:xfrm>
            <a:off x="3377856" y="5026028"/>
            <a:ext cx="62640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append to inode I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7" name="Shape 198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Ordered Journal</a:t>
            </a:r>
          </a:p>
        </p:txBody>
      </p:sp>
      <p:sp>
        <p:nvSpPr>
          <p:cNvPr id="1988" name="Shape 1988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89" name="Shape 1989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90" name="Shape 1990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1991" name="Shape 1991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992" name="Shape 1992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993" name="Shape 1993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994" name="Shape 1994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1995" name="Shape 1995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996" name="Shape 1996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97" name="Shape 1997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1998" name="Shape 1998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TxB</a:t>
            </a:r>
          </a:p>
        </p:txBody>
      </p:sp>
      <p:sp>
        <p:nvSpPr>
          <p:cNvPr id="1999" name="Shape 1999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I’</a:t>
            </a:r>
          </a:p>
        </p:txBody>
      </p:sp>
      <p:sp>
        <p:nvSpPr>
          <p:cNvPr id="2000" name="Shape 2000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B’</a:t>
            </a:r>
          </a:p>
        </p:txBody>
      </p:sp>
      <p:sp>
        <p:nvSpPr>
          <p:cNvPr id="2001" name="Shape 2001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TxE</a:t>
            </a:r>
          </a:p>
        </p:txBody>
      </p:sp>
      <p:sp>
        <p:nvSpPr>
          <p:cNvPr id="2002" name="Shape 2002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2003" name="Shape 2003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2004" name="Shape 2004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2005" name="Shape 2005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I’</a:t>
            </a:r>
          </a:p>
        </p:txBody>
      </p:sp>
      <p:sp>
        <p:nvSpPr>
          <p:cNvPr id="2006" name="Shape 2006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2007" name="Shape 2007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2008" name="Shape 2008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2009" name="Shape 2009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2010" name="Shape 2010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2011" name="Shape 2011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2012" name="Shape 2012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2013" name="Shape 2013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2014" name="Shape 2014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15" name="Shape 2015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16" name="Shape 2016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17" name="Shape 2017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2018" name="Shape 2018"/>
          <p:cNvSpPr/>
          <p:nvPr/>
        </p:nvSpPr>
        <p:spPr>
          <a:xfrm>
            <a:off x="3377856" y="5026028"/>
            <a:ext cx="62640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append to inode I</a:t>
            </a:r>
          </a:p>
        </p:txBody>
      </p:sp>
      <p:sp>
        <p:nvSpPr>
          <p:cNvPr id="2020" name="Shape 2020"/>
          <p:cNvSpPr/>
          <p:nvPr/>
        </p:nvSpPr>
        <p:spPr>
          <a:xfrm>
            <a:off x="3885136" y="2685406"/>
            <a:ext cx="2434383" cy="5495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2" extrusionOk="0">
                <a:moveTo>
                  <a:pt x="0" y="16202"/>
                </a:moveTo>
                <a:cubicBezTo>
                  <a:pt x="7144" y="-5188"/>
                  <a:pt x="14344" y="-5398"/>
                  <a:pt x="21600" y="15571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2" name="Shape 20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Ordered Journal</a:t>
            </a:r>
          </a:p>
        </p:txBody>
      </p:sp>
      <p:sp>
        <p:nvSpPr>
          <p:cNvPr id="2023" name="Shape 2023"/>
          <p:cNvSpPr/>
          <p:nvPr/>
        </p:nvSpPr>
        <p:spPr>
          <a:xfrm>
            <a:off x="4263307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24" name="Shape 2024"/>
          <p:cNvSpPr/>
          <p:nvPr/>
        </p:nvSpPr>
        <p:spPr>
          <a:xfrm>
            <a:off x="5177189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25" name="Shape 2025"/>
          <p:cNvSpPr/>
          <p:nvPr/>
        </p:nvSpPr>
        <p:spPr>
          <a:xfrm>
            <a:off x="6091070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2026" name="Shape 2026"/>
          <p:cNvSpPr/>
          <p:nvPr/>
        </p:nvSpPr>
        <p:spPr>
          <a:xfrm>
            <a:off x="7004952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2027" name="Shape 2027"/>
          <p:cNvSpPr/>
          <p:nvPr/>
        </p:nvSpPr>
        <p:spPr>
          <a:xfrm>
            <a:off x="7918834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2028" name="Shape 2028"/>
          <p:cNvSpPr/>
          <p:nvPr/>
        </p:nvSpPr>
        <p:spPr>
          <a:xfrm>
            <a:off x="863102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2029" name="Shape 2029"/>
          <p:cNvSpPr/>
          <p:nvPr/>
        </p:nvSpPr>
        <p:spPr>
          <a:xfrm>
            <a:off x="543876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2030" name="Shape 2030"/>
          <p:cNvSpPr/>
          <p:nvPr/>
        </p:nvSpPr>
        <p:spPr>
          <a:xfrm>
            <a:off x="1521661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B’</a:t>
            </a:r>
          </a:p>
        </p:txBody>
      </p:sp>
      <p:sp>
        <p:nvSpPr>
          <p:cNvPr id="2031" name="Shape 2031"/>
          <p:cNvSpPr/>
          <p:nvPr/>
        </p:nvSpPr>
        <p:spPr>
          <a:xfrm>
            <a:off x="2435543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 b="1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32" name="Shape 2032"/>
          <p:cNvSpPr/>
          <p:nvPr/>
        </p:nvSpPr>
        <p:spPr>
          <a:xfrm>
            <a:off x="607780" y="3250383"/>
            <a:ext cx="822659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3000"/>
            </a:pPr>
            <a:endParaRPr/>
          </a:p>
        </p:txBody>
      </p:sp>
      <p:sp>
        <p:nvSpPr>
          <p:cNvPr id="2033" name="Shape 2033"/>
          <p:cNvSpPr/>
          <p:nvPr/>
        </p:nvSpPr>
        <p:spPr>
          <a:xfrm>
            <a:off x="8832715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TxB</a:t>
            </a:r>
          </a:p>
        </p:txBody>
      </p:sp>
      <p:sp>
        <p:nvSpPr>
          <p:cNvPr id="2034" name="Shape 2034"/>
          <p:cNvSpPr/>
          <p:nvPr/>
        </p:nvSpPr>
        <p:spPr>
          <a:xfrm>
            <a:off x="9746597" y="3250383"/>
            <a:ext cx="822659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I’</a:t>
            </a:r>
          </a:p>
        </p:txBody>
      </p:sp>
      <p:sp>
        <p:nvSpPr>
          <p:cNvPr id="2035" name="Shape 2035"/>
          <p:cNvSpPr/>
          <p:nvPr/>
        </p:nvSpPr>
        <p:spPr>
          <a:xfrm>
            <a:off x="10660479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B’</a:t>
            </a:r>
          </a:p>
        </p:txBody>
      </p:sp>
      <p:sp>
        <p:nvSpPr>
          <p:cNvPr id="2036" name="Shape 2036"/>
          <p:cNvSpPr/>
          <p:nvPr/>
        </p:nvSpPr>
        <p:spPr>
          <a:xfrm>
            <a:off x="11574360" y="3250383"/>
            <a:ext cx="822660" cy="822660"/>
          </a:xfrm>
          <a:prstGeom prst="rect">
            <a:avLst/>
          </a:prstGeom>
          <a:solidFill>
            <a:srgbClr val="308B1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TxE</a:t>
            </a:r>
          </a:p>
        </p:txBody>
      </p:sp>
      <p:sp>
        <p:nvSpPr>
          <p:cNvPr id="2037" name="Shape 2037"/>
          <p:cNvSpPr/>
          <p:nvPr/>
        </p:nvSpPr>
        <p:spPr>
          <a:xfrm>
            <a:off x="6353898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2038" name="Shape 2038"/>
          <p:cNvSpPr/>
          <p:nvPr/>
        </p:nvSpPr>
        <p:spPr>
          <a:xfrm>
            <a:off x="11745836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2039" name="Shape 2039"/>
          <p:cNvSpPr/>
          <p:nvPr/>
        </p:nvSpPr>
        <p:spPr>
          <a:xfrm>
            <a:off x="10830703" y="4083691"/>
            <a:ext cx="50972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11</a:t>
            </a:r>
          </a:p>
        </p:txBody>
      </p:sp>
      <p:sp>
        <p:nvSpPr>
          <p:cNvPr id="2040" name="Shape 2040"/>
          <p:cNvSpPr/>
          <p:nvPr/>
        </p:nvSpPr>
        <p:spPr>
          <a:xfrm>
            <a:off x="3349425" y="3250383"/>
            <a:ext cx="822660" cy="822660"/>
          </a:xfrm>
          <a:prstGeom prst="rect">
            <a:avLst/>
          </a:prstGeom>
          <a:solidFill>
            <a:srgbClr val="0065C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0" tIns="0" rIns="0" bIns="0" anchor="ctr"/>
          <a:lstStyle>
            <a:lvl1pPr>
              <a:defRPr sz="3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000" b="1">
                <a:solidFill>
                  <a:srgbClr val="FFFFFF"/>
                </a:solidFill>
              </a:rPr>
              <a:t>I’</a:t>
            </a:r>
          </a:p>
        </p:txBody>
      </p:sp>
      <p:sp>
        <p:nvSpPr>
          <p:cNvPr id="2041" name="Shape 2041"/>
          <p:cNvSpPr/>
          <p:nvPr/>
        </p:nvSpPr>
        <p:spPr>
          <a:xfrm>
            <a:off x="177823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2042" name="Shape 2042"/>
          <p:cNvSpPr/>
          <p:nvPr/>
        </p:nvSpPr>
        <p:spPr>
          <a:xfrm>
            <a:off x="2693367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2043" name="Shape 2043"/>
          <p:cNvSpPr/>
          <p:nvPr/>
        </p:nvSpPr>
        <p:spPr>
          <a:xfrm>
            <a:off x="3608500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2044" name="Shape 2044"/>
          <p:cNvSpPr/>
          <p:nvPr/>
        </p:nvSpPr>
        <p:spPr>
          <a:xfrm>
            <a:off x="452363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2045" name="Shape 2045"/>
          <p:cNvSpPr/>
          <p:nvPr/>
        </p:nvSpPr>
        <p:spPr>
          <a:xfrm>
            <a:off x="7269030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7</a:t>
            </a:r>
          </a:p>
        </p:txBody>
      </p:sp>
      <p:sp>
        <p:nvSpPr>
          <p:cNvPr id="2046" name="Shape 2046"/>
          <p:cNvSpPr/>
          <p:nvPr/>
        </p:nvSpPr>
        <p:spPr>
          <a:xfrm>
            <a:off x="8184163" y="4083691"/>
            <a:ext cx="3120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2047" name="Shape 2047"/>
          <p:cNvSpPr/>
          <p:nvPr/>
        </p:nvSpPr>
        <p:spPr>
          <a:xfrm>
            <a:off x="9099295" y="4083691"/>
            <a:ext cx="31201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9</a:t>
            </a:r>
          </a:p>
        </p:txBody>
      </p:sp>
      <p:sp>
        <p:nvSpPr>
          <p:cNvPr id="2048" name="Shape 2048"/>
          <p:cNvSpPr/>
          <p:nvPr/>
        </p:nvSpPr>
        <p:spPr>
          <a:xfrm>
            <a:off x="9915571" y="4083691"/>
            <a:ext cx="50972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2049" name="Shape 2049"/>
          <p:cNvSpPr/>
          <p:nvPr/>
        </p:nvSpPr>
        <p:spPr>
          <a:xfrm flipV="1">
            <a:off x="8979229" y="2933747"/>
            <a:ext cx="3187911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50" name="Shape 2050"/>
          <p:cNvSpPr/>
          <p:nvPr/>
        </p:nvSpPr>
        <p:spPr>
          <a:xfrm flipH="1">
            <a:off x="8858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51" name="Shape 2051"/>
          <p:cNvSpPr/>
          <p:nvPr/>
        </p:nvSpPr>
        <p:spPr>
          <a:xfrm>
            <a:off x="12160922" y="2933747"/>
            <a:ext cx="120308" cy="19120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52" name="Shape 2052"/>
          <p:cNvSpPr/>
          <p:nvPr/>
        </p:nvSpPr>
        <p:spPr>
          <a:xfrm>
            <a:off x="9831279" y="2265054"/>
            <a:ext cx="149458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journal</a:t>
            </a:r>
          </a:p>
        </p:txBody>
      </p:sp>
      <p:sp>
        <p:nvSpPr>
          <p:cNvPr id="2053" name="Shape 2053"/>
          <p:cNvSpPr/>
          <p:nvPr/>
        </p:nvSpPr>
        <p:spPr>
          <a:xfrm>
            <a:off x="3377856" y="5026028"/>
            <a:ext cx="62640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transaction: append to inode I</a:t>
            </a:r>
          </a:p>
        </p:txBody>
      </p:sp>
      <p:sp>
        <p:nvSpPr>
          <p:cNvPr id="2056" name="Shape 2056"/>
          <p:cNvSpPr/>
          <p:nvPr/>
        </p:nvSpPr>
        <p:spPr>
          <a:xfrm>
            <a:off x="3885136" y="2685406"/>
            <a:ext cx="2434383" cy="5495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2" extrusionOk="0">
                <a:moveTo>
                  <a:pt x="0" y="16202"/>
                </a:moveTo>
                <a:cubicBezTo>
                  <a:pt x="7144" y="-5188"/>
                  <a:pt x="14344" y="-5398"/>
                  <a:pt x="21600" y="15571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  <p:sp>
        <p:nvSpPr>
          <p:cNvPr id="2057" name="Shape 2057"/>
          <p:cNvSpPr/>
          <p:nvPr/>
        </p:nvSpPr>
        <p:spPr>
          <a:xfrm>
            <a:off x="2107136" y="2188332"/>
            <a:ext cx="4450119" cy="10517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extrusionOk="0">
                <a:moveTo>
                  <a:pt x="0" y="16121"/>
                </a:moveTo>
                <a:cubicBezTo>
                  <a:pt x="11925" y="-5400"/>
                  <a:pt x="19125" y="-5374"/>
                  <a:pt x="21600" y="16200"/>
                </a:cubicBezTo>
              </a:path>
            </a:pathLst>
          </a:custGeom>
          <a:ln w="25400">
            <a:solidFill>
              <a:srgbClr val="FFFFFF"/>
            </a:solidFill>
            <a:miter lim="400000"/>
            <a:tailEnd type="triangle"/>
          </a:ln>
        </p:spPr>
        <p:txBody>
          <a:bodyPr/>
          <a:lstStyle/>
          <a:p>
            <a:pPr lvl="0"/>
            <a:endParaRPr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Shape 20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Conclusion</a:t>
            </a:r>
          </a:p>
        </p:txBody>
      </p:sp>
      <p:sp>
        <p:nvSpPr>
          <p:cNvPr id="2063" name="Shape 2063"/>
          <p:cNvSpPr>
            <a:spLocks noGrp="1"/>
          </p:cNvSpPr>
          <p:nvPr>
            <p:ph type="body" idx="4294967295"/>
          </p:nvPr>
        </p:nvSpPr>
        <p:spPr>
          <a:xfrm>
            <a:off x="441434" y="2438679"/>
            <a:ext cx="12119675" cy="592296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Most modern file systems use </a:t>
            </a:r>
            <a:r>
              <a:rPr sz="3800" dirty="0" smtClean="0"/>
              <a:t>journals</a:t>
            </a:r>
            <a:r>
              <a:rPr lang="en-US" sz="3800" dirty="0" smtClean="0"/>
              <a:t> </a:t>
            </a:r>
          </a:p>
          <a:p>
            <a:pPr marL="877140" lvl="1" indent="-457200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ordered-mode for meta-data is popular</a:t>
            </a:r>
            <a:endParaRPr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FSCK is still useful for weird cases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- bit flips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 - FS bugs</a:t>
            </a: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endParaRPr sz="38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Some file systems don’t use journals, </a:t>
            </a:r>
            <a:r>
              <a:rPr sz="3800" dirty="0" smtClean="0"/>
              <a:t>but </a:t>
            </a:r>
            <a:r>
              <a:rPr sz="3800" dirty="0"/>
              <a:t>still (usually) </a:t>
            </a:r>
            <a:r>
              <a:rPr sz="3800" dirty="0" smtClean="0"/>
              <a:t>write </a:t>
            </a:r>
            <a:r>
              <a:rPr sz="3800" dirty="0"/>
              <a:t>new data before deleting </a:t>
            </a:r>
            <a:r>
              <a:rPr sz="3800" dirty="0" smtClean="0"/>
              <a:t>old</a:t>
            </a:r>
            <a:r>
              <a:rPr lang="en-US" sz="3800" dirty="0" smtClean="0"/>
              <a:t> (copy-on-write file systems)</a:t>
            </a:r>
            <a:endParaRPr sz="3800" dirty="0"/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Question for You…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285" name="Shape 285"/>
          <p:cNvSpPr>
            <a:spLocks noGrp="1"/>
          </p:cNvSpPr>
          <p:nvPr>
            <p:ph type="body" idx="4294967295"/>
          </p:nvPr>
        </p:nvSpPr>
        <p:spPr>
          <a:xfrm>
            <a:off x="263472" y="2209934"/>
            <a:ext cx="11099800" cy="7321523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File system is </a:t>
            </a:r>
            <a:r>
              <a:rPr sz="3800" dirty="0" smtClean="0"/>
              <a:t>appending </a:t>
            </a:r>
            <a:r>
              <a:rPr sz="3800" dirty="0"/>
              <a:t>to a </a:t>
            </a:r>
            <a:r>
              <a:rPr sz="3800" dirty="0" smtClean="0"/>
              <a:t>file </a:t>
            </a:r>
            <a:r>
              <a:rPr sz="3800" dirty="0"/>
              <a:t>and must </a:t>
            </a:r>
            <a:r>
              <a:rPr lang="en-US" sz="3800" dirty="0" smtClean="0"/>
              <a:t>update:</a:t>
            </a:r>
            <a:endParaRPr sz="3800" dirty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sz="3500" dirty="0"/>
              <a:t> - inode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sz="3500" dirty="0"/>
              <a:t> - data bitmap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sz="3500" dirty="0"/>
              <a:t> - data </a:t>
            </a:r>
            <a:r>
              <a:rPr sz="3500" dirty="0" smtClean="0"/>
              <a:t>block</a:t>
            </a:r>
            <a:endParaRPr sz="3500" dirty="0"/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What happens </a:t>
            </a:r>
            <a:r>
              <a:rPr sz="3800" dirty="0" smtClean="0"/>
              <a:t>if </a:t>
            </a:r>
            <a:r>
              <a:rPr sz="3800" dirty="0"/>
              <a:t>crash after only updating </a:t>
            </a:r>
            <a:r>
              <a:rPr sz="3800" dirty="0" smtClean="0"/>
              <a:t>some</a:t>
            </a:r>
            <a:r>
              <a:rPr lang="en-US" sz="3800" dirty="0" smtClean="0"/>
              <a:t> blocks?</a:t>
            </a:r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700" dirty="0" smtClean="0">
                <a:latin typeface="Helvetica"/>
                <a:ea typeface="Helvetica"/>
                <a:cs typeface="Helvetica"/>
                <a:sym typeface="Helvetica"/>
              </a:rPr>
              <a:t>a) </a:t>
            </a:r>
            <a:r>
              <a:rPr lang="en-US" sz="3700" b="1" dirty="0" smtClean="0">
                <a:latin typeface="Helvetica"/>
                <a:ea typeface="Helvetica"/>
                <a:cs typeface="Helvetica"/>
                <a:sym typeface="Helvetica"/>
              </a:rPr>
              <a:t>bitmap</a:t>
            </a:r>
            <a:r>
              <a:rPr lang="en-US" sz="3700" dirty="0"/>
              <a:t>: </a:t>
            </a:r>
            <a:endParaRPr lang="en-US" sz="3700" dirty="0" smtClean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700" dirty="0" smtClean="0"/>
              <a:t>b</a:t>
            </a:r>
            <a:r>
              <a:rPr lang="en-US" sz="3700" dirty="0"/>
              <a:t>) </a:t>
            </a:r>
            <a:r>
              <a:rPr lang="en-US" sz="3700" b="1" dirty="0">
                <a:latin typeface="Helvetica"/>
                <a:ea typeface="Helvetica"/>
                <a:cs typeface="Helvetica"/>
                <a:sym typeface="Helvetica"/>
              </a:rPr>
              <a:t>data</a:t>
            </a:r>
            <a:r>
              <a:rPr lang="en-US" sz="3700" dirty="0"/>
              <a:t>: </a:t>
            </a:r>
            <a:endParaRPr lang="en-US" sz="3700" dirty="0" smtClean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700" dirty="0" smtClean="0"/>
              <a:t>c</a:t>
            </a:r>
            <a:r>
              <a:rPr lang="en-US" sz="3700" dirty="0"/>
              <a:t>) </a:t>
            </a:r>
            <a:r>
              <a:rPr lang="en-US" sz="3700" b="1" dirty="0" err="1">
                <a:latin typeface="Helvetica"/>
                <a:ea typeface="Helvetica"/>
                <a:cs typeface="Helvetica"/>
                <a:sym typeface="Helvetica"/>
              </a:rPr>
              <a:t>inode</a:t>
            </a:r>
            <a:r>
              <a:rPr lang="en-US" sz="3700" dirty="0"/>
              <a:t>: </a:t>
            </a:r>
            <a:endParaRPr lang="en-US" sz="3700" dirty="0" smtClean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700" dirty="0" smtClean="0"/>
              <a:t>d</a:t>
            </a:r>
            <a:r>
              <a:rPr lang="en-US" sz="3700" dirty="0"/>
              <a:t>) </a:t>
            </a:r>
            <a:r>
              <a:rPr lang="en-US" sz="3700" b="1" dirty="0">
                <a:latin typeface="Helvetica"/>
                <a:ea typeface="Helvetica"/>
                <a:cs typeface="Helvetica"/>
                <a:sym typeface="Helvetica"/>
              </a:rPr>
              <a:t>bitmap </a:t>
            </a:r>
            <a:r>
              <a:rPr lang="en-US" sz="3700" dirty="0"/>
              <a:t>and</a:t>
            </a:r>
            <a:r>
              <a:rPr lang="en-US" sz="3700" b="1" dirty="0">
                <a:latin typeface="Helvetica"/>
                <a:ea typeface="Helvetica"/>
                <a:cs typeface="Helvetica"/>
                <a:sym typeface="Helvetica"/>
              </a:rPr>
              <a:t> data</a:t>
            </a:r>
            <a:r>
              <a:rPr lang="en-US" sz="3700" dirty="0"/>
              <a:t>: </a:t>
            </a:r>
            <a:endParaRPr lang="en-US" sz="3700" dirty="0" smtClean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700" dirty="0" smtClean="0"/>
              <a:t>e</a:t>
            </a:r>
            <a:r>
              <a:rPr lang="en-US" sz="3700" dirty="0"/>
              <a:t>) </a:t>
            </a:r>
            <a:r>
              <a:rPr lang="en-US" sz="3700" b="1" dirty="0">
                <a:latin typeface="Helvetica"/>
                <a:ea typeface="Helvetica"/>
                <a:cs typeface="Helvetica"/>
                <a:sym typeface="Helvetica"/>
              </a:rPr>
              <a:t>bitmap </a:t>
            </a:r>
            <a:r>
              <a:rPr lang="en-US" sz="3700" dirty="0"/>
              <a:t>and</a:t>
            </a:r>
            <a:r>
              <a:rPr lang="en-US" sz="3700" b="1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en-US" sz="3700" b="1" dirty="0" err="1">
                <a:latin typeface="Helvetica"/>
                <a:ea typeface="Helvetica"/>
                <a:cs typeface="Helvetica"/>
                <a:sym typeface="Helvetica"/>
              </a:rPr>
              <a:t>inode</a:t>
            </a:r>
            <a:r>
              <a:rPr lang="en-US" sz="3700" dirty="0"/>
              <a:t>: </a:t>
            </a:r>
            <a:endParaRPr lang="en-US" sz="3700" dirty="0" smtClean="0"/>
          </a:p>
          <a:p>
            <a:pPr marL="419940" lvl="1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700" dirty="0" smtClean="0"/>
              <a:t>f</a:t>
            </a:r>
            <a:r>
              <a:rPr lang="en-US" sz="3700" dirty="0"/>
              <a:t>) </a:t>
            </a:r>
            <a:r>
              <a:rPr lang="en-US" sz="3700" b="1" dirty="0">
                <a:latin typeface="Helvetica"/>
                <a:ea typeface="Helvetica"/>
                <a:cs typeface="Helvetica"/>
                <a:sym typeface="Helvetica"/>
              </a:rPr>
              <a:t>data</a:t>
            </a:r>
            <a:r>
              <a:rPr lang="en-US" sz="3700" dirty="0"/>
              <a:t> and </a:t>
            </a:r>
            <a:r>
              <a:rPr lang="en-US" sz="3700" b="1" dirty="0" err="1">
                <a:latin typeface="Helvetica"/>
                <a:ea typeface="Helvetica"/>
                <a:cs typeface="Helvetica"/>
                <a:sym typeface="Helvetica"/>
              </a:rPr>
              <a:t>inode</a:t>
            </a:r>
            <a:r>
              <a:rPr lang="en-US" sz="3700" dirty="0" smtClean="0"/>
              <a:t>:</a:t>
            </a:r>
            <a:endParaRPr lang="en-US" sz="3700" dirty="0"/>
          </a:p>
        </p:txBody>
      </p:sp>
      <p:sp>
        <p:nvSpPr>
          <p:cNvPr id="2" name="Rectangle 1"/>
          <p:cNvSpPr/>
          <p:nvPr/>
        </p:nvSpPr>
        <p:spPr>
          <a:xfrm>
            <a:off x="5036940" y="5544952"/>
            <a:ext cx="1632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chemeClr val="bg1"/>
                </a:solidFill>
              </a:rPr>
              <a:t>lost block</a:t>
            </a:r>
          </a:p>
        </p:txBody>
      </p:sp>
      <p:sp>
        <p:nvSpPr>
          <p:cNvPr id="3" name="Rectangle 2"/>
          <p:cNvSpPr/>
          <p:nvPr/>
        </p:nvSpPr>
        <p:spPr>
          <a:xfrm>
            <a:off x="5011975" y="6229310"/>
            <a:ext cx="20056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/>
              <a:t>nothing bad</a:t>
            </a:r>
          </a:p>
        </p:txBody>
      </p:sp>
      <p:sp>
        <p:nvSpPr>
          <p:cNvPr id="4" name="Rectangle 3"/>
          <p:cNvSpPr/>
          <p:nvPr/>
        </p:nvSpPr>
        <p:spPr>
          <a:xfrm>
            <a:off x="5036939" y="6807895"/>
            <a:ext cx="72234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chemeClr val="tx1"/>
                </a:solidFill>
              </a:rPr>
              <a:t>point </a:t>
            </a:r>
            <a:r>
              <a:rPr lang="en-US" sz="2800">
                <a:solidFill>
                  <a:schemeClr val="tx1"/>
                </a:solidFill>
              </a:rPr>
              <a:t>to </a:t>
            </a:r>
            <a:r>
              <a:rPr lang="en-US" sz="2800" smtClean="0">
                <a:solidFill>
                  <a:schemeClr val="tx1"/>
                </a:solidFill>
              </a:rPr>
              <a:t>garbage (what?)</a:t>
            </a:r>
            <a:r>
              <a:rPr lang="en-US" sz="2800" smtClean="0"/>
              <a:t>, </a:t>
            </a:r>
            <a:r>
              <a:rPr lang="en-US" sz="2800" b="1" dirty="0" smtClean="0">
                <a:solidFill>
                  <a:schemeClr val="accent2"/>
                </a:solidFill>
              </a:rPr>
              <a:t>another file may </a:t>
            </a:r>
            <a:r>
              <a:rPr lang="en-US" sz="2800" b="1" dirty="0">
                <a:solidFill>
                  <a:schemeClr val="accent2"/>
                </a:solidFill>
              </a:rPr>
              <a:t>use</a:t>
            </a:r>
          </a:p>
        </p:txBody>
      </p:sp>
      <p:sp>
        <p:nvSpPr>
          <p:cNvPr id="5" name="Rectangle 4"/>
          <p:cNvSpPr/>
          <p:nvPr/>
        </p:nvSpPr>
        <p:spPr>
          <a:xfrm>
            <a:off x="5036939" y="7550427"/>
            <a:ext cx="16321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chemeClr val="bg1"/>
                </a:solidFill>
              </a:rPr>
              <a:t>lost block</a:t>
            </a:r>
          </a:p>
        </p:txBody>
      </p:sp>
      <p:sp>
        <p:nvSpPr>
          <p:cNvPr id="6" name="Rectangle 5"/>
          <p:cNvSpPr/>
          <p:nvPr/>
        </p:nvSpPr>
        <p:spPr>
          <a:xfrm>
            <a:off x="5172405" y="8168805"/>
            <a:ext cx="26436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chemeClr val="tx1"/>
                </a:solidFill>
              </a:rPr>
              <a:t>point to garbage</a:t>
            </a:r>
          </a:p>
        </p:txBody>
      </p:sp>
      <p:sp>
        <p:nvSpPr>
          <p:cNvPr id="7" name="Rectangle 6"/>
          <p:cNvSpPr/>
          <p:nvPr/>
        </p:nvSpPr>
        <p:spPr>
          <a:xfrm>
            <a:off x="5011975" y="8851107"/>
            <a:ext cx="33554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b="1" dirty="0">
                <a:solidFill>
                  <a:schemeClr val="accent2"/>
                </a:solidFill>
              </a:rPr>
              <a:t>a</a:t>
            </a:r>
            <a:r>
              <a:rPr lang="en-US" sz="2800" b="1" dirty="0" smtClean="0">
                <a:solidFill>
                  <a:schemeClr val="accent2"/>
                </a:solidFill>
              </a:rPr>
              <a:t>nother file may </a:t>
            </a:r>
            <a:r>
              <a:rPr lang="en-US" sz="2800" b="1" dirty="0">
                <a:solidFill>
                  <a:schemeClr val="accent2"/>
                </a:solidFill>
              </a:rPr>
              <a:t>use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theme/theme1.xml><?xml version="1.0" encoding="utf-8"?>
<a:theme xmlns:a="http://schemas.openxmlformats.org/drawingml/2006/main" name="CS537-Theme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:a="http://schemas.openxmlformats.org/drawingml/2006/main" xmlns="" name="CS537-Theme" id="{A3B37B17-3632-DC45-8802-8C4EDBDFA1AF}" vid="{33C7E3AB-E050-6441-A050-2D3D49AF61B4}"/>
    </a:ext>
  </a:extLst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CS537-Theme</Template>
  <TotalTime>1476</TotalTime>
  <Words>3622</Words>
  <Application>Microsoft Macintosh PowerPoint</Application>
  <PresentationFormat>Custom</PresentationFormat>
  <Paragraphs>1157</Paragraphs>
  <Slides>86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87" baseType="lpstr">
      <vt:lpstr>CS537-Theme</vt:lpstr>
      <vt:lpstr>Announcements</vt:lpstr>
      <vt:lpstr>Persistence:  Crash Consistency</vt:lpstr>
      <vt:lpstr>Data Redundancy</vt:lpstr>
      <vt:lpstr>File System Redundancy Example</vt:lpstr>
      <vt:lpstr>Question for You…</vt:lpstr>
      <vt:lpstr>Pros and CONs of Redundancy</vt:lpstr>
      <vt:lpstr>Consistency Examples</vt:lpstr>
      <vt:lpstr>Why is consistency challenging?</vt:lpstr>
      <vt:lpstr>Question for You…</vt:lpstr>
      <vt:lpstr>How can file system fix Inconsistencies?</vt:lpstr>
      <vt:lpstr>Fsck Checks</vt:lpstr>
      <vt:lpstr>Link Count (example 1)</vt:lpstr>
      <vt:lpstr>Link Count (example 1)</vt:lpstr>
      <vt:lpstr>Link Count (example 2)</vt:lpstr>
      <vt:lpstr>Link Count (example 2)</vt:lpstr>
      <vt:lpstr>Data Bitmap</vt:lpstr>
      <vt:lpstr>Data Bitmap</vt:lpstr>
      <vt:lpstr>Duplicate Pointers</vt:lpstr>
      <vt:lpstr>Duplicate Pointers</vt:lpstr>
      <vt:lpstr>Duplicate Pointers</vt:lpstr>
      <vt:lpstr>Bad Pointer</vt:lpstr>
      <vt:lpstr>Bad Pointer</vt:lpstr>
      <vt:lpstr>Problems with fsck</vt:lpstr>
      <vt:lpstr>Problem 2: fsck is very sloW</vt:lpstr>
      <vt:lpstr>Consistency Solution #2: Journaling</vt:lpstr>
      <vt:lpstr>Consistency vs Correctness</vt:lpstr>
      <vt:lpstr>Journaling  General Strategy</vt:lpstr>
      <vt:lpstr>Fight Redundancy with Redundancy</vt:lpstr>
      <vt:lpstr>Fight Redundancy with Redundancy</vt:lpstr>
      <vt:lpstr>Fight Redundancy with Redundancy</vt:lpstr>
      <vt:lpstr>Fight Redundancy with Redundancy</vt:lpstr>
      <vt:lpstr>Fight Redundancy with Redundancy</vt:lpstr>
      <vt:lpstr>Fight Redundancy with Redundancy</vt:lpstr>
      <vt:lpstr>Fight Redundancy with Redundancy</vt:lpstr>
      <vt:lpstr>Fight Redundancy with Redundancy</vt:lpstr>
      <vt:lpstr>Fight Redundancy with Redundancy</vt:lpstr>
      <vt:lpstr>Fight Redundancy with Redundancy</vt:lpstr>
      <vt:lpstr>Fight Redundancy with Redundancy</vt:lpstr>
      <vt:lpstr>Fight Redundancy with Redundancy</vt:lpstr>
      <vt:lpstr>Question for You…</vt:lpstr>
      <vt:lpstr>Initial Solution: Journal New Data</vt:lpstr>
      <vt:lpstr>Slide 42</vt:lpstr>
      <vt:lpstr>Terminology</vt:lpstr>
      <vt:lpstr>Problem with Initial APPROACH: Journal Size</vt:lpstr>
      <vt:lpstr>Fix #1: Small Journals</vt:lpstr>
      <vt:lpstr>New Layout</vt:lpstr>
      <vt:lpstr>New Layout</vt:lpstr>
      <vt:lpstr>New Layout</vt:lpstr>
      <vt:lpstr>New Layout</vt:lpstr>
      <vt:lpstr>New Layout</vt:lpstr>
      <vt:lpstr>New Layout</vt:lpstr>
      <vt:lpstr>New Layout</vt:lpstr>
      <vt:lpstr>New Layout</vt:lpstr>
      <vt:lpstr>New Layout</vt:lpstr>
      <vt:lpstr>Optimizations</vt:lpstr>
      <vt:lpstr>Correctness depends on Ordering</vt:lpstr>
      <vt:lpstr>Ordering</vt:lpstr>
      <vt:lpstr>Optimizations</vt:lpstr>
      <vt:lpstr>Checksum Optimization</vt:lpstr>
      <vt:lpstr>Checksum Optimization</vt:lpstr>
      <vt:lpstr>Optimizations</vt:lpstr>
      <vt:lpstr>Write Buffering Optimization</vt:lpstr>
      <vt:lpstr>Circular Buffer</vt:lpstr>
      <vt:lpstr>Circular Buffer</vt:lpstr>
      <vt:lpstr>Circular Buffer</vt:lpstr>
      <vt:lpstr>Circular Buffer</vt:lpstr>
      <vt:lpstr>Optimizations</vt:lpstr>
      <vt:lpstr>Physical Journal</vt:lpstr>
      <vt:lpstr>Physical Journal</vt:lpstr>
      <vt:lpstr>Logical Journal</vt:lpstr>
      <vt:lpstr>Optimizations</vt:lpstr>
      <vt:lpstr>File System Integration</vt:lpstr>
      <vt:lpstr>How to avoid writing all disk blocks Twice?</vt:lpstr>
      <vt:lpstr>Writeback Journal</vt:lpstr>
      <vt:lpstr>Writeback Journal</vt:lpstr>
      <vt:lpstr>Writeback Journal</vt:lpstr>
      <vt:lpstr>Writeback Journal</vt:lpstr>
      <vt:lpstr>Writeback Journal</vt:lpstr>
      <vt:lpstr>Ordered Journaling</vt:lpstr>
      <vt:lpstr>Ordered Journal</vt:lpstr>
      <vt:lpstr>Ordered Journal</vt:lpstr>
      <vt:lpstr>Ordered Journal</vt:lpstr>
      <vt:lpstr>Ordered Journal</vt:lpstr>
      <vt:lpstr>Ordered Journal</vt:lpstr>
      <vt:lpstr>Ordered Journal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[537] Journaling</dc:title>
  <cp:lastModifiedBy>Andrea Arpaci-Dusseau</cp:lastModifiedBy>
  <cp:revision>29</cp:revision>
  <dcterms:created xsi:type="dcterms:W3CDTF">2015-11-13T21:56:37Z</dcterms:created>
  <dcterms:modified xsi:type="dcterms:W3CDTF">2015-11-14T18:19:20Z</dcterms:modified>
</cp:coreProperties>
</file>