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8" r:id="rId3"/>
    <p:sldId id="273" r:id="rId4"/>
    <p:sldId id="290" r:id="rId5"/>
    <p:sldId id="291" r:id="rId6"/>
    <p:sldId id="274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1" r:id="rId15"/>
    <p:sldId id="302" r:id="rId16"/>
    <p:sldId id="305" r:id="rId17"/>
    <p:sldId id="306" r:id="rId18"/>
    <p:sldId id="307" r:id="rId19"/>
    <p:sldId id="276" r:id="rId20"/>
    <p:sldId id="279" r:id="rId21"/>
    <p:sldId id="283" r:id="rId22"/>
    <p:sldId id="309" r:id="rId23"/>
    <p:sldId id="310" r:id="rId24"/>
    <p:sldId id="312" r:id="rId25"/>
    <p:sldId id="313" r:id="rId26"/>
    <p:sldId id="315" r:id="rId27"/>
    <p:sldId id="316" r:id="rId28"/>
    <p:sldId id="282" r:id="rId29"/>
    <p:sldId id="280" r:id="rId30"/>
    <p:sldId id="317" r:id="rId31"/>
    <p:sldId id="318" r:id="rId32"/>
    <p:sldId id="319" r:id="rId33"/>
    <p:sldId id="322" r:id="rId34"/>
    <p:sldId id="323" r:id="rId35"/>
    <p:sldId id="286" r:id="rId36"/>
    <p:sldId id="278" r:id="rId37"/>
    <p:sldId id="324" r:id="rId38"/>
    <p:sldId id="325" r:id="rId39"/>
    <p:sldId id="287" r:id="rId40"/>
    <p:sldId id="288" r:id="rId41"/>
    <p:sldId id="289" r:id="rId4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5pPr>
    <a:lvl6pPr marL="22860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6pPr>
    <a:lvl7pPr marL="27432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7pPr>
    <a:lvl8pPr marL="32004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8pPr>
    <a:lvl9pPr marL="36576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07"/>
    <p:restoredTop sz="90921"/>
  </p:normalViewPr>
  <p:slideViewPr>
    <p:cSldViewPr>
      <p:cViewPr varScale="1">
        <p:scale>
          <a:sx n="107" d="100"/>
          <a:sy n="107" d="100"/>
        </p:scale>
        <p:origin x="168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2AE93E-5F9B-1A4A-9F29-D8E5B7994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2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93C67-A3A1-1049-8C10-5FEC2ED4D587}" type="datetimeFigureOut">
              <a:rPr lang="en-US" smtClean="0"/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DE546-565A-1840-87A4-31178BCBA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0D1E-308F-2443-922F-E64B6B90E96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EB64DF77-D013-0B4A-8DAA-2F7B48D38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7732-15BB-7240-9B52-89EA3B682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34197732-15BB-7240-9B52-89EA3B682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7F2D7-0746-B248-B62E-4995EA462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F5DD-AA07-D94E-928F-979EC40FC4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1FAC2-3CE2-2648-88D5-371B97C3C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7732-15BB-7240-9B52-89EA3B682C8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5083-4CC1-7346-A2CA-6BF41960F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FBF9-22A4-E042-8049-CE246C2D3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9B75-4F54-F149-8473-E9D4D7D5A8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39AD-AE8F-3A4C-8108-9FCA09FC3C6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734E-2EFE-6244-9AAB-D011BB54E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4BD57E2A-310D-2E47-BF93-361964A3F3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34197732-15BB-7240-9B52-89EA3B682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smtClean="0"/>
              <a:t>Virtualization: </a:t>
            </a:r>
            <a:br>
              <a:rPr lang="en-US" dirty="0" smtClean="0"/>
            </a:br>
            <a:r>
              <a:rPr lang="en-US" dirty="0" smtClean="0"/>
              <a:t>The CPU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8458200" cy="3200400"/>
          </a:xfrm>
        </p:spPr>
        <p:txBody>
          <a:bodyPr>
            <a:normAutofit fontScale="62500" lnSpcReduction="20000"/>
          </a:bodyPr>
          <a:lstStyle/>
          <a:p>
            <a:pPr marL="609600" indent="-609600" algn="l"/>
            <a:r>
              <a:rPr lang="en-US" dirty="0"/>
              <a:t>Questions answered in this lecture:</a:t>
            </a:r>
          </a:p>
          <a:p>
            <a:pPr marL="990600" lvl="1" indent="-533400" algn="l"/>
            <a:r>
              <a:rPr lang="en-US" dirty="0"/>
              <a:t>What is a process?</a:t>
            </a:r>
            <a:endParaRPr lang="en-US" dirty="0" smtClean="0"/>
          </a:p>
          <a:p>
            <a:pPr marL="990600" lvl="1" indent="-533400" algn="l"/>
            <a:r>
              <a:rPr lang="en-US" dirty="0" smtClean="0"/>
              <a:t>Why is limited direct execution a good approach for </a:t>
            </a:r>
            <a:r>
              <a:rPr lang="en-US" dirty="0" err="1" smtClean="0"/>
              <a:t>virtualizing</a:t>
            </a:r>
            <a:r>
              <a:rPr lang="en-US" dirty="0" smtClean="0"/>
              <a:t> the CPU?</a:t>
            </a:r>
          </a:p>
          <a:p>
            <a:pPr marL="990600" lvl="1" indent="-533400" algn="l"/>
            <a:r>
              <a:rPr lang="en-US" dirty="0" smtClean="0"/>
              <a:t>What execution state must be saved for a process?</a:t>
            </a:r>
          </a:p>
          <a:p>
            <a:pPr marL="990600" lvl="1" indent="-533400" algn="l"/>
            <a:r>
              <a:rPr lang="en-US" dirty="0" smtClean="0"/>
              <a:t>What 3 modes could a process in?</a:t>
            </a:r>
          </a:p>
          <a:p>
            <a:pPr marL="533400" indent="-533400" algn="l"/>
            <a:r>
              <a:rPr lang="en-US" dirty="0" smtClean="0"/>
              <a:t>Announcements:</a:t>
            </a:r>
          </a:p>
          <a:p>
            <a:pPr marL="990600" lvl="1" indent="-533400" algn="l"/>
            <a:r>
              <a:rPr lang="en-US" dirty="0" smtClean="0"/>
              <a:t>Waiting list: </a:t>
            </a:r>
          </a:p>
          <a:p>
            <a:pPr marL="990600" lvl="1" indent="-533400" algn="l"/>
            <a:r>
              <a:rPr lang="en-US" dirty="0" smtClean="0"/>
              <a:t>	Seats available in Section 303 (Wed 3:30-4:20)</a:t>
            </a:r>
          </a:p>
          <a:p>
            <a:pPr marL="990600" lvl="1" indent="-533400" algn="l"/>
            <a:r>
              <a:rPr lang="en-US" dirty="0" smtClean="0"/>
              <a:t>	Sign-up sheet at front of lecture to show continued interest in enrolling</a:t>
            </a:r>
          </a:p>
          <a:p>
            <a:pPr marL="990600" lvl="1" indent="-533400" algn="l"/>
            <a:r>
              <a:rPr lang="en-US" dirty="0" smtClean="0"/>
              <a:t>Read chapters 1 – 6</a:t>
            </a:r>
          </a:p>
          <a:p>
            <a:pPr marL="990600" lvl="1" indent="-533400" algn="l"/>
            <a:r>
              <a:rPr lang="en-US" dirty="0" smtClean="0"/>
              <a:t>Begin Project 1 (part a - sorting)</a:t>
            </a:r>
          </a:p>
          <a:p>
            <a:pPr marL="990600" lvl="1" indent="-533400" algn="l"/>
            <a:r>
              <a:rPr lang="en-US" dirty="0" smtClean="0"/>
              <a:t>	Watch P1a video</a:t>
            </a:r>
          </a:p>
          <a:p>
            <a:pPr marL="990600" lvl="1" indent="-533400" algn="l"/>
            <a:r>
              <a:rPr lang="en-US" dirty="0" smtClean="0"/>
              <a:t>	Attend discussion section tomorrow for sorting help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0" y="381000"/>
            <a:ext cx="41910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  <a:t>UNIVERSITY of WISCONSIN-MADISON</a:t>
            </a:r>
            <a:b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</a:br>
            <a: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CS 537</a:t>
            </a:r>
            <a:br>
              <a:rPr lang="en-US" sz="1400" dirty="0">
                <a:solidFill>
                  <a:schemeClr val="tx1"/>
                </a:solidFill>
                <a:latin typeface="+mn-lt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578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  <a:t>Andrea C. Arpaci-Dusseau</a:t>
            </a:r>
            <a:b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</a:br>
            <a:r>
              <a:rPr lang="en-US" sz="1400" dirty="0" err="1">
                <a:solidFill>
                  <a:schemeClr val="tx1"/>
                </a:solidFill>
                <a:latin typeface="Calisto MT"/>
                <a:cs typeface="Calisto MT"/>
              </a:rPr>
              <a:t>Remzi</a:t>
            </a:r>
            <a: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  <a:t> H. Arpaci-Dusseau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980818" y="2574551"/>
            <a:ext cx="718236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4183505" y="3462337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64" name="Shape 64"/>
          <p:cNvSpPr/>
          <p:nvPr/>
        </p:nvSpPr>
        <p:spPr>
          <a:xfrm flipV="1">
            <a:off x="991196" y="2227336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5" name="Shape 65"/>
          <p:cNvSpPr/>
          <p:nvPr/>
        </p:nvSpPr>
        <p:spPr>
          <a:xfrm flipH="1" flipV="1">
            <a:off x="2893218" y="2227336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6" name="Shape 66"/>
          <p:cNvSpPr/>
          <p:nvPr/>
        </p:nvSpPr>
        <p:spPr>
          <a:xfrm flipH="1" flipV="1">
            <a:off x="1204465" y="2227336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310932" y="1676400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68" name="Shape 68"/>
          <p:cNvSpPr/>
          <p:nvPr/>
        </p:nvSpPr>
        <p:spPr>
          <a:xfrm flipV="1">
            <a:off x="3107531" y="2574551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13" name="Shape 297"/>
          <p:cNvSpPr/>
          <p:nvPr/>
        </p:nvSpPr>
        <p:spPr>
          <a:xfrm rot="16200000">
            <a:off x="6670612" y="2826224"/>
            <a:ext cx="956989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700" dirty="0"/>
              <a:t>sys_read</a:t>
            </a:r>
          </a:p>
        </p:txBody>
      </p:sp>
      <p:sp>
        <p:nvSpPr>
          <p:cNvPr id="14" name="Shape 88"/>
          <p:cNvSpPr/>
          <p:nvPr/>
        </p:nvSpPr>
        <p:spPr>
          <a:xfrm>
            <a:off x="3016252" y="4267548"/>
            <a:ext cx="322990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 wants to call read()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902713" y="2667000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4105400" y="3554786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72" name="Shape 72"/>
          <p:cNvSpPr/>
          <p:nvPr/>
        </p:nvSpPr>
        <p:spPr>
          <a:xfrm flipV="1">
            <a:off x="913091" y="2319785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3" name="Shape 73"/>
          <p:cNvSpPr/>
          <p:nvPr/>
        </p:nvSpPr>
        <p:spPr>
          <a:xfrm flipH="1" flipV="1">
            <a:off x="2815113" y="2319785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4" name="Shape 74"/>
          <p:cNvSpPr/>
          <p:nvPr/>
        </p:nvSpPr>
        <p:spPr>
          <a:xfrm flipH="1" flipV="1">
            <a:off x="1126360" y="2319785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232827" y="1768849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76" name="Shape 76"/>
          <p:cNvSpPr/>
          <p:nvPr/>
        </p:nvSpPr>
        <p:spPr>
          <a:xfrm>
            <a:off x="3048000" y="2667000"/>
            <a:ext cx="5037077" cy="892969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475515" y="4206280"/>
            <a:ext cx="8015373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 can only see its own memory because of </a:t>
            </a:r>
            <a:r>
              <a:rPr sz="25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user mode</a:t>
            </a:r>
            <a:endParaRPr sz="25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(other areas, including kernel, are hidden)</a:t>
            </a:r>
          </a:p>
        </p:txBody>
      </p:sp>
      <p:sp>
        <p:nvSpPr>
          <p:cNvPr id="78" name="Shape 78"/>
          <p:cNvSpPr/>
          <p:nvPr/>
        </p:nvSpPr>
        <p:spPr>
          <a:xfrm flipV="1">
            <a:off x="3029426" y="2667000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980818" y="2535906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4183505" y="3423692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82" name="Shape 82"/>
          <p:cNvSpPr/>
          <p:nvPr/>
        </p:nvSpPr>
        <p:spPr>
          <a:xfrm flipV="1">
            <a:off x="991196" y="2188691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3" name="Shape 83"/>
          <p:cNvSpPr/>
          <p:nvPr/>
        </p:nvSpPr>
        <p:spPr>
          <a:xfrm flipH="1" flipV="1">
            <a:off x="2893218" y="2188691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4" name="Shape 84"/>
          <p:cNvSpPr/>
          <p:nvPr/>
        </p:nvSpPr>
        <p:spPr>
          <a:xfrm flipH="1" flipV="1">
            <a:off x="1204465" y="2188691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1310932" y="1637755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86" name="Shape 86"/>
          <p:cNvSpPr/>
          <p:nvPr/>
        </p:nvSpPr>
        <p:spPr>
          <a:xfrm>
            <a:off x="3126105" y="2535906"/>
            <a:ext cx="5037077" cy="892969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87" name="Shape 87"/>
          <p:cNvSpPr/>
          <p:nvPr/>
        </p:nvSpPr>
        <p:spPr>
          <a:xfrm flipV="1">
            <a:off x="3107531" y="2535906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838200" y="4267200"/>
            <a:ext cx="756237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 wants to call read(</a:t>
            </a:r>
            <a:r>
              <a:rPr sz="2500" dirty="0" smtClean="0">
                <a:solidFill>
                  <a:srgbClr val="FFFFFF"/>
                </a:solidFill>
              </a:rPr>
              <a:t>)</a:t>
            </a:r>
            <a:r>
              <a:rPr lang="en-US" sz="2500" dirty="0" smtClean="0">
                <a:solidFill>
                  <a:srgbClr val="FFFFFF"/>
                </a:solidFill>
              </a:rPr>
              <a:t> but no way to call it directly</a:t>
            </a:r>
            <a:endParaRPr sz="2500" dirty="0">
              <a:solidFill>
                <a:srgbClr val="FFFFFF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980818" y="2536625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4183505" y="3424411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92" name="Shape 92"/>
          <p:cNvSpPr/>
          <p:nvPr/>
        </p:nvSpPr>
        <p:spPr>
          <a:xfrm flipV="1">
            <a:off x="991196" y="2189410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93" name="Shape 93"/>
          <p:cNvSpPr/>
          <p:nvPr/>
        </p:nvSpPr>
        <p:spPr>
          <a:xfrm flipH="1" flipV="1">
            <a:off x="2893218" y="2189410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94" name="Shape 94"/>
          <p:cNvSpPr/>
          <p:nvPr/>
        </p:nvSpPr>
        <p:spPr>
          <a:xfrm flipH="1" flipV="1">
            <a:off x="1204465" y="2189410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1310932" y="1638474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96" name="Shape 96"/>
          <p:cNvSpPr/>
          <p:nvPr/>
        </p:nvSpPr>
        <p:spPr>
          <a:xfrm>
            <a:off x="3126105" y="2536625"/>
            <a:ext cx="5037077" cy="892969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97" name="Shape 97"/>
          <p:cNvSpPr/>
          <p:nvPr/>
        </p:nvSpPr>
        <p:spPr>
          <a:xfrm flipV="1">
            <a:off x="3107531" y="2536625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216865" y="4268985"/>
            <a:ext cx="4710271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movl $6, %eax;   int $64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16" name="Shape 88"/>
          <p:cNvSpPr/>
          <p:nvPr/>
        </p:nvSpPr>
        <p:spPr>
          <a:xfrm>
            <a:off x="914400" y="3886200"/>
            <a:ext cx="101443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FFFFFF"/>
                </a:solidFill>
              </a:rPr>
              <a:t>read</a:t>
            </a:r>
            <a:r>
              <a:rPr sz="2500" dirty="0">
                <a:solidFill>
                  <a:srgbClr val="FFFFFF"/>
                </a:solidFill>
              </a:rPr>
              <a:t>(</a:t>
            </a:r>
            <a:r>
              <a:rPr sz="2500" dirty="0" smtClean="0">
                <a:solidFill>
                  <a:srgbClr val="FFFFFF"/>
                </a:solidFill>
              </a:rPr>
              <a:t>)</a:t>
            </a:r>
            <a:r>
              <a:rPr lang="en-US" sz="2500" dirty="0" smtClean="0">
                <a:solidFill>
                  <a:srgbClr val="FFFFFF"/>
                </a:solidFill>
              </a:rPr>
              <a:t>:</a:t>
            </a:r>
            <a:endParaRPr sz="2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980818" y="2580257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4183505" y="3468043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142" name="Shape 142"/>
          <p:cNvSpPr/>
          <p:nvPr/>
        </p:nvSpPr>
        <p:spPr>
          <a:xfrm flipV="1">
            <a:off x="991196" y="22330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43" name="Shape 143"/>
          <p:cNvSpPr/>
          <p:nvPr/>
        </p:nvSpPr>
        <p:spPr>
          <a:xfrm flipH="1" flipV="1">
            <a:off x="2893218" y="22330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44" name="Shape 144"/>
          <p:cNvSpPr/>
          <p:nvPr/>
        </p:nvSpPr>
        <p:spPr>
          <a:xfrm flipH="1" flipV="1">
            <a:off x="1204465" y="2233042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1310932" y="1682106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146" name="Shape 146"/>
          <p:cNvSpPr/>
          <p:nvPr/>
        </p:nvSpPr>
        <p:spPr>
          <a:xfrm>
            <a:off x="3126105" y="2580257"/>
            <a:ext cx="5037077" cy="892969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47" name="Shape 147"/>
          <p:cNvSpPr/>
          <p:nvPr/>
        </p:nvSpPr>
        <p:spPr>
          <a:xfrm flipV="1">
            <a:off x="3107531" y="2580257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8" name="Shape 148"/>
          <p:cNvSpPr/>
          <p:nvPr/>
        </p:nvSpPr>
        <p:spPr>
          <a:xfrm flipH="1" flipV="1">
            <a:off x="6724075" y="4776946"/>
            <a:ext cx="238207" cy="538365"/>
          </a:xfrm>
          <a:prstGeom prst="line">
            <a:avLst/>
          </a:prstGeom>
          <a:ln w="762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3626167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3804761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3983355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4161949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5769292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5947886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6126480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6305074" y="2580257"/>
            <a:ext cx="205736" cy="892969"/>
          </a:xfrm>
          <a:prstGeom prst="rect">
            <a:avLst/>
          </a:prstGeom>
          <a:solidFill>
            <a:srgbClr val="A6AAA8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7" name="Shape 157"/>
          <p:cNvSpPr/>
          <p:nvPr/>
        </p:nvSpPr>
        <p:spPr>
          <a:xfrm flipV="1">
            <a:off x="3205778" y="4776994"/>
            <a:ext cx="238207" cy="538364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2216865" y="4311898"/>
            <a:ext cx="468953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movl </a:t>
            </a:r>
            <a:r>
              <a:rPr sz="2500" dirty="0">
                <a:solidFill>
                  <a:srgbClr val="D45954"/>
                </a:solidFill>
                <a:latin typeface="Courier"/>
                <a:ea typeface="Courier"/>
                <a:cs typeface="Courier"/>
                <a:sym typeface="Courier"/>
              </a:rPr>
              <a:t>$6</a:t>
            </a: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, %eax;   int </a:t>
            </a:r>
            <a:r>
              <a:rPr sz="25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$64</a:t>
            </a:r>
          </a:p>
        </p:txBody>
      </p:sp>
      <p:sp>
        <p:nvSpPr>
          <p:cNvPr id="162" name="Shape 162"/>
          <p:cNvSpPr/>
          <p:nvPr/>
        </p:nvSpPr>
        <p:spPr>
          <a:xfrm>
            <a:off x="2564848" y="1804047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11DBE3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5754429" y="5334348"/>
            <a:ext cx="243462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trap-table index</a:t>
            </a:r>
          </a:p>
        </p:txBody>
      </p:sp>
      <p:sp>
        <p:nvSpPr>
          <p:cNvPr id="161" name="Shape 161"/>
          <p:cNvSpPr/>
          <p:nvPr/>
        </p:nvSpPr>
        <p:spPr>
          <a:xfrm>
            <a:off x="1718176" y="5335066"/>
            <a:ext cx="2759810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syscall-table index</a:t>
            </a:r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980818" y="2673535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4183505" y="3561321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166" name="Shape 166"/>
          <p:cNvSpPr/>
          <p:nvPr/>
        </p:nvSpPr>
        <p:spPr>
          <a:xfrm flipV="1">
            <a:off x="991196" y="2326320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 flipH="1" flipV="1">
            <a:off x="2893218" y="2326320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68" name="Shape 168"/>
          <p:cNvSpPr/>
          <p:nvPr/>
        </p:nvSpPr>
        <p:spPr>
          <a:xfrm flipH="1" flipV="1">
            <a:off x="1204465" y="2326320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1310932" y="1775384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170" name="Shape 170"/>
          <p:cNvSpPr/>
          <p:nvPr/>
        </p:nvSpPr>
        <p:spPr>
          <a:xfrm>
            <a:off x="3126105" y="2673535"/>
            <a:ext cx="5037077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7BDB45"/>
                </a:solidFill>
              </a:defRPr>
            </a:pPr>
            <a:endParaRPr/>
          </a:p>
        </p:txBody>
      </p:sp>
      <p:sp>
        <p:nvSpPr>
          <p:cNvPr id="171" name="Shape 171"/>
          <p:cNvSpPr/>
          <p:nvPr/>
        </p:nvSpPr>
        <p:spPr>
          <a:xfrm flipV="1">
            <a:off x="3107531" y="2673535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2" name="Shape 172"/>
          <p:cNvSpPr/>
          <p:nvPr/>
        </p:nvSpPr>
        <p:spPr>
          <a:xfrm flipH="1" flipV="1">
            <a:off x="6724075" y="4870224"/>
            <a:ext cx="238207" cy="538365"/>
          </a:xfrm>
          <a:prstGeom prst="line">
            <a:avLst/>
          </a:prstGeom>
          <a:ln w="762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3626167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3804761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3983355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4161949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5769292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5947886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6126480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6305074" y="2673535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1" name="Shape 181"/>
          <p:cNvSpPr/>
          <p:nvPr/>
        </p:nvSpPr>
        <p:spPr>
          <a:xfrm flipV="1">
            <a:off x="3205778" y="4870272"/>
            <a:ext cx="238207" cy="538364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2216865" y="4405176"/>
            <a:ext cx="468953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movl </a:t>
            </a:r>
            <a:r>
              <a:rPr sz="2500" dirty="0">
                <a:solidFill>
                  <a:srgbClr val="D45954"/>
                </a:solidFill>
                <a:latin typeface="Courier"/>
                <a:ea typeface="Courier"/>
                <a:cs typeface="Courier"/>
                <a:sym typeface="Courier"/>
              </a:rPr>
              <a:t>$6</a:t>
            </a: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, %eax;   int </a:t>
            </a:r>
            <a:r>
              <a:rPr sz="25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$64</a:t>
            </a:r>
          </a:p>
        </p:txBody>
      </p:sp>
      <p:sp>
        <p:nvSpPr>
          <p:cNvPr id="183" name="Shape 183"/>
          <p:cNvSpPr/>
          <p:nvPr/>
        </p:nvSpPr>
        <p:spPr>
          <a:xfrm>
            <a:off x="838200" y="6019800"/>
            <a:ext cx="5035165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Kernel mode: we can do anything!</a:t>
            </a:r>
          </a:p>
        </p:txBody>
      </p:sp>
      <p:sp>
        <p:nvSpPr>
          <p:cNvPr id="184" name="Shape 184"/>
          <p:cNvSpPr/>
          <p:nvPr/>
        </p:nvSpPr>
        <p:spPr>
          <a:xfrm>
            <a:off x="5754429" y="5427626"/>
            <a:ext cx="243462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trap-table index</a:t>
            </a:r>
          </a:p>
        </p:txBody>
      </p:sp>
      <p:sp>
        <p:nvSpPr>
          <p:cNvPr id="185" name="Shape 185"/>
          <p:cNvSpPr/>
          <p:nvPr/>
        </p:nvSpPr>
        <p:spPr>
          <a:xfrm>
            <a:off x="1718176" y="5428344"/>
            <a:ext cx="2759810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syscall-table index</a:t>
            </a:r>
          </a:p>
        </p:txBody>
      </p:sp>
      <p:sp>
        <p:nvSpPr>
          <p:cNvPr id="187" name="Shape 187"/>
          <p:cNvSpPr/>
          <p:nvPr/>
        </p:nvSpPr>
        <p:spPr>
          <a:xfrm>
            <a:off x="2564848" y="1897325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11DBE3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779463" y="138953"/>
            <a:ext cx="7583488" cy="1156447"/>
          </a:xfrm>
        </p:spPr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/>
        </p:nvSpPr>
        <p:spPr>
          <a:xfrm>
            <a:off x="980818" y="2656457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46" name="Shape 246"/>
          <p:cNvSpPr/>
          <p:nvPr/>
        </p:nvSpPr>
        <p:spPr>
          <a:xfrm>
            <a:off x="4183505" y="3544243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47" name="Shape 247"/>
          <p:cNvSpPr/>
          <p:nvPr/>
        </p:nvSpPr>
        <p:spPr>
          <a:xfrm flipV="1">
            <a:off x="991196" y="23092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48" name="Shape 248"/>
          <p:cNvSpPr/>
          <p:nvPr/>
        </p:nvSpPr>
        <p:spPr>
          <a:xfrm flipH="1" flipV="1">
            <a:off x="2893218" y="23092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49" name="Shape 249"/>
          <p:cNvSpPr/>
          <p:nvPr/>
        </p:nvSpPr>
        <p:spPr>
          <a:xfrm flipH="1" flipV="1">
            <a:off x="1204465" y="2309242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1310932" y="1758306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251" name="Shape 251"/>
          <p:cNvSpPr/>
          <p:nvPr/>
        </p:nvSpPr>
        <p:spPr>
          <a:xfrm>
            <a:off x="3126105" y="2656457"/>
            <a:ext cx="5037077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7BDB45"/>
                </a:solidFill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 flipV="1">
            <a:off x="3107531" y="2656457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3" name="Shape 253"/>
          <p:cNvSpPr/>
          <p:nvPr/>
        </p:nvSpPr>
        <p:spPr>
          <a:xfrm flipH="1" flipV="1">
            <a:off x="6724075" y="4853146"/>
            <a:ext cx="238207" cy="538365"/>
          </a:xfrm>
          <a:prstGeom prst="line">
            <a:avLst/>
          </a:prstGeom>
          <a:ln w="762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3626167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3804761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3983355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4161949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5769292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5947886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6126480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6305074" y="26564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62" name="Shape 262"/>
          <p:cNvSpPr/>
          <p:nvPr/>
        </p:nvSpPr>
        <p:spPr>
          <a:xfrm flipV="1">
            <a:off x="3205778" y="4853194"/>
            <a:ext cx="238207" cy="538364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2216865" y="4388098"/>
            <a:ext cx="468953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movl </a:t>
            </a:r>
            <a:r>
              <a:rPr sz="2500" dirty="0">
                <a:solidFill>
                  <a:srgbClr val="D45954"/>
                </a:solidFill>
                <a:latin typeface="Courier"/>
                <a:ea typeface="Courier"/>
                <a:cs typeface="Courier"/>
                <a:sym typeface="Courier"/>
              </a:rPr>
              <a:t>$6</a:t>
            </a: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, %eax;   int </a:t>
            </a:r>
            <a:r>
              <a:rPr sz="25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$64</a:t>
            </a:r>
          </a:p>
        </p:txBody>
      </p:sp>
      <p:sp>
        <p:nvSpPr>
          <p:cNvPr id="272" name="Shape 272"/>
          <p:cNvSpPr/>
          <p:nvPr/>
        </p:nvSpPr>
        <p:spPr>
          <a:xfrm>
            <a:off x="2564848" y="1880247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11DBE3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3904301" y="1810898"/>
            <a:ext cx="958268" cy="790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073"/>
                </a:moveTo>
                <a:cubicBezTo>
                  <a:pt x="8491" y="-5400"/>
                  <a:pt x="15691" y="-5358"/>
                  <a:pt x="21600" y="16200"/>
                </a:cubicBezTo>
              </a:path>
            </a:pathLst>
          </a:cu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4886567" y="1871317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D45954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267" name="Shape 267"/>
          <p:cNvSpPr/>
          <p:nvPr/>
        </p:nvSpPr>
        <p:spPr>
          <a:xfrm rot="16200000">
            <a:off x="4504727" y="2936072"/>
            <a:ext cx="716757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700" dirty="0"/>
              <a:t>syscall</a:t>
            </a:r>
          </a:p>
        </p:txBody>
      </p:sp>
      <p:sp>
        <p:nvSpPr>
          <p:cNvPr id="275" name="Shape 275"/>
          <p:cNvSpPr/>
          <p:nvPr/>
        </p:nvSpPr>
        <p:spPr>
          <a:xfrm>
            <a:off x="6226019" y="1810898"/>
            <a:ext cx="958268" cy="790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073"/>
                </a:moveTo>
                <a:cubicBezTo>
                  <a:pt x="8491" y="-5400"/>
                  <a:pt x="15691" y="-5358"/>
                  <a:pt x="21600" y="16200"/>
                </a:cubicBezTo>
              </a:path>
            </a:pathLst>
          </a:cu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269" name="Shape 269"/>
          <p:cNvSpPr/>
          <p:nvPr/>
        </p:nvSpPr>
        <p:spPr>
          <a:xfrm rot="16200000">
            <a:off x="6670612" y="2936072"/>
            <a:ext cx="956989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700" dirty="0"/>
              <a:t>sys_read</a:t>
            </a:r>
          </a:p>
        </p:txBody>
      </p:sp>
      <p:sp>
        <p:nvSpPr>
          <p:cNvPr id="270" name="Shape 270"/>
          <p:cNvSpPr/>
          <p:nvPr/>
        </p:nvSpPr>
        <p:spPr>
          <a:xfrm>
            <a:off x="5754429" y="5410548"/>
            <a:ext cx="243462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trap-table index</a:t>
            </a:r>
          </a:p>
        </p:txBody>
      </p:sp>
      <p:sp>
        <p:nvSpPr>
          <p:cNvPr id="271" name="Shape 271"/>
          <p:cNvSpPr/>
          <p:nvPr/>
        </p:nvSpPr>
        <p:spPr>
          <a:xfrm>
            <a:off x="1718176" y="5411266"/>
            <a:ext cx="2759810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syscall-table index</a:t>
            </a: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34" name="Shape 183"/>
          <p:cNvSpPr/>
          <p:nvPr/>
        </p:nvSpPr>
        <p:spPr>
          <a:xfrm>
            <a:off x="838200" y="6019082"/>
            <a:ext cx="6163543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FFFFFF"/>
                </a:solidFill>
              </a:rPr>
              <a:t>Follow entries to correct system call code</a:t>
            </a:r>
            <a:endParaRPr sz="2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/>
        </p:nvSpPr>
        <p:spPr>
          <a:xfrm>
            <a:off x="980818" y="2580257"/>
            <a:ext cx="2140304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4183505" y="3468043"/>
            <a:ext cx="74449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RAM</a:t>
            </a:r>
          </a:p>
        </p:txBody>
      </p:sp>
      <p:sp>
        <p:nvSpPr>
          <p:cNvPr id="279" name="Shape 279"/>
          <p:cNvSpPr/>
          <p:nvPr/>
        </p:nvSpPr>
        <p:spPr>
          <a:xfrm flipV="1">
            <a:off x="991196" y="22330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80" name="Shape 280"/>
          <p:cNvSpPr/>
          <p:nvPr/>
        </p:nvSpPr>
        <p:spPr>
          <a:xfrm flipH="1" flipV="1">
            <a:off x="2893218" y="2233042"/>
            <a:ext cx="213270" cy="21327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81" name="Shape 281"/>
          <p:cNvSpPr/>
          <p:nvPr/>
        </p:nvSpPr>
        <p:spPr>
          <a:xfrm flipH="1" flipV="1">
            <a:off x="1204465" y="2233042"/>
            <a:ext cx="169301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1310932" y="1682106"/>
            <a:ext cx="146114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Process P</a:t>
            </a:r>
          </a:p>
        </p:txBody>
      </p:sp>
      <p:sp>
        <p:nvSpPr>
          <p:cNvPr id="283" name="Shape 283"/>
          <p:cNvSpPr/>
          <p:nvPr/>
        </p:nvSpPr>
        <p:spPr>
          <a:xfrm>
            <a:off x="3126105" y="2580257"/>
            <a:ext cx="5037077" cy="892969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7BDB45"/>
                </a:solidFill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 flipV="1">
            <a:off x="3107531" y="2580257"/>
            <a:ext cx="0" cy="892969"/>
          </a:xfrm>
          <a:prstGeom prst="line">
            <a:avLst/>
          </a:prstGeom>
          <a:ln w="762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85" name="Shape 285"/>
          <p:cNvSpPr/>
          <p:nvPr/>
        </p:nvSpPr>
        <p:spPr>
          <a:xfrm flipH="1" flipV="1">
            <a:off x="6724075" y="4776946"/>
            <a:ext cx="238207" cy="538365"/>
          </a:xfrm>
          <a:prstGeom prst="line">
            <a:avLst/>
          </a:prstGeom>
          <a:ln w="76200">
            <a:solidFill>
              <a:srgbClr val="11DBE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3626167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3804761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3983355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4161949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5769292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5947886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6126480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6305074" y="2580257"/>
            <a:ext cx="205736" cy="892969"/>
          </a:xfrm>
          <a:prstGeom prst="rect">
            <a:avLst/>
          </a:prstGeom>
          <a:solidFill>
            <a:srgbClr val="7BDB45"/>
          </a:solidFill>
          <a:ln w="381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4" name="Shape 294"/>
          <p:cNvSpPr/>
          <p:nvPr/>
        </p:nvSpPr>
        <p:spPr>
          <a:xfrm flipV="1">
            <a:off x="3205778" y="4776994"/>
            <a:ext cx="238207" cy="538364"/>
          </a:xfrm>
          <a:prstGeom prst="line">
            <a:avLst/>
          </a:prstGeom>
          <a:ln w="76200">
            <a:solidFill>
              <a:srgbClr val="D45954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2216865" y="4311898"/>
            <a:ext cx="468953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movl </a:t>
            </a:r>
            <a:r>
              <a:rPr sz="2500" dirty="0">
                <a:solidFill>
                  <a:srgbClr val="D45954"/>
                </a:solidFill>
                <a:latin typeface="Courier"/>
                <a:ea typeface="Courier"/>
                <a:cs typeface="Courier"/>
                <a:sym typeface="Courier"/>
              </a:rPr>
              <a:t>$6</a:t>
            </a:r>
            <a:r>
              <a:rPr sz="25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, %eax;   int </a:t>
            </a:r>
            <a:r>
              <a:rPr sz="25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$64</a:t>
            </a:r>
          </a:p>
        </p:txBody>
      </p:sp>
      <p:sp>
        <p:nvSpPr>
          <p:cNvPr id="296" name="Shape 296"/>
          <p:cNvSpPr/>
          <p:nvPr/>
        </p:nvSpPr>
        <p:spPr>
          <a:xfrm rot="16200000">
            <a:off x="4504727" y="2859872"/>
            <a:ext cx="716757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700" dirty="0"/>
              <a:t>syscall</a:t>
            </a:r>
          </a:p>
        </p:txBody>
      </p:sp>
      <p:sp>
        <p:nvSpPr>
          <p:cNvPr id="297" name="Shape 297"/>
          <p:cNvSpPr/>
          <p:nvPr/>
        </p:nvSpPr>
        <p:spPr>
          <a:xfrm rot="16200000">
            <a:off x="6670612" y="2859834"/>
            <a:ext cx="956989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700" dirty="0"/>
              <a:t>sys_read</a:t>
            </a:r>
          </a:p>
        </p:txBody>
      </p:sp>
      <p:sp>
        <p:nvSpPr>
          <p:cNvPr id="298" name="Shape 298"/>
          <p:cNvSpPr/>
          <p:nvPr/>
        </p:nvSpPr>
        <p:spPr>
          <a:xfrm>
            <a:off x="1517409" y="2580257"/>
            <a:ext cx="549099" cy="892969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buf</a:t>
            </a:r>
          </a:p>
        </p:txBody>
      </p:sp>
      <p:sp>
        <p:nvSpPr>
          <p:cNvPr id="299" name="Shape 299"/>
          <p:cNvSpPr/>
          <p:nvPr/>
        </p:nvSpPr>
        <p:spPr>
          <a:xfrm>
            <a:off x="5754429" y="5334348"/>
            <a:ext cx="2434621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trap-table index</a:t>
            </a:r>
          </a:p>
        </p:txBody>
      </p:sp>
      <p:sp>
        <p:nvSpPr>
          <p:cNvPr id="300" name="Shape 300"/>
          <p:cNvSpPr/>
          <p:nvPr/>
        </p:nvSpPr>
        <p:spPr>
          <a:xfrm>
            <a:off x="1718176" y="5335066"/>
            <a:ext cx="2759810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/>
              <a:t>syscall-table index</a:t>
            </a:r>
          </a:p>
        </p:txBody>
      </p:sp>
      <p:sp>
        <p:nvSpPr>
          <p:cNvPr id="305" name="Shape 305"/>
          <p:cNvSpPr/>
          <p:nvPr/>
        </p:nvSpPr>
        <p:spPr>
          <a:xfrm>
            <a:off x="2564848" y="1804047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11DBE3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3904301" y="1734698"/>
            <a:ext cx="958268" cy="790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073"/>
                </a:moveTo>
                <a:cubicBezTo>
                  <a:pt x="8491" y="-5400"/>
                  <a:pt x="15691" y="-5358"/>
                  <a:pt x="21600" y="16200"/>
                </a:cubicBezTo>
              </a:path>
            </a:pathLst>
          </a:cu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307" name="Shape 307"/>
          <p:cNvSpPr/>
          <p:nvPr/>
        </p:nvSpPr>
        <p:spPr>
          <a:xfrm>
            <a:off x="4886567" y="1795117"/>
            <a:ext cx="1364499" cy="8039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961" y="-5190"/>
                  <a:pt x="15161" y="-5398"/>
                  <a:pt x="21600" y="15578"/>
                </a:cubicBezTo>
              </a:path>
            </a:pathLst>
          </a:custGeom>
          <a:ln w="63500">
            <a:solidFill>
              <a:srgbClr val="D45954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6226019" y="1734698"/>
            <a:ext cx="958268" cy="790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073"/>
                </a:moveTo>
                <a:cubicBezTo>
                  <a:pt x="8491" y="-5400"/>
                  <a:pt x="15691" y="-5358"/>
                  <a:pt x="21600" y="16200"/>
                </a:cubicBezTo>
              </a:path>
            </a:pathLst>
          </a:cu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35" name="Shape 183"/>
          <p:cNvSpPr/>
          <p:nvPr/>
        </p:nvSpPr>
        <p:spPr>
          <a:xfrm>
            <a:off x="838200" y="5826722"/>
            <a:ext cx="7728074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FFFFFF"/>
                </a:solidFill>
              </a:rPr>
              <a:t>Kernel can access user memory to fill in user buffer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FFFFFF"/>
                </a:solidFill>
              </a:rPr>
              <a:t>return-from-trap at end to return to Process P</a:t>
            </a:r>
            <a:endParaRPr sz="2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What to limit?</a:t>
            </a:r>
          </a:p>
        </p:txBody>
      </p:sp>
      <p:sp>
        <p:nvSpPr>
          <p:cNvPr id="427" name="Shape 427"/>
          <p:cNvSpPr>
            <a:spLocks noGrp="1"/>
          </p:cNvSpPr>
          <p:nvPr>
            <p:ph idx="1"/>
          </p:nvPr>
        </p:nvSpPr>
        <p:spPr>
          <a:xfrm>
            <a:off x="381000" y="1828800"/>
            <a:ext cx="7981951" cy="4297363"/>
          </a:xfrm>
          <a:prstGeom prst="rect">
            <a:avLst/>
          </a:prstGeom>
        </p:spPr>
        <p:txBody>
          <a:bodyPr anchor="t"/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User processes are not allowed to perform:</a:t>
            </a:r>
          </a:p>
          <a:p>
            <a:pPr marL="295275" lvl="1" indent="0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General </a:t>
            </a:r>
            <a:r>
              <a:rPr sz="2500" dirty="0">
                <a:solidFill>
                  <a:srgbClr val="333333"/>
                </a:solidFill>
              </a:rPr>
              <a:t>memory access</a:t>
            </a:r>
          </a:p>
          <a:p>
            <a:pPr marL="295275" lvl="1" indent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333333"/>
                </a:solidFill>
              </a:rPr>
              <a:t>Disk I/O</a:t>
            </a:r>
          </a:p>
          <a:p>
            <a:pPr marL="295275" lvl="1" indent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333333"/>
                </a:solidFill>
              </a:rPr>
              <a:t>Special x86 instructions like </a:t>
            </a:r>
            <a:r>
              <a:rPr sz="25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lidt</a:t>
            </a:r>
            <a:endParaRPr sz="2500" dirty="0" smtClean="0">
              <a:solidFill>
                <a:srgbClr val="333333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What if process tries to do something restricted?</a:t>
            </a:r>
            <a:endParaRPr sz="27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2: How to take CPU AWAY?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058151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OS requirements for </a:t>
            </a:r>
            <a:r>
              <a:rPr lang="en-US" sz="2400" b="1" dirty="0" smtClean="0"/>
              <a:t>multiprogramming</a:t>
            </a:r>
            <a:r>
              <a:rPr lang="en-US" sz="2400" dirty="0" smtClean="0"/>
              <a:t> (or multitasking)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Mechanism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To switch between processes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Policy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To decide which process to </a:t>
            </a:r>
            <a:r>
              <a:rPr lang="en-US" sz="1800" dirty="0" smtClean="0"/>
              <a:t>schedule when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Separation of policy and mechanism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Reoccuring</a:t>
            </a:r>
            <a:r>
              <a:rPr lang="en-US" sz="2000" dirty="0"/>
              <a:t> theme in OS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hlink"/>
                </a:solidFill>
              </a:rPr>
              <a:t>Policy: Decision-maker to optimize some workload performance metric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Which process when?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Process </a:t>
            </a:r>
            <a:r>
              <a:rPr lang="en-US" sz="1800" b="1" dirty="0"/>
              <a:t>Scheduler</a:t>
            </a:r>
            <a:r>
              <a:rPr lang="en-US" sz="1800" dirty="0"/>
              <a:t>: Future lecture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hlink"/>
                </a:solidFill>
              </a:rPr>
              <a:t>Mechanism: Low-level code that implements the decision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How?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Process </a:t>
            </a:r>
            <a:r>
              <a:rPr lang="en-US" sz="1800" b="1" dirty="0"/>
              <a:t>Dispatcher</a:t>
            </a:r>
            <a:r>
              <a:rPr lang="en-US" sz="1800" dirty="0"/>
              <a:t>: Today’s lecture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036"/>
          <p:cNvSpPr>
            <a:spLocks noChangeArrowheads="1"/>
          </p:cNvSpPr>
          <p:nvPr/>
        </p:nvSpPr>
        <p:spPr bwMode="auto">
          <a:xfrm>
            <a:off x="6908800" y="21193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Marker Felt" charset="0"/>
            </a:endParaRPr>
          </a:p>
        </p:txBody>
      </p:sp>
      <p:sp>
        <p:nvSpPr>
          <p:cNvPr id="6158" name="Rectangle 10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Process?</a:t>
            </a:r>
          </a:p>
        </p:txBody>
      </p:sp>
      <p:sp>
        <p:nvSpPr>
          <p:cNvPr id="6160" name="Rectangle 1040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058151" cy="4953000"/>
          </a:xfrm>
          <a:noFill/>
          <a:ln/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en-US" sz="2000" dirty="0"/>
              <a:t>Process: An </a:t>
            </a:r>
            <a:r>
              <a:rPr lang="en-US" sz="2000" dirty="0">
                <a:solidFill>
                  <a:schemeClr val="hlink"/>
                </a:solidFill>
              </a:rPr>
              <a:t>execution stream</a:t>
            </a:r>
            <a:r>
              <a:rPr lang="en-US" sz="2000" dirty="0"/>
              <a:t> in the context of a </a:t>
            </a:r>
            <a:r>
              <a:rPr lang="en-US" sz="2000" dirty="0">
                <a:solidFill>
                  <a:schemeClr val="hlink"/>
                </a:solidFill>
              </a:rPr>
              <a:t>process state</a:t>
            </a:r>
            <a:endParaRPr lang="en-US" sz="2000" dirty="0" smtClean="0">
              <a:solidFill>
                <a:schemeClr val="hlink"/>
              </a:solidFill>
            </a:endParaRP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000" dirty="0" smtClean="0"/>
              <a:t>What is an execution stream?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sz="1800" dirty="0"/>
              <a:t>Stream of executing instructions</a:t>
            </a:r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sz="1800" dirty="0"/>
              <a:t>Running piece of code</a:t>
            </a:r>
            <a:endParaRPr lang="en-US" sz="1800" dirty="0" smtClean="0"/>
          </a:p>
          <a:p>
            <a:pPr marL="914400" lvl="1" indent="-457200">
              <a:lnSpc>
                <a:spcPct val="90000"/>
              </a:lnSpc>
              <a:buFontTx/>
              <a:buChar char="•"/>
            </a:pPr>
            <a:r>
              <a:rPr lang="en-US" sz="1800" dirty="0" smtClean="0"/>
              <a:t>“</a:t>
            </a:r>
            <a:r>
              <a:rPr lang="en-US" sz="1800" dirty="0"/>
              <a:t>thread of control”</a:t>
            </a:r>
            <a:endParaRPr lang="en-US" sz="1800" dirty="0" smtClean="0"/>
          </a:p>
          <a:p>
            <a:pPr marL="533400" indent="-533400">
              <a:lnSpc>
                <a:spcPct val="90000"/>
              </a:lnSpc>
              <a:buNone/>
            </a:pPr>
            <a:r>
              <a:rPr lang="en-US" sz="2000" dirty="0" smtClean="0"/>
              <a:t>What is process state?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800" dirty="0" smtClean="0"/>
              <a:t>Everything that the running code can affect or be affected by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800" dirty="0" smtClean="0"/>
              <a:t>Registers</a:t>
            </a:r>
          </a:p>
          <a:p>
            <a:pPr marL="1111250" lvl="2" indent="-533400">
              <a:lnSpc>
                <a:spcPct val="90000"/>
              </a:lnSpc>
            </a:pPr>
            <a:r>
              <a:rPr lang="en-US" sz="1600" dirty="0" smtClean="0"/>
              <a:t>General purpose, floating point, status, program counter, stack pointer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800" dirty="0" smtClean="0"/>
              <a:t>Address space</a:t>
            </a:r>
          </a:p>
          <a:p>
            <a:pPr marL="1111250" lvl="2" indent="-533400">
              <a:lnSpc>
                <a:spcPct val="90000"/>
              </a:lnSpc>
            </a:pPr>
            <a:r>
              <a:rPr lang="en-US" sz="1600" dirty="0" smtClean="0"/>
              <a:t>Heap, stack, and code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800" dirty="0" smtClean="0"/>
              <a:t>Open files</a:t>
            </a:r>
          </a:p>
          <a:p>
            <a:pPr marL="533400" indent="-533400">
              <a:lnSpc>
                <a:spcPct val="90000"/>
              </a:lnSpc>
              <a:buNone/>
            </a:pPr>
            <a:endParaRPr lang="en-US" sz="1800" dirty="0" smtClean="0"/>
          </a:p>
          <a:p>
            <a:pPr marL="533400" indent="-533400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Dispatch Mechanism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7981951" cy="42973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OS runs </a:t>
            </a:r>
            <a:r>
              <a:rPr lang="en-US" sz="2400" dirty="0">
                <a:solidFill>
                  <a:schemeClr val="hlink"/>
                </a:solidFill>
              </a:rPr>
              <a:t>dispatch loop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	</a:t>
            </a:r>
            <a:br>
              <a:rPr lang="en-US" sz="2400" dirty="0"/>
            </a:br>
            <a:r>
              <a:rPr lang="en-US" sz="1800" dirty="0">
                <a:latin typeface="Courier" charset="0"/>
              </a:rPr>
              <a:t>while (1) {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latin typeface="Courier" charset="0"/>
              </a:rPr>
              <a:t>		run process A for some </a:t>
            </a:r>
            <a:r>
              <a:rPr lang="en-US" sz="1800" dirty="0">
                <a:solidFill>
                  <a:schemeClr val="hlink"/>
                </a:solidFill>
                <a:latin typeface="Courier" charset="0"/>
              </a:rPr>
              <a:t>time-slice</a:t>
            </a:r>
            <a:endParaRPr lang="en-US" sz="1800" dirty="0">
              <a:latin typeface="Courier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latin typeface="Courier" charset="0"/>
              </a:rPr>
              <a:t>		stop process A and save its </a:t>
            </a:r>
            <a:r>
              <a:rPr lang="en-US" sz="1800" dirty="0">
                <a:solidFill>
                  <a:schemeClr val="accent1"/>
                </a:solidFill>
                <a:latin typeface="Courier" charset="0"/>
              </a:rPr>
              <a:t>context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latin typeface="Courier" charset="0"/>
              </a:rPr>
              <a:t>		load context of another process B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latin typeface="Courier" charset="0"/>
              </a:rPr>
              <a:t>	}</a:t>
            </a:r>
          </a:p>
          <a:p>
            <a:pPr>
              <a:lnSpc>
                <a:spcPct val="90000"/>
              </a:lnSpc>
              <a:buNone/>
            </a:pPr>
            <a:endParaRPr lang="en-US" sz="1800" dirty="0">
              <a:latin typeface="Courier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Question 1: How does dispatcher gain control? 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Question 2: What execution context must be saved and restored?</a:t>
            </a:r>
            <a:endParaRPr lang="en-US" sz="1800" dirty="0">
              <a:latin typeface="Courier" charset="0"/>
            </a:endParaRPr>
          </a:p>
          <a:p>
            <a:pPr>
              <a:lnSpc>
                <a:spcPct val="90000"/>
              </a:lnSpc>
              <a:buNone/>
            </a:pPr>
            <a:endParaRPr lang="en-US" sz="2400" dirty="0"/>
          </a:p>
        </p:txBody>
      </p:sp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6172200" y="3505200"/>
            <a:ext cx="2470150" cy="609600"/>
            <a:chOff x="3984" y="1920"/>
            <a:chExt cx="1556" cy="384"/>
          </a:xfrm>
        </p:grpSpPr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4088" y="1952"/>
              <a:ext cx="145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hlink"/>
                  </a:solidFill>
                </a:rPr>
                <a:t>Context-switch</a:t>
              </a:r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4032" y="1920"/>
              <a:ext cx="192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 flipV="1">
              <a:off x="3984" y="2208"/>
              <a:ext cx="240" cy="9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753"/>
            <a:ext cx="9143999" cy="1283167"/>
          </a:xfrm>
        </p:spPr>
        <p:txBody>
          <a:bodyPr/>
          <a:lstStyle/>
          <a:p>
            <a:r>
              <a:rPr lang="en-US" dirty="0"/>
              <a:t>Q1: How does Dispatcher</a:t>
            </a:r>
            <a:r>
              <a:rPr lang="en-US" dirty="0" smtClean="0"/>
              <a:t> get CONTROL?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134351" cy="42973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Option 1: </a:t>
            </a:r>
            <a:r>
              <a:rPr lang="en-US" dirty="0">
                <a:solidFill>
                  <a:schemeClr val="hlink"/>
                </a:solidFill>
              </a:rPr>
              <a:t>Cooperative Multi-tasking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Trust process to relinquish </a:t>
            </a:r>
            <a:r>
              <a:rPr lang="en-US" dirty="0" smtClean="0"/>
              <a:t>CPU to OS through traps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Examples</a:t>
            </a:r>
            <a:r>
              <a:rPr lang="en-US" dirty="0"/>
              <a:t>: System call, page fault (access page not in main memory), or error (illegal instruction or divide by zero</a:t>
            </a:r>
            <a:r>
              <a:rPr lang="en-US" dirty="0" smtClean="0"/>
              <a:t>)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rgbClr val="333333"/>
                </a:solidFill>
              </a:rPr>
              <a:t>Provide special </a:t>
            </a:r>
            <a:r>
              <a:rPr lang="en-US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yield()</a:t>
            </a:r>
            <a:r>
              <a:rPr lang="en-US" dirty="0" smtClean="0">
                <a:solidFill>
                  <a:srgbClr val="333333"/>
                </a:solidFill>
              </a:rPr>
              <a:t> system call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Cooperative Approach</a:t>
            </a:r>
          </a:p>
        </p:txBody>
      </p:sp>
      <p:sp>
        <p:nvSpPr>
          <p:cNvPr id="521" name="Shape 521"/>
          <p:cNvSpPr/>
          <p:nvPr/>
        </p:nvSpPr>
        <p:spPr>
          <a:xfrm>
            <a:off x="4125516" y="3363516"/>
            <a:ext cx="892969" cy="892969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 anchorCtr="1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522" name="Shape 522"/>
          <p:cNvSpPr/>
          <p:nvPr/>
        </p:nvSpPr>
        <p:spPr>
          <a:xfrm>
            <a:off x="4545258" y="4280297"/>
            <a:ext cx="1" cy="57745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4677614" y="4279579"/>
            <a:ext cx="1581233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yield()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" grpId="0" animBg="1"/>
      <p:bldP spid="5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Cooperative Approach</a:t>
            </a:r>
          </a:p>
        </p:txBody>
      </p:sp>
      <p:sp>
        <p:nvSpPr>
          <p:cNvPr id="527" name="Shape 527"/>
          <p:cNvSpPr/>
          <p:nvPr/>
        </p:nvSpPr>
        <p:spPr>
          <a:xfrm>
            <a:off x="4125516" y="4881563"/>
            <a:ext cx="892969" cy="892969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 anchorCtr="1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OS</a:t>
            </a:r>
          </a:p>
        </p:txBody>
      </p:sp>
      <p:sp>
        <p:nvSpPr>
          <p:cNvPr id="528" name="Shape 528"/>
          <p:cNvSpPr/>
          <p:nvPr/>
        </p:nvSpPr>
        <p:spPr>
          <a:xfrm>
            <a:off x="4545258" y="4280297"/>
            <a:ext cx="1" cy="57745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4677614" y="4279579"/>
            <a:ext cx="1581233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yield()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" grpId="0" animBg="1"/>
      <p:bldP spid="5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Cooperative Approach</a:t>
            </a:r>
          </a:p>
        </p:txBody>
      </p:sp>
      <p:sp>
        <p:nvSpPr>
          <p:cNvPr id="537" name="Shape 537"/>
          <p:cNvSpPr/>
          <p:nvPr/>
        </p:nvSpPr>
        <p:spPr>
          <a:xfrm>
            <a:off x="4125516" y="4881563"/>
            <a:ext cx="892969" cy="892969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 anchorCtr="1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OS</a:t>
            </a:r>
          </a:p>
        </p:txBody>
      </p:sp>
      <p:sp>
        <p:nvSpPr>
          <p:cNvPr id="538" name="Shape 538"/>
          <p:cNvSpPr/>
          <p:nvPr/>
        </p:nvSpPr>
        <p:spPr>
          <a:xfrm flipV="1">
            <a:off x="4545258" y="4280297"/>
            <a:ext cx="1" cy="57745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4677615" y="4279579"/>
            <a:ext cx="199782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yield() return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Cooperative Approach</a:t>
            </a:r>
          </a:p>
        </p:txBody>
      </p:sp>
      <p:sp>
        <p:nvSpPr>
          <p:cNvPr id="543" name="Shape 543"/>
          <p:cNvSpPr/>
          <p:nvPr/>
        </p:nvSpPr>
        <p:spPr>
          <a:xfrm>
            <a:off x="4125516" y="3363516"/>
            <a:ext cx="892969" cy="892969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 anchorCtr="1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544" name="Shape 544"/>
          <p:cNvSpPr/>
          <p:nvPr/>
        </p:nvSpPr>
        <p:spPr>
          <a:xfrm flipV="1">
            <a:off x="4545258" y="4280297"/>
            <a:ext cx="1" cy="57745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4677615" y="4279579"/>
            <a:ext cx="1997824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yield() return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" grpId="0" animBg="1"/>
      <p:bldP spid="5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Cooperative Approach</a:t>
            </a:r>
          </a:p>
        </p:txBody>
      </p:sp>
      <p:sp>
        <p:nvSpPr>
          <p:cNvPr id="553" name="Shape 553"/>
          <p:cNvSpPr/>
          <p:nvPr/>
        </p:nvSpPr>
        <p:spPr>
          <a:xfrm>
            <a:off x="4125516" y="3363516"/>
            <a:ext cx="892969" cy="892969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 anchorCtr="1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554" name="Shape 554"/>
          <p:cNvSpPr/>
          <p:nvPr/>
        </p:nvSpPr>
        <p:spPr>
          <a:xfrm>
            <a:off x="4545258" y="4280297"/>
            <a:ext cx="1" cy="57745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5" name="Shape 555"/>
          <p:cNvSpPr/>
          <p:nvPr/>
        </p:nvSpPr>
        <p:spPr>
          <a:xfrm>
            <a:off x="4677614" y="4279579"/>
            <a:ext cx="1581233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yield()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How Does Dispatcher Run?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828800"/>
            <a:ext cx="7981951" cy="4297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Problem with cooperative approach?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Disadvantages: Processes can misbehave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By avoiding all traps and performing no I/O, can take over entire machine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Only solution: Reboot!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Not performed in modern operating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Q1: How does Dispatcher run?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058151" cy="42973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Option 2: </a:t>
            </a:r>
            <a:r>
              <a:rPr lang="en-US" dirty="0">
                <a:solidFill>
                  <a:schemeClr val="hlink"/>
                </a:solidFill>
              </a:rPr>
              <a:t>True Multi-tasking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Guarantee OS can obtain control periodically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Enter OS by enabling periodic alarm clock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Hardware generates timer interrupt (CPU or separate chip)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Every 10ms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must not be able to mask timer interrupt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Dispatcher counts interrupts between context switches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Waiting 20 timer ticks gives 200 ms time slice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Common time slices range from 10 ms to 200 ms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Q2: What Context must be Saved?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534400" cy="42973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Dispatcher must track context of process when not running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Save context in </a:t>
            </a:r>
            <a:r>
              <a:rPr lang="en-US" sz="2000" dirty="0">
                <a:solidFill>
                  <a:schemeClr val="hlink"/>
                </a:solidFill>
              </a:rPr>
              <a:t>process control block (PCB)</a:t>
            </a:r>
            <a:r>
              <a:rPr lang="en-US" sz="2000" dirty="0"/>
              <a:t> (or, process descriptor)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What information is stored in PCB?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PID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Process state (I.e., running, ready, or blocked)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Execution state (all registers, PC, stack </a:t>
            </a:r>
            <a:r>
              <a:rPr lang="en-US" sz="2000" dirty="0" err="1"/>
              <a:t>ptr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Scheduling priority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Accounting information (parent and child processes)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Credentials (which resources can be accessed, owner)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Pointers to other allocated resources (e.g., open files</a:t>
            </a:r>
            <a:r>
              <a:rPr 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Requires special hardware support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Hardware saves process PC and PSR on interrupts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2753"/>
            <a:ext cx="8839200" cy="1283167"/>
          </a:xfrm>
        </p:spPr>
        <p:txBody>
          <a:bodyPr/>
          <a:lstStyle/>
          <a:p>
            <a:r>
              <a:rPr lang="en-US" dirty="0"/>
              <a:t>Processes vs. Programs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297363"/>
          </a:xfrm>
        </p:spPr>
        <p:txBody>
          <a:bodyPr/>
          <a:lstStyle/>
          <a:p>
            <a:pPr>
              <a:buNone/>
            </a:pPr>
            <a:r>
              <a:rPr lang="en-US" dirty="0"/>
              <a:t>A process is different than a program</a:t>
            </a:r>
          </a:p>
          <a:p>
            <a:pPr lvl="1"/>
            <a:r>
              <a:rPr lang="en-US" dirty="0"/>
              <a:t>Program: Static code and static data</a:t>
            </a:r>
          </a:p>
          <a:p>
            <a:pPr lvl="1"/>
            <a:r>
              <a:rPr lang="en-US" dirty="0"/>
              <a:t>Process: Dynamic instance of code and </a:t>
            </a:r>
            <a:r>
              <a:rPr lang="en-US" dirty="0" smtClean="0"/>
              <a:t>data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Can have multiple process instances of same program</a:t>
            </a:r>
          </a:p>
          <a:p>
            <a:pPr lvl="1">
              <a:buClrTx/>
            </a:pPr>
            <a:r>
              <a:rPr lang="en-US" dirty="0"/>
              <a:t>Can have multiple processes of the same program</a:t>
            </a:r>
            <a:br>
              <a:rPr lang="en-US" dirty="0"/>
            </a:br>
            <a:r>
              <a:rPr lang="en-US" dirty="0"/>
              <a:t>Example: many users can run “</a:t>
            </a:r>
            <a:r>
              <a:rPr lang="en-US" dirty="0" err="1"/>
              <a:t>ls</a:t>
            </a:r>
            <a:r>
              <a:rPr lang="en-US" dirty="0"/>
              <a:t>” at the same </a:t>
            </a:r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/>
          <p:nvPr/>
        </p:nvSpPr>
        <p:spPr>
          <a:xfrm>
            <a:off x="7503262" y="482203"/>
            <a:ext cx="1675898" cy="4858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Process A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…</a:t>
            </a: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r>
              <a:rPr sz="1800" dirty="0">
                <a:solidFill>
                  <a:srgbClr val="11DBE3"/>
                </a:solidFill>
              </a:rPr>
              <a:t/>
            </a:r>
            <a:br>
              <a:rPr sz="1800" dirty="0">
                <a:solidFill>
                  <a:srgbClr val="11DBE3"/>
                </a:solidFill>
              </a:rPr>
            </a:br>
            <a:endParaRPr sz="1800" dirty="0">
              <a:solidFill>
                <a:srgbClr val="11DBE3"/>
              </a:solidFill>
            </a:endParaRPr>
          </a:p>
        </p:txBody>
      </p:sp>
      <p:sp>
        <p:nvSpPr>
          <p:cNvPr id="587" name="Shape 587"/>
          <p:cNvSpPr/>
          <p:nvPr/>
        </p:nvSpPr>
        <p:spPr>
          <a:xfrm>
            <a:off x="297005" y="125016"/>
            <a:ext cx="3627128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Operating System</a:t>
            </a:r>
          </a:p>
        </p:txBody>
      </p:sp>
      <p:sp>
        <p:nvSpPr>
          <p:cNvPr id="588" name="Shape 588"/>
          <p:cNvSpPr/>
          <p:nvPr/>
        </p:nvSpPr>
        <p:spPr>
          <a:xfrm>
            <a:off x="4154630" y="125016"/>
            <a:ext cx="2597470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Hardware</a:t>
            </a:r>
          </a:p>
        </p:txBody>
      </p:sp>
      <p:sp>
        <p:nvSpPr>
          <p:cNvPr id="589" name="Shape 589"/>
          <p:cNvSpPr/>
          <p:nvPr/>
        </p:nvSpPr>
        <p:spPr>
          <a:xfrm>
            <a:off x="7512192" y="125016"/>
            <a:ext cx="1500421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Program</a:t>
            </a:r>
          </a:p>
        </p:txBody>
      </p:sp>
      <p:sp>
        <p:nvSpPr>
          <p:cNvPr id="590" name="Shape 590"/>
          <p:cNvSpPr/>
          <p:nvPr/>
        </p:nvSpPr>
        <p:spPr>
          <a:xfrm>
            <a:off x="184825" y="495970"/>
            <a:ext cx="864247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591" name="Shape 591"/>
          <p:cNvSpPr/>
          <p:nvPr/>
        </p:nvSpPr>
        <p:spPr>
          <a:xfrm flipH="1">
            <a:off x="3979943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592" name="Shape 592"/>
          <p:cNvSpPr/>
          <p:nvPr/>
        </p:nvSpPr>
        <p:spPr>
          <a:xfrm flipH="1">
            <a:off x="7355365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/>
          <p:nvPr/>
        </p:nvSpPr>
        <p:spPr>
          <a:xfrm>
            <a:off x="4136770" y="482203"/>
            <a:ext cx="3123996" cy="4691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timer interrupt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save regs(A) to k-stack(A)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move to kernel mode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jump to trap handler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endParaRPr sz="1800" dirty="0">
              <a:solidFill>
                <a:schemeClr val="accent2"/>
              </a:solidFill>
            </a:endParaRPr>
          </a:p>
        </p:txBody>
      </p:sp>
      <p:sp>
        <p:nvSpPr>
          <p:cNvPr id="595" name="Shape 595"/>
          <p:cNvSpPr/>
          <p:nvPr/>
        </p:nvSpPr>
        <p:spPr>
          <a:xfrm>
            <a:off x="7503262" y="482203"/>
            <a:ext cx="1675898" cy="4858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>Process A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>…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rgbClr val="921F07"/>
                </a:solidFill>
              </a:rPr>
            </a:br>
            <a:endParaRPr sz="1800" dirty="0">
              <a:ln>
                <a:solidFill>
                  <a:srgbClr val="993232"/>
                </a:solidFill>
              </a:ln>
              <a:solidFill>
                <a:srgbClr val="921F07"/>
              </a:solidFill>
            </a:endParaRPr>
          </a:p>
        </p:txBody>
      </p:sp>
      <p:sp>
        <p:nvSpPr>
          <p:cNvPr id="596" name="Shape 596"/>
          <p:cNvSpPr/>
          <p:nvPr/>
        </p:nvSpPr>
        <p:spPr>
          <a:xfrm>
            <a:off x="297005" y="125016"/>
            <a:ext cx="3627128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Operating System</a:t>
            </a:r>
          </a:p>
        </p:txBody>
      </p:sp>
      <p:sp>
        <p:nvSpPr>
          <p:cNvPr id="597" name="Shape 597"/>
          <p:cNvSpPr/>
          <p:nvPr/>
        </p:nvSpPr>
        <p:spPr>
          <a:xfrm>
            <a:off x="4154630" y="125016"/>
            <a:ext cx="2597470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Hardware</a:t>
            </a:r>
          </a:p>
        </p:txBody>
      </p:sp>
      <p:sp>
        <p:nvSpPr>
          <p:cNvPr id="598" name="Shape 598"/>
          <p:cNvSpPr/>
          <p:nvPr/>
        </p:nvSpPr>
        <p:spPr>
          <a:xfrm>
            <a:off x="7512192" y="125016"/>
            <a:ext cx="1500421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Program</a:t>
            </a:r>
          </a:p>
        </p:txBody>
      </p:sp>
      <p:sp>
        <p:nvSpPr>
          <p:cNvPr id="599" name="Shape 599"/>
          <p:cNvSpPr/>
          <p:nvPr/>
        </p:nvSpPr>
        <p:spPr>
          <a:xfrm>
            <a:off x="184825" y="495970"/>
            <a:ext cx="864247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00" name="Shape 600"/>
          <p:cNvSpPr/>
          <p:nvPr/>
        </p:nvSpPr>
        <p:spPr>
          <a:xfrm flipH="1">
            <a:off x="3979943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01" name="Shape 601"/>
          <p:cNvSpPr/>
          <p:nvPr/>
        </p:nvSpPr>
        <p:spPr>
          <a:xfrm flipH="1">
            <a:off x="7355365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>
            <a:spLocks noGrp="1"/>
          </p:cNvSpPr>
          <p:nvPr>
            <p:ph type="body" idx="4294967295"/>
          </p:nvPr>
        </p:nvSpPr>
        <p:spPr>
          <a:xfrm>
            <a:off x="0" y="482600"/>
            <a:ext cx="3962400" cy="4419600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Handle the trap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Call </a:t>
            </a:r>
            <a:r>
              <a:rPr sz="1800" b="1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ea typeface="Helvetica"/>
                <a:cs typeface="Chalkboard"/>
                <a:sym typeface="Helvetica"/>
              </a:rPr>
              <a:t>switch()</a:t>
            </a: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routine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save regs(A) to proc-struct(A)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restore regs(B) from proc-struct(B)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switch to k-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stack</a:t>
            </a:r>
            <a:r>
              <a:rPr lang="en-US"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(B)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return-from-trap (into B)</a:t>
            </a:r>
          </a:p>
        </p:txBody>
      </p:sp>
      <p:sp>
        <p:nvSpPr>
          <p:cNvPr id="604" name="Shape 604"/>
          <p:cNvSpPr/>
          <p:nvPr/>
        </p:nvSpPr>
        <p:spPr>
          <a:xfrm>
            <a:off x="4136770" y="482203"/>
            <a:ext cx="3123996" cy="4691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timer interrupt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save regs(A) to k-stack(A)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move to kernel mode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jump to trap handler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endParaRPr sz="1800" dirty="0">
              <a:solidFill>
                <a:schemeClr val="accent2"/>
              </a:solidFill>
            </a:endParaRPr>
          </a:p>
        </p:txBody>
      </p:sp>
      <p:sp>
        <p:nvSpPr>
          <p:cNvPr id="605" name="Shape 605"/>
          <p:cNvSpPr/>
          <p:nvPr/>
        </p:nvSpPr>
        <p:spPr>
          <a:xfrm>
            <a:off x="7503262" y="482203"/>
            <a:ext cx="1675898" cy="4858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Process A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…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endParaRPr sz="1800" dirty="0">
              <a:ln>
                <a:solidFill>
                  <a:srgbClr val="99323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6" name="Shape 606"/>
          <p:cNvSpPr/>
          <p:nvPr/>
        </p:nvSpPr>
        <p:spPr>
          <a:xfrm>
            <a:off x="297005" y="125016"/>
            <a:ext cx="3627128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Operating System</a:t>
            </a:r>
          </a:p>
        </p:txBody>
      </p:sp>
      <p:sp>
        <p:nvSpPr>
          <p:cNvPr id="607" name="Shape 607"/>
          <p:cNvSpPr/>
          <p:nvPr/>
        </p:nvSpPr>
        <p:spPr>
          <a:xfrm>
            <a:off x="4154630" y="125016"/>
            <a:ext cx="2597470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Hardware</a:t>
            </a:r>
          </a:p>
        </p:txBody>
      </p:sp>
      <p:sp>
        <p:nvSpPr>
          <p:cNvPr id="608" name="Shape 608"/>
          <p:cNvSpPr/>
          <p:nvPr/>
        </p:nvSpPr>
        <p:spPr>
          <a:xfrm>
            <a:off x="7512192" y="125016"/>
            <a:ext cx="1500421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Program</a:t>
            </a:r>
          </a:p>
        </p:txBody>
      </p:sp>
      <p:sp>
        <p:nvSpPr>
          <p:cNvPr id="609" name="Shape 609"/>
          <p:cNvSpPr/>
          <p:nvPr/>
        </p:nvSpPr>
        <p:spPr>
          <a:xfrm>
            <a:off x="184825" y="495970"/>
            <a:ext cx="864247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0" name="Shape 610"/>
          <p:cNvSpPr/>
          <p:nvPr/>
        </p:nvSpPr>
        <p:spPr>
          <a:xfrm flipH="1">
            <a:off x="3979943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1" name="Shape 611"/>
          <p:cNvSpPr/>
          <p:nvPr/>
        </p:nvSpPr>
        <p:spPr>
          <a:xfrm flipH="1">
            <a:off x="7355365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>
            <a:spLocks noGrp="1"/>
          </p:cNvSpPr>
          <p:nvPr>
            <p:ph type="body" idx="4294967295"/>
          </p:nvPr>
        </p:nvSpPr>
        <p:spPr>
          <a:xfrm>
            <a:off x="0" y="482600"/>
            <a:ext cx="3962400" cy="4419600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Handle the trap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Call </a:t>
            </a:r>
            <a:r>
              <a:rPr sz="1800" b="1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ea typeface="Helvetica"/>
                <a:cs typeface="Chalkboard"/>
                <a:sym typeface="Helvetica"/>
              </a:rPr>
              <a:t>switch()</a:t>
            </a: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routine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save regs(A) to proc-struct(A)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restore regs(B) from proc-struct(B)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switch to k-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stack</a:t>
            </a:r>
            <a:r>
              <a:rPr lang="en-US"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(B)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return-from-trap (into B)</a:t>
            </a:r>
          </a:p>
        </p:txBody>
      </p:sp>
      <p:sp>
        <p:nvSpPr>
          <p:cNvPr id="604" name="Shape 604"/>
          <p:cNvSpPr/>
          <p:nvPr/>
        </p:nvSpPr>
        <p:spPr>
          <a:xfrm>
            <a:off x="4136770" y="482203"/>
            <a:ext cx="3123996" cy="3861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timer interrupt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save regs(A) to k-stack(A)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move to kernel mode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jump to trap </a:t>
            </a:r>
            <a:r>
              <a:rPr sz="1800" dirty="0" smtClean="0">
                <a:solidFill>
                  <a:schemeClr val="accent2"/>
                </a:solidFill>
              </a:rPr>
              <a:t>handler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7BDB45"/>
                </a:solidFill>
              </a:rPr>
              <a:t/>
            </a:r>
            <a:br>
              <a:rPr lang="en-US" sz="1800" dirty="0" smtClean="0">
                <a:solidFill>
                  <a:srgbClr val="7BDB45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restore </a:t>
            </a:r>
            <a:r>
              <a:rPr lang="en-US" sz="1800" dirty="0" err="1" smtClean="0">
                <a:solidFill>
                  <a:schemeClr val="accent2"/>
                </a:solidFill>
              </a:rPr>
              <a:t>regs(B</a:t>
            </a:r>
            <a:r>
              <a:rPr lang="en-US" sz="1800" dirty="0" smtClean="0">
                <a:solidFill>
                  <a:schemeClr val="accent2"/>
                </a:solidFill>
              </a:rPr>
              <a:t>) from </a:t>
            </a:r>
            <a:r>
              <a:rPr lang="en-US" sz="1800" dirty="0" err="1" smtClean="0">
                <a:solidFill>
                  <a:schemeClr val="accent2"/>
                </a:solidFill>
              </a:rPr>
              <a:t>k-stack(B</a:t>
            </a:r>
            <a:r>
              <a:rPr lang="en-US" sz="1800" dirty="0" smtClean="0">
                <a:solidFill>
                  <a:schemeClr val="accent2"/>
                </a:solidFill>
              </a:rPr>
              <a:t>)</a:t>
            </a:r>
            <a:br>
              <a:rPr lang="en-US" sz="1800" dirty="0" smtClean="0">
                <a:solidFill>
                  <a:schemeClr val="accent2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move to user mode</a:t>
            </a:r>
            <a:br>
              <a:rPr lang="en-US" sz="1800" dirty="0" smtClean="0">
                <a:solidFill>
                  <a:schemeClr val="accent2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jump to B’s IP</a:t>
            </a:r>
          </a:p>
        </p:txBody>
      </p:sp>
      <p:sp>
        <p:nvSpPr>
          <p:cNvPr id="605" name="Shape 605"/>
          <p:cNvSpPr/>
          <p:nvPr/>
        </p:nvSpPr>
        <p:spPr>
          <a:xfrm>
            <a:off x="7503262" y="482203"/>
            <a:ext cx="1675898" cy="4858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Process A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…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endParaRPr sz="1800" dirty="0">
              <a:ln>
                <a:solidFill>
                  <a:srgbClr val="99323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6" name="Shape 606"/>
          <p:cNvSpPr/>
          <p:nvPr/>
        </p:nvSpPr>
        <p:spPr>
          <a:xfrm>
            <a:off x="297005" y="125016"/>
            <a:ext cx="3627128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Operating System</a:t>
            </a:r>
          </a:p>
        </p:txBody>
      </p:sp>
      <p:sp>
        <p:nvSpPr>
          <p:cNvPr id="607" name="Shape 607"/>
          <p:cNvSpPr/>
          <p:nvPr/>
        </p:nvSpPr>
        <p:spPr>
          <a:xfrm>
            <a:off x="4154630" y="125016"/>
            <a:ext cx="2597470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Hardware</a:t>
            </a:r>
          </a:p>
        </p:txBody>
      </p:sp>
      <p:sp>
        <p:nvSpPr>
          <p:cNvPr id="608" name="Shape 608"/>
          <p:cNvSpPr/>
          <p:nvPr/>
        </p:nvSpPr>
        <p:spPr>
          <a:xfrm>
            <a:off x="7512192" y="125016"/>
            <a:ext cx="1500421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Program</a:t>
            </a:r>
          </a:p>
        </p:txBody>
      </p:sp>
      <p:sp>
        <p:nvSpPr>
          <p:cNvPr id="609" name="Shape 609"/>
          <p:cNvSpPr/>
          <p:nvPr/>
        </p:nvSpPr>
        <p:spPr>
          <a:xfrm>
            <a:off x="184825" y="495970"/>
            <a:ext cx="864247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0" name="Shape 610"/>
          <p:cNvSpPr/>
          <p:nvPr/>
        </p:nvSpPr>
        <p:spPr>
          <a:xfrm flipH="1">
            <a:off x="3979943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1" name="Shape 611"/>
          <p:cNvSpPr/>
          <p:nvPr/>
        </p:nvSpPr>
        <p:spPr>
          <a:xfrm flipH="1">
            <a:off x="7355365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Shape 603"/>
          <p:cNvSpPr>
            <a:spLocks noGrp="1"/>
          </p:cNvSpPr>
          <p:nvPr>
            <p:ph type="body" idx="4294967295"/>
          </p:nvPr>
        </p:nvSpPr>
        <p:spPr>
          <a:xfrm>
            <a:off x="0" y="482600"/>
            <a:ext cx="3962400" cy="4419600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None/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Handle the trap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Call </a:t>
            </a:r>
            <a:r>
              <a:rPr sz="1800" b="1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ea typeface="Helvetica"/>
                <a:cs typeface="Chalkboard"/>
                <a:sym typeface="Helvetica"/>
              </a:rPr>
              <a:t>switch()</a:t>
            </a: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routine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save regs(A) to proc-struct(A)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restore regs(B) from proc-struct(B)</a:t>
            </a:r>
            <a:b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switch to k-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stack</a:t>
            </a:r>
            <a:r>
              <a:rPr lang="en-US"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(B)</a:t>
            </a:r>
            <a: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/>
            </a:r>
            <a:br>
              <a:rPr sz="1800" dirty="0" smtClean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</a:br>
            <a:r>
              <a:rPr sz="1800" dirty="0">
                <a:ln>
                  <a:solidFill>
                    <a:schemeClr val="accent5"/>
                  </a:solidFill>
                </a:ln>
                <a:solidFill>
                  <a:schemeClr val="accent5"/>
                </a:solidFill>
                <a:latin typeface="Chalkboard"/>
                <a:cs typeface="Chalkboard"/>
              </a:rPr>
              <a:t> return-from-trap (into B)</a:t>
            </a:r>
          </a:p>
        </p:txBody>
      </p:sp>
      <p:sp>
        <p:nvSpPr>
          <p:cNvPr id="604" name="Shape 604"/>
          <p:cNvSpPr/>
          <p:nvPr/>
        </p:nvSpPr>
        <p:spPr>
          <a:xfrm>
            <a:off x="4136770" y="482203"/>
            <a:ext cx="3123996" cy="3861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/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timer interrupt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save regs(A) to k-stack(A)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move to kernel mode</a:t>
            </a:r>
            <a:br>
              <a:rPr sz="1800" dirty="0">
                <a:solidFill>
                  <a:schemeClr val="accent2"/>
                </a:solidFill>
              </a:rPr>
            </a:br>
            <a:r>
              <a:rPr sz="1800" dirty="0">
                <a:solidFill>
                  <a:schemeClr val="accent2"/>
                </a:solidFill>
              </a:rPr>
              <a:t>jump to trap </a:t>
            </a:r>
            <a:r>
              <a:rPr sz="1800" dirty="0" smtClean="0">
                <a:solidFill>
                  <a:schemeClr val="accent2"/>
                </a:solidFill>
              </a:rPr>
              <a:t>handler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solidFill>
                  <a:srgbClr val="7BDB45"/>
                </a:solidFill>
              </a:rPr>
              <a:t/>
            </a:r>
            <a:br>
              <a:rPr lang="en-US" sz="1800" dirty="0" smtClean="0">
                <a:solidFill>
                  <a:srgbClr val="7BDB45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restore </a:t>
            </a:r>
            <a:r>
              <a:rPr lang="en-US" sz="1800" dirty="0" err="1" smtClean="0">
                <a:solidFill>
                  <a:schemeClr val="accent2"/>
                </a:solidFill>
              </a:rPr>
              <a:t>regs(B</a:t>
            </a:r>
            <a:r>
              <a:rPr lang="en-US" sz="1800" dirty="0" smtClean="0">
                <a:solidFill>
                  <a:schemeClr val="accent2"/>
                </a:solidFill>
              </a:rPr>
              <a:t>) from </a:t>
            </a:r>
            <a:r>
              <a:rPr lang="en-US" sz="1800" dirty="0" err="1" smtClean="0">
                <a:solidFill>
                  <a:schemeClr val="accent2"/>
                </a:solidFill>
              </a:rPr>
              <a:t>k-stack(B</a:t>
            </a:r>
            <a:r>
              <a:rPr lang="en-US" sz="1800" dirty="0" smtClean="0">
                <a:solidFill>
                  <a:schemeClr val="accent2"/>
                </a:solidFill>
              </a:rPr>
              <a:t>)</a:t>
            </a:r>
            <a:br>
              <a:rPr lang="en-US" sz="1800" dirty="0" smtClean="0">
                <a:solidFill>
                  <a:schemeClr val="accent2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move to user mode</a:t>
            </a:r>
            <a:br>
              <a:rPr lang="en-US" sz="1800" dirty="0" smtClean="0">
                <a:solidFill>
                  <a:schemeClr val="accent2"/>
                </a:solidFill>
              </a:rPr>
            </a:br>
            <a:r>
              <a:rPr lang="en-US" sz="1800" dirty="0" smtClean="0">
                <a:solidFill>
                  <a:schemeClr val="accent2"/>
                </a:solidFill>
              </a:rPr>
              <a:t>jump to B’s IP</a:t>
            </a:r>
          </a:p>
        </p:txBody>
      </p:sp>
      <p:sp>
        <p:nvSpPr>
          <p:cNvPr id="605" name="Shape 605"/>
          <p:cNvSpPr/>
          <p:nvPr/>
        </p:nvSpPr>
        <p:spPr>
          <a:xfrm>
            <a:off x="7503262" y="482203"/>
            <a:ext cx="1675898" cy="4858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Process A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…</a:t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sz="1800" dirty="0" smtClean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/>
            </a:r>
            <a:br>
              <a:rPr sz="1800" dirty="0" smtClean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endParaRPr lang="en-US" sz="1800" dirty="0" smtClean="0">
              <a:ln>
                <a:solidFill>
                  <a:srgbClr val="993232"/>
                </a:solidFill>
              </a:ln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endParaRPr lang="en-US" sz="1800" dirty="0" smtClean="0">
              <a:ln>
                <a:solidFill>
                  <a:srgbClr val="993232"/>
                </a:solidFill>
              </a:ln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lang="en-US" sz="1800" dirty="0" smtClean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Process B</a:t>
            </a:r>
            <a:br>
              <a:rPr lang="en-US" sz="1800" dirty="0" smtClean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</a:br>
            <a:r>
              <a:rPr lang="en-US" sz="1800" dirty="0" smtClean="0">
                <a:ln>
                  <a:solidFill>
                    <a:srgbClr val="993232"/>
                  </a:solidFill>
                </a:ln>
                <a:solidFill>
                  <a:schemeClr val="bg1"/>
                </a:solidFill>
              </a:rPr>
              <a:t>…</a:t>
            </a:r>
            <a:endParaRPr sz="1800" dirty="0">
              <a:ln>
                <a:solidFill>
                  <a:srgbClr val="99323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6" name="Shape 606"/>
          <p:cNvSpPr/>
          <p:nvPr/>
        </p:nvSpPr>
        <p:spPr>
          <a:xfrm>
            <a:off x="297005" y="125016"/>
            <a:ext cx="3627128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Operating System</a:t>
            </a:r>
          </a:p>
        </p:txBody>
      </p:sp>
      <p:sp>
        <p:nvSpPr>
          <p:cNvPr id="607" name="Shape 607"/>
          <p:cNvSpPr/>
          <p:nvPr/>
        </p:nvSpPr>
        <p:spPr>
          <a:xfrm>
            <a:off x="4154630" y="125016"/>
            <a:ext cx="2597470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Hardware</a:t>
            </a:r>
          </a:p>
        </p:txBody>
      </p:sp>
      <p:sp>
        <p:nvSpPr>
          <p:cNvPr id="608" name="Shape 608"/>
          <p:cNvSpPr/>
          <p:nvPr/>
        </p:nvSpPr>
        <p:spPr>
          <a:xfrm>
            <a:off x="7512192" y="125016"/>
            <a:ext cx="1500421" cy="351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l">
              <a:lnSpc>
                <a:spcPct val="90000"/>
              </a:lnSpc>
              <a:spcBef>
                <a:spcPts val="4200"/>
              </a:spcBef>
              <a:defRPr sz="2500">
                <a:solidFill>
                  <a:srgbClr val="11DBE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Program</a:t>
            </a:r>
          </a:p>
        </p:txBody>
      </p:sp>
      <p:sp>
        <p:nvSpPr>
          <p:cNvPr id="609" name="Shape 609"/>
          <p:cNvSpPr/>
          <p:nvPr/>
        </p:nvSpPr>
        <p:spPr>
          <a:xfrm>
            <a:off x="184825" y="495970"/>
            <a:ext cx="8642478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0" name="Shape 610"/>
          <p:cNvSpPr/>
          <p:nvPr/>
        </p:nvSpPr>
        <p:spPr>
          <a:xfrm flipH="1">
            <a:off x="3979943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611" name="Shape 611"/>
          <p:cNvSpPr/>
          <p:nvPr/>
        </p:nvSpPr>
        <p:spPr>
          <a:xfrm flipH="1">
            <a:off x="7355365" y="504899"/>
            <a:ext cx="1" cy="5249696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2" y="0"/>
            <a:ext cx="7583488" cy="1283167"/>
          </a:xfrm>
        </p:spPr>
        <p:txBody>
          <a:bodyPr/>
          <a:lstStyle/>
          <a:p>
            <a:r>
              <a:rPr lang="en-US" dirty="0" smtClean="0"/>
              <a:t>Problem 3:</a:t>
            </a:r>
            <a:br>
              <a:rPr lang="en-US" dirty="0" smtClean="0"/>
            </a:br>
            <a:r>
              <a:rPr lang="en-US" dirty="0" smtClean="0"/>
              <a:t>Slow Ops such as I/O?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524000"/>
            <a:ext cx="89154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2575" indent="-282575" eaLnBrk="1" fontAlgn="auto" hangingPunct="1">
              <a:spcBef>
                <a:spcPts val="200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When running process performs op that does not use CPU, OS switches to process that needs CPU (policy issues)</a:t>
            </a: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endParaRPr lang="en-US" sz="2400" dirty="0" smtClean="0"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latin typeface="+mn-lt"/>
            </a:endParaRP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OS must track mode of each process: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Running: </a:t>
            </a:r>
          </a:p>
          <a:p>
            <a:pPr marL="1035050" lvl="2" indent="-2952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 the CPU (only one on a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uniprocessor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Ready: </a:t>
            </a:r>
          </a:p>
          <a:p>
            <a:pPr marL="1035050" lvl="2" indent="-2952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Waiting for the CPU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Blocked </a:t>
            </a:r>
          </a:p>
          <a:p>
            <a:pPr marL="1035050" lvl="2" indent="-2952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Asleep: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Waiting for I/O or synchronization to complete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5334000" y="2590800"/>
            <a:ext cx="13716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Running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36576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Blocked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6670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Ready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878762" y="4419600"/>
            <a:ext cx="12652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B6C34"/>
                </a:solidFill>
              </a:rPr>
              <a:t>Transitions?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3: </a:t>
            </a:r>
            <a:br>
              <a:rPr lang="en-US" dirty="0" smtClean="0"/>
            </a:br>
            <a:r>
              <a:rPr lang="en-US" dirty="0" smtClean="0"/>
              <a:t>Slow OPS SUCH as I/O?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OS must track every process in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process identified by unique Process ID (PID)</a:t>
            </a:r>
          </a:p>
          <a:p>
            <a:pPr>
              <a:buNone/>
            </a:pPr>
            <a:r>
              <a:rPr lang="en-US" dirty="0"/>
              <a:t>OS maintains queues of all processes</a:t>
            </a:r>
          </a:p>
          <a:p>
            <a:pPr lvl="1"/>
            <a:r>
              <a:rPr lang="en-US" dirty="0"/>
              <a:t>Ready queue: Contains all ready processes</a:t>
            </a:r>
          </a:p>
          <a:p>
            <a:pPr lvl="1"/>
            <a:r>
              <a:rPr lang="en-US" dirty="0"/>
              <a:t>Event queue: One logical queue per event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., disk I/O and </a:t>
            </a:r>
            <a:r>
              <a:rPr lang="en-US" dirty="0" smtClean="0"/>
              <a:t>locks</a:t>
            </a:r>
          </a:p>
          <a:p>
            <a:pPr lvl="2"/>
            <a:r>
              <a:rPr lang="en-US" dirty="0"/>
              <a:t>Contains all processes waiting for that event to </a:t>
            </a:r>
            <a:r>
              <a:rPr lang="en-US" dirty="0" smtClean="0"/>
              <a:t>complete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Next Topic: Policy for determining which </a:t>
            </a:r>
            <a:r>
              <a:rPr lang="en-US" b="1" dirty="0" smtClean="0"/>
              <a:t>ready</a:t>
            </a:r>
            <a:r>
              <a:rPr lang="en-US" dirty="0" smtClean="0"/>
              <a:t> process to run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634" name="Shape 634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297363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/>
              <a:t>Virtualization: </a:t>
            </a:r>
            <a:br>
              <a:rPr lang="en-US" sz="2700" dirty="0" smtClean="0"/>
            </a:br>
            <a:r>
              <a:rPr lang="en-US" sz="2700" dirty="0" smtClean="0"/>
              <a:t>C</a:t>
            </a:r>
            <a:r>
              <a:rPr sz="2700" dirty="0" smtClean="0"/>
              <a:t>ontext </a:t>
            </a:r>
            <a:r>
              <a:rPr sz="2700" dirty="0"/>
              <a:t>switching</a:t>
            </a:r>
            <a:r>
              <a:rPr sz="2700" dirty="0" smtClean="0"/>
              <a:t> </a:t>
            </a:r>
            <a:r>
              <a:rPr lang="en-US" sz="2700" dirty="0" smtClean="0"/>
              <a:t>gives each </a:t>
            </a:r>
            <a:r>
              <a:rPr sz="2700" dirty="0" smtClean="0"/>
              <a:t>process </a:t>
            </a:r>
            <a:r>
              <a:rPr lang="en-US" sz="2700" dirty="0" smtClean="0"/>
              <a:t>impression</a:t>
            </a:r>
            <a:r>
              <a:rPr sz="2700" dirty="0" smtClean="0"/>
              <a:t> </a:t>
            </a:r>
            <a:r>
              <a:rPr sz="2700" dirty="0"/>
              <a:t>it has its own </a:t>
            </a:r>
            <a:r>
              <a:rPr sz="2700" dirty="0" smtClean="0"/>
              <a:t>CPU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700" dirty="0"/>
              <a:t>Direct execution makes </a:t>
            </a:r>
            <a:r>
              <a:rPr sz="2700" dirty="0" smtClean="0"/>
              <a:t>process</a:t>
            </a:r>
            <a:r>
              <a:rPr lang="en-US" sz="2700" dirty="0" smtClean="0"/>
              <a:t>es</a:t>
            </a:r>
            <a:r>
              <a:rPr sz="2700" dirty="0" smtClean="0"/>
              <a:t> </a:t>
            </a:r>
            <a:r>
              <a:rPr sz="2700" dirty="0"/>
              <a:t>fast</a:t>
            </a:r>
            <a:endParaRPr sz="27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/>
              <a:t>Limited execution at key points to ensure OS retains control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700" dirty="0" smtClean="0"/>
              <a:t>Hardware </a:t>
            </a:r>
            <a:r>
              <a:rPr sz="2700" dirty="0"/>
              <a:t>provides a lot of OS </a:t>
            </a:r>
            <a:r>
              <a:rPr sz="2700" dirty="0" smtClean="0"/>
              <a:t>support</a:t>
            </a:r>
            <a:endParaRPr lang="en-US" sz="27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/>
              <a:t>user vs kernel mode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/>
              <a:t>timer interrupts</a:t>
            </a:r>
            <a:endParaRPr lang="en-US" sz="25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/>
              <a:t>automatic </a:t>
            </a:r>
            <a:r>
              <a:rPr sz="2500" dirty="0"/>
              <a:t>register saving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smtClean="0"/>
              <a:t>Virtualization: </a:t>
            </a:r>
            <a:br>
              <a:rPr lang="en-US" dirty="0" smtClean="0"/>
            </a:br>
            <a:r>
              <a:rPr lang="en-US" dirty="0" smtClean="0"/>
              <a:t>The CPU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8458200" cy="3200400"/>
          </a:xfrm>
        </p:spPr>
        <p:txBody>
          <a:bodyPr>
            <a:normAutofit fontScale="62500" lnSpcReduction="20000"/>
          </a:bodyPr>
          <a:lstStyle/>
          <a:p>
            <a:pPr marL="609600" indent="-609600" algn="l"/>
            <a:r>
              <a:rPr lang="en-US" dirty="0"/>
              <a:t>Questions answered in this lecture:</a:t>
            </a:r>
            <a:endParaRPr lang="en-US" dirty="0" smtClean="0"/>
          </a:p>
          <a:p>
            <a:pPr marL="990600" lvl="1" indent="-533400" algn="l"/>
            <a:r>
              <a:rPr lang="en-US" dirty="0" smtClean="0"/>
              <a:t>What is a process?</a:t>
            </a:r>
          </a:p>
          <a:p>
            <a:pPr marL="990600" lvl="1" indent="-533400" algn="l"/>
            <a:r>
              <a:rPr lang="en-US" dirty="0" smtClean="0"/>
              <a:t>Why is limited direct execution a good approach for </a:t>
            </a:r>
            <a:r>
              <a:rPr lang="en-US" dirty="0" err="1" smtClean="0"/>
              <a:t>virtualizing</a:t>
            </a:r>
            <a:r>
              <a:rPr lang="en-US" dirty="0" smtClean="0"/>
              <a:t> the CPU?</a:t>
            </a:r>
          </a:p>
          <a:p>
            <a:pPr marL="990600" lvl="1" indent="-533400" algn="l"/>
            <a:r>
              <a:rPr lang="en-US" dirty="0" smtClean="0"/>
              <a:t>What execution state must be saved for a process?</a:t>
            </a:r>
          </a:p>
          <a:p>
            <a:pPr marL="990600" lvl="1" indent="-533400" algn="l"/>
            <a:r>
              <a:rPr lang="en-US" dirty="0" smtClean="0"/>
              <a:t>What 3 modes could a process in?</a:t>
            </a:r>
          </a:p>
          <a:p>
            <a:pPr marL="533400" indent="-533400" algn="l"/>
            <a:r>
              <a:rPr lang="en-US" dirty="0" smtClean="0"/>
              <a:t>Announcements:</a:t>
            </a:r>
          </a:p>
          <a:p>
            <a:pPr marL="990600" lvl="1" indent="-533400" algn="l"/>
            <a:r>
              <a:rPr lang="en-US" dirty="0" smtClean="0"/>
              <a:t>Waiting list: </a:t>
            </a:r>
          </a:p>
          <a:p>
            <a:pPr marL="990600" lvl="1" indent="-533400" algn="l"/>
            <a:r>
              <a:rPr lang="en-US" dirty="0" smtClean="0"/>
              <a:t>	Seats available in Section 303 (Wed 3:30-4:20)</a:t>
            </a:r>
          </a:p>
          <a:p>
            <a:pPr marL="990600" lvl="1" indent="-533400" algn="l"/>
            <a:r>
              <a:rPr lang="en-US" dirty="0" smtClean="0"/>
              <a:t>	Sign-up sheet at front of lecture to show continued interest in enrolling</a:t>
            </a:r>
          </a:p>
          <a:p>
            <a:pPr marL="990600" lvl="1" indent="-533400" algn="l"/>
            <a:r>
              <a:rPr lang="en-US" dirty="0" smtClean="0"/>
              <a:t>Read chapters 1 – 6</a:t>
            </a:r>
          </a:p>
          <a:p>
            <a:pPr marL="990600" lvl="1" indent="-533400" algn="l"/>
            <a:r>
              <a:rPr lang="en-US" dirty="0" smtClean="0"/>
              <a:t>Begin Project 1 (part a - sorting)</a:t>
            </a:r>
          </a:p>
          <a:p>
            <a:pPr marL="990600" lvl="1" indent="-533400" algn="l"/>
            <a:r>
              <a:rPr lang="en-US" dirty="0" smtClean="0"/>
              <a:t>	Watch P1a video</a:t>
            </a:r>
          </a:p>
          <a:p>
            <a:pPr marL="990600" lvl="1" indent="-533400" algn="l"/>
            <a:r>
              <a:rPr lang="en-US" dirty="0" smtClean="0"/>
              <a:t>	Attend discussion section tomorrow for sorting help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0" y="381000"/>
            <a:ext cx="41910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  <a:t>UNIVERSITY of WISCONSIN-MADISON</a:t>
            </a:r>
            <a:b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</a:br>
            <a:r>
              <a:rPr lang="en-US" sz="1600" dirty="0">
                <a:solidFill>
                  <a:schemeClr val="tx1"/>
                </a:solidFill>
                <a:latin typeface="Calisto MT"/>
                <a:cs typeface="Calisto MT"/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  <a:latin typeface="+mn-lt"/>
              </a:rPr>
              <a:t>CS 537</a:t>
            </a:r>
            <a:br>
              <a:rPr lang="en-US" sz="1400" dirty="0">
                <a:solidFill>
                  <a:schemeClr val="tx1"/>
                </a:solidFill>
                <a:latin typeface="+mn-lt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578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  <a:t>Andrea C. Arpaci-Dusseau</a:t>
            </a:r>
            <a:b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</a:br>
            <a:r>
              <a:rPr lang="en-US" sz="1400" dirty="0" err="1">
                <a:solidFill>
                  <a:schemeClr val="tx1"/>
                </a:solidFill>
                <a:latin typeface="Calisto MT"/>
                <a:cs typeface="Calisto MT"/>
              </a:rPr>
              <a:t>Remzi</a:t>
            </a:r>
            <a:r>
              <a:rPr lang="en-US" sz="1400" dirty="0">
                <a:solidFill>
                  <a:schemeClr val="tx1"/>
                </a:solidFill>
                <a:latin typeface="Calisto MT"/>
                <a:cs typeface="Calisto MT"/>
              </a:rPr>
              <a:t> H. Arpaci-Dusseau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Creation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058151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Two ways to create a process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Build a new empty process from scratch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Copy an existing process and change it appropriately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Option 1: New process from scratch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Steps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Load specified code and data into memory; </a:t>
            </a:r>
            <a:br>
              <a:rPr lang="en-US" sz="1800" dirty="0"/>
            </a:br>
            <a:r>
              <a:rPr lang="en-US" sz="1800" dirty="0"/>
              <a:t>Create empty call stack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Create and initialize PCB (make look like context-switch)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Put process on ready list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Advantages: No wasted work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Disadvantages: Difficult to setup process correctly and to express all possible options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Process permissions, where to write I/O, environment variables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Example: </a:t>
            </a:r>
            <a:r>
              <a:rPr lang="en-US" sz="1800" dirty="0" err="1"/>
              <a:t>WindowsNT</a:t>
            </a:r>
            <a:r>
              <a:rPr lang="en-US" sz="1800" dirty="0"/>
              <a:t> has call with 10 arguments</a:t>
            </a:r>
          </a:p>
          <a:p>
            <a:pPr lvl="1">
              <a:lnSpc>
                <a:spcPct val="90000"/>
              </a:lnSpc>
              <a:buFont typeface="Times" charset="0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669727" y="89297"/>
            <a:ext cx="7804547" cy="837531"/>
          </a:xfrm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00" dirty="0">
                <a:solidFill>
                  <a:srgbClr val="FFFFFF"/>
                </a:solidFill>
              </a:rPr>
              <a:t>Process Creation</a:t>
            </a:r>
          </a:p>
        </p:txBody>
      </p:sp>
      <p:sp>
        <p:nvSpPr>
          <p:cNvPr id="316" name="Shape 316"/>
          <p:cNvSpPr/>
          <p:nvPr/>
        </p:nvSpPr>
        <p:spPr>
          <a:xfrm flipV="1">
            <a:off x="2318158" y="4036218"/>
            <a:ext cx="4507684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7" name="Shape 317"/>
          <p:cNvSpPr/>
          <p:nvPr/>
        </p:nvSpPr>
        <p:spPr>
          <a:xfrm flipV="1">
            <a:off x="3211126" y="3494996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8" name="Shape 318"/>
          <p:cNvSpPr/>
          <p:nvPr/>
        </p:nvSpPr>
        <p:spPr>
          <a:xfrm flipV="1">
            <a:off x="5890033" y="3494996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9" name="Shape 319"/>
          <p:cNvSpPr/>
          <p:nvPr/>
        </p:nvSpPr>
        <p:spPr>
          <a:xfrm flipV="1">
            <a:off x="4639876" y="4030777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3657611" y="5598914"/>
            <a:ext cx="1984020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3652242" y="4545975"/>
            <a:ext cx="1994757" cy="123927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322" name="Shape 322"/>
          <p:cNvSpPr/>
          <p:nvPr/>
        </p:nvSpPr>
        <p:spPr>
          <a:xfrm>
            <a:off x="3657611" y="4348758"/>
            <a:ext cx="1984020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4684525" y="1431634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3980573" y="4843363"/>
            <a:ext cx="1277590" cy="104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static 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325" name="Shape 325"/>
          <p:cNvSpPr/>
          <p:nvPr/>
        </p:nvSpPr>
        <p:spPr>
          <a:xfrm>
            <a:off x="3962409" y="4841750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2005619" y="1431634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2917351" y="1050131"/>
            <a:ext cx="53974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CPU</a:t>
            </a:r>
          </a:p>
        </p:txBody>
      </p:sp>
      <p:sp>
        <p:nvSpPr>
          <p:cNvPr id="328" name="Shape 328"/>
          <p:cNvSpPr/>
          <p:nvPr/>
        </p:nvSpPr>
        <p:spPr>
          <a:xfrm>
            <a:off x="5392455" y="1050131"/>
            <a:ext cx="99630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Creation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058151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Option 2: Clone existing process and change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Example: Unix fork() and exec()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Fork(): Clones calling process</a:t>
            </a:r>
          </a:p>
          <a:p>
            <a:pPr lvl="2">
              <a:lnSpc>
                <a:spcPct val="90000"/>
              </a:lnSpc>
            </a:pPr>
            <a:r>
              <a:rPr lang="en-US" sz="1800" dirty="0" err="1"/>
              <a:t>Exec(char</a:t>
            </a:r>
            <a:r>
              <a:rPr lang="en-US" sz="1800" dirty="0"/>
              <a:t> *file): Overlays file image on calling process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Fork() 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Stop current process and save its state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Make copy of code, data, stack, and PCB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Add new PCB to ready list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rgbClr val="333333"/>
                </a:solidFill>
              </a:rPr>
              <a:t>Any changes needed to</a:t>
            </a:r>
            <a:r>
              <a:rPr lang="en-US" sz="1800" dirty="0" smtClean="0">
                <a:solidFill>
                  <a:srgbClr val="333333"/>
                </a:solidFill>
              </a:rPr>
              <a:t> child process?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Exec(char</a:t>
            </a:r>
            <a:r>
              <a:rPr lang="en-US" sz="2000" dirty="0"/>
              <a:t> *file)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Replace current data and code segments with those in specified file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Advantages: Flexible, clean, simple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Disadvantages: Wasteful to perform copy and then overwrite of memory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Process Creation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524000"/>
            <a:ext cx="8991600" cy="5181600"/>
          </a:xfrm>
        </p:spPr>
        <p:txBody>
          <a:bodyPr wrap="square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How are Unix shells implemented</a:t>
            </a:r>
            <a:r>
              <a:rPr lang="en-US" sz="2000" dirty="0" smtClean="0"/>
              <a:t>?</a:t>
            </a:r>
          </a:p>
          <a:p>
            <a:pPr>
              <a:lnSpc>
                <a:spcPct val="90000"/>
              </a:lnSpc>
              <a:buNone/>
            </a:pPr>
            <a:endParaRPr lang="en-US" sz="1800" dirty="0" smtClean="0"/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While (1) </a:t>
            </a:r>
            <a:r>
              <a:rPr lang="en-US" sz="1800" dirty="0" smtClean="0">
                <a:latin typeface="Courier" charset="0"/>
              </a:rPr>
              <a:t>{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urier" charset="0"/>
              </a:rPr>
              <a:t>	Char </a:t>
            </a:r>
            <a:r>
              <a:rPr lang="en-US" sz="1800" dirty="0">
                <a:latin typeface="Courier" charset="0"/>
              </a:rPr>
              <a:t>*</a:t>
            </a:r>
            <a:r>
              <a:rPr lang="en-US" sz="1800" dirty="0" err="1">
                <a:latin typeface="Courier" charset="0"/>
              </a:rPr>
              <a:t>cmd</a:t>
            </a:r>
            <a:r>
              <a:rPr lang="en-US" sz="1800" dirty="0">
                <a:latin typeface="Courier" charset="0"/>
              </a:rPr>
              <a:t> = </a:t>
            </a:r>
            <a:r>
              <a:rPr lang="en-US" sz="1800" dirty="0" err="1">
                <a:latin typeface="Courier" charset="0"/>
              </a:rPr>
              <a:t>getcmd</a:t>
            </a:r>
            <a:r>
              <a:rPr lang="en-US" sz="1800" dirty="0">
                <a:latin typeface="Courier" charset="0"/>
              </a:rPr>
              <a:t>();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</a:t>
            </a:r>
            <a:r>
              <a:rPr lang="en-US" sz="1800" dirty="0" err="1">
                <a:latin typeface="Courier" charset="0"/>
              </a:rPr>
              <a:t>Int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err="1">
                <a:latin typeface="Courier" charset="0"/>
              </a:rPr>
              <a:t>retval</a:t>
            </a:r>
            <a:r>
              <a:rPr lang="en-US" sz="1800" dirty="0">
                <a:latin typeface="Courier" charset="0"/>
              </a:rPr>
              <a:t> = fork();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If (</a:t>
            </a:r>
            <a:r>
              <a:rPr lang="en-US" sz="1800" dirty="0" err="1">
                <a:latin typeface="Courier" charset="0"/>
              </a:rPr>
              <a:t>retval</a:t>
            </a:r>
            <a:r>
              <a:rPr lang="en-US" sz="1800" dirty="0">
                <a:latin typeface="Courier" charset="0"/>
              </a:rPr>
              <a:t> == 0) {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// This is the child process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// Setup the child’s process environment here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// E.g., where is standard I/O, how to handle signals?</a:t>
            </a:r>
          </a:p>
          <a:p>
            <a:pPr marL="283464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</a:t>
            </a:r>
            <a:r>
              <a:rPr lang="en-US" sz="1800" dirty="0" err="1">
                <a:latin typeface="Courier" charset="0"/>
              </a:rPr>
              <a:t>exec(cmd</a:t>
            </a:r>
            <a:r>
              <a:rPr lang="en-US" sz="18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// exec does not return if it succeeds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</a:t>
            </a:r>
            <a:r>
              <a:rPr lang="en-US" sz="1800" dirty="0" err="1">
                <a:latin typeface="Courier" charset="0"/>
              </a:rPr>
              <a:t>printf(“ERROR</a:t>
            </a:r>
            <a:r>
              <a:rPr lang="en-US" sz="1800" dirty="0">
                <a:latin typeface="Courier" charset="0"/>
              </a:rPr>
              <a:t>: Could not execute %</a:t>
            </a:r>
            <a:r>
              <a:rPr lang="en-US" sz="1800" dirty="0" err="1">
                <a:latin typeface="Courier" charset="0"/>
              </a:rPr>
              <a:t>s\n</a:t>
            </a:r>
            <a:r>
              <a:rPr lang="en-US" sz="1800" dirty="0">
                <a:latin typeface="Courier" charset="0"/>
              </a:rPr>
              <a:t>”, </a:t>
            </a:r>
            <a:r>
              <a:rPr lang="en-US" sz="1800" dirty="0" err="1">
                <a:latin typeface="Courier" charset="0"/>
              </a:rPr>
              <a:t>cmd</a:t>
            </a:r>
            <a:r>
              <a:rPr lang="en-US" sz="18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exit(1);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} else {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/>
              <a:t>		</a:t>
            </a:r>
            <a:r>
              <a:rPr lang="en-US" sz="1800" dirty="0">
                <a:latin typeface="Courier" charset="0"/>
              </a:rPr>
              <a:t>// This is the parent process; Wait for child to finish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</a:t>
            </a:r>
            <a:r>
              <a:rPr lang="en-US" sz="1800" dirty="0" err="1">
                <a:latin typeface="Courier" charset="0"/>
              </a:rPr>
              <a:t>int</a:t>
            </a:r>
            <a:r>
              <a:rPr lang="en-US" sz="1800" dirty="0">
                <a:latin typeface="Courier" charset="0"/>
              </a:rPr>
              <a:t> </a:t>
            </a:r>
            <a:r>
              <a:rPr lang="en-US" sz="1800" dirty="0" err="1">
                <a:latin typeface="Courier" charset="0"/>
              </a:rPr>
              <a:t>pid</a:t>
            </a:r>
            <a:r>
              <a:rPr lang="en-US" sz="1800" dirty="0">
                <a:latin typeface="Courier" charset="0"/>
              </a:rPr>
              <a:t> = </a:t>
            </a:r>
            <a:r>
              <a:rPr lang="en-US" sz="1800" dirty="0" err="1">
                <a:latin typeface="Courier" charset="0"/>
              </a:rPr>
              <a:t>retval</a:t>
            </a:r>
            <a:r>
              <a:rPr lang="en-US" sz="1800" dirty="0">
                <a:latin typeface="Courier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	</a:t>
            </a:r>
            <a:r>
              <a:rPr lang="en-US" sz="1800" dirty="0" err="1">
                <a:latin typeface="Courier" charset="0"/>
              </a:rPr>
              <a:t>wait(pid</a:t>
            </a:r>
            <a:r>
              <a:rPr lang="en-US" sz="18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	}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800" dirty="0">
                <a:latin typeface="Courier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1800" dirty="0">
                <a:latin typeface="Courier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en-US" sz="1600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669727" y="89297"/>
            <a:ext cx="7804547" cy="837531"/>
          </a:xfrm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00" dirty="0">
                <a:solidFill>
                  <a:srgbClr val="FFFFFF"/>
                </a:solidFill>
              </a:rPr>
              <a:t>Process Creation</a:t>
            </a:r>
          </a:p>
        </p:txBody>
      </p:sp>
      <p:sp>
        <p:nvSpPr>
          <p:cNvPr id="331" name="Shape 331"/>
          <p:cNvSpPr/>
          <p:nvPr/>
        </p:nvSpPr>
        <p:spPr>
          <a:xfrm flipV="1">
            <a:off x="2318158" y="4036218"/>
            <a:ext cx="4507684" cy="1"/>
          </a:xfrm>
          <a:prstGeom prst="line">
            <a:avLst/>
          </a:prstGeom>
          <a:ln w="762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2" name="Shape 332"/>
          <p:cNvSpPr/>
          <p:nvPr/>
        </p:nvSpPr>
        <p:spPr>
          <a:xfrm flipV="1">
            <a:off x="3211126" y="3494996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3" name="Shape 333"/>
          <p:cNvSpPr/>
          <p:nvPr/>
        </p:nvSpPr>
        <p:spPr>
          <a:xfrm flipV="1">
            <a:off x="5890033" y="3494996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4" name="Shape 334"/>
          <p:cNvSpPr/>
          <p:nvPr/>
        </p:nvSpPr>
        <p:spPr>
          <a:xfrm flipV="1">
            <a:off x="4639876" y="4030777"/>
            <a:ext cx="1" cy="541223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3657611" y="5598914"/>
            <a:ext cx="1984020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3652242" y="4545975"/>
            <a:ext cx="1994757" cy="123927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337" name="Shape 337"/>
          <p:cNvSpPr/>
          <p:nvPr/>
        </p:nvSpPr>
        <p:spPr>
          <a:xfrm>
            <a:off x="3657611" y="4348758"/>
            <a:ext cx="1984020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4684525" y="1431634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3980573" y="4843363"/>
            <a:ext cx="1277590" cy="104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static 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340" name="Shape 340"/>
          <p:cNvSpPr/>
          <p:nvPr/>
        </p:nvSpPr>
        <p:spPr>
          <a:xfrm>
            <a:off x="3962409" y="4841750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2005619" y="1431634"/>
            <a:ext cx="2393669" cy="20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2917351" y="1050131"/>
            <a:ext cx="53974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CPU</a:t>
            </a:r>
          </a:p>
        </p:txBody>
      </p:sp>
      <p:sp>
        <p:nvSpPr>
          <p:cNvPr id="343" name="Shape 343"/>
          <p:cNvSpPr/>
          <p:nvPr/>
        </p:nvSpPr>
        <p:spPr>
          <a:xfrm>
            <a:off x="5392455" y="1050131"/>
            <a:ext cx="99630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Memory</a:t>
            </a:r>
          </a:p>
        </p:txBody>
      </p:sp>
      <p:sp>
        <p:nvSpPr>
          <p:cNvPr id="344" name="Shape 344"/>
          <p:cNvSpPr/>
          <p:nvPr/>
        </p:nvSpPr>
        <p:spPr>
          <a:xfrm>
            <a:off x="5221799" y="1527733"/>
            <a:ext cx="1277590" cy="1970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code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static 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</a:t>
            </a:r>
          </a:p>
        </p:txBody>
      </p:sp>
      <p:sp>
        <p:nvSpPr>
          <p:cNvPr id="345" name="Shape 345"/>
          <p:cNvSpPr/>
          <p:nvPr/>
        </p:nvSpPr>
        <p:spPr>
          <a:xfrm>
            <a:off x="5123268" y="1543859"/>
            <a:ext cx="1558510" cy="1590927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6" name="Shape 346"/>
          <p:cNvSpPr/>
          <p:nvPr/>
        </p:nvSpPr>
        <p:spPr>
          <a:xfrm flipV="1">
            <a:off x="6506765" y="3119437"/>
            <a:ext cx="1" cy="1946673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5406034" y="5056801"/>
            <a:ext cx="1160390" cy="1"/>
          </a:xfrm>
          <a:prstGeom prst="line">
            <a:avLst/>
          </a:prstGeom>
          <a:ln w="76200">
            <a:solidFill>
              <a:srgbClr val="971817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 vs. Threads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process is different than a thread</a:t>
            </a:r>
          </a:p>
          <a:p>
            <a:r>
              <a:rPr lang="en-US" sz="2400" dirty="0">
                <a:solidFill>
                  <a:schemeClr val="hlink"/>
                </a:solidFill>
              </a:rPr>
              <a:t>Thread: “Lightweight process” (LWP)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hlink"/>
                </a:solidFill>
              </a:rPr>
              <a:t>An execution stream that shares an address space</a:t>
            </a:r>
            <a:endParaRPr lang="en-US" sz="2000" dirty="0"/>
          </a:p>
          <a:p>
            <a:pPr lvl="1"/>
            <a:r>
              <a:rPr lang="en-US" sz="2000" dirty="0"/>
              <a:t>Multiple threads within a single process</a:t>
            </a:r>
          </a:p>
          <a:p>
            <a:r>
              <a:rPr lang="en-US" sz="2400" dirty="0">
                <a:solidFill>
                  <a:srgbClr val="333333"/>
                </a:solidFill>
              </a:rPr>
              <a:t>Example: </a:t>
            </a:r>
          </a:p>
          <a:p>
            <a:pPr lvl="1"/>
            <a:r>
              <a:rPr lang="en-US" sz="2000" dirty="0">
                <a:solidFill>
                  <a:srgbClr val="333333"/>
                </a:solidFill>
              </a:rPr>
              <a:t>Two </a:t>
            </a:r>
            <a:r>
              <a:rPr lang="en-US" sz="2000" b="1" dirty="0">
                <a:solidFill>
                  <a:srgbClr val="333333"/>
                </a:solidFill>
              </a:rPr>
              <a:t>processes</a:t>
            </a:r>
            <a:r>
              <a:rPr lang="en-US" sz="2000" dirty="0">
                <a:solidFill>
                  <a:srgbClr val="333333"/>
                </a:solidFill>
              </a:rPr>
              <a:t> examining</a:t>
            </a:r>
            <a:r>
              <a:rPr lang="en-US" sz="2000" dirty="0" smtClean="0">
                <a:solidFill>
                  <a:srgbClr val="333333"/>
                </a:solidFill>
              </a:rPr>
              <a:t> same memory </a:t>
            </a:r>
            <a:r>
              <a:rPr lang="en-US" sz="2000" dirty="0">
                <a:solidFill>
                  <a:srgbClr val="333333"/>
                </a:solidFill>
              </a:rPr>
              <a:t>address 0xffe84264</a:t>
            </a:r>
            <a:r>
              <a:rPr lang="en-US" sz="2000" dirty="0" smtClean="0">
                <a:solidFill>
                  <a:srgbClr val="333333"/>
                </a:solidFill>
              </a:rPr>
              <a:t> </a:t>
            </a:r>
            <a:br>
              <a:rPr lang="en-US" sz="2000" dirty="0" smtClean="0">
                <a:solidFill>
                  <a:srgbClr val="333333"/>
                </a:solidFill>
              </a:rPr>
            </a:br>
            <a:r>
              <a:rPr lang="en-US" sz="2000" dirty="0" smtClean="0">
                <a:solidFill>
                  <a:srgbClr val="333333"/>
                </a:solidFill>
              </a:rPr>
              <a:t>see </a:t>
            </a:r>
            <a:r>
              <a:rPr lang="en-US" sz="2000" b="1" dirty="0">
                <a:solidFill>
                  <a:srgbClr val="333333"/>
                </a:solidFill>
              </a:rPr>
              <a:t>different</a:t>
            </a:r>
            <a:r>
              <a:rPr lang="en-US" sz="2000" dirty="0">
                <a:solidFill>
                  <a:srgbClr val="333333"/>
                </a:solidFill>
              </a:rPr>
              <a:t> values (I.e., different contents)</a:t>
            </a:r>
          </a:p>
          <a:p>
            <a:pPr lvl="1"/>
            <a:r>
              <a:rPr lang="en-US" sz="2000" dirty="0">
                <a:solidFill>
                  <a:srgbClr val="333333"/>
                </a:solidFill>
              </a:rPr>
              <a:t>Two </a:t>
            </a:r>
            <a:r>
              <a:rPr lang="en-US" sz="2000" b="1" dirty="0">
                <a:solidFill>
                  <a:srgbClr val="333333"/>
                </a:solidFill>
              </a:rPr>
              <a:t>threads</a:t>
            </a:r>
            <a:r>
              <a:rPr lang="en-US" sz="2000" dirty="0">
                <a:solidFill>
                  <a:srgbClr val="333333"/>
                </a:solidFill>
              </a:rPr>
              <a:t> examining memory address 0xffe84264</a:t>
            </a:r>
            <a:r>
              <a:rPr lang="en-US" sz="2000" dirty="0" smtClean="0">
                <a:solidFill>
                  <a:srgbClr val="333333"/>
                </a:solidFill>
              </a:rPr>
              <a:t> </a:t>
            </a:r>
            <a:br>
              <a:rPr lang="en-US" sz="2000" dirty="0" smtClean="0">
                <a:solidFill>
                  <a:srgbClr val="333333"/>
                </a:solidFill>
              </a:rPr>
            </a:br>
            <a:r>
              <a:rPr lang="en-US" sz="2000" dirty="0" smtClean="0">
                <a:solidFill>
                  <a:srgbClr val="333333"/>
                </a:solidFill>
              </a:rPr>
              <a:t>see </a:t>
            </a:r>
            <a:r>
              <a:rPr lang="en-US" sz="2000" b="1" dirty="0">
                <a:solidFill>
                  <a:srgbClr val="333333"/>
                </a:solidFill>
              </a:rPr>
              <a:t>same</a:t>
            </a:r>
            <a:r>
              <a:rPr lang="en-US" sz="2000" dirty="0">
                <a:solidFill>
                  <a:srgbClr val="333333"/>
                </a:solidFill>
              </a:rPr>
              <a:t>  value (I.e., same contents)</a:t>
            </a:r>
          </a:p>
          <a:p>
            <a:pPr lvl="1"/>
            <a:endParaRPr lang="en-US" sz="2000" dirty="0">
              <a:solidFill>
                <a:schemeClr val="folHlink"/>
              </a:solidFill>
            </a:endParaRP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/>
          </p:cNvSpPr>
          <p:nvPr>
            <p:ph type="title"/>
          </p:nvPr>
        </p:nvSpPr>
        <p:spPr>
          <a:xfrm>
            <a:off x="152400" y="62753"/>
            <a:ext cx="8839200" cy="128316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5600" dirty="0" err="1" smtClean="0">
                <a:solidFill>
                  <a:srgbClr val="FFFFFF"/>
                </a:solidFill>
              </a:rPr>
              <a:t>Virtualizing</a:t>
            </a:r>
            <a:r>
              <a:rPr lang="en-US" sz="5600" dirty="0" smtClean="0">
                <a:solidFill>
                  <a:srgbClr val="FFFFFF"/>
                </a:solidFill>
              </a:rPr>
              <a:t> the CPU</a:t>
            </a:r>
            <a:endParaRPr sz="5600" dirty="0">
              <a:solidFill>
                <a:srgbClr val="FFFFFF"/>
              </a:solidFill>
            </a:endParaRPr>
          </a:p>
        </p:txBody>
      </p:sp>
      <p:sp>
        <p:nvSpPr>
          <p:cNvPr id="359" name="Shape 359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2973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Goal: </a:t>
            </a:r>
            <a:br>
              <a:rPr lang="en-US" sz="2700" dirty="0" smtClean="0">
                <a:solidFill>
                  <a:srgbClr val="333333"/>
                </a:solidFill>
              </a:rPr>
            </a:br>
            <a:r>
              <a:rPr lang="en-US" sz="2700" dirty="0" smtClean="0">
                <a:solidFill>
                  <a:srgbClr val="333333"/>
                </a:solidFill>
              </a:rPr>
              <a:t>Give each process impression it alone is actively using </a:t>
            </a:r>
            <a:r>
              <a:rPr sz="2700" dirty="0" smtClean="0">
                <a:solidFill>
                  <a:srgbClr val="333333"/>
                </a:solidFill>
              </a:rPr>
              <a:t>CPU</a:t>
            </a:r>
            <a:endParaRPr lang="en-US" sz="2700" dirty="0" smtClean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Resources can be shared in </a:t>
            </a:r>
            <a:r>
              <a:rPr lang="en-US" sz="2700" b="1" dirty="0" smtClean="0">
                <a:solidFill>
                  <a:srgbClr val="333333"/>
                </a:solidFill>
              </a:rPr>
              <a:t>time</a:t>
            </a:r>
            <a:r>
              <a:rPr lang="en-US" sz="2700" dirty="0" smtClean="0">
                <a:solidFill>
                  <a:srgbClr val="333333"/>
                </a:solidFill>
              </a:rPr>
              <a:t> and </a:t>
            </a:r>
            <a:r>
              <a:rPr lang="en-US" sz="2700" b="1" dirty="0" smtClean="0">
                <a:solidFill>
                  <a:srgbClr val="333333"/>
                </a:solidFill>
              </a:rPr>
              <a:t>space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Assume single </a:t>
            </a:r>
            <a:r>
              <a:rPr lang="en-US" sz="2700" dirty="0" err="1" smtClean="0">
                <a:solidFill>
                  <a:srgbClr val="333333"/>
                </a:solidFill>
              </a:rPr>
              <a:t>uniprocessor</a:t>
            </a:r>
            <a:endParaRPr lang="en-US" sz="2500" dirty="0" smtClean="0">
              <a:solidFill>
                <a:srgbClr val="333333"/>
              </a:solidFill>
            </a:endParaRPr>
          </a:p>
          <a:p>
            <a:pPr marL="295275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Time-sharing (multi-processors: advanced issue)</a:t>
            </a:r>
            <a:endParaRPr sz="2500" dirty="0" smtClean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333333"/>
                </a:solidFill>
              </a:rPr>
              <a:t>Memory</a:t>
            </a:r>
            <a:r>
              <a:rPr sz="2700" dirty="0" smtClean="0">
                <a:solidFill>
                  <a:srgbClr val="333333"/>
                </a:solidFill>
              </a:rPr>
              <a:t>?</a:t>
            </a:r>
            <a:endParaRPr lang="en-US" sz="2700" dirty="0" smtClean="0">
              <a:solidFill>
                <a:srgbClr val="333333"/>
              </a:solidFill>
            </a:endParaRPr>
          </a:p>
          <a:p>
            <a:pPr marL="295275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Space-sharing (later)</a:t>
            </a:r>
            <a:endParaRPr sz="2500" dirty="0" smtClean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333333"/>
                </a:solidFill>
              </a:rPr>
              <a:t>Disk?</a:t>
            </a:r>
            <a:r>
              <a:rPr sz="2700" dirty="0" smtClean="0">
                <a:solidFill>
                  <a:srgbClr val="333333"/>
                </a:solidFill>
              </a:rPr>
              <a:t> </a:t>
            </a:r>
            <a:endParaRPr lang="en-US" sz="2700" dirty="0" smtClean="0">
              <a:solidFill>
                <a:srgbClr val="333333"/>
              </a:solidFill>
            </a:endParaRPr>
          </a:p>
          <a:p>
            <a:pPr marL="295275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Space-sharing (later)</a:t>
            </a:r>
            <a:endParaRPr sz="2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2753"/>
            <a:ext cx="8915400" cy="1283167"/>
          </a:xfrm>
        </p:spPr>
        <p:txBody>
          <a:bodyPr/>
          <a:lstStyle/>
          <a:p>
            <a:r>
              <a:rPr lang="en-US" dirty="0" smtClean="0"/>
              <a:t>How to Provide Good CPU Performance?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4648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Direct execution</a:t>
            </a:r>
          </a:p>
          <a:p>
            <a:pPr lvl="1"/>
            <a:r>
              <a:rPr lang="en-US" dirty="0" smtClean="0"/>
              <a:t>Allow user process to run directly on hardware</a:t>
            </a:r>
          </a:p>
          <a:p>
            <a:pPr lvl="1"/>
            <a:r>
              <a:rPr lang="en-US" dirty="0" smtClean="0"/>
              <a:t>OS creates process and transfers control to starting point (i.e., main())</a:t>
            </a:r>
          </a:p>
          <a:p>
            <a:pPr>
              <a:buNone/>
            </a:pPr>
            <a:r>
              <a:rPr lang="en-US" dirty="0" smtClean="0"/>
              <a:t>Problems with direct execution?</a:t>
            </a:r>
          </a:p>
          <a:p>
            <a:pPr marL="739775" lvl="1" indent="-457200">
              <a:buClrTx/>
              <a:buFont typeface="+mj-lt"/>
              <a:buAutoNum type="arabicPeriod"/>
            </a:pPr>
            <a:r>
              <a:rPr lang="en-US" dirty="0" smtClean="0"/>
              <a:t>Process could do something restricted</a:t>
            </a:r>
          </a:p>
          <a:p>
            <a:pPr marL="1022350" lvl="2" indent="-457200">
              <a:buNone/>
            </a:pPr>
            <a:r>
              <a:rPr lang="en-US" dirty="0" smtClean="0"/>
              <a:t>	Could read/write other process data (disk or memory)</a:t>
            </a:r>
          </a:p>
          <a:p>
            <a:pPr marL="739775" lvl="1" indent="-457200">
              <a:buClrTx/>
              <a:buFont typeface="+mj-lt"/>
              <a:buAutoNum type="arabicPeriod"/>
            </a:pPr>
            <a:r>
              <a:rPr lang="en-US" dirty="0" smtClean="0"/>
              <a:t>Process could run forever (slow, buggy, or malicious)</a:t>
            </a:r>
          </a:p>
          <a:p>
            <a:pPr marL="1022350" lvl="2" indent="-457200">
              <a:buNone/>
            </a:pPr>
            <a:r>
              <a:rPr lang="en-US" dirty="0" smtClean="0"/>
              <a:t>	OS needs to be able to switch between processes</a:t>
            </a:r>
          </a:p>
          <a:p>
            <a:pPr marL="739775" lvl="1" indent="-457200">
              <a:buClrTx/>
              <a:buFont typeface="+mj-lt"/>
              <a:buAutoNum type="arabicPeriod"/>
            </a:pPr>
            <a:r>
              <a:rPr lang="en-US" dirty="0" smtClean="0"/>
              <a:t>Process could do something slow (like I/O)</a:t>
            </a:r>
          </a:p>
          <a:p>
            <a:pPr marL="1022350" lvl="2" indent="-457200">
              <a:buNone/>
            </a:pPr>
            <a:r>
              <a:rPr lang="en-US" dirty="0" smtClean="0"/>
              <a:t>	OS wants to use resources efficiently and switch CPU to other process</a:t>
            </a:r>
          </a:p>
          <a:p>
            <a:pPr marL="444500" indent="-457200">
              <a:buNone/>
            </a:pPr>
            <a:r>
              <a:rPr lang="en-US" dirty="0" smtClean="0"/>
              <a:t>Solution: </a:t>
            </a:r>
            <a:br>
              <a:rPr lang="en-US" dirty="0" smtClean="0"/>
            </a:br>
            <a:r>
              <a:rPr lang="en-US" b="1" dirty="0" smtClean="0"/>
              <a:t>Limited direct execution </a:t>
            </a:r>
            <a:r>
              <a:rPr lang="en-US" dirty="0" smtClean="0"/>
              <a:t>– OS and hardware maintain some control</a:t>
            </a:r>
          </a:p>
          <a:p>
            <a:pPr marL="739775" lvl="1" indent="-457200">
              <a:buClrTx/>
              <a:buFont typeface="+mj-lt"/>
              <a:buAutoNum type="arabicPeriod"/>
            </a:pPr>
            <a:endParaRPr lang="en-US" dirty="0" smtClean="0"/>
          </a:p>
          <a:p>
            <a:pPr marL="739775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</a:t>
            </a:r>
            <a:br>
              <a:rPr lang="en-US" dirty="0" smtClean="0"/>
            </a:br>
            <a:r>
              <a:rPr lang="en-US" dirty="0" smtClean="0"/>
              <a:t>Restricted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2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How can we ensure user process can’t harm others?</a:t>
            </a:r>
          </a:p>
          <a:p>
            <a:pPr>
              <a:buNone/>
            </a:pPr>
            <a:r>
              <a:rPr lang="en-US" dirty="0" smtClean="0"/>
              <a:t>Solution: privilege levels supported by hardware (bit of status)</a:t>
            </a:r>
          </a:p>
          <a:p>
            <a:pPr lvl="1"/>
            <a:r>
              <a:rPr lang="en-US" dirty="0" smtClean="0"/>
              <a:t>User processes run in user mode (restricted mode)</a:t>
            </a:r>
          </a:p>
          <a:p>
            <a:pPr lvl="1"/>
            <a:r>
              <a:rPr lang="en-US" dirty="0" smtClean="0"/>
              <a:t>OS runs in kernel mode (not restricted)</a:t>
            </a:r>
          </a:p>
          <a:p>
            <a:pPr lvl="2"/>
            <a:r>
              <a:rPr lang="en-US" dirty="0" smtClean="0"/>
              <a:t>Instructions for interacting with devices</a:t>
            </a:r>
          </a:p>
          <a:p>
            <a:pPr lvl="2"/>
            <a:r>
              <a:rPr lang="en-US" dirty="0" smtClean="0"/>
              <a:t>Could have many privilege levels (advanced topic)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How can process access device? </a:t>
            </a:r>
          </a:p>
          <a:p>
            <a:pPr lvl="1"/>
            <a:r>
              <a:rPr lang="en-US" dirty="0" smtClean="0"/>
              <a:t>System calls (function call implemented by OS)</a:t>
            </a:r>
          </a:p>
          <a:p>
            <a:pPr lvl="1"/>
            <a:r>
              <a:rPr lang="en-US" dirty="0" smtClean="0"/>
              <a:t>Change privilege level through system call (trap)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7782</TotalTime>
  <Words>1349</Words>
  <Application>Microsoft Macintosh PowerPoint</Application>
  <PresentationFormat>On-screen Show (4:3)</PresentationFormat>
  <Paragraphs>363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Calibri</vt:lpstr>
      <vt:lpstr>Calisto MT</vt:lpstr>
      <vt:lpstr>Chalkboard</vt:lpstr>
      <vt:lpstr>Courier</vt:lpstr>
      <vt:lpstr>Helvetica</vt:lpstr>
      <vt:lpstr>Marker Felt</vt:lpstr>
      <vt:lpstr>Perpetua Titling MT</vt:lpstr>
      <vt:lpstr>Times</vt:lpstr>
      <vt:lpstr>Arial</vt:lpstr>
      <vt:lpstr>Precedent</vt:lpstr>
      <vt:lpstr>Virtualization:  The CPU</vt:lpstr>
      <vt:lpstr>What is a Process?</vt:lpstr>
      <vt:lpstr>Processes vs. Programs</vt:lpstr>
      <vt:lpstr>Process Creation</vt:lpstr>
      <vt:lpstr>Process Creation</vt:lpstr>
      <vt:lpstr>Processes vs. Threads</vt:lpstr>
      <vt:lpstr>Virtualizing the CPU</vt:lpstr>
      <vt:lpstr>How to Provide Good CPU Performance?</vt:lpstr>
      <vt:lpstr>Problem 1:  Restricted OPS</vt:lpstr>
      <vt:lpstr>System Call</vt:lpstr>
      <vt:lpstr>System Call</vt:lpstr>
      <vt:lpstr>System Call</vt:lpstr>
      <vt:lpstr>System Call</vt:lpstr>
      <vt:lpstr>System Call</vt:lpstr>
      <vt:lpstr>SYSTEM CALL</vt:lpstr>
      <vt:lpstr>System Call</vt:lpstr>
      <vt:lpstr>System Call</vt:lpstr>
      <vt:lpstr>What to limit?</vt:lpstr>
      <vt:lpstr>Problem 2: How to take CPU AWAY?</vt:lpstr>
      <vt:lpstr>Dispatch Mechanism</vt:lpstr>
      <vt:lpstr>Q1: How does Dispatcher get CONTROL?</vt:lpstr>
      <vt:lpstr>Cooperative Approach</vt:lpstr>
      <vt:lpstr>Cooperative Approach</vt:lpstr>
      <vt:lpstr>Cooperative Approach</vt:lpstr>
      <vt:lpstr>Cooperative Approach</vt:lpstr>
      <vt:lpstr>Cooperative Approach</vt:lpstr>
      <vt:lpstr>q1: How Does Dispatcher Run?</vt:lpstr>
      <vt:lpstr>Q1: How does Dispatcher run?</vt:lpstr>
      <vt:lpstr>Q2: What Context must be Saved?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Problem 3: Slow Ops such as I/O?</vt:lpstr>
      <vt:lpstr>Problem 3:  Slow OPS SUCH as I/O?</vt:lpstr>
      <vt:lpstr>Summary</vt:lpstr>
      <vt:lpstr>Virtualization:  The CPU</vt:lpstr>
      <vt:lpstr>Process Creation</vt:lpstr>
      <vt:lpstr>Process Creation</vt:lpstr>
      <vt:lpstr>Unix Process Creation </vt:lpstr>
    </vt:vector>
  </TitlesOfParts>
  <Company>University of Wisconsin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Overview</dc:title>
  <dc:creator>Andrea Arpaci-Dusseau</dc:creator>
  <cp:lastModifiedBy>ANDREA C ARPACI-DUSSEAU</cp:lastModifiedBy>
  <cp:revision>12</cp:revision>
  <cp:lastPrinted>2015-09-10T20:33:58Z</cp:lastPrinted>
  <dcterms:created xsi:type="dcterms:W3CDTF">2015-09-07T16:03:39Z</dcterms:created>
  <dcterms:modified xsi:type="dcterms:W3CDTF">2015-09-10T20:34:03Z</dcterms:modified>
</cp:coreProperties>
</file>