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63"/>
  </p:notesMasterIdLst>
  <p:sldIdLst>
    <p:sldId id="404" r:id="rId2"/>
    <p:sldId id="403" r:id="rId3"/>
    <p:sldId id="257" r:id="rId4"/>
    <p:sldId id="266" r:id="rId5"/>
    <p:sldId id="274" r:id="rId6"/>
    <p:sldId id="275" r:id="rId7"/>
    <p:sldId id="276" r:id="rId8"/>
    <p:sldId id="277" r:id="rId9"/>
    <p:sldId id="278" r:id="rId10"/>
    <p:sldId id="279" r:id="rId11"/>
    <p:sldId id="281" r:id="rId12"/>
    <p:sldId id="282" r:id="rId13"/>
    <p:sldId id="283" r:id="rId14"/>
    <p:sldId id="284" r:id="rId15"/>
    <p:sldId id="285" r:id="rId16"/>
    <p:sldId id="310" r:id="rId17"/>
    <p:sldId id="312" r:id="rId18"/>
    <p:sldId id="314" r:id="rId19"/>
    <p:sldId id="318" r:id="rId20"/>
    <p:sldId id="322" r:id="rId21"/>
    <p:sldId id="324" r:id="rId22"/>
    <p:sldId id="326" r:id="rId23"/>
    <p:sldId id="329" r:id="rId24"/>
    <p:sldId id="331" r:id="rId25"/>
    <p:sldId id="336" r:id="rId26"/>
    <p:sldId id="340" r:id="rId27"/>
    <p:sldId id="342" r:id="rId28"/>
    <p:sldId id="344" r:id="rId29"/>
    <p:sldId id="347" r:id="rId30"/>
    <p:sldId id="352" r:id="rId31"/>
    <p:sldId id="356" r:id="rId32"/>
    <p:sldId id="406" r:id="rId33"/>
    <p:sldId id="357" r:id="rId34"/>
    <p:sldId id="360" r:id="rId35"/>
    <p:sldId id="362" r:id="rId36"/>
    <p:sldId id="367" r:id="rId37"/>
    <p:sldId id="368" r:id="rId38"/>
    <p:sldId id="369" r:id="rId39"/>
    <p:sldId id="371" r:id="rId40"/>
    <p:sldId id="373" r:id="rId41"/>
    <p:sldId id="374" r:id="rId42"/>
    <p:sldId id="375" r:id="rId43"/>
    <p:sldId id="376" r:id="rId44"/>
    <p:sldId id="377" r:id="rId45"/>
    <p:sldId id="378" r:id="rId46"/>
    <p:sldId id="379" r:id="rId47"/>
    <p:sldId id="381" r:id="rId48"/>
    <p:sldId id="382" r:id="rId49"/>
    <p:sldId id="407" r:id="rId50"/>
    <p:sldId id="386" r:id="rId51"/>
    <p:sldId id="387" r:id="rId52"/>
    <p:sldId id="388" r:id="rId53"/>
    <p:sldId id="389" r:id="rId54"/>
    <p:sldId id="391" r:id="rId55"/>
    <p:sldId id="393" r:id="rId56"/>
    <p:sldId id="394" r:id="rId57"/>
    <p:sldId id="395" r:id="rId58"/>
    <p:sldId id="396" r:id="rId59"/>
    <p:sldId id="397" r:id="rId60"/>
    <p:sldId id="408" r:id="rId61"/>
    <p:sldId id="401" r:id="rId62"/>
  </p:sldIdLst>
  <p:sldSz cx="13004800" cy="9753600"/>
  <p:notesSz cx="6858000" cy="9144000"/>
  <p:defaultTextStyle>
    <a:lvl1pPr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3C0FC">
              <a:alpha val="2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497FC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8EA5CB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308B16">
              <a:alpha val="3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2D713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BF630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F242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9"/>
    <p:restoredTop sz="94595"/>
  </p:normalViewPr>
  <p:slideViewPr>
    <p:cSldViewPr snapToGrid="0" snapToObjects="1">
      <p:cViewPr varScale="1">
        <p:scale>
          <a:sx n="52" d="100"/>
          <a:sy n="52" d="100"/>
        </p:scale>
        <p:origin x="224" y="568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notesMaster" Target="notesMasters/notesMaster1.xml"/><Relationship Id="rId64" Type="http://schemas.openxmlformats.org/officeDocument/2006/relationships/presProps" Target="presProps.xml"/><Relationship Id="rId65" Type="http://schemas.openxmlformats.org/officeDocument/2006/relationships/viewProps" Target="viewProps.xml"/><Relationship Id="rId66" Type="http://schemas.openxmlformats.org/officeDocument/2006/relationships/theme" Target="theme/theme1.xml"/><Relationship Id="rId67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4" name="Shape 3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525965314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1pPr>
    <a:lvl2pPr indent="2286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2pPr>
    <a:lvl3pPr indent="4572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3pPr>
    <a:lvl4pPr indent="6858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4pPr>
    <a:lvl5pPr indent="9144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5pPr>
    <a:lvl6pPr indent="11430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6pPr>
    <a:lvl7pPr indent="13716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7pPr>
    <a:lvl8pPr indent="16002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8pPr>
    <a:lvl9pPr indent="18288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4876800"/>
            <a:ext cx="13004800" cy="4876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8570" y="2728459"/>
            <a:ext cx="10785405" cy="209070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8570" y="4946924"/>
            <a:ext cx="10785404" cy="2492587"/>
          </a:xfrm>
        </p:spPr>
        <p:txBody>
          <a:bodyPr>
            <a:normAutofit/>
          </a:bodyPr>
          <a:lstStyle>
            <a:lvl1pPr marL="0" indent="0" algn="ctr">
              <a:spcBef>
                <a:spcPts val="853"/>
              </a:spcBef>
              <a:buNone/>
              <a:defRPr sz="26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11/17/15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5CD18-686B-47A9-AFD5-66CE5FA52A66}" type="slidenum">
              <a:rPr/>
              <a:pPr/>
              <a:t>‹#›</a:t>
            </a:fld>
            <a:endParaRPr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98999"/>
            <a:ext cx="13004800" cy="1778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6502400" y="6374"/>
            <a:ext cx="6502400" cy="975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545089" y="4785884"/>
            <a:ext cx="9749567" cy="1778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159" y="390144"/>
            <a:ext cx="5631078" cy="2405888"/>
          </a:xfrm>
        </p:spPr>
        <p:txBody>
          <a:bodyPr vert="horz" lIns="130046" tIns="65023" rIns="130046" bIns="65023" rtlCol="0" anchor="b" anchorCtr="0">
            <a:noAutofit/>
          </a:bodyPr>
          <a:lstStyle>
            <a:lvl1pPr marL="0" algn="ctr" defTabSz="1300460" rtl="0" eaLnBrk="1" latinLnBrk="0" hangingPunct="1">
              <a:spcBef>
                <a:spcPct val="0"/>
              </a:spcBef>
              <a:buNone/>
              <a:defRPr sz="51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918554" y="376757"/>
            <a:ext cx="5631078" cy="9000087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3400"/>
            </a:lvl1pPr>
            <a:lvl2pPr marL="650230" indent="0">
              <a:buNone/>
              <a:defRPr sz="4000"/>
            </a:lvl2pPr>
            <a:lvl3pPr marL="1300460" indent="0">
              <a:buNone/>
              <a:defRPr sz="3400"/>
            </a:lvl3pPr>
            <a:lvl4pPr marL="1950690" indent="0">
              <a:buNone/>
              <a:defRPr sz="2800"/>
            </a:lvl4pPr>
            <a:lvl5pPr marL="2600919" indent="0">
              <a:buNone/>
              <a:defRPr sz="2800"/>
            </a:lvl5pPr>
            <a:lvl6pPr marL="3251149" indent="0">
              <a:buNone/>
              <a:defRPr sz="2800"/>
            </a:lvl6pPr>
            <a:lvl7pPr marL="3901379" indent="0">
              <a:buNone/>
              <a:defRPr sz="2800"/>
            </a:lvl7pPr>
            <a:lvl8pPr marL="4551609" indent="0">
              <a:buNone/>
              <a:defRPr sz="2800"/>
            </a:lvl8pPr>
            <a:lvl9pPr marL="5201839" indent="0">
              <a:buNone/>
              <a:defRPr sz="28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9159" y="2802917"/>
            <a:ext cx="5631078" cy="455168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t" anchorCtr="0">
            <a:normAutofit/>
          </a:bodyPr>
          <a:lstStyle>
            <a:lvl1pPr marL="0" indent="0" algn="ctr">
              <a:lnSpc>
                <a:spcPct val="110000"/>
              </a:lnSpc>
              <a:buNone/>
              <a:defRPr sz="26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marL="0" lvl="0" indent="0" algn="ctr" defTabSz="1300460" rtl="0" eaLnBrk="1" latinLnBrk="0" hangingPunct="1">
              <a:lnSpc>
                <a:spcPct val="110000"/>
              </a:lnSpc>
              <a:spcBef>
                <a:spcPts val="2844"/>
              </a:spcBef>
              <a:buFont typeface="Calisto MT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97402" y="9040143"/>
            <a:ext cx="2314854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r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196F663E-5ED1-47B2-8DFB-BADDA486BF96}" type="datetimeFigureOut">
              <a:rPr lang="en-US"/>
              <a:pPr/>
              <a:t>11/17/15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4244" y="9040143"/>
            <a:ext cx="2691994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l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691994" y="8160895"/>
            <a:ext cx="1079398" cy="819302"/>
          </a:xfrm>
        </p:spPr>
        <p:txBody>
          <a:bodyPr vert="horz" lIns="130046" tIns="65023" rIns="130046" bIns="65023" rtlCol="0" anchor="ctr">
            <a:noAutofit/>
          </a:bodyPr>
          <a:lstStyle>
            <a:lvl1pPr marL="0" algn="ctr" defTabSz="1300460" rtl="0" eaLnBrk="1" latinLnBrk="0" hangingPunct="1">
              <a:spcBef>
                <a:spcPct val="0"/>
              </a:spcBef>
              <a:defRPr sz="51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74"/>
            <a:ext cx="13004800" cy="9753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734" y="5743787"/>
            <a:ext cx="10837333" cy="1408853"/>
          </a:xfrm>
        </p:spPr>
        <p:txBody>
          <a:bodyPr vert="horz" lIns="130046" tIns="65023" rIns="130046" bIns="65023" rtlCol="0" anchor="b" anchorCtr="0">
            <a:normAutofit/>
          </a:bodyPr>
          <a:lstStyle>
            <a:lvl1pPr algn="ctr">
              <a:defRPr sz="51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1300460" rtl="0" eaLnBrk="1" latinLnBrk="0" hangingPunct="1">
              <a:spcBef>
                <a:spcPts val="2844"/>
              </a:spcBef>
              <a:buFont typeface="Calisto MT" pitchFamily="18" charset="0"/>
              <a:buNone/>
            </a:pPr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680" y="377139"/>
            <a:ext cx="12029440" cy="5258274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 vert="horz" lIns="130046" tIns="65023" rIns="130046" bIns="65023" rtlCol="0">
            <a:normAutofit/>
          </a:bodyPr>
          <a:lstStyle>
            <a:lvl1pPr marL="0" indent="0" algn="ctr" defTabSz="1300460" rtl="0" eaLnBrk="1" latinLnBrk="0" hangingPunct="1">
              <a:spcBef>
                <a:spcPts val="2844"/>
              </a:spcBef>
              <a:buFont typeface="Calisto MT" pitchFamily="18" charset="0"/>
              <a:buNone/>
              <a:defRPr sz="3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650230" indent="0">
              <a:buNone/>
              <a:defRPr sz="4000"/>
            </a:lvl2pPr>
            <a:lvl3pPr marL="1300460" indent="0">
              <a:buNone/>
              <a:defRPr sz="3400"/>
            </a:lvl3pPr>
            <a:lvl4pPr marL="1950690" indent="0">
              <a:buNone/>
              <a:defRPr sz="2800"/>
            </a:lvl4pPr>
            <a:lvl5pPr marL="2600919" indent="0">
              <a:buNone/>
              <a:defRPr sz="2800"/>
            </a:lvl5pPr>
            <a:lvl6pPr marL="3251149" indent="0">
              <a:buNone/>
              <a:defRPr sz="2800"/>
            </a:lvl6pPr>
            <a:lvl7pPr marL="3901379" indent="0">
              <a:buNone/>
              <a:defRPr sz="2800"/>
            </a:lvl7pPr>
            <a:lvl8pPr marL="4551609" indent="0">
              <a:buNone/>
              <a:defRPr sz="2800"/>
            </a:lvl8pPr>
            <a:lvl9pPr marL="5201839" indent="0">
              <a:buNone/>
              <a:defRPr sz="28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3734" y="7171766"/>
            <a:ext cx="10837333" cy="1606475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ct val="600"/>
              </a:spcBef>
              <a:buNone/>
              <a:defRPr sz="2600"/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11/17/15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196F663E-5ED1-47B2-8DFB-BADDA486BF96}" type="datetimeFigureOut">
              <a:rPr lang="en-US"/>
              <a:pPr/>
              <a:t>11/17/15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2027218"/>
            <a:ext cx="13004800" cy="77263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11/17/15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2"/>
          <a:srcRect r="14719"/>
          <a:stretch>
            <a:fillRect/>
          </a:stretch>
        </p:blipFill>
        <p:spPr>
          <a:xfrm>
            <a:off x="0" y="6374"/>
            <a:ext cx="11090648" cy="9753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162454" y="650241"/>
            <a:ext cx="1733973" cy="8062525"/>
          </a:xfrm>
        </p:spPr>
        <p:txBody>
          <a:bodyPr vert="eaVert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8569" y="650241"/>
            <a:ext cx="9078524" cy="8062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270827" y="9040143"/>
            <a:ext cx="1517227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r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196F663E-5ED1-47B2-8DFB-BADDA486BF96}" type="datetimeFigureOut">
              <a:rPr lang="en-US"/>
              <a:pPr/>
              <a:t>11/17/15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5400000" flipH="1">
            <a:off x="6288017" y="4785884"/>
            <a:ext cx="9749567" cy="1778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/>
          <a:lstStyle>
            <a:lvl1pPr algn="ctr">
              <a:defRPr sz="3200"/>
            </a:lvl1pPr>
            <a:lvl2pPr algn="ctr">
              <a:defRPr sz="3200"/>
            </a:lvl2pPr>
            <a:lvl3pPr algn="ctr">
              <a:defRPr sz="3200"/>
            </a:lvl3pPr>
            <a:lvl4pPr algn="ctr">
              <a:defRPr sz="3200"/>
            </a:lvl4pPr>
            <a:lvl5pPr algn="ctr"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2027218"/>
            <a:ext cx="13004800" cy="77263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11/17/15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4876800"/>
            <a:ext cx="13004800" cy="4876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8570" y="1122249"/>
            <a:ext cx="10785405" cy="2090702"/>
          </a:xfrm>
        </p:spPr>
        <p:txBody>
          <a:bodyPr anchor="ctr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8570" y="6719147"/>
            <a:ext cx="10785404" cy="1969845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427"/>
              </a:spcBef>
              <a:buNone/>
              <a:defRPr sz="26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11/17/15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98999"/>
            <a:ext cx="13004800" cy="177801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5230039" y="3646699"/>
            <a:ext cx="2544724" cy="2460203"/>
          </a:xfrm>
          <a:prstGeom prst="ellipse">
            <a:avLst/>
          </a:prstGeom>
          <a:noFill/>
          <a:ln w="127000">
            <a:solidFill>
              <a:schemeClr val="tx2"/>
            </a:solidFill>
          </a:ln>
          <a:effectLst>
            <a:innerShdw blurRad="101600" dist="76200" dir="13500000">
              <a:prstClr val="black">
                <a:alpha val="57000"/>
              </a:prstClr>
            </a:innerShdw>
          </a:effectLst>
        </p:spPr>
        <p:txBody>
          <a:bodyPr>
            <a:normAutofit/>
          </a:bodyPr>
          <a:lstStyle>
            <a:lvl1pPr marL="0" indent="0" algn="ctr">
              <a:buNone/>
              <a:defRPr sz="23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24599"/>
            <a:ext cx="13004800" cy="177801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66667"/>
          <a:stretch>
            <a:fillRect/>
          </a:stretch>
        </p:blipFill>
        <p:spPr>
          <a:xfrm>
            <a:off x="0" y="6502400"/>
            <a:ext cx="13004800" cy="325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570" y="4226561"/>
            <a:ext cx="10785404" cy="1937173"/>
          </a:xfrm>
        </p:spPr>
        <p:txBody>
          <a:bodyPr vert="horz" lIns="130046" tIns="65023" rIns="130046" bIns="65023" rtlCol="0" anchor="b" anchorCtr="0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8570" y="6719147"/>
            <a:ext cx="10785404" cy="1988969"/>
          </a:xfrm>
        </p:spPr>
        <p:txBody>
          <a:bodyPr vert="horz" lIns="130046" tIns="65023" rIns="130046" bIns="65023" rtlCol="0">
            <a:normAutofit/>
          </a:bodyPr>
          <a:lstStyle>
            <a:lvl1pPr marL="0" indent="0" algn="ctr" defTabSz="1300460" rtl="0" eaLnBrk="1" latinLnBrk="0" hangingPunct="1">
              <a:spcBef>
                <a:spcPts val="853"/>
              </a:spcBef>
              <a:buFont typeface="Calisto MT" pitchFamily="18" charset="0"/>
              <a:buNone/>
              <a:defRPr sz="2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65023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AB499-F5DE-4BE5-BB26-90CC428051F7}" type="datetime1">
              <a:rPr lang="en-US"/>
              <a:pPr/>
              <a:t>11/17/15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5CD18-686B-47A9-AFD5-66CE5FA52A66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pic>
        <p:nvPicPr>
          <p:cNvPr id="11" name="Picture 10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2027218"/>
            <a:ext cx="13004800" cy="77263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570" y="89249"/>
            <a:ext cx="10785405" cy="182494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8570" y="2600961"/>
            <a:ext cx="5071872" cy="611180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2103" y="2600961"/>
            <a:ext cx="5071872" cy="611180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11/17/15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pic>
        <p:nvPicPr>
          <p:cNvPr id="13" name="Picture 12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2027218"/>
            <a:ext cx="13004800" cy="77263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570" y="89249"/>
            <a:ext cx="10785405" cy="182494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8570" y="2167467"/>
            <a:ext cx="5071872" cy="1192107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4000" b="0"/>
            </a:lvl1pPr>
            <a:lvl2pPr marL="650230" indent="0">
              <a:buNone/>
              <a:defRPr sz="2800" b="1"/>
            </a:lvl2pPr>
            <a:lvl3pPr marL="1300460" indent="0">
              <a:buNone/>
              <a:defRPr sz="2600" b="1"/>
            </a:lvl3pPr>
            <a:lvl4pPr marL="1950690" indent="0">
              <a:buNone/>
              <a:defRPr sz="2300" b="1"/>
            </a:lvl4pPr>
            <a:lvl5pPr marL="2600919" indent="0">
              <a:buNone/>
              <a:defRPr sz="2300" b="1"/>
            </a:lvl5pPr>
            <a:lvl6pPr marL="3251149" indent="0">
              <a:buNone/>
              <a:defRPr sz="2300" b="1"/>
            </a:lvl6pPr>
            <a:lvl7pPr marL="3901379" indent="0">
              <a:buNone/>
              <a:defRPr sz="2300" b="1"/>
            </a:lvl7pPr>
            <a:lvl8pPr marL="4551609" indent="0">
              <a:buNone/>
              <a:defRPr sz="2300" b="1"/>
            </a:lvl8pPr>
            <a:lvl9pPr marL="5201839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8570" y="3404198"/>
            <a:ext cx="5071872" cy="530856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22103" y="2167467"/>
            <a:ext cx="5071872" cy="1192107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4000" b="0"/>
            </a:lvl1pPr>
            <a:lvl2pPr marL="650230" indent="0">
              <a:buNone/>
              <a:defRPr sz="2800" b="1"/>
            </a:lvl2pPr>
            <a:lvl3pPr marL="1300460" indent="0">
              <a:buNone/>
              <a:defRPr sz="2600" b="1"/>
            </a:lvl3pPr>
            <a:lvl4pPr marL="1950690" indent="0">
              <a:buNone/>
              <a:defRPr sz="2300" b="1"/>
            </a:lvl4pPr>
            <a:lvl5pPr marL="2600919" indent="0">
              <a:buNone/>
              <a:defRPr sz="2300" b="1"/>
            </a:lvl5pPr>
            <a:lvl6pPr marL="3251149" indent="0">
              <a:buNone/>
              <a:defRPr sz="2300" b="1"/>
            </a:lvl6pPr>
            <a:lvl7pPr marL="3901379" indent="0">
              <a:buNone/>
              <a:defRPr sz="2300" b="1"/>
            </a:lvl7pPr>
            <a:lvl8pPr marL="4551609" indent="0">
              <a:buNone/>
              <a:defRPr sz="2300" b="1"/>
            </a:lvl8pPr>
            <a:lvl9pPr marL="5201839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822103" y="3404198"/>
            <a:ext cx="5071872" cy="530856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11/17/15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11/17/15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  <p:pic>
        <p:nvPicPr>
          <p:cNvPr id="10" name="Picture 9" descr="Overlay-FullBackground.jpg"/>
          <p:cNvPicPr>
            <a:picLocks noChangeAspect="1"/>
          </p:cNvPicPr>
          <p:nvPr/>
        </p:nvPicPr>
        <p:blipFill>
          <a:blip r:embed="rId3"/>
          <a:srcRect t="21046"/>
          <a:stretch>
            <a:fillRect/>
          </a:stretch>
        </p:blipFill>
        <p:spPr>
          <a:xfrm>
            <a:off x="0" y="2059093"/>
            <a:ext cx="13004800" cy="77008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74"/>
            <a:ext cx="13004800" cy="9753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11/17/15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6502400" y="6374"/>
            <a:ext cx="6502400" cy="9753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159" y="388337"/>
            <a:ext cx="5635413" cy="2403870"/>
          </a:xfrm>
        </p:spPr>
        <p:txBody>
          <a:bodyPr vert="horz" lIns="130046" tIns="65023" rIns="130046" bIns="65023" rtlCol="0" anchor="b" anchorCtr="0">
            <a:noAutofit/>
          </a:bodyPr>
          <a:lstStyle>
            <a:lvl1pPr marL="0" algn="ctr" defTabSz="1300460" rtl="0" eaLnBrk="1" latinLnBrk="0" hangingPunct="1">
              <a:spcBef>
                <a:spcPct val="0"/>
              </a:spcBef>
              <a:defRPr sz="51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1104" y="388339"/>
            <a:ext cx="5631078" cy="8324427"/>
          </a:xfrm>
        </p:spPr>
        <p:txBody>
          <a:bodyPr>
            <a:normAutofit/>
          </a:bodyPr>
          <a:lstStyle>
            <a:lvl1pPr>
              <a:defRPr sz="3400"/>
            </a:lvl1pPr>
            <a:lvl2pPr>
              <a:defRPr sz="31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9159" y="2809038"/>
            <a:ext cx="5635413" cy="455168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t" anchorCtr="0">
            <a:normAutofit/>
          </a:bodyPr>
          <a:lstStyle>
            <a:lvl1pPr marL="0" indent="0" algn="ctr" defTabSz="1300460" rtl="0" eaLnBrk="1" latinLnBrk="0" hangingPunct="1">
              <a:lnSpc>
                <a:spcPct val="110000"/>
              </a:lnSpc>
              <a:spcBef>
                <a:spcPts val="2844"/>
              </a:spcBef>
              <a:buNone/>
              <a:defRPr sz="26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93067" y="9040143"/>
            <a:ext cx="2307715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r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196F663E-5ED1-47B2-8DFB-BADDA486BF96}" type="datetimeFigureOut">
              <a:rPr lang="en-US"/>
              <a:pPr/>
              <a:t>11/17/15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4245" y="9040143"/>
            <a:ext cx="2690209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l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691994" y="8175414"/>
            <a:ext cx="1083733" cy="819573"/>
          </a:xfrm>
        </p:spPr>
        <p:txBody>
          <a:bodyPr vert="horz" lIns="130046" tIns="65023" rIns="130046" bIns="65023" rtlCol="0" anchor="ctr">
            <a:noAutofit/>
          </a:bodyPr>
          <a:lstStyle>
            <a:lvl1pPr marL="0" algn="ctr" defTabSz="1300460" rtl="0" eaLnBrk="1" latinLnBrk="0" hangingPunct="1">
              <a:spcBef>
                <a:spcPct val="0"/>
              </a:spcBef>
              <a:defRPr sz="51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545089" y="4785884"/>
            <a:ext cx="9749567" cy="177801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8570" y="89249"/>
            <a:ext cx="10785405" cy="1824949"/>
          </a:xfrm>
          <a:prstGeom prst="rect">
            <a:avLst/>
          </a:prstGeom>
        </p:spPr>
        <p:txBody>
          <a:bodyPr vert="horz" lIns="130046" tIns="65023" rIns="130046" bIns="65023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8570" y="2600961"/>
            <a:ext cx="10785405" cy="6111805"/>
          </a:xfrm>
          <a:prstGeom prst="rect">
            <a:avLst/>
          </a:prstGeom>
        </p:spPr>
        <p:txBody>
          <a:bodyPr vert="horz" lIns="130046" tIns="65023" rIns="130046" bIns="6502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575103" y="9040143"/>
            <a:ext cx="3034453" cy="519289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r">
              <a:defRPr sz="17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196F663E-5ED1-47B2-8DFB-BADDA486BF96}" type="datetimeFigureOut">
              <a:rPr lang="en-US"/>
              <a:pPr/>
              <a:t>11/17/15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244" y="9040143"/>
            <a:ext cx="4118187" cy="519289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l">
              <a:defRPr sz="17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68907" y="9040143"/>
            <a:ext cx="866987" cy="519289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ctr">
              <a:defRPr sz="17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</p:sldLayoutIdLst>
  <p:txStyles>
    <p:titleStyle>
      <a:lvl1pPr algn="ctr" defTabSz="1300460" rtl="0" eaLnBrk="1" latinLnBrk="0" hangingPunct="1">
        <a:spcBef>
          <a:spcPct val="0"/>
        </a:spcBef>
        <a:buNone/>
        <a:defRPr sz="6800" kern="1200">
          <a:solidFill>
            <a:schemeClr val="tx1"/>
          </a:solidFill>
          <a:effectLst>
            <a:outerShdw blurRad="50800" dist="12700" dir="2700000" sx="100500" sy="100500" algn="tl" rotWithShape="0">
              <a:prstClr val="black">
                <a:alpha val="6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01878" indent="-401878" algn="l" defTabSz="1300460" rtl="0" eaLnBrk="1" latinLnBrk="0" hangingPunct="1">
        <a:spcBef>
          <a:spcPts val="2844"/>
        </a:spcBef>
        <a:buFont typeface="Calisto MT" pitchFamily="18" charset="0"/>
        <a:buChar char="•"/>
        <a:defRPr sz="34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821818" indent="-419940" algn="l" defTabSz="1300460" rtl="0" eaLnBrk="1" latinLnBrk="0" hangingPunct="1">
        <a:spcBef>
          <a:spcPts val="853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31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1223696" indent="-401878" algn="l" defTabSz="1300460" rtl="0" eaLnBrk="1" latinLnBrk="0" hangingPunct="1">
        <a:spcBef>
          <a:spcPts val="853"/>
        </a:spcBef>
        <a:buFont typeface="Calisto MT" pitchFamily="18" charset="0"/>
        <a:buChar char="•"/>
        <a:defRPr sz="2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625575" indent="-401878" algn="l" defTabSz="1300460" rtl="0" eaLnBrk="1" latinLnBrk="0" hangingPunct="1">
        <a:spcBef>
          <a:spcPts val="853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26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2027453" indent="-401878" algn="l" defTabSz="1300460" rtl="0" eaLnBrk="1" latinLnBrk="0" hangingPunct="1">
        <a:spcBef>
          <a:spcPts val="853"/>
        </a:spcBef>
        <a:buFont typeface="Calisto MT" pitchFamily="18" charset="0"/>
        <a:buChar char="•"/>
        <a:defRPr sz="26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357626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649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7672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2695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8614" y="2167467"/>
            <a:ext cx="11812693" cy="7314463"/>
          </a:xfrm>
        </p:spPr>
        <p:txBody>
          <a:bodyPr>
            <a:normAutofit fontScale="92500" lnSpcReduction="20000"/>
          </a:bodyPr>
          <a:lstStyle/>
          <a:p>
            <a:pPr marL="487672" lvl="1" indent="-487672">
              <a:buNone/>
            </a:pPr>
            <a:r>
              <a:rPr lang="en-US" dirty="0" smtClean="0"/>
              <a:t>P4:  Threads</a:t>
            </a:r>
          </a:p>
          <a:p>
            <a:pPr marL="889550" lvl="2" indent="-487672"/>
            <a:r>
              <a:rPr lang="en-US" dirty="0" smtClean="0"/>
              <a:t>Due date </a:t>
            </a:r>
            <a:r>
              <a:rPr lang="en-US" b="1" dirty="0" smtClean="0"/>
              <a:t>extended </a:t>
            </a:r>
            <a:r>
              <a:rPr lang="en-US" dirty="0" smtClean="0"/>
              <a:t>to Sunday 11/22 at 9pm</a:t>
            </a:r>
          </a:p>
          <a:p>
            <a:pPr marL="889550" lvl="2" indent="-487672"/>
            <a:r>
              <a:rPr lang="en-US" dirty="0" smtClean="0"/>
              <a:t>Test scripts (basically) </a:t>
            </a:r>
            <a:r>
              <a:rPr lang="en-US" dirty="0" smtClean="0"/>
              <a:t>available; </a:t>
            </a:r>
            <a:r>
              <a:rPr lang="en-US" dirty="0" err="1" smtClean="0"/>
              <a:t>handin</a:t>
            </a:r>
            <a:r>
              <a:rPr lang="en-US" dirty="0" smtClean="0"/>
              <a:t> </a:t>
            </a:r>
            <a:r>
              <a:rPr lang="en-US" dirty="0" err="1" smtClean="0"/>
              <a:t>dirs</a:t>
            </a:r>
            <a:r>
              <a:rPr lang="en-US" dirty="0" smtClean="0"/>
              <a:t> available</a:t>
            </a:r>
            <a:endParaRPr lang="en-US" dirty="0"/>
          </a:p>
          <a:p>
            <a:pPr marL="401878" lvl="2" indent="0">
              <a:buNone/>
            </a:pPr>
            <a:endParaRPr lang="en-US" dirty="0"/>
          </a:p>
          <a:p>
            <a:pPr marL="0" lvl="1" indent="0">
              <a:buNone/>
            </a:pPr>
            <a:r>
              <a:rPr lang="en-US" dirty="0" smtClean="0"/>
              <a:t>Exam 3: Thursday evening at 11/19 from 7:15-9:15</a:t>
            </a:r>
          </a:p>
          <a:p>
            <a:pPr marL="859078" lvl="2" indent="-457200"/>
            <a:r>
              <a:rPr lang="en-US" dirty="0" smtClean="0">
                <a:effectLst/>
              </a:rPr>
              <a:t>Ag </a:t>
            </a:r>
            <a:r>
              <a:rPr lang="en-US" dirty="0">
                <a:effectLst/>
              </a:rPr>
              <a:t>Hall, Room 125</a:t>
            </a:r>
            <a:endParaRPr lang="en-US" dirty="0" smtClean="0"/>
          </a:p>
          <a:p>
            <a:pPr marL="859078" lvl="2" indent="-457200"/>
            <a:r>
              <a:rPr lang="en-US" dirty="0" smtClean="0"/>
              <a:t>See Practice Questions; 2 Homework </a:t>
            </a:r>
            <a:r>
              <a:rPr lang="en-US" dirty="0" smtClean="0"/>
              <a:t>Simulations; </a:t>
            </a:r>
            <a:r>
              <a:rPr lang="en-US" dirty="0" err="1" smtClean="0"/>
              <a:t>Ch</a:t>
            </a:r>
            <a:r>
              <a:rPr lang="en-US" dirty="0" smtClean="0"/>
              <a:t> 36-43</a:t>
            </a:r>
            <a:endParaRPr lang="en-US" dirty="0" smtClean="0"/>
          </a:p>
          <a:p>
            <a:pPr marL="859078" lvl="2" indent="-457200"/>
            <a:r>
              <a:rPr lang="en-US" dirty="0" smtClean="0"/>
              <a:t>Thursday lecture will be quick review</a:t>
            </a:r>
          </a:p>
          <a:p>
            <a:pPr marL="401878" lvl="2" indent="0">
              <a:buNone/>
            </a:pPr>
            <a:endParaRPr lang="en-US" dirty="0" smtClean="0"/>
          </a:p>
          <a:p>
            <a:pPr marL="0" lvl="1" indent="0">
              <a:buNone/>
            </a:pPr>
            <a:r>
              <a:rPr lang="en-US" dirty="0" smtClean="0"/>
              <a:t>Thanksgiving Week</a:t>
            </a:r>
          </a:p>
          <a:p>
            <a:pPr marL="859078" lvl="2" indent="-457200"/>
            <a:r>
              <a:rPr lang="en-US" dirty="0" smtClean="0"/>
              <a:t>No lecture on Tuesday, no discussion section on Wednesday!</a:t>
            </a:r>
          </a:p>
          <a:p>
            <a:pPr marL="859078" lvl="2" indent="-457200"/>
            <a:r>
              <a:rPr lang="en-US" dirty="0" smtClean="0"/>
              <a:t>Project 5 available on Monday (Only xv6), but can finish if start after…</a:t>
            </a:r>
          </a:p>
          <a:p>
            <a:pPr marL="401878" lvl="2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Read as we go along!</a:t>
            </a:r>
          </a:p>
          <a:p>
            <a:pPr marL="877140" lvl="1" indent="-457200"/>
            <a:r>
              <a:rPr lang="en-US" dirty="0" smtClean="0"/>
              <a:t>Chapter 43</a:t>
            </a:r>
          </a:p>
        </p:txBody>
      </p:sp>
    </p:spTree>
    <p:extLst>
      <p:ext uri="{BB962C8B-B14F-4D97-AF65-F5344CB8AC3E}">
        <p14:creationId xmlns:p14="http://schemas.microsoft.com/office/powerpoint/2010/main" val="137907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08940">
              <a:defRPr sz="5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000" dirty="0" smtClean="0">
                <a:solidFill>
                  <a:srgbClr val="FFFFFF"/>
                </a:solidFill>
              </a:rPr>
              <a:t>Review: Journal New, </a:t>
            </a:r>
            <a:br>
              <a:rPr lang="en-US" sz="6000" dirty="0" smtClean="0">
                <a:solidFill>
                  <a:srgbClr val="FFFFFF"/>
                </a:solidFill>
              </a:rPr>
            </a:br>
            <a:r>
              <a:rPr lang="en-US" sz="6000" dirty="0" smtClean="0">
                <a:solidFill>
                  <a:srgbClr val="FFFFFF"/>
                </a:solidFill>
              </a:rPr>
              <a:t>Overwrite In-Place</a:t>
            </a:r>
            <a:endParaRPr sz="5600" dirty="0">
              <a:solidFill>
                <a:srgbClr val="FFFFFF"/>
              </a:solidFill>
            </a:endParaRPr>
          </a:p>
        </p:txBody>
      </p:sp>
      <p:sp>
        <p:nvSpPr>
          <p:cNvPr id="158" name="Shape 158"/>
          <p:cNvSpPr/>
          <p:nvPr/>
        </p:nvSpPr>
        <p:spPr>
          <a:xfrm>
            <a:off x="2050445" y="2868212"/>
            <a:ext cx="1881862" cy="1270001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10</a:t>
            </a:r>
          </a:p>
        </p:txBody>
      </p:sp>
      <p:sp>
        <p:nvSpPr>
          <p:cNvPr id="159" name="Shape 159"/>
          <p:cNvSpPr/>
          <p:nvPr/>
        </p:nvSpPr>
        <p:spPr>
          <a:xfrm>
            <a:off x="1123745" y="5685023"/>
            <a:ext cx="174056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file data</a:t>
            </a:r>
          </a:p>
        </p:txBody>
      </p:sp>
      <p:sp>
        <p:nvSpPr>
          <p:cNvPr id="160" name="Shape 160"/>
          <p:cNvSpPr/>
          <p:nvPr/>
        </p:nvSpPr>
        <p:spPr>
          <a:xfrm flipV="1">
            <a:off x="2033381" y="4638967"/>
            <a:ext cx="1" cy="926302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61" name="Shape 161"/>
          <p:cNvSpPr/>
          <p:nvPr/>
        </p:nvSpPr>
        <p:spPr>
          <a:xfrm>
            <a:off x="4042163" y="2868212"/>
            <a:ext cx="1881861" cy="1270001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7" name="Shape 119"/>
          <p:cNvSpPr/>
          <p:nvPr/>
        </p:nvSpPr>
        <p:spPr>
          <a:xfrm>
            <a:off x="6556775" y="5680579"/>
            <a:ext cx="1579334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600" dirty="0" smtClean="0">
                <a:solidFill>
                  <a:srgbClr val="FFFFFF"/>
                </a:solidFill>
              </a:rPr>
              <a:t>Journal</a:t>
            </a:r>
            <a:endParaRPr sz="3600" dirty="0">
              <a:solidFill>
                <a:srgbClr val="FFFFFF"/>
              </a:solidFill>
            </a:endParaRPr>
          </a:p>
        </p:txBody>
      </p:sp>
      <p:sp>
        <p:nvSpPr>
          <p:cNvPr id="8" name="Shape 120"/>
          <p:cNvSpPr/>
          <p:nvPr/>
        </p:nvSpPr>
        <p:spPr>
          <a:xfrm flipV="1">
            <a:off x="7385795" y="4638967"/>
            <a:ext cx="1" cy="926302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878722" y="7180115"/>
            <a:ext cx="113561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Clear </a:t>
            </a:r>
            <a:r>
              <a:rPr lang="en-US" dirty="0" smtClean="0">
                <a:solidFill>
                  <a:srgbClr val="921F07"/>
                </a:solidFill>
              </a:rPr>
              <a:t>journal commit block </a:t>
            </a:r>
            <a:r>
              <a:rPr lang="en-US" dirty="0" smtClean="0"/>
              <a:t>to show checkpoint complete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600" dirty="0" smtClean="0">
                <a:solidFill>
                  <a:srgbClr val="FFFFFF"/>
                </a:solidFill>
              </a:rPr>
              <a:t>TODAY: W</a:t>
            </a:r>
            <a:r>
              <a:rPr sz="6600" dirty="0" smtClean="0">
                <a:solidFill>
                  <a:srgbClr val="FFFFFF"/>
                </a:solidFill>
              </a:rPr>
              <a:t>rite </a:t>
            </a:r>
            <a:r>
              <a:rPr sz="6600" dirty="0">
                <a:solidFill>
                  <a:srgbClr val="FFFFFF"/>
                </a:solidFill>
              </a:rPr>
              <a:t>New,</a:t>
            </a:r>
            <a:r>
              <a:rPr sz="6600" dirty="0" smtClean="0">
                <a:solidFill>
                  <a:srgbClr val="FFFFFF"/>
                </a:solidFill>
              </a:rPr>
              <a:t> </a:t>
            </a:r>
            <a:r>
              <a:rPr lang="en-US" sz="6600" dirty="0" smtClean="0">
                <a:solidFill>
                  <a:srgbClr val="FFFFFF"/>
                </a:solidFill>
              </a:rPr>
              <a:t/>
            </a:r>
            <a:br>
              <a:rPr lang="en-US" sz="6600" dirty="0" smtClean="0">
                <a:solidFill>
                  <a:srgbClr val="FFFFFF"/>
                </a:solidFill>
              </a:rPr>
            </a:br>
            <a:r>
              <a:rPr sz="6600" dirty="0" smtClean="0">
                <a:solidFill>
                  <a:srgbClr val="FFFFFF"/>
                </a:solidFill>
              </a:rPr>
              <a:t>Discard </a:t>
            </a:r>
            <a:r>
              <a:rPr sz="6600" dirty="0">
                <a:solidFill>
                  <a:srgbClr val="FFFFFF"/>
                </a:solidFill>
              </a:rPr>
              <a:t>Old</a:t>
            </a:r>
          </a:p>
        </p:txBody>
      </p:sp>
      <p:sp>
        <p:nvSpPr>
          <p:cNvPr id="167" name="Shape 167"/>
          <p:cNvSpPr/>
          <p:nvPr/>
        </p:nvSpPr>
        <p:spPr>
          <a:xfrm>
            <a:off x="2050445" y="2868212"/>
            <a:ext cx="1881862" cy="1270001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12</a:t>
            </a:r>
          </a:p>
        </p:txBody>
      </p:sp>
      <p:sp>
        <p:nvSpPr>
          <p:cNvPr id="168" name="Shape 168"/>
          <p:cNvSpPr/>
          <p:nvPr/>
        </p:nvSpPr>
        <p:spPr>
          <a:xfrm>
            <a:off x="1123745" y="5685023"/>
            <a:ext cx="174056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file data</a:t>
            </a:r>
          </a:p>
        </p:txBody>
      </p:sp>
      <p:sp>
        <p:nvSpPr>
          <p:cNvPr id="169" name="Shape 169"/>
          <p:cNvSpPr/>
          <p:nvPr/>
        </p:nvSpPr>
        <p:spPr>
          <a:xfrm flipV="1">
            <a:off x="2033381" y="4638967"/>
            <a:ext cx="1" cy="926302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70" name="Shape 170"/>
          <p:cNvSpPr/>
          <p:nvPr/>
        </p:nvSpPr>
        <p:spPr>
          <a:xfrm>
            <a:off x="4042163" y="2868212"/>
            <a:ext cx="1881861" cy="1270001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171" name="Shape 171"/>
          <p:cNvSpPr/>
          <p:nvPr/>
        </p:nvSpPr>
        <p:spPr>
          <a:xfrm>
            <a:off x="7385795" y="2868212"/>
            <a:ext cx="1881862" cy="1270001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...</a:t>
            </a:r>
          </a:p>
        </p:txBody>
      </p:sp>
      <p:sp>
        <p:nvSpPr>
          <p:cNvPr id="172" name="Shape 172"/>
          <p:cNvSpPr/>
          <p:nvPr/>
        </p:nvSpPr>
        <p:spPr>
          <a:xfrm>
            <a:off x="9377513" y="2868212"/>
            <a:ext cx="1881862" cy="1270001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...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22591" y="7180115"/>
            <a:ext cx="60684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Make a </a:t>
            </a:r>
            <a:r>
              <a:rPr lang="en-US" dirty="0" smtClean="0">
                <a:solidFill>
                  <a:srgbClr val="921F07"/>
                </a:solidFill>
              </a:rPr>
              <a:t>copy-on-write (COW)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600" dirty="0" smtClean="0">
                <a:solidFill>
                  <a:srgbClr val="FFFFFF"/>
                </a:solidFill>
              </a:rPr>
              <a:t>TODAY: Write New, </a:t>
            </a:r>
            <a:br>
              <a:rPr lang="en-US" sz="6600" dirty="0" smtClean="0">
                <a:solidFill>
                  <a:srgbClr val="FFFFFF"/>
                </a:solidFill>
              </a:rPr>
            </a:br>
            <a:r>
              <a:rPr lang="en-US" sz="6600" dirty="0" smtClean="0">
                <a:solidFill>
                  <a:srgbClr val="FFFFFF"/>
                </a:solidFill>
              </a:rPr>
              <a:t>Discard Old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175" name="Shape 175"/>
          <p:cNvSpPr/>
          <p:nvPr/>
        </p:nvSpPr>
        <p:spPr>
          <a:xfrm>
            <a:off x="2050445" y="2868212"/>
            <a:ext cx="1881862" cy="1270001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12</a:t>
            </a:r>
          </a:p>
        </p:txBody>
      </p:sp>
      <p:sp>
        <p:nvSpPr>
          <p:cNvPr id="176" name="Shape 176"/>
          <p:cNvSpPr/>
          <p:nvPr/>
        </p:nvSpPr>
        <p:spPr>
          <a:xfrm>
            <a:off x="1123745" y="5685023"/>
            <a:ext cx="174056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file data</a:t>
            </a:r>
          </a:p>
        </p:txBody>
      </p:sp>
      <p:sp>
        <p:nvSpPr>
          <p:cNvPr id="177" name="Shape 177"/>
          <p:cNvSpPr/>
          <p:nvPr/>
        </p:nvSpPr>
        <p:spPr>
          <a:xfrm flipV="1">
            <a:off x="2033381" y="4638967"/>
            <a:ext cx="1" cy="926302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78" name="Shape 178"/>
          <p:cNvSpPr/>
          <p:nvPr/>
        </p:nvSpPr>
        <p:spPr>
          <a:xfrm>
            <a:off x="4042163" y="2868212"/>
            <a:ext cx="1881861" cy="1270001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179" name="Shape 179"/>
          <p:cNvSpPr/>
          <p:nvPr/>
        </p:nvSpPr>
        <p:spPr>
          <a:xfrm>
            <a:off x="7385795" y="2868212"/>
            <a:ext cx="1881862" cy="1270001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10</a:t>
            </a:r>
          </a:p>
        </p:txBody>
      </p:sp>
      <p:sp>
        <p:nvSpPr>
          <p:cNvPr id="180" name="Shape 180"/>
          <p:cNvSpPr/>
          <p:nvPr/>
        </p:nvSpPr>
        <p:spPr>
          <a:xfrm>
            <a:off x="9377513" y="2868212"/>
            <a:ext cx="1881862" cy="1270001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...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600" dirty="0" smtClean="0">
                <a:solidFill>
                  <a:srgbClr val="FFFFFF"/>
                </a:solidFill>
              </a:rPr>
              <a:t>TODAY: Write New, </a:t>
            </a:r>
            <a:br>
              <a:rPr lang="en-US" sz="6600" dirty="0" smtClean="0">
                <a:solidFill>
                  <a:srgbClr val="FFFFFF"/>
                </a:solidFill>
              </a:rPr>
            </a:br>
            <a:r>
              <a:rPr lang="en-US" sz="6600" dirty="0" smtClean="0">
                <a:solidFill>
                  <a:srgbClr val="FFFFFF"/>
                </a:solidFill>
              </a:rPr>
              <a:t>Discard Old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183" name="Shape 183"/>
          <p:cNvSpPr/>
          <p:nvPr/>
        </p:nvSpPr>
        <p:spPr>
          <a:xfrm>
            <a:off x="2050445" y="2868212"/>
            <a:ext cx="1881862" cy="1270001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12</a:t>
            </a:r>
          </a:p>
        </p:txBody>
      </p:sp>
      <p:sp>
        <p:nvSpPr>
          <p:cNvPr id="184" name="Shape 184"/>
          <p:cNvSpPr/>
          <p:nvPr/>
        </p:nvSpPr>
        <p:spPr>
          <a:xfrm>
            <a:off x="1123745" y="5685023"/>
            <a:ext cx="174056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file data</a:t>
            </a:r>
          </a:p>
        </p:txBody>
      </p:sp>
      <p:sp>
        <p:nvSpPr>
          <p:cNvPr id="185" name="Shape 185"/>
          <p:cNvSpPr/>
          <p:nvPr/>
        </p:nvSpPr>
        <p:spPr>
          <a:xfrm flipV="1">
            <a:off x="2033381" y="4638967"/>
            <a:ext cx="1" cy="926302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86" name="Shape 186"/>
          <p:cNvSpPr/>
          <p:nvPr/>
        </p:nvSpPr>
        <p:spPr>
          <a:xfrm>
            <a:off x="4042163" y="2868212"/>
            <a:ext cx="1881861" cy="1270001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187" name="Shape 187"/>
          <p:cNvSpPr/>
          <p:nvPr/>
        </p:nvSpPr>
        <p:spPr>
          <a:xfrm>
            <a:off x="7385795" y="2868212"/>
            <a:ext cx="1881862" cy="1270001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10</a:t>
            </a:r>
          </a:p>
        </p:txBody>
      </p:sp>
      <p:sp>
        <p:nvSpPr>
          <p:cNvPr id="188" name="Shape 188"/>
          <p:cNvSpPr/>
          <p:nvPr/>
        </p:nvSpPr>
        <p:spPr>
          <a:xfrm>
            <a:off x="9377513" y="2868212"/>
            <a:ext cx="1881862" cy="1270001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600" dirty="0" smtClean="0">
                <a:solidFill>
                  <a:srgbClr val="FFFFFF"/>
                </a:solidFill>
              </a:rPr>
              <a:t>TODAY: Write New, </a:t>
            </a:r>
            <a:br>
              <a:rPr lang="en-US" sz="6600" dirty="0" smtClean="0">
                <a:solidFill>
                  <a:srgbClr val="FFFFFF"/>
                </a:solidFill>
              </a:rPr>
            </a:br>
            <a:r>
              <a:rPr lang="en-US" sz="6600" dirty="0" smtClean="0">
                <a:solidFill>
                  <a:srgbClr val="FFFFFF"/>
                </a:solidFill>
              </a:rPr>
              <a:t>Discard Old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191" name="Shape 191"/>
          <p:cNvSpPr/>
          <p:nvPr/>
        </p:nvSpPr>
        <p:spPr>
          <a:xfrm>
            <a:off x="2050445" y="2868212"/>
            <a:ext cx="1881862" cy="1270001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12</a:t>
            </a:r>
          </a:p>
        </p:txBody>
      </p:sp>
      <p:sp>
        <p:nvSpPr>
          <p:cNvPr id="192" name="Shape 192"/>
          <p:cNvSpPr/>
          <p:nvPr/>
        </p:nvSpPr>
        <p:spPr>
          <a:xfrm>
            <a:off x="1123745" y="5685023"/>
            <a:ext cx="174056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file data</a:t>
            </a:r>
          </a:p>
        </p:txBody>
      </p:sp>
      <p:sp>
        <p:nvSpPr>
          <p:cNvPr id="193" name="Shape 193"/>
          <p:cNvSpPr/>
          <p:nvPr/>
        </p:nvSpPr>
        <p:spPr>
          <a:xfrm flipV="1">
            <a:off x="2792105" y="4176743"/>
            <a:ext cx="4385766" cy="1409808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94" name="Shape 194"/>
          <p:cNvSpPr/>
          <p:nvPr/>
        </p:nvSpPr>
        <p:spPr>
          <a:xfrm>
            <a:off x="4042163" y="2868212"/>
            <a:ext cx="1881861" cy="1270001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195" name="Shape 195"/>
          <p:cNvSpPr/>
          <p:nvPr/>
        </p:nvSpPr>
        <p:spPr>
          <a:xfrm>
            <a:off x="7385795" y="2868212"/>
            <a:ext cx="1881862" cy="1270001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10</a:t>
            </a:r>
          </a:p>
        </p:txBody>
      </p:sp>
      <p:sp>
        <p:nvSpPr>
          <p:cNvPr id="196" name="Shape 196"/>
          <p:cNvSpPr/>
          <p:nvPr/>
        </p:nvSpPr>
        <p:spPr>
          <a:xfrm>
            <a:off x="9377513" y="2868212"/>
            <a:ext cx="1881862" cy="1270001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600" dirty="0" smtClean="0">
                <a:solidFill>
                  <a:srgbClr val="FFFFFF"/>
                </a:solidFill>
              </a:rPr>
              <a:t>TODAY: Write New, </a:t>
            </a:r>
            <a:br>
              <a:rPr lang="en-US" sz="6600" dirty="0" smtClean="0">
                <a:solidFill>
                  <a:srgbClr val="FFFFFF"/>
                </a:solidFill>
              </a:rPr>
            </a:br>
            <a:r>
              <a:rPr lang="en-US" sz="6600" dirty="0" smtClean="0">
                <a:solidFill>
                  <a:srgbClr val="FFFFFF"/>
                </a:solidFill>
              </a:rPr>
              <a:t>Discard Old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199" name="Shape 199"/>
          <p:cNvSpPr/>
          <p:nvPr/>
        </p:nvSpPr>
        <p:spPr>
          <a:xfrm>
            <a:off x="1123745" y="5685023"/>
            <a:ext cx="174056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file data</a:t>
            </a:r>
          </a:p>
        </p:txBody>
      </p:sp>
      <p:sp>
        <p:nvSpPr>
          <p:cNvPr id="200" name="Shape 200"/>
          <p:cNvSpPr/>
          <p:nvPr/>
        </p:nvSpPr>
        <p:spPr>
          <a:xfrm flipV="1">
            <a:off x="2792105" y="4176743"/>
            <a:ext cx="4385766" cy="1409808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01" name="Shape 201"/>
          <p:cNvSpPr/>
          <p:nvPr/>
        </p:nvSpPr>
        <p:spPr>
          <a:xfrm>
            <a:off x="7385795" y="2868212"/>
            <a:ext cx="1881862" cy="1270001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10</a:t>
            </a:r>
          </a:p>
        </p:txBody>
      </p:sp>
      <p:sp>
        <p:nvSpPr>
          <p:cNvPr id="202" name="Shape 202"/>
          <p:cNvSpPr/>
          <p:nvPr/>
        </p:nvSpPr>
        <p:spPr>
          <a:xfrm>
            <a:off x="9377513" y="2868212"/>
            <a:ext cx="1881862" cy="1270001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41255" y="7508637"/>
            <a:ext cx="367901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bg2"/>
                </a:solidFill>
              </a:rPr>
              <a:t>Obvious advantage?</a:t>
            </a:r>
            <a:endParaRPr lang="en-US" sz="3200" dirty="0">
              <a:solidFill>
                <a:schemeClr val="bg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13518" y="8093413"/>
            <a:ext cx="747211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bg2"/>
                </a:solidFill>
              </a:rPr>
              <a:t>Only write new data once instead of twice</a:t>
            </a:r>
            <a:endParaRPr lang="en-US" sz="32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" name="Shape 62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LFS </a:t>
            </a:r>
            <a:r>
              <a:rPr sz="6480" dirty="0" smtClean="0">
                <a:solidFill>
                  <a:srgbClr val="FFFFFF"/>
                </a:solidFill>
              </a:rPr>
              <a:t>Performance </a:t>
            </a:r>
            <a:r>
              <a:rPr sz="6480" dirty="0">
                <a:solidFill>
                  <a:srgbClr val="FFFFFF"/>
                </a:solidFill>
              </a:rPr>
              <a:t>Goal</a:t>
            </a:r>
          </a:p>
        </p:txBody>
      </p:sp>
      <p:sp>
        <p:nvSpPr>
          <p:cNvPr id="627" name="Shape 627"/>
          <p:cNvSpPr>
            <a:spLocks noGrp="1"/>
          </p:cNvSpPr>
          <p:nvPr>
            <p:ph type="body" idx="4294967295"/>
          </p:nvPr>
        </p:nvSpPr>
        <p:spPr>
          <a:xfrm>
            <a:off x="496933" y="2374549"/>
            <a:ext cx="12147246" cy="7082232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rgbClr val="333333"/>
                </a:solidFill>
              </a:rPr>
              <a:t>Motivation: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3200" dirty="0" smtClean="0">
                <a:solidFill>
                  <a:srgbClr val="333333"/>
                </a:solidFill>
              </a:rPr>
              <a:t>Growing </a:t>
            </a:r>
            <a:r>
              <a:rPr lang="en-US" sz="3200" dirty="0" smtClean="0">
                <a:solidFill>
                  <a:srgbClr val="333333"/>
                </a:solidFill>
              </a:rPr>
              <a:t>gap between sequential and random I/O </a:t>
            </a:r>
            <a:r>
              <a:rPr lang="en-US" sz="3200" dirty="0" smtClean="0">
                <a:solidFill>
                  <a:srgbClr val="333333"/>
                </a:solidFill>
              </a:rPr>
              <a:t>performance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3200" dirty="0" smtClean="0">
                <a:solidFill>
                  <a:srgbClr val="333333"/>
                </a:solidFill>
              </a:rPr>
              <a:t>RAID-5 especially bad with small random writes</a:t>
            </a:r>
            <a:endParaRPr lang="en-US" sz="3200" dirty="0" smtClean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 smtClean="0">
                <a:solidFill>
                  <a:srgbClr val="333333"/>
                </a:solidFill>
              </a:rPr>
              <a:t>Idea: </a:t>
            </a:r>
            <a:r>
              <a:rPr sz="3800" dirty="0">
                <a:solidFill>
                  <a:srgbClr val="333333"/>
                </a:solidFill>
              </a:rPr>
              <a:t>use disk purely </a:t>
            </a:r>
            <a:r>
              <a:rPr sz="3800" dirty="0" smtClean="0">
                <a:solidFill>
                  <a:srgbClr val="333333"/>
                </a:solidFill>
              </a:rPr>
              <a:t>sequentially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rgbClr val="333333"/>
                </a:solidFill>
              </a:rPr>
              <a:t>Easy</a:t>
            </a:r>
            <a:r>
              <a:rPr lang="en-US" sz="3800" dirty="0" smtClean="0">
                <a:solidFill>
                  <a:srgbClr val="333333"/>
                </a:solidFill>
              </a:rPr>
              <a:t> </a:t>
            </a:r>
            <a:r>
              <a:rPr lang="en-US" sz="3800" dirty="0" smtClean="0">
                <a:solidFill>
                  <a:srgbClr val="333333"/>
                </a:solidFill>
              </a:rPr>
              <a:t>for writes </a:t>
            </a:r>
            <a:r>
              <a:rPr lang="en-US" sz="3800" dirty="0" smtClean="0">
                <a:solidFill>
                  <a:srgbClr val="333333"/>
                </a:solidFill>
              </a:rPr>
              <a:t>to use disk sequentially – </a:t>
            </a:r>
            <a:r>
              <a:rPr lang="en-US" sz="3800" dirty="0" smtClean="0">
                <a:solidFill>
                  <a:srgbClr val="333333"/>
                </a:solidFill>
              </a:rPr>
              <a:t>why?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3500" dirty="0" smtClean="0">
                <a:solidFill>
                  <a:srgbClr val="333333"/>
                </a:solidFill>
              </a:rPr>
              <a:t>Can do all writes near each other to empty </a:t>
            </a:r>
            <a:r>
              <a:rPr lang="en-US" sz="3500" dirty="0" smtClean="0">
                <a:solidFill>
                  <a:srgbClr val="333333"/>
                </a:solidFill>
              </a:rPr>
              <a:t>space – new copy</a:t>
            </a:r>
            <a:endParaRPr lang="en-US" sz="3500" dirty="0" smtClean="0">
              <a:solidFill>
                <a:srgbClr val="33333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3459" dirty="0" smtClean="0">
                <a:solidFill>
                  <a:srgbClr val="333333"/>
                </a:solidFill>
              </a:rPr>
              <a:t>Works well with RAID-5 (large sequential writes)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endParaRPr lang="en-US" sz="3800" dirty="0" smtClean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 smtClean="0">
                <a:solidFill>
                  <a:srgbClr val="333333"/>
                </a:solidFill>
              </a:rPr>
              <a:t>Hard </a:t>
            </a:r>
            <a:r>
              <a:rPr sz="3800" dirty="0">
                <a:solidFill>
                  <a:srgbClr val="333333"/>
                </a:solidFill>
              </a:rPr>
              <a:t>for reads</a:t>
            </a:r>
            <a:r>
              <a:rPr sz="3800" dirty="0" smtClean="0">
                <a:solidFill>
                  <a:srgbClr val="333333"/>
                </a:solidFill>
              </a:rPr>
              <a:t> – </a:t>
            </a:r>
            <a:r>
              <a:rPr sz="3800" dirty="0">
                <a:solidFill>
                  <a:srgbClr val="333333"/>
                </a:solidFill>
              </a:rPr>
              <a:t>why</a:t>
            </a:r>
            <a:r>
              <a:rPr sz="3800" dirty="0" smtClean="0">
                <a:solidFill>
                  <a:srgbClr val="333333"/>
                </a:solidFill>
              </a:rPr>
              <a:t>?</a:t>
            </a:r>
            <a:endParaRPr lang="en-US" sz="3800" dirty="0" smtClean="0">
              <a:solidFill>
                <a:srgbClr val="33333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3500" dirty="0" smtClean="0">
                <a:solidFill>
                  <a:srgbClr val="333333"/>
                </a:solidFill>
              </a:rPr>
              <a:t>U</a:t>
            </a:r>
            <a:r>
              <a:rPr sz="3500" dirty="0" smtClean="0">
                <a:solidFill>
                  <a:srgbClr val="333333"/>
                </a:solidFill>
              </a:rPr>
              <a:t>ser </a:t>
            </a:r>
            <a:r>
              <a:rPr sz="3500" dirty="0">
                <a:solidFill>
                  <a:srgbClr val="333333"/>
                </a:solidFill>
              </a:rPr>
              <a:t>might read files X and Y not</a:t>
            </a:r>
            <a:r>
              <a:rPr sz="3500" dirty="0" smtClean="0">
                <a:solidFill>
                  <a:srgbClr val="333333"/>
                </a:solidFill>
              </a:rPr>
              <a:t> near </a:t>
            </a:r>
            <a:r>
              <a:rPr sz="3500" dirty="0">
                <a:solidFill>
                  <a:srgbClr val="333333"/>
                </a:solidFill>
              </a:rPr>
              <a:t>each </a:t>
            </a:r>
            <a:r>
              <a:rPr sz="3500" dirty="0" smtClean="0">
                <a:solidFill>
                  <a:srgbClr val="333333"/>
                </a:solidFill>
              </a:rPr>
              <a:t>other</a:t>
            </a:r>
            <a:r>
              <a:rPr lang="en-US" sz="3500" dirty="0" smtClean="0">
                <a:solidFill>
                  <a:srgbClr val="333333"/>
                </a:solidFill>
              </a:rPr>
              <a:t> on disk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3459" dirty="0" smtClean="0">
                <a:solidFill>
                  <a:srgbClr val="333333"/>
                </a:solidFill>
              </a:rPr>
              <a:t>Maybe not be too bad </a:t>
            </a:r>
            <a:r>
              <a:rPr lang="en-US" sz="3459" dirty="0" smtClean="0">
                <a:solidFill>
                  <a:srgbClr val="333333"/>
                </a:solidFill>
              </a:rPr>
              <a:t>if disk reads are slow – </a:t>
            </a:r>
            <a:r>
              <a:rPr lang="en-US" sz="3459" dirty="0" smtClean="0">
                <a:solidFill>
                  <a:srgbClr val="333333"/>
                </a:solidFill>
              </a:rPr>
              <a:t>why?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en-US" sz="3500" dirty="0" smtClean="0">
                <a:solidFill>
                  <a:srgbClr val="333333"/>
                </a:solidFill>
              </a:rPr>
              <a:t> Memory sizes are growing (cache more reads)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800" dirty="0" smtClean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800" dirty="0">
              <a:solidFill>
                <a:srgbClr val="33333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" grpId="0" build="p" bldLvl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" name="Shape 63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LFS Strategy</a:t>
            </a:r>
          </a:p>
        </p:txBody>
      </p:sp>
      <p:sp>
        <p:nvSpPr>
          <p:cNvPr id="633" name="Shape 633"/>
          <p:cNvSpPr>
            <a:spLocks noGrp="1"/>
          </p:cNvSpPr>
          <p:nvPr>
            <p:ph type="body" idx="4294967295"/>
          </p:nvPr>
        </p:nvSpPr>
        <p:spPr>
          <a:xfrm>
            <a:off x="469326" y="2333133"/>
            <a:ext cx="12535474" cy="527685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rgbClr val="333333"/>
                </a:solidFill>
              </a:rPr>
              <a:t>File system buffers </a:t>
            </a:r>
            <a:r>
              <a:rPr lang="en-US" sz="3800" dirty="0" smtClean="0">
                <a:solidFill>
                  <a:srgbClr val="333333"/>
                </a:solidFill>
              </a:rPr>
              <a:t>writes in main memory until </a:t>
            </a:r>
            <a:r>
              <a:rPr lang="en-US" sz="3800" dirty="0" smtClean="0">
                <a:solidFill>
                  <a:srgbClr val="333333"/>
                </a:solidFill>
              </a:rPr>
              <a:t>“enough</a:t>
            </a:r>
            <a:r>
              <a:rPr lang="en-US" sz="3800" dirty="0" smtClean="0">
                <a:solidFill>
                  <a:srgbClr val="333333"/>
                </a:solidFill>
              </a:rPr>
              <a:t>” data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3500" dirty="0" smtClean="0">
                <a:solidFill>
                  <a:srgbClr val="333333"/>
                </a:solidFill>
              </a:rPr>
              <a:t>How much is enough?  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3500" dirty="0" smtClean="0">
                <a:solidFill>
                  <a:srgbClr val="333333"/>
                </a:solidFill>
              </a:rPr>
              <a:t>Enough to get good sequential bandwidth from </a:t>
            </a:r>
            <a:r>
              <a:rPr lang="en-US" sz="3500" dirty="0" smtClean="0">
                <a:solidFill>
                  <a:srgbClr val="333333"/>
                </a:solidFill>
              </a:rPr>
              <a:t>disk (MB)</a:t>
            </a:r>
            <a:endParaRPr lang="en-US" sz="3500" dirty="0" smtClean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lang="en-US" sz="3800" dirty="0" smtClean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rgbClr val="333333"/>
                </a:solidFill>
              </a:rPr>
              <a:t>Write buffered </a:t>
            </a:r>
            <a:r>
              <a:rPr sz="3800" dirty="0" smtClean="0">
                <a:solidFill>
                  <a:srgbClr val="333333"/>
                </a:solidFill>
              </a:rPr>
              <a:t>data </a:t>
            </a:r>
            <a:r>
              <a:rPr sz="3800" dirty="0">
                <a:solidFill>
                  <a:srgbClr val="333333"/>
                </a:solidFill>
              </a:rPr>
              <a:t>sequentially to</a:t>
            </a:r>
            <a:r>
              <a:rPr sz="3800" dirty="0" smtClean="0">
                <a:solidFill>
                  <a:srgbClr val="333333"/>
                </a:solidFill>
              </a:rPr>
              <a:t> new </a:t>
            </a:r>
            <a:r>
              <a:rPr sz="3800" b="1" dirty="0" smtClean="0">
                <a:solidFill>
                  <a:srgbClr val="333333"/>
                </a:solidFill>
              </a:rPr>
              <a:t>segment</a:t>
            </a:r>
            <a:r>
              <a:rPr lang="en-US" sz="3800" dirty="0" smtClean="0">
                <a:solidFill>
                  <a:srgbClr val="333333"/>
                </a:solidFill>
              </a:rPr>
              <a:t> on disk</a:t>
            </a:r>
            <a:endParaRPr sz="3800" dirty="0" smtClean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8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Never </a:t>
            </a:r>
            <a:r>
              <a:rPr sz="3800" dirty="0" smtClean="0">
                <a:solidFill>
                  <a:srgbClr val="333333"/>
                </a:solidFill>
              </a:rPr>
              <a:t>overwrite</a:t>
            </a:r>
            <a:r>
              <a:rPr lang="en-US" sz="3800" dirty="0" smtClean="0">
                <a:solidFill>
                  <a:srgbClr val="333333"/>
                </a:solidFill>
              </a:rPr>
              <a:t> old info: old copies left behind</a:t>
            </a:r>
            <a:endParaRPr sz="3800" dirty="0" smtClean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800" dirty="0">
              <a:solidFill>
                <a:srgbClr val="33333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" name="Shape 641"/>
          <p:cNvSpPr/>
          <p:nvPr/>
        </p:nvSpPr>
        <p:spPr>
          <a:xfrm>
            <a:off x="2966305" y="2881753"/>
            <a:ext cx="314157" cy="763948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42" name="Shape 64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Big Picture</a:t>
            </a:r>
          </a:p>
        </p:txBody>
      </p:sp>
      <p:sp>
        <p:nvSpPr>
          <p:cNvPr id="643" name="Shape 643"/>
          <p:cNvSpPr/>
          <p:nvPr/>
        </p:nvSpPr>
        <p:spPr>
          <a:xfrm>
            <a:off x="2966305" y="4659753"/>
            <a:ext cx="7072190" cy="763948"/>
          </a:xfrm>
          <a:prstGeom prst="rect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44" name="Shape 644"/>
          <p:cNvSpPr/>
          <p:nvPr/>
        </p:nvSpPr>
        <p:spPr>
          <a:xfrm>
            <a:off x="2966305" y="2881753"/>
            <a:ext cx="1075153" cy="763948"/>
          </a:xfrm>
          <a:prstGeom prst="rect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45" name="Shape 645"/>
          <p:cNvSpPr/>
          <p:nvPr/>
        </p:nvSpPr>
        <p:spPr>
          <a:xfrm>
            <a:off x="1377736" y="2939877"/>
            <a:ext cx="142737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buffer:</a:t>
            </a:r>
          </a:p>
        </p:txBody>
      </p:sp>
      <p:sp>
        <p:nvSpPr>
          <p:cNvPr id="646" name="Shape 646"/>
          <p:cNvSpPr/>
          <p:nvPr/>
        </p:nvSpPr>
        <p:spPr>
          <a:xfrm>
            <a:off x="1725665" y="4717877"/>
            <a:ext cx="107945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disk:</a:t>
            </a:r>
          </a:p>
        </p:txBody>
      </p:sp>
      <p:sp>
        <p:nvSpPr>
          <p:cNvPr id="8" name="Shape 648"/>
          <p:cNvSpPr/>
          <p:nvPr/>
        </p:nvSpPr>
        <p:spPr>
          <a:xfrm>
            <a:off x="2966305" y="2881753"/>
            <a:ext cx="770164" cy="763948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" name="Shape 655"/>
          <p:cNvSpPr/>
          <p:nvPr/>
        </p:nvSpPr>
        <p:spPr>
          <a:xfrm>
            <a:off x="2966305" y="2881753"/>
            <a:ext cx="1075153" cy="763948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0" name="Shape 662"/>
          <p:cNvSpPr/>
          <p:nvPr/>
        </p:nvSpPr>
        <p:spPr>
          <a:xfrm>
            <a:off x="2966305" y="4659753"/>
            <a:ext cx="1075153" cy="763948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1" grpId="0" animBg="1"/>
      <p:bldP spid="8" grpId="0" animBg="1"/>
      <p:bldP spid="9" grpId="0" animBg="1"/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Shape 669"/>
          <p:cNvSpPr/>
          <p:nvPr/>
        </p:nvSpPr>
        <p:spPr>
          <a:xfrm>
            <a:off x="2966305" y="2881753"/>
            <a:ext cx="314157" cy="763948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70" name="Shape 67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Big Picture</a:t>
            </a:r>
          </a:p>
        </p:txBody>
      </p:sp>
      <p:sp>
        <p:nvSpPr>
          <p:cNvPr id="671" name="Shape 671"/>
          <p:cNvSpPr/>
          <p:nvPr/>
        </p:nvSpPr>
        <p:spPr>
          <a:xfrm>
            <a:off x="2966305" y="2881753"/>
            <a:ext cx="1075153" cy="763948"/>
          </a:xfrm>
          <a:prstGeom prst="rect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72" name="Shape 672"/>
          <p:cNvSpPr/>
          <p:nvPr/>
        </p:nvSpPr>
        <p:spPr>
          <a:xfrm>
            <a:off x="1377736" y="2939877"/>
            <a:ext cx="142737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buffer:</a:t>
            </a:r>
          </a:p>
        </p:txBody>
      </p:sp>
      <p:sp>
        <p:nvSpPr>
          <p:cNvPr id="673" name="Shape 673"/>
          <p:cNvSpPr/>
          <p:nvPr/>
        </p:nvSpPr>
        <p:spPr>
          <a:xfrm>
            <a:off x="2966305" y="4659753"/>
            <a:ext cx="1075153" cy="763948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74" name="Shape 674"/>
          <p:cNvSpPr/>
          <p:nvPr/>
        </p:nvSpPr>
        <p:spPr>
          <a:xfrm>
            <a:off x="2966305" y="4659753"/>
            <a:ext cx="7072190" cy="763948"/>
          </a:xfrm>
          <a:prstGeom prst="rect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75" name="Shape 675"/>
          <p:cNvSpPr/>
          <p:nvPr/>
        </p:nvSpPr>
        <p:spPr>
          <a:xfrm>
            <a:off x="1725665" y="4717877"/>
            <a:ext cx="107945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disk:</a:t>
            </a:r>
          </a:p>
        </p:txBody>
      </p:sp>
      <p:sp>
        <p:nvSpPr>
          <p:cNvPr id="9" name="Shape 677"/>
          <p:cNvSpPr/>
          <p:nvPr/>
        </p:nvSpPr>
        <p:spPr>
          <a:xfrm>
            <a:off x="2966305" y="2881753"/>
            <a:ext cx="770164" cy="763948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0" name="Shape 685"/>
          <p:cNvSpPr/>
          <p:nvPr/>
        </p:nvSpPr>
        <p:spPr>
          <a:xfrm>
            <a:off x="2966305" y="2881753"/>
            <a:ext cx="1075153" cy="763948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1" name="Shape 693"/>
          <p:cNvSpPr/>
          <p:nvPr/>
        </p:nvSpPr>
        <p:spPr>
          <a:xfrm>
            <a:off x="4075491" y="4659753"/>
            <a:ext cx="1075153" cy="763948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9" grpId="0" animBg="1"/>
      <p:bldP spid="669" grpId="1" animBg="1"/>
      <p:bldP spid="9" grpId="0" animBg="1"/>
      <p:bldP spid="9" grpId="1" animBg="1"/>
      <p:bldP spid="10" grpId="0" animBg="1"/>
      <p:bldP spid="10" grpId="1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41867" y="2926080"/>
            <a:ext cx="11812433" cy="1625600"/>
          </a:xfrm>
        </p:spPr>
        <p:txBody>
          <a:bodyPr/>
          <a:lstStyle/>
          <a:p>
            <a:r>
              <a:rPr lang="en-US" dirty="0" smtClean="0"/>
              <a:t>Persistence: </a:t>
            </a:r>
            <a:br>
              <a:rPr lang="en-US" dirty="0" smtClean="0"/>
            </a:br>
            <a:r>
              <a:rPr lang="en-US" dirty="0" smtClean="0"/>
              <a:t>Log-Structured FS (LFS)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5120" y="5079999"/>
            <a:ext cx="12246187" cy="4357300"/>
          </a:xfrm>
        </p:spPr>
        <p:txBody>
          <a:bodyPr>
            <a:normAutofit/>
          </a:bodyPr>
          <a:lstStyle/>
          <a:p>
            <a:pPr marL="866973" indent="-866973" algn="l"/>
            <a:r>
              <a:rPr lang="en-US" sz="3200" b="1" dirty="0"/>
              <a:t>Questions answered in this </a:t>
            </a:r>
            <a:r>
              <a:rPr lang="en-US" sz="3200" b="1" dirty="0" smtClean="0"/>
              <a:t>lecture:</a:t>
            </a:r>
          </a:p>
          <a:p>
            <a:pPr marL="866973" indent="-866973" algn="l"/>
            <a:r>
              <a:rPr lang="en-US" sz="3200" dirty="0" smtClean="0"/>
              <a:t>Besides Journaling, how else can disks be updated atomically</a:t>
            </a:r>
            <a:r>
              <a:rPr lang="en-US" sz="3200" dirty="0" smtClean="0"/>
              <a:t>?</a:t>
            </a:r>
          </a:p>
          <a:p>
            <a:pPr marL="866973" indent="-866973" algn="l"/>
            <a:r>
              <a:rPr lang="en-US" sz="3200" dirty="0" smtClean="0"/>
              <a:t>Does on-disk </a:t>
            </a:r>
            <a:r>
              <a:rPr lang="en-US" sz="3200" b="1" dirty="0" smtClean="0"/>
              <a:t>log </a:t>
            </a:r>
            <a:r>
              <a:rPr lang="en-US" sz="3200" dirty="0" smtClean="0"/>
              <a:t>help performance of writes or reads?</a:t>
            </a:r>
          </a:p>
          <a:p>
            <a:pPr marL="866973" indent="-866973" algn="l"/>
            <a:r>
              <a:rPr lang="en-US" sz="3200" dirty="0" smtClean="0"/>
              <a:t>How to </a:t>
            </a:r>
            <a:r>
              <a:rPr lang="en-US" sz="3200" b="1" dirty="0" smtClean="0"/>
              <a:t>find </a:t>
            </a:r>
            <a:r>
              <a:rPr lang="en-US" sz="3200" b="1" dirty="0" err="1" smtClean="0"/>
              <a:t>inodes</a:t>
            </a:r>
            <a:r>
              <a:rPr lang="en-US" sz="3200" b="1" dirty="0" smtClean="0"/>
              <a:t> </a:t>
            </a:r>
            <a:r>
              <a:rPr lang="en-US" sz="3200" dirty="0" smtClean="0"/>
              <a:t>in on-disk log?</a:t>
            </a:r>
          </a:p>
          <a:p>
            <a:pPr marL="866973" indent="-866973" algn="l"/>
            <a:r>
              <a:rPr lang="en-US" sz="3200" dirty="0" smtClean="0"/>
              <a:t>How to </a:t>
            </a:r>
            <a:r>
              <a:rPr lang="en-US" sz="3200" b="1" dirty="0" smtClean="0"/>
              <a:t>recover</a:t>
            </a:r>
            <a:r>
              <a:rPr lang="en-US" sz="3200" dirty="0" smtClean="0"/>
              <a:t> from a crash?</a:t>
            </a:r>
          </a:p>
          <a:p>
            <a:pPr marL="866973" indent="-866973" algn="l"/>
            <a:r>
              <a:rPr lang="en-US" sz="3200" dirty="0" smtClean="0"/>
              <a:t>How to </a:t>
            </a:r>
            <a:r>
              <a:rPr lang="en-US" sz="3200" b="1" dirty="0" smtClean="0"/>
              <a:t>garbage collect </a:t>
            </a:r>
            <a:r>
              <a:rPr lang="en-US" sz="3200" dirty="0" smtClean="0"/>
              <a:t>dead information?</a:t>
            </a:r>
            <a:endParaRPr lang="en-US" sz="3200" dirty="0" smtClean="0"/>
          </a:p>
          <a:p>
            <a:pPr marL="866973" indent="-866973" algn="l"/>
            <a:endParaRPr lang="en-US" sz="3200" dirty="0" smtClean="0">
              <a:solidFill>
                <a:schemeClr val="bg2"/>
              </a:solidFill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251200" y="541867"/>
            <a:ext cx="5960533" cy="792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76">
                <a:solidFill>
                  <a:prstClr val="white"/>
                </a:solidFill>
              </a:rPr>
              <a:t>UNIVERSITY of WISCONSIN-MADISON</a:t>
            </a:r>
            <a:br>
              <a:rPr lang="en-US" sz="2276">
                <a:solidFill>
                  <a:prstClr val="white"/>
                </a:solidFill>
              </a:rPr>
            </a:br>
            <a:r>
              <a:rPr lang="en-US" sz="2276">
                <a:solidFill>
                  <a:prstClr val="white"/>
                </a:solidFill>
              </a:rPr>
              <a:t>Computer Sciences Department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25120" y="1625601"/>
            <a:ext cx="5093547" cy="705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991" dirty="0">
                <a:solidFill>
                  <a:prstClr val="white"/>
                </a:solidFill>
              </a:rPr>
              <a:t>CS 537</a:t>
            </a:r>
            <a:br>
              <a:rPr lang="en-US" sz="1991" dirty="0">
                <a:solidFill>
                  <a:prstClr val="white"/>
                </a:solidFill>
              </a:rPr>
            </a:br>
            <a:r>
              <a:rPr lang="en-US" sz="1991" dirty="0">
                <a:solidFill>
                  <a:prstClr val="white"/>
                </a:solidFill>
              </a:rPr>
              <a:t>Introduction to Operating Systems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7477760" y="1625601"/>
            <a:ext cx="5093547" cy="705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991">
                <a:solidFill>
                  <a:prstClr val="white"/>
                </a:solidFill>
              </a:rPr>
              <a:t>Andrea C. Arpaci-Dusseau</a:t>
            </a:r>
            <a:br>
              <a:rPr lang="en-US" sz="1991">
                <a:solidFill>
                  <a:prstClr val="white"/>
                </a:solidFill>
              </a:rPr>
            </a:br>
            <a:r>
              <a:rPr lang="en-US" sz="1991">
                <a:solidFill>
                  <a:prstClr val="white"/>
                </a:solidFill>
              </a:rPr>
              <a:t>Remzi H. Arpaci-Dusseau</a:t>
            </a:r>
          </a:p>
        </p:txBody>
      </p:sp>
    </p:spTree>
    <p:extLst>
      <p:ext uri="{BB962C8B-B14F-4D97-AF65-F5344CB8AC3E}">
        <p14:creationId xmlns:p14="http://schemas.microsoft.com/office/powerpoint/2010/main" val="106507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" name="Shape 701"/>
          <p:cNvSpPr/>
          <p:nvPr/>
        </p:nvSpPr>
        <p:spPr>
          <a:xfrm>
            <a:off x="2979162" y="2881753"/>
            <a:ext cx="1075153" cy="763948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02" name="Shape 702"/>
          <p:cNvSpPr/>
          <p:nvPr/>
        </p:nvSpPr>
        <p:spPr>
          <a:xfrm>
            <a:off x="4075491" y="4659753"/>
            <a:ext cx="1075153" cy="763948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03" name="Shape 70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Big Picture</a:t>
            </a:r>
          </a:p>
        </p:txBody>
      </p:sp>
      <p:sp>
        <p:nvSpPr>
          <p:cNvPr id="704" name="Shape 704"/>
          <p:cNvSpPr/>
          <p:nvPr/>
        </p:nvSpPr>
        <p:spPr>
          <a:xfrm>
            <a:off x="2966305" y="2881753"/>
            <a:ext cx="1075153" cy="763948"/>
          </a:xfrm>
          <a:prstGeom prst="rect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05" name="Shape 705"/>
          <p:cNvSpPr/>
          <p:nvPr/>
        </p:nvSpPr>
        <p:spPr>
          <a:xfrm>
            <a:off x="1377736" y="2939877"/>
            <a:ext cx="142737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buffer:</a:t>
            </a:r>
          </a:p>
        </p:txBody>
      </p:sp>
      <p:sp>
        <p:nvSpPr>
          <p:cNvPr id="706" name="Shape 706"/>
          <p:cNvSpPr/>
          <p:nvPr/>
        </p:nvSpPr>
        <p:spPr>
          <a:xfrm>
            <a:off x="2966305" y="4659753"/>
            <a:ext cx="1075153" cy="763948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07" name="Shape 707"/>
          <p:cNvSpPr/>
          <p:nvPr/>
        </p:nvSpPr>
        <p:spPr>
          <a:xfrm>
            <a:off x="1725665" y="4717877"/>
            <a:ext cx="107945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disk:</a:t>
            </a:r>
          </a:p>
        </p:txBody>
      </p:sp>
      <p:sp>
        <p:nvSpPr>
          <p:cNvPr id="708" name="Shape 708"/>
          <p:cNvSpPr/>
          <p:nvPr/>
        </p:nvSpPr>
        <p:spPr>
          <a:xfrm>
            <a:off x="2966305" y="4659753"/>
            <a:ext cx="7072190" cy="763948"/>
          </a:xfrm>
          <a:prstGeom prst="rect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0" name="Shape 716"/>
          <p:cNvSpPr/>
          <p:nvPr/>
        </p:nvSpPr>
        <p:spPr>
          <a:xfrm>
            <a:off x="5197376" y="4659753"/>
            <a:ext cx="1075153" cy="763948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1" grpId="0" animBg="1"/>
      <p:bldP spid="701" grpId="1" animBg="1"/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Shape 719"/>
          <p:cNvSpPr/>
          <p:nvPr/>
        </p:nvSpPr>
        <p:spPr>
          <a:xfrm>
            <a:off x="2966462" y="2881753"/>
            <a:ext cx="1075153" cy="763948"/>
          </a:xfrm>
          <a:prstGeom prst="rect">
            <a:avLst/>
          </a:prstGeom>
          <a:solidFill>
            <a:srgbClr val="5747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20" name="Shape 720"/>
          <p:cNvSpPr/>
          <p:nvPr/>
        </p:nvSpPr>
        <p:spPr>
          <a:xfrm>
            <a:off x="4075491" y="4659753"/>
            <a:ext cx="1075153" cy="763948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21" name="Shape 72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Big Picture</a:t>
            </a:r>
          </a:p>
        </p:txBody>
      </p:sp>
      <p:sp>
        <p:nvSpPr>
          <p:cNvPr id="722" name="Shape 722"/>
          <p:cNvSpPr/>
          <p:nvPr/>
        </p:nvSpPr>
        <p:spPr>
          <a:xfrm>
            <a:off x="2966305" y="2881753"/>
            <a:ext cx="1075153" cy="763948"/>
          </a:xfrm>
          <a:prstGeom prst="rect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23" name="Shape 723"/>
          <p:cNvSpPr/>
          <p:nvPr/>
        </p:nvSpPr>
        <p:spPr>
          <a:xfrm>
            <a:off x="1377736" y="2939877"/>
            <a:ext cx="142737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buffer:</a:t>
            </a:r>
          </a:p>
        </p:txBody>
      </p:sp>
      <p:sp>
        <p:nvSpPr>
          <p:cNvPr id="724" name="Shape 724"/>
          <p:cNvSpPr/>
          <p:nvPr/>
        </p:nvSpPr>
        <p:spPr>
          <a:xfrm>
            <a:off x="2966305" y="4659753"/>
            <a:ext cx="1075153" cy="763948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25" name="Shape 725"/>
          <p:cNvSpPr/>
          <p:nvPr/>
        </p:nvSpPr>
        <p:spPr>
          <a:xfrm>
            <a:off x="1725665" y="4717877"/>
            <a:ext cx="107945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disk:</a:t>
            </a:r>
          </a:p>
        </p:txBody>
      </p:sp>
      <p:sp>
        <p:nvSpPr>
          <p:cNvPr id="726" name="Shape 726"/>
          <p:cNvSpPr/>
          <p:nvPr/>
        </p:nvSpPr>
        <p:spPr>
          <a:xfrm>
            <a:off x="5197376" y="4659753"/>
            <a:ext cx="1075153" cy="763948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27" name="Shape 727"/>
          <p:cNvSpPr/>
          <p:nvPr/>
        </p:nvSpPr>
        <p:spPr>
          <a:xfrm>
            <a:off x="2966305" y="4659753"/>
            <a:ext cx="7072190" cy="763948"/>
          </a:xfrm>
          <a:prstGeom prst="rect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1" name="Shape 735"/>
          <p:cNvSpPr/>
          <p:nvPr/>
        </p:nvSpPr>
        <p:spPr>
          <a:xfrm>
            <a:off x="6319262" y="4659753"/>
            <a:ext cx="1075153" cy="763948"/>
          </a:xfrm>
          <a:prstGeom prst="rect">
            <a:avLst/>
          </a:prstGeom>
          <a:solidFill>
            <a:srgbClr val="5747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9" grpId="0" animBg="1"/>
      <p:bldP spid="719" grpId="1" animBg="1"/>
      <p:bldP spid="1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" name="Shape 739"/>
          <p:cNvSpPr/>
          <p:nvPr/>
        </p:nvSpPr>
        <p:spPr>
          <a:xfrm>
            <a:off x="4075491" y="4659753"/>
            <a:ext cx="1075153" cy="763948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S1</a:t>
            </a:r>
          </a:p>
        </p:txBody>
      </p:sp>
      <p:sp>
        <p:nvSpPr>
          <p:cNvPr id="740" name="Shape 74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Big Picture</a:t>
            </a:r>
          </a:p>
        </p:txBody>
      </p:sp>
      <p:sp>
        <p:nvSpPr>
          <p:cNvPr id="741" name="Shape 741"/>
          <p:cNvSpPr/>
          <p:nvPr/>
        </p:nvSpPr>
        <p:spPr>
          <a:xfrm>
            <a:off x="2966305" y="2881753"/>
            <a:ext cx="1075153" cy="763948"/>
          </a:xfrm>
          <a:prstGeom prst="rect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42" name="Shape 742"/>
          <p:cNvSpPr/>
          <p:nvPr/>
        </p:nvSpPr>
        <p:spPr>
          <a:xfrm>
            <a:off x="1377736" y="2939877"/>
            <a:ext cx="142737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buffer:</a:t>
            </a:r>
          </a:p>
        </p:txBody>
      </p:sp>
      <p:sp>
        <p:nvSpPr>
          <p:cNvPr id="743" name="Shape 743"/>
          <p:cNvSpPr/>
          <p:nvPr/>
        </p:nvSpPr>
        <p:spPr>
          <a:xfrm>
            <a:off x="2966305" y="4659753"/>
            <a:ext cx="1075153" cy="763948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S0</a:t>
            </a:r>
          </a:p>
        </p:txBody>
      </p:sp>
      <p:sp>
        <p:nvSpPr>
          <p:cNvPr id="744" name="Shape 744"/>
          <p:cNvSpPr/>
          <p:nvPr/>
        </p:nvSpPr>
        <p:spPr>
          <a:xfrm>
            <a:off x="1725665" y="4717877"/>
            <a:ext cx="107945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disk:</a:t>
            </a:r>
          </a:p>
        </p:txBody>
      </p:sp>
      <p:sp>
        <p:nvSpPr>
          <p:cNvPr id="745" name="Shape 745"/>
          <p:cNvSpPr/>
          <p:nvPr/>
        </p:nvSpPr>
        <p:spPr>
          <a:xfrm>
            <a:off x="6319262" y="4659753"/>
            <a:ext cx="1075153" cy="763948"/>
          </a:xfrm>
          <a:prstGeom prst="rect">
            <a:avLst/>
          </a:prstGeom>
          <a:solidFill>
            <a:srgbClr val="5747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S3</a:t>
            </a:r>
          </a:p>
        </p:txBody>
      </p:sp>
      <p:sp>
        <p:nvSpPr>
          <p:cNvPr id="746" name="Shape 746"/>
          <p:cNvSpPr/>
          <p:nvPr/>
        </p:nvSpPr>
        <p:spPr>
          <a:xfrm>
            <a:off x="5197376" y="4659753"/>
            <a:ext cx="1075153" cy="763948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S2</a:t>
            </a:r>
          </a:p>
        </p:txBody>
      </p:sp>
      <p:sp>
        <p:nvSpPr>
          <p:cNvPr id="747" name="Shape 747"/>
          <p:cNvSpPr/>
          <p:nvPr/>
        </p:nvSpPr>
        <p:spPr>
          <a:xfrm>
            <a:off x="2966305" y="4659753"/>
            <a:ext cx="7072190" cy="763948"/>
          </a:xfrm>
          <a:prstGeom prst="rect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48" name="Shape 748"/>
          <p:cNvSpPr/>
          <p:nvPr/>
        </p:nvSpPr>
        <p:spPr>
          <a:xfrm>
            <a:off x="4306867" y="6121482"/>
            <a:ext cx="1786891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segments</a:t>
            </a:r>
          </a:p>
        </p:txBody>
      </p:sp>
      <p:sp>
        <p:nvSpPr>
          <p:cNvPr id="749" name="Shape 749"/>
          <p:cNvSpPr/>
          <p:nvPr/>
        </p:nvSpPr>
        <p:spPr>
          <a:xfrm flipV="1">
            <a:off x="5881873" y="5535221"/>
            <a:ext cx="666806" cy="613557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750" name="Shape 750"/>
          <p:cNvSpPr/>
          <p:nvPr/>
        </p:nvSpPr>
        <p:spPr>
          <a:xfrm flipH="1" flipV="1">
            <a:off x="3849873" y="5535221"/>
            <a:ext cx="666806" cy="613558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751" name="Shape 751"/>
          <p:cNvSpPr/>
          <p:nvPr/>
        </p:nvSpPr>
        <p:spPr>
          <a:xfrm flipH="1" flipV="1">
            <a:off x="4611873" y="5535221"/>
            <a:ext cx="400750" cy="615958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752" name="Shape 752"/>
          <p:cNvSpPr/>
          <p:nvPr/>
        </p:nvSpPr>
        <p:spPr>
          <a:xfrm flipV="1">
            <a:off x="5373873" y="5535221"/>
            <a:ext cx="400750" cy="615958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" name="Shape 76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Data Structures (attempt 1)</a:t>
            </a:r>
          </a:p>
        </p:txBody>
      </p:sp>
      <p:sp>
        <p:nvSpPr>
          <p:cNvPr id="761" name="Shape 761"/>
          <p:cNvSpPr>
            <a:spLocks noGrp="1"/>
          </p:cNvSpPr>
          <p:nvPr>
            <p:ph type="body" idx="4294967295"/>
          </p:nvPr>
        </p:nvSpPr>
        <p:spPr>
          <a:xfrm>
            <a:off x="521124" y="3644657"/>
            <a:ext cx="12150661" cy="511175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What</a:t>
            </a:r>
            <a:r>
              <a:rPr sz="3800" dirty="0" smtClean="0">
                <a:solidFill>
                  <a:srgbClr val="333333"/>
                </a:solidFill>
              </a:rPr>
              <a:t> </a:t>
            </a:r>
            <a:r>
              <a:rPr lang="en-US" sz="3800" dirty="0" smtClean="0">
                <a:solidFill>
                  <a:srgbClr val="333333"/>
                </a:solidFill>
              </a:rPr>
              <a:t>data structures from </a:t>
            </a:r>
            <a:r>
              <a:rPr sz="3800" dirty="0" smtClean="0">
                <a:solidFill>
                  <a:srgbClr val="333333"/>
                </a:solidFill>
              </a:rPr>
              <a:t>FFS</a:t>
            </a:r>
            <a:r>
              <a:rPr lang="en-US" sz="3800" dirty="0" smtClean="0">
                <a:solidFill>
                  <a:srgbClr val="333333"/>
                </a:solidFill>
              </a:rPr>
              <a:t> can LFS remove</a:t>
            </a:r>
            <a:r>
              <a:rPr sz="3800" dirty="0" smtClean="0">
                <a:solidFill>
                  <a:srgbClr val="333333"/>
                </a:solidFill>
              </a:rPr>
              <a:t>?</a:t>
            </a:r>
            <a:endParaRPr lang="en-US" sz="3800" dirty="0" smtClean="0">
              <a:solidFill>
                <a:srgbClr val="33333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500" dirty="0" smtClean="0">
                <a:solidFill>
                  <a:srgbClr val="333333"/>
                </a:solidFill>
              </a:rPr>
              <a:t>allocation </a:t>
            </a:r>
            <a:r>
              <a:rPr sz="3500" dirty="0">
                <a:solidFill>
                  <a:srgbClr val="333333"/>
                </a:solidFill>
              </a:rPr>
              <a:t>structs: data + inode bitmaps</a:t>
            </a:r>
            <a:endParaRPr sz="3500" dirty="0" smtClean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rgbClr val="333333"/>
                </a:solidFill>
              </a:rPr>
              <a:t>What type of name is much more complicated?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 dirty="0" smtClean="0">
                <a:solidFill>
                  <a:srgbClr val="333333"/>
                </a:solidFill>
              </a:rPr>
              <a:t>Inodes </a:t>
            </a:r>
            <a:r>
              <a:rPr sz="3200" dirty="0">
                <a:solidFill>
                  <a:srgbClr val="333333"/>
                </a:solidFill>
              </a:rPr>
              <a:t>are no longer at fixed </a:t>
            </a:r>
            <a:r>
              <a:rPr sz="3200" dirty="0" smtClean="0">
                <a:solidFill>
                  <a:srgbClr val="333333"/>
                </a:solidFill>
              </a:rPr>
              <a:t>offset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3200" dirty="0" smtClean="0">
                <a:solidFill>
                  <a:srgbClr val="333333"/>
                </a:solidFill>
              </a:rPr>
              <a:t>U</a:t>
            </a:r>
            <a:r>
              <a:rPr sz="3200" dirty="0" smtClean="0">
                <a:solidFill>
                  <a:srgbClr val="333333"/>
                </a:solidFill>
              </a:rPr>
              <a:t>se </a:t>
            </a:r>
            <a:r>
              <a:rPr lang="en-US" sz="3200" b="1" dirty="0" smtClean="0">
                <a:solidFill>
                  <a:srgbClr val="333333"/>
                </a:solidFill>
              </a:rPr>
              <a:t>current </a:t>
            </a:r>
            <a:r>
              <a:rPr sz="3200" b="1" dirty="0" smtClean="0">
                <a:solidFill>
                  <a:srgbClr val="333333"/>
                </a:solidFill>
              </a:rPr>
              <a:t>offset </a:t>
            </a:r>
            <a:r>
              <a:rPr lang="en-US" sz="3200" b="1" dirty="0" smtClean="0">
                <a:solidFill>
                  <a:srgbClr val="333333"/>
                </a:solidFill>
              </a:rPr>
              <a:t>on disk </a:t>
            </a:r>
            <a:r>
              <a:rPr sz="3200" dirty="0" smtClean="0">
                <a:solidFill>
                  <a:srgbClr val="333333"/>
                </a:solidFill>
              </a:rPr>
              <a:t>instead </a:t>
            </a:r>
            <a:r>
              <a:rPr sz="3200" dirty="0">
                <a:solidFill>
                  <a:srgbClr val="333333"/>
                </a:solidFill>
              </a:rPr>
              <a:t>of table index for</a:t>
            </a:r>
            <a:r>
              <a:rPr sz="3200" dirty="0" smtClean="0">
                <a:solidFill>
                  <a:srgbClr val="333333"/>
                </a:solidFill>
              </a:rPr>
              <a:t> </a:t>
            </a:r>
            <a:r>
              <a:rPr lang="en-US" sz="3200" dirty="0" smtClean="0">
                <a:solidFill>
                  <a:srgbClr val="333333"/>
                </a:solidFill>
              </a:rPr>
              <a:t>name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3200" dirty="0" smtClean="0">
                <a:solidFill>
                  <a:srgbClr val="333333"/>
                </a:solidFill>
              </a:rPr>
              <a:t>Not</a:t>
            </a:r>
            <a:r>
              <a:rPr sz="3200" dirty="0" smtClean="0">
                <a:solidFill>
                  <a:srgbClr val="333333"/>
                </a:solidFill>
              </a:rPr>
              <a:t>e</a:t>
            </a:r>
            <a:r>
              <a:rPr sz="3200" dirty="0">
                <a:solidFill>
                  <a:srgbClr val="333333"/>
                </a:solidFill>
              </a:rPr>
              <a:t>:</a:t>
            </a:r>
            <a:r>
              <a:rPr sz="3200" dirty="0" smtClean="0">
                <a:solidFill>
                  <a:srgbClr val="333333"/>
                </a:solidFill>
              </a:rPr>
              <a:t> </a:t>
            </a:r>
            <a:r>
              <a:rPr lang="en-US" sz="3200" dirty="0" smtClean="0">
                <a:solidFill>
                  <a:srgbClr val="333333"/>
                </a:solidFill>
              </a:rPr>
              <a:t>when update</a:t>
            </a:r>
            <a:r>
              <a:rPr sz="3200" dirty="0" smtClean="0">
                <a:solidFill>
                  <a:srgbClr val="333333"/>
                </a:solidFill>
              </a:rPr>
              <a:t> </a:t>
            </a:r>
            <a:r>
              <a:rPr sz="3200" dirty="0" err="1" smtClean="0">
                <a:solidFill>
                  <a:srgbClr val="333333"/>
                </a:solidFill>
              </a:rPr>
              <a:t>inode</a:t>
            </a:r>
            <a:r>
              <a:rPr sz="3200" dirty="0" smtClean="0">
                <a:solidFill>
                  <a:srgbClr val="333333"/>
                </a:solidFill>
              </a:rPr>
              <a:t>, </a:t>
            </a:r>
            <a:r>
              <a:rPr sz="3200" dirty="0">
                <a:solidFill>
                  <a:srgbClr val="333333"/>
                </a:solidFill>
              </a:rPr>
              <a:t>inode number </a:t>
            </a:r>
            <a:r>
              <a:rPr sz="3200" dirty="0" smtClean="0">
                <a:solidFill>
                  <a:srgbClr val="333333"/>
                </a:solidFill>
              </a:rPr>
              <a:t>changes</a:t>
            </a:r>
            <a:r>
              <a:rPr lang="en-US" sz="3200" dirty="0" smtClean="0">
                <a:solidFill>
                  <a:srgbClr val="333333"/>
                </a:solidFill>
              </a:rPr>
              <a:t>!!</a:t>
            </a:r>
            <a:endParaRPr sz="3200" dirty="0">
              <a:solidFill>
                <a:srgbClr val="333333"/>
              </a:solidFill>
            </a:endParaRPr>
          </a:p>
        </p:txBody>
      </p:sp>
      <p:sp>
        <p:nvSpPr>
          <p:cNvPr id="4" name="Shape 739"/>
          <p:cNvSpPr/>
          <p:nvPr/>
        </p:nvSpPr>
        <p:spPr>
          <a:xfrm>
            <a:off x="4075491" y="2554021"/>
            <a:ext cx="1075153" cy="763948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S1</a:t>
            </a:r>
          </a:p>
        </p:txBody>
      </p:sp>
      <p:sp>
        <p:nvSpPr>
          <p:cNvPr id="5" name="Shape 743"/>
          <p:cNvSpPr/>
          <p:nvPr/>
        </p:nvSpPr>
        <p:spPr>
          <a:xfrm>
            <a:off x="2966305" y="2554021"/>
            <a:ext cx="1075153" cy="763948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S0</a:t>
            </a:r>
          </a:p>
        </p:txBody>
      </p:sp>
      <p:sp>
        <p:nvSpPr>
          <p:cNvPr id="6" name="Shape 745"/>
          <p:cNvSpPr/>
          <p:nvPr/>
        </p:nvSpPr>
        <p:spPr>
          <a:xfrm>
            <a:off x="6319262" y="2554021"/>
            <a:ext cx="1075153" cy="763948"/>
          </a:xfrm>
          <a:prstGeom prst="rect">
            <a:avLst/>
          </a:prstGeom>
          <a:solidFill>
            <a:srgbClr val="5747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S3</a:t>
            </a:r>
          </a:p>
        </p:txBody>
      </p:sp>
      <p:sp>
        <p:nvSpPr>
          <p:cNvPr id="7" name="Shape 746"/>
          <p:cNvSpPr/>
          <p:nvPr/>
        </p:nvSpPr>
        <p:spPr>
          <a:xfrm>
            <a:off x="5197376" y="2554021"/>
            <a:ext cx="1075153" cy="763948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S2</a:t>
            </a:r>
          </a:p>
        </p:txBody>
      </p:sp>
      <p:sp>
        <p:nvSpPr>
          <p:cNvPr id="8" name="Shape 747"/>
          <p:cNvSpPr/>
          <p:nvPr/>
        </p:nvSpPr>
        <p:spPr>
          <a:xfrm>
            <a:off x="2966305" y="2554021"/>
            <a:ext cx="7072190" cy="763948"/>
          </a:xfrm>
          <a:prstGeom prst="rect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1" grpId="0" build="p" bldLvl="2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836"/>
          <p:cNvSpPr/>
          <p:nvPr/>
        </p:nvSpPr>
        <p:spPr>
          <a:xfrm>
            <a:off x="5152934" y="3587418"/>
            <a:ext cx="731798" cy="763947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 dirty="0">
                <a:solidFill>
                  <a:srgbClr val="FFFFFF"/>
                </a:solidFill>
              </a:rPr>
              <a:t>D’</a:t>
            </a:r>
          </a:p>
        </p:txBody>
      </p:sp>
      <p:sp>
        <p:nvSpPr>
          <p:cNvPr id="778" name="Shape 778"/>
          <p:cNvSpPr/>
          <p:nvPr/>
        </p:nvSpPr>
        <p:spPr>
          <a:xfrm>
            <a:off x="1977934" y="3587418"/>
            <a:ext cx="731798" cy="763947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I2</a:t>
            </a:r>
          </a:p>
        </p:txBody>
      </p:sp>
      <p:sp>
        <p:nvSpPr>
          <p:cNvPr id="779" name="Shape 779"/>
          <p:cNvSpPr/>
          <p:nvPr/>
        </p:nvSpPr>
        <p:spPr>
          <a:xfrm>
            <a:off x="2765334" y="3587418"/>
            <a:ext cx="731798" cy="763947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 dirty="0" smtClean="0">
                <a:solidFill>
                  <a:srgbClr val="FFFFFF"/>
                </a:solidFill>
              </a:rPr>
              <a:t>D</a:t>
            </a:r>
            <a:r>
              <a:rPr lang="en-US" sz="3000" b="1" dirty="0" smtClean="0">
                <a:solidFill>
                  <a:srgbClr val="FFFFFF"/>
                </a:solidFill>
              </a:rPr>
              <a:t>ir</a:t>
            </a:r>
            <a:endParaRPr sz="3000" b="1" dirty="0">
              <a:solidFill>
                <a:srgbClr val="FFFFFF"/>
              </a:solidFill>
            </a:endParaRPr>
          </a:p>
        </p:txBody>
      </p:sp>
      <p:sp>
        <p:nvSpPr>
          <p:cNvPr id="780" name="Shape 780"/>
          <p:cNvSpPr/>
          <p:nvPr/>
        </p:nvSpPr>
        <p:spPr>
          <a:xfrm>
            <a:off x="3552734" y="3587418"/>
            <a:ext cx="731798" cy="763947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I9</a:t>
            </a:r>
          </a:p>
        </p:txBody>
      </p:sp>
      <p:sp>
        <p:nvSpPr>
          <p:cNvPr id="781" name="Shape 781"/>
          <p:cNvSpPr/>
          <p:nvPr/>
        </p:nvSpPr>
        <p:spPr>
          <a:xfrm>
            <a:off x="4352834" y="3587418"/>
            <a:ext cx="731798" cy="763947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782" name="Shape 78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7200" dirty="0" smtClean="0">
                <a:solidFill>
                  <a:srgbClr val="FFFFFF"/>
                </a:solidFill>
              </a:rPr>
              <a:t>Attempt 1</a:t>
            </a:r>
            <a:endParaRPr sz="7200" dirty="0">
              <a:solidFill>
                <a:srgbClr val="FFFFFF"/>
              </a:solidFill>
            </a:endParaRPr>
          </a:p>
        </p:txBody>
      </p:sp>
      <p:sp>
        <p:nvSpPr>
          <p:cNvPr id="783" name="Shape 783"/>
          <p:cNvSpPr/>
          <p:nvPr/>
        </p:nvSpPr>
        <p:spPr>
          <a:xfrm>
            <a:off x="1977934" y="3587418"/>
            <a:ext cx="9048932" cy="763947"/>
          </a:xfrm>
          <a:prstGeom prst="rect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89" name="Shape 789"/>
          <p:cNvSpPr/>
          <p:nvPr/>
        </p:nvSpPr>
        <p:spPr>
          <a:xfrm>
            <a:off x="2380289" y="3032516"/>
            <a:ext cx="547372" cy="5713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18" extrusionOk="0">
                <a:moveTo>
                  <a:pt x="0" y="16218"/>
                </a:moveTo>
                <a:cubicBezTo>
                  <a:pt x="8153" y="-4687"/>
                  <a:pt x="15353" y="-5382"/>
                  <a:pt x="21600" y="14134"/>
                </a:cubicBezTo>
              </a:path>
            </a:pathLst>
          </a:custGeom>
          <a:ln w="25400">
            <a:solidFill>
              <a:srgbClr val="FFFFFF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790" name="Shape 790"/>
          <p:cNvSpPr/>
          <p:nvPr/>
        </p:nvSpPr>
        <p:spPr>
          <a:xfrm>
            <a:off x="3269288" y="3032516"/>
            <a:ext cx="547373" cy="5713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18" extrusionOk="0">
                <a:moveTo>
                  <a:pt x="0" y="16218"/>
                </a:moveTo>
                <a:cubicBezTo>
                  <a:pt x="8153" y="-4687"/>
                  <a:pt x="15353" y="-5382"/>
                  <a:pt x="21600" y="14134"/>
                </a:cubicBezTo>
              </a:path>
            </a:pathLst>
          </a:custGeom>
          <a:ln w="25400">
            <a:solidFill>
              <a:srgbClr val="FFFFFF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791" name="Shape 791"/>
          <p:cNvSpPr/>
          <p:nvPr/>
        </p:nvSpPr>
        <p:spPr>
          <a:xfrm>
            <a:off x="4031288" y="3032516"/>
            <a:ext cx="547373" cy="5713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18" extrusionOk="0">
                <a:moveTo>
                  <a:pt x="0" y="16218"/>
                </a:moveTo>
                <a:cubicBezTo>
                  <a:pt x="8153" y="-4687"/>
                  <a:pt x="15353" y="-5382"/>
                  <a:pt x="21600" y="14134"/>
                </a:cubicBezTo>
              </a:path>
            </a:pathLst>
          </a:custGeom>
          <a:ln w="25400">
            <a:solidFill>
              <a:srgbClr val="FFFFFF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787" name="Shape 787"/>
          <p:cNvSpPr/>
          <p:nvPr/>
        </p:nvSpPr>
        <p:spPr>
          <a:xfrm flipV="1">
            <a:off x="3105834" y="4448417"/>
            <a:ext cx="0" cy="929972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3" name="Shape 772"/>
          <p:cNvSpPr/>
          <p:nvPr/>
        </p:nvSpPr>
        <p:spPr>
          <a:xfrm flipV="1">
            <a:off x="2343833" y="4448418"/>
            <a:ext cx="1" cy="317897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" name="Shape 773"/>
          <p:cNvSpPr/>
          <p:nvPr/>
        </p:nvSpPr>
        <p:spPr>
          <a:xfrm>
            <a:off x="1432481" y="4819589"/>
            <a:ext cx="1822705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 dirty="0">
                <a:solidFill>
                  <a:schemeClr val="bg1"/>
                </a:solidFill>
              </a:rPr>
              <a:t>root inode</a:t>
            </a:r>
          </a:p>
        </p:txBody>
      </p:sp>
      <p:sp>
        <p:nvSpPr>
          <p:cNvPr id="15" name="Shape 802"/>
          <p:cNvSpPr/>
          <p:nvPr/>
        </p:nvSpPr>
        <p:spPr>
          <a:xfrm flipV="1">
            <a:off x="3918632" y="4448417"/>
            <a:ext cx="1" cy="1488773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6" name="Shape 803"/>
          <p:cNvSpPr/>
          <p:nvPr/>
        </p:nvSpPr>
        <p:spPr>
          <a:xfrm>
            <a:off x="2986652" y="5933083"/>
            <a:ext cx="1660018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 dirty="0">
                <a:solidFill>
                  <a:schemeClr val="tx1"/>
                </a:solidFill>
              </a:rPr>
              <a:t>file inode</a:t>
            </a:r>
          </a:p>
        </p:txBody>
      </p:sp>
      <p:sp>
        <p:nvSpPr>
          <p:cNvPr id="17" name="Shape 817"/>
          <p:cNvSpPr/>
          <p:nvPr/>
        </p:nvSpPr>
        <p:spPr>
          <a:xfrm flipV="1">
            <a:off x="4693333" y="4448417"/>
            <a:ext cx="0" cy="2219648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8" name="Shape 818"/>
          <p:cNvSpPr/>
          <p:nvPr/>
        </p:nvSpPr>
        <p:spPr>
          <a:xfrm>
            <a:off x="4031288" y="6491884"/>
            <a:ext cx="1469518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 dirty="0">
                <a:solidFill>
                  <a:srgbClr val="FFFFFF"/>
                </a:solidFill>
              </a:rPr>
              <a:t>file data</a:t>
            </a:r>
          </a:p>
        </p:txBody>
      </p:sp>
      <p:sp>
        <p:nvSpPr>
          <p:cNvPr id="788" name="Shape 788"/>
          <p:cNvSpPr/>
          <p:nvPr/>
        </p:nvSpPr>
        <p:spPr>
          <a:xfrm>
            <a:off x="1462464" y="5378390"/>
            <a:ext cx="3622168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 dirty="0">
                <a:solidFill>
                  <a:srgbClr val="921F07"/>
                </a:solidFill>
              </a:rPr>
              <a:t>root directory entries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977934" y="7761231"/>
            <a:ext cx="90723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How to update </a:t>
            </a:r>
            <a:r>
              <a:rPr lang="en-US" dirty="0" err="1" smtClean="0"/>
              <a:t>Inode</a:t>
            </a:r>
            <a:r>
              <a:rPr lang="en-US" dirty="0" smtClean="0"/>
              <a:t> 9 to point to new D’ ???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817698" y="2167467"/>
            <a:ext cx="94461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333333"/>
                </a:solidFill>
              </a:rPr>
              <a:t>Overwrite data in  /</a:t>
            </a:r>
            <a:r>
              <a:rPr lang="en-US" dirty="0" err="1" smtClean="0">
                <a:solidFill>
                  <a:srgbClr val="333333"/>
                </a:solidFill>
              </a:rPr>
              <a:t>file.txt</a:t>
            </a:r>
            <a:endParaRPr lang="en-US" dirty="0">
              <a:solidFill>
                <a:srgbClr val="33333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787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788" grpId="0" animBg="1"/>
      <p:bldP spid="2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0" name="Shape 850"/>
          <p:cNvSpPr/>
          <p:nvPr/>
        </p:nvSpPr>
        <p:spPr>
          <a:xfrm>
            <a:off x="5152934" y="3587418"/>
            <a:ext cx="731798" cy="763947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D’</a:t>
            </a:r>
          </a:p>
        </p:txBody>
      </p:sp>
      <p:sp>
        <p:nvSpPr>
          <p:cNvPr id="851" name="Shape 851"/>
          <p:cNvSpPr/>
          <p:nvPr/>
        </p:nvSpPr>
        <p:spPr>
          <a:xfrm>
            <a:off x="1977934" y="3587418"/>
            <a:ext cx="731798" cy="763947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I2</a:t>
            </a:r>
          </a:p>
        </p:txBody>
      </p:sp>
      <p:sp>
        <p:nvSpPr>
          <p:cNvPr id="852" name="Shape 852"/>
          <p:cNvSpPr/>
          <p:nvPr/>
        </p:nvSpPr>
        <p:spPr>
          <a:xfrm>
            <a:off x="2765334" y="3587418"/>
            <a:ext cx="731798" cy="763947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 dirty="0" smtClean="0">
                <a:solidFill>
                  <a:srgbClr val="FFFFFF"/>
                </a:solidFill>
              </a:rPr>
              <a:t>D</a:t>
            </a:r>
            <a:r>
              <a:rPr lang="en-US" sz="3000" b="1" dirty="0" smtClean="0">
                <a:solidFill>
                  <a:srgbClr val="FFFFFF"/>
                </a:solidFill>
              </a:rPr>
              <a:t>ir</a:t>
            </a:r>
            <a:endParaRPr sz="3000" b="1" dirty="0">
              <a:solidFill>
                <a:srgbClr val="FFFFFF"/>
              </a:solidFill>
            </a:endParaRPr>
          </a:p>
        </p:txBody>
      </p:sp>
      <p:sp>
        <p:nvSpPr>
          <p:cNvPr id="853" name="Shape 853"/>
          <p:cNvSpPr/>
          <p:nvPr/>
        </p:nvSpPr>
        <p:spPr>
          <a:xfrm>
            <a:off x="3552734" y="3587418"/>
            <a:ext cx="731798" cy="763947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I9</a:t>
            </a:r>
          </a:p>
        </p:txBody>
      </p:sp>
      <p:sp>
        <p:nvSpPr>
          <p:cNvPr id="854" name="Shape 854"/>
          <p:cNvSpPr/>
          <p:nvPr/>
        </p:nvSpPr>
        <p:spPr>
          <a:xfrm>
            <a:off x="4352834" y="3587418"/>
            <a:ext cx="731798" cy="763947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855" name="Shape 85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7200" dirty="0" err="1" smtClean="0">
                <a:solidFill>
                  <a:srgbClr val="FFFFFF"/>
                </a:solidFill>
              </a:rPr>
              <a:t>AttempT</a:t>
            </a:r>
            <a:r>
              <a:rPr lang="en-US" sz="7200" dirty="0" smtClean="0">
                <a:solidFill>
                  <a:srgbClr val="FFFFFF"/>
                </a:solidFill>
              </a:rPr>
              <a:t> 1</a:t>
            </a:r>
            <a:endParaRPr sz="6600" dirty="0">
              <a:solidFill>
                <a:srgbClr val="FFFFFF"/>
              </a:solidFill>
            </a:endParaRPr>
          </a:p>
        </p:txBody>
      </p:sp>
      <p:sp>
        <p:nvSpPr>
          <p:cNvPr id="856" name="Shape 856"/>
          <p:cNvSpPr/>
          <p:nvPr/>
        </p:nvSpPr>
        <p:spPr>
          <a:xfrm>
            <a:off x="1977934" y="3587418"/>
            <a:ext cx="9048932" cy="763947"/>
          </a:xfrm>
          <a:prstGeom prst="rect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61" name="Shape 861"/>
          <p:cNvSpPr/>
          <p:nvPr/>
        </p:nvSpPr>
        <p:spPr>
          <a:xfrm>
            <a:off x="2380289" y="3032516"/>
            <a:ext cx="547372" cy="5713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18" extrusionOk="0">
                <a:moveTo>
                  <a:pt x="0" y="16218"/>
                </a:moveTo>
                <a:cubicBezTo>
                  <a:pt x="8153" y="-4687"/>
                  <a:pt x="15353" y="-5382"/>
                  <a:pt x="21600" y="14134"/>
                </a:cubicBezTo>
              </a:path>
            </a:pathLst>
          </a:custGeom>
          <a:ln w="25400">
            <a:solidFill>
              <a:srgbClr val="FFFFFF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862" name="Shape 862"/>
          <p:cNvSpPr/>
          <p:nvPr/>
        </p:nvSpPr>
        <p:spPr>
          <a:xfrm>
            <a:off x="3269288" y="3032516"/>
            <a:ext cx="547373" cy="5713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18" extrusionOk="0">
                <a:moveTo>
                  <a:pt x="0" y="16218"/>
                </a:moveTo>
                <a:cubicBezTo>
                  <a:pt x="8153" y="-4687"/>
                  <a:pt x="15353" y="-5382"/>
                  <a:pt x="21600" y="14134"/>
                </a:cubicBezTo>
              </a:path>
            </a:pathLst>
          </a:custGeom>
          <a:ln w="25400">
            <a:solidFill>
              <a:srgbClr val="FFFFFF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863" name="Shape 863"/>
          <p:cNvSpPr/>
          <p:nvPr/>
        </p:nvSpPr>
        <p:spPr>
          <a:xfrm>
            <a:off x="4031288" y="3028555"/>
            <a:ext cx="1413485" cy="5753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18" extrusionOk="0">
                <a:moveTo>
                  <a:pt x="0" y="16218"/>
                </a:moveTo>
                <a:cubicBezTo>
                  <a:pt x="11281" y="-4692"/>
                  <a:pt x="18481" y="-5382"/>
                  <a:pt x="21600" y="14149"/>
                </a:cubicBezTo>
              </a:path>
            </a:pathLst>
          </a:custGeom>
          <a:ln w="25400">
            <a:solidFill>
              <a:srgbClr val="FFFFFF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860" name="Shape 860"/>
          <p:cNvSpPr/>
          <p:nvPr/>
        </p:nvSpPr>
        <p:spPr>
          <a:xfrm>
            <a:off x="2094491" y="5050477"/>
            <a:ext cx="8815840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600" dirty="0" smtClean="0">
                <a:solidFill>
                  <a:srgbClr val="FFFFFF"/>
                </a:solidFill>
              </a:rPr>
              <a:t>Can LFS update </a:t>
            </a:r>
            <a:r>
              <a:rPr lang="en-US" sz="3600" dirty="0" err="1" smtClean="0">
                <a:solidFill>
                  <a:srgbClr val="FFFFFF"/>
                </a:solidFill>
              </a:rPr>
              <a:t>Inode</a:t>
            </a:r>
            <a:r>
              <a:rPr lang="en-US" sz="3600" dirty="0" smtClean="0">
                <a:solidFill>
                  <a:srgbClr val="FFFFFF"/>
                </a:solidFill>
              </a:rPr>
              <a:t> 9 to point to new D’?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269288" y="6240095"/>
            <a:ext cx="6515325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200" dirty="0" smtClean="0"/>
              <a:t>NO!  This would be a random write</a:t>
            </a:r>
            <a:endParaRPr lang="en-US" sz="3200" dirty="0"/>
          </a:p>
        </p:txBody>
      </p:sp>
      <p:sp>
        <p:nvSpPr>
          <p:cNvPr id="14" name="Rectangle 13"/>
          <p:cNvSpPr/>
          <p:nvPr/>
        </p:nvSpPr>
        <p:spPr>
          <a:xfrm>
            <a:off x="1817698" y="2167467"/>
            <a:ext cx="94461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333333"/>
                </a:solidFill>
              </a:rPr>
              <a:t>Overwrite data in  /</a:t>
            </a:r>
            <a:r>
              <a:rPr lang="en-US" dirty="0" err="1" smtClean="0">
                <a:solidFill>
                  <a:srgbClr val="333333"/>
                </a:solidFill>
              </a:rPr>
              <a:t>file.txt</a:t>
            </a:r>
            <a:endParaRPr lang="en-US" dirty="0">
              <a:solidFill>
                <a:srgbClr val="33333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" name="Shape 925"/>
          <p:cNvSpPr/>
          <p:nvPr/>
        </p:nvSpPr>
        <p:spPr>
          <a:xfrm>
            <a:off x="7578635" y="3587418"/>
            <a:ext cx="731797" cy="763947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 dirty="0" smtClean="0">
                <a:solidFill>
                  <a:srgbClr val="FFFFFF"/>
                </a:solidFill>
              </a:rPr>
              <a:t>I2</a:t>
            </a:r>
            <a:r>
              <a:rPr lang="en-US" sz="3000" b="1" dirty="0" smtClean="0">
                <a:solidFill>
                  <a:srgbClr val="FFFFFF"/>
                </a:solidFill>
              </a:rPr>
              <a:t>'</a:t>
            </a:r>
            <a:endParaRPr sz="3000" b="1" dirty="0">
              <a:solidFill>
                <a:srgbClr val="FFFFFF"/>
              </a:solidFill>
            </a:endParaRPr>
          </a:p>
        </p:txBody>
      </p:sp>
      <p:sp>
        <p:nvSpPr>
          <p:cNvPr id="926" name="Shape 926"/>
          <p:cNvSpPr/>
          <p:nvPr/>
        </p:nvSpPr>
        <p:spPr>
          <a:xfrm>
            <a:off x="6778535" y="3587418"/>
            <a:ext cx="731797" cy="763947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 dirty="0" smtClean="0">
                <a:solidFill>
                  <a:srgbClr val="FFFFFF"/>
                </a:solidFill>
              </a:rPr>
              <a:t>D</a:t>
            </a:r>
            <a:r>
              <a:rPr lang="en-US" sz="3000" b="1" dirty="0" smtClean="0">
                <a:solidFill>
                  <a:srgbClr val="FFFFFF"/>
                </a:solidFill>
              </a:rPr>
              <a:t>r’</a:t>
            </a:r>
            <a:endParaRPr sz="3000" b="1" dirty="0">
              <a:solidFill>
                <a:srgbClr val="FFFFFF"/>
              </a:solidFill>
            </a:endParaRPr>
          </a:p>
        </p:txBody>
      </p:sp>
      <p:sp>
        <p:nvSpPr>
          <p:cNvPr id="927" name="Shape 927"/>
          <p:cNvSpPr/>
          <p:nvPr/>
        </p:nvSpPr>
        <p:spPr>
          <a:xfrm>
            <a:off x="5965734" y="3587418"/>
            <a:ext cx="731798" cy="763947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 dirty="0" smtClean="0">
                <a:solidFill>
                  <a:srgbClr val="FFFFFF"/>
                </a:solidFill>
              </a:rPr>
              <a:t>I9</a:t>
            </a:r>
            <a:r>
              <a:rPr lang="en-US" sz="3000" b="1" dirty="0" smtClean="0">
                <a:solidFill>
                  <a:srgbClr val="FFFFFF"/>
                </a:solidFill>
              </a:rPr>
              <a:t>'</a:t>
            </a:r>
            <a:endParaRPr sz="3000" b="1" dirty="0">
              <a:solidFill>
                <a:srgbClr val="FFFFFF"/>
              </a:solidFill>
            </a:endParaRPr>
          </a:p>
        </p:txBody>
      </p:sp>
      <p:sp>
        <p:nvSpPr>
          <p:cNvPr id="928" name="Shape 928"/>
          <p:cNvSpPr/>
          <p:nvPr/>
        </p:nvSpPr>
        <p:spPr>
          <a:xfrm>
            <a:off x="5152934" y="3587418"/>
            <a:ext cx="731798" cy="763947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D’</a:t>
            </a:r>
          </a:p>
        </p:txBody>
      </p:sp>
      <p:sp>
        <p:nvSpPr>
          <p:cNvPr id="929" name="Shape 929"/>
          <p:cNvSpPr/>
          <p:nvPr/>
        </p:nvSpPr>
        <p:spPr>
          <a:xfrm>
            <a:off x="1977934" y="3587418"/>
            <a:ext cx="731798" cy="763947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I2</a:t>
            </a:r>
          </a:p>
        </p:txBody>
      </p:sp>
      <p:sp>
        <p:nvSpPr>
          <p:cNvPr id="930" name="Shape 930"/>
          <p:cNvSpPr/>
          <p:nvPr/>
        </p:nvSpPr>
        <p:spPr>
          <a:xfrm>
            <a:off x="2765334" y="3587418"/>
            <a:ext cx="731798" cy="763947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 dirty="0" smtClean="0">
                <a:solidFill>
                  <a:srgbClr val="FFFFFF"/>
                </a:solidFill>
              </a:rPr>
              <a:t>D</a:t>
            </a:r>
            <a:r>
              <a:rPr lang="en-US" sz="3000" b="1" dirty="0" smtClean="0">
                <a:solidFill>
                  <a:srgbClr val="FFFFFF"/>
                </a:solidFill>
              </a:rPr>
              <a:t>ir</a:t>
            </a:r>
            <a:endParaRPr sz="3000" b="1" dirty="0">
              <a:solidFill>
                <a:srgbClr val="FFFFFF"/>
              </a:solidFill>
            </a:endParaRPr>
          </a:p>
        </p:txBody>
      </p:sp>
      <p:sp>
        <p:nvSpPr>
          <p:cNvPr id="931" name="Shape 931"/>
          <p:cNvSpPr/>
          <p:nvPr/>
        </p:nvSpPr>
        <p:spPr>
          <a:xfrm>
            <a:off x="3552734" y="3587418"/>
            <a:ext cx="731798" cy="763947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I9</a:t>
            </a:r>
          </a:p>
        </p:txBody>
      </p:sp>
      <p:sp>
        <p:nvSpPr>
          <p:cNvPr id="932" name="Shape 932"/>
          <p:cNvSpPr/>
          <p:nvPr/>
        </p:nvSpPr>
        <p:spPr>
          <a:xfrm>
            <a:off x="4352834" y="3587418"/>
            <a:ext cx="731798" cy="763947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933" name="Shape 93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7200" dirty="0" smtClean="0">
                <a:solidFill>
                  <a:srgbClr val="FFFFFF"/>
                </a:solidFill>
              </a:rPr>
              <a:t>Attempt 1</a:t>
            </a:r>
            <a:endParaRPr sz="7200" dirty="0">
              <a:solidFill>
                <a:srgbClr val="FFFFFF"/>
              </a:solidFill>
            </a:endParaRPr>
          </a:p>
        </p:txBody>
      </p:sp>
      <p:sp>
        <p:nvSpPr>
          <p:cNvPr id="934" name="Shape 934"/>
          <p:cNvSpPr/>
          <p:nvPr/>
        </p:nvSpPr>
        <p:spPr>
          <a:xfrm>
            <a:off x="1977934" y="3587418"/>
            <a:ext cx="9048932" cy="763947"/>
          </a:xfrm>
          <a:prstGeom prst="rect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49" name="Shape 949"/>
          <p:cNvSpPr/>
          <p:nvPr/>
        </p:nvSpPr>
        <p:spPr>
          <a:xfrm>
            <a:off x="2380289" y="3032516"/>
            <a:ext cx="547372" cy="5713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18" extrusionOk="0">
                <a:moveTo>
                  <a:pt x="0" y="16218"/>
                </a:moveTo>
                <a:cubicBezTo>
                  <a:pt x="8153" y="-4687"/>
                  <a:pt x="15353" y="-5382"/>
                  <a:pt x="21600" y="14134"/>
                </a:cubicBezTo>
              </a:path>
            </a:pathLst>
          </a:custGeom>
          <a:ln w="25400">
            <a:solidFill>
              <a:srgbClr val="FFFFFF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950" name="Shape 950"/>
          <p:cNvSpPr/>
          <p:nvPr/>
        </p:nvSpPr>
        <p:spPr>
          <a:xfrm>
            <a:off x="3269288" y="3032516"/>
            <a:ext cx="547373" cy="5713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18" extrusionOk="0">
                <a:moveTo>
                  <a:pt x="0" y="16218"/>
                </a:moveTo>
                <a:cubicBezTo>
                  <a:pt x="8153" y="-4687"/>
                  <a:pt x="15353" y="-5382"/>
                  <a:pt x="21600" y="14134"/>
                </a:cubicBezTo>
              </a:path>
            </a:pathLst>
          </a:custGeom>
          <a:ln w="25400">
            <a:solidFill>
              <a:srgbClr val="FFFFFF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951" name="Shape 951"/>
          <p:cNvSpPr/>
          <p:nvPr/>
        </p:nvSpPr>
        <p:spPr>
          <a:xfrm>
            <a:off x="4031288" y="3032516"/>
            <a:ext cx="547373" cy="5713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18" extrusionOk="0">
                <a:moveTo>
                  <a:pt x="0" y="16218"/>
                </a:moveTo>
                <a:cubicBezTo>
                  <a:pt x="8153" y="-4687"/>
                  <a:pt x="15353" y="-5382"/>
                  <a:pt x="21600" y="14134"/>
                </a:cubicBezTo>
              </a:path>
            </a:pathLst>
          </a:custGeom>
          <a:ln w="25400">
            <a:solidFill>
              <a:srgbClr val="FFFFFF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952" name="Shape 952"/>
          <p:cNvSpPr/>
          <p:nvPr/>
        </p:nvSpPr>
        <p:spPr>
          <a:xfrm>
            <a:off x="5682288" y="3032516"/>
            <a:ext cx="547373" cy="5713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18" extrusionOk="0">
                <a:moveTo>
                  <a:pt x="21600" y="16218"/>
                </a:moveTo>
                <a:cubicBezTo>
                  <a:pt x="13447" y="-4687"/>
                  <a:pt x="6247" y="-5382"/>
                  <a:pt x="0" y="14134"/>
                </a:cubicBezTo>
              </a:path>
            </a:pathLst>
          </a:custGeom>
          <a:ln w="25400">
            <a:solidFill>
              <a:srgbClr val="FFFFFF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953" name="Shape 953"/>
          <p:cNvSpPr/>
          <p:nvPr/>
        </p:nvSpPr>
        <p:spPr>
          <a:xfrm>
            <a:off x="6558588" y="3032516"/>
            <a:ext cx="547373" cy="5713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18" extrusionOk="0">
                <a:moveTo>
                  <a:pt x="21600" y="16218"/>
                </a:moveTo>
                <a:cubicBezTo>
                  <a:pt x="13447" y="-4687"/>
                  <a:pt x="6247" y="-5382"/>
                  <a:pt x="0" y="14134"/>
                </a:cubicBezTo>
              </a:path>
            </a:pathLst>
          </a:custGeom>
          <a:ln w="25400">
            <a:solidFill>
              <a:srgbClr val="FFFFFF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954" name="Shape 954"/>
          <p:cNvSpPr/>
          <p:nvPr/>
        </p:nvSpPr>
        <p:spPr>
          <a:xfrm>
            <a:off x="7320588" y="3032516"/>
            <a:ext cx="547373" cy="5713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18" extrusionOk="0">
                <a:moveTo>
                  <a:pt x="21600" y="16218"/>
                </a:moveTo>
                <a:cubicBezTo>
                  <a:pt x="13447" y="-4687"/>
                  <a:pt x="6247" y="-5382"/>
                  <a:pt x="0" y="14134"/>
                </a:cubicBezTo>
              </a:path>
            </a:pathLst>
          </a:custGeom>
          <a:ln w="25400">
            <a:solidFill>
              <a:srgbClr val="FFFFFF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grpSp>
        <p:nvGrpSpPr>
          <p:cNvPr id="26" name="Group 25"/>
          <p:cNvGrpSpPr/>
          <p:nvPr/>
        </p:nvGrpSpPr>
        <p:grpSpPr>
          <a:xfrm>
            <a:off x="1950496" y="4504801"/>
            <a:ext cx="6324696" cy="974918"/>
            <a:chOff x="1950496" y="4504801"/>
            <a:chExt cx="6324696" cy="974918"/>
          </a:xfrm>
        </p:grpSpPr>
        <p:sp>
          <p:nvSpPr>
            <p:cNvPr id="941" name="Shape 941"/>
            <p:cNvSpPr/>
            <p:nvPr/>
          </p:nvSpPr>
          <p:spPr>
            <a:xfrm>
              <a:off x="2026791" y="4604391"/>
              <a:ext cx="2922944" cy="1"/>
            </a:xfrm>
            <a:prstGeom prst="line">
              <a:avLst/>
            </a:prstGeom>
            <a:ln w="25400">
              <a:solidFill>
                <a:srgbClr val="FFFFFF"/>
              </a:solidFill>
              <a:miter lim="400000"/>
            </a:ln>
          </p:spPr>
          <p:txBody>
            <a:bodyPr lIns="50800" tIns="50800" rIns="50800" bIns="50800" anchor="ctr"/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942" name="Shape 942"/>
            <p:cNvSpPr/>
            <p:nvPr/>
          </p:nvSpPr>
          <p:spPr>
            <a:xfrm flipH="1" flipV="1">
              <a:off x="1950496" y="4504801"/>
              <a:ext cx="76296" cy="99591"/>
            </a:xfrm>
            <a:prstGeom prst="line">
              <a:avLst/>
            </a:prstGeom>
            <a:ln w="25400">
              <a:solidFill>
                <a:srgbClr val="FFFFFF"/>
              </a:solidFill>
              <a:miter lim="400000"/>
            </a:ln>
          </p:spPr>
          <p:txBody>
            <a:bodyPr lIns="50800" tIns="50800" rIns="50800" bIns="50800" anchor="ctr"/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943" name="Shape 943"/>
            <p:cNvSpPr/>
            <p:nvPr/>
          </p:nvSpPr>
          <p:spPr>
            <a:xfrm flipV="1">
              <a:off x="4947696" y="4504801"/>
              <a:ext cx="76296" cy="99591"/>
            </a:xfrm>
            <a:prstGeom prst="line">
              <a:avLst/>
            </a:prstGeom>
            <a:ln w="25400">
              <a:solidFill>
                <a:srgbClr val="FFFFFF"/>
              </a:solidFill>
              <a:miter lim="400000"/>
            </a:ln>
          </p:spPr>
          <p:txBody>
            <a:bodyPr lIns="50800" tIns="50800" rIns="50800" bIns="50800" anchor="ctr"/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944" name="Shape 944"/>
            <p:cNvSpPr/>
            <p:nvPr/>
          </p:nvSpPr>
          <p:spPr>
            <a:xfrm>
              <a:off x="5277991" y="4604391"/>
              <a:ext cx="2922944" cy="1"/>
            </a:xfrm>
            <a:prstGeom prst="line">
              <a:avLst/>
            </a:prstGeom>
            <a:ln w="25400">
              <a:solidFill>
                <a:srgbClr val="FFFFFF"/>
              </a:solidFill>
              <a:miter lim="400000"/>
            </a:ln>
          </p:spPr>
          <p:txBody>
            <a:bodyPr lIns="50800" tIns="50800" rIns="50800" bIns="50800" anchor="ctr"/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945" name="Shape 945"/>
            <p:cNvSpPr/>
            <p:nvPr/>
          </p:nvSpPr>
          <p:spPr>
            <a:xfrm flipH="1" flipV="1">
              <a:off x="5201696" y="4504801"/>
              <a:ext cx="76296" cy="99591"/>
            </a:xfrm>
            <a:prstGeom prst="line">
              <a:avLst/>
            </a:prstGeom>
            <a:ln w="25400">
              <a:solidFill>
                <a:srgbClr val="FFFFFF"/>
              </a:solidFill>
              <a:miter lim="400000"/>
            </a:ln>
          </p:spPr>
          <p:txBody>
            <a:bodyPr lIns="50800" tIns="50800" rIns="50800" bIns="50800" anchor="ctr"/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946" name="Shape 946"/>
            <p:cNvSpPr/>
            <p:nvPr/>
          </p:nvSpPr>
          <p:spPr>
            <a:xfrm flipV="1">
              <a:off x="8198897" y="4504801"/>
              <a:ext cx="76295" cy="99591"/>
            </a:xfrm>
            <a:prstGeom prst="line">
              <a:avLst/>
            </a:prstGeom>
            <a:ln w="25400">
              <a:solidFill>
                <a:srgbClr val="FFFFFF"/>
              </a:solidFill>
              <a:miter lim="400000"/>
            </a:ln>
          </p:spPr>
          <p:txBody>
            <a:bodyPr lIns="50800" tIns="50800" rIns="50800" bIns="50800" anchor="ctr"/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947" name="Shape 947"/>
            <p:cNvSpPr/>
            <p:nvPr/>
          </p:nvSpPr>
          <p:spPr>
            <a:xfrm>
              <a:off x="3113587" y="4832018"/>
              <a:ext cx="749352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old</a:t>
              </a:r>
            </a:p>
          </p:txBody>
        </p:sp>
        <p:sp>
          <p:nvSpPr>
            <p:cNvPr id="948" name="Shape 948"/>
            <p:cNvSpPr/>
            <p:nvPr/>
          </p:nvSpPr>
          <p:spPr>
            <a:xfrm>
              <a:off x="6261630" y="4832018"/>
              <a:ext cx="952806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new</a:t>
              </a: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1108570" y="6455344"/>
            <a:ext cx="103412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Must update all structures in sequential order to log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817698" y="2167467"/>
            <a:ext cx="94461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333333"/>
                </a:solidFill>
              </a:rPr>
              <a:t>Overwrite data in  /</a:t>
            </a:r>
            <a:r>
              <a:rPr lang="en-US" dirty="0" err="1" smtClean="0">
                <a:solidFill>
                  <a:srgbClr val="333333"/>
                </a:solidFill>
              </a:rPr>
              <a:t>file.txt</a:t>
            </a:r>
            <a:endParaRPr lang="en-US" dirty="0">
              <a:solidFill>
                <a:srgbClr val="33333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5" grpId="0" animBg="1"/>
      <p:bldP spid="926" grpId="0" animBg="1"/>
      <p:bldP spid="927" grpId="0" animBg="1"/>
      <p:bldP spid="952" grpId="0" animBg="1"/>
      <p:bldP spid="953" grpId="0" animBg="1"/>
      <p:bldP spid="95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Shape 95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Attempt 1: Problem </a:t>
            </a:r>
            <a:r>
              <a:rPr lang="en-US" sz="6480" dirty="0" err="1" smtClean="0">
                <a:solidFill>
                  <a:srgbClr val="FFFFFF"/>
                </a:solidFill>
              </a:rPr>
              <a:t>w</a:t>
            </a:r>
            <a:r>
              <a:rPr lang="en-US" sz="6480" dirty="0" smtClean="0">
                <a:solidFill>
                  <a:srgbClr val="FFFFFF"/>
                </a:solidFill>
              </a:rPr>
              <a:t>/ </a:t>
            </a:r>
            <a:r>
              <a:rPr sz="6480" dirty="0" err="1" smtClean="0">
                <a:solidFill>
                  <a:srgbClr val="FFFFFF"/>
                </a:solidFill>
              </a:rPr>
              <a:t>Inode</a:t>
            </a:r>
            <a:r>
              <a:rPr sz="6480" dirty="0" smtClean="0">
                <a:solidFill>
                  <a:srgbClr val="FFFFFF"/>
                </a:solidFill>
              </a:rPr>
              <a:t> Numbers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960" name="Shape 960"/>
          <p:cNvSpPr>
            <a:spLocks noGrp="1"/>
          </p:cNvSpPr>
          <p:nvPr>
            <p:ph type="body" idx="4294967295"/>
          </p:nvPr>
        </p:nvSpPr>
        <p:spPr>
          <a:xfrm>
            <a:off x="469325" y="4045017"/>
            <a:ext cx="12161050" cy="5039015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 smtClean="0">
                <a:solidFill>
                  <a:srgbClr val="333333"/>
                </a:solidFill>
              </a:rPr>
              <a:t>Problem: </a:t>
            </a:r>
            <a:r>
              <a:rPr lang="en-US" sz="3800" dirty="0" smtClean="0">
                <a:solidFill>
                  <a:srgbClr val="333333"/>
                </a:solidFill>
              </a:rPr>
              <a:t/>
            </a:r>
            <a:br>
              <a:rPr lang="en-US" sz="3800" dirty="0" smtClean="0">
                <a:solidFill>
                  <a:srgbClr val="333333"/>
                </a:solidFill>
              </a:rPr>
            </a:br>
            <a:r>
              <a:rPr lang="en-US" sz="3800" dirty="0" smtClean="0">
                <a:solidFill>
                  <a:srgbClr val="333333"/>
                </a:solidFill>
              </a:rPr>
              <a:t>F</a:t>
            </a:r>
            <a:r>
              <a:rPr sz="3800" dirty="0" smtClean="0">
                <a:solidFill>
                  <a:srgbClr val="333333"/>
                </a:solidFill>
              </a:rPr>
              <a:t>or </a:t>
            </a:r>
            <a:r>
              <a:rPr sz="3800" dirty="0">
                <a:solidFill>
                  <a:srgbClr val="333333"/>
                </a:solidFill>
              </a:rPr>
              <a:t>every data update,</a:t>
            </a:r>
            <a:r>
              <a:rPr sz="3800" dirty="0" smtClean="0">
                <a:solidFill>
                  <a:srgbClr val="333333"/>
                </a:solidFill>
              </a:rPr>
              <a:t> </a:t>
            </a:r>
            <a:r>
              <a:rPr lang="en-US" sz="3800" dirty="0" smtClean="0">
                <a:solidFill>
                  <a:srgbClr val="333333"/>
                </a:solidFill>
              </a:rPr>
              <a:t>must propagate </a:t>
            </a:r>
            <a:r>
              <a:rPr sz="3800" dirty="0" smtClean="0">
                <a:solidFill>
                  <a:srgbClr val="333333"/>
                </a:solidFill>
              </a:rPr>
              <a:t>updates </a:t>
            </a:r>
            <a:r>
              <a:rPr sz="3800" dirty="0">
                <a:solidFill>
                  <a:srgbClr val="333333"/>
                </a:solidFill>
              </a:rPr>
              <a:t>all the way up</a:t>
            </a:r>
            <a:r>
              <a:rPr sz="3800" dirty="0" smtClean="0">
                <a:solidFill>
                  <a:srgbClr val="333333"/>
                </a:solidFill>
              </a:rPr>
              <a:t> </a:t>
            </a:r>
            <a:r>
              <a:rPr lang="en-US" sz="3800" dirty="0" smtClean="0">
                <a:solidFill>
                  <a:srgbClr val="333333"/>
                </a:solidFill>
              </a:rPr>
              <a:t>directory t</a:t>
            </a:r>
            <a:r>
              <a:rPr sz="3800" dirty="0" smtClean="0">
                <a:solidFill>
                  <a:srgbClr val="333333"/>
                </a:solidFill>
              </a:rPr>
              <a:t>ree</a:t>
            </a:r>
            <a:r>
              <a:rPr lang="en-US" sz="3800" dirty="0" smtClean="0">
                <a:solidFill>
                  <a:srgbClr val="333333"/>
                </a:solidFill>
              </a:rPr>
              <a:t> to root</a:t>
            </a:r>
            <a:endParaRPr sz="3800" dirty="0" smtClean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Why?</a:t>
            </a:r>
            <a:r>
              <a:rPr sz="3800" dirty="0" smtClean="0">
                <a:solidFill>
                  <a:srgbClr val="333333"/>
                </a:solidFill>
              </a:rPr>
              <a:t> </a:t>
            </a:r>
            <a:r>
              <a:rPr lang="en-US" sz="3800" dirty="0" smtClean="0">
                <a:solidFill>
                  <a:srgbClr val="333333"/>
                </a:solidFill>
              </a:rPr>
              <a:t/>
            </a:r>
            <a:br>
              <a:rPr lang="en-US" sz="3800" dirty="0" smtClean="0">
                <a:solidFill>
                  <a:srgbClr val="333333"/>
                </a:solidFill>
              </a:rPr>
            </a:br>
            <a:r>
              <a:rPr lang="en-US" sz="3800" dirty="0" smtClean="0">
                <a:solidFill>
                  <a:srgbClr val="333333"/>
                </a:solidFill>
              </a:rPr>
              <a:t>When </a:t>
            </a:r>
            <a:r>
              <a:rPr lang="en-US" sz="3800" dirty="0" err="1" smtClean="0">
                <a:solidFill>
                  <a:srgbClr val="333333"/>
                </a:solidFill>
              </a:rPr>
              <a:t>inode</a:t>
            </a:r>
            <a:r>
              <a:rPr lang="en-US" sz="3800" dirty="0" smtClean="0">
                <a:solidFill>
                  <a:srgbClr val="333333"/>
                </a:solidFill>
              </a:rPr>
              <a:t> copied, its location (</a:t>
            </a:r>
            <a:r>
              <a:rPr lang="en-US" sz="3800" dirty="0" err="1" smtClean="0">
                <a:solidFill>
                  <a:srgbClr val="333333"/>
                </a:solidFill>
              </a:rPr>
              <a:t>inode</a:t>
            </a:r>
            <a:r>
              <a:rPr lang="en-US" sz="3800" dirty="0" smtClean="0">
                <a:solidFill>
                  <a:srgbClr val="333333"/>
                </a:solidFill>
              </a:rPr>
              <a:t> number) changes</a:t>
            </a:r>
            <a:endParaRPr sz="3800" dirty="0" smtClean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Solution:</a:t>
            </a:r>
            <a:r>
              <a:rPr sz="3800" dirty="0" smtClean="0">
                <a:solidFill>
                  <a:srgbClr val="333333"/>
                </a:solidFill>
              </a:rPr>
              <a:t> </a:t>
            </a:r>
            <a:r>
              <a:rPr lang="en-US" sz="3800" dirty="0" smtClean="0">
                <a:solidFill>
                  <a:srgbClr val="333333"/>
                </a:solidFill>
              </a:rPr>
              <a:t/>
            </a:r>
            <a:br>
              <a:rPr lang="en-US" sz="3800" dirty="0" smtClean="0">
                <a:solidFill>
                  <a:srgbClr val="333333"/>
                </a:solidFill>
              </a:rPr>
            </a:br>
            <a:r>
              <a:rPr lang="en-US" sz="3800" dirty="0" smtClean="0">
                <a:solidFill>
                  <a:srgbClr val="333333"/>
                </a:solidFill>
              </a:rPr>
              <a:t>K</a:t>
            </a:r>
            <a:r>
              <a:rPr sz="3800" dirty="0" smtClean="0">
                <a:solidFill>
                  <a:srgbClr val="333333"/>
                </a:solidFill>
              </a:rPr>
              <a:t>eep </a:t>
            </a:r>
            <a:r>
              <a:rPr sz="3800" dirty="0">
                <a:solidFill>
                  <a:srgbClr val="333333"/>
                </a:solidFill>
              </a:rPr>
              <a:t>inode numbers </a:t>
            </a:r>
            <a:r>
              <a:rPr sz="3800" dirty="0" smtClean="0">
                <a:solidFill>
                  <a:srgbClr val="333333"/>
                </a:solidFill>
              </a:rPr>
              <a:t>constant</a:t>
            </a:r>
            <a:r>
              <a:rPr lang="en-US" sz="3800" dirty="0" smtClean="0">
                <a:solidFill>
                  <a:srgbClr val="333333"/>
                </a:solidFill>
              </a:rPr>
              <a:t>; </a:t>
            </a:r>
            <a:r>
              <a:rPr sz="3800" dirty="0" smtClean="0">
                <a:solidFill>
                  <a:srgbClr val="333333"/>
                </a:solidFill>
              </a:rPr>
              <a:t> </a:t>
            </a:r>
            <a:r>
              <a:rPr lang="en-US" sz="3800" dirty="0" smtClean="0">
                <a:solidFill>
                  <a:srgbClr val="333333"/>
                </a:solidFill>
              </a:rPr>
              <a:t>d</a:t>
            </a:r>
            <a:r>
              <a:rPr sz="3800" dirty="0" smtClean="0">
                <a:solidFill>
                  <a:srgbClr val="333333"/>
                </a:solidFill>
              </a:rPr>
              <a:t>on’t </a:t>
            </a:r>
            <a:r>
              <a:rPr sz="3800" dirty="0">
                <a:solidFill>
                  <a:srgbClr val="333333"/>
                </a:solidFill>
              </a:rPr>
              <a:t>base</a:t>
            </a:r>
            <a:r>
              <a:rPr sz="3800" dirty="0" smtClean="0">
                <a:solidFill>
                  <a:srgbClr val="333333"/>
                </a:solidFill>
              </a:rPr>
              <a:t> </a:t>
            </a:r>
            <a:r>
              <a:rPr lang="en-US" sz="3800" dirty="0" smtClean="0">
                <a:solidFill>
                  <a:srgbClr val="333333"/>
                </a:solidFill>
              </a:rPr>
              <a:t>name </a:t>
            </a:r>
            <a:r>
              <a:rPr sz="3800" dirty="0" smtClean="0">
                <a:solidFill>
                  <a:srgbClr val="333333"/>
                </a:solidFill>
              </a:rPr>
              <a:t>on offset</a:t>
            </a:r>
            <a:endParaRPr lang="en-US" sz="3800" dirty="0" smtClean="0">
              <a:solidFill>
                <a:srgbClr val="333333"/>
              </a:solidFill>
            </a:endParaRPr>
          </a:p>
          <a:p>
            <a:pPr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rgbClr val="333333"/>
                </a:solidFill>
              </a:rPr>
              <a:t>FFS found </a:t>
            </a:r>
            <a:r>
              <a:rPr lang="en-US" sz="3800" dirty="0" err="1" smtClean="0">
                <a:solidFill>
                  <a:srgbClr val="333333"/>
                </a:solidFill>
              </a:rPr>
              <a:t>inodes</a:t>
            </a:r>
            <a:r>
              <a:rPr lang="en-US" sz="3800" dirty="0" smtClean="0">
                <a:solidFill>
                  <a:srgbClr val="333333"/>
                </a:solidFill>
              </a:rPr>
              <a:t> with math.  How now?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800" dirty="0">
              <a:solidFill>
                <a:srgbClr val="333333"/>
              </a:solidFill>
            </a:endParaRPr>
          </a:p>
        </p:txBody>
      </p:sp>
      <p:sp>
        <p:nvSpPr>
          <p:cNvPr id="4" name="Shape 925"/>
          <p:cNvSpPr/>
          <p:nvPr/>
        </p:nvSpPr>
        <p:spPr>
          <a:xfrm>
            <a:off x="7634823" y="2859153"/>
            <a:ext cx="731797" cy="763947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 dirty="0" smtClean="0">
                <a:solidFill>
                  <a:srgbClr val="FFFFFF"/>
                </a:solidFill>
              </a:rPr>
              <a:t>I2</a:t>
            </a:r>
            <a:r>
              <a:rPr lang="en-US" sz="3000" b="1" dirty="0" smtClean="0">
                <a:solidFill>
                  <a:srgbClr val="FFFFFF"/>
                </a:solidFill>
              </a:rPr>
              <a:t>'</a:t>
            </a:r>
            <a:endParaRPr sz="3000" b="1" dirty="0">
              <a:solidFill>
                <a:srgbClr val="FFFFFF"/>
              </a:solidFill>
            </a:endParaRPr>
          </a:p>
        </p:txBody>
      </p:sp>
      <p:sp>
        <p:nvSpPr>
          <p:cNvPr id="5" name="Shape 926"/>
          <p:cNvSpPr/>
          <p:nvPr/>
        </p:nvSpPr>
        <p:spPr>
          <a:xfrm>
            <a:off x="6834723" y="2859153"/>
            <a:ext cx="731797" cy="763947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 dirty="0" smtClean="0">
                <a:solidFill>
                  <a:srgbClr val="FFFFFF"/>
                </a:solidFill>
              </a:rPr>
              <a:t>D</a:t>
            </a:r>
            <a:r>
              <a:rPr lang="en-US" sz="3000" b="1" dirty="0" smtClean="0">
                <a:solidFill>
                  <a:srgbClr val="FFFFFF"/>
                </a:solidFill>
              </a:rPr>
              <a:t>r’</a:t>
            </a:r>
            <a:endParaRPr sz="3000" b="1" dirty="0">
              <a:solidFill>
                <a:srgbClr val="FFFFFF"/>
              </a:solidFill>
            </a:endParaRPr>
          </a:p>
        </p:txBody>
      </p:sp>
      <p:sp>
        <p:nvSpPr>
          <p:cNvPr id="6" name="Shape 927"/>
          <p:cNvSpPr/>
          <p:nvPr/>
        </p:nvSpPr>
        <p:spPr>
          <a:xfrm>
            <a:off x="6021922" y="2859153"/>
            <a:ext cx="731798" cy="763947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 dirty="0" smtClean="0">
                <a:solidFill>
                  <a:srgbClr val="FFFFFF"/>
                </a:solidFill>
              </a:rPr>
              <a:t>I9</a:t>
            </a:r>
            <a:r>
              <a:rPr lang="en-US" sz="3000" b="1" dirty="0" smtClean="0">
                <a:solidFill>
                  <a:srgbClr val="FFFFFF"/>
                </a:solidFill>
              </a:rPr>
              <a:t>'</a:t>
            </a:r>
            <a:endParaRPr sz="3000" b="1" dirty="0">
              <a:solidFill>
                <a:srgbClr val="FFFFFF"/>
              </a:solidFill>
            </a:endParaRPr>
          </a:p>
        </p:txBody>
      </p:sp>
      <p:sp>
        <p:nvSpPr>
          <p:cNvPr id="7" name="Shape 928"/>
          <p:cNvSpPr/>
          <p:nvPr/>
        </p:nvSpPr>
        <p:spPr>
          <a:xfrm>
            <a:off x="5209122" y="2859153"/>
            <a:ext cx="731798" cy="763947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D’</a:t>
            </a:r>
          </a:p>
        </p:txBody>
      </p:sp>
      <p:sp>
        <p:nvSpPr>
          <p:cNvPr id="8" name="Shape 929"/>
          <p:cNvSpPr/>
          <p:nvPr/>
        </p:nvSpPr>
        <p:spPr>
          <a:xfrm>
            <a:off x="2034122" y="2859153"/>
            <a:ext cx="731798" cy="763947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I2</a:t>
            </a:r>
          </a:p>
        </p:txBody>
      </p:sp>
      <p:sp>
        <p:nvSpPr>
          <p:cNvPr id="9" name="Shape 930"/>
          <p:cNvSpPr/>
          <p:nvPr/>
        </p:nvSpPr>
        <p:spPr>
          <a:xfrm>
            <a:off x="2821522" y="2859153"/>
            <a:ext cx="731798" cy="763947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 dirty="0" smtClean="0">
                <a:solidFill>
                  <a:srgbClr val="FFFFFF"/>
                </a:solidFill>
              </a:rPr>
              <a:t>D</a:t>
            </a:r>
            <a:r>
              <a:rPr lang="en-US" sz="3000" b="1" dirty="0" smtClean="0">
                <a:solidFill>
                  <a:srgbClr val="FFFFFF"/>
                </a:solidFill>
              </a:rPr>
              <a:t>ir</a:t>
            </a:r>
            <a:endParaRPr sz="3000" b="1" dirty="0">
              <a:solidFill>
                <a:srgbClr val="FFFFFF"/>
              </a:solidFill>
            </a:endParaRPr>
          </a:p>
        </p:txBody>
      </p:sp>
      <p:sp>
        <p:nvSpPr>
          <p:cNvPr id="10" name="Shape 931"/>
          <p:cNvSpPr/>
          <p:nvPr/>
        </p:nvSpPr>
        <p:spPr>
          <a:xfrm>
            <a:off x="3608922" y="2859153"/>
            <a:ext cx="731798" cy="763947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I9</a:t>
            </a:r>
          </a:p>
        </p:txBody>
      </p:sp>
      <p:sp>
        <p:nvSpPr>
          <p:cNvPr id="11" name="Shape 932"/>
          <p:cNvSpPr/>
          <p:nvPr/>
        </p:nvSpPr>
        <p:spPr>
          <a:xfrm>
            <a:off x="4409022" y="2859153"/>
            <a:ext cx="731798" cy="763947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2" name="Shape 934"/>
          <p:cNvSpPr/>
          <p:nvPr/>
        </p:nvSpPr>
        <p:spPr>
          <a:xfrm>
            <a:off x="2034122" y="2859153"/>
            <a:ext cx="9048932" cy="763947"/>
          </a:xfrm>
          <a:prstGeom prst="rect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3" name="Shape 949"/>
          <p:cNvSpPr/>
          <p:nvPr/>
        </p:nvSpPr>
        <p:spPr>
          <a:xfrm>
            <a:off x="2436477" y="2304251"/>
            <a:ext cx="547372" cy="5713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18" extrusionOk="0">
                <a:moveTo>
                  <a:pt x="0" y="16218"/>
                </a:moveTo>
                <a:cubicBezTo>
                  <a:pt x="8153" y="-4687"/>
                  <a:pt x="15353" y="-5382"/>
                  <a:pt x="21600" y="14134"/>
                </a:cubicBezTo>
              </a:path>
            </a:pathLst>
          </a:custGeom>
          <a:ln w="25400">
            <a:solidFill>
              <a:srgbClr val="FFFFFF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14" name="Shape 950"/>
          <p:cNvSpPr/>
          <p:nvPr/>
        </p:nvSpPr>
        <p:spPr>
          <a:xfrm>
            <a:off x="3325476" y="2304251"/>
            <a:ext cx="547373" cy="5713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18" extrusionOk="0">
                <a:moveTo>
                  <a:pt x="0" y="16218"/>
                </a:moveTo>
                <a:cubicBezTo>
                  <a:pt x="8153" y="-4687"/>
                  <a:pt x="15353" y="-5382"/>
                  <a:pt x="21600" y="14134"/>
                </a:cubicBezTo>
              </a:path>
            </a:pathLst>
          </a:custGeom>
          <a:ln w="25400">
            <a:solidFill>
              <a:srgbClr val="FFFFFF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15" name="Shape 951"/>
          <p:cNvSpPr/>
          <p:nvPr/>
        </p:nvSpPr>
        <p:spPr>
          <a:xfrm>
            <a:off x="4087476" y="2304251"/>
            <a:ext cx="547373" cy="5713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18" extrusionOk="0">
                <a:moveTo>
                  <a:pt x="0" y="16218"/>
                </a:moveTo>
                <a:cubicBezTo>
                  <a:pt x="8153" y="-4687"/>
                  <a:pt x="15353" y="-5382"/>
                  <a:pt x="21600" y="14134"/>
                </a:cubicBezTo>
              </a:path>
            </a:pathLst>
          </a:custGeom>
          <a:ln w="25400">
            <a:solidFill>
              <a:srgbClr val="FFFFFF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16" name="Shape 952"/>
          <p:cNvSpPr/>
          <p:nvPr/>
        </p:nvSpPr>
        <p:spPr>
          <a:xfrm>
            <a:off x="5738476" y="2304251"/>
            <a:ext cx="547373" cy="5713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18" extrusionOk="0">
                <a:moveTo>
                  <a:pt x="21600" y="16218"/>
                </a:moveTo>
                <a:cubicBezTo>
                  <a:pt x="13447" y="-4687"/>
                  <a:pt x="6247" y="-5382"/>
                  <a:pt x="0" y="14134"/>
                </a:cubicBezTo>
              </a:path>
            </a:pathLst>
          </a:custGeom>
          <a:ln w="25400">
            <a:solidFill>
              <a:srgbClr val="FFFFFF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17" name="Shape 953"/>
          <p:cNvSpPr/>
          <p:nvPr/>
        </p:nvSpPr>
        <p:spPr>
          <a:xfrm>
            <a:off x="6614776" y="2304251"/>
            <a:ext cx="547373" cy="5713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18" extrusionOk="0">
                <a:moveTo>
                  <a:pt x="21600" y="16218"/>
                </a:moveTo>
                <a:cubicBezTo>
                  <a:pt x="13447" y="-4687"/>
                  <a:pt x="6247" y="-5382"/>
                  <a:pt x="0" y="14134"/>
                </a:cubicBezTo>
              </a:path>
            </a:pathLst>
          </a:custGeom>
          <a:ln w="25400">
            <a:solidFill>
              <a:srgbClr val="FFFFFF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18" name="Shape 954"/>
          <p:cNvSpPr/>
          <p:nvPr/>
        </p:nvSpPr>
        <p:spPr>
          <a:xfrm>
            <a:off x="7376776" y="2304251"/>
            <a:ext cx="547373" cy="5713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18" extrusionOk="0">
                <a:moveTo>
                  <a:pt x="21600" y="16218"/>
                </a:moveTo>
                <a:cubicBezTo>
                  <a:pt x="13447" y="-4687"/>
                  <a:pt x="6247" y="-5382"/>
                  <a:pt x="0" y="14134"/>
                </a:cubicBezTo>
              </a:path>
            </a:pathLst>
          </a:custGeom>
          <a:ln w="25400">
            <a:solidFill>
              <a:srgbClr val="FFFFFF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6" grpId="0" animBg="1"/>
      <p:bldP spid="17" grpId="0" animBg="1"/>
      <p:bldP spid="1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Shape 96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Data Structures (attempt 2)</a:t>
            </a:r>
          </a:p>
        </p:txBody>
      </p:sp>
      <p:sp>
        <p:nvSpPr>
          <p:cNvPr id="4" name="Shape 761"/>
          <p:cNvSpPr txBox="1">
            <a:spLocks/>
          </p:cNvSpPr>
          <p:nvPr/>
        </p:nvSpPr>
        <p:spPr>
          <a:xfrm>
            <a:off x="339759" y="3710954"/>
            <a:ext cx="12150661" cy="5111750"/>
          </a:xfrm>
          <a:prstGeom prst="rect">
            <a:avLst/>
          </a:prstGeom>
        </p:spPr>
        <p:txBody>
          <a:bodyPr vert="horz" lIns="130046" tIns="65023" rIns="130046" bIns="65023" rtlCol="0">
            <a:normAutofit/>
          </a:bodyPr>
          <a:lstStyle/>
          <a:p>
            <a:pPr marL="401878" marR="0" lvl="0" indent="-401878" algn="l" defTabSz="1300460" rtl="0" eaLnBrk="1" fontAlgn="auto" latinLnBrk="0" hangingPunct="1">
              <a:lnSpc>
                <a:spcPct val="100000"/>
              </a:lnSpc>
              <a:spcBef>
                <a:spcPts val="2844"/>
              </a:spcBef>
              <a:spcAft>
                <a:spcPts val="0"/>
              </a:spcAft>
              <a:buClrTx/>
              <a:buSzTx/>
              <a:buFont typeface="Calisto MT" pitchFamily="18" charset="0"/>
              <a:buNone/>
              <a:tabLst/>
              <a:defRPr sz="1800">
                <a:solidFill>
                  <a:srgbClr val="000000"/>
                </a:solidFill>
              </a:defRPr>
            </a:pPr>
            <a:r>
              <a:rPr kumimoji="0" lang="en-US" sz="3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What data structures from FFS can LFS remove?</a:t>
            </a:r>
          </a:p>
          <a:p>
            <a:pPr marL="821818" marR="0" lvl="1" indent="-419940" algn="l" defTabSz="1300460" rtl="0" eaLnBrk="1" fontAlgn="auto" latinLnBrk="0" hangingPunct="1">
              <a:lnSpc>
                <a:spcPct val="100000"/>
              </a:lnSpc>
              <a:spcBef>
                <a:spcPts val="853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Tx/>
              <a:buFont typeface="Calisto MT" pitchFamily="18" charset="0"/>
              <a:buChar char="•"/>
              <a:tabLst/>
              <a:defRPr sz="1800">
                <a:solidFill>
                  <a:srgbClr val="000000"/>
                </a:solidFill>
              </a:defRPr>
            </a:pP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allocation </a:t>
            </a:r>
            <a:r>
              <a:rPr kumimoji="0" lang="en-US" sz="35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3333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structs</a:t>
            </a: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: data + </a:t>
            </a:r>
            <a:r>
              <a:rPr kumimoji="0" lang="en-US" sz="35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3333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inode</a:t>
            </a: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bitmaps</a:t>
            </a:r>
          </a:p>
          <a:p>
            <a:pPr marL="401878" marR="0" lvl="0" indent="-401878" algn="l" defTabSz="1300460" rtl="0" eaLnBrk="1" fontAlgn="auto" latinLnBrk="0" hangingPunct="1">
              <a:lnSpc>
                <a:spcPct val="100000"/>
              </a:lnSpc>
              <a:spcBef>
                <a:spcPts val="2844"/>
              </a:spcBef>
              <a:spcAft>
                <a:spcPts val="0"/>
              </a:spcAft>
              <a:buClrTx/>
              <a:buSzTx/>
              <a:buFont typeface="Calisto MT" pitchFamily="18" charset="0"/>
              <a:buNone/>
              <a:tabLst/>
              <a:defRPr sz="1800">
                <a:solidFill>
                  <a:srgbClr val="000000"/>
                </a:solidFill>
              </a:defRPr>
            </a:pPr>
            <a:r>
              <a:rPr kumimoji="0" lang="en-US" sz="3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What type of name is much more complicated?</a:t>
            </a:r>
          </a:p>
          <a:p>
            <a:pPr marL="821818" marR="0" lvl="1" indent="-419940" algn="l" defTabSz="1300460" rtl="0" eaLnBrk="1" fontAlgn="auto" latinLnBrk="0" hangingPunct="1">
              <a:lnSpc>
                <a:spcPct val="100000"/>
              </a:lnSpc>
              <a:spcBef>
                <a:spcPts val="853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Tx/>
              <a:buFont typeface="Calisto MT" pitchFamily="18" charset="0"/>
              <a:buChar char="•"/>
              <a:tabLst/>
              <a:defRPr sz="1800">
                <a:solidFill>
                  <a:srgbClr val="000000"/>
                </a:solidFill>
              </a:defRPr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3333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Inodes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are no longer at fixed offset</a:t>
            </a:r>
          </a:p>
          <a:p>
            <a:pPr marL="821818" marR="0" lvl="1" indent="-419940" algn="l" defTabSz="1300460" rtl="0" eaLnBrk="1" fontAlgn="auto" latinLnBrk="0" hangingPunct="1">
              <a:lnSpc>
                <a:spcPct val="100000"/>
              </a:lnSpc>
              <a:spcBef>
                <a:spcPts val="853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Tx/>
              <a:buFont typeface="Calisto MT" pitchFamily="18" charset="0"/>
              <a:buChar char="•"/>
              <a:tabLst/>
              <a:defRPr sz="1800">
                <a:solidFill>
                  <a:srgbClr val="000000"/>
                </a:solidFill>
              </a:defRPr>
            </a:pPr>
            <a:r>
              <a:rPr lang="en-US" sz="3200" dirty="0" smtClean="0">
                <a:solidFill>
                  <a:srgbClr val="333333"/>
                </a:solidFill>
              </a:rPr>
              <a:t>Use </a:t>
            </a:r>
            <a:r>
              <a:rPr lang="en-US" sz="3200" dirty="0" err="1" smtClean="0">
                <a:solidFill>
                  <a:schemeClr val="bg1"/>
                </a:solidFill>
              </a:rPr>
              <a:t>imap</a:t>
            </a:r>
            <a:r>
              <a:rPr lang="en-US" sz="3200" dirty="0" smtClean="0">
                <a:solidFill>
                  <a:srgbClr val="333333"/>
                </a:solidFill>
              </a:rPr>
              <a:t> structure to map:</a:t>
            </a:r>
            <a:br>
              <a:rPr lang="en-US" sz="3200" dirty="0" smtClean="0">
                <a:solidFill>
                  <a:srgbClr val="333333"/>
                </a:solidFill>
              </a:rPr>
            </a:br>
            <a:r>
              <a:rPr lang="en-US" sz="3200" dirty="0" smtClean="0">
                <a:solidFill>
                  <a:srgbClr val="333333"/>
                </a:solidFill>
              </a:rPr>
              <a:t>	 </a:t>
            </a:r>
            <a:r>
              <a:rPr lang="en-US" sz="3200" dirty="0" err="1" smtClean="0">
                <a:solidFill>
                  <a:srgbClr val="333333"/>
                </a:solidFill>
              </a:rPr>
              <a:t>inode</a:t>
            </a:r>
            <a:r>
              <a:rPr lang="en-US" sz="3200" dirty="0" smtClean="0">
                <a:solidFill>
                  <a:srgbClr val="333333"/>
                </a:solidFill>
              </a:rPr>
              <a:t> number =&gt; </a:t>
            </a:r>
            <a:r>
              <a:rPr lang="en-US" sz="3200" dirty="0" err="1" smtClean="0">
                <a:solidFill>
                  <a:srgbClr val="333333"/>
                </a:solidFill>
              </a:rPr>
              <a:t>inode</a:t>
            </a:r>
            <a:r>
              <a:rPr lang="en-US" sz="3200" dirty="0" smtClean="0">
                <a:solidFill>
                  <a:srgbClr val="333333"/>
                </a:solidFill>
              </a:rPr>
              <a:t> location on disk</a:t>
            </a:r>
          </a:p>
          <a:p>
            <a:pPr marL="821818" marR="0" lvl="1" indent="-419940" algn="l" defTabSz="1300460" rtl="0" eaLnBrk="1" fontAlgn="auto" latinLnBrk="0" hangingPunct="1">
              <a:lnSpc>
                <a:spcPct val="100000"/>
              </a:lnSpc>
              <a:spcBef>
                <a:spcPts val="853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Tx/>
              <a:buFont typeface="Calisto MT" pitchFamily="18" charset="0"/>
              <a:buChar char="•"/>
              <a:tabLst/>
              <a:defRPr sz="1800">
                <a:solidFill>
                  <a:srgbClr val="000000"/>
                </a:solidFill>
              </a:defRPr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>
                <a:outerShdw blurRad="63500" dir="2700000" algn="tl" rotWithShape="0">
                  <a:schemeClr val="tx1">
                    <a:alpha val="40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7" name="Shape 997"/>
          <p:cNvSpPr/>
          <p:nvPr/>
        </p:nvSpPr>
        <p:spPr>
          <a:xfrm>
            <a:off x="2701613" y="3754022"/>
            <a:ext cx="1308431" cy="763947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imap</a:t>
            </a:r>
          </a:p>
        </p:txBody>
      </p:sp>
      <p:sp>
        <p:nvSpPr>
          <p:cNvPr id="998" name="Shape 99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7200" dirty="0" smtClean="0">
                <a:solidFill>
                  <a:srgbClr val="FFFFFF"/>
                </a:solidFill>
              </a:rPr>
              <a:t>Where to keep </a:t>
            </a:r>
            <a:r>
              <a:rPr sz="7200" dirty="0" err="1" smtClean="0">
                <a:solidFill>
                  <a:srgbClr val="FFFFFF"/>
                </a:solidFill>
              </a:rPr>
              <a:t>Imap</a:t>
            </a:r>
            <a:r>
              <a:rPr lang="en-US" sz="7200" dirty="0" smtClean="0">
                <a:solidFill>
                  <a:srgbClr val="FFFFFF"/>
                </a:solidFill>
              </a:rPr>
              <a:t>?</a:t>
            </a:r>
            <a:endParaRPr sz="7200" dirty="0">
              <a:solidFill>
                <a:srgbClr val="FFFFFF"/>
              </a:solidFill>
            </a:endParaRPr>
          </a:p>
        </p:txBody>
      </p:sp>
      <p:sp>
        <p:nvSpPr>
          <p:cNvPr id="999" name="Shape 999"/>
          <p:cNvSpPr/>
          <p:nvPr/>
        </p:nvSpPr>
        <p:spPr>
          <a:xfrm>
            <a:off x="5169699" y="3754022"/>
            <a:ext cx="1075152" cy="763947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S1</a:t>
            </a:r>
          </a:p>
        </p:txBody>
      </p:sp>
      <p:sp>
        <p:nvSpPr>
          <p:cNvPr id="1000" name="Shape 1000"/>
          <p:cNvSpPr/>
          <p:nvPr/>
        </p:nvSpPr>
        <p:spPr>
          <a:xfrm>
            <a:off x="4060513" y="3754022"/>
            <a:ext cx="1075153" cy="763947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S0</a:t>
            </a:r>
          </a:p>
        </p:txBody>
      </p:sp>
      <p:sp>
        <p:nvSpPr>
          <p:cNvPr id="1001" name="Shape 1001"/>
          <p:cNvSpPr/>
          <p:nvPr/>
        </p:nvSpPr>
        <p:spPr>
          <a:xfrm>
            <a:off x="1422873" y="3812145"/>
            <a:ext cx="107945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disk:</a:t>
            </a:r>
          </a:p>
        </p:txBody>
      </p:sp>
      <p:sp>
        <p:nvSpPr>
          <p:cNvPr id="1002" name="Shape 1002"/>
          <p:cNvSpPr/>
          <p:nvPr/>
        </p:nvSpPr>
        <p:spPr>
          <a:xfrm>
            <a:off x="7413470" y="3754022"/>
            <a:ext cx="1075153" cy="763947"/>
          </a:xfrm>
          <a:prstGeom prst="rect">
            <a:avLst/>
          </a:prstGeom>
          <a:solidFill>
            <a:srgbClr val="5747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S3</a:t>
            </a:r>
          </a:p>
        </p:txBody>
      </p:sp>
      <p:sp>
        <p:nvSpPr>
          <p:cNvPr id="1003" name="Shape 1003"/>
          <p:cNvSpPr/>
          <p:nvPr/>
        </p:nvSpPr>
        <p:spPr>
          <a:xfrm>
            <a:off x="6291584" y="3754022"/>
            <a:ext cx="1075153" cy="763947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S2</a:t>
            </a:r>
          </a:p>
        </p:txBody>
      </p:sp>
      <p:sp>
        <p:nvSpPr>
          <p:cNvPr id="1004" name="Shape 1004"/>
          <p:cNvSpPr/>
          <p:nvPr/>
        </p:nvSpPr>
        <p:spPr>
          <a:xfrm>
            <a:off x="2663513" y="3754022"/>
            <a:ext cx="7072190" cy="763947"/>
          </a:xfrm>
          <a:prstGeom prst="rect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005" name="Shape 1005"/>
          <p:cNvSpPr/>
          <p:nvPr/>
        </p:nvSpPr>
        <p:spPr>
          <a:xfrm>
            <a:off x="5401075" y="5215751"/>
            <a:ext cx="1786891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segments</a:t>
            </a:r>
          </a:p>
        </p:txBody>
      </p:sp>
      <p:sp>
        <p:nvSpPr>
          <p:cNvPr id="1006" name="Shape 1006"/>
          <p:cNvSpPr/>
          <p:nvPr/>
        </p:nvSpPr>
        <p:spPr>
          <a:xfrm flipV="1">
            <a:off x="6976081" y="4629490"/>
            <a:ext cx="666806" cy="613557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007" name="Shape 1007"/>
          <p:cNvSpPr/>
          <p:nvPr/>
        </p:nvSpPr>
        <p:spPr>
          <a:xfrm flipH="1" flipV="1">
            <a:off x="4944081" y="4629490"/>
            <a:ext cx="666806" cy="613557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008" name="Shape 1008"/>
          <p:cNvSpPr/>
          <p:nvPr/>
        </p:nvSpPr>
        <p:spPr>
          <a:xfrm flipH="1" flipV="1">
            <a:off x="5706081" y="4629490"/>
            <a:ext cx="400750" cy="615957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009" name="Shape 1009"/>
          <p:cNvSpPr/>
          <p:nvPr/>
        </p:nvSpPr>
        <p:spPr>
          <a:xfrm flipV="1">
            <a:off x="6468081" y="4629490"/>
            <a:ext cx="400750" cy="615957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010" name="Shape 1010"/>
          <p:cNvSpPr/>
          <p:nvPr/>
        </p:nvSpPr>
        <p:spPr>
          <a:xfrm>
            <a:off x="1946888" y="2604067"/>
            <a:ext cx="2817879" cy="841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chemeClr val="tx1"/>
                </a:solidFill>
              </a:rPr>
              <a:t>table of millions of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chemeClr val="tx1"/>
                </a:solidFill>
              </a:rPr>
              <a:t>entries </a:t>
            </a:r>
            <a:r>
              <a:rPr sz="2400" dirty="0" smtClean="0">
                <a:solidFill>
                  <a:schemeClr val="tx1"/>
                </a:solidFill>
              </a:rPr>
              <a:t>(</a:t>
            </a:r>
            <a:r>
              <a:rPr lang="en-US" sz="2400" dirty="0" smtClean="0">
                <a:solidFill>
                  <a:schemeClr val="tx1"/>
                </a:solidFill>
              </a:rPr>
              <a:t>4 bytes</a:t>
            </a:r>
            <a:r>
              <a:rPr sz="2400" dirty="0" smtClean="0">
                <a:solidFill>
                  <a:schemeClr val="tx1"/>
                </a:solidFill>
              </a:rPr>
              <a:t> </a:t>
            </a:r>
            <a:r>
              <a:rPr sz="2400" dirty="0">
                <a:solidFill>
                  <a:schemeClr val="tx1"/>
                </a:solidFill>
              </a:rPr>
              <a:t>each)</a:t>
            </a:r>
          </a:p>
        </p:txBody>
      </p:sp>
      <p:sp>
        <p:nvSpPr>
          <p:cNvPr id="1011" name="Shape 1011"/>
          <p:cNvSpPr/>
          <p:nvPr/>
        </p:nvSpPr>
        <p:spPr>
          <a:xfrm>
            <a:off x="3355829" y="3445323"/>
            <a:ext cx="1" cy="403202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8" name="Rectangle 17"/>
          <p:cNvSpPr/>
          <p:nvPr/>
        </p:nvSpPr>
        <p:spPr>
          <a:xfrm>
            <a:off x="624843" y="6068612"/>
            <a:ext cx="1189510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3200" dirty="0" smtClean="0">
                <a:solidFill>
                  <a:srgbClr val="333333"/>
                </a:solidFill>
              </a:rPr>
              <a:t>Where can </a:t>
            </a:r>
            <a:r>
              <a:rPr lang="en-US" sz="3200" dirty="0" err="1" smtClean="0">
                <a:solidFill>
                  <a:srgbClr val="333333"/>
                </a:solidFill>
              </a:rPr>
              <a:t>imap</a:t>
            </a:r>
            <a:r>
              <a:rPr lang="en-US" sz="3200" dirty="0" smtClean="0">
                <a:solidFill>
                  <a:srgbClr val="333333"/>
                </a:solidFill>
              </a:rPr>
              <a:t> be stored???? Dilemma: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3200" dirty="0" smtClean="0">
                <a:solidFill>
                  <a:srgbClr val="333333"/>
                </a:solidFill>
              </a:rPr>
              <a:t>1. </a:t>
            </a:r>
            <a:r>
              <a:rPr lang="en-US" sz="3200" dirty="0" err="1" smtClean="0">
                <a:solidFill>
                  <a:srgbClr val="333333"/>
                </a:solidFill>
              </a:rPr>
              <a:t>imap</a:t>
            </a:r>
            <a:r>
              <a:rPr lang="en-US" sz="3200" dirty="0" smtClean="0">
                <a:solidFill>
                  <a:srgbClr val="333333"/>
                </a:solidFill>
              </a:rPr>
              <a:t> too large to keep in memory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3200" dirty="0" smtClean="0">
                <a:solidFill>
                  <a:srgbClr val="333333"/>
                </a:solidFill>
              </a:rPr>
              <a:t>2. don’t want to perform random writes for </a:t>
            </a:r>
            <a:r>
              <a:rPr lang="en-US" sz="3200" dirty="0" err="1" smtClean="0">
                <a:solidFill>
                  <a:srgbClr val="333333"/>
                </a:solidFill>
              </a:rPr>
              <a:t>imap</a:t>
            </a:r>
            <a:endParaRPr lang="en-US" sz="3200" dirty="0" smtClean="0">
              <a:solidFill>
                <a:srgbClr val="333333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endParaRPr lang="en-US" sz="3200" dirty="0" smtClean="0">
              <a:solidFill>
                <a:srgbClr val="333333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3200" dirty="0" smtClean="0"/>
              <a:t>Solution: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3200" dirty="0"/>
              <a:t>W</a:t>
            </a:r>
            <a:r>
              <a:rPr lang="en-US" sz="3200" dirty="0" smtClean="0"/>
              <a:t>rite </a:t>
            </a:r>
            <a:r>
              <a:rPr lang="en-US" sz="3200" dirty="0" err="1" smtClean="0"/>
              <a:t>imap</a:t>
            </a:r>
            <a:r>
              <a:rPr lang="en-US" sz="3200" dirty="0" smtClean="0"/>
              <a:t> in segments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3200" dirty="0" smtClean="0"/>
              <a:t>Ke</a:t>
            </a:r>
            <a:r>
              <a:rPr lang="en-US" sz="3200" dirty="0" smtClean="0"/>
              <a:t>ep </a:t>
            </a:r>
            <a:r>
              <a:rPr lang="en-US" sz="3200" dirty="0" smtClean="0"/>
              <a:t>pointers to pieces of </a:t>
            </a:r>
            <a:r>
              <a:rPr lang="en-US" sz="3200" dirty="0" err="1" smtClean="0"/>
              <a:t>imap</a:t>
            </a:r>
            <a:r>
              <a:rPr lang="en-US" sz="3200" dirty="0" smtClean="0"/>
              <a:t> in memory</a:t>
            </a:r>
            <a:endParaRPr lang="en-US" sz="3200" dirty="0">
              <a:solidFill>
                <a:srgbClr val="333333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221225" y="2424117"/>
            <a:ext cx="72987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 smtClean="0">
                <a:solidFill>
                  <a:srgbClr val="333333"/>
                </a:solidFill>
              </a:rPr>
              <a:t>imap</a:t>
            </a:r>
            <a:r>
              <a:rPr lang="en-US" sz="2800" dirty="0" smtClean="0">
                <a:solidFill>
                  <a:srgbClr val="333333"/>
                </a:solidFill>
              </a:rPr>
              <a:t>: </a:t>
            </a:r>
            <a:r>
              <a:rPr lang="en-US" sz="2800" dirty="0" err="1" smtClean="0">
                <a:solidFill>
                  <a:srgbClr val="333333"/>
                </a:solidFill>
              </a:rPr>
              <a:t>inode</a:t>
            </a:r>
            <a:r>
              <a:rPr lang="en-US" sz="2800" dirty="0" smtClean="0">
                <a:solidFill>
                  <a:srgbClr val="333333"/>
                </a:solidFill>
              </a:rPr>
              <a:t> number =&gt; </a:t>
            </a:r>
            <a:r>
              <a:rPr lang="en-US" sz="2800" dirty="0" err="1" smtClean="0">
                <a:solidFill>
                  <a:srgbClr val="333333"/>
                </a:solidFill>
              </a:rPr>
              <a:t>inode</a:t>
            </a:r>
            <a:r>
              <a:rPr lang="en-US" sz="2800" dirty="0" smtClean="0">
                <a:solidFill>
                  <a:srgbClr val="333333"/>
                </a:solidFill>
              </a:rPr>
              <a:t> location on disk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defTabSz="473201">
              <a:defRPr sz="6480"/>
            </a:lvl1pPr>
          </a:lstStyle>
          <a:p>
            <a:pPr lvl="0"/>
            <a:r>
              <a:rPr lang="en-US" smtClean="0"/>
              <a:t>File-System Case Studies</a:t>
            </a:r>
            <a:endParaRPr lang="en-US"/>
          </a:p>
        </p:txBody>
      </p:sp>
      <p:sp>
        <p:nvSpPr>
          <p:cNvPr id="40" name="Shape 40"/>
          <p:cNvSpPr>
            <a:spLocks noGrp="1"/>
          </p:cNvSpPr>
          <p:nvPr>
            <p:ph type="body" idx="4294967295"/>
          </p:nvPr>
        </p:nvSpPr>
        <p:spPr>
          <a:xfrm>
            <a:off x="570338" y="2526410"/>
            <a:ext cx="11323637" cy="5092700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Local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 - </a:t>
            </a:r>
            <a:r>
              <a:rPr sz="3800" b="1" dirty="0">
                <a:latin typeface="Helvetica"/>
                <a:ea typeface="Helvetica"/>
                <a:cs typeface="Helvetica"/>
                <a:sym typeface="Helvetica"/>
              </a:rPr>
              <a:t>FFS</a:t>
            </a:r>
            <a:r>
              <a:rPr sz="3800" dirty="0"/>
              <a:t>: Fast File System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chemeClr val="bg1"/>
                </a:solidFill>
              </a:rPr>
              <a:t> - </a:t>
            </a:r>
            <a:r>
              <a:rPr sz="3800" b="1" dirty="0">
                <a:solidFill>
                  <a:schemeClr val="bg1"/>
                </a:solidFill>
                <a:latin typeface="Helvetica"/>
                <a:ea typeface="Helvetica"/>
                <a:cs typeface="Helvetica"/>
                <a:sym typeface="Helvetica"/>
              </a:rPr>
              <a:t>LFS</a:t>
            </a:r>
            <a:r>
              <a:rPr sz="3800" dirty="0">
                <a:solidFill>
                  <a:schemeClr val="bg1"/>
                </a:solidFill>
              </a:rPr>
              <a:t>: Log-Structured File System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800" dirty="0"/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Network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 - </a:t>
            </a:r>
            <a:r>
              <a:rPr sz="3800" b="1" dirty="0">
                <a:latin typeface="Helvetica"/>
                <a:ea typeface="Helvetica"/>
                <a:cs typeface="Helvetica"/>
                <a:sym typeface="Helvetica"/>
              </a:rPr>
              <a:t>NFS</a:t>
            </a:r>
            <a:r>
              <a:rPr sz="3800" dirty="0"/>
              <a:t>: Network File System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 - </a:t>
            </a:r>
            <a:r>
              <a:rPr sz="3800" b="1" dirty="0">
                <a:latin typeface="Helvetica"/>
                <a:ea typeface="Helvetica"/>
                <a:cs typeface="Helvetica"/>
                <a:sym typeface="Helvetica"/>
              </a:rPr>
              <a:t>AFS</a:t>
            </a:r>
            <a:r>
              <a:rPr sz="3800" dirty="0"/>
              <a:t>: Andrew File System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Shape 104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Solution: </a:t>
            </a:r>
            <a:br>
              <a:rPr lang="en-US" sz="6480" dirty="0" smtClean="0">
                <a:solidFill>
                  <a:srgbClr val="FFFFFF"/>
                </a:solidFill>
              </a:rPr>
            </a:br>
            <a:r>
              <a:rPr sz="6480" dirty="0" err="1" smtClean="0">
                <a:solidFill>
                  <a:srgbClr val="FFFFFF"/>
                </a:solidFill>
              </a:rPr>
              <a:t>Imap</a:t>
            </a:r>
            <a:r>
              <a:rPr lang="en-US" sz="6480" dirty="0" smtClean="0">
                <a:solidFill>
                  <a:srgbClr val="FFFFFF"/>
                </a:solidFill>
              </a:rPr>
              <a:t> in Segments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1048" name="Shape 1048"/>
          <p:cNvSpPr/>
          <p:nvPr/>
        </p:nvSpPr>
        <p:spPr>
          <a:xfrm>
            <a:off x="4515802" y="4643670"/>
            <a:ext cx="1075152" cy="763947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S1</a:t>
            </a:r>
          </a:p>
        </p:txBody>
      </p:sp>
      <p:sp>
        <p:nvSpPr>
          <p:cNvPr id="1049" name="Shape 1049"/>
          <p:cNvSpPr/>
          <p:nvPr/>
        </p:nvSpPr>
        <p:spPr>
          <a:xfrm>
            <a:off x="3406616" y="4643670"/>
            <a:ext cx="1075153" cy="763947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S0</a:t>
            </a:r>
          </a:p>
        </p:txBody>
      </p:sp>
      <p:sp>
        <p:nvSpPr>
          <p:cNvPr id="1050" name="Shape 1050"/>
          <p:cNvSpPr/>
          <p:nvPr/>
        </p:nvSpPr>
        <p:spPr>
          <a:xfrm>
            <a:off x="2140576" y="4701793"/>
            <a:ext cx="107945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disk:</a:t>
            </a:r>
          </a:p>
        </p:txBody>
      </p:sp>
      <p:sp>
        <p:nvSpPr>
          <p:cNvPr id="1051" name="Shape 1051"/>
          <p:cNvSpPr/>
          <p:nvPr/>
        </p:nvSpPr>
        <p:spPr>
          <a:xfrm>
            <a:off x="6759573" y="4643670"/>
            <a:ext cx="1075153" cy="763947"/>
          </a:xfrm>
          <a:prstGeom prst="rect">
            <a:avLst/>
          </a:prstGeom>
          <a:solidFill>
            <a:srgbClr val="5747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S3</a:t>
            </a:r>
          </a:p>
        </p:txBody>
      </p:sp>
      <p:sp>
        <p:nvSpPr>
          <p:cNvPr id="1052" name="Shape 1052"/>
          <p:cNvSpPr/>
          <p:nvPr/>
        </p:nvSpPr>
        <p:spPr>
          <a:xfrm>
            <a:off x="5637687" y="4643670"/>
            <a:ext cx="1075153" cy="763947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S2</a:t>
            </a:r>
          </a:p>
        </p:txBody>
      </p:sp>
      <p:sp>
        <p:nvSpPr>
          <p:cNvPr id="1053" name="Shape 1053"/>
          <p:cNvSpPr/>
          <p:nvPr/>
        </p:nvSpPr>
        <p:spPr>
          <a:xfrm>
            <a:off x="3381216" y="4643670"/>
            <a:ext cx="7072190" cy="763947"/>
          </a:xfrm>
          <a:prstGeom prst="rect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054" name="Shape 1054"/>
          <p:cNvSpPr/>
          <p:nvPr/>
        </p:nvSpPr>
        <p:spPr>
          <a:xfrm>
            <a:off x="4747178" y="6105399"/>
            <a:ext cx="1786891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segments</a:t>
            </a:r>
          </a:p>
        </p:txBody>
      </p:sp>
      <p:sp>
        <p:nvSpPr>
          <p:cNvPr id="1055" name="Shape 1055"/>
          <p:cNvSpPr/>
          <p:nvPr/>
        </p:nvSpPr>
        <p:spPr>
          <a:xfrm flipV="1">
            <a:off x="6322184" y="5519138"/>
            <a:ext cx="666806" cy="613557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056" name="Shape 1056"/>
          <p:cNvSpPr/>
          <p:nvPr/>
        </p:nvSpPr>
        <p:spPr>
          <a:xfrm flipH="1" flipV="1">
            <a:off x="4290184" y="5519138"/>
            <a:ext cx="666806" cy="613557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057" name="Shape 1057"/>
          <p:cNvSpPr/>
          <p:nvPr/>
        </p:nvSpPr>
        <p:spPr>
          <a:xfrm flipH="1" flipV="1">
            <a:off x="5052184" y="5519138"/>
            <a:ext cx="400750" cy="615957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058" name="Shape 1058"/>
          <p:cNvSpPr/>
          <p:nvPr/>
        </p:nvSpPr>
        <p:spPr>
          <a:xfrm flipV="1">
            <a:off x="5814184" y="5519138"/>
            <a:ext cx="400750" cy="615957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059" name="Shape 1059"/>
          <p:cNvSpPr/>
          <p:nvPr/>
        </p:nvSpPr>
        <p:spPr>
          <a:xfrm>
            <a:off x="3454592" y="4417837"/>
            <a:ext cx="164262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060" name="Shape 1060"/>
          <p:cNvSpPr/>
          <p:nvPr/>
        </p:nvSpPr>
        <p:spPr>
          <a:xfrm>
            <a:off x="3606992" y="4417837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061" name="Shape 1061"/>
          <p:cNvSpPr/>
          <p:nvPr/>
        </p:nvSpPr>
        <p:spPr>
          <a:xfrm>
            <a:off x="3454592" y="4417837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062" name="Shape 1062"/>
          <p:cNvSpPr/>
          <p:nvPr/>
        </p:nvSpPr>
        <p:spPr>
          <a:xfrm flipH="1">
            <a:off x="3528184" y="3574077"/>
            <a:ext cx="1781609" cy="802062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063" name="Shape 1063"/>
          <p:cNvSpPr/>
          <p:nvPr/>
        </p:nvSpPr>
        <p:spPr>
          <a:xfrm>
            <a:off x="4216592" y="4417837"/>
            <a:ext cx="164262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064" name="Shape 1064"/>
          <p:cNvSpPr/>
          <p:nvPr/>
        </p:nvSpPr>
        <p:spPr>
          <a:xfrm>
            <a:off x="4368992" y="4417837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065" name="Shape 1065"/>
          <p:cNvSpPr/>
          <p:nvPr/>
        </p:nvSpPr>
        <p:spPr>
          <a:xfrm>
            <a:off x="4216592" y="4417837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066" name="Shape 1066"/>
          <p:cNvSpPr/>
          <p:nvPr/>
        </p:nvSpPr>
        <p:spPr>
          <a:xfrm flipH="1">
            <a:off x="4290184" y="3571967"/>
            <a:ext cx="1184450" cy="804172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067" name="Shape 1067"/>
          <p:cNvSpPr/>
          <p:nvPr/>
        </p:nvSpPr>
        <p:spPr>
          <a:xfrm>
            <a:off x="5232592" y="4417837"/>
            <a:ext cx="164262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068" name="Shape 1068"/>
          <p:cNvSpPr/>
          <p:nvPr/>
        </p:nvSpPr>
        <p:spPr>
          <a:xfrm>
            <a:off x="5384992" y="4417837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069" name="Shape 1069"/>
          <p:cNvSpPr/>
          <p:nvPr/>
        </p:nvSpPr>
        <p:spPr>
          <a:xfrm>
            <a:off x="5232592" y="4417837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070" name="Shape 1070"/>
          <p:cNvSpPr/>
          <p:nvPr/>
        </p:nvSpPr>
        <p:spPr>
          <a:xfrm flipH="1">
            <a:off x="5306184" y="3568667"/>
            <a:ext cx="296838" cy="807472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071" name="Shape 1071"/>
          <p:cNvSpPr/>
          <p:nvPr/>
        </p:nvSpPr>
        <p:spPr>
          <a:xfrm>
            <a:off x="5740592" y="4417837"/>
            <a:ext cx="164262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072" name="Shape 1072"/>
          <p:cNvSpPr/>
          <p:nvPr/>
        </p:nvSpPr>
        <p:spPr>
          <a:xfrm>
            <a:off x="5892992" y="4417837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073" name="Shape 1073"/>
          <p:cNvSpPr/>
          <p:nvPr/>
        </p:nvSpPr>
        <p:spPr>
          <a:xfrm>
            <a:off x="5740592" y="4417837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074" name="Shape 1074"/>
          <p:cNvSpPr/>
          <p:nvPr/>
        </p:nvSpPr>
        <p:spPr>
          <a:xfrm>
            <a:off x="5814184" y="3561363"/>
            <a:ext cx="1" cy="814776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075" name="Shape 1075"/>
          <p:cNvSpPr/>
          <p:nvPr/>
        </p:nvSpPr>
        <p:spPr>
          <a:xfrm>
            <a:off x="7429692" y="4417837"/>
            <a:ext cx="164261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076" name="Shape 1076"/>
          <p:cNvSpPr/>
          <p:nvPr/>
        </p:nvSpPr>
        <p:spPr>
          <a:xfrm>
            <a:off x="7582093" y="4417837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077" name="Shape 1077"/>
          <p:cNvSpPr/>
          <p:nvPr/>
        </p:nvSpPr>
        <p:spPr>
          <a:xfrm>
            <a:off x="7429693" y="4417837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078" name="Shape 1078"/>
          <p:cNvSpPr/>
          <p:nvPr/>
        </p:nvSpPr>
        <p:spPr>
          <a:xfrm>
            <a:off x="6314653" y="3571525"/>
            <a:ext cx="1188632" cy="804613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079" name="Shape 1079"/>
          <p:cNvSpPr/>
          <p:nvPr/>
        </p:nvSpPr>
        <p:spPr>
          <a:xfrm>
            <a:off x="7048692" y="4417837"/>
            <a:ext cx="164261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080" name="Shape 1080"/>
          <p:cNvSpPr/>
          <p:nvPr/>
        </p:nvSpPr>
        <p:spPr>
          <a:xfrm>
            <a:off x="7201093" y="4417837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081" name="Shape 1081"/>
          <p:cNvSpPr/>
          <p:nvPr/>
        </p:nvSpPr>
        <p:spPr>
          <a:xfrm>
            <a:off x="7048693" y="4417837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082" name="Shape 1082"/>
          <p:cNvSpPr/>
          <p:nvPr/>
        </p:nvSpPr>
        <p:spPr>
          <a:xfrm>
            <a:off x="5928128" y="3571875"/>
            <a:ext cx="1194157" cy="804264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083" name="Shape 1083"/>
          <p:cNvSpPr/>
          <p:nvPr/>
        </p:nvSpPr>
        <p:spPr>
          <a:xfrm>
            <a:off x="4927640" y="2747031"/>
            <a:ext cx="1791006" cy="838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ptrs to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imap pieces</a:t>
            </a:r>
          </a:p>
        </p:txBody>
      </p:sp>
      <p:sp>
        <p:nvSpPr>
          <p:cNvPr id="1084" name="Shape 1084"/>
          <p:cNvSpPr/>
          <p:nvPr/>
        </p:nvSpPr>
        <p:spPr>
          <a:xfrm>
            <a:off x="2462444" y="2860293"/>
            <a:ext cx="190058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memory:</a:t>
            </a:r>
          </a:p>
        </p:txBody>
      </p:sp>
      <p:sp>
        <p:nvSpPr>
          <p:cNvPr id="1085" name="Shape 1085"/>
          <p:cNvSpPr/>
          <p:nvPr/>
        </p:nvSpPr>
        <p:spPr>
          <a:xfrm>
            <a:off x="4570239" y="2802170"/>
            <a:ext cx="2636686" cy="763947"/>
          </a:xfrm>
          <a:prstGeom prst="rect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1" name="Rectangle 40"/>
          <p:cNvSpPr/>
          <p:nvPr/>
        </p:nvSpPr>
        <p:spPr>
          <a:xfrm>
            <a:off x="1040053" y="7482592"/>
            <a:ext cx="10349761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3200" dirty="0" smtClean="0"/>
              <a:t>Solution: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3200" dirty="0"/>
              <a:t>W</a:t>
            </a:r>
            <a:r>
              <a:rPr lang="en-US" sz="3200" dirty="0" smtClean="0"/>
              <a:t>rite </a:t>
            </a:r>
            <a:r>
              <a:rPr lang="en-US" sz="3200" dirty="0" err="1" smtClean="0"/>
              <a:t>imap</a:t>
            </a:r>
            <a:r>
              <a:rPr lang="en-US" sz="3200" dirty="0" smtClean="0"/>
              <a:t> in segments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3200" dirty="0"/>
              <a:t>K</a:t>
            </a:r>
            <a:r>
              <a:rPr lang="en-US" sz="3200" dirty="0" smtClean="0"/>
              <a:t>eep </a:t>
            </a:r>
            <a:r>
              <a:rPr lang="en-US" sz="3200" dirty="0" smtClean="0"/>
              <a:t>pointers to pieces of </a:t>
            </a:r>
            <a:r>
              <a:rPr lang="en-US" sz="3200" dirty="0" err="1" smtClean="0"/>
              <a:t>imap</a:t>
            </a:r>
            <a:r>
              <a:rPr lang="en-US" sz="3200" dirty="0" smtClean="0"/>
              <a:t> in </a:t>
            </a:r>
            <a:r>
              <a:rPr lang="en-US" sz="3200" dirty="0" smtClean="0"/>
              <a:t>memory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3200" dirty="0" smtClean="0">
                <a:solidFill>
                  <a:srgbClr val="333333"/>
                </a:solidFill>
              </a:rPr>
              <a:t>Keep recent accesses to </a:t>
            </a:r>
            <a:r>
              <a:rPr lang="en-US" sz="3200" dirty="0" err="1" smtClean="0">
                <a:solidFill>
                  <a:srgbClr val="333333"/>
                </a:solidFill>
              </a:rPr>
              <a:t>imap</a:t>
            </a:r>
            <a:r>
              <a:rPr lang="en-US" sz="3200" dirty="0" smtClean="0">
                <a:solidFill>
                  <a:srgbClr val="333333"/>
                </a:solidFill>
              </a:rPr>
              <a:t> cached in memory</a:t>
            </a:r>
            <a:endParaRPr lang="en-US" sz="3200" dirty="0">
              <a:solidFill>
                <a:srgbClr val="33333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Shape 1107"/>
          <p:cNvSpPr/>
          <p:nvPr/>
        </p:nvSpPr>
        <p:spPr>
          <a:xfrm>
            <a:off x="7121511" y="3733827"/>
            <a:ext cx="1075152" cy="763947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 dirty="0">
                <a:solidFill>
                  <a:srgbClr val="FFFFFF"/>
                </a:solidFill>
              </a:rPr>
              <a:t>imap</a:t>
            </a:r>
          </a:p>
        </p:txBody>
      </p:sp>
      <p:sp>
        <p:nvSpPr>
          <p:cNvPr id="1116" name="Shape 1116"/>
          <p:cNvSpPr/>
          <p:nvPr/>
        </p:nvSpPr>
        <p:spPr>
          <a:xfrm>
            <a:off x="6812588" y="3159516"/>
            <a:ext cx="547373" cy="5713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18" extrusionOk="0">
                <a:moveTo>
                  <a:pt x="21600" y="16218"/>
                </a:moveTo>
                <a:cubicBezTo>
                  <a:pt x="13447" y="-4687"/>
                  <a:pt x="6247" y="-5382"/>
                  <a:pt x="0" y="14134"/>
                </a:cubicBezTo>
              </a:path>
            </a:pathLst>
          </a:custGeom>
          <a:ln w="25400">
            <a:solidFill>
              <a:srgbClr val="FFFFFF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1109" name="Shape 1109"/>
          <p:cNvSpPr/>
          <p:nvPr/>
        </p:nvSpPr>
        <p:spPr>
          <a:xfrm>
            <a:off x="5978511" y="3733827"/>
            <a:ext cx="1075152" cy="763947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1110" name="Shape 1110"/>
          <p:cNvSpPr/>
          <p:nvPr/>
        </p:nvSpPr>
        <p:spPr>
          <a:xfrm>
            <a:off x="4835511" y="3733827"/>
            <a:ext cx="1075152" cy="763947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 dirty="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1111" name="Shape 111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Example Write</a:t>
            </a:r>
          </a:p>
        </p:txBody>
      </p:sp>
      <p:sp>
        <p:nvSpPr>
          <p:cNvPr id="1112" name="Shape 1112"/>
          <p:cNvSpPr/>
          <p:nvPr/>
        </p:nvSpPr>
        <p:spPr>
          <a:xfrm>
            <a:off x="3599325" y="3657627"/>
            <a:ext cx="1075153" cy="7639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1113" name="Shape 1113"/>
          <p:cNvSpPr/>
          <p:nvPr/>
        </p:nvSpPr>
        <p:spPr>
          <a:xfrm>
            <a:off x="2333285" y="3791950"/>
            <a:ext cx="107945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disk:</a:t>
            </a:r>
          </a:p>
        </p:txBody>
      </p:sp>
      <p:sp>
        <p:nvSpPr>
          <p:cNvPr id="1114" name="Shape 1114"/>
          <p:cNvSpPr/>
          <p:nvPr/>
        </p:nvSpPr>
        <p:spPr>
          <a:xfrm>
            <a:off x="3573925" y="3733827"/>
            <a:ext cx="7072190" cy="763947"/>
          </a:xfrm>
          <a:prstGeom prst="rect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117" name="Shape 1117"/>
          <p:cNvSpPr/>
          <p:nvPr/>
        </p:nvSpPr>
        <p:spPr>
          <a:xfrm>
            <a:off x="5636976" y="3159516"/>
            <a:ext cx="547373" cy="5713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18" extrusionOk="0">
                <a:moveTo>
                  <a:pt x="21600" y="16218"/>
                </a:moveTo>
                <a:cubicBezTo>
                  <a:pt x="13447" y="-4687"/>
                  <a:pt x="6247" y="-5382"/>
                  <a:pt x="0" y="14134"/>
                </a:cubicBezTo>
              </a:path>
            </a:pathLst>
          </a:custGeom>
          <a:ln w="25400">
            <a:solidFill>
              <a:srgbClr val="FFFFFF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1040053" y="7482592"/>
            <a:ext cx="1034976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3200" dirty="0" smtClean="0"/>
              <a:t>Solution: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3200" dirty="0"/>
              <a:t>W</a:t>
            </a:r>
            <a:r>
              <a:rPr lang="en-US" sz="3200" dirty="0" smtClean="0"/>
              <a:t>rite </a:t>
            </a:r>
            <a:r>
              <a:rPr lang="en-US" sz="3200" dirty="0" err="1" smtClean="0"/>
              <a:t>imap</a:t>
            </a:r>
            <a:r>
              <a:rPr lang="en-US" sz="3200" dirty="0" smtClean="0"/>
              <a:t> in segments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3200" dirty="0"/>
              <a:t>K</a:t>
            </a:r>
            <a:r>
              <a:rPr lang="en-US" sz="3200" dirty="0" smtClean="0"/>
              <a:t>eep </a:t>
            </a:r>
            <a:r>
              <a:rPr lang="en-US" sz="3200" dirty="0" smtClean="0"/>
              <a:t>pointers to pieces of </a:t>
            </a:r>
            <a:r>
              <a:rPr lang="en-US" sz="3200" dirty="0" err="1" smtClean="0"/>
              <a:t>imap</a:t>
            </a:r>
            <a:r>
              <a:rPr lang="en-US" sz="3200" dirty="0" smtClean="0"/>
              <a:t> in </a:t>
            </a:r>
            <a:r>
              <a:rPr lang="en-US" sz="3200" dirty="0" smtClean="0"/>
              <a:t>memory</a:t>
            </a:r>
          </a:p>
          <a:p>
            <a:pPr algn="l">
              <a:defRPr sz="1800">
                <a:solidFill>
                  <a:srgbClr val="000000"/>
                </a:solidFill>
              </a:defRPr>
            </a:pPr>
            <a:r>
              <a:rPr lang="en-US" sz="3200" dirty="0">
                <a:solidFill>
                  <a:srgbClr val="333333"/>
                </a:solidFill>
              </a:rPr>
              <a:t>Keep recent accesses to </a:t>
            </a:r>
            <a:r>
              <a:rPr lang="en-US" sz="3200" dirty="0" err="1">
                <a:solidFill>
                  <a:srgbClr val="333333"/>
                </a:solidFill>
              </a:rPr>
              <a:t>imap</a:t>
            </a:r>
            <a:r>
              <a:rPr lang="en-US" sz="3200" dirty="0">
                <a:solidFill>
                  <a:srgbClr val="333333"/>
                </a:solidFill>
              </a:rPr>
              <a:t> cached in memory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endParaRPr lang="en-US" sz="3200" dirty="0">
              <a:solidFill>
                <a:srgbClr val="333333"/>
              </a:solidFill>
            </a:endParaRPr>
          </a:p>
        </p:txBody>
      </p:sp>
      <p:sp>
        <p:nvSpPr>
          <p:cNvPr id="12" name="Shape 1117"/>
          <p:cNvSpPr/>
          <p:nvPr/>
        </p:nvSpPr>
        <p:spPr>
          <a:xfrm>
            <a:off x="4016874" y="3162458"/>
            <a:ext cx="2626174" cy="5713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18" extrusionOk="0">
                <a:moveTo>
                  <a:pt x="21600" y="16218"/>
                </a:moveTo>
                <a:cubicBezTo>
                  <a:pt x="13447" y="-4687"/>
                  <a:pt x="6247" y="-5382"/>
                  <a:pt x="0" y="14134"/>
                </a:cubicBezTo>
              </a:path>
            </a:pathLst>
          </a:custGeom>
          <a:ln w="25400">
            <a:solidFill>
              <a:schemeClr val="bg2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13" name="Shape 1117"/>
          <p:cNvSpPr/>
          <p:nvPr/>
        </p:nvSpPr>
        <p:spPr>
          <a:xfrm>
            <a:off x="4169274" y="3314858"/>
            <a:ext cx="2626174" cy="5713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18" extrusionOk="0">
                <a:moveTo>
                  <a:pt x="21600" y="16218"/>
                </a:moveTo>
                <a:cubicBezTo>
                  <a:pt x="13447" y="-4687"/>
                  <a:pt x="6247" y="-5382"/>
                  <a:pt x="0" y="14134"/>
                </a:cubicBezTo>
              </a:path>
            </a:pathLst>
          </a:custGeom>
          <a:ln w="25400">
            <a:solidFill>
              <a:schemeClr val="bg2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14" name="Shape 1116"/>
          <p:cNvSpPr/>
          <p:nvPr/>
        </p:nvSpPr>
        <p:spPr>
          <a:xfrm>
            <a:off x="4674478" y="3220581"/>
            <a:ext cx="3111569" cy="5713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18" extrusionOk="0">
                <a:moveTo>
                  <a:pt x="21600" y="16218"/>
                </a:moveTo>
                <a:cubicBezTo>
                  <a:pt x="13447" y="-4687"/>
                  <a:pt x="6247" y="-5382"/>
                  <a:pt x="0" y="14134"/>
                </a:cubicBezTo>
              </a:path>
            </a:pathLst>
          </a:custGeom>
          <a:ln w="25400">
            <a:solidFill>
              <a:schemeClr val="bg1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15" name="Shape 1116"/>
          <p:cNvSpPr/>
          <p:nvPr/>
        </p:nvSpPr>
        <p:spPr>
          <a:xfrm>
            <a:off x="3851230" y="3372981"/>
            <a:ext cx="4087218" cy="5713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18" extrusionOk="0">
                <a:moveTo>
                  <a:pt x="21600" y="16218"/>
                </a:moveTo>
                <a:cubicBezTo>
                  <a:pt x="13447" y="-4687"/>
                  <a:pt x="6247" y="-5382"/>
                  <a:pt x="0" y="14134"/>
                </a:cubicBezTo>
              </a:path>
            </a:pathLst>
          </a:custGeom>
          <a:ln w="25400">
            <a:solidFill>
              <a:schemeClr val="bg1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7" grpId="0" animBg="1"/>
      <p:bldP spid="1116" grpId="0" animBg="1"/>
      <p:bldP spid="1109" grpId="0" animBg="1"/>
      <p:bldP spid="1110" grpId="0" animBg="1"/>
      <p:bldP spid="1117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/>
          <p:nvPr/>
        </p:nvSpPr>
        <p:spPr>
          <a:xfrm>
            <a:off x="2073758" y="1245989"/>
            <a:ext cx="757619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strike="sngStrike" dirty="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296" name="Shape 296"/>
          <p:cNvSpPr/>
          <p:nvPr/>
        </p:nvSpPr>
        <p:spPr>
          <a:xfrm>
            <a:off x="3378689" y="1245989"/>
            <a:ext cx="955214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strike="sngStrike" dirty="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297" name="Shape 297"/>
          <p:cNvSpPr/>
          <p:nvPr/>
        </p:nvSpPr>
        <p:spPr>
          <a:xfrm>
            <a:off x="4988625" y="1246028"/>
            <a:ext cx="72059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root</a:t>
            </a:r>
          </a:p>
        </p:txBody>
      </p:sp>
      <p:sp>
        <p:nvSpPr>
          <p:cNvPr id="298" name="Shape 298"/>
          <p:cNvSpPr/>
          <p:nvPr/>
        </p:nvSpPr>
        <p:spPr>
          <a:xfrm>
            <a:off x="6395732" y="1246028"/>
            <a:ext cx="60858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foo</a:t>
            </a:r>
          </a:p>
        </p:txBody>
      </p:sp>
      <p:sp>
        <p:nvSpPr>
          <p:cNvPr id="299" name="Shape 299"/>
          <p:cNvSpPr/>
          <p:nvPr/>
        </p:nvSpPr>
        <p:spPr>
          <a:xfrm>
            <a:off x="7671267" y="1246028"/>
            <a:ext cx="64770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bar</a:t>
            </a:r>
          </a:p>
        </p:txBody>
      </p:sp>
      <p:sp>
        <p:nvSpPr>
          <p:cNvPr id="300" name="Shape 300"/>
          <p:cNvSpPr/>
          <p:nvPr/>
        </p:nvSpPr>
        <p:spPr>
          <a:xfrm>
            <a:off x="8949469" y="1246028"/>
            <a:ext cx="72059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root</a:t>
            </a:r>
          </a:p>
        </p:txBody>
      </p:sp>
      <p:sp>
        <p:nvSpPr>
          <p:cNvPr id="301" name="Shape 301"/>
          <p:cNvSpPr/>
          <p:nvPr/>
        </p:nvSpPr>
        <p:spPr>
          <a:xfrm>
            <a:off x="10356576" y="1246028"/>
            <a:ext cx="60858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foo</a:t>
            </a:r>
          </a:p>
        </p:txBody>
      </p:sp>
      <p:sp>
        <p:nvSpPr>
          <p:cNvPr id="302" name="Shape 302"/>
          <p:cNvSpPr/>
          <p:nvPr/>
        </p:nvSpPr>
        <p:spPr>
          <a:xfrm>
            <a:off x="1870289" y="1626989"/>
            <a:ext cx="1164557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strike="sngStrike" dirty="0">
                <a:solidFill>
                  <a:srgbClr val="FFFFFF"/>
                </a:solidFill>
              </a:rPr>
              <a:t>bitmap</a:t>
            </a:r>
          </a:p>
        </p:txBody>
      </p:sp>
      <p:sp>
        <p:nvSpPr>
          <p:cNvPr id="303" name="Shape 303"/>
          <p:cNvSpPr/>
          <p:nvPr/>
        </p:nvSpPr>
        <p:spPr>
          <a:xfrm>
            <a:off x="3274017" y="1626989"/>
            <a:ext cx="1164557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strike="sngStrike" dirty="0">
                <a:solidFill>
                  <a:srgbClr val="FFFFFF"/>
                </a:solidFill>
              </a:rPr>
              <a:t>bitmap</a:t>
            </a:r>
          </a:p>
        </p:txBody>
      </p:sp>
      <p:sp>
        <p:nvSpPr>
          <p:cNvPr id="304" name="Shape 304"/>
          <p:cNvSpPr/>
          <p:nvPr/>
        </p:nvSpPr>
        <p:spPr>
          <a:xfrm>
            <a:off x="4847096" y="1627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305" name="Shape 305"/>
          <p:cNvSpPr/>
          <p:nvPr/>
        </p:nvSpPr>
        <p:spPr>
          <a:xfrm>
            <a:off x="6198196" y="1627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306" name="Shape 306"/>
          <p:cNvSpPr/>
          <p:nvPr/>
        </p:nvSpPr>
        <p:spPr>
          <a:xfrm>
            <a:off x="7493289" y="1627028"/>
            <a:ext cx="10036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307" name="Shape 307"/>
          <p:cNvSpPr/>
          <p:nvPr/>
        </p:nvSpPr>
        <p:spPr>
          <a:xfrm>
            <a:off x="8896840" y="1627028"/>
            <a:ext cx="82585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308" name="Shape 308"/>
          <p:cNvSpPr/>
          <p:nvPr/>
        </p:nvSpPr>
        <p:spPr>
          <a:xfrm>
            <a:off x="10247940" y="1627028"/>
            <a:ext cx="8258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309" name="Shape 309"/>
          <p:cNvSpPr/>
          <p:nvPr/>
        </p:nvSpPr>
        <p:spPr>
          <a:xfrm>
            <a:off x="1586514" y="2349500"/>
            <a:ext cx="9831771" cy="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10" name="Shape 310"/>
          <p:cNvSpPr/>
          <p:nvPr/>
        </p:nvSpPr>
        <p:spPr>
          <a:xfrm flipV="1">
            <a:off x="4727603" y="1335955"/>
            <a:ext cx="1" cy="397868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11" name="Shape 311"/>
          <p:cNvSpPr/>
          <p:nvPr/>
        </p:nvSpPr>
        <p:spPr>
          <a:xfrm flipV="1">
            <a:off x="8680446" y="1335955"/>
            <a:ext cx="1" cy="397868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12" name="Shape 312"/>
          <p:cNvSpPr/>
          <p:nvPr/>
        </p:nvSpPr>
        <p:spPr>
          <a:xfrm>
            <a:off x="4949977" y="348256"/>
            <a:ext cx="310484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create /foo/bar</a:t>
            </a:r>
          </a:p>
        </p:txBody>
      </p:sp>
      <p:sp>
        <p:nvSpPr>
          <p:cNvPr id="313" name="Shape 313"/>
          <p:cNvSpPr/>
          <p:nvPr/>
        </p:nvSpPr>
        <p:spPr>
          <a:xfrm>
            <a:off x="4850454" y="2363589"/>
            <a:ext cx="996943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rgbClr val="FFFFFF"/>
                </a:solidFill>
              </a:rPr>
              <a:t>(</a:t>
            </a:r>
            <a:r>
              <a:rPr sz="2800" dirty="0" smtClean="0">
                <a:solidFill>
                  <a:srgbClr val="FFFFFF"/>
                </a:solidFill>
              </a:rPr>
              <a:t>read</a:t>
            </a:r>
            <a:r>
              <a:rPr lang="en-US" sz="2800" dirty="0" smtClean="0">
                <a:solidFill>
                  <a:srgbClr val="FFFFFF"/>
                </a:solidFill>
              </a:rPr>
              <a:t>)</a:t>
            </a:r>
            <a:endParaRPr sz="2800" dirty="0">
              <a:solidFill>
                <a:srgbClr val="FFFFFF"/>
              </a:solidFill>
            </a:endParaRPr>
          </a:p>
        </p:txBody>
      </p:sp>
      <p:sp>
        <p:nvSpPr>
          <p:cNvPr id="314" name="Shape 314"/>
          <p:cNvSpPr/>
          <p:nvPr/>
        </p:nvSpPr>
        <p:spPr>
          <a:xfrm>
            <a:off x="8787454" y="2744589"/>
            <a:ext cx="996943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rgbClr val="FFFFFF"/>
                </a:solidFill>
              </a:rPr>
              <a:t>(</a:t>
            </a:r>
            <a:r>
              <a:rPr sz="2800" dirty="0" smtClean="0">
                <a:solidFill>
                  <a:srgbClr val="FFFFFF"/>
                </a:solidFill>
              </a:rPr>
              <a:t>read</a:t>
            </a:r>
            <a:r>
              <a:rPr lang="en-US" sz="2800" dirty="0" smtClean="0">
                <a:solidFill>
                  <a:srgbClr val="FFFFFF"/>
                </a:solidFill>
              </a:rPr>
              <a:t>)</a:t>
            </a:r>
            <a:endParaRPr sz="2800" dirty="0">
              <a:solidFill>
                <a:srgbClr val="FFFFFF"/>
              </a:solidFill>
            </a:endParaRPr>
          </a:p>
        </p:txBody>
      </p:sp>
      <p:sp>
        <p:nvSpPr>
          <p:cNvPr id="315" name="Shape 315"/>
          <p:cNvSpPr/>
          <p:nvPr/>
        </p:nvSpPr>
        <p:spPr>
          <a:xfrm>
            <a:off x="6120454" y="3125589"/>
            <a:ext cx="996943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rgbClr val="FFFFFF"/>
                </a:solidFill>
              </a:rPr>
              <a:t>(</a:t>
            </a:r>
            <a:r>
              <a:rPr sz="2800" dirty="0" smtClean="0">
                <a:solidFill>
                  <a:srgbClr val="FFFFFF"/>
                </a:solidFill>
              </a:rPr>
              <a:t>read</a:t>
            </a:r>
            <a:r>
              <a:rPr lang="en-US" sz="2800" dirty="0" smtClean="0">
                <a:solidFill>
                  <a:srgbClr val="FFFFFF"/>
                </a:solidFill>
              </a:rPr>
              <a:t>)</a:t>
            </a:r>
            <a:endParaRPr sz="2800" dirty="0">
              <a:solidFill>
                <a:srgbClr val="FFFFFF"/>
              </a:solidFill>
            </a:endParaRPr>
          </a:p>
        </p:txBody>
      </p:sp>
      <p:sp>
        <p:nvSpPr>
          <p:cNvPr id="316" name="Shape 316"/>
          <p:cNvSpPr/>
          <p:nvPr/>
        </p:nvSpPr>
        <p:spPr>
          <a:xfrm>
            <a:off x="10197154" y="3506589"/>
            <a:ext cx="996943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rgbClr val="FFFFFF"/>
                </a:solidFill>
              </a:rPr>
              <a:t>(</a:t>
            </a:r>
            <a:r>
              <a:rPr sz="2800" dirty="0" smtClean="0">
                <a:solidFill>
                  <a:srgbClr val="FFFFFF"/>
                </a:solidFill>
              </a:rPr>
              <a:t>read</a:t>
            </a:r>
            <a:r>
              <a:rPr lang="en-US" sz="2800" dirty="0" smtClean="0">
                <a:solidFill>
                  <a:srgbClr val="FFFFFF"/>
                </a:solidFill>
              </a:rPr>
              <a:t>)</a:t>
            </a:r>
            <a:endParaRPr sz="2800" dirty="0">
              <a:solidFill>
                <a:srgbClr val="FFFFFF"/>
              </a:solidFill>
            </a:endParaRPr>
          </a:p>
        </p:txBody>
      </p:sp>
      <p:sp>
        <p:nvSpPr>
          <p:cNvPr id="317" name="Shape 317"/>
          <p:cNvSpPr/>
          <p:nvPr/>
        </p:nvSpPr>
        <p:spPr>
          <a:xfrm>
            <a:off x="3455221" y="3887589"/>
            <a:ext cx="764808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strike="sngStrike" dirty="0">
                <a:solidFill>
                  <a:srgbClr val="FFFFFF"/>
                </a:solidFill>
              </a:rPr>
              <a:t>read</a:t>
            </a:r>
          </a:p>
        </p:txBody>
      </p:sp>
      <p:sp>
        <p:nvSpPr>
          <p:cNvPr id="318" name="Shape 318"/>
          <p:cNvSpPr/>
          <p:nvPr/>
        </p:nvSpPr>
        <p:spPr>
          <a:xfrm>
            <a:off x="3399554" y="4268589"/>
            <a:ext cx="876141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strike="sngStrike" dirty="0">
                <a:solidFill>
                  <a:srgbClr val="FFFFFF"/>
                </a:solidFill>
              </a:rPr>
              <a:t>write</a:t>
            </a:r>
          </a:p>
        </p:txBody>
      </p:sp>
      <p:sp>
        <p:nvSpPr>
          <p:cNvPr id="319" name="Shape 319"/>
          <p:cNvSpPr/>
          <p:nvPr/>
        </p:nvSpPr>
        <p:spPr>
          <a:xfrm>
            <a:off x="6199138" y="5665629"/>
            <a:ext cx="86497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write</a:t>
            </a:r>
          </a:p>
        </p:txBody>
      </p:sp>
      <p:sp>
        <p:nvSpPr>
          <p:cNvPr id="320" name="Shape 320"/>
          <p:cNvSpPr/>
          <p:nvPr/>
        </p:nvSpPr>
        <p:spPr>
          <a:xfrm>
            <a:off x="7646221" y="4776589"/>
            <a:ext cx="764808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strike="sngStrike" dirty="0">
                <a:solidFill>
                  <a:srgbClr val="FFFFFF"/>
                </a:solidFill>
              </a:rPr>
              <a:t>read</a:t>
            </a:r>
          </a:p>
        </p:txBody>
      </p:sp>
      <p:sp>
        <p:nvSpPr>
          <p:cNvPr id="321" name="Shape 321"/>
          <p:cNvSpPr/>
          <p:nvPr/>
        </p:nvSpPr>
        <p:spPr>
          <a:xfrm>
            <a:off x="7596138" y="5157628"/>
            <a:ext cx="86497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write</a:t>
            </a:r>
          </a:p>
        </p:txBody>
      </p:sp>
      <p:sp>
        <p:nvSpPr>
          <p:cNvPr id="322" name="Shape 322"/>
          <p:cNvSpPr/>
          <p:nvPr/>
        </p:nvSpPr>
        <p:spPr>
          <a:xfrm>
            <a:off x="10263138" y="6167136"/>
            <a:ext cx="86497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write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11766" y="7229156"/>
            <a:ext cx="1118126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Most data structures same in LFS as FFS!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Use </a:t>
            </a:r>
            <a:r>
              <a:rPr lang="en-US" dirty="0" err="1" smtClean="0"/>
              <a:t>imap</a:t>
            </a:r>
            <a:r>
              <a:rPr lang="en-US" dirty="0" smtClean="0"/>
              <a:t> to find location of root and foo </a:t>
            </a:r>
            <a:r>
              <a:rPr lang="en-US" dirty="0" err="1" smtClean="0"/>
              <a:t>inodes</a:t>
            </a:r>
            <a:endParaRPr lang="en-US" dirty="0" smtClean="0"/>
          </a:p>
          <a:p>
            <a:r>
              <a:rPr lang="en-US" dirty="0" smtClean="0"/>
              <a:t>Update </a:t>
            </a:r>
            <a:r>
              <a:rPr lang="en-US" dirty="0" err="1" smtClean="0"/>
              <a:t>imap</a:t>
            </a:r>
            <a:r>
              <a:rPr lang="en-US" dirty="0" smtClean="0"/>
              <a:t> with new locations for </a:t>
            </a:r>
            <a:r>
              <a:rPr lang="en-US" dirty="0" err="1" smtClean="0"/>
              <a:t>foo</a:t>
            </a:r>
            <a:r>
              <a:rPr lang="en-US" dirty="0" smtClean="0"/>
              <a:t> and bar </a:t>
            </a:r>
            <a:r>
              <a:rPr lang="en-US" dirty="0" err="1" smtClean="0"/>
              <a:t>inodes</a:t>
            </a:r>
            <a:r>
              <a:rPr lang="en-US" dirty="0" smtClean="0"/>
              <a:t>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9" name="Shape 111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Other Issues</a:t>
            </a:r>
          </a:p>
        </p:txBody>
      </p:sp>
      <p:sp>
        <p:nvSpPr>
          <p:cNvPr id="1120" name="Shape 1120"/>
          <p:cNvSpPr>
            <a:spLocks noGrp="1"/>
          </p:cNvSpPr>
          <p:nvPr>
            <p:ph type="body" idx="4294967295"/>
          </p:nvPr>
        </p:nvSpPr>
        <p:spPr>
          <a:xfrm>
            <a:off x="496933" y="2346938"/>
            <a:ext cx="11099800" cy="5922962"/>
          </a:xfrm>
          <a:prstGeom prst="rect">
            <a:avLst/>
          </a:prstGeom>
        </p:spPr>
        <p:txBody>
          <a:bodyPr/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 smtClean="0">
                <a:solidFill>
                  <a:srgbClr val="333333"/>
                </a:solidFill>
              </a:rPr>
              <a:t>Crashes</a:t>
            </a:r>
            <a:endParaRPr lang="en-US" sz="3800" dirty="0" smtClean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800" dirty="0" smtClean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Garbage Collection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" name="Shape 112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Crash Recovery</a:t>
            </a:r>
          </a:p>
        </p:txBody>
      </p:sp>
      <p:sp>
        <p:nvSpPr>
          <p:cNvPr id="1129" name="Shape 1129"/>
          <p:cNvSpPr>
            <a:spLocks noGrp="1"/>
          </p:cNvSpPr>
          <p:nvPr>
            <p:ph type="body" idx="4294967295"/>
          </p:nvPr>
        </p:nvSpPr>
        <p:spPr>
          <a:xfrm>
            <a:off x="414112" y="2236494"/>
            <a:ext cx="12590688" cy="7316926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rgbClr val="333333"/>
                </a:solidFill>
              </a:rPr>
              <a:t>What </a:t>
            </a:r>
            <a:r>
              <a:rPr lang="en-US" sz="3800" dirty="0" smtClean="0">
                <a:solidFill>
                  <a:srgbClr val="333333"/>
                </a:solidFill>
              </a:rPr>
              <a:t>data needs to be recovered after a crash?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3500" dirty="0" smtClean="0">
                <a:solidFill>
                  <a:srgbClr val="333333"/>
                </a:solidFill>
              </a:rPr>
              <a:t>Need </a:t>
            </a:r>
            <a:r>
              <a:rPr lang="en-US" sz="3500" dirty="0" err="1" smtClean="0">
                <a:solidFill>
                  <a:srgbClr val="333333"/>
                </a:solidFill>
              </a:rPr>
              <a:t>imap</a:t>
            </a:r>
            <a:r>
              <a:rPr lang="en-US" sz="3500" dirty="0" smtClean="0">
                <a:solidFill>
                  <a:srgbClr val="333333"/>
                </a:solidFill>
              </a:rPr>
              <a:t> (lost in volatile memory)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 smtClean="0">
                <a:solidFill>
                  <a:srgbClr val="333333"/>
                </a:solidFill>
              </a:rPr>
              <a:t>Naive </a:t>
            </a:r>
            <a:r>
              <a:rPr sz="3800" dirty="0" smtClean="0">
                <a:solidFill>
                  <a:srgbClr val="333333"/>
                </a:solidFill>
              </a:rPr>
              <a:t>approach</a:t>
            </a:r>
            <a:r>
              <a:rPr lang="en-US" sz="3800" dirty="0" smtClean="0">
                <a:solidFill>
                  <a:srgbClr val="333333"/>
                </a:solidFill>
              </a:rPr>
              <a:t>?</a:t>
            </a:r>
            <a:endParaRPr lang="en-US" sz="3800" dirty="0">
              <a:solidFill>
                <a:srgbClr val="33333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3500" b="1" dirty="0" smtClean="0">
                <a:solidFill>
                  <a:srgbClr val="333333"/>
                </a:solidFill>
              </a:rPr>
              <a:t>S</a:t>
            </a:r>
            <a:r>
              <a:rPr sz="3500" b="1" dirty="0" smtClean="0">
                <a:solidFill>
                  <a:srgbClr val="333333"/>
                </a:solidFill>
              </a:rPr>
              <a:t>can</a:t>
            </a:r>
            <a:r>
              <a:rPr sz="3500" dirty="0" smtClean="0">
                <a:solidFill>
                  <a:srgbClr val="333333"/>
                </a:solidFill>
              </a:rPr>
              <a:t> </a:t>
            </a:r>
            <a:r>
              <a:rPr sz="3500" dirty="0">
                <a:solidFill>
                  <a:srgbClr val="333333"/>
                </a:solidFill>
              </a:rPr>
              <a:t>entire log to reconstruct pointers to imap pieces.  Slow</a:t>
            </a:r>
            <a:r>
              <a:rPr sz="3500" dirty="0" smtClean="0">
                <a:solidFill>
                  <a:srgbClr val="333333"/>
                </a:solidFill>
              </a:rPr>
              <a:t>!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Better </a:t>
            </a:r>
            <a:r>
              <a:rPr sz="3800" dirty="0" smtClean="0">
                <a:solidFill>
                  <a:srgbClr val="333333"/>
                </a:solidFill>
              </a:rPr>
              <a:t>approach</a:t>
            </a:r>
            <a:r>
              <a:rPr lang="en-US" sz="3800" dirty="0">
                <a:solidFill>
                  <a:srgbClr val="333333"/>
                </a:solidFill>
              </a:rPr>
              <a:t>?</a:t>
            </a:r>
            <a:endParaRPr lang="en-US" sz="3800" dirty="0">
              <a:solidFill>
                <a:srgbClr val="33333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3500" dirty="0" smtClean="0">
                <a:solidFill>
                  <a:srgbClr val="333333"/>
                </a:solidFill>
              </a:rPr>
              <a:t>O</a:t>
            </a:r>
            <a:r>
              <a:rPr sz="3500" dirty="0" smtClean="0">
                <a:solidFill>
                  <a:srgbClr val="333333"/>
                </a:solidFill>
              </a:rPr>
              <a:t>ccasionally </a:t>
            </a:r>
            <a:r>
              <a:rPr sz="3500" b="1" dirty="0">
                <a:solidFill>
                  <a:srgbClr val="333333"/>
                </a:solidFill>
              </a:rPr>
              <a:t>checkpoint</a:t>
            </a:r>
            <a:r>
              <a:rPr sz="3500" dirty="0" smtClean="0">
                <a:solidFill>
                  <a:srgbClr val="333333"/>
                </a:solidFill>
              </a:rPr>
              <a:t> </a:t>
            </a:r>
            <a:r>
              <a:rPr lang="en-US" sz="3500" dirty="0" smtClean="0">
                <a:solidFill>
                  <a:srgbClr val="333333"/>
                </a:solidFill>
              </a:rPr>
              <a:t>to known </a:t>
            </a:r>
            <a:r>
              <a:rPr lang="en-US" sz="3500" dirty="0" smtClean="0">
                <a:solidFill>
                  <a:srgbClr val="333333"/>
                </a:solidFill>
              </a:rPr>
              <a:t>on-disk location the </a:t>
            </a:r>
            <a:r>
              <a:rPr sz="3500" dirty="0" smtClean="0">
                <a:solidFill>
                  <a:srgbClr val="333333"/>
                </a:solidFill>
              </a:rPr>
              <a:t>pointers </a:t>
            </a:r>
            <a:r>
              <a:rPr sz="3500" dirty="0">
                <a:solidFill>
                  <a:srgbClr val="333333"/>
                </a:solidFill>
              </a:rPr>
              <a:t>to imap </a:t>
            </a:r>
            <a:r>
              <a:rPr sz="3500" dirty="0" smtClean="0">
                <a:solidFill>
                  <a:srgbClr val="333333"/>
                </a:solidFill>
              </a:rPr>
              <a:t>pieces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rgbClr val="333333"/>
                </a:solidFill>
              </a:rPr>
              <a:t>How often to checkpoint?</a:t>
            </a:r>
            <a:endParaRPr sz="3800" dirty="0" smtClean="0">
              <a:solidFill>
                <a:srgbClr val="33333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500" dirty="0">
                <a:solidFill>
                  <a:srgbClr val="333333"/>
                </a:solidFill>
              </a:rPr>
              <a:t>Checkpoint often: random I/</a:t>
            </a:r>
            <a:r>
              <a:rPr sz="3500" dirty="0" smtClean="0">
                <a:solidFill>
                  <a:srgbClr val="333333"/>
                </a:solidFill>
              </a:rPr>
              <a:t>O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500" dirty="0">
                <a:solidFill>
                  <a:srgbClr val="333333"/>
                </a:solidFill>
              </a:rPr>
              <a:t>Checkpoint rarely:</a:t>
            </a:r>
            <a:r>
              <a:rPr sz="3500" dirty="0" smtClean="0">
                <a:solidFill>
                  <a:srgbClr val="333333"/>
                </a:solidFill>
              </a:rPr>
              <a:t> </a:t>
            </a:r>
            <a:r>
              <a:rPr lang="en-US" sz="3500" dirty="0" smtClean="0">
                <a:solidFill>
                  <a:srgbClr val="333333"/>
                </a:solidFill>
              </a:rPr>
              <a:t>lose more data, </a:t>
            </a:r>
            <a:r>
              <a:rPr sz="3500" dirty="0" smtClean="0">
                <a:solidFill>
                  <a:srgbClr val="333333"/>
                </a:solidFill>
              </a:rPr>
              <a:t>recovery </a:t>
            </a:r>
            <a:r>
              <a:rPr sz="3500" dirty="0">
                <a:solidFill>
                  <a:srgbClr val="333333"/>
                </a:solidFill>
              </a:rPr>
              <a:t>takes </a:t>
            </a:r>
            <a:r>
              <a:rPr sz="3500" dirty="0" smtClean="0">
                <a:solidFill>
                  <a:srgbClr val="333333"/>
                </a:solidFill>
              </a:rPr>
              <a:t>longer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500" dirty="0">
                <a:solidFill>
                  <a:srgbClr val="333333"/>
                </a:solidFill>
              </a:rPr>
              <a:t>Example: checkpoint every </a:t>
            </a:r>
            <a:r>
              <a:rPr sz="3500" dirty="0" smtClean="0">
                <a:solidFill>
                  <a:srgbClr val="333333"/>
                </a:solidFill>
              </a:rPr>
              <a:t>30</a:t>
            </a:r>
            <a:r>
              <a:rPr lang="en-US" sz="3500" dirty="0" smtClean="0">
                <a:solidFill>
                  <a:srgbClr val="333333"/>
                </a:solidFill>
              </a:rPr>
              <a:t> </a:t>
            </a:r>
            <a:r>
              <a:rPr sz="3500" dirty="0" smtClean="0">
                <a:solidFill>
                  <a:srgbClr val="333333"/>
                </a:solidFill>
              </a:rPr>
              <a:t>s</a:t>
            </a:r>
            <a:r>
              <a:rPr lang="en-US" sz="3500" dirty="0" smtClean="0">
                <a:solidFill>
                  <a:srgbClr val="333333"/>
                </a:solidFill>
              </a:rPr>
              <a:t>ecs</a:t>
            </a:r>
            <a:endParaRPr sz="3500" dirty="0">
              <a:solidFill>
                <a:srgbClr val="33333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9" grpId="0" uiExpand="1" build="p" bldLvl="2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" name="Shape 116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Checkpoint</a:t>
            </a:r>
          </a:p>
        </p:txBody>
      </p:sp>
      <p:sp>
        <p:nvSpPr>
          <p:cNvPr id="1168" name="Shape 1168"/>
          <p:cNvSpPr/>
          <p:nvPr/>
        </p:nvSpPr>
        <p:spPr>
          <a:xfrm>
            <a:off x="6867511" y="3685601"/>
            <a:ext cx="1075152" cy="763948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S1</a:t>
            </a:r>
          </a:p>
        </p:txBody>
      </p:sp>
      <p:sp>
        <p:nvSpPr>
          <p:cNvPr id="1169" name="Shape 1169"/>
          <p:cNvSpPr/>
          <p:nvPr/>
        </p:nvSpPr>
        <p:spPr>
          <a:xfrm>
            <a:off x="5758325" y="3685601"/>
            <a:ext cx="1075153" cy="763948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S0</a:t>
            </a:r>
          </a:p>
        </p:txBody>
      </p:sp>
      <p:sp>
        <p:nvSpPr>
          <p:cNvPr id="1170" name="Shape 1170"/>
          <p:cNvSpPr/>
          <p:nvPr/>
        </p:nvSpPr>
        <p:spPr>
          <a:xfrm>
            <a:off x="2333285" y="3743724"/>
            <a:ext cx="107945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disk:</a:t>
            </a:r>
          </a:p>
        </p:txBody>
      </p:sp>
      <p:sp>
        <p:nvSpPr>
          <p:cNvPr id="1171" name="Shape 1171"/>
          <p:cNvSpPr/>
          <p:nvPr/>
        </p:nvSpPr>
        <p:spPr>
          <a:xfrm>
            <a:off x="9111282" y="3685601"/>
            <a:ext cx="1075153" cy="763948"/>
          </a:xfrm>
          <a:prstGeom prst="rect">
            <a:avLst/>
          </a:prstGeom>
          <a:solidFill>
            <a:srgbClr val="5747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S3</a:t>
            </a:r>
          </a:p>
        </p:txBody>
      </p:sp>
      <p:sp>
        <p:nvSpPr>
          <p:cNvPr id="1172" name="Shape 1172"/>
          <p:cNvSpPr/>
          <p:nvPr/>
        </p:nvSpPr>
        <p:spPr>
          <a:xfrm>
            <a:off x="7989396" y="3685601"/>
            <a:ext cx="1075153" cy="763948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S2</a:t>
            </a:r>
          </a:p>
        </p:txBody>
      </p:sp>
      <p:sp>
        <p:nvSpPr>
          <p:cNvPr id="1173" name="Shape 1173"/>
          <p:cNvSpPr/>
          <p:nvPr/>
        </p:nvSpPr>
        <p:spPr>
          <a:xfrm>
            <a:off x="3573925" y="3685601"/>
            <a:ext cx="7072190" cy="763948"/>
          </a:xfrm>
          <a:prstGeom prst="rect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grpSp>
        <p:nvGrpSpPr>
          <p:cNvPr id="53" name="Group 52"/>
          <p:cNvGrpSpPr/>
          <p:nvPr/>
        </p:nvGrpSpPr>
        <p:grpSpPr>
          <a:xfrm>
            <a:off x="4814153" y="1788963"/>
            <a:ext cx="5131509" cy="1799802"/>
            <a:chOff x="4814153" y="1788963"/>
            <a:chExt cx="5131509" cy="1799802"/>
          </a:xfrm>
        </p:grpSpPr>
        <p:sp>
          <p:nvSpPr>
            <p:cNvPr id="1174" name="Shape 1174"/>
            <p:cNvSpPr/>
            <p:nvPr/>
          </p:nvSpPr>
          <p:spPr>
            <a:xfrm>
              <a:off x="5806301" y="3459769"/>
              <a:ext cx="164262" cy="1"/>
            </a:xfrm>
            <a:prstGeom prst="line">
              <a:avLst/>
            </a:prstGeom>
            <a:ln w="25400">
              <a:solidFill>
                <a:srgbClr val="FFFFFF"/>
              </a:solidFill>
              <a:miter lim="400000"/>
            </a:ln>
          </p:spPr>
          <p:txBody>
            <a:bodyPr lIns="50800" tIns="50800" rIns="50800" bIns="50800" anchor="ctr"/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175" name="Shape 1175"/>
            <p:cNvSpPr/>
            <p:nvPr/>
          </p:nvSpPr>
          <p:spPr>
            <a:xfrm>
              <a:off x="5958701" y="3459769"/>
              <a:ext cx="1" cy="128996"/>
            </a:xfrm>
            <a:prstGeom prst="line">
              <a:avLst/>
            </a:prstGeom>
            <a:ln w="25400">
              <a:solidFill>
                <a:srgbClr val="FFFFFF"/>
              </a:solidFill>
              <a:miter lim="400000"/>
            </a:ln>
          </p:spPr>
          <p:txBody>
            <a:bodyPr lIns="50800" tIns="50800" rIns="50800" bIns="50800" anchor="ctr"/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176" name="Shape 1176"/>
            <p:cNvSpPr/>
            <p:nvPr/>
          </p:nvSpPr>
          <p:spPr>
            <a:xfrm>
              <a:off x="5806301" y="3459769"/>
              <a:ext cx="1" cy="128996"/>
            </a:xfrm>
            <a:prstGeom prst="line">
              <a:avLst/>
            </a:prstGeom>
            <a:ln w="25400">
              <a:solidFill>
                <a:srgbClr val="FFFFFF"/>
              </a:solidFill>
              <a:miter lim="400000"/>
            </a:ln>
          </p:spPr>
          <p:txBody>
            <a:bodyPr lIns="50800" tIns="50800" rIns="50800" bIns="50800" anchor="ctr"/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177" name="Shape 1177"/>
            <p:cNvSpPr/>
            <p:nvPr/>
          </p:nvSpPr>
          <p:spPr>
            <a:xfrm flipH="1">
              <a:off x="5879893" y="2616008"/>
              <a:ext cx="1781609" cy="802062"/>
            </a:xfrm>
            <a:prstGeom prst="line">
              <a:avLst/>
            </a:prstGeom>
            <a:ln w="25400">
              <a:solidFill>
                <a:srgbClr val="FFFFFF"/>
              </a:solidFill>
              <a:miter lim="400000"/>
              <a:tailEnd type="triangle"/>
            </a:ln>
          </p:spPr>
          <p:txBody>
            <a:bodyPr lIns="50800" tIns="50800" rIns="50800" bIns="50800" anchor="ctr"/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178" name="Shape 1178"/>
            <p:cNvSpPr/>
            <p:nvPr/>
          </p:nvSpPr>
          <p:spPr>
            <a:xfrm>
              <a:off x="6568302" y="3459769"/>
              <a:ext cx="164261" cy="1"/>
            </a:xfrm>
            <a:prstGeom prst="line">
              <a:avLst/>
            </a:prstGeom>
            <a:ln w="25400">
              <a:solidFill>
                <a:srgbClr val="FFFFFF"/>
              </a:solidFill>
              <a:miter lim="400000"/>
            </a:ln>
          </p:spPr>
          <p:txBody>
            <a:bodyPr lIns="50800" tIns="50800" rIns="50800" bIns="50800" anchor="ctr"/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179" name="Shape 1179"/>
            <p:cNvSpPr/>
            <p:nvPr/>
          </p:nvSpPr>
          <p:spPr>
            <a:xfrm>
              <a:off x="6720702" y="3459769"/>
              <a:ext cx="1" cy="128996"/>
            </a:xfrm>
            <a:prstGeom prst="line">
              <a:avLst/>
            </a:prstGeom>
            <a:ln w="25400">
              <a:solidFill>
                <a:srgbClr val="FFFFFF"/>
              </a:solidFill>
              <a:miter lim="400000"/>
            </a:ln>
          </p:spPr>
          <p:txBody>
            <a:bodyPr lIns="50800" tIns="50800" rIns="50800" bIns="50800" anchor="ctr"/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180" name="Shape 1180"/>
            <p:cNvSpPr/>
            <p:nvPr/>
          </p:nvSpPr>
          <p:spPr>
            <a:xfrm>
              <a:off x="6568302" y="3459769"/>
              <a:ext cx="1" cy="128996"/>
            </a:xfrm>
            <a:prstGeom prst="line">
              <a:avLst/>
            </a:prstGeom>
            <a:ln w="25400">
              <a:solidFill>
                <a:srgbClr val="FFFFFF"/>
              </a:solidFill>
              <a:miter lim="400000"/>
            </a:ln>
          </p:spPr>
          <p:txBody>
            <a:bodyPr lIns="50800" tIns="50800" rIns="50800" bIns="50800" anchor="ctr"/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181" name="Shape 1181"/>
            <p:cNvSpPr/>
            <p:nvPr/>
          </p:nvSpPr>
          <p:spPr>
            <a:xfrm flipH="1">
              <a:off x="6641894" y="2613899"/>
              <a:ext cx="1184449" cy="804171"/>
            </a:xfrm>
            <a:prstGeom prst="line">
              <a:avLst/>
            </a:prstGeom>
            <a:ln w="25400">
              <a:solidFill>
                <a:srgbClr val="FFFFFF"/>
              </a:solidFill>
              <a:miter lim="400000"/>
              <a:tailEnd type="triangle"/>
            </a:ln>
          </p:spPr>
          <p:txBody>
            <a:bodyPr lIns="50800" tIns="50800" rIns="50800" bIns="50800" anchor="ctr"/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182" name="Shape 1182"/>
            <p:cNvSpPr/>
            <p:nvPr/>
          </p:nvSpPr>
          <p:spPr>
            <a:xfrm>
              <a:off x="7584302" y="3459769"/>
              <a:ext cx="164261" cy="1"/>
            </a:xfrm>
            <a:prstGeom prst="line">
              <a:avLst/>
            </a:prstGeom>
            <a:ln w="25400">
              <a:solidFill>
                <a:srgbClr val="FFFFFF"/>
              </a:solidFill>
              <a:miter lim="400000"/>
            </a:ln>
          </p:spPr>
          <p:txBody>
            <a:bodyPr lIns="50800" tIns="50800" rIns="50800" bIns="50800" anchor="ctr"/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183" name="Shape 1183"/>
            <p:cNvSpPr/>
            <p:nvPr/>
          </p:nvSpPr>
          <p:spPr>
            <a:xfrm>
              <a:off x="7736702" y="3459769"/>
              <a:ext cx="1" cy="128996"/>
            </a:xfrm>
            <a:prstGeom prst="line">
              <a:avLst/>
            </a:prstGeom>
            <a:ln w="25400">
              <a:solidFill>
                <a:srgbClr val="FFFFFF"/>
              </a:solidFill>
              <a:miter lim="400000"/>
            </a:ln>
          </p:spPr>
          <p:txBody>
            <a:bodyPr lIns="50800" tIns="50800" rIns="50800" bIns="50800" anchor="ctr"/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184" name="Shape 1184"/>
            <p:cNvSpPr/>
            <p:nvPr/>
          </p:nvSpPr>
          <p:spPr>
            <a:xfrm>
              <a:off x="7584302" y="3459769"/>
              <a:ext cx="1" cy="128996"/>
            </a:xfrm>
            <a:prstGeom prst="line">
              <a:avLst/>
            </a:prstGeom>
            <a:ln w="25400">
              <a:solidFill>
                <a:srgbClr val="FFFFFF"/>
              </a:solidFill>
              <a:miter lim="400000"/>
            </a:ln>
          </p:spPr>
          <p:txBody>
            <a:bodyPr lIns="50800" tIns="50800" rIns="50800" bIns="50800" anchor="ctr"/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185" name="Shape 1185"/>
            <p:cNvSpPr/>
            <p:nvPr/>
          </p:nvSpPr>
          <p:spPr>
            <a:xfrm flipH="1">
              <a:off x="7657893" y="2610598"/>
              <a:ext cx="296838" cy="807472"/>
            </a:xfrm>
            <a:prstGeom prst="line">
              <a:avLst/>
            </a:prstGeom>
            <a:ln w="25400">
              <a:solidFill>
                <a:srgbClr val="FFFFFF"/>
              </a:solidFill>
              <a:miter lim="400000"/>
              <a:tailEnd type="triangle"/>
            </a:ln>
          </p:spPr>
          <p:txBody>
            <a:bodyPr lIns="50800" tIns="50800" rIns="50800" bIns="50800" anchor="ctr"/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186" name="Shape 1186"/>
            <p:cNvSpPr/>
            <p:nvPr/>
          </p:nvSpPr>
          <p:spPr>
            <a:xfrm>
              <a:off x="8092302" y="3459769"/>
              <a:ext cx="164261" cy="1"/>
            </a:xfrm>
            <a:prstGeom prst="line">
              <a:avLst/>
            </a:prstGeom>
            <a:ln w="25400">
              <a:solidFill>
                <a:srgbClr val="FFFFFF"/>
              </a:solidFill>
              <a:miter lim="400000"/>
            </a:ln>
          </p:spPr>
          <p:txBody>
            <a:bodyPr lIns="50800" tIns="50800" rIns="50800" bIns="50800" anchor="ctr"/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187" name="Shape 1187"/>
            <p:cNvSpPr/>
            <p:nvPr/>
          </p:nvSpPr>
          <p:spPr>
            <a:xfrm>
              <a:off x="8244702" y="3459769"/>
              <a:ext cx="1" cy="128996"/>
            </a:xfrm>
            <a:prstGeom prst="line">
              <a:avLst/>
            </a:prstGeom>
            <a:ln w="25400">
              <a:solidFill>
                <a:srgbClr val="FFFFFF"/>
              </a:solidFill>
              <a:miter lim="400000"/>
            </a:ln>
          </p:spPr>
          <p:txBody>
            <a:bodyPr lIns="50800" tIns="50800" rIns="50800" bIns="50800" anchor="ctr"/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188" name="Shape 1188"/>
            <p:cNvSpPr/>
            <p:nvPr/>
          </p:nvSpPr>
          <p:spPr>
            <a:xfrm>
              <a:off x="8092302" y="3459769"/>
              <a:ext cx="1" cy="128996"/>
            </a:xfrm>
            <a:prstGeom prst="line">
              <a:avLst/>
            </a:prstGeom>
            <a:ln w="25400">
              <a:solidFill>
                <a:srgbClr val="FFFFFF"/>
              </a:solidFill>
              <a:miter lim="400000"/>
            </a:ln>
          </p:spPr>
          <p:txBody>
            <a:bodyPr lIns="50800" tIns="50800" rIns="50800" bIns="50800" anchor="ctr"/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189" name="Shape 1189"/>
            <p:cNvSpPr/>
            <p:nvPr/>
          </p:nvSpPr>
          <p:spPr>
            <a:xfrm>
              <a:off x="8165893" y="2603295"/>
              <a:ext cx="1" cy="814775"/>
            </a:xfrm>
            <a:prstGeom prst="line">
              <a:avLst/>
            </a:prstGeom>
            <a:ln w="25400">
              <a:solidFill>
                <a:srgbClr val="FFFFFF"/>
              </a:solidFill>
              <a:miter lim="400000"/>
              <a:tailEnd type="triangle"/>
            </a:ln>
          </p:spPr>
          <p:txBody>
            <a:bodyPr lIns="50800" tIns="50800" rIns="50800" bIns="50800" anchor="ctr"/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190" name="Shape 1190"/>
            <p:cNvSpPr/>
            <p:nvPr/>
          </p:nvSpPr>
          <p:spPr>
            <a:xfrm>
              <a:off x="9781401" y="3459769"/>
              <a:ext cx="164261" cy="1"/>
            </a:xfrm>
            <a:prstGeom prst="line">
              <a:avLst/>
            </a:prstGeom>
            <a:ln w="25400">
              <a:solidFill>
                <a:srgbClr val="FFFFFF"/>
              </a:solidFill>
              <a:miter lim="400000"/>
            </a:ln>
          </p:spPr>
          <p:txBody>
            <a:bodyPr lIns="50800" tIns="50800" rIns="50800" bIns="50800" anchor="ctr"/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191" name="Shape 1191"/>
            <p:cNvSpPr/>
            <p:nvPr/>
          </p:nvSpPr>
          <p:spPr>
            <a:xfrm>
              <a:off x="9933802" y="3459769"/>
              <a:ext cx="1" cy="128996"/>
            </a:xfrm>
            <a:prstGeom prst="line">
              <a:avLst/>
            </a:prstGeom>
            <a:ln w="25400">
              <a:solidFill>
                <a:srgbClr val="FFFFFF"/>
              </a:solidFill>
              <a:miter lim="400000"/>
            </a:ln>
          </p:spPr>
          <p:txBody>
            <a:bodyPr lIns="50800" tIns="50800" rIns="50800" bIns="50800" anchor="ctr"/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192" name="Shape 1192"/>
            <p:cNvSpPr/>
            <p:nvPr/>
          </p:nvSpPr>
          <p:spPr>
            <a:xfrm>
              <a:off x="9781402" y="3459769"/>
              <a:ext cx="1" cy="128996"/>
            </a:xfrm>
            <a:prstGeom prst="line">
              <a:avLst/>
            </a:prstGeom>
            <a:ln w="25400">
              <a:solidFill>
                <a:srgbClr val="FFFFFF"/>
              </a:solidFill>
              <a:miter lim="400000"/>
            </a:ln>
          </p:spPr>
          <p:txBody>
            <a:bodyPr lIns="50800" tIns="50800" rIns="50800" bIns="50800" anchor="ctr"/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193" name="Shape 1193"/>
            <p:cNvSpPr/>
            <p:nvPr/>
          </p:nvSpPr>
          <p:spPr>
            <a:xfrm>
              <a:off x="8666362" y="2613456"/>
              <a:ext cx="1188633" cy="804614"/>
            </a:xfrm>
            <a:prstGeom prst="line">
              <a:avLst/>
            </a:prstGeom>
            <a:ln w="25400">
              <a:solidFill>
                <a:srgbClr val="FFFFFF"/>
              </a:solidFill>
              <a:miter lim="400000"/>
              <a:tailEnd type="triangle"/>
            </a:ln>
          </p:spPr>
          <p:txBody>
            <a:bodyPr lIns="50800" tIns="50800" rIns="50800" bIns="50800" anchor="ctr"/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194" name="Shape 1194"/>
            <p:cNvSpPr/>
            <p:nvPr/>
          </p:nvSpPr>
          <p:spPr>
            <a:xfrm>
              <a:off x="9400401" y="3459769"/>
              <a:ext cx="164261" cy="1"/>
            </a:xfrm>
            <a:prstGeom prst="line">
              <a:avLst/>
            </a:prstGeom>
            <a:ln w="25400">
              <a:solidFill>
                <a:srgbClr val="FFFFFF"/>
              </a:solidFill>
              <a:miter lim="400000"/>
            </a:ln>
          </p:spPr>
          <p:txBody>
            <a:bodyPr lIns="50800" tIns="50800" rIns="50800" bIns="50800" anchor="ctr"/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195" name="Shape 1195"/>
            <p:cNvSpPr/>
            <p:nvPr/>
          </p:nvSpPr>
          <p:spPr>
            <a:xfrm>
              <a:off x="9552802" y="3459769"/>
              <a:ext cx="1" cy="128996"/>
            </a:xfrm>
            <a:prstGeom prst="line">
              <a:avLst/>
            </a:prstGeom>
            <a:ln w="25400">
              <a:solidFill>
                <a:srgbClr val="FFFFFF"/>
              </a:solidFill>
              <a:miter lim="400000"/>
            </a:ln>
          </p:spPr>
          <p:txBody>
            <a:bodyPr lIns="50800" tIns="50800" rIns="50800" bIns="50800" anchor="ctr"/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196" name="Shape 1196"/>
            <p:cNvSpPr/>
            <p:nvPr/>
          </p:nvSpPr>
          <p:spPr>
            <a:xfrm>
              <a:off x="9400402" y="3459769"/>
              <a:ext cx="1" cy="128996"/>
            </a:xfrm>
            <a:prstGeom prst="line">
              <a:avLst/>
            </a:prstGeom>
            <a:ln w="25400">
              <a:solidFill>
                <a:srgbClr val="FFFFFF"/>
              </a:solidFill>
              <a:miter lim="400000"/>
            </a:ln>
          </p:spPr>
          <p:txBody>
            <a:bodyPr lIns="50800" tIns="50800" rIns="50800" bIns="50800" anchor="ctr"/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197" name="Shape 1197"/>
            <p:cNvSpPr/>
            <p:nvPr/>
          </p:nvSpPr>
          <p:spPr>
            <a:xfrm>
              <a:off x="8279837" y="2613806"/>
              <a:ext cx="1194158" cy="804264"/>
            </a:xfrm>
            <a:prstGeom prst="line">
              <a:avLst/>
            </a:prstGeom>
            <a:ln w="25400">
              <a:solidFill>
                <a:srgbClr val="FFFFFF"/>
              </a:solidFill>
              <a:miter lim="400000"/>
              <a:tailEnd type="triangle"/>
            </a:ln>
          </p:spPr>
          <p:txBody>
            <a:bodyPr lIns="50800" tIns="50800" rIns="50800" bIns="50800" anchor="ctr"/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198" name="Shape 1198"/>
            <p:cNvSpPr/>
            <p:nvPr/>
          </p:nvSpPr>
          <p:spPr>
            <a:xfrm>
              <a:off x="7279349" y="1788963"/>
              <a:ext cx="1791006" cy="838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400">
                  <a:solidFill>
                    <a:srgbClr val="FFFFFF"/>
                  </a:solidFill>
                </a:rPr>
                <a:t>ptrs to</a:t>
              </a:r>
            </a:p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400">
                  <a:solidFill>
                    <a:srgbClr val="FFFFFF"/>
                  </a:solidFill>
                </a:rPr>
                <a:t>imap pieces</a:t>
              </a:r>
            </a:p>
          </p:txBody>
        </p:sp>
        <p:sp>
          <p:nvSpPr>
            <p:cNvPr id="1199" name="Shape 1199"/>
            <p:cNvSpPr/>
            <p:nvPr/>
          </p:nvSpPr>
          <p:spPr>
            <a:xfrm>
              <a:off x="4814153" y="1902224"/>
              <a:ext cx="1900582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 algn="r"/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 dirty="0">
                  <a:solidFill>
                    <a:srgbClr val="FFFFFF"/>
                  </a:solidFill>
                </a:rPr>
                <a:t>memory:</a:t>
              </a:r>
            </a:p>
          </p:txBody>
        </p:sp>
        <p:sp>
          <p:nvSpPr>
            <p:cNvPr id="1200" name="Shape 1200"/>
            <p:cNvSpPr/>
            <p:nvPr/>
          </p:nvSpPr>
          <p:spPr>
            <a:xfrm>
              <a:off x="6921948" y="1844101"/>
              <a:ext cx="2636686" cy="763948"/>
            </a:xfrm>
            <a:prstGeom prst="rect">
              <a:avLst/>
            </a:prstGeom>
            <a:ln w="50800">
              <a:solidFill>
                <a:srgbClr val="FFFFFF"/>
              </a:solidFill>
              <a:miter lim="400000"/>
            </a:ln>
          </p:spPr>
          <p:txBody>
            <a:bodyPr lIns="0" tIns="0" rIns="0" bIns="0" anchor="ctr"/>
            <a:lstStyle/>
            <a:p>
              <a:pPr lvl="0">
                <a:defRPr sz="2600"/>
              </a:pPr>
              <a:endParaRPr/>
            </a:p>
          </p:txBody>
        </p:sp>
      </p:grpSp>
      <p:sp>
        <p:nvSpPr>
          <p:cNvPr id="1201" name="Shape 1201"/>
          <p:cNvSpPr/>
          <p:nvPr/>
        </p:nvSpPr>
        <p:spPr>
          <a:xfrm flipV="1">
            <a:off x="4114064" y="3716953"/>
            <a:ext cx="1" cy="701244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202" name="Shape 1202"/>
          <p:cNvSpPr/>
          <p:nvPr/>
        </p:nvSpPr>
        <p:spPr>
          <a:xfrm flipV="1">
            <a:off x="4655931" y="3716953"/>
            <a:ext cx="1" cy="701244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203" name="Shape 1203"/>
          <p:cNvSpPr/>
          <p:nvPr/>
        </p:nvSpPr>
        <p:spPr>
          <a:xfrm flipV="1">
            <a:off x="5197798" y="3716953"/>
            <a:ext cx="1" cy="701244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grpSp>
        <p:nvGrpSpPr>
          <p:cNvPr id="45" name="Group 44"/>
          <p:cNvGrpSpPr/>
          <p:nvPr/>
        </p:nvGrpSpPr>
        <p:grpSpPr>
          <a:xfrm>
            <a:off x="3599325" y="3173953"/>
            <a:ext cx="4641928" cy="3150861"/>
            <a:chOff x="3599325" y="3173953"/>
            <a:chExt cx="4641928" cy="3150861"/>
          </a:xfrm>
        </p:grpSpPr>
        <p:sp>
          <p:nvSpPr>
            <p:cNvPr id="1166" name="Shape 1166"/>
            <p:cNvSpPr/>
            <p:nvPr/>
          </p:nvSpPr>
          <p:spPr>
            <a:xfrm>
              <a:off x="3599325" y="3685601"/>
              <a:ext cx="2101741" cy="763948"/>
            </a:xfrm>
            <a:prstGeom prst="rect">
              <a:avLst/>
            </a:prstGeom>
            <a:solidFill>
              <a:srgbClr val="53585F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>
                <a:defRPr sz="2600" b="1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204" name="Shape 1204"/>
            <p:cNvSpPr/>
            <p:nvPr/>
          </p:nvSpPr>
          <p:spPr>
            <a:xfrm>
              <a:off x="3629394" y="3173953"/>
              <a:ext cx="1999108" cy="5588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0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000" dirty="0">
                  <a:solidFill>
                    <a:srgbClr val="FFFFFF"/>
                  </a:solidFill>
                </a:rPr>
                <a:t>checkpoint</a:t>
              </a:r>
            </a:p>
          </p:txBody>
        </p:sp>
        <p:sp>
          <p:nvSpPr>
            <p:cNvPr id="1209" name="Shape 1209"/>
            <p:cNvSpPr/>
            <p:nvPr/>
          </p:nvSpPr>
          <p:spPr>
            <a:xfrm>
              <a:off x="5440062" y="4499006"/>
              <a:ext cx="1141903" cy="687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1" extrusionOk="0">
                  <a:moveTo>
                    <a:pt x="0" y="0"/>
                  </a:moveTo>
                  <a:cubicBezTo>
                    <a:pt x="8705" y="21462"/>
                    <a:pt x="15905" y="21600"/>
                    <a:pt x="21600" y="414"/>
                  </a:cubicBezTo>
                </a:path>
              </a:pathLst>
            </a:custGeom>
            <a:ln w="25400">
              <a:solidFill>
                <a:srgbClr val="FFFFFF"/>
              </a:solidFill>
              <a:miter lim="400000"/>
              <a:tailEnd type="triangle"/>
            </a:ln>
          </p:spPr>
          <p:txBody>
            <a:bodyPr/>
            <a:lstStyle/>
            <a:p>
              <a:pPr lvl="0"/>
              <a:endParaRPr/>
            </a:p>
          </p:txBody>
        </p:sp>
        <p:sp>
          <p:nvSpPr>
            <p:cNvPr id="1210" name="Shape 1210"/>
            <p:cNvSpPr/>
            <p:nvPr/>
          </p:nvSpPr>
          <p:spPr>
            <a:xfrm>
              <a:off x="4903554" y="4460954"/>
              <a:ext cx="2771521" cy="1299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1" extrusionOk="0">
                  <a:moveTo>
                    <a:pt x="0" y="606"/>
                  </a:moveTo>
                  <a:cubicBezTo>
                    <a:pt x="10295" y="21600"/>
                    <a:pt x="17495" y="21398"/>
                    <a:pt x="21600" y="0"/>
                  </a:cubicBezTo>
                </a:path>
              </a:pathLst>
            </a:custGeom>
            <a:ln w="25400">
              <a:solidFill>
                <a:srgbClr val="FFFFFF"/>
              </a:solidFill>
              <a:miter lim="400000"/>
              <a:tailEnd type="triangle"/>
            </a:ln>
          </p:spPr>
          <p:txBody>
            <a:bodyPr/>
            <a:lstStyle/>
            <a:p>
              <a:pPr lvl="0"/>
              <a:endParaRPr/>
            </a:p>
          </p:txBody>
        </p:sp>
        <p:sp>
          <p:nvSpPr>
            <p:cNvPr id="1211" name="Shape 1211"/>
            <p:cNvSpPr/>
            <p:nvPr/>
          </p:nvSpPr>
          <p:spPr>
            <a:xfrm>
              <a:off x="4382148" y="4475522"/>
              <a:ext cx="3859105" cy="1849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extrusionOk="0">
                  <a:moveTo>
                    <a:pt x="0" y="0"/>
                  </a:moveTo>
                  <a:cubicBezTo>
                    <a:pt x="10111" y="21559"/>
                    <a:pt x="17311" y="21600"/>
                    <a:pt x="21600" y="122"/>
                  </a:cubicBezTo>
                </a:path>
              </a:pathLst>
            </a:custGeom>
            <a:ln w="25400">
              <a:solidFill>
                <a:srgbClr val="FFFFFF"/>
              </a:solidFill>
              <a:miter lim="400000"/>
              <a:tailEnd type="triangle"/>
            </a:ln>
          </p:spPr>
          <p:txBody>
            <a:bodyPr/>
            <a:lstStyle/>
            <a:p>
              <a:pPr lvl="0"/>
              <a:endParaRPr/>
            </a:p>
          </p:txBody>
        </p:sp>
        <p:sp>
          <p:nvSpPr>
            <p:cNvPr id="1212" name="Shape 1212"/>
            <p:cNvSpPr/>
            <p:nvPr/>
          </p:nvSpPr>
          <p:spPr>
            <a:xfrm>
              <a:off x="3853269" y="4492853"/>
              <a:ext cx="2054418" cy="12844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extrusionOk="0">
                  <a:moveTo>
                    <a:pt x="0" y="0"/>
                  </a:moveTo>
                  <a:cubicBezTo>
                    <a:pt x="9994" y="21568"/>
                    <a:pt x="17194" y="21600"/>
                    <a:pt x="21600" y="97"/>
                  </a:cubicBezTo>
                </a:path>
              </a:pathLst>
            </a:custGeom>
            <a:ln w="25400">
              <a:solidFill>
                <a:srgbClr val="FFFFFF"/>
              </a:solidFill>
              <a:miter lim="400000"/>
              <a:tailEnd type="triangle"/>
            </a:ln>
          </p:spPr>
          <p:txBody>
            <a:bodyPr/>
            <a:lstStyle/>
            <a:p>
              <a:pPr lvl="0"/>
              <a:endParaRPr/>
            </a:p>
          </p:txBody>
        </p:sp>
      </p:grpSp>
      <p:sp>
        <p:nvSpPr>
          <p:cNvPr id="46" name="Shape 1257"/>
          <p:cNvSpPr/>
          <p:nvPr/>
        </p:nvSpPr>
        <p:spPr>
          <a:xfrm>
            <a:off x="9019402" y="3126586"/>
            <a:ext cx="1270001" cy="67584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50800">
            <a:solidFill>
              <a:srgbClr val="993232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>
              <a:solidFill>
                <a:schemeClr val="bg1"/>
              </a:solidFill>
            </a:endParaRPr>
          </a:p>
        </p:txBody>
      </p:sp>
      <p:sp>
        <p:nvSpPr>
          <p:cNvPr id="47" name="Shape 1258"/>
          <p:cNvSpPr/>
          <p:nvPr/>
        </p:nvSpPr>
        <p:spPr>
          <a:xfrm>
            <a:off x="10316648" y="2329139"/>
            <a:ext cx="1885131" cy="10259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chemeClr val="bg1"/>
                </a:solidFill>
              </a:rPr>
              <a:t>after last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chemeClr val="bg1"/>
                </a:solidFill>
              </a:rPr>
              <a:t>checkpoint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3218325" y="3685601"/>
            <a:ext cx="7315776" cy="3216207"/>
            <a:chOff x="3218325" y="3685601"/>
            <a:chExt cx="7315776" cy="3216207"/>
          </a:xfrm>
        </p:grpSpPr>
        <p:sp>
          <p:nvSpPr>
            <p:cNvPr id="49" name="Shape 1312"/>
            <p:cNvSpPr/>
            <p:nvPr/>
          </p:nvSpPr>
          <p:spPr>
            <a:xfrm>
              <a:off x="3218325" y="3685601"/>
              <a:ext cx="342768" cy="763948"/>
            </a:xfrm>
            <a:prstGeom prst="rect">
              <a:avLst/>
            </a:prstGeom>
            <a:solidFill>
              <a:srgbClr val="0065C1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>
                <a:defRPr sz="2600" b="1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50" name="Shape 1363"/>
            <p:cNvSpPr/>
            <p:nvPr/>
          </p:nvSpPr>
          <p:spPr>
            <a:xfrm>
              <a:off x="3416948" y="4451032"/>
              <a:ext cx="5590198" cy="24507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extrusionOk="0">
                  <a:moveTo>
                    <a:pt x="0" y="162"/>
                  </a:moveTo>
                  <a:cubicBezTo>
                    <a:pt x="8168" y="21600"/>
                    <a:pt x="15368" y="21546"/>
                    <a:pt x="21600" y="0"/>
                  </a:cubicBezTo>
                </a:path>
              </a:pathLst>
            </a:custGeom>
            <a:ln w="25400">
              <a:solidFill>
                <a:srgbClr val="1497FC"/>
              </a:solidFill>
              <a:miter lim="400000"/>
              <a:tailEnd type="triangle"/>
            </a:ln>
          </p:spPr>
          <p:txBody>
            <a:bodyPr/>
            <a:lstStyle/>
            <a:p>
              <a:pPr lvl="0"/>
              <a:endParaRPr/>
            </a:p>
          </p:txBody>
        </p:sp>
        <p:sp>
          <p:nvSpPr>
            <p:cNvPr id="51" name="Shape 1358"/>
            <p:cNvSpPr/>
            <p:nvPr/>
          </p:nvSpPr>
          <p:spPr>
            <a:xfrm>
              <a:off x="8430961" y="5580264"/>
              <a:ext cx="2103140" cy="1025922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000" dirty="0">
                  <a:solidFill>
                    <a:schemeClr val="bg2"/>
                  </a:solidFill>
                </a:rPr>
                <a:t>tail after last</a:t>
              </a:r>
            </a:p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000" dirty="0">
                  <a:solidFill>
                    <a:schemeClr val="bg2"/>
                  </a:solidFill>
                </a:rPr>
                <a:t>checkpoint</a:t>
              </a:r>
            </a:p>
          </p:txBody>
        </p:sp>
      </p:grpSp>
      <p:sp>
        <p:nvSpPr>
          <p:cNvPr id="52" name="Rectangle 51"/>
          <p:cNvSpPr/>
          <p:nvPr/>
        </p:nvSpPr>
        <p:spPr>
          <a:xfrm>
            <a:off x="864839" y="6255477"/>
            <a:ext cx="14684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Crash!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6" grpId="1" animBg="1"/>
      <p:bldP spid="47" grpId="0" animBg="1"/>
      <p:bldP spid="47" grpId="1" animBg="1"/>
      <p:bldP spid="5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9" name="Shape 1409"/>
          <p:cNvSpPr/>
          <p:nvPr/>
        </p:nvSpPr>
        <p:spPr>
          <a:xfrm>
            <a:off x="3218325" y="3685601"/>
            <a:ext cx="342768" cy="763948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410" name="Shape 1410"/>
          <p:cNvSpPr/>
          <p:nvPr/>
        </p:nvSpPr>
        <p:spPr>
          <a:xfrm>
            <a:off x="3599325" y="3685601"/>
            <a:ext cx="2101741" cy="763948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411" name="Shape 141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Reboot</a:t>
            </a:r>
          </a:p>
        </p:txBody>
      </p:sp>
      <p:sp>
        <p:nvSpPr>
          <p:cNvPr id="1412" name="Shape 1412"/>
          <p:cNvSpPr/>
          <p:nvPr/>
        </p:nvSpPr>
        <p:spPr>
          <a:xfrm>
            <a:off x="6867511" y="3685601"/>
            <a:ext cx="1075152" cy="763948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S1</a:t>
            </a:r>
          </a:p>
        </p:txBody>
      </p:sp>
      <p:sp>
        <p:nvSpPr>
          <p:cNvPr id="1413" name="Shape 1413"/>
          <p:cNvSpPr/>
          <p:nvPr/>
        </p:nvSpPr>
        <p:spPr>
          <a:xfrm>
            <a:off x="5758325" y="3685601"/>
            <a:ext cx="1075153" cy="763948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S0</a:t>
            </a:r>
          </a:p>
        </p:txBody>
      </p:sp>
      <p:sp>
        <p:nvSpPr>
          <p:cNvPr id="1414" name="Shape 1414"/>
          <p:cNvSpPr/>
          <p:nvPr/>
        </p:nvSpPr>
        <p:spPr>
          <a:xfrm>
            <a:off x="2079285" y="3743724"/>
            <a:ext cx="107945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disk:</a:t>
            </a:r>
          </a:p>
        </p:txBody>
      </p:sp>
      <p:sp>
        <p:nvSpPr>
          <p:cNvPr id="1415" name="Shape 1415"/>
          <p:cNvSpPr/>
          <p:nvPr/>
        </p:nvSpPr>
        <p:spPr>
          <a:xfrm>
            <a:off x="9111282" y="3685601"/>
            <a:ext cx="1075153" cy="763948"/>
          </a:xfrm>
          <a:prstGeom prst="rect">
            <a:avLst/>
          </a:prstGeom>
          <a:solidFill>
            <a:srgbClr val="5747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S3</a:t>
            </a:r>
          </a:p>
        </p:txBody>
      </p:sp>
      <p:sp>
        <p:nvSpPr>
          <p:cNvPr id="1416" name="Shape 1416"/>
          <p:cNvSpPr/>
          <p:nvPr/>
        </p:nvSpPr>
        <p:spPr>
          <a:xfrm>
            <a:off x="7989396" y="3685601"/>
            <a:ext cx="1075153" cy="763948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S2</a:t>
            </a:r>
          </a:p>
        </p:txBody>
      </p:sp>
      <p:sp>
        <p:nvSpPr>
          <p:cNvPr id="1417" name="Shape 1417"/>
          <p:cNvSpPr/>
          <p:nvPr/>
        </p:nvSpPr>
        <p:spPr>
          <a:xfrm>
            <a:off x="3226927" y="3685601"/>
            <a:ext cx="7419188" cy="763948"/>
          </a:xfrm>
          <a:prstGeom prst="rect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418" name="Shape 1418"/>
          <p:cNvSpPr/>
          <p:nvPr/>
        </p:nvSpPr>
        <p:spPr>
          <a:xfrm>
            <a:off x="5806301" y="3459769"/>
            <a:ext cx="164262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19" name="Shape 1419"/>
          <p:cNvSpPr/>
          <p:nvPr/>
        </p:nvSpPr>
        <p:spPr>
          <a:xfrm>
            <a:off x="5958701" y="3459769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20" name="Shape 1420"/>
          <p:cNvSpPr/>
          <p:nvPr/>
        </p:nvSpPr>
        <p:spPr>
          <a:xfrm>
            <a:off x="5806301" y="3459769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21" name="Shape 1421"/>
          <p:cNvSpPr/>
          <p:nvPr/>
        </p:nvSpPr>
        <p:spPr>
          <a:xfrm>
            <a:off x="6568302" y="3459769"/>
            <a:ext cx="164261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22" name="Shape 1422"/>
          <p:cNvSpPr/>
          <p:nvPr/>
        </p:nvSpPr>
        <p:spPr>
          <a:xfrm>
            <a:off x="6720702" y="3459769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23" name="Shape 1423"/>
          <p:cNvSpPr/>
          <p:nvPr/>
        </p:nvSpPr>
        <p:spPr>
          <a:xfrm>
            <a:off x="6568302" y="3459769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24" name="Shape 1424"/>
          <p:cNvSpPr/>
          <p:nvPr/>
        </p:nvSpPr>
        <p:spPr>
          <a:xfrm>
            <a:off x="7584302" y="3459769"/>
            <a:ext cx="164261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25" name="Shape 1425"/>
          <p:cNvSpPr/>
          <p:nvPr/>
        </p:nvSpPr>
        <p:spPr>
          <a:xfrm>
            <a:off x="7736702" y="3459769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26" name="Shape 1426"/>
          <p:cNvSpPr/>
          <p:nvPr/>
        </p:nvSpPr>
        <p:spPr>
          <a:xfrm>
            <a:off x="7584302" y="3459769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27" name="Shape 1427"/>
          <p:cNvSpPr/>
          <p:nvPr/>
        </p:nvSpPr>
        <p:spPr>
          <a:xfrm>
            <a:off x="8092302" y="3459769"/>
            <a:ext cx="164261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28" name="Shape 1428"/>
          <p:cNvSpPr/>
          <p:nvPr/>
        </p:nvSpPr>
        <p:spPr>
          <a:xfrm>
            <a:off x="8244702" y="3459769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29" name="Shape 1429"/>
          <p:cNvSpPr/>
          <p:nvPr/>
        </p:nvSpPr>
        <p:spPr>
          <a:xfrm>
            <a:off x="8092302" y="3459769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30" name="Shape 1430"/>
          <p:cNvSpPr/>
          <p:nvPr/>
        </p:nvSpPr>
        <p:spPr>
          <a:xfrm>
            <a:off x="9781401" y="3459769"/>
            <a:ext cx="164261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31" name="Shape 1431"/>
          <p:cNvSpPr/>
          <p:nvPr/>
        </p:nvSpPr>
        <p:spPr>
          <a:xfrm>
            <a:off x="9933802" y="3459769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32" name="Shape 1432"/>
          <p:cNvSpPr/>
          <p:nvPr/>
        </p:nvSpPr>
        <p:spPr>
          <a:xfrm>
            <a:off x="9781402" y="3459769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33" name="Shape 1433"/>
          <p:cNvSpPr/>
          <p:nvPr/>
        </p:nvSpPr>
        <p:spPr>
          <a:xfrm>
            <a:off x="9400401" y="3459769"/>
            <a:ext cx="164261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34" name="Shape 1434"/>
          <p:cNvSpPr/>
          <p:nvPr/>
        </p:nvSpPr>
        <p:spPr>
          <a:xfrm>
            <a:off x="9552802" y="3459769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35" name="Shape 1435"/>
          <p:cNvSpPr/>
          <p:nvPr/>
        </p:nvSpPr>
        <p:spPr>
          <a:xfrm>
            <a:off x="9400402" y="3459769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36" name="Shape 1436"/>
          <p:cNvSpPr/>
          <p:nvPr/>
        </p:nvSpPr>
        <p:spPr>
          <a:xfrm flipV="1">
            <a:off x="4114064" y="3716953"/>
            <a:ext cx="1" cy="701244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37" name="Shape 1437"/>
          <p:cNvSpPr/>
          <p:nvPr/>
        </p:nvSpPr>
        <p:spPr>
          <a:xfrm flipV="1">
            <a:off x="4655931" y="3716953"/>
            <a:ext cx="1" cy="701244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38" name="Shape 1438"/>
          <p:cNvSpPr/>
          <p:nvPr/>
        </p:nvSpPr>
        <p:spPr>
          <a:xfrm flipV="1">
            <a:off x="5197798" y="3716953"/>
            <a:ext cx="1" cy="701244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39" name="Shape 1439"/>
          <p:cNvSpPr/>
          <p:nvPr/>
        </p:nvSpPr>
        <p:spPr>
          <a:xfrm>
            <a:off x="3442567" y="3173206"/>
            <a:ext cx="1999108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checkpoint</a:t>
            </a:r>
          </a:p>
        </p:txBody>
      </p:sp>
      <p:sp>
        <p:nvSpPr>
          <p:cNvPr id="1450" name="Shape 1450"/>
          <p:cNvSpPr/>
          <p:nvPr/>
        </p:nvSpPr>
        <p:spPr>
          <a:xfrm>
            <a:off x="5440062" y="4499006"/>
            <a:ext cx="1141903" cy="6875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1" extrusionOk="0">
                <a:moveTo>
                  <a:pt x="0" y="0"/>
                </a:moveTo>
                <a:cubicBezTo>
                  <a:pt x="8705" y="21462"/>
                  <a:pt x="15905" y="21600"/>
                  <a:pt x="21600" y="414"/>
                </a:cubicBezTo>
              </a:path>
            </a:pathLst>
          </a:custGeom>
          <a:ln w="25400">
            <a:solidFill>
              <a:srgbClr val="FFFFFF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1451" name="Shape 1451"/>
          <p:cNvSpPr/>
          <p:nvPr/>
        </p:nvSpPr>
        <p:spPr>
          <a:xfrm>
            <a:off x="4903554" y="4460954"/>
            <a:ext cx="2771521" cy="129924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1" extrusionOk="0">
                <a:moveTo>
                  <a:pt x="0" y="606"/>
                </a:moveTo>
                <a:cubicBezTo>
                  <a:pt x="10295" y="21600"/>
                  <a:pt x="17495" y="21398"/>
                  <a:pt x="21600" y="0"/>
                </a:cubicBezTo>
              </a:path>
            </a:pathLst>
          </a:custGeom>
          <a:ln w="25400">
            <a:solidFill>
              <a:srgbClr val="FFFFFF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1452" name="Shape 1452"/>
          <p:cNvSpPr/>
          <p:nvPr/>
        </p:nvSpPr>
        <p:spPr>
          <a:xfrm>
            <a:off x="4382148" y="4475522"/>
            <a:ext cx="3859105" cy="18492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0" extrusionOk="0">
                <a:moveTo>
                  <a:pt x="0" y="0"/>
                </a:moveTo>
                <a:cubicBezTo>
                  <a:pt x="10111" y="21559"/>
                  <a:pt x="17311" y="21600"/>
                  <a:pt x="21600" y="122"/>
                </a:cubicBezTo>
              </a:path>
            </a:pathLst>
          </a:custGeom>
          <a:ln w="25400">
            <a:solidFill>
              <a:srgbClr val="FFFFFF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1453" name="Shape 1453"/>
          <p:cNvSpPr/>
          <p:nvPr/>
        </p:nvSpPr>
        <p:spPr>
          <a:xfrm>
            <a:off x="3853269" y="4492853"/>
            <a:ext cx="2054418" cy="12844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0" extrusionOk="0">
                <a:moveTo>
                  <a:pt x="0" y="0"/>
                </a:moveTo>
                <a:cubicBezTo>
                  <a:pt x="9994" y="21568"/>
                  <a:pt x="17194" y="21600"/>
                  <a:pt x="21600" y="97"/>
                </a:cubicBezTo>
              </a:path>
            </a:pathLst>
          </a:custGeom>
          <a:ln w="25400">
            <a:solidFill>
              <a:srgbClr val="FFFFFF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1444" name="Shape 1444"/>
          <p:cNvSpPr/>
          <p:nvPr/>
        </p:nvSpPr>
        <p:spPr>
          <a:xfrm flipV="1">
            <a:off x="3580664" y="3716953"/>
            <a:ext cx="1" cy="701244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54" name="Shape 1454"/>
          <p:cNvSpPr/>
          <p:nvPr/>
        </p:nvSpPr>
        <p:spPr>
          <a:xfrm>
            <a:off x="3416948" y="4451032"/>
            <a:ext cx="5590198" cy="24507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0" extrusionOk="0">
                <a:moveTo>
                  <a:pt x="0" y="162"/>
                </a:moveTo>
                <a:cubicBezTo>
                  <a:pt x="8168" y="21600"/>
                  <a:pt x="15368" y="21546"/>
                  <a:pt x="21600" y="0"/>
                </a:cubicBezTo>
              </a:path>
            </a:pathLst>
          </a:custGeom>
          <a:ln w="25400">
            <a:solidFill>
              <a:srgbClr val="1497FC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1446" name="Shape 1446"/>
          <p:cNvSpPr/>
          <p:nvPr/>
        </p:nvSpPr>
        <p:spPr>
          <a:xfrm>
            <a:off x="7279349" y="1788963"/>
            <a:ext cx="1791006" cy="838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ptrs to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imap pieces</a:t>
            </a:r>
          </a:p>
        </p:txBody>
      </p:sp>
      <p:sp>
        <p:nvSpPr>
          <p:cNvPr id="1447" name="Shape 1447"/>
          <p:cNvSpPr/>
          <p:nvPr/>
        </p:nvSpPr>
        <p:spPr>
          <a:xfrm>
            <a:off x="4814153" y="1902224"/>
            <a:ext cx="190058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memory:</a:t>
            </a:r>
          </a:p>
        </p:txBody>
      </p:sp>
      <p:sp>
        <p:nvSpPr>
          <p:cNvPr id="1448" name="Shape 1448"/>
          <p:cNvSpPr/>
          <p:nvPr/>
        </p:nvSpPr>
        <p:spPr>
          <a:xfrm>
            <a:off x="6921948" y="1844101"/>
            <a:ext cx="2636686" cy="763948"/>
          </a:xfrm>
          <a:prstGeom prst="rect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449" name="Shape 1449"/>
          <p:cNvSpPr/>
          <p:nvPr/>
        </p:nvSpPr>
        <p:spPr>
          <a:xfrm>
            <a:off x="8430961" y="5580264"/>
            <a:ext cx="2103140" cy="10259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 dirty="0">
                <a:solidFill>
                  <a:schemeClr val="bg2"/>
                </a:solidFill>
              </a:rPr>
              <a:t>tail after last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 dirty="0">
                <a:solidFill>
                  <a:schemeClr val="bg2"/>
                </a:solidFill>
              </a:rPr>
              <a:t>checkpoint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6" name="Shape 1456"/>
          <p:cNvSpPr/>
          <p:nvPr/>
        </p:nvSpPr>
        <p:spPr>
          <a:xfrm>
            <a:off x="3218325" y="3685601"/>
            <a:ext cx="342768" cy="763948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457" name="Shape 1457"/>
          <p:cNvSpPr/>
          <p:nvPr/>
        </p:nvSpPr>
        <p:spPr>
          <a:xfrm>
            <a:off x="3599325" y="3685601"/>
            <a:ext cx="2101741" cy="763948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458" name="Shape 145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Reboot</a:t>
            </a:r>
          </a:p>
        </p:txBody>
      </p:sp>
      <p:sp>
        <p:nvSpPr>
          <p:cNvPr id="1459" name="Shape 1459"/>
          <p:cNvSpPr/>
          <p:nvPr/>
        </p:nvSpPr>
        <p:spPr>
          <a:xfrm>
            <a:off x="6867511" y="3685601"/>
            <a:ext cx="1075152" cy="763948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S1</a:t>
            </a:r>
          </a:p>
        </p:txBody>
      </p:sp>
      <p:sp>
        <p:nvSpPr>
          <p:cNvPr id="1460" name="Shape 1460"/>
          <p:cNvSpPr/>
          <p:nvPr/>
        </p:nvSpPr>
        <p:spPr>
          <a:xfrm>
            <a:off x="5758325" y="3685601"/>
            <a:ext cx="1075153" cy="763948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S0</a:t>
            </a:r>
          </a:p>
        </p:txBody>
      </p:sp>
      <p:sp>
        <p:nvSpPr>
          <p:cNvPr id="1461" name="Shape 1461"/>
          <p:cNvSpPr/>
          <p:nvPr/>
        </p:nvSpPr>
        <p:spPr>
          <a:xfrm>
            <a:off x="2079285" y="3743724"/>
            <a:ext cx="107945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disk:</a:t>
            </a:r>
          </a:p>
        </p:txBody>
      </p:sp>
      <p:sp>
        <p:nvSpPr>
          <p:cNvPr id="1462" name="Shape 1462"/>
          <p:cNvSpPr/>
          <p:nvPr/>
        </p:nvSpPr>
        <p:spPr>
          <a:xfrm>
            <a:off x="9111282" y="3685601"/>
            <a:ext cx="1075153" cy="763948"/>
          </a:xfrm>
          <a:prstGeom prst="rect">
            <a:avLst/>
          </a:prstGeom>
          <a:solidFill>
            <a:srgbClr val="5747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S3</a:t>
            </a:r>
          </a:p>
        </p:txBody>
      </p:sp>
      <p:sp>
        <p:nvSpPr>
          <p:cNvPr id="1463" name="Shape 1463"/>
          <p:cNvSpPr/>
          <p:nvPr/>
        </p:nvSpPr>
        <p:spPr>
          <a:xfrm>
            <a:off x="7989396" y="3685601"/>
            <a:ext cx="1075153" cy="763948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S2</a:t>
            </a:r>
          </a:p>
        </p:txBody>
      </p:sp>
      <p:sp>
        <p:nvSpPr>
          <p:cNvPr id="1464" name="Shape 1464"/>
          <p:cNvSpPr/>
          <p:nvPr/>
        </p:nvSpPr>
        <p:spPr>
          <a:xfrm>
            <a:off x="3226927" y="3685601"/>
            <a:ext cx="7419188" cy="763948"/>
          </a:xfrm>
          <a:prstGeom prst="rect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465" name="Shape 1465"/>
          <p:cNvSpPr/>
          <p:nvPr/>
        </p:nvSpPr>
        <p:spPr>
          <a:xfrm>
            <a:off x="5806301" y="3459769"/>
            <a:ext cx="164262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66" name="Shape 1466"/>
          <p:cNvSpPr/>
          <p:nvPr/>
        </p:nvSpPr>
        <p:spPr>
          <a:xfrm>
            <a:off x="5958701" y="3459769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67" name="Shape 1467"/>
          <p:cNvSpPr/>
          <p:nvPr/>
        </p:nvSpPr>
        <p:spPr>
          <a:xfrm>
            <a:off x="5806301" y="3459769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68" name="Shape 1468"/>
          <p:cNvSpPr/>
          <p:nvPr/>
        </p:nvSpPr>
        <p:spPr>
          <a:xfrm>
            <a:off x="6568302" y="3459769"/>
            <a:ext cx="164261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69" name="Shape 1469"/>
          <p:cNvSpPr/>
          <p:nvPr/>
        </p:nvSpPr>
        <p:spPr>
          <a:xfrm>
            <a:off x="6720702" y="3459769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70" name="Shape 1470"/>
          <p:cNvSpPr/>
          <p:nvPr/>
        </p:nvSpPr>
        <p:spPr>
          <a:xfrm>
            <a:off x="6568302" y="3459769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71" name="Shape 1471"/>
          <p:cNvSpPr/>
          <p:nvPr/>
        </p:nvSpPr>
        <p:spPr>
          <a:xfrm>
            <a:off x="7584302" y="3459769"/>
            <a:ext cx="164261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72" name="Shape 1472"/>
          <p:cNvSpPr/>
          <p:nvPr/>
        </p:nvSpPr>
        <p:spPr>
          <a:xfrm>
            <a:off x="7736702" y="3459769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73" name="Shape 1473"/>
          <p:cNvSpPr/>
          <p:nvPr/>
        </p:nvSpPr>
        <p:spPr>
          <a:xfrm>
            <a:off x="7584302" y="3459769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74" name="Shape 1474"/>
          <p:cNvSpPr/>
          <p:nvPr/>
        </p:nvSpPr>
        <p:spPr>
          <a:xfrm>
            <a:off x="8092302" y="3459769"/>
            <a:ext cx="164261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75" name="Shape 1475"/>
          <p:cNvSpPr/>
          <p:nvPr/>
        </p:nvSpPr>
        <p:spPr>
          <a:xfrm>
            <a:off x="8244702" y="3459769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76" name="Shape 1476"/>
          <p:cNvSpPr/>
          <p:nvPr/>
        </p:nvSpPr>
        <p:spPr>
          <a:xfrm>
            <a:off x="8092302" y="3459769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77" name="Shape 1477"/>
          <p:cNvSpPr/>
          <p:nvPr/>
        </p:nvSpPr>
        <p:spPr>
          <a:xfrm>
            <a:off x="9781401" y="3459769"/>
            <a:ext cx="164261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78" name="Shape 1478"/>
          <p:cNvSpPr/>
          <p:nvPr/>
        </p:nvSpPr>
        <p:spPr>
          <a:xfrm>
            <a:off x="9933802" y="3459769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79" name="Shape 1479"/>
          <p:cNvSpPr/>
          <p:nvPr/>
        </p:nvSpPr>
        <p:spPr>
          <a:xfrm>
            <a:off x="9781402" y="3459769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80" name="Shape 1480"/>
          <p:cNvSpPr/>
          <p:nvPr/>
        </p:nvSpPr>
        <p:spPr>
          <a:xfrm>
            <a:off x="9400401" y="3459769"/>
            <a:ext cx="164261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81" name="Shape 1481"/>
          <p:cNvSpPr/>
          <p:nvPr/>
        </p:nvSpPr>
        <p:spPr>
          <a:xfrm>
            <a:off x="9552802" y="3459769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82" name="Shape 1482"/>
          <p:cNvSpPr/>
          <p:nvPr/>
        </p:nvSpPr>
        <p:spPr>
          <a:xfrm>
            <a:off x="9400402" y="3459769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83" name="Shape 1483"/>
          <p:cNvSpPr/>
          <p:nvPr/>
        </p:nvSpPr>
        <p:spPr>
          <a:xfrm flipV="1">
            <a:off x="4114064" y="3716953"/>
            <a:ext cx="1" cy="701244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84" name="Shape 1484"/>
          <p:cNvSpPr/>
          <p:nvPr/>
        </p:nvSpPr>
        <p:spPr>
          <a:xfrm flipV="1">
            <a:off x="4655931" y="3716953"/>
            <a:ext cx="1" cy="701244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85" name="Shape 1485"/>
          <p:cNvSpPr/>
          <p:nvPr/>
        </p:nvSpPr>
        <p:spPr>
          <a:xfrm flipV="1">
            <a:off x="5197798" y="3716953"/>
            <a:ext cx="1" cy="701244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86" name="Shape 1486"/>
          <p:cNvSpPr/>
          <p:nvPr/>
        </p:nvSpPr>
        <p:spPr>
          <a:xfrm>
            <a:off x="3442567" y="3173206"/>
            <a:ext cx="1999108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checkpoint</a:t>
            </a:r>
          </a:p>
        </p:txBody>
      </p:sp>
      <p:sp>
        <p:nvSpPr>
          <p:cNvPr id="1514" name="Shape 1514"/>
          <p:cNvSpPr/>
          <p:nvPr/>
        </p:nvSpPr>
        <p:spPr>
          <a:xfrm>
            <a:off x="5440062" y="4499006"/>
            <a:ext cx="1141903" cy="6875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1" extrusionOk="0">
                <a:moveTo>
                  <a:pt x="0" y="0"/>
                </a:moveTo>
                <a:cubicBezTo>
                  <a:pt x="8705" y="21462"/>
                  <a:pt x="15905" y="21600"/>
                  <a:pt x="21600" y="414"/>
                </a:cubicBezTo>
              </a:path>
            </a:pathLst>
          </a:custGeom>
          <a:ln w="25400">
            <a:solidFill>
              <a:srgbClr val="FFFFFF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1515" name="Shape 1515"/>
          <p:cNvSpPr/>
          <p:nvPr/>
        </p:nvSpPr>
        <p:spPr>
          <a:xfrm>
            <a:off x="4903554" y="4460954"/>
            <a:ext cx="2771521" cy="129924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1" extrusionOk="0">
                <a:moveTo>
                  <a:pt x="0" y="606"/>
                </a:moveTo>
                <a:cubicBezTo>
                  <a:pt x="10295" y="21600"/>
                  <a:pt x="17495" y="21398"/>
                  <a:pt x="21600" y="0"/>
                </a:cubicBezTo>
              </a:path>
            </a:pathLst>
          </a:custGeom>
          <a:ln w="25400">
            <a:solidFill>
              <a:srgbClr val="FFFFFF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1516" name="Shape 1516"/>
          <p:cNvSpPr/>
          <p:nvPr/>
        </p:nvSpPr>
        <p:spPr>
          <a:xfrm>
            <a:off x="4382148" y="4475522"/>
            <a:ext cx="3859105" cy="18492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0" extrusionOk="0">
                <a:moveTo>
                  <a:pt x="0" y="0"/>
                </a:moveTo>
                <a:cubicBezTo>
                  <a:pt x="10111" y="21559"/>
                  <a:pt x="17311" y="21600"/>
                  <a:pt x="21600" y="122"/>
                </a:cubicBezTo>
              </a:path>
            </a:pathLst>
          </a:custGeom>
          <a:ln w="25400">
            <a:solidFill>
              <a:srgbClr val="FFFFFF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1517" name="Shape 1517"/>
          <p:cNvSpPr/>
          <p:nvPr/>
        </p:nvSpPr>
        <p:spPr>
          <a:xfrm>
            <a:off x="3853269" y="4492853"/>
            <a:ext cx="2054418" cy="12844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0" extrusionOk="0">
                <a:moveTo>
                  <a:pt x="0" y="0"/>
                </a:moveTo>
                <a:cubicBezTo>
                  <a:pt x="9994" y="21568"/>
                  <a:pt x="17194" y="21600"/>
                  <a:pt x="21600" y="97"/>
                </a:cubicBezTo>
              </a:path>
            </a:pathLst>
          </a:custGeom>
          <a:ln w="25400">
            <a:solidFill>
              <a:srgbClr val="FFFFFF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1491" name="Shape 1491"/>
          <p:cNvSpPr/>
          <p:nvPr/>
        </p:nvSpPr>
        <p:spPr>
          <a:xfrm flipV="1">
            <a:off x="3580664" y="3716953"/>
            <a:ext cx="1" cy="701244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518" name="Shape 1518"/>
          <p:cNvSpPr/>
          <p:nvPr/>
        </p:nvSpPr>
        <p:spPr>
          <a:xfrm>
            <a:off x="3416948" y="4451032"/>
            <a:ext cx="5590198" cy="24507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0" extrusionOk="0">
                <a:moveTo>
                  <a:pt x="0" y="162"/>
                </a:moveTo>
                <a:cubicBezTo>
                  <a:pt x="8168" y="21600"/>
                  <a:pt x="15368" y="21546"/>
                  <a:pt x="21600" y="0"/>
                </a:cubicBezTo>
              </a:path>
            </a:pathLst>
          </a:custGeom>
          <a:ln w="25400">
            <a:solidFill>
              <a:srgbClr val="1497FC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1493" name="Shape 1493"/>
          <p:cNvSpPr/>
          <p:nvPr/>
        </p:nvSpPr>
        <p:spPr>
          <a:xfrm>
            <a:off x="7279349" y="1788963"/>
            <a:ext cx="1791006" cy="838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ptrs to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imap pieces</a:t>
            </a:r>
          </a:p>
        </p:txBody>
      </p:sp>
      <p:sp>
        <p:nvSpPr>
          <p:cNvPr id="1494" name="Shape 1494"/>
          <p:cNvSpPr/>
          <p:nvPr/>
        </p:nvSpPr>
        <p:spPr>
          <a:xfrm>
            <a:off x="4814153" y="1902224"/>
            <a:ext cx="190058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memory:</a:t>
            </a:r>
          </a:p>
        </p:txBody>
      </p:sp>
      <p:sp>
        <p:nvSpPr>
          <p:cNvPr id="1495" name="Shape 1495"/>
          <p:cNvSpPr/>
          <p:nvPr/>
        </p:nvSpPr>
        <p:spPr>
          <a:xfrm>
            <a:off x="6921948" y="1844101"/>
            <a:ext cx="2636686" cy="763948"/>
          </a:xfrm>
          <a:prstGeom prst="rect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496" name="Shape 1496"/>
          <p:cNvSpPr/>
          <p:nvPr/>
        </p:nvSpPr>
        <p:spPr>
          <a:xfrm>
            <a:off x="5806301" y="3459769"/>
            <a:ext cx="164262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97" name="Shape 1497"/>
          <p:cNvSpPr/>
          <p:nvPr/>
        </p:nvSpPr>
        <p:spPr>
          <a:xfrm>
            <a:off x="5958701" y="3459769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98" name="Shape 1498"/>
          <p:cNvSpPr/>
          <p:nvPr/>
        </p:nvSpPr>
        <p:spPr>
          <a:xfrm>
            <a:off x="5806301" y="3459769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99" name="Shape 1499"/>
          <p:cNvSpPr/>
          <p:nvPr/>
        </p:nvSpPr>
        <p:spPr>
          <a:xfrm flipH="1">
            <a:off x="5879893" y="2616008"/>
            <a:ext cx="1781609" cy="802062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500" name="Shape 1500"/>
          <p:cNvSpPr/>
          <p:nvPr/>
        </p:nvSpPr>
        <p:spPr>
          <a:xfrm>
            <a:off x="6568302" y="3459769"/>
            <a:ext cx="164261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501" name="Shape 1501"/>
          <p:cNvSpPr/>
          <p:nvPr/>
        </p:nvSpPr>
        <p:spPr>
          <a:xfrm>
            <a:off x="6720702" y="3459769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502" name="Shape 1502"/>
          <p:cNvSpPr/>
          <p:nvPr/>
        </p:nvSpPr>
        <p:spPr>
          <a:xfrm>
            <a:off x="6568302" y="3459769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503" name="Shape 1503"/>
          <p:cNvSpPr/>
          <p:nvPr/>
        </p:nvSpPr>
        <p:spPr>
          <a:xfrm flipH="1">
            <a:off x="6641894" y="2613899"/>
            <a:ext cx="1184449" cy="804171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504" name="Shape 1504"/>
          <p:cNvSpPr/>
          <p:nvPr/>
        </p:nvSpPr>
        <p:spPr>
          <a:xfrm>
            <a:off x="7584302" y="3459769"/>
            <a:ext cx="164261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505" name="Shape 1505"/>
          <p:cNvSpPr/>
          <p:nvPr/>
        </p:nvSpPr>
        <p:spPr>
          <a:xfrm>
            <a:off x="7736702" y="3459769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506" name="Shape 1506"/>
          <p:cNvSpPr/>
          <p:nvPr/>
        </p:nvSpPr>
        <p:spPr>
          <a:xfrm>
            <a:off x="7584302" y="3459769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507" name="Shape 1507"/>
          <p:cNvSpPr/>
          <p:nvPr/>
        </p:nvSpPr>
        <p:spPr>
          <a:xfrm flipH="1">
            <a:off x="7657893" y="2610598"/>
            <a:ext cx="296838" cy="807472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508" name="Shape 1508"/>
          <p:cNvSpPr/>
          <p:nvPr/>
        </p:nvSpPr>
        <p:spPr>
          <a:xfrm>
            <a:off x="8092302" y="3459769"/>
            <a:ext cx="164261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509" name="Shape 1509"/>
          <p:cNvSpPr/>
          <p:nvPr/>
        </p:nvSpPr>
        <p:spPr>
          <a:xfrm>
            <a:off x="8244702" y="3459769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510" name="Shape 1510"/>
          <p:cNvSpPr/>
          <p:nvPr/>
        </p:nvSpPr>
        <p:spPr>
          <a:xfrm>
            <a:off x="8092302" y="3459769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511" name="Shape 1511"/>
          <p:cNvSpPr/>
          <p:nvPr/>
        </p:nvSpPr>
        <p:spPr>
          <a:xfrm>
            <a:off x="8165893" y="2603295"/>
            <a:ext cx="1" cy="814775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512" name="Shape 1512"/>
          <p:cNvSpPr/>
          <p:nvPr/>
        </p:nvSpPr>
        <p:spPr>
          <a:xfrm>
            <a:off x="9945662" y="2157205"/>
            <a:ext cx="2860168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 dirty="0"/>
              <a:t>get pointers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 dirty="0"/>
              <a:t>from checkpoint</a:t>
            </a:r>
          </a:p>
        </p:txBody>
      </p:sp>
      <p:sp>
        <p:nvSpPr>
          <p:cNvPr id="1513" name="Shape 1513"/>
          <p:cNvSpPr/>
          <p:nvPr/>
        </p:nvSpPr>
        <p:spPr>
          <a:xfrm>
            <a:off x="8430961" y="5580264"/>
            <a:ext cx="2103140" cy="10259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 dirty="0">
                <a:solidFill>
                  <a:schemeClr val="bg2"/>
                </a:solidFill>
              </a:rPr>
              <a:t>tail after last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 dirty="0">
                <a:solidFill>
                  <a:schemeClr val="bg2"/>
                </a:solidFill>
              </a:rPr>
              <a:t>checkpoint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0" name="Shape 1520"/>
          <p:cNvSpPr/>
          <p:nvPr/>
        </p:nvSpPr>
        <p:spPr>
          <a:xfrm>
            <a:off x="3218325" y="3685601"/>
            <a:ext cx="342768" cy="763948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521" name="Shape 1521"/>
          <p:cNvSpPr/>
          <p:nvPr/>
        </p:nvSpPr>
        <p:spPr>
          <a:xfrm>
            <a:off x="3599325" y="3685601"/>
            <a:ext cx="2101741" cy="763948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522" name="Shape 152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Reboot</a:t>
            </a:r>
          </a:p>
        </p:txBody>
      </p:sp>
      <p:sp>
        <p:nvSpPr>
          <p:cNvPr id="1523" name="Shape 1523"/>
          <p:cNvSpPr/>
          <p:nvPr/>
        </p:nvSpPr>
        <p:spPr>
          <a:xfrm>
            <a:off x="6867511" y="3685601"/>
            <a:ext cx="1075152" cy="763948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S1</a:t>
            </a:r>
          </a:p>
        </p:txBody>
      </p:sp>
      <p:sp>
        <p:nvSpPr>
          <p:cNvPr id="1524" name="Shape 1524"/>
          <p:cNvSpPr/>
          <p:nvPr/>
        </p:nvSpPr>
        <p:spPr>
          <a:xfrm>
            <a:off x="5758325" y="3685601"/>
            <a:ext cx="1075153" cy="763948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S0</a:t>
            </a:r>
          </a:p>
        </p:txBody>
      </p:sp>
      <p:sp>
        <p:nvSpPr>
          <p:cNvPr id="1525" name="Shape 1525"/>
          <p:cNvSpPr/>
          <p:nvPr/>
        </p:nvSpPr>
        <p:spPr>
          <a:xfrm>
            <a:off x="2079285" y="3743724"/>
            <a:ext cx="107945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disk:</a:t>
            </a:r>
          </a:p>
        </p:txBody>
      </p:sp>
      <p:sp>
        <p:nvSpPr>
          <p:cNvPr id="1526" name="Shape 1526"/>
          <p:cNvSpPr/>
          <p:nvPr/>
        </p:nvSpPr>
        <p:spPr>
          <a:xfrm>
            <a:off x="9111282" y="3685601"/>
            <a:ext cx="1075153" cy="763948"/>
          </a:xfrm>
          <a:prstGeom prst="rect">
            <a:avLst/>
          </a:prstGeom>
          <a:solidFill>
            <a:srgbClr val="5747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S3</a:t>
            </a:r>
          </a:p>
        </p:txBody>
      </p:sp>
      <p:sp>
        <p:nvSpPr>
          <p:cNvPr id="1527" name="Shape 1527"/>
          <p:cNvSpPr/>
          <p:nvPr/>
        </p:nvSpPr>
        <p:spPr>
          <a:xfrm>
            <a:off x="7989396" y="3685601"/>
            <a:ext cx="1075153" cy="763948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S2</a:t>
            </a:r>
          </a:p>
        </p:txBody>
      </p:sp>
      <p:sp>
        <p:nvSpPr>
          <p:cNvPr id="1528" name="Shape 1528"/>
          <p:cNvSpPr/>
          <p:nvPr/>
        </p:nvSpPr>
        <p:spPr>
          <a:xfrm>
            <a:off x="3226927" y="3685601"/>
            <a:ext cx="7419188" cy="763948"/>
          </a:xfrm>
          <a:prstGeom prst="rect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29" name="Shape 1529"/>
          <p:cNvSpPr/>
          <p:nvPr/>
        </p:nvSpPr>
        <p:spPr>
          <a:xfrm>
            <a:off x="5806301" y="3459769"/>
            <a:ext cx="164262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530" name="Shape 1530"/>
          <p:cNvSpPr/>
          <p:nvPr/>
        </p:nvSpPr>
        <p:spPr>
          <a:xfrm>
            <a:off x="5958701" y="3459769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531" name="Shape 1531"/>
          <p:cNvSpPr/>
          <p:nvPr/>
        </p:nvSpPr>
        <p:spPr>
          <a:xfrm>
            <a:off x="5806301" y="3459769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532" name="Shape 1532"/>
          <p:cNvSpPr/>
          <p:nvPr/>
        </p:nvSpPr>
        <p:spPr>
          <a:xfrm>
            <a:off x="6568302" y="3459769"/>
            <a:ext cx="164261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533" name="Shape 1533"/>
          <p:cNvSpPr/>
          <p:nvPr/>
        </p:nvSpPr>
        <p:spPr>
          <a:xfrm>
            <a:off x="6720702" y="3459769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534" name="Shape 1534"/>
          <p:cNvSpPr/>
          <p:nvPr/>
        </p:nvSpPr>
        <p:spPr>
          <a:xfrm>
            <a:off x="6568302" y="3459769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535" name="Shape 1535"/>
          <p:cNvSpPr/>
          <p:nvPr/>
        </p:nvSpPr>
        <p:spPr>
          <a:xfrm>
            <a:off x="7584302" y="3459769"/>
            <a:ext cx="164261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536" name="Shape 1536"/>
          <p:cNvSpPr/>
          <p:nvPr/>
        </p:nvSpPr>
        <p:spPr>
          <a:xfrm>
            <a:off x="7736702" y="3459769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537" name="Shape 1537"/>
          <p:cNvSpPr/>
          <p:nvPr/>
        </p:nvSpPr>
        <p:spPr>
          <a:xfrm>
            <a:off x="7584302" y="3459769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538" name="Shape 1538"/>
          <p:cNvSpPr/>
          <p:nvPr/>
        </p:nvSpPr>
        <p:spPr>
          <a:xfrm>
            <a:off x="8092302" y="3459769"/>
            <a:ext cx="164261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539" name="Shape 1539"/>
          <p:cNvSpPr/>
          <p:nvPr/>
        </p:nvSpPr>
        <p:spPr>
          <a:xfrm>
            <a:off x="8244702" y="3459769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540" name="Shape 1540"/>
          <p:cNvSpPr/>
          <p:nvPr/>
        </p:nvSpPr>
        <p:spPr>
          <a:xfrm>
            <a:off x="8092302" y="3459769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541" name="Shape 1541"/>
          <p:cNvSpPr/>
          <p:nvPr/>
        </p:nvSpPr>
        <p:spPr>
          <a:xfrm>
            <a:off x="9781401" y="3459769"/>
            <a:ext cx="164261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542" name="Shape 1542"/>
          <p:cNvSpPr/>
          <p:nvPr/>
        </p:nvSpPr>
        <p:spPr>
          <a:xfrm>
            <a:off x="9933802" y="3459769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543" name="Shape 1543"/>
          <p:cNvSpPr/>
          <p:nvPr/>
        </p:nvSpPr>
        <p:spPr>
          <a:xfrm>
            <a:off x="9781402" y="3459769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544" name="Shape 1544"/>
          <p:cNvSpPr/>
          <p:nvPr/>
        </p:nvSpPr>
        <p:spPr>
          <a:xfrm>
            <a:off x="9400401" y="3459769"/>
            <a:ext cx="164261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545" name="Shape 1545"/>
          <p:cNvSpPr/>
          <p:nvPr/>
        </p:nvSpPr>
        <p:spPr>
          <a:xfrm>
            <a:off x="9552802" y="3459769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546" name="Shape 1546"/>
          <p:cNvSpPr/>
          <p:nvPr/>
        </p:nvSpPr>
        <p:spPr>
          <a:xfrm>
            <a:off x="9400402" y="3459769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547" name="Shape 1547"/>
          <p:cNvSpPr/>
          <p:nvPr/>
        </p:nvSpPr>
        <p:spPr>
          <a:xfrm flipV="1">
            <a:off x="4114064" y="3716953"/>
            <a:ext cx="1" cy="701244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548" name="Shape 1548"/>
          <p:cNvSpPr/>
          <p:nvPr/>
        </p:nvSpPr>
        <p:spPr>
          <a:xfrm flipV="1">
            <a:off x="4655931" y="3716953"/>
            <a:ext cx="1" cy="701244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549" name="Shape 1549"/>
          <p:cNvSpPr/>
          <p:nvPr/>
        </p:nvSpPr>
        <p:spPr>
          <a:xfrm flipV="1">
            <a:off x="5197798" y="3716953"/>
            <a:ext cx="1" cy="701244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550" name="Shape 1550"/>
          <p:cNvSpPr/>
          <p:nvPr/>
        </p:nvSpPr>
        <p:spPr>
          <a:xfrm>
            <a:off x="3442567" y="3173206"/>
            <a:ext cx="1999108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checkpoint</a:t>
            </a:r>
          </a:p>
        </p:txBody>
      </p:sp>
      <p:sp>
        <p:nvSpPr>
          <p:cNvPr id="1580" name="Shape 1580"/>
          <p:cNvSpPr/>
          <p:nvPr/>
        </p:nvSpPr>
        <p:spPr>
          <a:xfrm>
            <a:off x="5440062" y="4499006"/>
            <a:ext cx="1141903" cy="6875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1" extrusionOk="0">
                <a:moveTo>
                  <a:pt x="0" y="0"/>
                </a:moveTo>
                <a:cubicBezTo>
                  <a:pt x="8705" y="21462"/>
                  <a:pt x="15905" y="21600"/>
                  <a:pt x="21600" y="414"/>
                </a:cubicBezTo>
              </a:path>
            </a:pathLst>
          </a:custGeom>
          <a:ln w="25400">
            <a:solidFill>
              <a:srgbClr val="FFFFFF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1581" name="Shape 1581"/>
          <p:cNvSpPr/>
          <p:nvPr/>
        </p:nvSpPr>
        <p:spPr>
          <a:xfrm>
            <a:off x="4903554" y="4460954"/>
            <a:ext cx="2771521" cy="129924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1" extrusionOk="0">
                <a:moveTo>
                  <a:pt x="0" y="606"/>
                </a:moveTo>
                <a:cubicBezTo>
                  <a:pt x="10295" y="21600"/>
                  <a:pt x="17495" y="21398"/>
                  <a:pt x="21600" y="0"/>
                </a:cubicBezTo>
              </a:path>
            </a:pathLst>
          </a:custGeom>
          <a:ln w="25400">
            <a:solidFill>
              <a:srgbClr val="FFFFFF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1582" name="Shape 1582"/>
          <p:cNvSpPr/>
          <p:nvPr/>
        </p:nvSpPr>
        <p:spPr>
          <a:xfrm>
            <a:off x="4382148" y="4475522"/>
            <a:ext cx="3859105" cy="18492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0" extrusionOk="0">
                <a:moveTo>
                  <a:pt x="0" y="0"/>
                </a:moveTo>
                <a:cubicBezTo>
                  <a:pt x="10111" y="21559"/>
                  <a:pt x="17311" y="21600"/>
                  <a:pt x="21600" y="122"/>
                </a:cubicBezTo>
              </a:path>
            </a:pathLst>
          </a:custGeom>
          <a:ln w="25400">
            <a:solidFill>
              <a:srgbClr val="FFFFFF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1583" name="Shape 1583"/>
          <p:cNvSpPr/>
          <p:nvPr/>
        </p:nvSpPr>
        <p:spPr>
          <a:xfrm>
            <a:off x="3853269" y="4492853"/>
            <a:ext cx="2054418" cy="12844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0" extrusionOk="0">
                <a:moveTo>
                  <a:pt x="0" y="0"/>
                </a:moveTo>
                <a:cubicBezTo>
                  <a:pt x="9994" y="21568"/>
                  <a:pt x="17194" y="21600"/>
                  <a:pt x="21600" y="97"/>
                </a:cubicBezTo>
              </a:path>
            </a:pathLst>
          </a:custGeom>
          <a:ln w="25400">
            <a:solidFill>
              <a:srgbClr val="FFFFFF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1555" name="Shape 1555"/>
          <p:cNvSpPr/>
          <p:nvPr/>
        </p:nvSpPr>
        <p:spPr>
          <a:xfrm flipV="1">
            <a:off x="3580664" y="3716953"/>
            <a:ext cx="1" cy="701244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584" name="Shape 1584"/>
          <p:cNvSpPr/>
          <p:nvPr/>
        </p:nvSpPr>
        <p:spPr>
          <a:xfrm>
            <a:off x="3416948" y="4451032"/>
            <a:ext cx="5590198" cy="24507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0" extrusionOk="0">
                <a:moveTo>
                  <a:pt x="0" y="162"/>
                </a:moveTo>
                <a:cubicBezTo>
                  <a:pt x="8168" y="21600"/>
                  <a:pt x="15368" y="21546"/>
                  <a:pt x="21600" y="0"/>
                </a:cubicBezTo>
              </a:path>
            </a:pathLst>
          </a:custGeom>
          <a:ln w="25400">
            <a:solidFill>
              <a:srgbClr val="1497FC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1557" name="Shape 1557"/>
          <p:cNvSpPr/>
          <p:nvPr/>
        </p:nvSpPr>
        <p:spPr>
          <a:xfrm>
            <a:off x="7279349" y="1788963"/>
            <a:ext cx="1791006" cy="838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ptrs to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imap pieces</a:t>
            </a:r>
          </a:p>
        </p:txBody>
      </p:sp>
      <p:sp>
        <p:nvSpPr>
          <p:cNvPr id="1558" name="Shape 1558"/>
          <p:cNvSpPr/>
          <p:nvPr/>
        </p:nvSpPr>
        <p:spPr>
          <a:xfrm>
            <a:off x="4814153" y="1902224"/>
            <a:ext cx="190058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memory:</a:t>
            </a:r>
          </a:p>
        </p:txBody>
      </p:sp>
      <p:sp>
        <p:nvSpPr>
          <p:cNvPr id="1559" name="Shape 1559"/>
          <p:cNvSpPr/>
          <p:nvPr/>
        </p:nvSpPr>
        <p:spPr>
          <a:xfrm>
            <a:off x="6921948" y="1844101"/>
            <a:ext cx="2636686" cy="763948"/>
          </a:xfrm>
          <a:prstGeom prst="rect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60" name="Shape 1560"/>
          <p:cNvSpPr/>
          <p:nvPr/>
        </p:nvSpPr>
        <p:spPr>
          <a:xfrm>
            <a:off x="5806301" y="3459769"/>
            <a:ext cx="164262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561" name="Shape 1561"/>
          <p:cNvSpPr/>
          <p:nvPr/>
        </p:nvSpPr>
        <p:spPr>
          <a:xfrm>
            <a:off x="5958701" y="3459769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562" name="Shape 1562"/>
          <p:cNvSpPr/>
          <p:nvPr/>
        </p:nvSpPr>
        <p:spPr>
          <a:xfrm>
            <a:off x="5806301" y="3459769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563" name="Shape 1563"/>
          <p:cNvSpPr/>
          <p:nvPr/>
        </p:nvSpPr>
        <p:spPr>
          <a:xfrm flipH="1">
            <a:off x="5879893" y="2616008"/>
            <a:ext cx="1781609" cy="802062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564" name="Shape 1564"/>
          <p:cNvSpPr/>
          <p:nvPr/>
        </p:nvSpPr>
        <p:spPr>
          <a:xfrm>
            <a:off x="6568302" y="3459769"/>
            <a:ext cx="164261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565" name="Shape 1565"/>
          <p:cNvSpPr/>
          <p:nvPr/>
        </p:nvSpPr>
        <p:spPr>
          <a:xfrm>
            <a:off x="6720702" y="3459769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566" name="Shape 1566"/>
          <p:cNvSpPr/>
          <p:nvPr/>
        </p:nvSpPr>
        <p:spPr>
          <a:xfrm>
            <a:off x="6568302" y="3459769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567" name="Shape 1567"/>
          <p:cNvSpPr/>
          <p:nvPr/>
        </p:nvSpPr>
        <p:spPr>
          <a:xfrm flipH="1">
            <a:off x="6641894" y="2613899"/>
            <a:ext cx="1184449" cy="804171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568" name="Shape 1568"/>
          <p:cNvSpPr/>
          <p:nvPr/>
        </p:nvSpPr>
        <p:spPr>
          <a:xfrm>
            <a:off x="7584302" y="3459769"/>
            <a:ext cx="164261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569" name="Shape 1569"/>
          <p:cNvSpPr/>
          <p:nvPr/>
        </p:nvSpPr>
        <p:spPr>
          <a:xfrm>
            <a:off x="7736702" y="3459769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570" name="Shape 1570"/>
          <p:cNvSpPr/>
          <p:nvPr/>
        </p:nvSpPr>
        <p:spPr>
          <a:xfrm>
            <a:off x="7584302" y="3459769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571" name="Shape 1571"/>
          <p:cNvSpPr/>
          <p:nvPr/>
        </p:nvSpPr>
        <p:spPr>
          <a:xfrm flipH="1">
            <a:off x="7657893" y="2610598"/>
            <a:ext cx="296838" cy="807472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572" name="Shape 1572"/>
          <p:cNvSpPr/>
          <p:nvPr/>
        </p:nvSpPr>
        <p:spPr>
          <a:xfrm>
            <a:off x="8092302" y="3459769"/>
            <a:ext cx="164261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573" name="Shape 1573"/>
          <p:cNvSpPr/>
          <p:nvPr/>
        </p:nvSpPr>
        <p:spPr>
          <a:xfrm>
            <a:off x="8244702" y="3459769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574" name="Shape 1574"/>
          <p:cNvSpPr/>
          <p:nvPr/>
        </p:nvSpPr>
        <p:spPr>
          <a:xfrm>
            <a:off x="8092302" y="3459769"/>
            <a:ext cx="1" cy="1289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575" name="Shape 1575"/>
          <p:cNvSpPr/>
          <p:nvPr/>
        </p:nvSpPr>
        <p:spPr>
          <a:xfrm>
            <a:off x="8165893" y="2603295"/>
            <a:ext cx="1" cy="814775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576" name="Shape 1576"/>
          <p:cNvSpPr/>
          <p:nvPr/>
        </p:nvSpPr>
        <p:spPr>
          <a:xfrm>
            <a:off x="9519125" y="2318906"/>
            <a:ext cx="3634798" cy="1384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 dirty="0">
                <a:solidFill>
                  <a:schemeClr val="bg2"/>
                </a:solidFill>
              </a:rPr>
              <a:t>get </a:t>
            </a:r>
            <a:r>
              <a:rPr sz="3000" dirty="0" smtClean="0">
                <a:solidFill>
                  <a:schemeClr val="bg2"/>
                </a:solidFill>
              </a:rPr>
              <a:t>pointers</a:t>
            </a:r>
            <a:r>
              <a:rPr lang="en-US" sz="3000" dirty="0" smtClean="0">
                <a:solidFill>
                  <a:schemeClr val="bg2"/>
                </a:solidFill>
              </a:rPr>
              <a:t> </a:t>
            </a:r>
            <a:r>
              <a:rPr sz="3000" dirty="0" smtClean="0">
                <a:solidFill>
                  <a:schemeClr val="bg2"/>
                </a:solidFill>
              </a:rPr>
              <a:t>by scanning</a:t>
            </a:r>
            <a:r>
              <a:rPr lang="en-US" sz="3000" dirty="0" smtClean="0">
                <a:solidFill>
                  <a:schemeClr val="bg2"/>
                </a:solidFill>
              </a:rPr>
              <a:t> </a:t>
            </a:r>
            <a:r>
              <a:rPr sz="3000" dirty="0" smtClean="0">
                <a:solidFill>
                  <a:schemeClr val="bg2"/>
                </a:solidFill>
              </a:rPr>
              <a:t>after </a:t>
            </a:r>
            <a:r>
              <a:rPr sz="3000" dirty="0" smtClean="0">
                <a:solidFill>
                  <a:schemeClr val="bg2"/>
                </a:solidFill>
              </a:rPr>
              <a:t>tail</a:t>
            </a:r>
            <a:endParaRPr lang="en-US" sz="3000" dirty="0" smtClean="0">
              <a:solidFill>
                <a:schemeClr val="bg2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000" dirty="0" smtClean="0">
                <a:solidFill>
                  <a:schemeClr val="bg2"/>
                </a:solidFill>
                <a:sym typeface="Wingdings"/>
              </a:rPr>
              <a:t> Roll forward</a:t>
            </a:r>
            <a:endParaRPr sz="3000" dirty="0">
              <a:solidFill>
                <a:schemeClr val="bg2"/>
              </a:solidFill>
            </a:endParaRPr>
          </a:p>
        </p:txBody>
      </p:sp>
      <p:sp>
        <p:nvSpPr>
          <p:cNvPr id="1577" name="Shape 1577"/>
          <p:cNvSpPr/>
          <p:nvPr/>
        </p:nvSpPr>
        <p:spPr>
          <a:xfrm>
            <a:off x="8430961" y="5580264"/>
            <a:ext cx="2103140" cy="10259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 dirty="0">
                <a:solidFill>
                  <a:schemeClr val="bg2"/>
                </a:solidFill>
              </a:rPr>
              <a:t>tail after last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 dirty="0">
                <a:solidFill>
                  <a:schemeClr val="bg2"/>
                </a:solidFill>
              </a:rPr>
              <a:t>checkpoint</a:t>
            </a:r>
          </a:p>
        </p:txBody>
      </p:sp>
      <p:sp>
        <p:nvSpPr>
          <p:cNvPr id="1578" name="Shape 1578"/>
          <p:cNvSpPr/>
          <p:nvPr/>
        </p:nvSpPr>
        <p:spPr>
          <a:xfrm>
            <a:off x="8666362" y="2613456"/>
            <a:ext cx="1188633" cy="804614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579" name="Shape 1579"/>
          <p:cNvSpPr/>
          <p:nvPr/>
        </p:nvSpPr>
        <p:spPr>
          <a:xfrm>
            <a:off x="8279837" y="2613806"/>
            <a:ext cx="1194158" cy="804264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9" name="Shape 158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 dirty="0">
                <a:solidFill>
                  <a:srgbClr val="FFFFFF"/>
                </a:solidFill>
              </a:rPr>
              <a:t>Checkpoint</a:t>
            </a:r>
            <a:r>
              <a:rPr sz="6480" dirty="0" smtClean="0">
                <a:solidFill>
                  <a:srgbClr val="FFFFFF"/>
                </a:solidFill>
              </a:rPr>
              <a:t> </a:t>
            </a:r>
            <a:r>
              <a:rPr lang="en-US" sz="6480" dirty="0" smtClean="0">
                <a:solidFill>
                  <a:srgbClr val="FFFFFF"/>
                </a:solidFill>
              </a:rPr>
              <a:t>Summary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4030" y="2374549"/>
            <a:ext cx="12420770" cy="6737094"/>
          </a:xfrm>
        </p:spPr>
        <p:txBody>
          <a:bodyPr/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600" dirty="0" smtClean="0">
                <a:effectLst/>
              </a:rPr>
              <a:t>Checkpoint occasionally (e.g., every 30s)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lang="en-US" sz="3600" dirty="0" smtClean="0">
              <a:effectLst/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600" dirty="0" smtClean="0">
                <a:effectLst/>
              </a:rPr>
              <a:t>Upon recovery: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600" dirty="0" smtClean="0">
                <a:effectLst/>
              </a:rPr>
              <a:t> - read checkpoint to find most </a:t>
            </a:r>
            <a:r>
              <a:rPr lang="en-US" sz="3600" dirty="0" err="1" smtClean="0">
                <a:effectLst/>
              </a:rPr>
              <a:t>imap</a:t>
            </a:r>
            <a:r>
              <a:rPr lang="en-US" sz="3600" dirty="0" smtClean="0">
                <a:effectLst/>
              </a:rPr>
              <a:t> pointers </a:t>
            </a:r>
            <a:r>
              <a:rPr lang="en-US" sz="3600" dirty="0" smtClean="0">
                <a:effectLst/>
              </a:rPr>
              <a:t>and </a:t>
            </a:r>
            <a:r>
              <a:rPr lang="en-US" sz="3600" dirty="0" smtClean="0">
                <a:effectLst/>
              </a:rPr>
              <a:t>segment tail</a:t>
            </a:r>
            <a:endParaRPr lang="en-US" sz="3600" dirty="0" smtClean="0">
              <a:effectLst/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600" dirty="0" smtClean="0">
                <a:effectLst/>
              </a:rPr>
              <a:t> - find rest of </a:t>
            </a:r>
            <a:r>
              <a:rPr lang="en-US" sz="3600" dirty="0" err="1" smtClean="0">
                <a:effectLst/>
              </a:rPr>
              <a:t>imap</a:t>
            </a:r>
            <a:r>
              <a:rPr lang="en-US" sz="3600" dirty="0" smtClean="0">
                <a:effectLst/>
              </a:rPr>
              <a:t> pointers </a:t>
            </a:r>
            <a:r>
              <a:rPr lang="en-US" sz="3600" dirty="0" smtClean="0">
                <a:effectLst/>
              </a:rPr>
              <a:t>by reading past tail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lang="en-US" sz="3600" dirty="0" smtClean="0">
              <a:effectLst/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600" dirty="0" smtClean="0">
                <a:effectLst/>
              </a:rPr>
              <a:t>What if crash </a:t>
            </a:r>
            <a:r>
              <a:rPr lang="en-US" sz="3600" u="sng" dirty="0" smtClean="0">
                <a:effectLst/>
              </a:rPr>
              <a:t>during</a:t>
            </a:r>
            <a:r>
              <a:rPr lang="en-US" sz="3600" dirty="0" smtClean="0">
                <a:effectLst/>
              </a:rPr>
              <a:t> checkpoint?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 dirty="0">
                <a:solidFill>
                  <a:srgbClr val="FFFFFF"/>
                </a:solidFill>
              </a:rPr>
              <a:t>General </a:t>
            </a:r>
            <a:r>
              <a:rPr sz="6480" dirty="0" smtClean="0">
                <a:solidFill>
                  <a:srgbClr val="FFFFFF"/>
                </a:solidFill>
              </a:rPr>
              <a:t>Strategy</a:t>
            </a:r>
            <a:r>
              <a:rPr lang="en-US" sz="6480" dirty="0" smtClean="0">
                <a:solidFill>
                  <a:srgbClr val="FFFFFF"/>
                </a:solidFill>
              </a:rPr>
              <a:t> for Crash Consistency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66" name="Shape 66"/>
          <p:cNvSpPr>
            <a:spLocks noGrp="1"/>
          </p:cNvSpPr>
          <p:nvPr>
            <p:ph type="body" idx="4294967295"/>
          </p:nvPr>
        </p:nvSpPr>
        <p:spPr>
          <a:xfrm>
            <a:off x="400306" y="2250300"/>
            <a:ext cx="12152683" cy="717887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100" dirty="0">
                <a:solidFill>
                  <a:srgbClr val="333333"/>
                </a:solidFill>
              </a:rPr>
              <a:t>Never delete ANY old data, </a:t>
            </a:r>
            <a:r>
              <a:rPr sz="3100" dirty="0" smtClean="0">
                <a:solidFill>
                  <a:srgbClr val="333333"/>
                </a:solidFill>
              </a:rPr>
              <a:t>until</a:t>
            </a:r>
            <a:r>
              <a:rPr lang="en-US" sz="3100" dirty="0" smtClean="0">
                <a:solidFill>
                  <a:srgbClr val="333333"/>
                </a:solidFill>
              </a:rPr>
              <a:t> </a:t>
            </a:r>
            <a:r>
              <a:rPr sz="3100" dirty="0" smtClean="0">
                <a:solidFill>
                  <a:srgbClr val="333333"/>
                </a:solidFill>
              </a:rPr>
              <a:t>ALL </a:t>
            </a:r>
            <a:r>
              <a:rPr sz="3100" dirty="0">
                <a:solidFill>
                  <a:srgbClr val="333333"/>
                </a:solidFill>
              </a:rPr>
              <a:t>new data is safely on </a:t>
            </a:r>
            <a:r>
              <a:rPr sz="3100" dirty="0" smtClean="0">
                <a:solidFill>
                  <a:srgbClr val="333333"/>
                </a:solidFill>
              </a:rPr>
              <a:t>disk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1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100" dirty="0">
                <a:solidFill>
                  <a:srgbClr val="333333"/>
                </a:solidFill>
              </a:rPr>
              <a:t>Implication:</a:t>
            </a:r>
            <a:r>
              <a:rPr sz="3100" dirty="0" smtClean="0">
                <a:solidFill>
                  <a:srgbClr val="333333"/>
                </a:solidFill>
              </a:rPr>
              <a:t> </a:t>
            </a:r>
            <a:r>
              <a:rPr lang="en-US" sz="3100" dirty="0" smtClean="0">
                <a:solidFill>
                  <a:srgbClr val="333333"/>
                </a:solidFill>
              </a:rPr>
              <a:t/>
            </a:r>
            <a:br>
              <a:rPr lang="en-US" sz="3100" dirty="0" smtClean="0">
                <a:solidFill>
                  <a:srgbClr val="333333"/>
                </a:solidFill>
              </a:rPr>
            </a:br>
            <a:r>
              <a:rPr lang="en-US" sz="3100" dirty="0" smtClean="0">
                <a:solidFill>
                  <a:srgbClr val="333333"/>
                </a:solidFill>
              </a:rPr>
              <a:t>A</a:t>
            </a:r>
            <a:r>
              <a:rPr sz="3100" dirty="0" smtClean="0">
                <a:solidFill>
                  <a:srgbClr val="333333"/>
                </a:solidFill>
              </a:rPr>
              <a:t>t </a:t>
            </a:r>
            <a:r>
              <a:rPr sz="3100" dirty="0">
                <a:solidFill>
                  <a:srgbClr val="333333"/>
                </a:solidFill>
              </a:rPr>
              <a:t>some </a:t>
            </a:r>
            <a:r>
              <a:rPr sz="3100" dirty="0" smtClean="0">
                <a:solidFill>
                  <a:srgbClr val="333333"/>
                </a:solidFill>
              </a:rPr>
              <a:t>point</a:t>
            </a:r>
            <a:r>
              <a:rPr lang="en-US" sz="3100" dirty="0" smtClean="0">
                <a:solidFill>
                  <a:srgbClr val="333333"/>
                </a:solidFill>
              </a:rPr>
              <a:t> in time, </a:t>
            </a:r>
            <a:r>
              <a:rPr sz="3100" dirty="0" smtClean="0">
                <a:solidFill>
                  <a:srgbClr val="333333"/>
                </a:solidFill>
              </a:rPr>
              <a:t>all </a:t>
            </a:r>
            <a:r>
              <a:rPr sz="3100" dirty="0">
                <a:solidFill>
                  <a:srgbClr val="333333"/>
                </a:solidFill>
              </a:rPr>
              <a:t>old </a:t>
            </a:r>
            <a:r>
              <a:rPr sz="3100" dirty="0" smtClean="0">
                <a:solidFill>
                  <a:srgbClr val="333333"/>
                </a:solidFill>
              </a:rPr>
              <a:t>AND</a:t>
            </a:r>
            <a:r>
              <a:rPr lang="en-US" sz="3100" dirty="0" smtClean="0">
                <a:solidFill>
                  <a:srgbClr val="333333"/>
                </a:solidFill>
              </a:rPr>
              <a:t> </a:t>
            </a:r>
            <a:r>
              <a:rPr sz="3100" dirty="0" smtClean="0">
                <a:solidFill>
                  <a:srgbClr val="333333"/>
                </a:solidFill>
              </a:rPr>
              <a:t>all </a:t>
            </a:r>
            <a:r>
              <a:rPr sz="3100" dirty="0">
                <a:solidFill>
                  <a:srgbClr val="333333"/>
                </a:solidFill>
              </a:rPr>
              <a:t>new data must be on </a:t>
            </a:r>
            <a:r>
              <a:rPr sz="3100" dirty="0" smtClean="0">
                <a:solidFill>
                  <a:srgbClr val="333333"/>
                </a:solidFill>
              </a:rPr>
              <a:t>disk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100" dirty="0" smtClean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100" dirty="0" smtClean="0">
                <a:solidFill>
                  <a:srgbClr val="333333"/>
                </a:solidFill>
              </a:rPr>
              <a:t>Two</a:t>
            </a:r>
            <a:r>
              <a:rPr sz="3100" dirty="0" smtClean="0">
                <a:solidFill>
                  <a:srgbClr val="333333"/>
                </a:solidFill>
              </a:rPr>
              <a:t> </a:t>
            </a:r>
            <a:r>
              <a:rPr sz="3100" dirty="0" smtClean="0">
                <a:solidFill>
                  <a:srgbClr val="333333"/>
                </a:solidFill>
              </a:rPr>
              <a:t>techniques</a:t>
            </a:r>
            <a:r>
              <a:rPr lang="en-US" sz="3100" dirty="0" smtClean="0">
                <a:solidFill>
                  <a:srgbClr val="333333"/>
                </a:solidFill>
              </a:rPr>
              <a:t> popular in file systems</a:t>
            </a:r>
            <a:r>
              <a:rPr sz="3100" dirty="0" smtClean="0">
                <a:solidFill>
                  <a:srgbClr val="333333"/>
                </a:solidFill>
              </a:rPr>
              <a:t>:</a:t>
            </a:r>
            <a:endParaRPr sz="31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100" dirty="0" smtClean="0">
                <a:solidFill>
                  <a:srgbClr val="333333"/>
                </a:solidFill>
              </a:rPr>
              <a:t>1</a:t>
            </a:r>
            <a:r>
              <a:rPr lang="en-US" sz="3100" dirty="0" smtClean="0">
                <a:solidFill>
                  <a:srgbClr val="333333"/>
                </a:solidFill>
              </a:rPr>
              <a:t>.  </a:t>
            </a:r>
            <a:r>
              <a:rPr sz="3100" b="1" dirty="0" smtClean="0">
                <a:solidFill>
                  <a:srgbClr val="333333"/>
                </a:solidFill>
              </a:rPr>
              <a:t>journal</a:t>
            </a:r>
            <a:r>
              <a:rPr sz="3100" dirty="0" smtClean="0">
                <a:solidFill>
                  <a:srgbClr val="333333"/>
                </a:solidFill>
              </a:rPr>
              <a:t> new</a:t>
            </a:r>
            <a:r>
              <a:rPr lang="en-US" sz="3100" dirty="0" smtClean="0">
                <a:solidFill>
                  <a:srgbClr val="333333"/>
                </a:solidFill>
              </a:rPr>
              <a:t> info</a:t>
            </a:r>
            <a:r>
              <a:rPr sz="3100" dirty="0" smtClean="0">
                <a:solidFill>
                  <a:srgbClr val="333333"/>
                </a:solidFill>
              </a:rPr>
              <a:t>, </a:t>
            </a:r>
            <a:r>
              <a:rPr lang="en-US" sz="3100" dirty="0" smtClean="0">
                <a:solidFill>
                  <a:srgbClr val="333333"/>
                </a:solidFill>
              </a:rPr>
              <a:t>then </a:t>
            </a:r>
            <a:r>
              <a:rPr sz="3100" dirty="0" smtClean="0">
                <a:solidFill>
                  <a:srgbClr val="333333"/>
                </a:solidFill>
              </a:rPr>
              <a:t>overwrite </a:t>
            </a:r>
            <a:r>
              <a:rPr lang="en-US" sz="3100" dirty="0" smtClean="0">
                <a:solidFill>
                  <a:srgbClr val="333333"/>
                </a:solidFill>
              </a:rPr>
              <a:t>old info with new info </a:t>
            </a:r>
            <a:r>
              <a:rPr sz="3100" b="1" dirty="0" smtClean="0">
                <a:solidFill>
                  <a:srgbClr val="333333"/>
                </a:solidFill>
              </a:rPr>
              <a:t>in </a:t>
            </a:r>
            <a:r>
              <a:rPr sz="3100" b="1" dirty="0">
                <a:solidFill>
                  <a:srgbClr val="333333"/>
                </a:solidFill>
              </a:rPr>
              <a:t>place</a:t>
            </a:r>
            <a:endParaRPr sz="3100" b="1" dirty="0" smtClean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100" dirty="0" smtClean="0">
                <a:solidFill>
                  <a:srgbClr val="333333"/>
                </a:solidFill>
              </a:rPr>
              <a:t>2</a:t>
            </a:r>
            <a:r>
              <a:rPr sz="3100" dirty="0" smtClean="0">
                <a:solidFill>
                  <a:srgbClr val="333333"/>
                </a:solidFill>
              </a:rPr>
              <a:t>. </a:t>
            </a:r>
            <a:r>
              <a:rPr lang="en-US" sz="3200" b="1" dirty="0" smtClean="0">
                <a:solidFill>
                  <a:srgbClr val="333333"/>
                </a:solidFill>
              </a:rPr>
              <a:t>copy-on-write</a:t>
            </a:r>
            <a:r>
              <a:rPr lang="en-US" sz="3200" dirty="0" smtClean="0">
                <a:solidFill>
                  <a:srgbClr val="333333"/>
                </a:solidFill>
              </a:rPr>
              <a:t>: </a:t>
            </a:r>
            <a:r>
              <a:rPr sz="3100" dirty="0" smtClean="0">
                <a:solidFill>
                  <a:srgbClr val="333333"/>
                </a:solidFill>
              </a:rPr>
              <a:t>write new</a:t>
            </a:r>
            <a:r>
              <a:rPr lang="en-US" sz="3100" dirty="0" smtClean="0">
                <a:solidFill>
                  <a:srgbClr val="333333"/>
                </a:solidFill>
              </a:rPr>
              <a:t> </a:t>
            </a:r>
            <a:r>
              <a:rPr lang="en-US" sz="3100" dirty="0" smtClean="0">
                <a:solidFill>
                  <a:srgbClr val="333333"/>
                </a:solidFill>
              </a:rPr>
              <a:t>info to new location</a:t>
            </a:r>
            <a:r>
              <a:rPr sz="3100" dirty="0" smtClean="0">
                <a:solidFill>
                  <a:srgbClr val="333333"/>
                </a:solidFill>
              </a:rPr>
              <a:t>, </a:t>
            </a:r>
            <a:r>
              <a:rPr sz="3100" dirty="0">
                <a:solidFill>
                  <a:srgbClr val="333333"/>
                </a:solidFill>
              </a:rPr>
              <a:t>discard </a:t>
            </a:r>
            <a:r>
              <a:rPr sz="3100" dirty="0" smtClean="0">
                <a:solidFill>
                  <a:srgbClr val="333333"/>
                </a:solidFill>
              </a:rPr>
              <a:t>old</a:t>
            </a:r>
            <a:r>
              <a:rPr lang="en-US" sz="3100" dirty="0" smtClean="0">
                <a:solidFill>
                  <a:srgbClr val="333333"/>
                </a:solidFill>
              </a:rPr>
              <a:t> info</a:t>
            </a:r>
            <a:endParaRPr sz="3100" dirty="0">
              <a:solidFill>
                <a:srgbClr val="33333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3" name="Shape 1603"/>
          <p:cNvSpPr/>
          <p:nvPr/>
        </p:nvSpPr>
        <p:spPr>
          <a:xfrm>
            <a:off x="4490901" y="4701601"/>
            <a:ext cx="1163001" cy="763948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9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900" b="1">
                <a:solidFill>
                  <a:srgbClr val="FFFFFF"/>
                </a:solidFill>
              </a:rPr>
              <a:t>v2</a:t>
            </a:r>
          </a:p>
        </p:txBody>
      </p:sp>
      <p:sp>
        <p:nvSpPr>
          <p:cNvPr id="1604" name="Shape 1604"/>
          <p:cNvSpPr/>
          <p:nvPr/>
        </p:nvSpPr>
        <p:spPr>
          <a:xfrm>
            <a:off x="3246301" y="4701601"/>
            <a:ext cx="1163001" cy="763948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9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900" b="1">
                <a:solidFill>
                  <a:srgbClr val="FFFFFF"/>
                </a:solidFill>
              </a:rPr>
              <a:t>???</a:t>
            </a:r>
          </a:p>
        </p:txBody>
      </p:sp>
      <p:sp>
        <p:nvSpPr>
          <p:cNvPr id="1605" name="Shape 160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Checkpoint Strategy</a:t>
            </a:r>
          </a:p>
        </p:txBody>
      </p:sp>
      <p:sp>
        <p:nvSpPr>
          <p:cNvPr id="1606" name="Shape 1606"/>
          <p:cNvSpPr>
            <a:spLocks noGrp="1"/>
          </p:cNvSpPr>
          <p:nvPr>
            <p:ph type="body" idx="4294967295"/>
          </p:nvPr>
        </p:nvSpPr>
        <p:spPr>
          <a:xfrm>
            <a:off x="451247" y="2255837"/>
            <a:ext cx="11099800" cy="2124075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Have two </a:t>
            </a:r>
            <a:r>
              <a:rPr sz="3800" dirty="0" smtClean="0">
                <a:solidFill>
                  <a:srgbClr val="333333"/>
                </a:solidFill>
              </a:rPr>
              <a:t>checkpoint</a:t>
            </a:r>
            <a:r>
              <a:rPr lang="en-US" sz="3800" dirty="0" smtClean="0">
                <a:solidFill>
                  <a:srgbClr val="333333"/>
                </a:solidFill>
              </a:rPr>
              <a:t> regions</a:t>
            </a:r>
            <a:endParaRPr sz="3800" dirty="0" smtClean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Only overwrite one</a:t>
            </a:r>
            <a:r>
              <a:rPr sz="3800" dirty="0" smtClean="0">
                <a:solidFill>
                  <a:srgbClr val="333333"/>
                </a:solidFill>
              </a:rPr>
              <a:t> </a:t>
            </a:r>
            <a:r>
              <a:rPr lang="en-US" sz="3800" dirty="0" smtClean="0">
                <a:solidFill>
                  <a:srgbClr val="333333"/>
                </a:solidFill>
              </a:rPr>
              <a:t>checkpoint </a:t>
            </a:r>
            <a:r>
              <a:rPr sz="3800" dirty="0" smtClean="0">
                <a:solidFill>
                  <a:srgbClr val="333333"/>
                </a:solidFill>
              </a:rPr>
              <a:t>at </a:t>
            </a:r>
            <a:r>
              <a:rPr sz="3800" dirty="0">
                <a:solidFill>
                  <a:srgbClr val="333333"/>
                </a:solidFill>
              </a:rPr>
              <a:t>a </a:t>
            </a:r>
            <a:r>
              <a:rPr sz="3800" dirty="0" smtClean="0">
                <a:solidFill>
                  <a:srgbClr val="333333"/>
                </a:solidFill>
              </a:rPr>
              <a:t>time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Use checksum/timestamps to identify </a:t>
            </a:r>
            <a:r>
              <a:rPr sz="3800" dirty="0" smtClean="0">
                <a:solidFill>
                  <a:srgbClr val="333333"/>
                </a:solidFill>
              </a:rPr>
              <a:t>newest</a:t>
            </a:r>
            <a:r>
              <a:rPr lang="en-US" sz="3800" dirty="0" smtClean="0">
                <a:solidFill>
                  <a:srgbClr val="333333"/>
                </a:solidFill>
              </a:rPr>
              <a:t> </a:t>
            </a:r>
            <a:r>
              <a:rPr lang="en-US" sz="3800" dirty="0" smtClean="0">
                <a:solidFill>
                  <a:srgbClr val="333333"/>
                </a:solidFill>
              </a:rPr>
              <a:t>checkpoint</a:t>
            </a:r>
            <a:endParaRPr sz="3800" dirty="0">
              <a:solidFill>
                <a:srgbClr val="333333"/>
              </a:solidFill>
            </a:endParaRPr>
          </a:p>
        </p:txBody>
      </p:sp>
      <p:sp>
        <p:nvSpPr>
          <p:cNvPr id="1607" name="Shape 1607"/>
          <p:cNvSpPr/>
          <p:nvPr/>
        </p:nvSpPr>
        <p:spPr>
          <a:xfrm>
            <a:off x="6867511" y="4701601"/>
            <a:ext cx="1075152" cy="763948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S1</a:t>
            </a:r>
          </a:p>
        </p:txBody>
      </p:sp>
      <p:sp>
        <p:nvSpPr>
          <p:cNvPr id="1608" name="Shape 1608"/>
          <p:cNvSpPr/>
          <p:nvPr/>
        </p:nvSpPr>
        <p:spPr>
          <a:xfrm>
            <a:off x="5758325" y="4701601"/>
            <a:ext cx="1075153" cy="763948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S0</a:t>
            </a:r>
          </a:p>
        </p:txBody>
      </p:sp>
      <p:sp>
        <p:nvSpPr>
          <p:cNvPr id="1609" name="Shape 1609"/>
          <p:cNvSpPr/>
          <p:nvPr/>
        </p:nvSpPr>
        <p:spPr>
          <a:xfrm>
            <a:off x="2079285" y="4759724"/>
            <a:ext cx="107945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disk:</a:t>
            </a:r>
          </a:p>
        </p:txBody>
      </p:sp>
      <p:sp>
        <p:nvSpPr>
          <p:cNvPr id="1610" name="Shape 1610"/>
          <p:cNvSpPr/>
          <p:nvPr/>
        </p:nvSpPr>
        <p:spPr>
          <a:xfrm>
            <a:off x="9111282" y="4701601"/>
            <a:ext cx="1075153" cy="763948"/>
          </a:xfrm>
          <a:prstGeom prst="rect">
            <a:avLst/>
          </a:prstGeom>
          <a:solidFill>
            <a:srgbClr val="5747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S3</a:t>
            </a:r>
          </a:p>
        </p:txBody>
      </p:sp>
      <p:sp>
        <p:nvSpPr>
          <p:cNvPr id="1611" name="Shape 1611"/>
          <p:cNvSpPr/>
          <p:nvPr/>
        </p:nvSpPr>
        <p:spPr>
          <a:xfrm>
            <a:off x="7989396" y="4701601"/>
            <a:ext cx="1075153" cy="763948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S2</a:t>
            </a:r>
          </a:p>
        </p:txBody>
      </p:sp>
      <p:sp>
        <p:nvSpPr>
          <p:cNvPr id="1612" name="Shape 1612"/>
          <p:cNvSpPr/>
          <p:nvPr/>
        </p:nvSpPr>
        <p:spPr>
          <a:xfrm>
            <a:off x="3226927" y="4701601"/>
            <a:ext cx="7419188" cy="763948"/>
          </a:xfrm>
          <a:prstGeom prst="rect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613" name="Shape 1613"/>
          <p:cNvSpPr/>
          <p:nvPr/>
        </p:nvSpPr>
        <p:spPr>
          <a:xfrm>
            <a:off x="3094669" y="6091737"/>
            <a:ext cx="146029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writing</a:t>
            </a:r>
          </a:p>
        </p:txBody>
      </p:sp>
      <p:sp>
        <p:nvSpPr>
          <p:cNvPr id="1614" name="Shape 1614"/>
          <p:cNvSpPr/>
          <p:nvPr/>
        </p:nvSpPr>
        <p:spPr>
          <a:xfrm flipV="1">
            <a:off x="3828019" y="5551680"/>
            <a:ext cx="1" cy="534399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6" name="Shape 1616"/>
          <p:cNvSpPr/>
          <p:nvPr/>
        </p:nvSpPr>
        <p:spPr>
          <a:xfrm>
            <a:off x="4490901" y="4701601"/>
            <a:ext cx="1163001" cy="763948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9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900" b="1">
                <a:solidFill>
                  <a:srgbClr val="FFFFFF"/>
                </a:solidFill>
              </a:rPr>
              <a:t>v2</a:t>
            </a:r>
          </a:p>
        </p:txBody>
      </p:sp>
      <p:sp>
        <p:nvSpPr>
          <p:cNvPr id="1617" name="Shape 1617"/>
          <p:cNvSpPr/>
          <p:nvPr/>
        </p:nvSpPr>
        <p:spPr>
          <a:xfrm>
            <a:off x="3246301" y="4701601"/>
            <a:ext cx="1163001" cy="763948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9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900" b="1">
                <a:solidFill>
                  <a:srgbClr val="FFFFFF"/>
                </a:solidFill>
              </a:rPr>
              <a:t>v3</a:t>
            </a:r>
          </a:p>
        </p:txBody>
      </p:sp>
      <p:sp>
        <p:nvSpPr>
          <p:cNvPr id="1618" name="Shape 16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Checkpoint Strategy</a:t>
            </a:r>
          </a:p>
        </p:txBody>
      </p:sp>
      <p:sp>
        <p:nvSpPr>
          <p:cNvPr id="1620" name="Shape 1620"/>
          <p:cNvSpPr/>
          <p:nvPr/>
        </p:nvSpPr>
        <p:spPr>
          <a:xfrm>
            <a:off x="6867511" y="4701601"/>
            <a:ext cx="1075152" cy="763948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S1</a:t>
            </a:r>
          </a:p>
        </p:txBody>
      </p:sp>
      <p:sp>
        <p:nvSpPr>
          <p:cNvPr id="1621" name="Shape 1621"/>
          <p:cNvSpPr/>
          <p:nvPr/>
        </p:nvSpPr>
        <p:spPr>
          <a:xfrm>
            <a:off x="5758325" y="4701601"/>
            <a:ext cx="1075153" cy="763948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S0</a:t>
            </a:r>
          </a:p>
        </p:txBody>
      </p:sp>
      <p:sp>
        <p:nvSpPr>
          <p:cNvPr id="1622" name="Shape 1622"/>
          <p:cNvSpPr/>
          <p:nvPr/>
        </p:nvSpPr>
        <p:spPr>
          <a:xfrm>
            <a:off x="2079285" y="4759724"/>
            <a:ext cx="107945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disk:</a:t>
            </a:r>
          </a:p>
        </p:txBody>
      </p:sp>
      <p:sp>
        <p:nvSpPr>
          <p:cNvPr id="1623" name="Shape 1623"/>
          <p:cNvSpPr/>
          <p:nvPr/>
        </p:nvSpPr>
        <p:spPr>
          <a:xfrm>
            <a:off x="9111282" y="4701601"/>
            <a:ext cx="1075153" cy="763948"/>
          </a:xfrm>
          <a:prstGeom prst="rect">
            <a:avLst/>
          </a:prstGeom>
          <a:solidFill>
            <a:srgbClr val="5747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S3</a:t>
            </a:r>
          </a:p>
        </p:txBody>
      </p:sp>
      <p:sp>
        <p:nvSpPr>
          <p:cNvPr id="1624" name="Shape 1624"/>
          <p:cNvSpPr/>
          <p:nvPr/>
        </p:nvSpPr>
        <p:spPr>
          <a:xfrm>
            <a:off x="7989396" y="4701601"/>
            <a:ext cx="1075153" cy="763948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S2</a:t>
            </a:r>
          </a:p>
        </p:txBody>
      </p:sp>
      <p:sp>
        <p:nvSpPr>
          <p:cNvPr id="1625" name="Shape 1625"/>
          <p:cNvSpPr/>
          <p:nvPr/>
        </p:nvSpPr>
        <p:spPr>
          <a:xfrm>
            <a:off x="3226927" y="4701601"/>
            <a:ext cx="7419188" cy="763948"/>
          </a:xfrm>
          <a:prstGeom prst="rect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2" name="Shape 1606"/>
          <p:cNvSpPr txBox="1">
            <a:spLocks/>
          </p:cNvSpPr>
          <p:nvPr/>
        </p:nvSpPr>
        <p:spPr>
          <a:xfrm>
            <a:off x="451247" y="2255837"/>
            <a:ext cx="11099800" cy="2124075"/>
          </a:xfrm>
          <a:prstGeom prst="rect">
            <a:avLst/>
          </a:prstGeom>
        </p:spPr>
        <p:txBody>
          <a:bodyPr vert="horz" lIns="130046" tIns="65023" rIns="130046" bIns="65023" rtlCol="0">
            <a:normAutofit fontScale="92500" lnSpcReduction="20000"/>
          </a:bodyPr>
          <a:lstStyle/>
          <a:p>
            <a:pPr marL="401878" marR="0" lvl="0" indent="-401878" algn="l" defTabSz="1300460" rtl="0" eaLnBrk="1" fontAlgn="auto" latinLnBrk="0" hangingPunct="1">
              <a:lnSpc>
                <a:spcPct val="100000"/>
              </a:lnSpc>
              <a:spcBef>
                <a:spcPts val="2844"/>
              </a:spcBef>
              <a:spcAft>
                <a:spcPts val="0"/>
              </a:spcAft>
              <a:buClrTx/>
              <a:buSzTx/>
              <a:buFont typeface="Calisto MT" pitchFamily="18" charset="0"/>
              <a:buNone/>
              <a:tabLst/>
              <a:defRPr sz="1800">
                <a:solidFill>
                  <a:srgbClr val="000000"/>
                </a:solidFill>
              </a:defRPr>
            </a:pPr>
            <a:r>
              <a:rPr kumimoji="0" lang="en-US" sz="38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Have two checkpoint regions</a:t>
            </a:r>
          </a:p>
          <a:p>
            <a:pPr marL="401878" marR="0" lvl="0" indent="-401878" algn="l" defTabSz="1300460" rtl="0" eaLnBrk="1" fontAlgn="auto" latinLnBrk="0" hangingPunct="1">
              <a:lnSpc>
                <a:spcPct val="100000"/>
              </a:lnSpc>
              <a:spcBef>
                <a:spcPts val="2844"/>
              </a:spcBef>
              <a:spcAft>
                <a:spcPts val="0"/>
              </a:spcAft>
              <a:buClrTx/>
              <a:buSzTx/>
              <a:buFont typeface="Calisto MT" pitchFamily="18" charset="0"/>
              <a:buNone/>
              <a:tabLst/>
              <a:defRPr sz="1800">
                <a:solidFill>
                  <a:srgbClr val="000000"/>
                </a:solidFill>
              </a:defRPr>
            </a:pPr>
            <a:r>
              <a:rPr kumimoji="0" lang="en-US" sz="38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Only overwrite one checkpoint at a time</a:t>
            </a:r>
          </a:p>
          <a:p>
            <a:pPr marL="401878" marR="0" lvl="0" indent="-401878" algn="l" defTabSz="1300460" rtl="0" eaLnBrk="1" fontAlgn="auto" latinLnBrk="0" hangingPunct="1">
              <a:lnSpc>
                <a:spcPct val="100000"/>
              </a:lnSpc>
              <a:spcBef>
                <a:spcPts val="2844"/>
              </a:spcBef>
              <a:spcAft>
                <a:spcPts val="0"/>
              </a:spcAft>
              <a:buClrTx/>
              <a:buSzTx/>
              <a:buFont typeface="Calisto MT" pitchFamily="18" charset="0"/>
              <a:buNone/>
              <a:tabLst/>
              <a:defRPr sz="1800">
                <a:solidFill>
                  <a:srgbClr val="000000"/>
                </a:solidFill>
              </a:defRPr>
            </a:pPr>
            <a:r>
              <a:rPr kumimoji="0" lang="en-US" sz="38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Use checksum/timestamps to identify newest checkpoint</a:t>
            </a:r>
            <a:endParaRPr kumimoji="0" lang="en-US" sz="38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>
                <a:outerShdw blurRad="63500" dir="2700000" algn="tl" rotWithShape="0">
                  <a:schemeClr val="tx1">
                    <a:alpha val="40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7" name="Shape 1627"/>
          <p:cNvSpPr/>
          <p:nvPr/>
        </p:nvSpPr>
        <p:spPr>
          <a:xfrm>
            <a:off x="4490901" y="4701601"/>
            <a:ext cx="1163001" cy="763948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9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900" b="1">
                <a:solidFill>
                  <a:srgbClr val="FFFFFF"/>
                </a:solidFill>
              </a:rPr>
              <a:t>???</a:t>
            </a:r>
          </a:p>
        </p:txBody>
      </p:sp>
      <p:sp>
        <p:nvSpPr>
          <p:cNvPr id="1628" name="Shape 1628"/>
          <p:cNvSpPr/>
          <p:nvPr/>
        </p:nvSpPr>
        <p:spPr>
          <a:xfrm>
            <a:off x="3246301" y="4701601"/>
            <a:ext cx="1163001" cy="763948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9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900" b="1">
                <a:solidFill>
                  <a:srgbClr val="FFFFFF"/>
                </a:solidFill>
              </a:rPr>
              <a:t>v3</a:t>
            </a:r>
          </a:p>
        </p:txBody>
      </p:sp>
      <p:sp>
        <p:nvSpPr>
          <p:cNvPr id="1629" name="Shape 162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Checkpoint Strategy</a:t>
            </a:r>
          </a:p>
        </p:txBody>
      </p:sp>
      <p:sp>
        <p:nvSpPr>
          <p:cNvPr id="1631" name="Shape 1631"/>
          <p:cNvSpPr/>
          <p:nvPr/>
        </p:nvSpPr>
        <p:spPr>
          <a:xfrm>
            <a:off x="6867511" y="4701601"/>
            <a:ext cx="1075152" cy="763948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S1</a:t>
            </a:r>
          </a:p>
        </p:txBody>
      </p:sp>
      <p:sp>
        <p:nvSpPr>
          <p:cNvPr id="1632" name="Shape 1632"/>
          <p:cNvSpPr/>
          <p:nvPr/>
        </p:nvSpPr>
        <p:spPr>
          <a:xfrm>
            <a:off x="5758325" y="4701601"/>
            <a:ext cx="1075153" cy="763948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S0</a:t>
            </a:r>
          </a:p>
        </p:txBody>
      </p:sp>
      <p:sp>
        <p:nvSpPr>
          <p:cNvPr id="1633" name="Shape 1633"/>
          <p:cNvSpPr/>
          <p:nvPr/>
        </p:nvSpPr>
        <p:spPr>
          <a:xfrm>
            <a:off x="2079285" y="4759724"/>
            <a:ext cx="107945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disk:</a:t>
            </a:r>
          </a:p>
        </p:txBody>
      </p:sp>
      <p:sp>
        <p:nvSpPr>
          <p:cNvPr id="1634" name="Shape 1634"/>
          <p:cNvSpPr/>
          <p:nvPr/>
        </p:nvSpPr>
        <p:spPr>
          <a:xfrm>
            <a:off x="9111282" y="4701601"/>
            <a:ext cx="1075153" cy="763948"/>
          </a:xfrm>
          <a:prstGeom prst="rect">
            <a:avLst/>
          </a:prstGeom>
          <a:solidFill>
            <a:srgbClr val="5747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S3</a:t>
            </a:r>
          </a:p>
        </p:txBody>
      </p:sp>
      <p:sp>
        <p:nvSpPr>
          <p:cNvPr id="1635" name="Shape 1635"/>
          <p:cNvSpPr/>
          <p:nvPr/>
        </p:nvSpPr>
        <p:spPr>
          <a:xfrm>
            <a:off x="7989396" y="4701601"/>
            <a:ext cx="1075153" cy="763948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S2</a:t>
            </a:r>
          </a:p>
        </p:txBody>
      </p:sp>
      <p:sp>
        <p:nvSpPr>
          <p:cNvPr id="1636" name="Shape 1636"/>
          <p:cNvSpPr/>
          <p:nvPr/>
        </p:nvSpPr>
        <p:spPr>
          <a:xfrm>
            <a:off x="3226927" y="4701601"/>
            <a:ext cx="7419188" cy="763948"/>
          </a:xfrm>
          <a:prstGeom prst="rect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637" name="Shape 1637"/>
          <p:cNvSpPr/>
          <p:nvPr/>
        </p:nvSpPr>
        <p:spPr>
          <a:xfrm>
            <a:off x="4364669" y="6091737"/>
            <a:ext cx="146029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writing</a:t>
            </a:r>
          </a:p>
        </p:txBody>
      </p:sp>
      <p:sp>
        <p:nvSpPr>
          <p:cNvPr id="1638" name="Shape 1638"/>
          <p:cNvSpPr/>
          <p:nvPr/>
        </p:nvSpPr>
        <p:spPr>
          <a:xfrm flipV="1">
            <a:off x="5098019" y="5551680"/>
            <a:ext cx="1" cy="534399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" name="Shape 1606"/>
          <p:cNvSpPr txBox="1">
            <a:spLocks/>
          </p:cNvSpPr>
          <p:nvPr/>
        </p:nvSpPr>
        <p:spPr>
          <a:xfrm>
            <a:off x="451247" y="2255837"/>
            <a:ext cx="11099800" cy="2124075"/>
          </a:xfrm>
          <a:prstGeom prst="rect">
            <a:avLst/>
          </a:prstGeom>
        </p:spPr>
        <p:txBody>
          <a:bodyPr vert="horz" lIns="130046" tIns="65023" rIns="130046" bIns="65023" rtlCol="0">
            <a:normAutofit fontScale="92500" lnSpcReduction="20000"/>
          </a:bodyPr>
          <a:lstStyle/>
          <a:p>
            <a:pPr marL="401878" marR="0" lvl="0" indent="-401878" algn="l" defTabSz="1300460" rtl="0" eaLnBrk="1" fontAlgn="auto" latinLnBrk="0" hangingPunct="1">
              <a:lnSpc>
                <a:spcPct val="100000"/>
              </a:lnSpc>
              <a:spcBef>
                <a:spcPts val="2844"/>
              </a:spcBef>
              <a:spcAft>
                <a:spcPts val="0"/>
              </a:spcAft>
              <a:buClrTx/>
              <a:buSzTx/>
              <a:buFont typeface="Calisto MT" pitchFamily="18" charset="0"/>
              <a:buNone/>
              <a:tabLst/>
              <a:defRPr sz="1800">
                <a:solidFill>
                  <a:srgbClr val="000000"/>
                </a:solidFill>
              </a:defRPr>
            </a:pPr>
            <a:r>
              <a:rPr kumimoji="0" lang="en-US" sz="38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Have two checkpoint regions</a:t>
            </a:r>
          </a:p>
          <a:p>
            <a:pPr marL="401878" marR="0" lvl="0" indent="-401878" algn="l" defTabSz="1300460" rtl="0" eaLnBrk="1" fontAlgn="auto" latinLnBrk="0" hangingPunct="1">
              <a:lnSpc>
                <a:spcPct val="100000"/>
              </a:lnSpc>
              <a:spcBef>
                <a:spcPts val="2844"/>
              </a:spcBef>
              <a:spcAft>
                <a:spcPts val="0"/>
              </a:spcAft>
              <a:buClrTx/>
              <a:buSzTx/>
              <a:buFont typeface="Calisto MT" pitchFamily="18" charset="0"/>
              <a:buNone/>
              <a:tabLst/>
              <a:defRPr sz="1800">
                <a:solidFill>
                  <a:srgbClr val="000000"/>
                </a:solidFill>
              </a:defRPr>
            </a:pPr>
            <a:r>
              <a:rPr kumimoji="0" lang="en-US" sz="38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Only overwrite one checkpoint at a time</a:t>
            </a:r>
          </a:p>
          <a:p>
            <a:pPr marL="401878" marR="0" lvl="0" indent="-401878" algn="l" defTabSz="1300460" rtl="0" eaLnBrk="1" fontAlgn="auto" latinLnBrk="0" hangingPunct="1">
              <a:lnSpc>
                <a:spcPct val="100000"/>
              </a:lnSpc>
              <a:spcBef>
                <a:spcPts val="2844"/>
              </a:spcBef>
              <a:spcAft>
                <a:spcPts val="0"/>
              </a:spcAft>
              <a:buClrTx/>
              <a:buSzTx/>
              <a:buFont typeface="Calisto MT" pitchFamily="18" charset="0"/>
              <a:buNone/>
              <a:tabLst/>
              <a:defRPr sz="1800">
                <a:solidFill>
                  <a:srgbClr val="000000"/>
                </a:solidFill>
              </a:defRPr>
            </a:pPr>
            <a:r>
              <a:rPr kumimoji="0" lang="en-US" sz="38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Use checksum/timestamps to identify newest checkpoint</a:t>
            </a:r>
            <a:endParaRPr kumimoji="0" lang="en-US" sz="38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>
                <a:outerShdw blurRad="63500" dir="2700000" algn="tl" rotWithShape="0">
                  <a:schemeClr val="tx1">
                    <a:alpha val="40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0" name="Shape 1640"/>
          <p:cNvSpPr/>
          <p:nvPr/>
        </p:nvSpPr>
        <p:spPr>
          <a:xfrm>
            <a:off x="4490901" y="4701601"/>
            <a:ext cx="1163001" cy="763948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9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900" b="1">
                <a:solidFill>
                  <a:srgbClr val="FFFFFF"/>
                </a:solidFill>
              </a:rPr>
              <a:t>v4</a:t>
            </a:r>
          </a:p>
        </p:txBody>
      </p:sp>
      <p:sp>
        <p:nvSpPr>
          <p:cNvPr id="1641" name="Shape 1641"/>
          <p:cNvSpPr/>
          <p:nvPr/>
        </p:nvSpPr>
        <p:spPr>
          <a:xfrm>
            <a:off x="3246301" y="4701601"/>
            <a:ext cx="1163001" cy="763948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9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900" b="1">
                <a:solidFill>
                  <a:srgbClr val="FFFFFF"/>
                </a:solidFill>
              </a:rPr>
              <a:t>v3</a:t>
            </a:r>
          </a:p>
        </p:txBody>
      </p:sp>
      <p:sp>
        <p:nvSpPr>
          <p:cNvPr id="1642" name="Shape 164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Checkpoint Strategy</a:t>
            </a:r>
          </a:p>
        </p:txBody>
      </p:sp>
      <p:sp>
        <p:nvSpPr>
          <p:cNvPr id="1644" name="Shape 1644"/>
          <p:cNvSpPr/>
          <p:nvPr/>
        </p:nvSpPr>
        <p:spPr>
          <a:xfrm>
            <a:off x="6867511" y="4701601"/>
            <a:ext cx="1075152" cy="763948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S1</a:t>
            </a:r>
          </a:p>
        </p:txBody>
      </p:sp>
      <p:sp>
        <p:nvSpPr>
          <p:cNvPr id="1645" name="Shape 1645"/>
          <p:cNvSpPr/>
          <p:nvPr/>
        </p:nvSpPr>
        <p:spPr>
          <a:xfrm>
            <a:off x="5758325" y="4701601"/>
            <a:ext cx="1075153" cy="763948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S0</a:t>
            </a:r>
          </a:p>
        </p:txBody>
      </p:sp>
      <p:sp>
        <p:nvSpPr>
          <p:cNvPr id="1646" name="Shape 1646"/>
          <p:cNvSpPr/>
          <p:nvPr/>
        </p:nvSpPr>
        <p:spPr>
          <a:xfrm>
            <a:off x="2079285" y="4759724"/>
            <a:ext cx="107945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disk:</a:t>
            </a:r>
          </a:p>
        </p:txBody>
      </p:sp>
      <p:sp>
        <p:nvSpPr>
          <p:cNvPr id="1647" name="Shape 1647"/>
          <p:cNvSpPr/>
          <p:nvPr/>
        </p:nvSpPr>
        <p:spPr>
          <a:xfrm>
            <a:off x="9111282" y="4701601"/>
            <a:ext cx="1075153" cy="763948"/>
          </a:xfrm>
          <a:prstGeom prst="rect">
            <a:avLst/>
          </a:prstGeom>
          <a:solidFill>
            <a:srgbClr val="5747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S3</a:t>
            </a:r>
          </a:p>
        </p:txBody>
      </p:sp>
      <p:sp>
        <p:nvSpPr>
          <p:cNvPr id="1648" name="Shape 1648"/>
          <p:cNvSpPr/>
          <p:nvPr/>
        </p:nvSpPr>
        <p:spPr>
          <a:xfrm>
            <a:off x="7989396" y="4701601"/>
            <a:ext cx="1075153" cy="763948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S2</a:t>
            </a:r>
          </a:p>
        </p:txBody>
      </p:sp>
      <p:sp>
        <p:nvSpPr>
          <p:cNvPr id="1649" name="Shape 1649"/>
          <p:cNvSpPr/>
          <p:nvPr/>
        </p:nvSpPr>
        <p:spPr>
          <a:xfrm>
            <a:off x="3226927" y="4701601"/>
            <a:ext cx="7419188" cy="763948"/>
          </a:xfrm>
          <a:prstGeom prst="rect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2" name="Shape 1606"/>
          <p:cNvSpPr txBox="1">
            <a:spLocks/>
          </p:cNvSpPr>
          <p:nvPr/>
        </p:nvSpPr>
        <p:spPr>
          <a:xfrm>
            <a:off x="451247" y="2255837"/>
            <a:ext cx="11099800" cy="2124075"/>
          </a:xfrm>
          <a:prstGeom prst="rect">
            <a:avLst/>
          </a:prstGeom>
        </p:spPr>
        <p:txBody>
          <a:bodyPr vert="horz" lIns="130046" tIns="65023" rIns="130046" bIns="65023" rtlCol="0">
            <a:normAutofit fontScale="92500" lnSpcReduction="20000"/>
          </a:bodyPr>
          <a:lstStyle/>
          <a:p>
            <a:pPr marL="401878" marR="0" lvl="0" indent="-401878" algn="l" defTabSz="1300460" rtl="0" eaLnBrk="1" fontAlgn="auto" latinLnBrk="0" hangingPunct="1">
              <a:lnSpc>
                <a:spcPct val="100000"/>
              </a:lnSpc>
              <a:spcBef>
                <a:spcPts val="2844"/>
              </a:spcBef>
              <a:spcAft>
                <a:spcPts val="0"/>
              </a:spcAft>
              <a:buClrTx/>
              <a:buSzTx/>
              <a:buFont typeface="Calisto MT" pitchFamily="18" charset="0"/>
              <a:buNone/>
              <a:tabLst/>
              <a:defRPr sz="1800">
                <a:solidFill>
                  <a:srgbClr val="000000"/>
                </a:solidFill>
              </a:defRPr>
            </a:pPr>
            <a:r>
              <a:rPr kumimoji="0" lang="en-US" sz="38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Have two checkpoint regions</a:t>
            </a:r>
          </a:p>
          <a:p>
            <a:pPr marL="401878" marR="0" lvl="0" indent="-401878" algn="l" defTabSz="1300460" rtl="0" eaLnBrk="1" fontAlgn="auto" latinLnBrk="0" hangingPunct="1">
              <a:lnSpc>
                <a:spcPct val="100000"/>
              </a:lnSpc>
              <a:spcBef>
                <a:spcPts val="2844"/>
              </a:spcBef>
              <a:spcAft>
                <a:spcPts val="0"/>
              </a:spcAft>
              <a:buClrTx/>
              <a:buSzTx/>
              <a:buFont typeface="Calisto MT" pitchFamily="18" charset="0"/>
              <a:buNone/>
              <a:tabLst/>
              <a:defRPr sz="1800">
                <a:solidFill>
                  <a:srgbClr val="000000"/>
                </a:solidFill>
              </a:defRPr>
            </a:pPr>
            <a:r>
              <a:rPr kumimoji="0" lang="en-US" sz="38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Only overwrite one checkpoint at a time</a:t>
            </a:r>
          </a:p>
          <a:p>
            <a:pPr marL="401878" marR="0" lvl="0" indent="-401878" algn="l" defTabSz="1300460" rtl="0" eaLnBrk="1" fontAlgn="auto" latinLnBrk="0" hangingPunct="1">
              <a:lnSpc>
                <a:spcPct val="100000"/>
              </a:lnSpc>
              <a:spcBef>
                <a:spcPts val="2844"/>
              </a:spcBef>
              <a:spcAft>
                <a:spcPts val="0"/>
              </a:spcAft>
              <a:buClrTx/>
              <a:buSzTx/>
              <a:buFont typeface="Calisto MT" pitchFamily="18" charset="0"/>
              <a:buNone/>
              <a:tabLst/>
              <a:defRPr sz="1800">
                <a:solidFill>
                  <a:srgbClr val="000000"/>
                </a:solidFill>
              </a:defRPr>
            </a:pPr>
            <a:r>
              <a:rPr kumimoji="0" lang="en-US" sz="38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Use checksum/timestamps to identify newest checkpoint</a:t>
            </a:r>
            <a:endParaRPr kumimoji="0" lang="en-US" sz="38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>
                <a:outerShdw blurRad="63500" dir="2700000" algn="tl" rotWithShape="0">
                  <a:schemeClr val="tx1">
                    <a:alpha val="40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1" name="Shape 1651"/>
          <p:cNvSpPr/>
          <p:nvPr/>
        </p:nvSpPr>
        <p:spPr>
          <a:xfrm>
            <a:off x="4490901" y="4701601"/>
            <a:ext cx="1163001" cy="763948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9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900" b="1">
                <a:solidFill>
                  <a:srgbClr val="FFFFFF"/>
                </a:solidFill>
              </a:rPr>
              <a:t>v4</a:t>
            </a:r>
          </a:p>
        </p:txBody>
      </p:sp>
      <p:sp>
        <p:nvSpPr>
          <p:cNvPr id="1652" name="Shape 1652"/>
          <p:cNvSpPr/>
          <p:nvPr/>
        </p:nvSpPr>
        <p:spPr>
          <a:xfrm>
            <a:off x="3246301" y="4701601"/>
            <a:ext cx="1163001" cy="763948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9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900" b="1">
                <a:solidFill>
                  <a:srgbClr val="FFFFFF"/>
                </a:solidFill>
              </a:rPr>
              <a:t>???</a:t>
            </a:r>
          </a:p>
        </p:txBody>
      </p:sp>
      <p:sp>
        <p:nvSpPr>
          <p:cNvPr id="1653" name="Shape 165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Checkpoint Strategy</a:t>
            </a:r>
          </a:p>
        </p:txBody>
      </p:sp>
      <p:sp>
        <p:nvSpPr>
          <p:cNvPr id="1655" name="Shape 1655"/>
          <p:cNvSpPr/>
          <p:nvPr/>
        </p:nvSpPr>
        <p:spPr>
          <a:xfrm>
            <a:off x="6867511" y="4701601"/>
            <a:ext cx="1075152" cy="763948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S1</a:t>
            </a:r>
          </a:p>
        </p:txBody>
      </p:sp>
      <p:sp>
        <p:nvSpPr>
          <p:cNvPr id="1656" name="Shape 1656"/>
          <p:cNvSpPr/>
          <p:nvPr/>
        </p:nvSpPr>
        <p:spPr>
          <a:xfrm>
            <a:off x="5758325" y="4701601"/>
            <a:ext cx="1075153" cy="763948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S0</a:t>
            </a:r>
          </a:p>
        </p:txBody>
      </p:sp>
      <p:sp>
        <p:nvSpPr>
          <p:cNvPr id="1657" name="Shape 1657"/>
          <p:cNvSpPr/>
          <p:nvPr/>
        </p:nvSpPr>
        <p:spPr>
          <a:xfrm>
            <a:off x="2079285" y="4759724"/>
            <a:ext cx="107945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disk:</a:t>
            </a:r>
          </a:p>
        </p:txBody>
      </p:sp>
      <p:sp>
        <p:nvSpPr>
          <p:cNvPr id="1658" name="Shape 1658"/>
          <p:cNvSpPr/>
          <p:nvPr/>
        </p:nvSpPr>
        <p:spPr>
          <a:xfrm>
            <a:off x="9111282" y="4701601"/>
            <a:ext cx="1075153" cy="763948"/>
          </a:xfrm>
          <a:prstGeom prst="rect">
            <a:avLst/>
          </a:prstGeom>
          <a:solidFill>
            <a:srgbClr val="5747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S3</a:t>
            </a:r>
          </a:p>
        </p:txBody>
      </p:sp>
      <p:sp>
        <p:nvSpPr>
          <p:cNvPr id="1659" name="Shape 1659"/>
          <p:cNvSpPr/>
          <p:nvPr/>
        </p:nvSpPr>
        <p:spPr>
          <a:xfrm>
            <a:off x="7989396" y="4701601"/>
            <a:ext cx="1075153" cy="763948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S2</a:t>
            </a:r>
          </a:p>
        </p:txBody>
      </p:sp>
      <p:sp>
        <p:nvSpPr>
          <p:cNvPr id="1660" name="Shape 1660"/>
          <p:cNvSpPr/>
          <p:nvPr/>
        </p:nvSpPr>
        <p:spPr>
          <a:xfrm>
            <a:off x="3226927" y="4701601"/>
            <a:ext cx="7419188" cy="763948"/>
          </a:xfrm>
          <a:prstGeom prst="rect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661" name="Shape 1661"/>
          <p:cNvSpPr/>
          <p:nvPr/>
        </p:nvSpPr>
        <p:spPr>
          <a:xfrm>
            <a:off x="3094669" y="6091737"/>
            <a:ext cx="146029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writing</a:t>
            </a:r>
          </a:p>
        </p:txBody>
      </p:sp>
      <p:sp>
        <p:nvSpPr>
          <p:cNvPr id="1662" name="Shape 1662"/>
          <p:cNvSpPr/>
          <p:nvPr/>
        </p:nvSpPr>
        <p:spPr>
          <a:xfrm flipV="1">
            <a:off x="3828019" y="5551680"/>
            <a:ext cx="1" cy="534399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" name="Shape 1606"/>
          <p:cNvSpPr txBox="1">
            <a:spLocks/>
          </p:cNvSpPr>
          <p:nvPr/>
        </p:nvSpPr>
        <p:spPr>
          <a:xfrm>
            <a:off x="451247" y="2255837"/>
            <a:ext cx="11099800" cy="2124075"/>
          </a:xfrm>
          <a:prstGeom prst="rect">
            <a:avLst/>
          </a:prstGeom>
        </p:spPr>
        <p:txBody>
          <a:bodyPr vert="horz" lIns="130046" tIns="65023" rIns="130046" bIns="65023" rtlCol="0">
            <a:normAutofit fontScale="92500" lnSpcReduction="20000"/>
          </a:bodyPr>
          <a:lstStyle/>
          <a:p>
            <a:pPr marL="401878" marR="0" lvl="0" indent="-401878" algn="l" defTabSz="1300460" rtl="0" eaLnBrk="1" fontAlgn="auto" latinLnBrk="0" hangingPunct="1">
              <a:lnSpc>
                <a:spcPct val="100000"/>
              </a:lnSpc>
              <a:spcBef>
                <a:spcPts val="2844"/>
              </a:spcBef>
              <a:spcAft>
                <a:spcPts val="0"/>
              </a:spcAft>
              <a:buClrTx/>
              <a:buSzTx/>
              <a:buFont typeface="Calisto MT" pitchFamily="18" charset="0"/>
              <a:buNone/>
              <a:tabLst/>
              <a:defRPr sz="1800">
                <a:solidFill>
                  <a:srgbClr val="000000"/>
                </a:solidFill>
              </a:defRPr>
            </a:pPr>
            <a:r>
              <a:rPr kumimoji="0" lang="en-US" sz="38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Have two checkpoint regions</a:t>
            </a:r>
          </a:p>
          <a:p>
            <a:pPr marL="401878" marR="0" lvl="0" indent="-401878" algn="l" defTabSz="1300460" rtl="0" eaLnBrk="1" fontAlgn="auto" latinLnBrk="0" hangingPunct="1">
              <a:lnSpc>
                <a:spcPct val="100000"/>
              </a:lnSpc>
              <a:spcBef>
                <a:spcPts val="2844"/>
              </a:spcBef>
              <a:spcAft>
                <a:spcPts val="0"/>
              </a:spcAft>
              <a:buClrTx/>
              <a:buSzTx/>
              <a:buFont typeface="Calisto MT" pitchFamily="18" charset="0"/>
              <a:buNone/>
              <a:tabLst/>
              <a:defRPr sz="1800">
                <a:solidFill>
                  <a:srgbClr val="000000"/>
                </a:solidFill>
              </a:defRPr>
            </a:pPr>
            <a:r>
              <a:rPr kumimoji="0" lang="en-US" sz="38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Only overwrite one checkpoint at a time</a:t>
            </a:r>
          </a:p>
          <a:p>
            <a:pPr marL="401878" marR="0" lvl="0" indent="-401878" algn="l" defTabSz="1300460" rtl="0" eaLnBrk="1" fontAlgn="auto" latinLnBrk="0" hangingPunct="1">
              <a:lnSpc>
                <a:spcPct val="100000"/>
              </a:lnSpc>
              <a:spcBef>
                <a:spcPts val="2844"/>
              </a:spcBef>
              <a:spcAft>
                <a:spcPts val="0"/>
              </a:spcAft>
              <a:buClrTx/>
              <a:buSzTx/>
              <a:buFont typeface="Calisto MT" pitchFamily="18" charset="0"/>
              <a:buNone/>
              <a:tabLst/>
              <a:defRPr sz="1800">
                <a:solidFill>
                  <a:srgbClr val="000000"/>
                </a:solidFill>
              </a:defRPr>
            </a:pPr>
            <a:r>
              <a:rPr kumimoji="0" lang="en-US" sz="38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Use checksum/timestamps to identify newest checkpoint</a:t>
            </a:r>
            <a:endParaRPr kumimoji="0" lang="en-US" sz="38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>
                <a:outerShdw blurRad="63500" dir="2700000" algn="tl" rotWithShape="0">
                  <a:schemeClr val="tx1">
                    <a:alpha val="40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4" name="Shape 1664"/>
          <p:cNvSpPr/>
          <p:nvPr/>
        </p:nvSpPr>
        <p:spPr>
          <a:xfrm>
            <a:off x="4490901" y="4701601"/>
            <a:ext cx="1163001" cy="763948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9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900" b="1">
                <a:solidFill>
                  <a:srgbClr val="FFFFFF"/>
                </a:solidFill>
              </a:rPr>
              <a:t>v4</a:t>
            </a:r>
          </a:p>
        </p:txBody>
      </p:sp>
      <p:sp>
        <p:nvSpPr>
          <p:cNvPr id="1665" name="Shape 1665"/>
          <p:cNvSpPr/>
          <p:nvPr/>
        </p:nvSpPr>
        <p:spPr>
          <a:xfrm>
            <a:off x="3246301" y="4701601"/>
            <a:ext cx="1163001" cy="763948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9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900" b="1">
                <a:solidFill>
                  <a:srgbClr val="FFFFFF"/>
                </a:solidFill>
              </a:rPr>
              <a:t>v5</a:t>
            </a:r>
          </a:p>
        </p:txBody>
      </p:sp>
      <p:sp>
        <p:nvSpPr>
          <p:cNvPr id="1666" name="Shape 16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Checkpoint Strategy</a:t>
            </a:r>
          </a:p>
        </p:txBody>
      </p:sp>
      <p:sp>
        <p:nvSpPr>
          <p:cNvPr id="1668" name="Shape 1668"/>
          <p:cNvSpPr/>
          <p:nvPr/>
        </p:nvSpPr>
        <p:spPr>
          <a:xfrm>
            <a:off x="6867511" y="4701601"/>
            <a:ext cx="1075152" cy="763948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S1</a:t>
            </a:r>
          </a:p>
        </p:txBody>
      </p:sp>
      <p:sp>
        <p:nvSpPr>
          <p:cNvPr id="1669" name="Shape 1669"/>
          <p:cNvSpPr/>
          <p:nvPr/>
        </p:nvSpPr>
        <p:spPr>
          <a:xfrm>
            <a:off x="5758325" y="4701601"/>
            <a:ext cx="1075153" cy="763948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S0</a:t>
            </a:r>
          </a:p>
        </p:txBody>
      </p:sp>
      <p:sp>
        <p:nvSpPr>
          <p:cNvPr id="1670" name="Shape 1670"/>
          <p:cNvSpPr/>
          <p:nvPr/>
        </p:nvSpPr>
        <p:spPr>
          <a:xfrm>
            <a:off x="2079285" y="4759724"/>
            <a:ext cx="107945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disk:</a:t>
            </a:r>
          </a:p>
        </p:txBody>
      </p:sp>
      <p:sp>
        <p:nvSpPr>
          <p:cNvPr id="1671" name="Shape 1671"/>
          <p:cNvSpPr/>
          <p:nvPr/>
        </p:nvSpPr>
        <p:spPr>
          <a:xfrm>
            <a:off x="9111282" y="4701601"/>
            <a:ext cx="1075153" cy="763948"/>
          </a:xfrm>
          <a:prstGeom prst="rect">
            <a:avLst/>
          </a:prstGeom>
          <a:solidFill>
            <a:srgbClr val="5747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S3</a:t>
            </a:r>
          </a:p>
        </p:txBody>
      </p:sp>
      <p:sp>
        <p:nvSpPr>
          <p:cNvPr id="1672" name="Shape 1672"/>
          <p:cNvSpPr/>
          <p:nvPr/>
        </p:nvSpPr>
        <p:spPr>
          <a:xfrm>
            <a:off x="7989396" y="4701601"/>
            <a:ext cx="1075153" cy="763948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S2</a:t>
            </a:r>
          </a:p>
        </p:txBody>
      </p:sp>
      <p:sp>
        <p:nvSpPr>
          <p:cNvPr id="1673" name="Shape 1673"/>
          <p:cNvSpPr/>
          <p:nvPr/>
        </p:nvSpPr>
        <p:spPr>
          <a:xfrm>
            <a:off x="3226927" y="4701601"/>
            <a:ext cx="7419188" cy="763948"/>
          </a:xfrm>
          <a:prstGeom prst="rect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2" name="Shape 1606"/>
          <p:cNvSpPr txBox="1">
            <a:spLocks/>
          </p:cNvSpPr>
          <p:nvPr/>
        </p:nvSpPr>
        <p:spPr>
          <a:xfrm>
            <a:off x="451247" y="2255837"/>
            <a:ext cx="11099800" cy="2124075"/>
          </a:xfrm>
          <a:prstGeom prst="rect">
            <a:avLst/>
          </a:prstGeom>
        </p:spPr>
        <p:txBody>
          <a:bodyPr vert="horz" lIns="130046" tIns="65023" rIns="130046" bIns="65023" rtlCol="0">
            <a:normAutofit fontScale="92500" lnSpcReduction="20000"/>
          </a:bodyPr>
          <a:lstStyle/>
          <a:p>
            <a:pPr marL="401878" marR="0" lvl="0" indent="-401878" algn="l" defTabSz="1300460" rtl="0" eaLnBrk="1" fontAlgn="auto" latinLnBrk="0" hangingPunct="1">
              <a:lnSpc>
                <a:spcPct val="100000"/>
              </a:lnSpc>
              <a:spcBef>
                <a:spcPts val="2844"/>
              </a:spcBef>
              <a:spcAft>
                <a:spcPts val="0"/>
              </a:spcAft>
              <a:buClrTx/>
              <a:buSzTx/>
              <a:buFont typeface="Calisto MT" pitchFamily="18" charset="0"/>
              <a:buNone/>
              <a:tabLst/>
              <a:defRPr sz="1800">
                <a:solidFill>
                  <a:srgbClr val="000000"/>
                </a:solidFill>
              </a:defRPr>
            </a:pPr>
            <a:r>
              <a:rPr kumimoji="0" lang="en-US" sz="38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Have two checkpoint regions</a:t>
            </a:r>
          </a:p>
          <a:p>
            <a:pPr marL="401878" marR="0" lvl="0" indent="-401878" algn="l" defTabSz="1300460" rtl="0" eaLnBrk="1" fontAlgn="auto" latinLnBrk="0" hangingPunct="1">
              <a:lnSpc>
                <a:spcPct val="100000"/>
              </a:lnSpc>
              <a:spcBef>
                <a:spcPts val="2844"/>
              </a:spcBef>
              <a:spcAft>
                <a:spcPts val="0"/>
              </a:spcAft>
              <a:buClrTx/>
              <a:buSzTx/>
              <a:buFont typeface="Calisto MT" pitchFamily="18" charset="0"/>
              <a:buNone/>
              <a:tabLst/>
              <a:defRPr sz="1800">
                <a:solidFill>
                  <a:srgbClr val="000000"/>
                </a:solidFill>
              </a:defRPr>
            </a:pPr>
            <a:r>
              <a:rPr kumimoji="0" lang="en-US" sz="38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Only overwrite one checkpoint at a time</a:t>
            </a:r>
          </a:p>
          <a:p>
            <a:pPr marL="401878" marR="0" lvl="0" indent="-401878" algn="l" defTabSz="1300460" rtl="0" eaLnBrk="1" fontAlgn="auto" latinLnBrk="0" hangingPunct="1">
              <a:lnSpc>
                <a:spcPct val="100000"/>
              </a:lnSpc>
              <a:spcBef>
                <a:spcPts val="2844"/>
              </a:spcBef>
              <a:spcAft>
                <a:spcPts val="0"/>
              </a:spcAft>
              <a:buClrTx/>
              <a:buSzTx/>
              <a:buFont typeface="Calisto MT" pitchFamily="18" charset="0"/>
              <a:buNone/>
              <a:tabLst/>
              <a:defRPr sz="1800">
                <a:solidFill>
                  <a:srgbClr val="000000"/>
                </a:solidFill>
              </a:defRPr>
            </a:pPr>
            <a:r>
              <a:rPr kumimoji="0" lang="en-US" sz="38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Use checksum/timestamps to identify newest checkpoint</a:t>
            </a:r>
            <a:endParaRPr kumimoji="0" lang="en-US" sz="38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>
                <a:outerShdw blurRad="63500" dir="2700000" algn="tl" rotWithShape="0">
                  <a:schemeClr val="tx1">
                    <a:alpha val="40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" name="Shape 167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Other Issues</a:t>
            </a:r>
          </a:p>
        </p:txBody>
      </p:sp>
      <p:sp>
        <p:nvSpPr>
          <p:cNvPr id="1676" name="Shape 1676"/>
          <p:cNvSpPr>
            <a:spLocks noGrp="1"/>
          </p:cNvSpPr>
          <p:nvPr>
            <p:ph type="body" idx="4294967295"/>
          </p:nvPr>
        </p:nvSpPr>
        <p:spPr>
          <a:xfrm>
            <a:off x="451247" y="2360744"/>
            <a:ext cx="11099800" cy="5922962"/>
          </a:xfrm>
          <a:prstGeom prst="rect">
            <a:avLst/>
          </a:prstGeom>
        </p:spPr>
        <p:txBody>
          <a:bodyPr/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strike="sngStrike" dirty="0">
                <a:solidFill>
                  <a:srgbClr val="333333"/>
                </a:solidFill>
              </a:rPr>
              <a:t>Crashes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8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Garbage Collection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1" name="Shape 168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What to do </a:t>
            </a:r>
            <a:br>
              <a:rPr lang="en-US" sz="6480" dirty="0" smtClean="0">
                <a:solidFill>
                  <a:srgbClr val="FFFFFF"/>
                </a:solidFill>
              </a:rPr>
            </a:br>
            <a:r>
              <a:rPr lang="en-US" sz="6480" dirty="0" smtClean="0">
                <a:solidFill>
                  <a:srgbClr val="FFFFFF"/>
                </a:solidFill>
              </a:rPr>
              <a:t>with old data?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1682" name="Shape 1682"/>
          <p:cNvSpPr>
            <a:spLocks noGrp="1"/>
          </p:cNvSpPr>
          <p:nvPr>
            <p:ph type="body" idx="4294967295"/>
          </p:nvPr>
        </p:nvSpPr>
        <p:spPr>
          <a:xfrm>
            <a:off x="524540" y="2415966"/>
            <a:ext cx="12216264" cy="7026208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rgbClr val="333333"/>
                </a:solidFill>
              </a:rPr>
              <a:t>Old versions of files -&gt; garbage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lang="en-US" sz="38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rgbClr val="333333"/>
                </a:solidFill>
              </a:rPr>
              <a:t>Approach 1: </a:t>
            </a:r>
            <a:r>
              <a:rPr sz="3800" dirty="0" smtClean="0">
                <a:solidFill>
                  <a:srgbClr val="333333"/>
                </a:solidFill>
              </a:rPr>
              <a:t>garbage </a:t>
            </a:r>
            <a:r>
              <a:rPr sz="3800" dirty="0">
                <a:solidFill>
                  <a:srgbClr val="333333"/>
                </a:solidFill>
              </a:rPr>
              <a:t>is a feature</a:t>
            </a:r>
            <a:r>
              <a:rPr sz="3800" dirty="0" smtClean="0">
                <a:solidFill>
                  <a:srgbClr val="333333"/>
                </a:solidFill>
              </a:rPr>
              <a:t>!</a:t>
            </a:r>
            <a:endParaRPr sz="3800" dirty="0">
              <a:solidFill>
                <a:srgbClr val="33333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500" dirty="0">
                <a:solidFill>
                  <a:srgbClr val="333333"/>
                </a:solidFill>
              </a:rPr>
              <a:t>Keep old versions in </a:t>
            </a:r>
            <a:r>
              <a:rPr sz="3500" dirty="0" smtClean="0">
                <a:solidFill>
                  <a:srgbClr val="333333"/>
                </a:solidFill>
              </a:rPr>
              <a:t>case </a:t>
            </a:r>
            <a:r>
              <a:rPr sz="3500" dirty="0">
                <a:solidFill>
                  <a:srgbClr val="333333"/>
                </a:solidFill>
              </a:rPr>
              <a:t>user wants to revert files </a:t>
            </a:r>
            <a:r>
              <a:rPr sz="3500" dirty="0" smtClean="0">
                <a:solidFill>
                  <a:srgbClr val="333333"/>
                </a:solidFill>
              </a:rPr>
              <a:t>later</a:t>
            </a:r>
            <a:endParaRPr lang="en-US" sz="3500" dirty="0" smtClean="0">
              <a:solidFill>
                <a:srgbClr val="33333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3500" dirty="0" smtClean="0">
                <a:solidFill>
                  <a:srgbClr val="333333"/>
                </a:solidFill>
              </a:rPr>
              <a:t>Versioning file systems</a:t>
            </a:r>
            <a:endParaRPr sz="3500" dirty="0">
              <a:solidFill>
                <a:srgbClr val="33333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3500" dirty="0" smtClean="0">
                <a:solidFill>
                  <a:srgbClr val="333333"/>
                </a:solidFill>
              </a:rPr>
              <a:t>Example:</a:t>
            </a:r>
            <a:r>
              <a:rPr sz="3500" dirty="0" smtClean="0">
                <a:solidFill>
                  <a:srgbClr val="333333"/>
                </a:solidFill>
              </a:rPr>
              <a:t> Dropbox</a:t>
            </a:r>
            <a:endParaRPr lang="en-US" sz="3500" dirty="0" smtClean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lang="en-US" sz="38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rgbClr val="333333"/>
                </a:solidFill>
              </a:rPr>
              <a:t>Approach 2: garbage collection…</a:t>
            </a:r>
            <a:endParaRPr sz="3800" dirty="0">
              <a:solidFill>
                <a:srgbClr val="33333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4" name="Shape 168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Garbage Collection</a:t>
            </a:r>
          </a:p>
        </p:txBody>
      </p:sp>
      <p:sp>
        <p:nvSpPr>
          <p:cNvPr id="1685" name="Shape 1685"/>
          <p:cNvSpPr>
            <a:spLocks noGrp="1"/>
          </p:cNvSpPr>
          <p:nvPr>
            <p:ph type="body" idx="4294967295"/>
          </p:nvPr>
        </p:nvSpPr>
        <p:spPr>
          <a:xfrm>
            <a:off x="358895" y="2277911"/>
            <a:ext cx="12161049" cy="5922962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Need to reclaim space: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1.</a:t>
            </a:r>
            <a:r>
              <a:rPr sz="3800" dirty="0" smtClean="0">
                <a:solidFill>
                  <a:srgbClr val="333333"/>
                </a:solidFill>
              </a:rPr>
              <a:t> </a:t>
            </a:r>
            <a:r>
              <a:rPr lang="en-US" sz="3800" dirty="0" smtClean="0">
                <a:solidFill>
                  <a:srgbClr val="333333"/>
                </a:solidFill>
              </a:rPr>
              <a:t>W</a:t>
            </a:r>
            <a:r>
              <a:rPr sz="3800" dirty="0" smtClean="0">
                <a:solidFill>
                  <a:srgbClr val="333333"/>
                </a:solidFill>
              </a:rPr>
              <a:t>hen </a:t>
            </a:r>
            <a:r>
              <a:rPr sz="3800" dirty="0">
                <a:solidFill>
                  <a:srgbClr val="333333"/>
                </a:solidFill>
              </a:rPr>
              <a:t>no more references (any file system)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2.</a:t>
            </a:r>
            <a:r>
              <a:rPr sz="3800" dirty="0" smtClean="0">
                <a:solidFill>
                  <a:srgbClr val="333333"/>
                </a:solidFill>
              </a:rPr>
              <a:t> After newer </a:t>
            </a:r>
            <a:r>
              <a:rPr sz="3800" dirty="0">
                <a:solidFill>
                  <a:srgbClr val="333333"/>
                </a:solidFill>
              </a:rPr>
              <a:t>copy is created (COW file system)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800" dirty="0" smtClean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rgbClr val="333333"/>
                </a:solidFill>
              </a:rPr>
              <a:t>LFS </a:t>
            </a:r>
            <a:r>
              <a:rPr sz="3800" dirty="0" smtClean="0">
                <a:solidFill>
                  <a:srgbClr val="333333"/>
                </a:solidFill>
              </a:rPr>
              <a:t>reclaim</a:t>
            </a:r>
            <a:r>
              <a:rPr lang="en-US" sz="3800" dirty="0" smtClean="0">
                <a:solidFill>
                  <a:srgbClr val="333333"/>
                </a:solidFill>
              </a:rPr>
              <a:t>s</a:t>
            </a:r>
            <a:r>
              <a:rPr sz="3800" dirty="0" smtClean="0">
                <a:solidFill>
                  <a:srgbClr val="333333"/>
                </a:solidFill>
              </a:rPr>
              <a:t> </a:t>
            </a:r>
            <a:r>
              <a:rPr sz="3800" b="1" dirty="0" smtClean="0">
                <a:solidFill>
                  <a:srgbClr val="333333"/>
                </a:solidFill>
              </a:rPr>
              <a:t>segments</a:t>
            </a:r>
            <a:r>
              <a:rPr lang="en-US" sz="3800" b="1" dirty="0" smtClean="0">
                <a:solidFill>
                  <a:srgbClr val="333333"/>
                </a:solidFill>
              </a:rPr>
              <a:t> </a:t>
            </a:r>
            <a:r>
              <a:rPr lang="en-US" sz="3800" dirty="0" smtClean="0">
                <a:solidFill>
                  <a:srgbClr val="333333"/>
                </a:solidFill>
              </a:rPr>
              <a:t>(not individual </a:t>
            </a:r>
            <a:r>
              <a:rPr lang="en-US" sz="3800" dirty="0" err="1" smtClean="0">
                <a:solidFill>
                  <a:srgbClr val="333333"/>
                </a:solidFill>
              </a:rPr>
              <a:t>inodes</a:t>
            </a:r>
            <a:r>
              <a:rPr lang="en-US" sz="3800" dirty="0" smtClean="0">
                <a:solidFill>
                  <a:srgbClr val="333333"/>
                </a:solidFill>
              </a:rPr>
              <a:t> and data blocks)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b="1" dirty="0" smtClean="0">
                <a:solidFill>
                  <a:srgbClr val="333333"/>
                </a:solidFill>
              </a:rPr>
              <a:t> - </a:t>
            </a:r>
            <a:r>
              <a:rPr lang="en-US" sz="3800" dirty="0" smtClean="0">
                <a:solidFill>
                  <a:srgbClr val="333333"/>
                </a:solidFill>
              </a:rPr>
              <a:t>Want future </a:t>
            </a:r>
            <a:r>
              <a:rPr lang="en-US" sz="3800" dirty="0" err="1" smtClean="0">
                <a:solidFill>
                  <a:srgbClr val="333333"/>
                </a:solidFill>
              </a:rPr>
              <a:t>overwites</a:t>
            </a:r>
            <a:r>
              <a:rPr lang="en-US" sz="3800" dirty="0" smtClean="0">
                <a:solidFill>
                  <a:srgbClr val="333333"/>
                </a:solidFill>
              </a:rPr>
              <a:t> to be to sequential areas</a:t>
            </a:r>
            <a:endParaRPr sz="3800" dirty="0" smtClean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 - </a:t>
            </a:r>
            <a:r>
              <a:rPr lang="en-US" sz="3800" dirty="0" smtClean="0">
                <a:solidFill>
                  <a:srgbClr val="333333"/>
                </a:solidFill>
              </a:rPr>
              <a:t>T</a:t>
            </a:r>
            <a:r>
              <a:rPr sz="3800" dirty="0" smtClean="0">
                <a:solidFill>
                  <a:srgbClr val="333333"/>
                </a:solidFill>
              </a:rPr>
              <a:t>ricky</a:t>
            </a:r>
            <a:r>
              <a:rPr sz="3800" dirty="0">
                <a:solidFill>
                  <a:srgbClr val="333333"/>
                </a:solidFill>
              </a:rPr>
              <a:t>,</a:t>
            </a:r>
            <a:r>
              <a:rPr sz="3800" dirty="0" smtClean="0">
                <a:solidFill>
                  <a:srgbClr val="333333"/>
                </a:solidFill>
              </a:rPr>
              <a:t> </a:t>
            </a:r>
            <a:r>
              <a:rPr lang="en-US" sz="3800" dirty="0" smtClean="0">
                <a:solidFill>
                  <a:srgbClr val="333333"/>
                </a:solidFill>
              </a:rPr>
              <a:t>since</a:t>
            </a:r>
            <a:r>
              <a:rPr sz="3800" dirty="0" smtClean="0">
                <a:solidFill>
                  <a:srgbClr val="333333"/>
                </a:solidFill>
              </a:rPr>
              <a:t> </a:t>
            </a:r>
            <a:r>
              <a:rPr sz="3800" dirty="0">
                <a:solidFill>
                  <a:srgbClr val="333333"/>
                </a:solidFill>
              </a:rPr>
              <a:t>segments are usually partly valid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7" name="Shape 1697"/>
          <p:cNvSpPr/>
          <p:nvPr/>
        </p:nvSpPr>
        <p:spPr>
          <a:xfrm>
            <a:off x="10424224" y="3349624"/>
            <a:ext cx="1075153" cy="763948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FREE</a:t>
            </a:r>
          </a:p>
        </p:txBody>
      </p:sp>
      <p:sp>
        <p:nvSpPr>
          <p:cNvPr id="1698" name="Shape 1698"/>
          <p:cNvSpPr/>
          <p:nvPr/>
        </p:nvSpPr>
        <p:spPr>
          <a:xfrm>
            <a:off x="9276939" y="3349624"/>
            <a:ext cx="1075153" cy="763948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FREE</a:t>
            </a:r>
          </a:p>
        </p:txBody>
      </p:sp>
      <p:sp>
        <p:nvSpPr>
          <p:cNvPr id="1699" name="Shape 169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Garbage Collection</a:t>
            </a:r>
          </a:p>
        </p:txBody>
      </p:sp>
      <p:sp>
        <p:nvSpPr>
          <p:cNvPr id="1700" name="Shape 1700"/>
          <p:cNvSpPr/>
          <p:nvPr/>
        </p:nvSpPr>
        <p:spPr>
          <a:xfrm>
            <a:off x="5856352" y="3349624"/>
            <a:ext cx="1075153" cy="763948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USED</a:t>
            </a:r>
          </a:p>
        </p:txBody>
      </p:sp>
      <p:sp>
        <p:nvSpPr>
          <p:cNvPr id="1701" name="Shape 1701"/>
          <p:cNvSpPr/>
          <p:nvPr/>
        </p:nvSpPr>
        <p:spPr>
          <a:xfrm>
            <a:off x="4721767" y="3349624"/>
            <a:ext cx="1075153" cy="763948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USED</a:t>
            </a:r>
          </a:p>
        </p:txBody>
      </p:sp>
      <p:sp>
        <p:nvSpPr>
          <p:cNvPr id="1702" name="Shape 1702"/>
          <p:cNvSpPr/>
          <p:nvPr/>
        </p:nvSpPr>
        <p:spPr>
          <a:xfrm>
            <a:off x="1435817" y="3407747"/>
            <a:ext cx="321366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disk segments:</a:t>
            </a:r>
          </a:p>
        </p:txBody>
      </p:sp>
      <p:sp>
        <p:nvSpPr>
          <p:cNvPr id="1703" name="Shape 1703"/>
          <p:cNvSpPr/>
          <p:nvPr/>
        </p:nvSpPr>
        <p:spPr>
          <a:xfrm>
            <a:off x="8125524" y="3349624"/>
            <a:ext cx="1075153" cy="763948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USED</a:t>
            </a:r>
          </a:p>
        </p:txBody>
      </p:sp>
      <p:sp>
        <p:nvSpPr>
          <p:cNvPr id="1704" name="Shape 1704"/>
          <p:cNvSpPr/>
          <p:nvPr/>
        </p:nvSpPr>
        <p:spPr>
          <a:xfrm>
            <a:off x="6990939" y="3349624"/>
            <a:ext cx="1075153" cy="763948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USED</a:t>
            </a:r>
          </a:p>
        </p:txBody>
      </p:sp>
      <p:sp>
        <p:nvSpPr>
          <p:cNvPr id="1705" name="Shape 1705"/>
          <p:cNvSpPr/>
          <p:nvPr/>
        </p:nvSpPr>
        <p:spPr>
          <a:xfrm>
            <a:off x="4717669" y="3349624"/>
            <a:ext cx="6825914" cy="763948"/>
          </a:xfrm>
          <a:prstGeom prst="rect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706" name="Shape 1706"/>
          <p:cNvSpPr/>
          <p:nvPr/>
        </p:nvSpPr>
        <p:spPr>
          <a:xfrm>
            <a:off x="4789161" y="2697878"/>
            <a:ext cx="927507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60%</a:t>
            </a:r>
          </a:p>
        </p:txBody>
      </p:sp>
      <p:sp>
        <p:nvSpPr>
          <p:cNvPr id="1707" name="Shape 1707"/>
          <p:cNvSpPr/>
          <p:nvPr/>
        </p:nvSpPr>
        <p:spPr>
          <a:xfrm>
            <a:off x="5930175" y="2697878"/>
            <a:ext cx="92750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10%</a:t>
            </a:r>
          </a:p>
        </p:txBody>
      </p:sp>
      <p:sp>
        <p:nvSpPr>
          <p:cNvPr id="1708" name="Shape 1708"/>
          <p:cNvSpPr/>
          <p:nvPr/>
        </p:nvSpPr>
        <p:spPr>
          <a:xfrm>
            <a:off x="7073097" y="2697878"/>
            <a:ext cx="92750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95%</a:t>
            </a:r>
          </a:p>
        </p:txBody>
      </p:sp>
      <p:sp>
        <p:nvSpPr>
          <p:cNvPr id="1709" name="Shape 1709"/>
          <p:cNvSpPr/>
          <p:nvPr/>
        </p:nvSpPr>
        <p:spPr>
          <a:xfrm>
            <a:off x="8199347" y="2697878"/>
            <a:ext cx="927507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35%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08940">
              <a:defRPr sz="5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000" dirty="0" smtClean="0">
                <a:solidFill>
                  <a:srgbClr val="FFFFFF"/>
                </a:solidFill>
              </a:rPr>
              <a:t>Review: J</a:t>
            </a:r>
            <a:r>
              <a:rPr sz="6000" dirty="0" smtClean="0">
                <a:solidFill>
                  <a:srgbClr val="FFFFFF"/>
                </a:solidFill>
              </a:rPr>
              <a:t>ournal </a:t>
            </a:r>
            <a:r>
              <a:rPr sz="6000" dirty="0">
                <a:solidFill>
                  <a:srgbClr val="FFFFFF"/>
                </a:solidFill>
              </a:rPr>
              <a:t>New,</a:t>
            </a:r>
            <a:r>
              <a:rPr sz="6000" dirty="0" smtClean="0">
                <a:solidFill>
                  <a:srgbClr val="FFFFFF"/>
                </a:solidFill>
              </a:rPr>
              <a:t> </a:t>
            </a:r>
            <a:r>
              <a:rPr lang="en-US" sz="6000" dirty="0" smtClean="0">
                <a:solidFill>
                  <a:srgbClr val="FFFFFF"/>
                </a:solidFill>
              </a:rPr>
              <a:t/>
            </a:r>
            <a:br>
              <a:rPr lang="en-US" sz="6000" dirty="0" smtClean="0">
                <a:solidFill>
                  <a:srgbClr val="FFFFFF"/>
                </a:solidFill>
              </a:rPr>
            </a:br>
            <a:r>
              <a:rPr sz="6000" dirty="0" smtClean="0">
                <a:solidFill>
                  <a:srgbClr val="FFFFFF"/>
                </a:solidFill>
              </a:rPr>
              <a:t>Overwrite </a:t>
            </a:r>
            <a:r>
              <a:rPr sz="6000" dirty="0">
                <a:solidFill>
                  <a:srgbClr val="FFFFFF"/>
                </a:solidFill>
              </a:rPr>
              <a:t>In-Place</a:t>
            </a:r>
          </a:p>
        </p:txBody>
      </p:sp>
      <p:sp>
        <p:nvSpPr>
          <p:cNvPr id="118" name="Shape 118"/>
          <p:cNvSpPr/>
          <p:nvPr/>
        </p:nvSpPr>
        <p:spPr>
          <a:xfrm>
            <a:off x="2050445" y="2868212"/>
            <a:ext cx="1881862" cy="1270001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12</a:t>
            </a:r>
          </a:p>
        </p:txBody>
      </p:sp>
      <p:sp>
        <p:nvSpPr>
          <p:cNvPr id="119" name="Shape 119"/>
          <p:cNvSpPr/>
          <p:nvPr/>
        </p:nvSpPr>
        <p:spPr>
          <a:xfrm>
            <a:off x="314080" y="5680579"/>
            <a:ext cx="3359894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600" dirty="0" smtClean="0">
                <a:solidFill>
                  <a:srgbClr val="FFFFFF"/>
                </a:solidFill>
              </a:rPr>
              <a:t>In-place </a:t>
            </a:r>
            <a:r>
              <a:rPr sz="3600" dirty="0" smtClean="0">
                <a:solidFill>
                  <a:srgbClr val="FFFFFF"/>
                </a:solidFill>
              </a:rPr>
              <a:t>file </a:t>
            </a:r>
            <a:r>
              <a:rPr sz="3600" dirty="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120" name="Shape 120"/>
          <p:cNvSpPr/>
          <p:nvPr/>
        </p:nvSpPr>
        <p:spPr>
          <a:xfrm flipV="1">
            <a:off x="2033381" y="4638967"/>
            <a:ext cx="1" cy="926302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21" name="Shape 121"/>
          <p:cNvSpPr/>
          <p:nvPr/>
        </p:nvSpPr>
        <p:spPr>
          <a:xfrm>
            <a:off x="4042163" y="2868212"/>
            <a:ext cx="1881861" cy="1270001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122" name="Shape 122"/>
          <p:cNvSpPr/>
          <p:nvPr/>
        </p:nvSpPr>
        <p:spPr>
          <a:xfrm>
            <a:off x="7385795" y="2868212"/>
            <a:ext cx="1881862" cy="1270001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...</a:t>
            </a:r>
          </a:p>
        </p:txBody>
      </p:sp>
      <p:sp>
        <p:nvSpPr>
          <p:cNvPr id="123" name="Shape 123"/>
          <p:cNvSpPr/>
          <p:nvPr/>
        </p:nvSpPr>
        <p:spPr>
          <a:xfrm>
            <a:off x="9377513" y="2868212"/>
            <a:ext cx="1881862" cy="1270001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...</a:t>
            </a:r>
          </a:p>
        </p:txBody>
      </p:sp>
      <p:sp>
        <p:nvSpPr>
          <p:cNvPr id="9" name="Shape 119"/>
          <p:cNvSpPr/>
          <p:nvPr/>
        </p:nvSpPr>
        <p:spPr>
          <a:xfrm>
            <a:off x="6556775" y="5680579"/>
            <a:ext cx="1579334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600" dirty="0" smtClean="0">
                <a:solidFill>
                  <a:srgbClr val="FFFFFF"/>
                </a:solidFill>
              </a:rPr>
              <a:t>Journal</a:t>
            </a:r>
            <a:endParaRPr sz="3600" dirty="0">
              <a:solidFill>
                <a:srgbClr val="FFFFFF"/>
              </a:solidFill>
            </a:endParaRPr>
          </a:p>
        </p:txBody>
      </p:sp>
      <p:sp>
        <p:nvSpPr>
          <p:cNvPr id="10" name="Shape 120"/>
          <p:cNvSpPr/>
          <p:nvPr/>
        </p:nvSpPr>
        <p:spPr>
          <a:xfrm flipV="1">
            <a:off x="7385795" y="4638967"/>
            <a:ext cx="1" cy="926302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6" name="Shape 1726"/>
          <p:cNvSpPr/>
          <p:nvPr/>
        </p:nvSpPr>
        <p:spPr>
          <a:xfrm>
            <a:off x="10424224" y="3349624"/>
            <a:ext cx="1075153" cy="763948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FREE</a:t>
            </a:r>
          </a:p>
        </p:txBody>
      </p:sp>
      <p:sp>
        <p:nvSpPr>
          <p:cNvPr id="1727" name="Shape 1727"/>
          <p:cNvSpPr/>
          <p:nvPr/>
        </p:nvSpPr>
        <p:spPr>
          <a:xfrm>
            <a:off x="9276939" y="3349624"/>
            <a:ext cx="1075153" cy="763948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FREE</a:t>
            </a:r>
          </a:p>
        </p:txBody>
      </p:sp>
      <p:sp>
        <p:nvSpPr>
          <p:cNvPr id="1728" name="Shape 172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Garbage Collection</a:t>
            </a:r>
          </a:p>
        </p:txBody>
      </p:sp>
      <p:sp>
        <p:nvSpPr>
          <p:cNvPr id="1729" name="Shape 1729"/>
          <p:cNvSpPr/>
          <p:nvPr/>
        </p:nvSpPr>
        <p:spPr>
          <a:xfrm>
            <a:off x="5856352" y="3349624"/>
            <a:ext cx="1075153" cy="763948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USED</a:t>
            </a:r>
          </a:p>
        </p:txBody>
      </p:sp>
      <p:sp>
        <p:nvSpPr>
          <p:cNvPr id="1730" name="Shape 1730"/>
          <p:cNvSpPr/>
          <p:nvPr/>
        </p:nvSpPr>
        <p:spPr>
          <a:xfrm>
            <a:off x="4721767" y="3349624"/>
            <a:ext cx="1075153" cy="763948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USED</a:t>
            </a:r>
          </a:p>
        </p:txBody>
      </p:sp>
      <p:sp>
        <p:nvSpPr>
          <p:cNvPr id="1731" name="Shape 1731"/>
          <p:cNvSpPr/>
          <p:nvPr/>
        </p:nvSpPr>
        <p:spPr>
          <a:xfrm>
            <a:off x="1435817" y="3407747"/>
            <a:ext cx="321366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disk segments:</a:t>
            </a:r>
          </a:p>
        </p:txBody>
      </p:sp>
      <p:sp>
        <p:nvSpPr>
          <p:cNvPr id="1732" name="Shape 1732"/>
          <p:cNvSpPr/>
          <p:nvPr/>
        </p:nvSpPr>
        <p:spPr>
          <a:xfrm>
            <a:off x="8125524" y="3349624"/>
            <a:ext cx="1075153" cy="763948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USED</a:t>
            </a:r>
          </a:p>
        </p:txBody>
      </p:sp>
      <p:sp>
        <p:nvSpPr>
          <p:cNvPr id="1733" name="Shape 1733"/>
          <p:cNvSpPr/>
          <p:nvPr/>
        </p:nvSpPr>
        <p:spPr>
          <a:xfrm>
            <a:off x="6990939" y="3349624"/>
            <a:ext cx="1075153" cy="763948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USED</a:t>
            </a:r>
          </a:p>
        </p:txBody>
      </p:sp>
      <p:sp>
        <p:nvSpPr>
          <p:cNvPr id="1734" name="Shape 1734"/>
          <p:cNvSpPr/>
          <p:nvPr/>
        </p:nvSpPr>
        <p:spPr>
          <a:xfrm>
            <a:off x="4717669" y="3349624"/>
            <a:ext cx="6825914" cy="763948"/>
          </a:xfrm>
          <a:prstGeom prst="rect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735" name="Shape 1735"/>
          <p:cNvSpPr/>
          <p:nvPr/>
        </p:nvSpPr>
        <p:spPr>
          <a:xfrm>
            <a:off x="4789161" y="2697878"/>
            <a:ext cx="927507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60%</a:t>
            </a:r>
          </a:p>
        </p:txBody>
      </p:sp>
      <p:sp>
        <p:nvSpPr>
          <p:cNvPr id="1736" name="Shape 1736"/>
          <p:cNvSpPr/>
          <p:nvPr/>
        </p:nvSpPr>
        <p:spPr>
          <a:xfrm>
            <a:off x="5930175" y="2697878"/>
            <a:ext cx="92750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10%</a:t>
            </a:r>
          </a:p>
        </p:txBody>
      </p:sp>
      <p:sp>
        <p:nvSpPr>
          <p:cNvPr id="1737" name="Shape 1737"/>
          <p:cNvSpPr/>
          <p:nvPr/>
        </p:nvSpPr>
        <p:spPr>
          <a:xfrm>
            <a:off x="7073097" y="2697878"/>
            <a:ext cx="92750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95%</a:t>
            </a:r>
          </a:p>
        </p:txBody>
      </p:sp>
      <p:sp>
        <p:nvSpPr>
          <p:cNvPr id="1738" name="Shape 1738"/>
          <p:cNvSpPr/>
          <p:nvPr/>
        </p:nvSpPr>
        <p:spPr>
          <a:xfrm>
            <a:off x="8199347" y="2697878"/>
            <a:ext cx="927507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35%</a:t>
            </a:r>
          </a:p>
        </p:txBody>
      </p:sp>
      <p:sp>
        <p:nvSpPr>
          <p:cNvPr id="1741" name="Shape 1741"/>
          <p:cNvSpPr/>
          <p:nvPr/>
        </p:nvSpPr>
        <p:spPr>
          <a:xfrm>
            <a:off x="8754087" y="4105055"/>
            <a:ext cx="764575" cy="6621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5" extrusionOk="0">
                <a:moveTo>
                  <a:pt x="0" y="0"/>
                </a:moveTo>
                <a:cubicBezTo>
                  <a:pt x="8874" y="21210"/>
                  <a:pt x="16074" y="21600"/>
                  <a:pt x="21600" y="1170"/>
                </a:cubicBezTo>
              </a:path>
            </a:pathLst>
          </a:custGeom>
          <a:ln w="25400">
            <a:solidFill>
              <a:srgbClr val="FFFFFF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1742" name="Shape 1742"/>
          <p:cNvSpPr/>
          <p:nvPr/>
        </p:nvSpPr>
        <p:spPr>
          <a:xfrm>
            <a:off x="5198087" y="4103360"/>
            <a:ext cx="4750209" cy="11413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0" extrusionOk="0">
                <a:moveTo>
                  <a:pt x="0" y="24"/>
                </a:moveTo>
                <a:cubicBezTo>
                  <a:pt x="13663" y="21600"/>
                  <a:pt x="20863" y="21592"/>
                  <a:pt x="21600" y="0"/>
                </a:cubicBezTo>
              </a:path>
            </a:pathLst>
          </a:custGeom>
          <a:ln w="25400">
            <a:solidFill>
              <a:srgbClr val="FFFFFF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4" name="Shape 1744"/>
          <p:cNvSpPr/>
          <p:nvPr/>
        </p:nvSpPr>
        <p:spPr>
          <a:xfrm>
            <a:off x="10424224" y="3349624"/>
            <a:ext cx="1075153" cy="763948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FREE</a:t>
            </a:r>
          </a:p>
        </p:txBody>
      </p:sp>
      <p:sp>
        <p:nvSpPr>
          <p:cNvPr id="1745" name="Shape 1745"/>
          <p:cNvSpPr/>
          <p:nvPr/>
        </p:nvSpPr>
        <p:spPr>
          <a:xfrm>
            <a:off x="9276939" y="3349624"/>
            <a:ext cx="1075153" cy="763948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USED</a:t>
            </a:r>
          </a:p>
        </p:txBody>
      </p:sp>
      <p:sp>
        <p:nvSpPr>
          <p:cNvPr id="1746" name="Shape 174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Garbage Collection</a:t>
            </a:r>
          </a:p>
        </p:txBody>
      </p:sp>
      <p:sp>
        <p:nvSpPr>
          <p:cNvPr id="1747" name="Shape 1747"/>
          <p:cNvSpPr/>
          <p:nvPr/>
        </p:nvSpPr>
        <p:spPr>
          <a:xfrm>
            <a:off x="5856352" y="3349624"/>
            <a:ext cx="1075153" cy="763948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USED</a:t>
            </a:r>
          </a:p>
        </p:txBody>
      </p:sp>
      <p:sp>
        <p:nvSpPr>
          <p:cNvPr id="1748" name="Shape 1748"/>
          <p:cNvSpPr/>
          <p:nvPr/>
        </p:nvSpPr>
        <p:spPr>
          <a:xfrm>
            <a:off x="4721767" y="3349624"/>
            <a:ext cx="1075153" cy="763948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USED</a:t>
            </a:r>
          </a:p>
        </p:txBody>
      </p:sp>
      <p:sp>
        <p:nvSpPr>
          <p:cNvPr id="1749" name="Shape 1749"/>
          <p:cNvSpPr/>
          <p:nvPr/>
        </p:nvSpPr>
        <p:spPr>
          <a:xfrm>
            <a:off x="1435817" y="3407747"/>
            <a:ext cx="321366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disk segments:</a:t>
            </a:r>
          </a:p>
        </p:txBody>
      </p:sp>
      <p:sp>
        <p:nvSpPr>
          <p:cNvPr id="1750" name="Shape 1750"/>
          <p:cNvSpPr/>
          <p:nvPr/>
        </p:nvSpPr>
        <p:spPr>
          <a:xfrm>
            <a:off x="8125524" y="3349624"/>
            <a:ext cx="1075153" cy="763948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USED</a:t>
            </a:r>
          </a:p>
        </p:txBody>
      </p:sp>
      <p:sp>
        <p:nvSpPr>
          <p:cNvPr id="1751" name="Shape 1751"/>
          <p:cNvSpPr/>
          <p:nvPr/>
        </p:nvSpPr>
        <p:spPr>
          <a:xfrm>
            <a:off x="6990939" y="3349624"/>
            <a:ext cx="1075153" cy="763948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USED</a:t>
            </a:r>
          </a:p>
        </p:txBody>
      </p:sp>
      <p:sp>
        <p:nvSpPr>
          <p:cNvPr id="1752" name="Shape 1752"/>
          <p:cNvSpPr/>
          <p:nvPr/>
        </p:nvSpPr>
        <p:spPr>
          <a:xfrm>
            <a:off x="4717669" y="3349624"/>
            <a:ext cx="6825914" cy="763948"/>
          </a:xfrm>
          <a:prstGeom prst="rect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753" name="Shape 1753"/>
          <p:cNvSpPr/>
          <p:nvPr/>
        </p:nvSpPr>
        <p:spPr>
          <a:xfrm>
            <a:off x="4789161" y="2697878"/>
            <a:ext cx="927507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60%</a:t>
            </a:r>
          </a:p>
        </p:txBody>
      </p:sp>
      <p:sp>
        <p:nvSpPr>
          <p:cNvPr id="1754" name="Shape 1754"/>
          <p:cNvSpPr/>
          <p:nvPr/>
        </p:nvSpPr>
        <p:spPr>
          <a:xfrm>
            <a:off x="5930175" y="2697878"/>
            <a:ext cx="92750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10%</a:t>
            </a:r>
          </a:p>
        </p:txBody>
      </p:sp>
      <p:sp>
        <p:nvSpPr>
          <p:cNvPr id="1755" name="Shape 1755"/>
          <p:cNvSpPr/>
          <p:nvPr/>
        </p:nvSpPr>
        <p:spPr>
          <a:xfrm>
            <a:off x="7073097" y="2697878"/>
            <a:ext cx="92750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95%</a:t>
            </a:r>
          </a:p>
        </p:txBody>
      </p:sp>
      <p:sp>
        <p:nvSpPr>
          <p:cNvPr id="1756" name="Shape 1756"/>
          <p:cNvSpPr/>
          <p:nvPr/>
        </p:nvSpPr>
        <p:spPr>
          <a:xfrm>
            <a:off x="8199347" y="2697878"/>
            <a:ext cx="927507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35%</a:t>
            </a:r>
          </a:p>
        </p:txBody>
      </p:sp>
      <p:sp>
        <p:nvSpPr>
          <p:cNvPr id="1761" name="Shape 1761"/>
          <p:cNvSpPr/>
          <p:nvPr/>
        </p:nvSpPr>
        <p:spPr>
          <a:xfrm>
            <a:off x="8754087" y="4105055"/>
            <a:ext cx="764575" cy="6621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5" extrusionOk="0">
                <a:moveTo>
                  <a:pt x="0" y="0"/>
                </a:moveTo>
                <a:cubicBezTo>
                  <a:pt x="8874" y="21210"/>
                  <a:pt x="16074" y="21600"/>
                  <a:pt x="21600" y="1170"/>
                </a:cubicBezTo>
              </a:path>
            </a:pathLst>
          </a:custGeom>
          <a:ln w="25400">
            <a:solidFill>
              <a:srgbClr val="FFFFFF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1762" name="Shape 1762"/>
          <p:cNvSpPr/>
          <p:nvPr/>
        </p:nvSpPr>
        <p:spPr>
          <a:xfrm>
            <a:off x="5198087" y="4103360"/>
            <a:ext cx="4750209" cy="11413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0" extrusionOk="0">
                <a:moveTo>
                  <a:pt x="0" y="24"/>
                </a:moveTo>
                <a:cubicBezTo>
                  <a:pt x="13663" y="21600"/>
                  <a:pt x="20863" y="21592"/>
                  <a:pt x="21600" y="0"/>
                </a:cubicBezTo>
              </a:path>
            </a:pathLst>
          </a:custGeom>
          <a:ln w="25400">
            <a:solidFill>
              <a:srgbClr val="FFFFFF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1759" name="Shape 1759"/>
          <p:cNvSpPr/>
          <p:nvPr/>
        </p:nvSpPr>
        <p:spPr>
          <a:xfrm>
            <a:off x="9325597" y="2697878"/>
            <a:ext cx="927507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95%</a:t>
            </a:r>
          </a:p>
        </p:txBody>
      </p:sp>
      <p:sp>
        <p:nvSpPr>
          <p:cNvPr id="1760" name="Shape 1760"/>
          <p:cNvSpPr/>
          <p:nvPr/>
        </p:nvSpPr>
        <p:spPr>
          <a:xfrm>
            <a:off x="5611847" y="5488457"/>
            <a:ext cx="583204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compact 2 segments to one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108570" y="6800482"/>
            <a:ext cx="1076553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When move data blocks, copy new </a:t>
            </a:r>
            <a:r>
              <a:rPr lang="en-US" dirty="0" err="1" smtClean="0"/>
              <a:t>inode</a:t>
            </a:r>
            <a:r>
              <a:rPr lang="en-US" dirty="0" smtClean="0"/>
              <a:t> to point to it</a:t>
            </a:r>
          </a:p>
          <a:p>
            <a:r>
              <a:rPr lang="en-US" dirty="0" smtClean="0"/>
              <a:t>When move </a:t>
            </a:r>
            <a:r>
              <a:rPr lang="en-US" dirty="0" err="1" smtClean="0"/>
              <a:t>inode</a:t>
            </a:r>
            <a:r>
              <a:rPr lang="en-US" dirty="0" smtClean="0"/>
              <a:t>, update </a:t>
            </a:r>
            <a:r>
              <a:rPr lang="en-US" dirty="0" err="1" smtClean="0"/>
              <a:t>imap</a:t>
            </a:r>
            <a:r>
              <a:rPr lang="en-US" dirty="0" smtClean="0"/>
              <a:t> to point to it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4" name="Shape 1764"/>
          <p:cNvSpPr/>
          <p:nvPr/>
        </p:nvSpPr>
        <p:spPr>
          <a:xfrm>
            <a:off x="10424224" y="3349624"/>
            <a:ext cx="1075153" cy="763948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FREE</a:t>
            </a:r>
          </a:p>
        </p:txBody>
      </p:sp>
      <p:sp>
        <p:nvSpPr>
          <p:cNvPr id="1765" name="Shape 1765"/>
          <p:cNvSpPr/>
          <p:nvPr/>
        </p:nvSpPr>
        <p:spPr>
          <a:xfrm>
            <a:off x="9276939" y="3349624"/>
            <a:ext cx="1075153" cy="763948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USED</a:t>
            </a:r>
          </a:p>
        </p:txBody>
      </p:sp>
      <p:sp>
        <p:nvSpPr>
          <p:cNvPr id="1766" name="Shape 17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Garbage Collection</a:t>
            </a:r>
          </a:p>
        </p:txBody>
      </p:sp>
      <p:sp>
        <p:nvSpPr>
          <p:cNvPr id="1767" name="Shape 1767"/>
          <p:cNvSpPr/>
          <p:nvPr/>
        </p:nvSpPr>
        <p:spPr>
          <a:xfrm>
            <a:off x="5856352" y="3349624"/>
            <a:ext cx="1075153" cy="763948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USED</a:t>
            </a:r>
          </a:p>
        </p:txBody>
      </p:sp>
      <p:sp>
        <p:nvSpPr>
          <p:cNvPr id="1768" name="Shape 1768"/>
          <p:cNvSpPr/>
          <p:nvPr/>
        </p:nvSpPr>
        <p:spPr>
          <a:xfrm>
            <a:off x="4721767" y="3349624"/>
            <a:ext cx="1075153" cy="763948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FREE</a:t>
            </a:r>
          </a:p>
        </p:txBody>
      </p:sp>
      <p:sp>
        <p:nvSpPr>
          <p:cNvPr id="1769" name="Shape 1769"/>
          <p:cNvSpPr/>
          <p:nvPr/>
        </p:nvSpPr>
        <p:spPr>
          <a:xfrm>
            <a:off x="1435817" y="3407747"/>
            <a:ext cx="321366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disk segments:</a:t>
            </a:r>
          </a:p>
        </p:txBody>
      </p:sp>
      <p:sp>
        <p:nvSpPr>
          <p:cNvPr id="1770" name="Shape 1770"/>
          <p:cNvSpPr/>
          <p:nvPr/>
        </p:nvSpPr>
        <p:spPr>
          <a:xfrm>
            <a:off x="8125524" y="3349624"/>
            <a:ext cx="1075153" cy="763948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FREE</a:t>
            </a:r>
          </a:p>
        </p:txBody>
      </p:sp>
      <p:sp>
        <p:nvSpPr>
          <p:cNvPr id="1771" name="Shape 1771"/>
          <p:cNvSpPr/>
          <p:nvPr/>
        </p:nvSpPr>
        <p:spPr>
          <a:xfrm>
            <a:off x="6990939" y="3349624"/>
            <a:ext cx="1075153" cy="763948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USED</a:t>
            </a:r>
          </a:p>
        </p:txBody>
      </p:sp>
      <p:sp>
        <p:nvSpPr>
          <p:cNvPr id="1772" name="Shape 1772"/>
          <p:cNvSpPr/>
          <p:nvPr/>
        </p:nvSpPr>
        <p:spPr>
          <a:xfrm>
            <a:off x="4717669" y="3349624"/>
            <a:ext cx="6825914" cy="763948"/>
          </a:xfrm>
          <a:prstGeom prst="rect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773" name="Shape 1773"/>
          <p:cNvSpPr/>
          <p:nvPr/>
        </p:nvSpPr>
        <p:spPr>
          <a:xfrm>
            <a:off x="5930175" y="2697878"/>
            <a:ext cx="92750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10%</a:t>
            </a:r>
          </a:p>
        </p:txBody>
      </p:sp>
      <p:sp>
        <p:nvSpPr>
          <p:cNvPr id="1774" name="Shape 1774"/>
          <p:cNvSpPr/>
          <p:nvPr/>
        </p:nvSpPr>
        <p:spPr>
          <a:xfrm>
            <a:off x="7073097" y="2697878"/>
            <a:ext cx="92750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95%</a:t>
            </a:r>
          </a:p>
        </p:txBody>
      </p:sp>
      <p:sp>
        <p:nvSpPr>
          <p:cNvPr id="1775" name="Shape 1775"/>
          <p:cNvSpPr/>
          <p:nvPr/>
        </p:nvSpPr>
        <p:spPr>
          <a:xfrm>
            <a:off x="9325597" y="2697878"/>
            <a:ext cx="927507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95%</a:t>
            </a:r>
          </a:p>
        </p:txBody>
      </p:sp>
      <p:sp>
        <p:nvSpPr>
          <p:cNvPr id="1776" name="Shape 1776"/>
          <p:cNvSpPr/>
          <p:nvPr/>
        </p:nvSpPr>
        <p:spPr>
          <a:xfrm>
            <a:off x="5684076" y="5167968"/>
            <a:ext cx="488289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release input segments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8" name="Shape 177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Garbage Collection</a:t>
            </a:r>
          </a:p>
        </p:txBody>
      </p:sp>
      <p:sp>
        <p:nvSpPr>
          <p:cNvPr id="1779" name="Shape 1779"/>
          <p:cNvSpPr>
            <a:spLocks noGrp="1"/>
          </p:cNvSpPr>
          <p:nvPr>
            <p:ph type="body" idx="4294967295"/>
          </p:nvPr>
        </p:nvSpPr>
        <p:spPr>
          <a:xfrm>
            <a:off x="593559" y="2319327"/>
            <a:ext cx="11940190" cy="5922962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b="1" dirty="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rPr>
              <a:t>General </a:t>
            </a:r>
            <a:r>
              <a:rPr sz="3800" b="1" dirty="0" smtClean="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rPr>
              <a:t>operation</a:t>
            </a:r>
            <a:r>
              <a:rPr sz="3800" dirty="0" smtClean="0">
                <a:solidFill>
                  <a:srgbClr val="333333"/>
                </a:solidFill>
              </a:rPr>
              <a:t>:</a:t>
            </a:r>
            <a:r>
              <a:rPr lang="en-US" sz="3800" dirty="0" smtClean="0">
                <a:solidFill>
                  <a:srgbClr val="333333"/>
                </a:solidFill>
              </a:rPr>
              <a:t/>
            </a:r>
            <a:br>
              <a:rPr lang="en-US" sz="3800" dirty="0" smtClean="0">
                <a:solidFill>
                  <a:srgbClr val="333333"/>
                </a:solidFill>
              </a:rPr>
            </a:br>
            <a:r>
              <a:rPr lang="en-US" sz="3800" dirty="0" smtClean="0">
                <a:solidFill>
                  <a:srgbClr val="333333"/>
                </a:solidFill>
              </a:rPr>
              <a:t>P</a:t>
            </a:r>
            <a:r>
              <a:rPr sz="3800" dirty="0" smtClean="0">
                <a:solidFill>
                  <a:srgbClr val="333333"/>
                </a:solidFill>
              </a:rPr>
              <a:t>ick </a:t>
            </a:r>
            <a:r>
              <a:rPr sz="3800" b="1" dirty="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rPr>
              <a:t>M</a:t>
            </a:r>
            <a:r>
              <a:rPr sz="3800" dirty="0">
                <a:solidFill>
                  <a:srgbClr val="333333"/>
                </a:solidFill>
              </a:rPr>
              <a:t> segments, compact into </a:t>
            </a:r>
            <a:r>
              <a:rPr sz="3800" b="1" dirty="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rPr>
              <a:t>N</a:t>
            </a:r>
            <a:r>
              <a:rPr sz="3800" dirty="0">
                <a:solidFill>
                  <a:srgbClr val="333333"/>
                </a:solidFill>
              </a:rPr>
              <a:t> (where </a:t>
            </a:r>
            <a:r>
              <a:rPr sz="3800" b="1" dirty="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rPr>
              <a:t>N</a:t>
            </a:r>
            <a:r>
              <a:rPr sz="3800" dirty="0">
                <a:solidFill>
                  <a:srgbClr val="333333"/>
                </a:solidFill>
              </a:rPr>
              <a:t> &lt; </a:t>
            </a:r>
            <a:r>
              <a:rPr sz="3800" b="1" dirty="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rPr>
              <a:t>M</a:t>
            </a:r>
            <a:r>
              <a:rPr sz="3800" dirty="0">
                <a:solidFill>
                  <a:srgbClr val="333333"/>
                </a:solidFill>
              </a:rPr>
              <a:t>).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8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b="1" dirty="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rPr>
              <a:t>Mechanism</a:t>
            </a:r>
            <a:r>
              <a:rPr sz="3800" dirty="0">
                <a:solidFill>
                  <a:srgbClr val="333333"/>
                </a:solidFill>
              </a:rPr>
              <a:t>:</a:t>
            </a:r>
            <a:r>
              <a:rPr sz="3800" dirty="0" smtClean="0">
                <a:solidFill>
                  <a:srgbClr val="333333"/>
                </a:solidFill>
              </a:rPr>
              <a:t> </a:t>
            </a:r>
            <a:r>
              <a:rPr lang="en-US" sz="3800" dirty="0" smtClean="0">
                <a:solidFill>
                  <a:srgbClr val="333333"/>
                </a:solidFill>
              </a:rPr>
              <a:t/>
            </a:r>
            <a:br>
              <a:rPr lang="en-US" sz="3800" dirty="0" smtClean="0">
                <a:solidFill>
                  <a:srgbClr val="333333"/>
                </a:solidFill>
              </a:rPr>
            </a:br>
            <a:r>
              <a:rPr lang="en-US" sz="3800" dirty="0" smtClean="0">
                <a:solidFill>
                  <a:srgbClr val="333333"/>
                </a:solidFill>
              </a:rPr>
              <a:t>H</a:t>
            </a:r>
            <a:r>
              <a:rPr sz="3800" dirty="0" smtClean="0">
                <a:solidFill>
                  <a:srgbClr val="333333"/>
                </a:solidFill>
              </a:rPr>
              <a:t>ow do</a:t>
            </a:r>
            <a:r>
              <a:rPr lang="en-US" sz="3800" dirty="0" smtClean="0">
                <a:solidFill>
                  <a:srgbClr val="333333"/>
                </a:solidFill>
              </a:rPr>
              <a:t>es LFS </a:t>
            </a:r>
            <a:r>
              <a:rPr sz="3800" dirty="0" smtClean="0">
                <a:solidFill>
                  <a:srgbClr val="333333"/>
                </a:solidFill>
              </a:rPr>
              <a:t>know </a:t>
            </a:r>
            <a:r>
              <a:rPr sz="3800" dirty="0">
                <a:solidFill>
                  <a:srgbClr val="333333"/>
                </a:solidFill>
              </a:rPr>
              <a:t>whether data in segments is valid?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8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b="1" dirty="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rPr>
              <a:t>Policy</a:t>
            </a:r>
            <a:r>
              <a:rPr sz="3800" dirty="0">
                <a:solidFill>
                  <a:srgbClr val="333333"/>
                </a:solidFill>
              </a:rPr>
              <a:t>:</a:t>
            </a:r>
            <a:r>
              <a:rPr sz="3800" dirty="0" smtClean="0">
                <a:solidFill>
                  <a:srgbClr val="333333"/>
                </a:solidFill>
              </a:rPr>
              <a:t> </a:t>
            </a:r>
            <a:r>
              <a:rPr lang="en-US" sz="3800" dirty="0" smtClean="0">
                <a:solidFill>
                  <a:srgbClr val="333333"/>
                </a:solidFill>
              </a:rPr>
              <a:t/>
            </a:r>
            <a:br>
              <a:rPr lang="en-US" sz="3800" dirty="0" smtClean="0">
                <a:solidFill>
                  <a:srgbClr val="333333"/>
                </a:solidFill>
              </a:rPr>
            </a:br>
            <a:r>
              <a:rPr lang="en-US" sz="3800" dirty="0" smtClean="0">
                <a:solidFill>
                  <a:srgbClr val="333333"/>
                </a:solidFill>
              </a:rPr>
              <a:t>W</a:t>
            </a:r>
            <a:r>
              <a:rPr sz="3800" dirty="0" smtClean="0">
                <a:solidFill>
                  <a:srgbClr val="333333"/>
                </a:solidFill>
              </a:rPr>
              <a:t>hich </a:t>
            </a:r>
            <a:r>
              <a:rPr sz="3800" dirty="0">
                <a:solidFill>
                  <a:srgbClr val="333333"/>
                </a:solidFill>
              </a:rPr>
              <a:t>segments to compact?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4" name="Shape 178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Garbage Collection </a:t>
            </a:r>
            <a:r>
              <a:rPr sz="6480" dirty="0" smtClean="0">
                <a:solidFill>
                  <a:srgbClr val="FFFFFF"/>
                </a:solidFill>
              </a:rPr>
              <a:t>Mechanism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1785" name="Shape 1785"/>
          <p:cNvSpPr>
            <a:spLocks noGrp="1"/>
          </p:cNvSpPr>
          <p:nvPr>
            <p:ph type="body" idx="4294967295"/>
          </p:nvPr>
        </p:nvSpPr>
        <p:spPr>
          <a:xfrm>
            <a:off x="489375" y="2319326"/>
            <a:ext cx="11404600" cy="695798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Is an inode the latest version?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500" dirty="0">
                <a:solidFill>
                  <a:srgbClr val="333333"/>
                </a:solidFill>
              </a:rPr>
              <a:t>Check imap to see if</a:t>
            </a:r>
            <a:r>
              <a:rPr sz="3500" dirty="0" smtClean="0">
                <a:solidFill>
                  <a:srgbClr val="333333"/>
                </a:solidFill>
              </a:rPr>
              <a:t> </a:t>
            </a:r>
            <a:r>
              <a:rPr lang="en-US" sz="3500" dirty="0" smtClean="0">
                <a:solidFill>
                  <a:srgbClr val="333333"/>
                </a:solidFill>
              </a:rPr>
              <a:t>this inode </a:t>
            </a:r>
            <a:r>
              <a:rPr sz="3500" dirty="0" smtClean="0">
                <a:solidFill>
                  <a:srgbClr val="333333"/>
                </a:solidFill>
              </a:rPr>
              <a:t>is </a:t>
            </a:r>
            <a:r>
              <a:rPr sz="3500" dirty="0">
                <a:solidFill>
                  <a:srgbClr val="333333"/>
                </a:solidFill>
              </a:rPr>
              <a:t>pointed </a:t>
            </a:r>
            <a:r>
              <a:rPr sz="3500" dirty="0" smtClean="0">
                <a:solidFill>
                  <a:srgbClr val="333333"/>
                </a:solidFill>
              </a:rPr>
              <a:t>to</a:t>
            </a:r>
            <a:endParaRPr lang="en-US" sz="3500" dirty="0" smtClean="0">
              <a:solidFill>
                <a:srgbClr val="33333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3500" dirty="0" smtClean="0">
                <a:solidFill>
                  <a:srgbClr val="333333"/>
                </a:solidFill>
              </a:rPr>
              <a:t>Fast!</a:t>
            </a:r>
            <a:endParaRPr sz="3800" dirty="0" smtClean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Is a data block the latest version</a:t>
            </a:r>
            <a:r>
              <a:rPr sz="3800" dirty="0" smtClean="0">
                <a:solidFill>
                  <a:srgbClr val="333333"/>
                </a:solidFill>
              </a:rPr>
              <a:t>?</a:t>
            </a:r>
            <a:endParaRPr lang="en-US" sz="3800" dirty="0" smtClean="0">
              <a:solidFill>
                <a:srgbClr val="33333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500" dirty="0" smtClean="0">
                <a:solidFill>
                  <a:srgbClr val="333333"/>
                </a:solidFill>
              </a:rPr>
              <a:t>Scan </a:t>
            </a:r>
            <a:r>
              <a:rPr sz="3500" dirty="0">
                <a:solidFill>
                  <a:srgbClr val="333333"/>
                </a:solidFill>
              </a:rPr>
              <a:t>ALL inodes to see if </a:t>
            </a:r>
            <a:r>
              <a:rPr lang="en-US" sz="3500" dirty="0" smtClean="0">
                <a:solidFill>
                  <a:srgbClr val="333333"/>
                </a:solidFill>
              </a:rPr>
              <a:t>any point to this data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3500" dirty="0" smtClean="0">
                <a:solidFill>
                  <a:srgbClr val="333333"/>
                </a:solidFill>
              </a:rPr>
              <a:t>V</a:t>
            </a:r>
            <a:r>
              <a:rPr sz="3500" dirty="0" smtClean="0">
                <a:solidFill>
                  <a:srgbClr val="333333"/>
                </a:solidFill>
              </a:rPr>
              <a:t>ery slow</a:t>
            </a:r>
            <a:r>
              <a:rPr lang="en-US" sz="3500" dirty="0" smtClean="0">
                <a:solidFill>
                  <a:srgbClr val="333333"/>
                </a:solidFill>
              </a:rPr>
              <a:t>!</a:t>
            </a:r>
            <a:endParaRPr sz="3500" dirty="0" smtClean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rgbClr val="333333"/>
                </a:solidFill>
              </a:rPr>
              <a:t>How to track information more efficiently?</a:t>
            </a:r>
            <a:endParaRPr sz="3800" dirty="0" smtClean="0">
              <a:solidFill>
                <a:srgbClr val="33333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3500" b="1" dirty="0" smtClean="0">
                <a:solidFill>
                  <a:srgbClr val="333333"/>
                </a:solidFill>
              </a:rPr>
              <a:t>Segment </a:t>
            </a:r>
            <a:r>
              <a:rPr sz="3500" b="1" dirty="0" smtClean="0">
                <a:solidFill>
                  <a:srgbClr val="333333"/>
                </a:solidFill>
              </a:rPr>
              <a:t>summary </a:t>
            </a:r>
            <a:r>
              <a:rPr sz="3500" dirty="0" smtClean="0">
                <a:solidFill>
                  <a:srgbClr val="333333"/>
                </a:solidFill>
              </a:rPr>
              <a:t>lists </a:t>
            </a:r>
            <a:r>
              <a:rPr sz="3500" dirty="0" err="1">
                <a:solidFill>
                  <a:srgbClr val="333333"/>
                </a:solidFill>
              </a:rPr>
              <a:t>inode</a:t>
            </a:r>
            <a:r>
              <a:rPr sz="3500" dirty="0">
                <a:solidFill>
                  <a:srgbClr val="333333"/>
                </a:solidFill>
              </a:rPr>
              <a:t> </a:t>
            </a:r>
            <a:r>
              <a:rPr lang="en-US" sz="3500" dirty="0" smtClean="0">
                <a:solidFill>
                  <a:srgbClr val="333333"/>
                </a:solidFill>
              </a:rPr>
              <a:t>and data offset </a:t>
            </a:r>
            <a:r>
              <a:rPr sz="3500" dirty="0" smtClean="0">
                <a:solidFill>
                  <a:srgbClr val="333333"/>
                </a:solidFill>
              </a:rPr>
              <a:t>corresponding </a:t>
            </a:r>
            <a:r>
              <a:rPr sz="3500" dirty="0">
                <a:solidFill>
                  <a:srgbClr val="333333"/>
                </a:solidFill>
              </a:rPr>
              <a:t>to each data </a:t>
            </a:r>
            <a:r>
              <a:rPr sz="3500" dirty="0" smtClean="0">
                <a:solidFill>
                  <a:srgbClr val="333333"/>
                </a:solidFill>
              </a:rPr>
              <a:t>block</a:t>
            </a:r>
            <a:r>
              <a:rPr lang="en-US" sz="3500" dirty="0" smtClean="0">
                <a:solidFill>
                  <a:srgbClr val="333333"/>
                </a:solidFill>
              </a:rPr>
              <a:t> in segment (reverse pointers)</a:t>
            </a:r>
            <a:endParaRPr sz="3500" dirty="0">
              <a:solidFill>
                <a:srgbClr val="33333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5" grpId="1" uiExpand="1" build="p" bldLvl="2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6" name="Shape 179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Block Liveness</a:t>
            </a:r>
          </a:p>
        </p:txBody>
      </p:sp>
      <p:sp>
        <p:nvSpPr>
          <p:cNvPr id="1797" name="Shape 1797"/>
          <p:cNvSpPr/>
          <p:nvPr/>
        </p:nvSpPr>
        <p:spPr>
          <a:xfrm>
            <a:off x="2329325" y="4320601"/>
            <a:ext cx="1075153" cy="763948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:D</a:t>
            </a:r>
          </a:p>
        </p:txBody>
      </p:sp>
      <p:sp>
        <p:nvSpPr>
          <p:cNvPr id="1798" name="Shape 1798"/>
          <p:cNvSpPr/>
          <p:nvPr/>
        </p:nvSpPr>
        <p:spPr>
          <a:xfrm>
            <a:off x="301285" y="4378724"/>
            <a:ext cx="107945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disk:</a:t>
            </a:r>
          </a:p>
        </p:txBody>
      </p:sp>
      <p:sp>
        <p:nvSpPr>
          <p:cNvPr id="1799" name="Shape 1799"/>
          <p:cNvSpPr/>
          <p:nvPr/>
        </p:nvSpPr>
        <p:spPr>
          <a:xfrm>
            <a:off x="4285282" y="4320601"/>
            <a:ext cx="1075153" cy="763948"/>
          </a:xfrm>
          <a:prstGeom prst="rect">
            <a:avLst/>
          </a:prstGeom>
          <a:solidFill>
            <a:srgbClr val="5747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SS</a:t>
            </a:r>
          </a:p>
        </p:txBody>
      </p:sp>
      <p:sp>
        <p:nvSpPr>
          <p:cNvPr id="1800" name="Shape 1800"/>
          <p:cNvSpPr/>
          <p:nvPr/>
        </p:nvSpPr>
        <p:spPr>
          <a:xfrm>
            <a:off x="1448927" y="4320601"/>
            <a:ext cx="10317803" cy="763948"/>
          </a:xfrm>
          <a:prstGeom prst="rect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801" name="Shape 1801"/>
          <p:cNvSpPr/>
          <p:nvPr/>
        </p:nvSpPr>
        <p:spPr>
          <a:xfrm>
            <a:off x="1601607" y="4251724"/>
            <a:ext cx="57150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1802" name="Shape 1802"/>
          <p:cNvSpPr/>
          <p:nvPr/>
        </p:nvSpPr>
        <p:spPr>
          <a:xfrm>
            <a:off x="3519307" y="4251724"/>
            <a:ext cx="57150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1803" name="Shape 1803"/>
          <p:cNvSpPr/>
          <p:nvPr/>
        </p:nvSpPr>
        <p:spPr>
          <a:xfrm>
            <a:off x="871580" y="2894239"/>
            <a:ext cx="2619906" cy="1091856"/>
          </a:xfrm>
          <a:prstGeom prst="wedgeEllipseCallout">
            <a:avLst>
              <a:gd name="adj1" fmla="val 30953"/>
              <a:gd name="adj2" fmla="val 76685"/>
            </a:avLst>
          </a:prstGeom>
          <a:solidFill>
            <a:srgbClr val="A6AAA8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000"/>
              <a:t>am i alive?</a:t>
            </a:r>
          </a:p>
        </p:txBody>
      </p:sp>
      <p:sp>
        <p:nvSpPr>
          <p:cNvPr id="1804" name="Shape 1804"/>
          <p:cNvSpPr/>
          <p:nvPr/>
        </p:nvSpPr>
        <p:spPr>
          <a:xfrm>
            <a:off x="6567307" y="4251724"/>
            <a:ext cx="57150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6" name="Shape 1806"/>
          <p:cNvSpPr/>
          <p:nvPr/>
        </p:nvSpPr>
        <p:spPr>
          <a:xfrm>
            <a:off x="8264983" y="4320601"/>
            <a:ext cx="1075153" cy="763947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1807" name="Shape 180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Block Liveness</a:t>
            </a:r>
          </a:p>
        </p:txBody>
      </p:sp>
      <p:sp>
        <p:nvSpPr>
          <p:cNvPr id="1808" name="Shape 1808"/>
          <p:cNvSpPr/>
          <p:nvPr/>
        </p:nvSpPr>
        <p:spPr>
          <a:xfrm>
            <a:off x="2329325" y="4320601"/>
            <a:ext cx="1075153" cy="763948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:D</a:t>
            </a:r>
          </a:p>
        </p:txBody>
      </p:sp>
      <p:sp>
        <p:nvSpPr>
          <p:cNvPr id="1809" name="Shape 1809"/>
          <p:cNvSpPr/>
          <p:nvPr/>
        </p:nvSpPr>
        <p:spPr>
          <a:xfrm>
            <a:off x="301285" y="4378724"/>
            <a:ext cx="107945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disk:</a:t>
            </a:r>
          </a:p>
        </p:txBody>
      </p:sp>
      <p:sp>
        <p:nvSpPr>
          <p:cNvPr id="1810" name="Shape 1810"/>
          <p:cNvSpPr/>
          <p:nvPr/>
        </p:nvSpPr>
        <p:spPr>
          <a:xfrm>
            <a:off x="4285282" y="4320601"/>
            <a:ext cx="1075153" cy="763948"/>
          </a:xfrm>
          <a:prstGeom prst="rect">
            <a:avLst/>
          </a:prstGeom>
          <a:solidFill>
            <a:srgbClr val="5747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SS</a:t>
            </a:r>
          </a:p>
        </p:txBody>
      </p:sp>
      <p:sp>
        <p:nvSpPr>
          <p:cNvPr id="1811" name="Shape 1811"/>
          <p:cNvSpPr/>
          <p:nvPr/>
        </p:nvSpPr>
        <p:spPr>
          <a:xfrm>
            <a:off x="1448927" y="4320601"/>
            <a:ext cx="10317803" cy="763948"/>
          </a:xfrm>
          <a:prstGeom prst="rect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812" name="Shape 1812"/>
          <p:cNvSpPr/>
          <p:nvPr/>
        </p:nvSpPr>
        <p:spPr>
          <a:xfrm>
            <a:off x="1601607" y="4251724"/>
            <a:ext cx="57150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1813" name="Shape 1813"/>
          <p:cNvSpPr/>
          <p:nvPr/>
        </p:nvSpPr>
        <p:spPr>
          <a:xfrm>
            <a:off x="3519307" y="4251724"/>
            <a:ext cx="57150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1814" name="Shape 1814"/>
          <p:cNvSpPr/>
          <p:nvPr/>
        </p:nvSpPr>
        <p:spPr>
          <a:xfrm>
            <a:off x="871580" y="2894239"/>
            <a:ext cx="2619906" cy="1091856"/>
          </a:xfrm>
          <a:prstGeom prst="wedgeEllipseCallout">
            <a:avLst>
              <a:gd name="adj1" fmla="val 30953"/>
              <a:gd name="adj2" fmla="val 76685"/>
            </a:avLst>
          </a:prstGeom>
          <a:solidFill>
            <a:srgbClr val="A6AAA8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000"/>
              <a:t>am i alive?</a:t>
            </a:r>
          </a:p>
        </p:txBody>
      </p:sp>
      <p:sp>
        <p:nvSpPr>
          <p:cNvPr id="1815" name="Shape 1815"/>
          <p:cNvSpPr/>
          <p:nvPr/>
        </p:nvSpPr>
        <p:spPr>
          <a:xfrm>
            <a:off x="5964823" y="1796538"/>
            <a:ext cx="1075153" cy="763947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imap</a:t>
            </a:r>
          </a:p>
        </p:txBody>
      </p:sp>
      <p:sp>
        <p:nvSpPr>
          <p:cNvPr id="1816" name="Shape 1816"/>
          <p:cNvSpPr/>
          <p:nvPr/>
        </p:nvSpPr>
        <p:spPr>
          <a:xfrm>
            <a:off x="6567307" y="4251724"/>
            <a:ext cx="57150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1818" name="Shape 1818"/>
          <p:cNvSpPr/>
          <p:nvPr/>
        </p:nvSpPr>
        <p:spPr>
          <a:xfrm>
            <a:off x="4873758" y="2414761"/>
            <a:ext cx="3663692" cy="19346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6" extrusionOk="0">
                <a:moveTo>
                  <a:pt x="0" y="16206"/>
                </a:moveTo>
                <a:cubicBezTo>
                  <a:pt x="7341" y="-5001"/>
                  <a:pt x="14541" y="-5394"/>
                  <a:pt x="21600" y="15026"/>
                </a:cubicBezTo>
              </a:path>
            </a:pathLst>
          </a:custGeom>
          <a:ln w="25400">
            <a:solidFill>
              <a:srgbClr val="FFFFFF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0" name="Shape 1820"/>
          <p:cNvSpPr/>
          <p:nvPr/>
        </p:nvSpPr>
        <p:spPr>
          <a:xfrm>
            <a:off x="8264983" y="4320601"/>
            <a:ext cx="1075153" cy="763947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1821" name="Shape 182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Block Liveness</a:t>
            </a:r>
          </a:p>
        </p:txBody>
      </p:sp>
      <p:sp>
        <p:nvSpPr>
          <p:cNvPr id="1822" name="Shape 1822"/>
          <p:cNvSpPr/>
          <p:nvPr/>
        </p:nvSpPr>
        <p:spPr>
          <a:xfrm>
            <a:off x="2329325" y="4320601"/>
            <a:ext cx="1075153" cy="763948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:D</a:t>
            </a:r>
          </a:p>
        </p:txBody>
      </p:sp>
      <p:sp>
        <p:nvSpPr>
          <p:cNvPr id="1823" name="Shape 1823"/>
          <p:cNvSpPr/>
          <p:nvPr/>
        </p:nvSpPr>
        <p:spPr>
          <a:xfrm>
            <a:off x="301285" y="4378724"/>
            <a:ext cx="107945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disk:</a:t>
            </a:r>
          </a:p>
        </p:txBody>
      </p:sp>
      <p:sp>
        <p:nvSpPr>
          <p:cNvPr id="1824" name="Shape 1824"/>
          <p:cNvSpPr/>
          <p:nvPr/>
        </p:nvSpPr>
        <p:spPr>
          <a:xfrm>
            <a:off x="4285282" y="4320601"/>
            <a:ext cx="1075153" cy="763948"/>
          </a:xfrm>
          <a:prstGeom prst="rect">
            <a:avLst/>
          </a:prstGeom>
          <a:solidFill>
            <a:srgbClr val="5747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SS</a:t>
            </a:r>
          </a:p>
        </p:txBody>
      </p:sp>
      <p:sp>
        <p:nvSpPr>
          <p:cNvPr id="1825" name="Shape 1825"/>
          <p:cNvSpPr/>
          <p:nvPr/>
        </p:nvSpPr>
        <p:spPr>
          <a:xfrm>
            <a:off x="1448927" y="4320601"/>
            <a:ext cx="10317803" cy="763948"/>
          </a:xfrm>
          <a:prstGeom prst="rect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826" name="Shape 1826"/>
          <p:cNvSpPr/>
          <p:nvPr/>
        </p:nvSpPr>
        <p:spPr>
          <a:xfrm>
            <a:off x="1601607" y="4251724"/>
            <a:ext cx="57150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1827" name="Shape 1827"/>
          <p:cNvSpPr/>
          <p:nvPr/>
        </p:nvSpPr>
        <p:spPr>
          <a:xfrm>
            <a:off x="3519307" y="4251724"/>
            <a:ext cx="57150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1828" name="Shape 1828"/>
          <p:cNvSpPr/>
          <p:nvPr/>
        </p:nvSpPr>
        <p:spPr>
          <a:xfrm>
            <a:off x="871580" y="2894239"/>
            <a:ext cx="2619906" cy="1091856"/>
          </a:xfrm>
          <a:prstGeom prst="wedgeEllipseCallout">
            <a:avLst>
              <a:gd name="adj1" fmla="val 30953"/>
              <a:gd name="adj2" fmla="val 76685"/>
            </a:avLst>
          </a:prstGeom>
          <a:solidFill>
            <a:srgbClr val="A6AAA8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000"/>
              <a:t>am i alive?</a:t>
            </a:r>
          </a:p>
        </p:txBody>
      </p:sp>
      <p:sp>
        <p:nvSpPr>
          <p:cNvPr id="1829" name="Shape 1829"/>
          <p:cNvSpPr/>
          <p:nvPr/>
        </p:nvSpPr>
        <p:spPr>
          <a:xfrm>
            <a:off x="5964823" y="1796538"/>
            <a:ext cx="1075153" cy="763947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imap</a:t>
            </a:r>
          </a:p>
        </p:txBody>
      </p:sp>
      <p:sp>
        <p:nvSpPr>
          <p:cNvPr id="1830" name="Shape 1830"/>
          <p:cNvSpPr/>
          <p:nvPr/>
        </p:nvSpPr>
        <p:spPr>
          <a:xfrm>
            <a:off x="6567307" y="4251724"/>
            <a:ext cx="57150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1834" name="Shape 1834"/>
          <p:cNvSpPr/>
          <p:nvPr/>
        </p:nvSpPr>
        <p:spPr>
          <a:xfrm>
            <a:off x="4873758" y="2414761"/>
            <a:ext cx="3663692" cy="19346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6" extrusionOk="0">
                <a:moveTo>
                  <a:pt x="0" y="16206"/>
                </a:moveTo>
                <a:cubicBezTo>
                  <a:pt x="7341" y="-5001"/>
                  <a:pt x="14541" y="-5394"/>
                  <a:pt x="21600" y="15026"/>
                </a:cubicBezTo>
              </a:path>
            </a:pathLst>
          </a:custGeom>
          <a:ln w="25400">
            <a:solidFill>
              <a:srgbClr val="FFFFFF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1832" name="Shape 1832"/>
          <p:cNvSpPr/>
          <p:nvPr/>
        </p:nvSpPr>
        <p:spPr>
          <a:xfrm>
            <a:off x="10214762" y="4320601"/>
            <a:ext cx="1075153" cy="763948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D’</a:t>
            </a:r>
          </a:p>
        </p:txBody>
      </p:sp>
      <p:sp>
        <p:nvSpPr>
          <p:cNvPr id="1835" name="Shape 1835"/>
          <p:cNvSpPr/>
          <p:nvPr/>
        </p:nvSpPr>
        <p:spPr>
          <a:xfrm>
            <a:off x="9127552" y="3583888"/>
            <a:ext cx="1484692" cy="68818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5" extrusionOk="0">
                <a:moveTo>
                  <a:pt x="0" y="16205"/>
                </a:moveTo>
                <a:cubicBezTo>
                  <a:pt x="10640" y="-5037"/>
                  <a:pt x="17840" y="-5395"/>
                  <a:pt x="21600" y="15132"/>
                </a:cubicBezTo>
              </a:path>
            </a:pathLst>
          </a:custGeom>
          <a:ln w="25400">
            <a:solidFill>
              <a:srgbClr val="FFFFFF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7" name="Shape 1837"/>
          <p:cNvSpPr/>
          <p:nvPr/>
        </p:nvSpPr>
        <p:spPr>
          <a:xfrm>
            <a:off x="8264983" y="4320601"/>
            <a:ext cx="1075153" cy="763947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1838" name="Shape 18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Block Liveness</a:t>
            </a:r>
          </a:p>
        </p:txBody>
      </p:sp>
      <p:sp>
        <p:nvSpPr>
          <p:cNvPr id="1839" name="Shape 1839"/>
          <p:cNvSpPr/>
          <p:nvPr/>
        </p:nvSpPr>
        <p:spPr>
          <a:xfrm>
            <a:off x="2329325" y="4320601"/>
            <a:ext cx="1075153" cy="763948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:D</a:t>
            </a:r>
          </a:p>
        </p:txBody>
      </p:sp>
      <p:sp>
        <p:nvSpPr>
          <p:cNvPr id="1840" name="Shape 1840"/>
          <p:cNvSpPr/>
          <p:nvPr/>
        </p:nvSpPr>
        <p:spPr>
          <a:xfrm>
            <a:off x="301285" y="4378724"/>
            <a:ext cx="107945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disk:</a:t>
            </a:r>
          </a:p>
        </p:txBody>
      </p:sp>
      <p:sp>
        <p:nvSpPr>
          <p:cNvPr id="1841" name="Shape 1841"/>
          <p:cNvSpPr/>
          <p:nvPr/>
        </p:nvSpPr>
        <p:spPr>
          <a:xfrm>
            <a:off x="4285282" y="4320601"/>
            <a:ext cx="1075153" cy="763948"/>
          </a:xfrm>
          <a:prstGeom prst="rect">
            <a:avLst/>
          </a:prstGeom>
          <a:solidFill>
            <a:srgbClr val="5747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SS</a:t>
            </a:r>
          </a:p>
        </p:txBody>
      </p:sp>
      <p:sp>
        <p:nvSpPr>
          <p:cNvPr id="1842" name="Shape 1842"/>
          <p:cNvSpPr/>
          <p:nvPr/>
        </p:nvSpPr>
        <p:spPr>
          <a:xfrm>
            <a:off x="1448927" y="4320601"/>
            <a:ext cx="10317803" cy="763948"/>
          </a:xfrm>
          <a:prstGeom prst="rect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843" name="Shape 1843"/>
          <p:cNvSpPr/>
          <p:nvPr/>
        </p:nvSpPr>
        <p:spPr>
          <a:xfrm>
            <a:off x="1601607" y="4251724"/>
            <a:ext cx="57150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1844" name="Shape 1844"/>
          <p:cNvSpPr/>
          <p:nvPr/>
        </p:nvSpPr>
        <p:spPr>
          <a:xfrm>
            <a:off x="3519307" y="4251724"/>
            <a:ext cx="57150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1845" name="Shape 1845"/>
          <p:cNvSpPr/>
          <p:nvPr/>
        </p:nvSpPr>
        <p:spPr>
          <a:xfrm>
            <a:off x="871580" y="2894239"/>
            <a:ext cx="2619906" cy="1091856"/>
          </a:xfrm>
          <a:prstGeom prst="wedgeEllipseCallout">
            <a:avLst>
              <a:gd name="adj1" fmla="val 30953"/>
              <a:gd name="adj2" fmla="val 76685"/>
            </a:avLst>
          </a:prstGeom>
          <a:solidFill>
            <a:srgbClr val="A6AAA8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000"/>
              <a:t>am i alive?</a:t>
            </a:r>
          </a:p>
        </p:txBody>
      </p:sp>
      <p:sp>
        <p:nvSpPr>
          <p:cNvPr id="1846" name="Shape 1846"/>
          <p:cNvSpPr/>
          <p:nvPr/>
        </p:nvSpPr>
        <p:spPr>
          <a:xfrm>
            <a:off x="5964823" y="1796538"/>
            <a:ext cx="1075153" cy="763947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imap</a:t>
            </a:r>
          </a:p>
        </p:txBody>
      </p:sp>
      <p:sp>
        <p:nvSpPr>
          <p:cNvPr id="1847" name="Shape 1847"/>
          <p:cNvSpPr/>
          <p:nvPr/>
        </p:nvSpPr>
        <p:spPr>
          <a:xfrm>
            <a:off x="6567307" y="4251724"/>
            <a:ext cx="57150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1852" name="Shape 1852"/>
          <p:cNvSpPr/>
          <p:nvPr/>
        </p:nvSpPr>
        <p:spPr>
          <a:xfrm>
            <a:off x="4873758" y="2414761"/>
            <a:ext cx="3663692" cy="19346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6" extrusionOk="0">
                <a:moveTo>
                  <a:pt x="0" y="16206"/>
                </a:moveTo>
                <a:cubicBezTo>
                  <a:pt x="7341" y="-5001"/>
                  <a:pt x="14541" y="-5394"/>
                  <a:pt x="21600" y="15026"/>
                </a:cubicBezTo>
              </a:path>
            </a:pathLst>
          </a:custGeom>
          <a:ln w="25400">
            <a:solidFill>
              <a:srgbClr val="FFFFFF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1849" name="Shape 1849"/>
          <p:cNvSpPr/>
          <p:nvPr/>
        </p:nvSpPr>
        <p:spPr>
          <a:xfrm>
            <a:off x="10214762" y="4320601"/>
            <a:ext cx="1075153" cy="763948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D’</a:t>
            </a:r>
          </a:p>
        </p:txBody>
      </p:sp>
      <p:sp>
        <p:nvSpPr>
          <p:cNvPr id="1853" name="Shape 1853"/>
          <p:cNvSpPr/>
          <p:nvPr/>
        </p:nvSpPr>
        <p:spPr>
          <a:xfrm>
            <a:off x="9127552" y="3583888"/>
            <a:ext cx="1484692" cy="68818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5" extrusionOk="0">
                <a:moveTo>
                  <a:pt x="0" y="16205"/>
                </a:moveTo>
                <a:cubicBezTo>
                  <a:pt x="10640" y="-5037"/>
                  <a:pt x="17840" y="-5395"/>
                  <a:pt x="21600" y="15132"/>
                </a:cubicBezTo>
              </a:path>
            </a:pathLst>
          </a:custGeom>
          <a:ln w="25400">
            <a:solidFill>
              <a:srgbClr val="FFFFFF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1851" name="Shape 1851"/>
          <p:cNvSpPr/>
          <p:nvPr/>
        </p:nvSpPr>
        <p:spPr>
          <a:xfrm>
            <a:off x="7943047" y="5623718"/>
            <a:ext cx="4256369" cy="1091856"/>
          </a:xfrm>
          <a:prstGeom prst="wedgeEllipseCallout">
            <a:avLst>
              <a:gd name="adj1" fmla="val -27222"/>
              <a:gd name="adj2" fmla="val -105377"/>
            </a:avLst>
          </a:prstGeom>
          <a:solidFill>
            <a:srgbClr val="A6AAA8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000" dirty="0" smtClean="0"/>
              <a:t>No</a:t>
            </a:r>
            <a:r>
              <a:rPr lang="en-US" sz="3000" dirty="0" smtClean="0"/>
              <a:t>pe!</a:t>
            </a:r>
            <a:endParaRPr sz="3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5" name="Shape 1855"/>
          <p:cNvSpPr/>
          <p:nvPr/>
        </p:nvSpPr>
        <p:spPr>
          <a:xfrm>
            <a:off x="8264983" y="4320601"/>
            <a:ext cx="1075153" cy="763947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inode</a:t>
            </a:r>
          </a:p>
        </p:txBody>
      </p:sp>
      <p:sp>
        <p:nvSpPr>
          <p:cNvPr id="1856" name="Shape 18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Block Liveness</a:t>
            </a:r>
          </a:p>
        </p:txBody>
      </p:sp>
      <p:sp>
        <p:nvSpPr>
          <p:cNvPr id="1857" name="Shape 1857"/>
          <p:cNvSpPr/>
          <p:nvPr/>
        </p:nvSpPr>
        <p:spPr>
          <a:xfrm>
            <a:off x="2329325" y="4320601"/>
            <a:ext cx="1075153" cy="763948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:’(</a:t>
            </a:r>
          </a:p>
        </p:txBody>
      </p:sp>
      <p:sp>
        <p:nvSpPr>
          <p:cNvPr id="1858" name="Shape 1858"/>
          <p:cNvSpPr/>
          <p:nvPr/>
        </p:nvSpPr>
        <p:spPr>
          <a:xfrm>
            <a:off x="301285" y="4378724"/>
            <a:ext cx="107945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disk:</a:t>
            </a:r>
          </a:p>
        </p:txBody>
      </p:sp>
      <p:sp>
        <p:nvSpPr>
          <p:cNvPr id="1859" name="Shape 1859"/>
          <p:cNvSpPr/>
          <p:nvPr/>
        </p:nvSpPr>
        <p:spPr>
          <a:xfrm>
            <a:off x="4285282" y="4320601"/>
            <a:ext cx="1075153" cy="763948"/>
          </a:xfrm>
          <a:prstGeom prst="rect">
            <a:avLst/>
          </a:prstGeom>
          <a:solidFill>
            <a:srgbClr val="5747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SS</a:t>
            </a:r>
          </a:p>
        </p:txBody>
      </p:sp>
      <p:sp>
        <p:nvSpPr>
          <p:cNvPr id="1860" name="Shape 1860"/>
          <p:cNvSpPr/>
          <p:nvPr/>
        </p:nvSpPr>
        <p:spPr>
          <a:xfrm>
            <a:off x="1448927" y="4320601"/>
            <a:ext cx="10317803" cy="763948"/>
          </a:xfrm>
          <a:prstGeom prst="rect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861" name="Shape 1861"/>
          <p:cNvSpPr/>
          <p:nvPr/>
        </p:nvSpPr>
        <p:spPr>
          <a:xfrm>
            <a:off x="1601607" y="4251724"/>
            <a:ext cx="57150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1862" name="Shape 1862"/>
          <p:cNvSpPr/>
          <p:nvPr/>
        </p:nvSpPr>
        <p:spPr>
          <a:xfrm>
            <a:off x="3519307" y="4251724"/>
            <a:ext cx="57150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1863" name="Shape 1863"/>
          <p:cNvSpPr/>
          <p:nvPr/>
        </p:nvSpPr>
        <p:spPr>
          <a:xfrm>
            <a:off x="871580" y="2894239"/>
            <a:ext cx="2619906" cy="1091856"/>
          </a:xfrm>
          <a:prstGeom prst="wedgeEllipseCallout">
            <a:avLst>
              <a:gd name="adj1" fmla="val 30953"/>
              <a:gd name="adj2" fmla="val 76685"/>
            </a:avLst>
          </a:prstGeom>
          <a:solidFill>
            <a:srgbClr val="A6AAA8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000"/>
              <a:t>am i alive?</a:t>
            </a:r>
          </a:p>
        </p:txBody>
      </p:sp>
      <p:sp>
        <p:nvSpPr>
          <p:cNvPr id="1864" name="Shape 1864"/>
          <p:cNvSpPr/>
          <p:nvPr/>
        </p:nvSpPr>
        <p:spPr>
          <a:xfrm>
            <a:off x="5964823" y="1796538"/>
            <a:ext cx="1075153" cy="763947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imap</a:t>
            </a:r>
          </a:p>
        </p:txBody>
      </p:sp>
      <p:sp>
        <p:nvSpPr>
          <p:cNvPr id="1865" name="Shape 1865"/>
          <p:cNvSpPr/>
          <p:nvPr/>
        </p:nvSpPr>
        <p:spPr>
          <a:xfrm>
            <a:off x="6567307" y="4251724"/>
            <a:ext cx="57150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1870" name="Shape 1870"/>
          <p:cNvSpPr/>
          <p:nvPr/>
        </p:nvSpPr>
        <p:spPr>
          <a:xfrm>
            <a:off x="4873758" y="2414761"/>
            <a:ext cx="3663692" cy="19346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6" extrusionOk="0">
                <a:moveTo>
                  <a:pt x="0" y="16206"/>
                </a:moveTo>
                <a:cubicBezTo>
                  <a:pt x="7341" y="-5001"/>
                  <a:pt x="14541" y="-5394"/>
                  <a:pt x="21600" y="15026"/>
                </a:cubicBezTo>
              </a:path>
            </a:pathLst>
          </a:custGeom>
          <a:ln w="25400">
            <a:solidFill>
              <a:srgbClr val="FFFFFF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1867" name="Shape 1867"/>
          <p:cNvSpPr/>
          <p:nvPr/>
        </p:nvSpPr>
        <p:spPr>
          <a:xfrm>
            <a:off x="10214762" y="4320601"/>
            <a:ext cx="1075153" cy="763948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D’</a:t>
            </a:r>
          </a:p>
        </p:txBody>
      </p:sp>
      <p:sp>
        <p:nvSpPr>
          <p:cNvPr id="1871" name="Shape 1871"/>
          <p:cNvSpPr/>
          <p:nvPr/>
        </p:nvSpPr>
        <p:spPr>
          <a:xfrm>
            <a:off x="9127552" y="3583888"/>
            <a:ext cx="1484692" cy="68818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5" extrusionOk="0">
                <a:moveTo>
                  <a:pt x="0" y="16205"/>
                </a:moveTo>
                <a:cubicBezTo>
                  <a:pt x="10640" y="-5037"/>
                  <a:pt x="17840" y="-5395"/>
                  <a:pt x="21600" y="15132"/>
                </a:cubicBezTo>
              </a:path>
            </a:pathLst>
          </a:custGeom>
          <a:ln w="25400">
            <a:solidFill>
              <a:srgbClr val="FFFFFF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1869" name="Shape 1869"/>
          <p:cNvSpPr/>
          <p:nvPr/>
        </p:nvSpPr>
        <p:spPr>
          <a:xfrm>
            <a:off x="7943047" y="5623718"/>
            <a:ext cx="4256369" cy="1091856"/>
          </a:xfrm>
          <a:prstGeom prst="wedgeEllipseCallout">
            <a:avLst>
              <a:gd name="adj1" fmla="val -27222"/>
              <a:gd name="adj2" fmla="val -105377"/>
            </a:avLst>
          </a:prstGeom>
          <a:solidFill>
            <a:srgbClr val="A6AAA8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lang="en-US" sz="3000" dirty="0" smtClean="0"/>
              <a:t>Nope!</a:t>
            </a:r>
            <a:endParaRPr sz="3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08940">
              <a:defRPr sz="5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000" dirty="0" smtClean="0">
                <a:solidFill>
                  <a:srgbClr val="FFFFFF"/>
                </a:solidFill>
              </a:rPr>
              <a:t>Review: Journal New, </a:t>
            </a:r>
            <a:br>
              <a:rPr lang="en-US" sz="6000" dirty="0" smtClean="0">
                <a:solidFill>
                  <a:srgbClr val="FFFFFF"/>
                </a:solidFill>
              </a:rPr>
            </a:br>
            <a:r>
              <a:rPr lang="en-US" sz="6000" dirty="0" smtClean="0">
                <a:solidFill>
                  <a:srgbClr val="FFFFFF"/>
                </a:solidFill>
              </a:rPr>
              <a:t>Overwrite In-Place</a:t>
            </a:r>
            <a:endParaRPr sz="5600" dirty="0">
              <a:solidFill>
                <a:srgbClr val="FFFFFF"/>
              </a:solidFill>
            </a:endParaRPr>
          </a:p>
        </p:txBody>
      </p:sp>
      <p:sp>
        <p:nvSpPr>
          <p:cNvPr id="126" name="Shape 126"/>
          <p:cNvSpPr/>
          <p:nvPr/>
        </p:nvSpPr>
        <p:spPr>
          <a:xfrm>
            <a:off x="2050445" y="2868212"/>
            <a:ext cx="1881862" cy="1270001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12</a:t>
            </a:r>
          </a:p>
        </p:txBody>
      </p:sp>
      <p:sp>
        <p:nvSpPr>
          <p:cNvPr id="127" name="Shape 127"/>
          <p:cNvSpPr/>
          <p:nvPr/>
        </p:nvSpPr>
        <p:spPr>
          <a:xfrm>
            <a:off x="1123745" y="5685023"/>
            <a:ext cx="174056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file data</a:t>
            </a:r>
          </a:p>
        </p:txBody>
      </p:sp>
      <p:sp>
        <p:nvSpPr>
          <p:cNvPr id="128" name="Shape 128"/>
          <p:cNvSpPr/>
          <p:nvPr/>
        </p:nvSpPr>
        <p:spPr>
          <a:xfrm flipV="1">
            <a:off x="2033381" y="4638967"/>
            <a:ext cx="1" cy="926302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29" name="Shape 129"/>
          <p:cNvSpPr/>
          <p:nvPr/>
        </p:nvSpPr>
        <p:spPr>
          <a:xfrm>
            <a:off x="4042163" y="2868212"/>
            <a:ext cx="1881861" cy="1270001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130" name="Shape 130"/>
          <p:cNvSpPr/>
          <p:nvPr/>
        </p:nvSpPr>
        <p:spPr>
          <a:xfrm>
            <a:off x="7385795" y="2868212"/>
            <a:ext cx="1881862" cy="1270001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10</a:t>
            </a:r>
          </a:p>
        </p:txBody>
      </p:sp>
      <p:sp>
        <p:nvSpPr>
          <p:cNvPr id="131" name="Shape 131"/>
          <p:cNvSpPr/>
          <p:nvPr/>
        </p:nvSpPr>
        <p:spPr>
          <a:xfrm>
            <a:off x="9377513" y="2868212"/>
            <a:ext cx="1881862" cy="1270001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...</a:t>
            </a:r>
          </a:p>
        </p:txBody>
      </p:sp>
      <p:sp>
        <p:nvSpPr>
          <p:cNvPr id="11" name="Shape 119"/>
          <p:cNvSpPr/>
          <p:nvPr/>
        </p:nvSpPr>
        <p:spPr>
          <a:xfrm>
            <a:off x="6556775" y="5680579"/>
            <a:ext cx="1579334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600" dirty="0" smtClean="0">
                <a:solidFill>
                  <a:srgbClr val="FFFFFF"/>
                </a:solidFill>
              </a:rPr>
              <a:t>Journal</a:t>
            </a:r>
            <a:endParaRPr sz="3600" dirty="0">
              <a:solidFill>
                <a:srgbClr val="FFFFFF"/>
              </a:solidFill>
            </a:endParaRPr>
          </a:p>
        </p:txBody>
      </p:sp>
      <p:sp>
        <p:nvSpPr>
          <p:cNvPr id="12" name="Shape 120"/>
          <p:cNvSpPr/>
          <p:nvPr/>
        </p:nvSpPr>
        <p:spPr>
          <a:xfrm flipV="1">
            <a:off x="7385795" y="4638967"/>
            <a:ext cx="1" cy="926302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3" name="TextBox 12"/>
          <p:cNvSpPr txBox="1"/>
          <p:nvPr/>
        </p:nvSpPr>
        <p:spPr>
          <a:xfrm>
            <a:off x="1191589" y="7180115"/>
            <a:ext cx="107303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Imagine </a:t>
            </a:r>
            <a:r>
              <a:rPr lang="en-US" dirty="0" smtClean="0">
                <a:solidFill>
                  <a:srgbClr val="921F07"/>
                </a:solidFill>
              </a:rPr>
              <a:t>journal header </a:t>
            </a:r>
            <a:r>
              <a:rPr lang="en-US" dirty="0" smtClean="0"/>
              <a:t>describes in-place destinations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8" name="Shape 177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Garbage Collection</a:t>
            </a:r>
          </a:p>
        </p:txBody>
      </p:sp>
      <p:sp>
        <p:nvSpPr>
          <p:cNvPr id="1779" name="Shape 1779"/>
          <p:cNvSpPr>
            <a:spLocks noGrp="1"/>
          </p:cNvSpPr>
          <p:nvPr>
            <p:ph type="body" idx="4294967295"/>
          </p:nvPr>
        </p:nvSpPr>
        <p:spPr>
          <a:xfrm>
            <a:off x="593559" y="2319327"/>
            <a:ext cx="11940190" cy="715126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b="1" dirty="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rPr>
              <a:t>General </a:t>
            </a:r>
            <a:r>
              <a:rPr sz="3800" b="1" dirty="0" smtClean="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rPr>
              <a:t>operation</a:t>
            </a:r>
            <a:r>
              <a:rPr sz="3800" dirty="0" smtClean="0">
                <a:solidFill>
                  <a:srgbClr val="333333"/>
                </a:solidFill>
              </a:rPr>
              <a:t>:</a:t>
            </a:r>
            <a:r>
              <a:rPr lang="en-US" sz="3800" dirty="0" smtClean="0">
                <a:solidFill>
                  <a:srgbClr val="333333"/>
                </a:solidFill>
              </a:rPr>
              <a:t/>
            </a:r>
            <a:br>
              <a:rPr lang="en-US" sz="3800" dirty="0" smtClean="0">
                <a:solidFill>
                  <a:srgbClr val="333333"/>
                </a:solidFill>
              </a:rPr>
            </a:br>
            <a:r>
              <a:rPr lang="en-US" sz="3800" dirty="0" smtClean="0">
                <a:solidFill>
                  <a:srgbClr val="333333"/>
                </a:solidFill>
              </a:rPr>
              <a:t>P</a:t>
            </a:r>
            <a:r>
              <a:rPr sz="3800" dirty="0" smtClean="0">
                <a:solidFill>
                  <a:srgbClr val="333333"/>
                </a:solidFill>
              </a:rPr>
              <a:t>ick </a:t>
            </a:r>
            <a:r>
              <a:rPr sz="3800" b="1" dirty="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rPr>
              <a:t>M</a:t>
            </a:r>
            <a:r>
              <a:rPr sz="3800" dirty="0">
                <a:solidFill>
                  <a:srgbClr val="333333"/>
                </a:solidFill>
              </a:rPr>
              <a:t> segments, compact into </a:t>
            </a:r>
            <a:r>
              <a:rPr sz="3800" b="1" dirty="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rPr>
              <a:t>N</a:t>
            </a:r>
            <a:r>
              <a:rPr sz="3800" dirty="0">
                <a:solidFill>
                  <a:srgbClr val="333333"/>
                </a:solidFill>
              </a:rPr>
              <a:t> (where </a:t>
            </a:r>
            <a:r>
              <a:rPr sz="3800" b="1" dirty="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rPr>
              <a:t>N</a:t>
            </a:r>
            <a:r>
              <a:rPr sz="3800" dirty="0">
                <a:solidFill>
                  <a:srgbClr val="333333"/>
                </a:solidFill>
              </a:rPr>
              <a:t> &lt; </a:t>
            </a:r>
            <a:r>
              <a:rPr sz="3800" b="1" dirty="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rPr>
              <a:t>M</a:t>
            </a:r>
            <a:r>
              <a:rPr sz="3800" dirty="0" smtClean="0">
                <a:solidFill>
                  <a:srgbClr val="333333"/>
                </a:solidFill>
              </a:rPr>
              <a:t>).</a:t>
            </a:r>
            <a:endParaRPr sz="38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b="1" dirty="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rPr>
              <a:t>Mechanism</a:t>
            </a:r>
            <a:r>
              <a:rPr sz="3800" dirty="0">
                <a:solidFill>
                  <a:srgbClr val="333333"/>
                </a:solidFill>
              </a:rPr>
              <a:t>:</a:t>
            </a:r>
            <a:r>
              <a:rPr sz="3800" dirty="0" smtClean="0">
                <a:solidFill>
                  <a:srgbClr val="333333"/>
                </a:solidFill>
              </a:rPr>
              <a:t> </a:t>
            </a:r>
            <a:r>
              <a:rPr lang="en-US" sz="3800" dirty="0" smtClean="0">
                <a:solidFill>
                  <a:srgbClr val="333333"/>
                </a:solidFill>
              </a:rPr>
              <a:t/>
            </a:r>
            <a:br>
              <a:rPr lang="en-US" sz="3800" dirty="0" smtClean="0">
                <a:solidFill>
                  <a:srgbClr val="333333"/>
                </a:solidFill>
              </a:rPr>
            </a:br>
            <a:r>
              <a:rPr lang="en-US" sz="3800" dirty="0" smtClean="0">
                <a:solidFill>
                  <a:srgbClr val="333333"/>
                </a:solidFill>
              </a:rPr>
              <a:t>H</a:t>
            </a:r>
            <a:r>
              <a:rPr sz="3800" dirty="0" smtClean="0">
                <a:solidFill>
                  <a:srgbClr val="333333"/>
                </a:solidFill>
              </a:rPr>
              <a:t>ow do</a:t>
            </a:r>
            <a:r>
              <a:rPr lang="en-US" sz="3800" dirty="0" smtClean="0">
                <a:solidFill>
                  <a:srgbClr val="333333"/>
                </a:solidFill>
              </a:rPr>
              <a:t>es LFS </a:t>
            </a:r>
            <a:r>
              <a:rPr sz="3800" dirty="0" smtClean="0">
                <a:solidFill>
                  <a:srgbClr val="333333"/>
                </a:solidFill>
              </a:rPr>
              <a:t>know </a:t>
            </a:r>
            <a:r>
              <a:rPr sz="3800" dirty="0">
                <a:solidFill>
                  <a:srgbClr val="333333"/>
                </a:solidFill>
              </a:rPr>
              <a:t>whether data in segments is valid</a:t>
            </a:r>
            <a:r>
              <a:rPr sz="3800" dirty="0" smtClean="0">
                <a:solidFill>
                  <a:srgbClr val="333333"/>
                </a:solidFill>
              </a:rPr>
              <a:t>?</a:t>
            </a:r>
            <a:r>
              <a:rPr lang="en-US" sz="3800" dirty="0" smtClean="0">
                <a:solidFill>
                  <a:srgbClr val="333333"/>
                </a:solidFill>
              </a:rPr>
              <a:t> </a:t>
            </a:r>
            <a:r>
              <a:rPr lang="en-US" sz="3800" dirty="0" smtClean="0">
                <a:solidFill>
                  <a:schemeClr val="bg1"/>
                </a:solidFill>
              </a:rPr>
              <a:t>[</a:t>
            </a:r>
            <a:r>
              <a:rPr lang="en-US" sz="3800" dirty="0" smtClean="0">
                <a:solidFill>
                  <a:schemeClr val="bg1"/>
                </a:solidFill>
              </a:rPr>
              <a:t>segment summary</a:t>
            </a:r>
            <a:r>
              <a:rPr lang="en-US" sz="3800" dirty="0" smtClean="0">
                <a:solidFill>
                  <a:schemeClr val="bg1"/>
                </a:solidFill>
              </a:rPr>
              <a:t>]</a:t>
            </a:r>
            <a:endParaRPr sz="38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b="1" dirty="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rPr>
              <a:t>Policy</a:t>
            </a:r>
            <a:r>
              <a:rPr sz="3800" dirty="0">
                <a:solidFill>
                  <a:srgbClr val="333333"/>
                </a:solidFill>
              </a:rPr>
              <a:t>:</a:t>
            </a:r>
            <a:r>
              <a:rPr sz="3800" dirty="0" smtClean="0">
                <a:solidFill>
                  <a:srgbClr val="333333"/>
                </a:solidFill>
              </a:rPr>
              <a:t> </a:t>
            </a:r>
            <a:r>
              <a:rPr lang="en-US" sz="3800" dirty="0" smtClean="0">
                <a:solidFill>
                  <a:srgbClr val="333333"/>
                </a:solidFill>
              </a:rPr>
              <a:t/>
            </a:r>
            <a:br>
              <a:rPr lang="en-US" sz="3800" dirty="0" smtClean="0">
                <a:solidFill>
                  <a:srgbClr val="333333"/>
                </a:solidFill>
              </a:rPr>
            </a:br>
            <a:r>
              <a:rPr lang="en-US" sz="3800" dirty="0" smtClean="0">
                <a:solidFill>
                  <a:srgbClr val="333333"/>
                </a:solidFill>
              </a:rPr>
              <a:t>W</a:t>
            </a:r>
            <a:r>
              <a:rPr sz="3800" dirty="0" smtClean="0">
                <a:solidFill>
                  <a:srgbClr val="333333"/>
                </a:solidFill>
              </a:rPr>
              <a:t>hich </a:t>
            </a:r>
            <a:r>
              <a:rPr sz="3800" dirty="0">
                <a:solidFill>
                  <a:srgbClr val="333333"/>
                </a:solidFill>
              </a:rPr>
              <a:t>segments to compact</a:t>
            </a:r>
            <a:r>
              <a:rPr sz="3800" dirty="0" smtClean="0">
                <a:solidFill>
                  <a:srgbClr val="333333"/>
                </a:solidFill>
              </a:rPr>
              <a:t>?</a:t>
            </a:r>
            <a:endParaRPr lang="en-US" sz="3800" dirty="0" smtClean="0">
              <a:solidFill>
                <a:srgbClr val="333333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en-US" sz="3200" dirty="0" smtClean="0"/>
              <a:t>clean most empty first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en-US" sz="3200" dirty="0" smtClean="0"/>
              <a:t>clean </a:t>
            </a:r>
            <a:r>
              <a:rPr lang="en-US" sz="3200" dirty="0" smtClean="0"/>
              <a:t>coldest (ones undergoing least change)</a:t>
            </a:r>
            <a:endParaRPr lang="en-US" sz="3200" dirty="0" smtClean="0"/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en-US" sz="3200" dirty="0" smtClean="0"/>
              <a:t>more complex heuristics…</a:t>
            </a:r>
            <a:endParaRPr lang="en-US" sz="2900" dirty="0" smtClean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lang="en-US" sz="3800" dirty="0" smtClean="0"/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800" dirty="0">
              <a:solidFill>
                <a:srgbClr val="33333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2" name="Shape 188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Conclusion</a:t>
            </a:r>
          </a:p>
        </p:txBody>
      </p:sp>
      <p:sp>
        <p:nvSpPr>
          <p:cNvPr id="1883" name="Shape 1883"/>
          <p:cNvSpPr>
            <a:spLocks noGrp="1"/>
          </p:cNvSpPr>
          <p:nvPr>
            <p:ph type="body" idx="4294967295"/>
          </p:nvPr>
        </p:nvSpPr>
        <p:spPr>
          <a:xfrm>
            <a:off x="579754" y="2319327"/>
            <a:ext cx="12174853" cy="6847538"/>
          </a:xfrm>
          <a:prstGeom prst="rect">
            <a:avLst/>
          </a:prstGeom>
        </p:spPr>
        <p:txBody>
          <a:bodyPr/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Journaling:</a:t>
            </a:r>
            <a:r>
              <a:rPr sz="3800" dirty="0" smtClean="0">
                <a:solidFill>
                  <a:srgbClr val="333333"/>
                </a:solidFill>
              </a:rPr>
              <a:t> </a:t>
            </a:r>
            <a:r>
              <a:rPr lang="en-US" sz="3800" dirty="0" smtClean="0">
                <a:solidFill>
                  <a:srgbClr val="333333"/>
                </a:solidFill>
              </a:rPr>
              <a:t/>
            </a:r>
            <a:br>
              <a:rPr lang="en-US" sz="3800" dirty="0" smtClean="0">
                <a:solidFill>
                  <a:srgbClr val="333333"/>
                </a:solidFill>
              </a:rPr>
            </a:br>
            <a:r>
              <a:rPr lang="en-US" sz="3800" dirty="0" smtClean="0">
                <a:solidFill>
                  <a:srgbClr val="333333"/>
                </a:solidFill>
              </a:rPr>
              <a:t>Put final location of </a:t>
            </a:r>
            <a:r>
              <a:rPr sz="3800" dirty="0" smtClean="0">
                <a:solidFill>
                  <a:srgbClr val="333333"/>
                </a:solidFill>
              </a:rPr>
              <a:t>data </a:t>
            </a:r>
            <a:r>
              <a:rPr sz="3800" dirty="0">
                <a:solidFill>
                  <a:srgbClr val="333333"/>
                </a:solidFill>
              </a:rPr>
              <a:t>wherever</a:t>
            </a:r>
            <a:r>
              <a:rPr sz="3800" dirty="0" smtClean="0">
                <a:solidFill>
                  <a:srgbClr val="333333"/>
                </a:solidFill>
              </a:rPr>
              <a:t> </a:t>
            </a:r>
            <a:r>
              <a:rPr lang="en-US" sz="3800" dirty="0" smtClean="0">
                <a:solidFill>
                  <a:srgbClr val="333333"/>
                </a:solidFill>
              </a:rPr>
              <a:t>file system chooses </a:t>
            </a:r>
            <a:r>
              <a:rPr sz="3800" dirty="0" smtClean="0">
                <a:solidFill>
                  <a:srgbClr val="333333"/>
                </a:solidFill>
              </a:rPr>
              <a:t> </a:t>
            </a:r>
            <a:r>
              <a:rPr lang="en-US" sz="3800" dirty="0" smtClean="0">
                <a:solidFill>
                  <a:srgbClr val="333333"/>
                </a:solidFill>
              </a:rPr>
              <a:t>(u</a:t>
            </a:r>
            <a:r>
              <a:rPr sz="3800" dirty="0" smtClean="0">
                <a:solidFill>
                  <a:srgbClr val="333333"/>
                </a:solidFill>
              </a:rPr>
              <a:t>sually </a:t>
            </a:r>
            <a:r>
              <a:rPr sz="3800" dirty="0">
                <a:solidFill>
                  <a:srgbClr val="333333"/>
                </a:solidFill>
              </a:rPr>
              <a:t>in a place optimized for future </a:t>
            </a:r>
            <a:r>
              <a:rPr sz="3800" dirty="0" smtClean="0">
                <a:solidFill>
                  <a:srgbClr val="333333"/>
                </a:solidFill>
              </a:rPr>
              <a:t>reads</a:t>
            </a:r>
            <a:r>
              <a:rPr lang="en-US" sz="3800" dirty="0" smtClean="0">
                <a:solidFill>
                  <a:srgbClr val="333333"/>
                </a:solidFill>
              </a:rPr>
              <a:t>)</a:t>
            </a:r>
            <a:endParaRPr sz="3800" dirty="0" smtClean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8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LFS:</a:t>
            </a:r>
            <a:r>
              <a:rPr sz="3800" dirty="0" smtClean="0">
                <a:solidFill>
                  <a:srgbClr val="333333"/>
                </a:solidFill>
              </a:rPr>
              <a:t> </a:t>
            </a:r>
            <a:r>
              <a:rPr lang="en-US" sz="3800" dirty="0" smtClean="0">
                <a:solidFill>
                  <a:srgbClr val="333333"/>
                </a:solidFill>
              </a:rPr>
              <a:t/>
            </a:r>
            <a:br>
              <a:rPr lang="en-US" sz="3800" dirty="0" smtClean="0">
                <a:solidFill>
                  <a:srgbClr val="333333"/>
                </a:solidFill>
              </a:rPr>
            </a:br>
            <a:r>
              <a:rPr lang="en-US" sz="3800" dirty="0" smtClean="0">
                <a:solidFill>
                  <a:srgbClr val="333333"/>
                </a:solidFill>
              </a:rPr>
              <a:t>P</a:t>
            </a:r>
            <a:r>
              <a:rPr sz="3800" dirty="0" smtClean="0">
                <a:solidFill>
                  <a:srgbClr val="333333"/>
                </a:solidFill>
              </a:rPr>
              <a:t>uts </a:t>
            </a:r>
            <a:r>
              <a:rPr sz="3800" dirty="0">
                <a:solidFill>
                  <a:srgbClr val="333333"/>
                </a:solidFill>
              </a:rPr>
              <a:t>data where it’s fastest to </a:t>
            </a:r>
            <a:r>
              <a:rPr sz="3800" dirty="0" smtClean="0">
                <a:solidFill>
                  <a:srgbClr val="333333"/>
                </a:solidFill>
              </a:rPr>
              <a:t>write</a:t>
            </a:r>
            <a:r>
              <a:rPr lang="en-US" sz="3800" dirty="0" smtClean="0">
                <a:solidFill>
                  <a:srgbClr val="333333"/>
                </a:solidFill>
              </a:rPr>
              <a:t> </a:t>
            </a:r>
            <a:br>
              <a:rPr lang="en-US" sz="3800" dirty="0" smtClean="0">
                <a:solidFill>
                  <a:srgbClr val="333333"/>
                </a:solidFill>
              </a:rPr>
            </a:br>
            <a:r>
              <a:rPr lang="en-US" sz="3800" dirty="0" smtClean="0">
                <a:solidFill>
                  <a:srgbClr val="333333"/>
                </a:solidFill>
              </a:rPr>
              <a:t>(assume future reads cached in memory)</a:t>
            </a:r>
            <a:endParaRPr sz="3800" dirty="0" smtClean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8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Other COW file systems: </a:t>
            </a:r>
            <a:r>
              <a:rPr sz="3800" dirty="0" smtClean="0">
                <a:solidFill>
                  <a:srgbClr val="333333"/>
                </a:solidFill>
              </a:rPr>
              <a:t>WAFL, </a:t>
            </a:r>
            <a:r>
              <a:rPr sz="3800" dirty="0">
                <a:solidFill>
                  <a:srgbClr val="333333"/>
                </a:solidFill>
              </a:rPr>
              <a:t>ZFS, </a:t>
            </a:r>
            <a:r>
              <a:rPr sz="3800" dirty="0" smtClean="0">
                <a:solidFill>
                  <a:srgbClr val="333333"/>
                </a:solidFill>
              </a:rPr>
              <a:t>btrfs</a:t>
            </a:r>
            <a:endParaRPr sz="3800" dirty="0">
              <a:solidFill>
                <a:srgbClr val="33333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08940">
              <a:defRPr sz="5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000" dirty="0" smtClean="0">
                <a:solidFill>
                  <a:srgbClr val="FFFFFF"/>
                </a:solidFill>
              </a:rPr>
              <a:t>Review: Journal New, </a:t>
            </a:r>
            <a:br>
              <a:rPr lang="en-US" sz="6000" dirty="0" smtClean="0">
                <a:solidFill>
                  <a:srgbClr val="FFFFFF"/>
                </a:solidFill>
              </a:rPr>
            </a:br>
            <a:r>
              <a:rPr lang="en-US" sz="6000" dirty="0" smtClean="0">
                <a:solidFill>
                  <a:srgbClr val="FFFFFF"/>
                </a:solidFill>
              </a:rPr>
              <a:t>Overwrite In-Place</a:t>
            </a:r>
            <a:endParaRPr sz="5600" dirty="0">
              <a:solidFill>
                <a:srgbClr val="FFFFFF"/>
              </a:solidFill>
            </a:endParaRPr>
          </a:p>
        </p:txBody>
      </p:sp>
      <p:sp>
        <p:nvSpPr>
          <p:cNvPr id="134" name="Shape 134"/>
          <p:cNvSpPr/>
          <p:nvPr/>
        </p:nvSpPr>
        <p:spPr>
          <a:xfrm>
            <a:off x="2050445" y="2868212"/>
            <a:ext cx="1881862" cy="1270001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12</a:t>
            </a:r>
          </a:p>
        </p:txBody>
      </p:sp>
      <p:sp>
        <p:nvSpPr>
          <p:cNvPr id="135" name="Shape 135"/>
          <p:cNvSpPr/>
          <p:nvPr/>
        </p:nvSpPr>
        <p:spPr>
          <a:xfrm>
            <a:off x="1123745" y="5685023"/>
            <a:ext cx="174056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file data</a:t>
            </a:r>
          </a:p>
        </p:txBody>
      </p:sp>
      <p:sp>
        <p:nvSpPr>
          <p:cNvPr id="136" name="Shape 136"/>
          <p:cNvSpPr/>
          <p:nvPr/>
        </p:nvSpPr>
        <p:spPr>
          <a:xfrm flipV="1">
            <a:off x="2033381" y="4638967"/>
            <a:ext cx="1" cy="926302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37" name="Shape 137"/>
          <p:cNvSpPr/>
          <p:nvPr/>
        </p:nvSpPr>
        <p:spPr>
          <a:xfrm>
            <a:off x="4042163" y="2868212"/>
            <a:ext cx="1881861" cy="1270001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138" name="Shape 138"/>
          <p:cNvSpPr/>
          <p:nvPr/>
        </p:nvSpPr>
        <p:spPr>
          <a:xfrm>
            <a:off x="7385795" y="2868212"/>
            <a:ext cx="1881862" cy="1270001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10</a:t>
            </a:r>
          </a:p>
        </p:txBody>
      </p:sp>
      <p:sp>
        <p:nvSpPr>
          <p:cNvPr id="139" name="Shape 139"/>
          <p:cNvSpPr/>
          <p:nvPr/>
        </p:nvSpPr>
        <p:spPr>
          <a:xfrm>
            <a:off x="9377513" y="2868212"/>
            <a:ext cx="1881862" cy="1270001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9" name="Shape 119"/>
          <p:cNvSpPr/>
          <p:nvPr/>
        </p:nvSpPr>
        <p:spPr>
          <a:xfrm>
            <a:off x="6556775" y="5680579"/>
            <a:ext cx="1579334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600" dirty="0" smtClean="0">
                <a:solidFill>
                  <a:srgbClr val="FFFFFF"/>
                </a:solidFill>
              </a:rPr>
              <a:t>Journal</a:t>
            </a:r>
            <a:endParaRPr sz="3600" dirty="0">
              <a:solidFill>
                <a:srgbClr val="FFFFFF"/>
              </a:solidFill>
            </a:endParaRPr>
          </a:p>
        </p:txBody>
      </p:sp>
      <p:sp>
        <p:nvSpPr>
          <p:cNvPr id="10" name="Shape 120"/>
          <p:cNvSpPr/>
          <p:nvPr/>
        </p:nvSpPr>
        <p:spPr>
          <a:xfrm flipV="1">
            <a:off x="7385795" y="4638967"/>
            <a:ext cx="1" cy="926302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355284" y="7180115"/>
            <a:ext cx="124030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Imagine </a:t>
            </a:r>
            <a:r>
              <a:rPr lang="en-US" dirty="0" smtClean="0">
                <a:solidFill>
                  <a:srgbClr val="921F07"/>
                </a:solidFill>
              </a:rPr>
              <a:t>journal commit block </a:t>
            </a:r>
            <a:r>
              <a:rPr lang="en-US" dirty="0" smtClean="0"/>
              <a:t>designates transaction complete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08940">
              <a:defRPr sz="5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000" dirty="0" smtClean="0">
                <a:solidFill>
                  <a:srgbClr val="FFFFFF"/>
                </a:solidFill>
              </a:rPr>
              <a:t>Review: Journal New, </a:t>
            </a:r>
            <a:br>
              <a:rPr lang="en-US" sz="6000" dirty="0" smtClean="0">
                <a:solidFill>
                  <a:srgbClr val="FFFFFF"/>
                </a:solidFill>
              </a:rPr>
            </a:br>
            <a:r>
              <a:rPr lang="en-US" sz="6000" dirty="0" smtClean="0">
                <a:solidFill>
                  <a:srgbClr val="FFFFFF"/>
                </a:solidFill>
              </a:rPr>
              <a:t>Overwrite In-Place</a:t>
            </a:r>
            <a:endParaRPr sz="5600" dirty="0">
              <a:solidFill>
                <a:srgbClr val="FFFFFF"/>
              </a:solidFill>
            </a:endParaRPr>
          </a:p>
        </p:txBody>
      </p:sp>
      <p:sp>
        <p:nvSpPr>
          <p:cNvPr id="142" name="Shape 142"/>
          <p:cNvSpPr/>
          <p:nvPr/>
        </p:nvSpPr>
        <p:spPr>
          <a:xfrm>
            <a:off x="2050445" y="2868212"/>
            <a:ext cx="1881862" cy="1270001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10</a:t>
            </a:r>
          </a:p>
        </p:txBody>
      </p:sp>
      <p:sp>
        <p:nvSpPr>
          <p:cNvPr id="143" name="Shape 143"/>
          <p:cNvSpPr/>
          <p:nvPr/>
        </p:nvSpPr>
        <p:spPr>
          <a:xfrm>
            <a:off x="1123745" y="5685023"/>
            <a:ext cx="174056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file data</a:t>
            </a:r>
          </a:p>
        </p:txBody>
      </p:sp>
      <p:sp>
        <p:nvSpPr>
          <p:cNvPr id="144" name="Shape 144"/>
          <p:cNvSpPr/>
          <p:nvPr/>
        </p:nvSpPr>
        <p:spPr>
          <a:xfrm flipV="1">
            <a:off x="2033381" y="4638967"/>
            <a:ext cx="1" cy="926302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5" name="Shape 145"/>
          <p:cNvSpPr/>
          <p:nvPr/>
        </p:nvSpPr>
        <p:spPr>
          <a:xfrm>
            <a:off x="4042163" y="2868212"/>
            <a:ext cx="1881861" cy="1270001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146" name="Shape 146"/>
          <p:cNvSpPr/>
          <p:nvPr/>
        </p:nvSpPr>
        <p:spPr>
          <a:xfrm>
            <a:off x="7385795" y="2868212"/>
            <a:ext cx="1881862" cy="1270001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10</a:t>
            </a:r>
          </a:p>
        </p:txBody>
      </p:sp>
      <p:sp>
        <p:nvSpPr>
          <p:cNvPr id="147" name="Shape 147"/>
          <p:cNvSpPr/>
          <p:nvPr/>
        </p:nvSpPr>
        <p:spPr>
          <a:xfrm>
            <a:off x="9377513" y="2868212"/>
            <a:ext cx="1881862" cy="1270001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9" name="Shape 119"/>
          <p:cNvSpPr/>
          <p:nvPr/>
        </p:nvSpPr>
        <p:spPr>
          <a:xfrm>
            <a:off x="6556775" y="5680579"/>
            <a:ext cx="1579334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600" dirty="0" smtClean="0">
                <a:solidFill>
                  <a:srgbClr val="FFFFFF"/>
                </a:solidFill>
              </a:rPr>
              <a:t>Journal</a:t>
            </a:r>
            <a:endParaRPr sz="3600" dirty="0">
              <a:solidFill>
                <a:srgbClr val="FFFFFF"/>
              </a:solidFill>
            </a:endParaRPr>
          </a:p>
        </p:txBody>
      </p:sp>
      <p:sp>
        <p:nvSpPr>
          <p:cNvPr id="10" name="Shape 120"/>
          <p:cNvSpPr/>
          <p:nvPr/>
        </p:nvSpPr>
        <p:spPr>
          <a:xfrm flipV="1">
            <a:off x="7385795" y="4638967"/>
            <a:ext cx="1" cy="926302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79606" y="7180115"/>
            <a:ext cx="129543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Perform </a:t>
            </a:r>
            <a:r>
              <a:rPr lang="en-US" dirty="0" smtClean="0">
                <a:solidFill>
                  <a:srgbClr val="921F07"/>
                </a:solidFill>
              </a:rPr>
              <a:t>checkpoint</a:t>
            </a:r>
            <a:r>
              <a:rPr lang="en-US" dirty="0" smtClean="0"/>
              <a:t> to in-place data when transaction is complete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08940">
              <a:defRPr sz="5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000" dirty="0" smtClean="0">
                <a:solidFill>
                  <a:srgbClr val="FFFFFF"/>
                </a:solidFill>
              </a:rPr>
              <a:t>Review: Journal New, </a:t>
            </a:r>
            <a:br>
              <a:rPr lang="en-US" sz="6000" dirty="0" smtClean="0">
                <a:solidFill>
                  <a:srgbClr val="FFFFFF"/>
                </a:solidFill>
              </a:rPr>
            </a:br>
            <a:r>
              <a:rPr lang="en-US" sz="6000" dirty="0" smtClean="0">
                <a:solidFill>
                  <a:srgbClr val="FFFFFF"/>
                </a:solidFill>
              </a:rPr>
              <a:t>Overwrite In-Place</a:t>
            </a:r>
            <a:endParaRPr sz="5600" dirty="0">
              <a:solidFill>
                <a:srgbClr val="FFFFFF"/>
              </a:solidFill>
            </a:endParaRPr>
          </a:p>
        </p:txBody>
      </p:sp>
      <p:sp>
        <p:nvSpPr>
          <p:cNvPr id="150" name="Shape 150"/>
          <p:cNvSpPr/>
          <p:nvPr/>
        </p:nvSpPr>
        <p:spPr>
          <a:xfrm>
            <a:off x="2050445" y="2868212"/>
            <a:ext cx="1881862" cy="1270001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10</a:t>
            </a:r>
          </a:p>
        </p:txBody>
      </p:sp>
      <p:sp>
        <p:nvSpPr>
          <p:cNvPr id="151" name="Shape 151"/>
          <p:cNvSpPr/>
          <p:nvPr/>
        </p:nvSpPr>
        <p:spPr>
          <a:xfrm>
            <a:off x="1123745" y="5685023"/>
            <a:ext cx="174056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file data</a:t>
            </a:r>
          </a:p>
        </p:txBody>
      </p:sp>
      <p:sp>
        <p:nvSpPr>
          <p:cNvPr id="152" name="Shape 152"/>
          <p:cNvSpPr/>
          <p:nvPr/>
        </p:nvSpPr>
        <p:spPr>
          <a:xfrm flipV="1">
            <a:off x="2033381" y="4638967"/>
            <a:ext cx="1" cy="926302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53" name="Shape 153"/>
          <p:cNvSpPr/>
          <p:nvPr/>
        </p:nvSpPr>
        <p:spPr>
          <a:xfrm>
            <a:off x="4042163" y="2868212"/>
            <a:ext cx="1881861" cy="1270001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154" name="Shape 154"/>
          <p:cNvSpPr/>
          <p:nvPr/>
        </p:nvSpPr>
        <p:spPr>
          <a:xfrm>
            <a:off x="7385795" y="2868212"/>
            <a:ext cx="1881862" cy="1270001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10</a:t>
            </a:r>
          </a:p>
        </p:txBody>
      </p:sp>
      <p:sp>
        <p:nvSpPr>
          <p:cNvPr id="155" name="Shape 155"/>
          <p:cNvSpPr/>
          <p:nvPr/>
        </p:nvSpPr>
        <p:spPr>
          <a:xfrm>
            <a:off x="9377513" y="2868212"/>
            <a:ext cx="1881862" cy="1270001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9" name="Shape 119"/>
          <p:cNvSpPr/>
          <p:nvPr/>
        </p:nvSpPr>
        <p:spPr>
          <a:xfrm>
            <a:off x="6556775" y="5680579"/>
            <a:ext cx="1579334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600" dirty="0" smtClean="0">
                <a:solidFill>
                  <a:srgbClr val="FFFFFF"/>
                </a:solidFill>
              </a:rPr>
              <a:t>Journal</a:t>
            </a:r>
            <a:endParaRPr sz="3600" dirty="0">
              <a:solidFill>
                <a:srgbClr val="FFFFFF"/>
              </a:solidFill>
            </a:endParaRPr>
          </a:p>
        </p:txBody>
      </p:sp>
      <p:sp>
        <p:nvSpPr>
          <p:cNvPr id="10" name="Shape 120"/>
          <p:cNvSpPr/>
          <p:nvPr/>
        </p:nvSpPr>
        <p:spPr>
          <a:xfrm flipV="1">
            <a:off x="7385795" y="4638967"/>
            <a:ext cx="1" cy="926302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theme/theme1.xml><?xml version="1.0" encoding="utf-8"?>
<a:theme xmlns:a="http://schemas.openxmlformats.org/drawingml/2006/main" name="Precedent">
  <a:themeElements>
    <a:clrScheme name="Precedent">
      <a:dk1>
        <a:srgbClr val="921F07"/>
      </a:dk1>
      <a:lt1>
        <a:sysClr val="window" lastClr="FFFFFF"/>
      </a:lt1>
      <a:dk2>
        <a:srgbClr val="333333"/>
      </a:dk2>
      <a:lt2>
        <a:srgbClr val="E5E5D3"/>
      </a:lt2>
      <a:accent1>
        <a:srgbClr val="993232"/>
      </a:accent1>
      <a:accent2>
        <a:srgbClr val="9B6C34"/>
      </a:accent2>
      <a:accent3>
        <a:srgbClr val="736C5D"/>
      </a:accent3>
      <a:accent4>
        <a:srgbClr val="C9972B"/>
      </a:accent4>
      <a:accent5>
        <a:srgbClr val="C95F2B"/>
      </a:accent5>
      <a:accent6>
        <a:srgbClr val="8F7A05"/>
      </a:accent6>
      <a:hlink>
        <a:srgbClr val="933926"/>
      </a:hlink>
      <a:folHlink>
        <a:srgbClr val="916019"/>
      </a:folHlink>
    </a:clrScheme>
    <a:fontScheme name="Precedent">
      <a:majorFont>
        <a:latin typeface="Perpetua Titling MT"/>
        <a:ea typeface=""/>
        <a:cs typeface=""/>
        <a:font script="Jpan" typeface="ＭＳ Ｐ明朝"/>
      </a:majorFont>
      <a:minorFont>
        <a:latin typeface="Calisto MT"/>
        <a:ea typeface=""/>
        <a:cs typeface=""/>
        <a:font script="Jpan" typeface="ＭＳ Ｐ明朝"/>
      </a:minorFont>
    </a:fontScheme>
    <a:fmtScheme name="Preceden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tint val="100000"/>
                <a:shade val="30000"/>
                <a:satMod val="135000"/>
              </a:schemeClr>
            </a:gs>
          </a:gsLst>
          <a:path path="circle">
            <a:fillToRect l="70000" t="10000" b="7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5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25400" dir="4800000" sx="103000" sy="103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3000000"/>
            </a:lightRig>
          </a:scene3d>
          <a:sp3d prstMaterial="softEdge">
            <a:bevelT w="0" h="0"/>
          </a:sp3d>
        </a:effectStyle>
        <a:effectStyle>
          <a:effectLst>
            <a:innerShdw blurRad="127000" dist="38100" dir="13200000">
              <a:srgbClr val="000000">
                <a:alpha val="75000"/>
              </a:srgbClr>
            </a:innerShdw>
            <a:outerShdw blurRad="38100" dist="12700" dir="1800000" sx="101000" sy="101000" rotWithShape="0">
              <a:srgbClr val="000000">
                <a:alpha val="40000"/>
              </a:srgbClr>
            </a:outerShdw>
            <a:reflection blurRad="127000" stA="25000" endPos="30000" dist="127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12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shade val="30000"/>
                <a:satMod val="150000"/>
              </a:schemeClr>
            </a:gs>
          </a:gsLst>
          <a:path path="circle">
            <a:fillToRect t="10000" r="70000" b="7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30000"/>
                <a:lumMod val="80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Precedent.thmx</Template>
  <TotalTime>455</TotalTime>
  <Words>1743</Words>
  <Application>Microsoft Macintosh PowerPoint</Application>
  <PresentationFormat>Custom</PresentationFormat>
  <Paragraphs>593</Paragraphs>
  <Slides>61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70" baseType="lpstr">
      <vt:lpstr>Avenir Book</vt:lpstr>
      <vt:lpstr>Calisto MT</vt:lpstr>
      <vt:lpstr>Helvetica</vt:lpstr>
      <vt:lpstr>Helvetica Light</vt:lpstr>
      <vt:lpstr>Menlo</vt:lpstr>
      <vt:lpstr>Perpetua Titling MT</vt:lpstr>
      <vt:lpstr>Wingdings</vt:lpstr>
      <vt:lpstr>Arial</vt:lpstr>
      <vt:lpstr>Precedent</vt:lpstr>
      <vt:lpstr>Announcements</vt:lpstr>
      <vt:lpstr>Persistence:  Log-Structured FS (LFS)</vt:lpstr>
      <vt:lpstr>File-System Case Studies</vt:lpstr>
      <vt:lpstr>General Strategy for Crash Consistency</vt:lpstr>
      <vt:lpstr>Review: Journal New,  Overwrite In-Place</vt:lpstr>
      <vt:lpstr>Review: Journal New,  Overwrite In-Place</vt:lpstr>
      <vt:lpstr>Review: Journal New,  Overwrite In-Place</vt:lpstr>
      <vt:lpstr>Review: Journal New,  Overwrite In-Place</vt:lpstr>
      <vt:lpstr>Review: Journal New,  Overwrite In-Place</vt:lpstr>
      <vt:lpstr>Review: Journal New,  Overwrite In-Place</vt:lpstr>
      <vt:lpstr>TODAY: Write New,  Discard Old</vt:lpstr>
      <vt:lpstr>TODAY: Write New,  Discard Old</vt:lpstr>
      <vt:lpstr>TODAY: Write New,  Discard Old</vt:lpstr>
      <vt:lpstr>TODAY: Write New,  Discard Old</vt:lpstr>
      <vt:lpstr>TODAY: Write New,  Discard Old</vt:lpstr>
      <vt:lpstr>LFS Performance Goal</vt:lpstr>
      <vt:lpstr>LFS Strategy</vt:lpstr>
      <vt:lpstr>Big Picture</vt:lpstr>
      <vt:lpstr>Big Picture</vt:lpstr>
      <vt:lpstr>Big Picture</vt:lpstr>
      <vt:lpstr>Big Picture</vt:lpstr>
      <vt:lpstr>Big Picture</vt:lpstr>
      <vt:lpstr>Data Structures (attempt 1)</vt:lpstr>
      <vt:lpstr>Attempt 1</vt:lpstr>
      <vt:lpstr>AttempT 1</vt:lpstr>
      <vt:lpstr>Attempt 1</vt:lpstr>
      <vt:lpstr>Attempt 1: Problem w/ Inode Numbers</vt:lpstr>
      <vt:lpstr>Data Structures (attempt 2)</vt:lpstr>
      <vt:lpstr>Where to keep Imap?</vt:lpstr>
      <vt:lpstr>Solution:  Imap in Segments</vt:lpstr>
      <vt:lpstr>Example Write</vt:lpstr>
      <vt:lpstr>PowerPoint Presentation</vt:lpstr>
      <vt:lpstr>Other Issues</vt:lpstr>
      <vt:lpstr>Crash Recovery</vt:lpstr>
      <vt:lpstr>Checkpoint</vt:lpstr>
      <vt:lpstr>Reboot</vt:lpstr>
      <vt:lpstr>Reboot</vt:lpstr>
      <vt:lpstr>Reboot</vt:lpstr>
      <vt:lpstr>Checkpoint Summary</vt:lpstr>
      <vt:lpstr>Checkpoint Strategy</vt:lpstr>
      <vt:lpstr>Checkpoint Strategy</vt:lpstr>
      <vt:lpstr>Checkpoint Strategy</vt:lpstr>
      <vt:lpstr>Checkpoint Strategy</vt:lpstr>
      <vt:lpstr>Checkpoint Strategy</vt:lpstr>
      <vt:lpstr>Checkpoint Strategy</vt:lpstr>
      <vt:lpstr>Other Issues</vt:lpstr>
      <vt:lpstr>What to do  with old data?</vt:lpstr>
      <vt:lpstr>Garbage Collection</vt:lpstr>
      <vt:lpstr>Garbage Collection</vt:lpstr>
      <vt:lpstr>Garbage Collection</vt:lpstr>
      <vt:lpstr>Garbage Collection</vt:lpstr>
      <vt:lpstr>Garbage Collection</vt:lpstr>
      <vt:lpstr>Garbage Collection</vt:lpstr>
      <vt:lpstr>Garbage Collection Mechanism</vt:lpstr>
      <vt:lpstr>Block Liveness</vt:lpstr>
      <vt:lpstr>Block Liveness</vt:lpstr>
      <vt:lpstr>Block Liveness</vt:lpstr>
      <vt:lpstr>Block Liveness</vt:lpstr>
      <vt:lpstr>Block Liveness</vt:lpstr>
      <vt:lpstr>Garbage Collection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[537] LFS</dc:title>
  <cp:lastModifiedBy>ANDREA C ARPACI-DUSSEAU</cp:lastModifiedBy>
  <cp:revision>14</cp:revision>
  <dcterms:created xsi:type="dcterms:W3CDTF">2015-11-17T00:16:40Z</dcterms:created>
  <dcterms:modified xsi:type="dcterms:W3CDTF">2015-11-17T20:01:31Z</dcterms:modified>
</cp:coreProperties>
</file>