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8"/>
  </p:notesMasterIdLst>
  <p:sldIdLst>
    <p:sldId id="474" r:id="rId2"/>
    <p:sldId id="475" r:id="rId3"/>
    <p:sldId id="276" r:id="rId4"/>
    <p:sldId id="277" r:id="rId5"/>
    <p:sldId id="278" r:id="rId6"/>
    <p:sldId id="281" r:id="rId7"/>
    <p:sldId id="282" r:id="rId8"/>
    <p:sldId id="284" r:id="rId9"/>
    <p:sldId id="286" r:id="rId10"/>
    <p:sldId id="288" r:id="rId11"/>
    <p:sldId id="289" r:id="rId12"/>
    <p:sldId id="290" r:id="rId13"/>
    <p:sldId id="292" r:id="rId14"/>
    <p:sldId id="293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5" r:id="rId24"/>
    <p:sldId id="306" r:id="rId25"/>
    <p:sldId id="307" r:id="rId26"/>
    <p:sldId id="314" r:id="rId27"/>
    <p:sldId id="316" r:id="rId28"/>
    <p:sldId id="317" r:id="rId29"/>
    <p:sldId id="318" r:id="rId30"/>
    <p:sldId id="319" r:id="rId31"/>
    <p:sldId id="322" r:id="rId32"/>
    <p:sldId id="325" r:id="rId33"/>
    <p:sldId id="328" r:id="rId34"/>
    <p:sldId id="330" r:id="rId35"/>
    <p:sldId id="332" r:id="rId36"/>
    <p:sldId id="333" r:id="rId37"/>
    <p:sldId id="346" r:id="rId38"/>
    <p:sldId id="347" r:id="rId39"/>
    <p:sldId id="354" r:id="rId40"/>
    <p:sldId id="353" r:id="rId41"/>
    <p:sldId id="355" r:id="rId42"/>
    <p:sldId id="357" r:id="rId43"/>
    <p:sldId id="359" r:id="rId44"/>
    <p:sldId id="362" r:id="rId45"/>
    <p:sldId id="367" r:id="rId46"/>
    <p:sldId id="368" r:id="rId47"/>
    <p:sldId id="476" r:id="rId48"/>
    <p:sldId id="371" r:id="rId49"/>
    <p:sldId id="376" r:id="rId50"/>
    <p:sldId id="372" r:id="rId51"/>
    <p:sldId id="375" r:id="rId52"/>
    <p:sldId id="378" r:id="rId53"/>
    <p:sldId id="379" r:id="rId54"/>
    <p:sldId id="380" r:id="rId55"/>
    <p:sldId id="381" r:id="rId56"/>
    <p:sldId id="382" r:id="rId57"/>
    <p:sldId id="385" r:id="rId58"/>
    <p:sldId id="388" r:id="rId59"/>
    <p:sldId id="389" r:id="rId60"/>
    <p:sldId id="555" r:id="rId61"/>
    <p:sldId id="556" r:id="rId62"/>
    <p:sldId id="558" r:id="rId63"/>
    <p:sldId id="557" r:id="rId64"/>
    <p:sldId id="390" r:id="rId65"/>
    <p:sldId id="391" r:id="rId66"/>
    <p:sldId id="393" r:id="rId67"/>
    <p:sldId id="394" r:id="rId68"/>
    <p:sldId id="396" r:id="rId69"/>
    <p:sldId id="397" r:id="rId70"/>
    <p:sldId id="398" r:id="rId71"/>
    <p:sldId id="401" r:id="rId72"/>
    <p:sldId id="403" r:id="rId73"/>
    <p:sldId id="405" r:id="rId74"/>
    <p:sldId id="406" r:id="rId75"/>
    <p:sldId id="409" r:id="rId76"/>
    <p:sldId id="412" r:id="rId77"/>
    <p:sldId id="413" r:id="rId78"/>
    <p:sldId id="415" r:id="rId79"/>
    <p:sldId id="416" r:id="rId80"/>
    <p:sldId id="420" r:id="rId81"/>
    <p:sldId id="423" r:id="rId82"/>
    <p:sldId id="424" r:id="rId83"/>
    <p:sldId id="426" r:id="rId84"/>
    <p:sldId id="428" r:id="rId85"/>
    <p:sldId id="430" r:id="rId86"/>
    <p:sldId id="432" r:id="rId87"/>
    <p:sldId id="436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46" r:id="rId97"/>
    <p:sldId id="449" r:id="rId98"/>
    <p:sldId id="450" r:id="rId99"/>
    <p:sldId id="451" r:id="rId100"/>
    <p:sldId id="452" r:id="rId101"/>
    <p:sldId id="453" r:id="rId102"/>
    <p:sldId id="454" r:id="rId103"/>
    <p:sldId id="455" r:id="rId104"/>
    <p:sldId id="457" r:id="rId105"/>
    <p:sldId id="461" r:id="rId106"/>
    <p:sldId id="464" r:id="rId107"/>
    <p:sldId id="465" r:id="rId108"/>
    <p:sldId id="466" r:id="rId109"/>
    <p:sldId id="469" r:id="rId110"/>
    <p:sldId id="470" r:id="rId111"/>
    <p:sldId id="472" r:id="rId112"/>
    <p:sldId id="473" r:id="rId113"/>
    <p:sldId id="477" r:id="rId114"/>
    <p:sldId id="479" r:id="rId115"/>
    <p:sldId id="481" r:id="rId116"/>
    <p:sldId id="482" r:id="rId117"/>
    <p:sldId id="483" r:id="rId118"/>
    <p:sldId id="485" r:id="rId119"/>
    <p:sldId id="511" r:id="rId120"/>
    <p:sldId id="512" r:id="rId121"/>
    <p:sldId id="513" r:id="rId122"/>
    <p:sldId id="516" r:id="rId123"/>
    <p:sldId id="517" r:id="rId124"/>
    <p:sldId id="521" r:id="rId125"/>
    <p:sldId id="523" r:id="rId126"/>
    <p:sldId id="524" r:id="rId127"/>
    <p:sldId id="525" r:id="rId128"/>
    <p:sldId id="527" r:id="rId129"/>
    <p:sldId id="533" r:id="rId130"/>
    <p:sldId id="537" r:id="rId131"/>
    <p:sldId id="539" r:id="rId132"/>
    <p:sldId id="541" r:id="rId133"/>
    <p:sldId id="510" r:id="rId134"/>
    <p:sldId id="561" r:id="rId135"/>
    <p:sldId id="559" r:id="rId136"/>
    <p:sldId id="560" r:id="rId137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0"/>
  </p:normalViewPr>
  <p:slideViewPr>
    <p:cSldViewPr snapToGrid="0" snapToObjects="1">
      <p:cViewPr varScale="1">
        <p:scale>
          <a:sx n="82" d="100"/>
          <a:sy n="82" d="100"/>
        </p:scale>
        <p:origin x="376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notesMaster" Target="notesMasters/notesMaster1.xml"/><Relationship Id="rId13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viewProps" Target="viewProps.xml"/><Relationship Id="rId141" Type="http://schemas.openxmlformats.org/officeDocument/2006/relationships/theme" Target="theme/theme1.xml"/><Relationship Id="rId1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86045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/>
              <a:t>Advantages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2800" dirty="0" smtClean="0"/>
              <a:t>Lightweight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dirty="0" smtClean="0"/>
              <a:t>Some applications make better reliability decisions themselves (e.g., video conferencing programs)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endParaRPr lang="en-US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/>
              <a:t>Disadvantages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/>
              <a:t> - more difficult to write application correctly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0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Options: immediately</a:t>
            </a:r>
            <a:r>
              <a:rPr lang="en-US" baseline="0" dirty="0" smtClean="0"/>
              <a:t> after every write; periodically after some interval; discuss pros and 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2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4876800"/>
            <a:ext cx="13004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570" y="2728459"/>
            <a:ext cx="10785405" cy="209070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570" y="4946924"/>
            <a:ext cx="10785404" cy="2492587"/>
          </a:xfrm>
        </p:spPr>
        <p:txBody>
          <a:bodyPr>
            <a:normAutofit/>
          </a:bodyPr>
          <a:lstStyle>
            <a:lvl1pPr marL="0" indent="0" algn="ctr">
              <a:spcBef>
                <a:spcPts val="853"/>
              </a:spcBef>
              <a:buNone/>
              <a:defRPr sz="26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999"/>
            <a:ext cx="13004800" cy="1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7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6502400" y="6374"/>
            <a:ext cx="65024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545089" y="4785884"/>
            <a:ext cx="9749567" cy="177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59" y="390144"/>
            <a:ext cx="5631078" cy="2405888"/>
          </a:xfrm>
        </p:spPr>
        <p:txBody>
          <a:bodyPr vert="horz" lIns="130046" tIns="65023" rIns="130046" bIns="65023" rtlCol="0" anchor="b" anchorCtr="0">
            <a:noAutofit/>
          </a:bodyPr>
          <a:lstStyle>
            <a:lvl1pPr marL="0" algn="ctr" defTabSz="1300460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8554" y="376757"/>
            <a:ext cx="5631078" cy="9000087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4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159" y="2802917"/>
            <a:ext cx="5631078" cy="45516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26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marL="0" lvl="0" indent="0" algn="ctr" defTabSz="1300460" rtl="0" eaLnBrk="1" latinLnBrk="0" hangingPunct="1">
              <a:lnSpc>
                <a:spcPct val="110000"/>
              </a:lnSpc>
              <a:spcBef>
                <a:spcPts val="2844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97402" y="9040143"/>
            <a:ext cx="2314854" cy="519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ctr"/>
          <a:lstStyle>
            <a:lvl1pPr marL="0" algn="r" defTabSz="1300460" rtl="0" eaLnBrk="1" latinLnBrk="0" hangingPunct="1">
              <a:defRPr sz="17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244" y="9040143"/>
            <a:ext cx="2691994" cy="519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ctr"/>
          <a:lstStyle>
            <a:lvl1pPr marL="0" algn="l" defTabSz="1300460" rtl="0" eaLnBrk="1" latinLnBrk="0" hangingPunct="1">
              <a:defRPr sz="17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91994" y="8160895"/>
            <a:ext cx="1079398" cy="819302"/>
          </a:xfrm>
        </p:spPr>
        <p:txBody>
          <a:bodyPr vert="horz" lIns="130046" tIns="65023" rIns="130046" bIns="65023" rtlCol="0" anchor="ctr">
            <a:noAutofit/>
          </a:bodyPr>
          <a:lstStyle>
            <a:lvl1pPr marL="0" algn="ctr" defTabSz="1300460" rtl="0" eaLnBrk="1" latinLnBrk="0" hangingPunct="1">
              <a:spcBef>
                <a:spcPct val="0"/>
              </a:spcBef>
              <a:defRPr sz="51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16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4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5743787"/>
            <a:ext cx="10837333" cy="1408853"/>
          </a:xfrm>
        </p:spPr>
        <p:txBody>
          <a:bodyPr vert="horz" lIns="130046" tIns="65023" rIns="130046" bIns="65023" rtlCol="0" anchor="b" anchorCtr="0">
            <a:normAutofit/>
          </a:bodyPr>
          <a:lstStyle>
            <a:lvl1pPr algn="ctr">
              <a:defRPr sz="51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300460" rtl="0" eaLnBrk="1" latinLnBrk="0" hangingPunct="1">
              <a:spcBef>
                <a:spcPts val="2844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680" y="377139"/>
            <a:ext cx="12029440" cy="525827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130046" tIns="65023" rIns="130046" bIns="65023" rtlCol="0">
            <a:normAutofit/>
          </a:bodyPr>
          <a:lstStyle>
            <a:lvl1pPr marL="0" indent="0" algn="ctr" defTabSz="1300460" rtl="0" eaLnBrk="1" latinLnBrk="0" hangingPunct="1">
              <a:spcBef>
                <a:spcPts val="2844"/>
              </a:spcBef>
              <a:buFont typeface="Calisto MT" pitchFamily="18" charset="0"/>
              <a:buNone/>
              <a:defRPr sz="3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734" y="7171766"/>
            <a:ext cx="10837333" cy="1606475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26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0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73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686"/>
            <a:ext cx="13004800" cy="177801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2027218"/>
            <a:ext cx="13004800" cy="772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23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6374"/>
            <a:ext cx="11090648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62454" y="650241"/>
            <a:ext cx="1733973" cy="8062525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8569" y="650241"/>
            <a:ext cx="9078524" cy="806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70827" y="9040143"/>
            <a:ext cx="1517227" cy="519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ctr"/>
          <a:lstStyle>
            <a:lvl1pPr marL="0" algn="r" defTabSz="1300460" rtl="0" eaLnBrk="1" latinLnBrk="0" hangingPunct="1">
              <a:defRPr sz="17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6288017" y="4785884"/>
            <a:ext cx="9749567" cy="1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0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01416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686"/>
            <a:ext cx="13004800" cy="177801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2027218"/>
            <a:ext cx="13004800" cy="772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17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4876800"/>
            <a:ext cx="13004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570" y="1122249"/>
            <a:ext cx="10785405" cy="2090702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570" y="6719147"/>
            <a:ext cx="10785404" cy="1969845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427"/>
              </a:spcBef>
              <a:buNone/>
              <a:defRPr sz="26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999"/>
            <a:ext cx="13004800" cy="177801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30039" y="3646699"/>
            <a:ext cx="2544724" cy="2460203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20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4599"/>
            <a:ext cx="13004800" cy="177801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6502400"/>
            <a:ext cx="13004800" cy="325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570" y="4226561"/>
            <a:ext cx="10785404" cy="1937173"/>
          </a:xfrm>
        </p:spPr>
        <p:txBody>
          <a:bodyPr vert="horz" lIns="130046" tIns="65023" rIns="130046" bIns="65023" rtlCol="0" anchor="b" anchorCtr="0">
            <a:noAutofit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570" y="6719147"/>
            <a:ext cx="10785404" cy="1988969"/>
          </a:xfrm>
        </p:spPr>
        <p:txBody>
          <a:bodyPr vert="horz" lIns="130046" tIns="65023" rIns="130046" bIns="65023" rtlCol="0">
            <a:normAutofit/>
          </a:bodyPr>
          <a:lstStyle>
            <a:lvl1pPr marL="0" indent="0" algn="ctr" defTabSz="1300460" rtl="0" eaLnBrk="1" latinLnBrk="0" hangingPunct="1">
              <a:spcBef>
                <a:spcPts val="853"/>
              </a:spcBef>
              <a:buFont typeface="Calisto MT" pitchFamily="18" charset="0"/>
              <a:buNone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/>
              <a:pPr/>
              <a:t>12/3/15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686"/>
            <a:ext cx="13004800" cy="177801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2027218"/>
            <a:ext cx="13004800" cy="772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570" y="89249"/>
            <a:ext cx="10785405" cy="18249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570" y="2600961"/>
            <a:ext cx="5071872" cy="611180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103" y="2600961"/>
            <a:ext cx="5071872" cy="611180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686"/>
            <a:ext cx="13004800" cy="177801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2027218"/>
            <a:ext cx="13004800" cy="772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570" y="89249"/>
            <a:ext cx="10785405" cy="18249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570" y="2167467"/>
            <a:ext cx="5071872" cy="11921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4000" b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8570" y="3404198"/>
            <a:ext cx="5071872" cy="530856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2103" y="2167467"/>
            <a:ext cx="5071872" cy="11921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4000" b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2103" y="3404198"/>
            <a:ext cx="5071872" cy="530856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686"/>
            <a:ext cx="13004800" cy="177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2059093"/>
            <a:ext cx="13004800" cy="770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41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4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9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6502400" y="6374"/>
            <a:ext cx="65024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59" y="388337"/>
            <a:ext cx="5635413" cy="2403870"/>
          </a:xfrm>
        </p:spPr>
        <p:txBody>
          <a:bodyPr vert="horz" lIns="130046" tIns="65023" rIns="130046" bIns="65023" rtlCol="0" anchor="b" anchorCtr="0">
            <a:noAutofit/>
          </a:bodyPr>
          <a:lstStyle>
            <a:lvl1pPr marL="0" algn="ctr" defTabSz="1300460" rtl="0" eaLnBrk="1" latinLnBrk="0" hangingPunct="1">
              <a:spcBef>
                <a:spcPct val="0"/>
              </a:spcBef>
              <a:defRPr sz="51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104" y="388339"/>
            <a:ext cx="5631078" cy="8324427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159" y="2809038"/>
            <a:ext cx="5635413" cy="45516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t" anchorCtr="0">
            <a:normAutofit/>
          </a:bodyPr>
          <a:lstStyle>
            <a:lvl1pPr marL="0" indent="0" algn="ctr" defTabSz="1300460" rtl="0" eaLnBrk="1" latinLnBrk="0" hangingPunct="1">
              <a:lnSpc>
                <a:spcPct val="110000"/>
              </a:lnSpc>
              <a:spcBef>
                <a:spcPts val="2844"/>
              </a:spcBef>
              <a:buNone/>
              <a:defRPr sz="26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93067" y="9040143"/>
            <a:ext cx="2307715" cy="519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ctr"/>
          <a:lstStyle>
            <a:lvl1pPr marL="0" algn="r" defTabSz="1300460" rtl="0" eaLnBrk="1" latinLnBrk="0" hangingPunct="1">
              <a:defRPr sz="17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245" y="9040143"/>
            <a:ext cx="2690209" cy="519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ctr"/>
          <a:lstStyle>
            <a:lvl1pPr marL="0" algn="l" defTabSz="1300460" rtl="0" eaLnBrk="1" latinLnBrk="0" hangingPunct="1">
              <a:defRPr sz="17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91994" y="8175414"/>
            <a:ext cx="1083733" cy="819573"/>
          </a:xfrm>
        </p:spPr>
        <p:txBody>
          <a:bodyPr vert="horz" lIns="130046" tIns="65023" rIns="130046" bIns="65023" rtlCol="0" anchor="ctr">
            <a:noAutofit/>
          </a:bodyPr>
          <a:lstStyle>
            <a:lvl1pPr marL="0" algn="ctr" defTabSz="1300460" rtl="0" eaLnBrk="1" latinLnBrk="0" hangingPunct="1">
              <a:spcBef>
                <a:spcPct val="0"/>
              </a:spcBef>
              <a:defRPr sz="51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545089" y="4785884"/>
            <a:ext cx="9749567" cy="1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570" y="89249"/>
            <a:ext cx="10785405" cy="1824949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570" y="2600961"/>
            <a:ext cx="10785405" cy="611180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75103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96F663E-5ED1-47B2-8DFB-BADDA486BF96}" type="datetimeFigureOut">
              <a:rPr lang="en-US"/>
              <a:pPr/>
              <a:t>12/3/15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244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68907" y="9040143"/>
            <a:ext cx="8669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208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defTabSz="1300460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1878" indent="-401878" algn="l" defTabSz="1300460" rtl="0" eaLnBrk="1" latinLnBrk="0" hangingPunct="1">
        <a:spcBef>
          <a:spcPts val="2844"/>
        </a:spcBef>
        <a:buFont typeface="Calisto MT" pitchFamily="18" charset="0"/>
        <a:buChar char="•"/>
        <a:defRPr sz="3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821818" indent="-419940" algn="l" defTabSz="1300460" rtl="0" eaLnBrk="1" latinLnBrk="0" hangingPunct="1">
        <a:spcBef>
          <a:spcPts val="853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31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223696" indent="-401878" algn="l" defTabSz="1300460" rtl="0" eaLnBrk="1" latinLnBrk="0" hangingPunct="1">
        <a:spcBef>
          <a:spcPts val="853"/>
        </a:spcBef>
        <a:buFont typeface="Calisto MT" pitchFamily="18" charset="0"/>
        <a:buChar char="•"/>
        <a:defRPr sz="2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25575" indent="-401878" algn="l" defTabSz="1300460" rtl="0" eaLnBrk="1" latinLnBrk="0" hangingPunct="1">
        <a:spcBef>
          <a:spcPts val="853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6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27453" indent="-401878" algn="l" defTabSz="1300460" rtl="0" eaLnBrk="1" latinLnBrk="0" hangingPunct="1">
        <a:spcBef>
          <a:spcPts val="853"/>
        </a:spcBef>
        <a:buFont typeface="Calisto MT" pitchFamily="18" charset="0"/>
        <a:buChar char="•"/>
        <a:defRPr sz="26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research.microsoft.com/en-us/um/people/lamport/pubs/distributed-system.tx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4" y="2098439"/>
            <a:ext cx="12062864" cy="7839402"/>
          </a:xfrm>
        </p:spPr>
        <p:txBody>
          <a:bodyPr>
            <a:normAutofit fontScale="70000" lnSpcReduction="20000"/>
          </a:bodyPr>
          <a:lstStyle/>
          <a:p>
            <a:pPr marL="487672" lvl="1" indent="-487672">
              <a:buNone/>
            </a:pPr>
            <a:r>
              <a:rPr lang="en-US" dirty="0" smtClean="0"/>
              <a:t>P4: Graded; look at </a:t>
            </a:r>
            <a:r>
              <a:rPr lang="en-US" dirty="0" err="1" smtClean="0"/>
              <a:t>runtests.log</a:t>
            </a:r>
            <a:r>
              <a:rPr lang="en-US" dirty="0" smtClean="0"/>
              <a:t> and contact TA if questions</a:t>
            </a:r>
          </a:p>
          <a:p>
            <a:pPr marL="487672" lvl="1" indent="-487672">
              <a:buNone/>
            </a:pPr>
            <a:r>
              <a:rPr lang="en-US" dirty="0" smtClean="0"/>
              <a:t>P5:  File Systems - Only xv6;</a:t>
            </a:r>
          </a:p>
          <a:p>
            <a:pPr marL="889550" lvl="2" indent="-487672"/>
            <a:r>
              <a:rPr lang="en-US" dirty="0" smtClean="0"/>
              <a:t>Test scripts available</a:t>
            </a:r>
          </a:p>
          <a:p>
            <a:pPr marL="889550" lvl="2" indent="-487672"/>
            <a:r>
              <a:rPr lang="en-US" dirty="0" smtClean="0"/>
              <a:t>Due  Monday, 12/14 at 9:00 pm</a:t>
            </a:r>
          </a:p>
          <a:p>
            <a:pPr marL="889550" lvl="2" indent="-487672"/>
            <a:r>
              <a:rPr lang="en-US" dirty="0" smtClean="0"/>
              <a:t>Fill out form if would like a new project partner</a:t>
            </a:r>
          </a:p>
          <a:p>
            <a:pPr marL="487672" lvl="1" indent="-487672">
              <a:buNone/>
            </a:pPr>
            <a:r>
              <a:rPr lang="en-US" dirty="0" smtClean="0"/>
              <a:t>Exam 3: Graded; return sheets at end of lecture</a:t>
            </a:r>
          </a:p>
          <a:p>
            <a:pPr marL="889550" lvl="2" indent="-487672"/>
            <a:r>
              <a:rPr lang="en-US" dirty="0" smtClean="0"/>
              <a:t>Answers posted on web page</a:t>
            </a:r>
          </a:p>
          <a:p>
            <a:pPr marL="889550" lvl="2" indent="-487672"/>
            <a:r>
              <a:rPr lang="en-US" dirty="0" smtClean="0"/>
              <a:t>Mean: 174 points (76%); Quintiles:</a:t>
            </a:r>
          </a:p>
          <a:p>
            <a:pPr marL="1291429" lvl="3" indent="-487672"/>
            <a:r>
              <a:rPr lang="en-US" dirty="0" smtClean="0"/>
              <a:t>195 - 222 (above 86%)</a:t>
            </a:r>
          </a:p>
          <a:p>
            <a:pPr marL="1291429" lvl="3" indent="-487672"/>
            <a:r>
              <a:rPr lang="en-US" dirty="0" smtClean="0"/>
              <a:t>187 – 194 (above 82%)</a:t>
            </a:r>
          </a:p>
          <a:p>
            <a:pPr marL="1291429" lvl="3" indent="-487672"/>
            <a:r>
              <a:rPr lang="en-US" dirty="0" smtClean="0"/>
              <a:t>170 – 186 (above 75%)</a:t>
            </a:r>
          </a:p>
          <a:p>
            <a:pPr marL="1291429" lvl="3" indent="-487672"/>
            <a:r>
              <a:rPr lang="en-US" dirty="0" smtClean="0"/>
              <a:t>152 – 169 (above 67%)</a:t>
            </a:r>
          </a:p>
          <a:p>
            <a:pPr marL="1291429" lvl="3" indent="-487672"/>
            <a:r>
              <a:rPr lang="en-US" dirty="0" smtClean="0"/>
              <a:t>106 – 151 (above 47%)</a:t>
            </a:r>
          </a:p>
          <a:p>
            <a:pPr marL="0" lvl="1" indent="0">
              <a:buNone/>
            </a:pPr>
            <a:r>
              <a:rPr lang="en-US" dirty="0" smtClean="0"/>
              <a:t>Exam 4: In-class Tuesday 12/15</a:t>
            </a:r>
          </a:p>
          <a:p>
            <a:pPr marL="859078" lvl="2" indent="-457200"/>
            <a:r>
              <a:rPr lang="en-US" dirty="0" smtClean="0">
                <a:effectLst/>
              </a:rPr>
              <a:t>Not cumulative!</a:t>
            </a:r>
          </a:p>
          <a:p>
            <a:pPr marL="859078" lvl="2" indent="-457200"/>
            <a:r>
              <a:rPr lang="en-US" dirty="0" smtClean="0">
                <a:effectLst/>
              </a:rPr>
              <a:t>Only covers Advanced Topics starting today</a:t>
            </a:r>
          </a:p>
          <a:p>
            <a:pPr marL="859078" lvl="2" indent="-457200"/>
            <a:r>
              <a:rPr lang="en-US" dirty="0" smtClean="0">
                <a:effectLst/>
              </a:rPr>
              <a:t>Worth ½ of other midterms</a:t>
            </a:r>
            <a:endParaRPr lang="en-US" dirty="0"/>
          </a:p>
          <a:p>
            <a:pPr marL="859078" lvl="2" indent="-457200"/>
            <a:r>
              <a:rPr lang="en-US" dirty="0" smtClean="0"/>
              <a:t>No final exam in final exam period (none on 12/23)</a:t>
            </a:r>
          </a:p>
          <a:p>
            <a:pPr marL="37260" indent="-457200">
              <a:buNone/>
            </a:pPr>
            <a:r>
              <a:rPr lang="en-US" dirty="0" smtClean="0"/>
              <a:t>Advanced Topics: Distributed Systems, </a:t>
            </a:r>
            <a:r>
              <a:rPr lang="en-US" dirty="0" err="1" smtClean="0"/>
              <a:t>Dist</a:t>
            </a:r>
            <a:r>
              <a:rPr lang="en-US" dirty="0" smtClean="0"/>
              <a:t>  File Systems (NFS, AFS, GFS), Flash Storage</a:t>
            </a:r>
            <a:br>
              <a:rPr lang="en-US" dirty="0" smtClean="0"/>
            </a:br>
            <a:r>
              <a:rPr lang="en-US" dirty="0" smtClean="0"/>
              <a:t>Read as we go along: Chapter 47 and 48</a:t>
            </a:r>
          </a:p>
        </p:txBody>
      </p:sp>
    </p:spTree>
    <p:extLst>
      <p:ext uri="{BB962C8B-B14F-4D97-AF65-F5344CB8AC3E}">
        <p14:creationId xmlns:p14="http://schemas.microsoft.com/office/powerpoint/2010/main" val="19089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5544813" y="4989401"/>
            <a:ext cx="2253098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3070323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Pipe</a:t>
            </a:r>
          </a:p>
        </p:txBody>
      </p:sp>
      <p:sp>
        <p:nvSpPr>
          <p:cNvPr id="235" name="Shape 235"/>
          <p:cNvSpPr/>
          <p:nvPr/>
        </p:nvSpPr>
        <p:spPr>
          <a:xfrm>
            <a:off x="2845270" y="2014197"/>
            <a:ext cx="7335798" cy="427128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714441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237" name="Shape 237"/>
          <p:cNvSpPr/>
          <p:nvPr/>
        </p:nvSpPr>
        <p:spPr>
          <a:xfrm>
            <a:off x="2877912" y="4235771"/>
            <a:ext cx="7282037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38" name="Shape 238"/>
          <p:cNvSpPr/>
          <p:nvPr/>
        </p:nvSpPr>
        <p:spPr>
          <a:xfrm rot="16200000">
            <a:off x="1949684" y="2762579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239" name="Shape 239"/>
          <p:cNvSpPr/>
          <p:nvPr/>
        </p:nvSpPr>
        <p:spPr>
          <a:xfrm rot="16200000">
            <a:off x="1767718" y="4921579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240" name="Shape 240"/>
          <p:cNvSpPr/>
          <p:nvPr/>
        </p:nvSpPr>
        <p:spPr>
          <a:xfrm>
            <a:off x="5044976" y="4989401"/>
            <a:ext cx="2947909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558844" y="3683419"/>
            <a:ext cx="636581" cy="1087984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Shape 14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 smtClean="0">
                <a:solidFill>
                  <a:srgbClr val="FFFFFF"/>
                </a:solidFill>
              </a:rPr>
              <a:t>Cache</a:t>
            </a:r>
            <a:r>
              <a:rPr lang="en-US" sz="6480" dirty="0" smtClean="0">
                <a:solidFill>
                  <a:srgbClr val="FFFFFF"/>
                </a:solidFill>
              </a:rPr>
              <a:t> Consistency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452" name="Shape 1452"/>
          <p:cNvSpPr>
            <a:spLocks noGrp="1"/>
          </p:cNvSpPr>
          <p:nvPr>
            <p:ph type="body" idx="4294967295"/>
          </p:nvPr>
        </p:nvSpPr>
        <p:spPr>
          <a:xfrm>
            <a:off x="357809" y="2381664"/>
            <a:ext cx="10785475" cy="611187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NFS </a:t>
            </a:r>
            <a:r>
              <a:rPr sz="3800" dirty="0" smtClean="0"/>
              <a:t>can </a:t>
            </a:r>
            <a:r>
              <a:rPr sz="3800" dirty="0"/>
              <a:t>cache data in three places: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server memory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client disk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client memory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How to make sure all versions are in sync?</a:t>
            </a:r>
          </a:p>
        </p:txBody>
      </p:sp>
    </p:spTree>
    <p:extLst>
      <p:ext uri="{BB962C8B-B14F-4D97-AF65-F5344CB8AC3E}">
        <p14:creationId xmlns:p14="http://schemas.microsoft.com/office/powerpoint/2010/main" val="8850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Shape 14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Distributed </a:t>
            </a:r>
            <a:r>
              <a:rPr sz="6480" dirty="0" smtClean="0">
                <a:solidFill>
                  <a:srgbClr val="FFFFFF"/>
                </a:solidFill>
              </a:rPr>
              <a:t>Cache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455" name="Shape 1455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1456" name="Shape 1456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57" name="Shape 1457"/>
          <p:cNvSpPr/>
          <p:nvPr/>
        </p:nvSpPr>
        <p:spPr>
          <a:xfrm>
            <a:off x="415992" y="2672815"/>
            <a:ext cx="302938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58" name="Shape 1458"/>
          <p:cNvSpPr/>
          <p:nvPr/>
        </p:nvSpPr>
        <p:spPr>
          <a:xfrm>
            <a:off x="1132576" y="1959710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1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459" name="Shape 1459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1460" name="Shape 1460"/>
          <p:cNvSpPr/>
          <p:nvPr/>
        </p:nvSpPr>
        <p:spPr>
          <a:xfrm>
            <a:off x="574186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461" name="Shape 1461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462" name="Shape 1462"/>
          <p:cNvSpPr/>
          <p:nvPr/>
        </p:nvSpPr>
        <p:spPr>
          <a:xfrm>
            <a:off x="776530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</a:t>
            </a:r>
          </a:p>
        </p:txBody>
      </p:sp>
      <p:sp>
        <p:nvSpPr>
          <p:cNvPr id="1463" name="Shape 1463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64" name="Shape 1464"/>
          <p:cNvSpPr/>
          <p:nvPr/>
        </p:nvSpPr>
        <p:spPr>
          <a:xfrm>
            <a:off x="10384259" y="1926157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465" name="Shape 1465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466" name="Shape 1466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</a:t>
            </a:r>
          </a:p>
        </p:txBody>
      </p:sp>
    </p:spTree>
    <p:extLst>
      <p:ext uri="{BB962C8B-B14F-4D97-AF65-F5344CB8AC3E}">
        <p14:creationId xmlns:p14="http://schemas.microsoft.com/office/powerpoint/2010/main" val="74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Cache</a:t>
            </a:r>
          </a:p>
        </p:txBody>
      </p:sp>
      <p:sp>
        <p:nvSpPr>
          <p:cNvPr id="1469" name="Shape 1469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1470" name="Shape 1470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71" name="Shape 1471"/>
          <p:cNvSpPr/>
          <p:nvPr/>
        </p:nvSpPr>
        <p:spPr>
          <a:xfrm>
            <a:off x="415992" y="2672815"/>
            <a:ext cx="302938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72" name="Shape 1472"/>
          <p:cNvSpPr/>
          <p:nvPr/>
        </p:nvSpPr>
        <p:spPr>
          <a:xfrm>
            <a:off x="1132576" y="1959710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1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473" name="Shape 1473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1474" name="Shape 1474"/>
          <p:cNvSpPr/>
          <p:nvPr/>
        </p:nvSpPr>
        <p:spPr>
          <a:xfrm>
            <a:off x="574186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475" name="Shape 1475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476" name="Shape 1476"/>
          <p:cNvSpPr/>
          <p:nvPr/>
        </p:nvSpPr>
        <p:spPr>
          <a:xfrm>
            <a:off x="776530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477" name="Shape 1477"/>
          <p:cNvSpPr/>
          <p:nvPr/>
        </p:nvSpPr>
        <p:spPr>
          <a:xfrm flipH="1" flipV="1">
            <a:off x="3488517" y="5036224"/>
            <a:ext cx="1513214" cy="2678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3779156" y="4986130"/>
            <a:ext cx="94254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read</a:t>
            </a:r>
          </a:p>
        </p:txBody>
      </p:sp>
      <p:sp>
        <p:nvSpPr>
          <p:cNvPr id="1479" name="Shape 1479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80" name="Shape 1480"/>
          <p:cNvSpPr/>
          <p:nvPr/>
        </p:nvSpPr>
        <p:spPr>
          <a:xfrm>
            <a:off x="10384259" y="1926157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481" name="Shape 1481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482" name="Shape 1482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</a:t>
            </a:r>
          </a:p>
        </p:txBody>
      </p:sp>
    </p:spTree>
    <p:extLst>
      <p:ext uri="{BB962C8B-B14F-4D97-AF65-F5344CB8AC3E}">
        <p14:creationId xmlns:p14="http://schemas.microsoft.com/office/powerpoint/2010/main" val="580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Cache</a:t>
            </a:r>
          </a:p>
        </p:txBody>
      </p:sp>
      <p:sp>
        <p:nvSpPr>
          <p:cNvPr id="1485" name="Shape 1485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1486" name="Shape 1486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87" name="Shape 1487"/>
          <p:cNvSpPr/>
          <p:nvPr/>
        </p:nvSpPr>
        <p:spPr>
          <a:xfrm>
            <a:off x="415992" y="2672815"/>
            <a:ext cx="302938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88" name="Shape 1488"/>
          <p:cNvSpPr/>
          <p:nvPr/>
        </p:nvSpPr>
        <p:spPr>
          <a:xfrm>
            <a:off x="1132576" y="1959710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1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489" name="Shape 1489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1490" name="Shape 1490"/>
          <p:cNvSpPr/>
          <p:nvPr/>
        </p:nvSpPr>
        <p:spPr>
          <a:xfrm>
            <a:off x="574186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491" name="Shape 1491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492" name="Shape 1492"/>
          <p:cNvSpPr/>
          <p:nvPr/>
        </p:nvSpPr>
        <p:spPr>
          <a:xfrm>
            <a:off x="776530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493" name="Shape 1493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94" name="Shape 1494"/>
          <p:cNvSpPr/>
          <p:nvPr/>
        </p:nvSpPr>
        <p:spPr>
          <a:xfrm>
            <a:off x="10384259" y="1926157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495" name="Shape 1495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496" name="Shape 1496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497" name="Shape 1497"/>
          <p:cNvSpPr/>
          <p:nvPr/>
        </p:nvSpPr>
        <p:spPr>
          <a:xfrm flipV="1">
            <a:off x="8111317" y="5036224"/>
            <a:ext cx="1513214" cy="2678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498" name="Shape 1498"/>
          <p:cNvSpPr/>
          <p:nvPr/>
        </p:nvSpPr>
        <p:spPr>
          <a:xfrm>
            <a:off x="8351157" y="4986130"/>
            <a:ext cx="9425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7721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Shape 15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Cache</a:t>
            </a:r>
          </a:p>
        </p:txBody>
      </p:sp>
      <p:sp>
        <p:nvSpPr>
          <p:cNvPr id="1515" name="Shape 1515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1516" name="Shape 1516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17" name="Shape 1517"/>
          <p:cNvSpPr/>
          <p:nvPr/>
        </p:nvSpPr>
        <p:spPr>
          <a:xfrm>
            <a:off x="415992" y="2672815"/>
            <a:ext cx="302938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18" name="Shape 1518"/>
          <p:cNvSpPr/>
          <p:nvPr/>
        </p:nvSpPr>
        <p:spPr>
          <a:xfrm>
            <a:off x="1132576" y="1959710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1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519" name="Shape 1519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1520" name="Shape 1520"/>
          <p:cNvSpPr/>
          <p:nvPr/>
        </p:nvSpPr>
        <p:spPr>
          <a:xfrm>
            <a:off x="574186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521" name="Shape 1521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522" name="Shape 1522"/>
          <p:cNvSpPr/>
          <p:nvPr/>
        </p:nvSpPr>
        <p:spPr>
          <a:xfrm>
            <a:off x="776530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1523" name="Shape 1523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24" name="Shape 1524"/>
          <p:cNvSpPr/>
          <p:nvPr/>
        </p:nvSpPr>
        <p:spPr>
          <a:xfrm>
            <a:off x="10384259" y="1926157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525" name="Shape 1525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526" name="Shape 1526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527" name="Shape 1527"/>
          <p:cNvSpPr/>
          <p:nvPr/>
        </p:nvSpPr>
        <p:spPr>
          <a:xfrm>
            <a:off x="1402735" y="3114445"/>
            <a:ext cx="110754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write!</a:t>
            </a:r>
          </a:p>
        </p:txBody>
      </p:sp>
      <p:sp>
        <p:nvSpPr>
          <p:cNvPr id="16" name="Shape 1556"/>
          <p:cNvSpPr/>
          <p:nvPr/>
        </p:nvSpPr>
        <p:spPr>
          <a:xfrm>
            <a:off x="758517" y="5843652"/>
            <a:ext cx="11485516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“Update Visibility” problem</a:t>
            </a:r>
            <a:r>
              <a:rPr sz="3600" dirty="0" smtClean="0">
                <a:solidFill>
                  <a:srgbClr val="FFFFFF"/>
                </a:solidFill>
              </a:rPr>
              <a:t>: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sz="3600" dirty="0" smtClean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server doesn’t have </a:t>
            </a:r>
            <a:r>
              <a:rPr sz="3600" dirty="0" smtClean="0">
                <a:solidFill>
                  <a:srgbClr val="FFFFFF"/>
                </a:solidFill>
              </a:rPr>
              <a:t>latest</a:t>
            </a:r>
            <a:r>
              <a:rPr lang="en-US" sz="3600" dirty="0" smtClean="0">
                <a:solidFill>
                  <a:srgbClr val="FFFFFF"/>
                </a:solidFill>
              </a:rPr>
              <a:t> version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What happens if Client 2 </a:t>
            </a:r>
            <a:r>
              <a:rPr lang="en-US" sz="3600" dirty="0" smtClean="0">
                <a:solidFill>
                  <a:srgbClr val="FFFFFF"/>
                </a:solidFill>
              </a:rPr>
              <a:t>(or any other client) reads </a:t>
            </a:r>
            <a:r>
              <a:rPr lang="en-US" sz="3600" dirty="0" smtClean="0">
                <a:solidFill>
                  <a:srgbClr val="FFFFFF"/>
                </a:solidFill>
              </a:rPr>
              <a:t>data?  </a:t>
            </a:r>
            <a:endParaRPr lang="en-US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Sees old version (different semantics than local FS)</a:t>
            </a:r>
          </a:p>
        </p:txBody>
      </p:sp>
    </p:spTree>
    <p:extLst>
      <p:ext uri="{BB962C8B-B14F-4D97-AF65-F5344CB8AC3E}">
        <p14:creationId xmlns:p14="http://schemas.microsoft.com/office/powerpoint/2010/main" val="16231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Shape 15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Cache</a:t>
            </a:r>
          </a:p>
        </p:txBody>
      </p:sp>
      <p:sp>
        <p:nvSpPr>
          <p:cNvPr id="1573" name="Shape 1573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1574" name="Shape 1574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75" name="Shape 1575"/>
          <p:cNvSpPr/>
          <p:nvPr/>
        </p:nvSpPr>
        <p:spPr>
          <a:xfrm>
            <a:off x="415992" y="2672815"/>
            <a:ext cx="302938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76" name="Shape 1576"/>
          <p:cNvSpPr/>
          <p:nvPr/>
        </p:nvSpPr>
        <p:spPr>
          <a:xfrm>
            <a:off x="1132575" y="1959710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1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577" name="Shape 1577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1578" name="Shape 1578"/>
          <p:cNvSpPr/>
          <p:nvPr/>
        </p:nvSpPr>
        <p:spPr>
          <a:xfrm>
            <a:off x="574186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579" name="Shape 1579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1580" name="Shape 1580"/>
          <p:cNvSpPr/>
          <p:nvPr/>
        </p:nvSpPr>
        <p:spPr>
          <a:xfrm>
            <a:off x="776530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1581" name="Shape 1581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2" name="Shape 1582"/>
          <p:cNvSpPr/>
          <p:nvPr/>
        </p:nvSpPr>
        <p:spPr>
          <a:xfrm>
            <a:off x="10384259" y="1926157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583" name="Shape 1583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584" name="Shape 1584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585" name="Shape 1585"/>
          <p:cNvSpPr/>
          <p:nvPr/>
        </p:nvSpPr>
        <p:spPr>
          <a:xfrm>
            <a:off x="3491214" y="5062251"/>
            <a:ext cx="145382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6" name="Shape 1586"/>
          <p:cNvSpPr/>
          <p:nvPr/>
        </p:nvSpPr>
        <p:spPr>
          <a:xfrm>
            <a:off x="3731817" y="5076473"/>
            <a:ext cx="97261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flush</a:t>
            </a:r>
          </a:p>
        </p:txBody>
      </p:sp>
      <p:sp>
        <p:nvSpPr>
          <p:cNvPr id="17" name="Shape 1615"/>
          <p:cNvSpPr/>
          <p:nvPr/>
        </p:nvSpPr>
        <p:spPr>
          <a:xfrm>
            <a:off x="2039313" y="6243589"/>
            <a:ext cx="8923918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1"/>
                </a:solidFill>
              </a:rPr>
              <a:t>“Stale Cache” problem:</a:t>
            </a:r>
            <a:r>
              <a:rPr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sz="3200" dirty="0" smtClean="0">
                <a:solidFill>
                  <a:schemeClr val="tx1"/>
                </a:solidFill>
              </a:rPr>
              <a:t>client </a:t>
            </a:r>
            <a:r>
              <a:rPr lang="en-US" sz="3200" dirty="0" smtClean="0">
                <a:solidFill>
                  <a:schemeClr val="tx1"/>
                </a:solidFill>
              </a:rPr>
              <a:t>2 </a:t>
            </a:r>
            <a:r>
              <a:rPr sz="3200" dirty="0" smtClean="0">
                <a:solidFill>
                  <a:schemeClr val="tx1"/>
                </a:solidFill>
              </a:rPr>
              <a:t>doesn’t </a:t>
            </a:r>
            <a:r>
              <a:rPr sz="3200" dirty="0">
                <a:solidFill>
                  <a:schemeClr val="tx1"/>
                </a:solidFill>
              </a:rPr>
              <a:t>have </a:t>
            </a:r>
            <a:r>
              <a:rPr sz="3200" dirty="0" smtClean="0">
                <a:solidFill>
                  <a:schemeClr val="tx1"/>
                </a:solidFill>
              </a:rPr>
              <a:t>latest</a:t>
            </a:r>
            <a:r>
              <a:rPr lang="en-US" sz="3200" dirty="0" smtClean="0">
                <a:solidFill>
                  <a:schemeClr val="tx1"/>
                </a:solidFill>
              </a:rPr>
              <a:t> version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3200" dirty="0" smtClean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</a:rPr>
              <a:t>What happens if Client 2 reads data?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</a:rPr>
              <a:t>Sees old version (different semantics than local FS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Shape 16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Cache</a:t>
            </a:r>
          </a:p>
        </p:txBody>
      </p:sp>
      <p:sp>
        <p:nvSpPr>
          <p:cNvPr id="1618" name="Shape 1618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1619" name="Shape 1619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20" name="Shape 1620"/>
          <p:cNvSpPr/>
          <p:nvPr/>
        </p:nvSpPr>
        <p:spPr>
          <a:xfrm>
            <a:off x="415992" y="2672815"/>
            <a:ext cx="302938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21" name="Shape 1621"/>
          <p:cNvSpPr/>
          <p:nvPr/>
        </p:nvSpPr>
        <p:spPr>
          <a:xfrm>
            <a:off x="1132563" y="1959710"/>
            <a:ext cx="16478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1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622" name="Shape 1622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1623" name="Shape 1623"/>
          <p:cNvSpPr/>
          <p:nvPr/>
        </p:nvSpPr>
        <p:spPr>
          <a:xfrm>
            <a:off x="574186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624" name="Shape 1624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1625" name="Shape 1625"/>
          <p:cNvSpPr/>
          <p:nvPr/>
        </p:nvSpPr>
        <p:spPr>
          <a:xfrm>
            <a:off x="776530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1626" name="Shape 1626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27" name="Shape 1627"/>
          <p:cNvSpPr/>
          <p:nvPr/>
        </p:nvSpPr>
        <p:spPr>
          <a:xfrm>
            <a:off x="10384246" y="1926157"/>
            <a:ext cx="16478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628" name="Shape 1628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629" name="Shape 1629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1630" name="Shape 1630"/>
          <p:cNvSpPr/>
          <p:nvPr/>
        </p:nvSpPr>
        <p:spPr>
          <a:xfrm>
            <a:off x="8179364" y="5030141"/>
            <a:ext cx="145382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31" name="Shape 1631"/>
          <p:cNvSpPr/>
          <p:nvPr/>
        </p:nvSpPr>
        <p:spPr>
          <a:xfrm>
            <a:off x="8435004" y="5044362"/>
            <a:ext cx="9425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14734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Shape 16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Problem 1:</a:t>
            </a:r>
            <a:r>
              <a:rPr sz="6480" dirty="0" smtClean="0">
                <a:solidFill>
                  <a:srgbClr val="FFFFFF"/>
                </a:solidFill>
              </a:rPr>
              <a:t> </a:t>
            </a:r>
            <a:r>
              <a:rPr lang="en-US" sz="6480" dirty="0" smtClean="0">
                <a:solidFill>
                  <a:srgbClr val="FFFFFF"/>
                </a:solidFill>
              </a:rPr>
              <a:t/>
            </a:r>
            <a:br>
              <a:rPr lang="en-US" sz="6480" dirty="0" smtClean="0">
                <a:solidFill>
                  <a:srgbClr val="FFFFFF"/>
                </a:solidFill>
              </a:rPr>
            </a:br>
            <a:r>
              <a:rPr sz="6480" dirty="0" smtClean="0">
                <a:solidFill>
                  <a:srgbClr val="FFFFFF"/>
                </a:solidFill>
              </a:rPr>
              <a:t>Update </a:t>
            </a:r>
            <a:r>
              <a:rPr sz="6480" dirty="0">
                <a:solidFill>
                  <a:srgbClr val="FFFFFF"/>
                </a:solidFill>
              </a:rPr>
              <a:t>Visibility</a:t>
            </a:r>
          </a:p>
        </p:txBody>
      </p:sp>
      <p:sp>
        <p:nvSpPr>
          <p:cNvPr id="1634" name="Shape 1634"/>
          <p:cNvSpPr>
            <a:spLocks noGrp="1"/>
          </p:cNvSpPr>
          <p:nvPr>
            <p:ph type="body" idx="4294967295"/>
          </p:nvPr>
        </p:nvSpPr>
        <p:spPr>
          <a:xfrm>
            <a:off x="318052" y="5756901"/>
            <a:ext cx="12205252" cy="367226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When </a:t>
            </a:r>
            <a:r>
              <a:rPr sz="3800" dirty="0" smtClean="0"/>
              <a:t>client </a:t>
            </a:r>
            <a:r>
              <a:rPr lang="en-US" sz="3800" dirty="0" smtClean="0"/>
              <a:t>buffers a write, how can server (and other clients) see update?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Client flushes cache </a:t>
            </a:r>
            <a:r>
              <a:rPr lang="en-US" sz="3500" dirty="0" smtClean="0"/>
              <a:t>entry </a:t>
            </a:r>
            <a:r>
              <a:rPr lang="en-US" sz="3500" dirty="0" smtClean="0"/>
              <a:t>to server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b="1" dirty="0" smtClean="0"/>
              <a:t>When</a:t>
            </a:r>
            <a:r>
              <a:rPr lang="en-US" sz="3800" dirty="0" smtClean="0"/>
              <a:t> should client perform flush</a:t>
            </a:r>
            <a:r>
              <a:rPr lang="en-US" sz="3800" dirty="0" smtClean="0"/>
              <a:t>????? (3 reasonable options??)</a:t>
            </a:r>
            <a:endParaRPr lang="en-US"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>
                <a:solidFill>
                  <a:schemeClr val="accent1"/>
                </a:solidFill>
              </a:rPr>
              <a:t>NFS </a:t>
            </a:r>
            <a:r>
              <a:rPr sz="3800" dirty="0">
                <a:solidFill>
                  <a:schemeClr val="accent1"/>
                </a:solidFill>
              </a:rPr>
              <a:t>solution: flush on fd </a:t>
            </a:r>
            <a:r>
              <a:rPr sz="3800" dirty="0" smtClean="0">
                <a:solidFill>
                  <a:schemeClr val="accent1"/>
                </a:solidFill>
              </a:rPr>
              <a:t>close</a:t>
            </a:r>
            <a:endParaRPr sz="3800" dirty="0">
              <a:solidFill>
                <a:schemeClr val="accent1"/>
              </a:solidFill>
            </a:endParaRPr>
          </a:p>
        </p:txBody>
      </p:sp>
      <p:sp>
        <p:nvSpPr>
          <p:cNvPr id="4" name="Shape 1515"/>
          <p:cNvSpPr/>
          <p:nvPr/>
        </p:nvSpPr>
        <p:spPr>
          <a:xfrm>
            <a:off x="6685252" y="4183738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" name="Shape 1516"/>
          <p:cNvSpPr/>
          <p:nvPr/>
        </p:nvSpPr>
        <p:spPr>
          <a:xfrm>
            <a:off x="6570176" y="2672815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" name="Shape 1517"/>
          <p:cNvSpPr/>
          <p:nvPr/>
        </p:nvSpPr>
        <p:spPr>
          <a:xfrm>
            <a:off x="1930682" y="2655317"/>
            <a:ext cx="302938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7" name="Shape 1518"/>
          <p:cNvSpPr/>
          <p:nvPr/>
        </p:nvSpPr>
        <p:spPr>
          <a:xfrm>
            <a:off x="2647266" y="1942212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1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8" name="Shape 1519"/>
          <p:cNvSpPr/>
          <p:nvPr/>
        </p:nvSpPr>
        <p:spPr>
          <a:xfrm>
            <a:off x="7404010" y="1946656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9" name="Shape 1520"/>
          <p:cNvSpPr/>
          <p:nvPr/>
        </p:nvSpPr>
        <p:spPr>
          <a:xfrm>
            <a:off x="2088876" y="4188957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0" name="Shape 1521"/>
          <p:cNvSpPr/>
          <p:nvPr/>
        </p:nvSpPr>
        <p:spPr>
          <a:xfrm>
            <a:off x="6966712" y="4700239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1" name="Shape 1522"/>
          <p:cNvSpPr/>
          <p:nvPr/>
        </p:nvSpPr>
        <p:spPr>
          <a:xfrm>
            <a:off x="2291220" y="4730907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12" name="Shape 1527"/>
          <p:cNvSpPr/>
          <p:nvPr/>
        </p:nvSpPr>
        <p:spPr>
          <a:xfrm>
            <a:off x="2917425" y="3096947"/>
            <a:ext cx="110754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write!</a:t>
            </a:r>
          </a:p>
        </p:txBody>
      </p:sp>
    </p:spTree>
    <p:extLst>
      <p:ext uri="{BB962C8B-B14F-4D97-AF65-F5344CB8AC3E}">
        <p14:creationId xmlns:p14="http://schemas.microsoft.com/office/powerpoint/2010/main" val="16505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Shape 16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Problem 2:</a:t>
            </a:r>
            <a:r>
              <a:rPr sz="6480" dirty="0" smtClean="0">
                <a:solidFill>
                  <a:srgbClr val="FFFFFF"/>
                </a:solidFill>
              </a:rPr>
              <a:t> </a:t>
            </a:r>
            <a:r>
              <a:rPr lang="en-US" sz="6480" dirty="0" smtClean="0">
                <a:solidFill>
                  <a:srgbClr val="FFFFFF"/>
                </a:solidFill>
              </a:rPr>
              <a:t/>
            </a:r>
            <a:br>
              <a:rPr lang="en-US" sz="6480" dirty="0" smtClean="0">
                <a:solidFill>
                  <a:srgbClr val="FFFFFF"/>
                </a:solidFill>
              </a:rPr>
            </a:br>
            <a:r>
              <a:rPr sz="6480" dirty="0" smtClean="0">
                <a:solidFill>
                  <a:srgbClr val="FFFFFF"/>
                </a:solidFill>
              </a:rPr>
              <a:t>Stale </a:t>
            </a:r>
            <a:r>
              <a:rPr sz="6480" dirty="0">
                <a:solidFill>
                  <a:srgbClr val="FFFFFF"/>
                </a:solidFill>
              </a:rPr>
              <a:t>Cache</a:t>
            </a:r>
          </a:p>
        </p:txBody>
      </p:sp>
      <p:sp>
        <p:nvSpPr>
          <p:cNvPr id="1637" name="Shape 1637"/>
          <p:cNvSpPr>
            <a:spLocks noGrp="1"/>
          </p:cNvSpPr>
          <p:nvPr>
            <p:ph type="body" idx="4294967295"/>
          </p:nvPr>
        </p:nvSpPr>
        <p:spPr>
          <a:xfrm>
            <a:off x="278296" y="5686031"/>
            <a:ext cx="12393490" cy="406756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/>
              <a:t>Problem: Client 2 has stale copy of data; how can it get the latest?</a:t>
            </a:r>
            <a:endParaRPr sz="36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/>
              <a:t>One possible solution: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If NFS had state, </a:t>
            </a:r>
            <a:r>
              <a:rPr lang="en-US" sz="3300" dirty="0"/>
              <a:t>server could push out </a:t>
            </a:r>
            <a:r>
              <a:rPr lang="en-US" sz="3300" dirty="0" smtClean="0"/>
              <a:t>update to relevant clients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/>
              <a:t>NFS solution:</a:t>
            </a:r>
            <a:r>
              <a:rPr lang="en-US" sz="3600" dirty="0" smtClean="0"/>
              <a:t> 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Clients </a:t>
            </a:r>
            <a:r>
              <a:rPr lang="en-US" sz="3300" dirty="0"/>
              <a:t>recheck if </a:t>
            </a:r>
            <a:r>
              <a:rPr lang="en-US" sz="3300" dirty="0" smtClean="0"/>
              <a:t>cached copy is </a:t>
            </a:r>
            <a:r>
              <a:rPr lang="en-US" sz="3300" dirty="0"/>
              <a:t>current before using</a:t>
            </a:r>
            <a:r>
              <a:rPr lang="en-US" sz="3300" dirty="0" smtClean="0"/>
              <a:t> data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/>
          </a:p>
        </p:txBody>
      </p:sp>
      <p:sp>
        <p:nvSpPr>
          <p:cNvPr id="4" name="Shape 1573"/>
          <p:cNvSpPr/>
          <p:nvPr/>
        </p:nvSpPr>
        <p:spPr>
          <a:xfrm>
            <a:off x="3298112" y="4239233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" name="Shape 1574"/>
          <p:cNvSpPr/>
          <p:nvPr/>
        </p:nvSpPr>
        <p:spPr>
          <a:xfrm>
            <a:off x="3183036" y="2728310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" name="Shape 1577"/>
          <p:cNvSpPr/>
          <p:nvPr/>
        </p:nvSpPr>
        <p:spPr>
          <a:xfrm>
            <a:off x="4016870" y="2002151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7" name="Shape 1579"/>
          <p:cNvSpPr/>
          <p:nvPr/>
        </p:nvSpPr>
        <p:spPr>
          <a:xfrm>
            <a:off x="3579572" y="4755734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8" name="Shape 1581"/>
          <p:cNvSpPr/>
          <p:nvPr/>
        </p:nvSpPr>
        <p:spPr>
          <a:xfrm>
            <a:off x="7795226" y="2677259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" name="Shape 1582"/>
          <p:cNvSpPr/>
          <p:nvPr/>
        </p:nvSpPr>
        <p:spPr>
          <a:xfrm>
            <a:off x="8511809" y="1964154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0" name="Shape 1583"/>
          <p:cNvSpPr/>
          <p:nvPr/>
        </p:nvSpPr>
        <p:spPr>
          <a:xfrm>
            <a:off x="7953420" y="4210899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1" name="Shape 1584"/>
          <p:cNvSpPr/>
          <p:nvPr/>
        </p:nvSpPr>
        <p:spPr>
          <a:xfrm>
            <a:off x="8155763" y="4752849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</p:spTree>
    <p:extLst>
      <p:ext uri="{BB962C8B-B14F-4D97-AF65-F5344CB8AC3E}">
        <p14:creationId xmlns:p14="http://schemas.microsoft.com/office/powerpoint/2010/main" val="15112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" grpId="0" uiExpand="1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Shape 16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Stale Cache Solution</a:t>
            </a:r>
          </a:p>
        </p:txBody>
      </p:sp>
      <p:sp>
        <p:nvSpPr>
          <p:cNvPr id="1646" name="Shape 1646"/>
          <p:cNvSpPr>
            <a:spLocks noGrp="1"/>
          </p:cNvSpPr>
          <p:nvPr>
            <p:ph type="body" idx="4294967295"/>
          </p:nvPr>
        </p:nvSpPr>
        <p:spPr>
          <a:xfrm>
            <a:off x="238539" y="5812124"/>
            <a:ext cx="12488462" cy="35248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/>
              <a:t>Client c</a:t>
            </a:r>
            <a:r>
              <a:rPr sz="3600" dirty="0" smtClean="0"/>
              <a:t>ache records </a:t>
            </a:r>
            <a:r>
              <a:rPr lang="en-US" sz="3600" dirty="0" smtClean="0"/>
              <a:t>time </a:t>
            </a:r>
            <a:r>
              <a:rPr sz="3600" dirty="0" smtClean="0"/>
              <a:t>when </a:t>
            </a:r>
            <a:r>
              <a:rPr sz="3600" dirty="0"/>
              <a:t>data </a:t>
            </a:r>
            <a:r>
              <a:rPr lang="en-US" sz="3600" dirty="0" smtClean="0"/>
              <a:t>block </a:t>
            </a:r>
            <a:r>
              <a:rPr sz="3600" dirty="0" smtClean="0"/>
              <a:t>was </a:t>
            </a:r>
            <a:r>
              <a:rPr sz="3600" dirty="0" smtClean="0"/>
              <a:t>fetched</a:t>
            </a:r>
            <a:r>
              <a:rPr lang="en-US" sz="3600" dirty="0" smtClean="0"/>
              <a:t> (t1)</a:t>
            </a:r>
            <a:endParaRPr sz="36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/>
              <a:t>Before using </a:t>
            </a:r>
            <a:r>
              <a:rPr lang="en-US" sz="3600" dirty="0" smtClean="0"/>
              <a:t>data block, </a:t>
            </a:r>
            <a:r>
              <a:rPr sz="3600" dirty="0" smtClean="0"/>
              <a:t>client </a:t>
            </a:r>
            <a:r>
              <a:rPr sz="3600" dirty="0"/>
              <a:t>does a STAT request to </a:t>
            </a:r>
            <a:r>
              <a:rPr sz="3600" dirty="0" smtClean="0"/>
              <a:t>server</a:t>
            </a:r>
            <a:endParaRPr sz="3600" dirty="0"/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3300" dirty="0"/>
              <a:t> - get’s last modified </a:t>
            </a:r>
            <a:r>
              <a:rPr sz="3300" dirty="0" smtClean="0"/>
              <a:t>timestamp</a:t>
            </a:r>
            <a:r>
              <a:rPr lang="en-US" sz="3300" dirty="0" smtClean="0"/>
              <a:t> for this file (t2</a:t>
            </a:r>
            <a:r>
              <a:rPr lang="en-US" sz="3300" dirty="0" smtClean="0"/>
              <a:t>) (not block…)</a:t>
            </a:r>
            <a:endParaRPr sz="3300" dirty="0" smtClean="0"/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3300" dirty="0"/>
              <a:t> - compare to </a:t>
            </a:r>
            <a:r>
              <a:rPr sz="3300" dirty="0" smtClean="0"/>
              <a:t>cache</a:t>
            </a:r>
            <a:r>
              <a:rPr lang="en-US" sz="3300" dirty="0" smtClean="0"/>
              <a:t> timestamp</a:t>
            </a:r>
            <a:endParaRPr sz="3300" dirty="0" smtClean="0"/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3300" dirty="0"/>
              <a:t> - refetch</a:t>
            </a:r>
            <a:r>
              <a:rPr sz="3300" dirty="0" smtClean="0"/>
              <a:t> </a:t>
            </a:r>
            <a:r>
              <a:rPr lang="en-US" sz="3300" dirty="0" smtClean="0"/>
              <a:t>data </a:t>
            </a:r>
            <a:r>
              <a:rPr lang="en-US" sz="3300" dirty="0" smtClean="0"/>
              <a:t>block if </a:t>
            </a:r>
            <a:r>
              <a:rPr lang="en-US" sz="3300" dirty="0" smtClean="0"/>
              <a:t>changed since timestamp (t2 &gt; t1)</a:t>
            </a:r>
            <a:endParaRPr sz="3300" dirty="0"/>
          </a:p>
        </p:txBody>
      </p:sp>
      <p:sp>
        <p:nvSpPr>
          <p:cNvPr id="4" name="Shape 1573"/>
          <p:cNvSpPr/>
          <p:nvPr/>
        </p:nvSpPr>
        <p:spPr>
          <a:xfrm>
            <a:off x="3298112" y="4239233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" name="Shape 1574"/>
          <p:cNvSpPr/>
          <p:nvPr/>
        </p:nvSpPr>
        <p:spPr>
          <a:xfrm>
            <a:off x="3183036" y="2728310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" name="Shape 1577"/>
          <p:cNvSpPr/>
          <p:nvPr/>
        </p:nvSpPr>
        <p:spPr>
          <a:xfrm>
            <a:off x="4016870" y="2002151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7" name="Shape 1579"/>
          <p:cNvSpPr/>
          <p:nvPr/>
        </p:nvSpPr>
        <p:spPr>
          <a:xfrm>
            <a:off x="3579572" y="4755734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8" name="Shape 1581"/>
          <p:cNvSpPr/>
          <p:nvPr/>
        </p:nvSpPr>
        <p:spPr>
          <a:xfrm>
            <a:off x="7795226" y="2677259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" name="Shape 1582"/>
          <p:cNvSpPr/>
          <p:nvPr/>
        </p:nvSpPr>
        <p:spPr>
          <a:xfrm>
            <a:off x="8511809" y="1964154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0" name="Shape 1583"/>
          <p:cNvSpPr/>
          <p:nvPr/>
        </p:nvSpPr>
        <p:spPr>
          <a:xfrm>
            <a:off x="7953420" y="4210899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1" name="Shape 1584"/>
          <p:cNvSpPr/>
          <p:nvPr/>
        </p:nvSpPr>
        <p:spPr>
          <a:xfrm>
            <a:off x="8155763" y="4752849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8755" y="4752849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3335" y="4682790"/>
            <a:ext cx="559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t2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5544813" y="4989401"/>
            <a:ext cx="2253098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3070323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Pipe</a:t>
            </a:r>
          </a:p>
        </p:txBody>
      </p:sp>
      <p:sp>
        <p:nvSpPr>
          <p:cNvPr id="246" name="Shape 246"/>
          <p:cNvSpPr/>
          <p:nvPr/>
        </p:nvSpPr>
        <p:spPr>
          <a:xfrm>
            <a:off x="2845270" y="2014197"/>
            <a:ext cx="7335798" cy="427128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714441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248" name="Shape 248"/>
          <p:cNvSpPr/>
          <p:nvPr/>
        </p:nvSpPr>
        <p:spPr>
          <a:xfrm>
            <a:off x="2877912" y="4235771"/>
            <a:ext cx="7282037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49" name="Shape 249"/>
          <p:cNvSpPr/>
          <p:nvPr/>
        </p:nvSpPr>
        <p:spPr>
          <a:xfrm rot="16200000">
            <a:off x="1949684" y="2762579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250" name="Shape 250"/>
          <p:cNvSpPr/>
          <p:nvPr/>
        </p:nvSpPr>
        <p:spPr>
          <a:xfrm rot="16200000">
            <a:off x="1767718" y="4921579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251" name="Shape 251"/>
          <p:cNvSpPr/>
          <p:nvPr/>
        </p:nvSpPr>
        <p:spPr>
          <a:xfrm>
            <a:off x="5044976" y="4989401"/>
            <a:ext cx="2947909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Shape 16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Measure then Build</a:t>
            </a:r>
          </a:p>
        </p:txBody>
      </p:sp>
      <p:sp>
        <p:nvSpPr>
          <p:cNvPr id="1649" name="Shape 1649"/>
          <p:cNvSpPr>
            <a:spLocks noGrp="1"/>
          </p:cNvSpPr>
          <p:nvPr>
            <p:ph type="body" idx="4294967295"/>
          </p:nvPr>
        </p:nvSpPr>
        <p:spPr>
          <a:xfrm>
            <a:off x="258417" y="2393744"/>
            <a:ext cx="12371957" cy="524827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NFS developers found </a:t>
            </a:r>
            <a:r>
              <a:rPr sz="3800" dirty="0">
                <a:latin typeface="Menlo"/>
                <a:ea typeface="Menlo"/>
                <a:cs typeface="Menlo"/>
                <a:sym typeface="Menlo"/>
              </a:rPr>
              <a:t>stat</a:t>
            </a:r>
            <a:r>
              <a:rPr sz="3800" dirty="0"/>
              <a:t> accounted for 90% of server </a:t>
            </a:r>
            <a:r>
              <a:rPr sz="3800" dirty="0" smtClean="0"/>
              <a:t>requests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Why?  </a:t>
            </a:r>
            <a:endParaRPr lang="en-US"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Because </a:t>
            </a:r>
            <a:r>
              <a:rPr sz="3800" dirty="0"/>
              <a:t>clients frequently recheck </a:t>
            </a:r>
            <a:r>
              <a:rPr sz="3800" dirty="0" smtClean="0"/>
              <a:t>cache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11511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Shape 16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Reducing Stat Calls</a:t>
            </a:r>
          </a:p>
        </p:txBody>
      </p:sp>
      <p:sp>
        <p:nvSpPr>
          <p:cNvPr id="1655" name="Shape 1655"/>
          <p:cNvSpPr>
            <a:spLocks noGrp="1"/>
          </p:cNvSpPr>
          <p:nvPr>
            <p:ph type="body" idx="4294967295"/>
          </p:nvPr>
        </p:nvSpPr>
        <p:spPr>
          <a:xfrm>
            <a:off x="437322" y="5453556"/>
            <a:ext cx="12162800" cy="4186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Solution: cache results of </a:t>
            </a:r>
            <a:r>
              <a:rPr sz="3800" dirty="0">
                <a:latin typeface="Menlo"/>
                <a:ea typeface="Menlo"/>
                <a:cs typeface="Menlo"/>
                <a:sym typeface="Menlo"/>
              </a:rPr>
              <a:t>stat</a:t>
            </a:r>
            <a:r>
              <a:rPr sz="3800" dirty="0"/>
              <a:t> </a:t>
            </a:r>
            <a:r>
              <a:rPr sz="3800" dirty="0" smtClean="0"/>
              <a:t>calls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What is the result? </a:t>
            </a:r>
            <a:endParaRPr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Partial Solution: Make </a:t>
            </a:r>
            <a:r>
              <a:rPr sz="3800" dirty="0" smtClean="0"/>
              <a:t>stat </a:t>
            </a:r>
            <a:r>
              <a:rPr sz="3800" dirty="0"/>
              <a:t>cache entries expire after a given time</a:t>
            </a:r>
            <a:r>
              <a:rPr sz="3800" dirty="0" smtClean="0"/>
              <a:t> (</a:t>
            </a:r>
            <a:r>
              <a:rPr lang="en-US" sz="3800" dirty="0" smtClean="0"/>
              <a:t>e.g., </a:t>
            </a:r>
            <a:r>
              <a:rPr sz="3800" dirty="0" smtClean="0"/>
              <a:t>3 </a:t>
            </a:r>
            <a:r>
              <a:rPr sz="3800" dirty="0"/>
              <a:t>seconds</a:t>
            </a:r>
            <a:r>
              <a:rPr sz="3800" dirty="0" smtClean="0"/>
              <a:t>)</a:t>
            </a:r>
            <a:r>
              <a:rPr lang="en-US" sz="3800" dirty="0" smtClean="0"/>
              <a:t> </a:t>
            </a:r>
            <a:r>
              <a:rPr lang="en-US" sz="3800" dirty="0" smtClean="0"/>
              <a:t>(discard t2 </a:t>
            </a:r>
            <a:r>
              <a:rPr lang="en-US" sz="3800" dirty="0" smtClean="0"/>
              <a:t>at client 2)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What is the result?</a:t>
            </a:r>
            <a:endParaRPr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</p:txBody>
      </p:sp>
      <p:sp>
        <p:nvSpPr>
          <p:cNvPr id="4" name="Shape 1573"/>
          <p:cNvSpPr/>
          <p:nvPr/>
        </p:nvSpPr>
        <p:spPr>
          <a:xfrm>
            <a:off x="3298112" y="4006758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" name="Shape 1574"/>
          <p:cNvSpPr/>
          <p:nvPr/>
        </p:nvSpPr>
        <p:spPr>
          <a:xfrm>
            <a:off x="3183036" y="2495835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" name="Shape 1577"/>
          <p:cNvSpPr/>
          <p:nvPr/>
        </p:nvSpPr>
        <p:spPr>
          <a:xfrm>
            <a:off x="4016870" y="1769676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7" name="Shape 1579"/>
          <p:cNvSpPr/>
          <p:nvPr/>
        </p:nvSpPr>
        <p:spPr>
          <a:xfrm>
            <a:off x="3579572" y="4523259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8" name="Shape 1581"/>
          <p:cNvSpPr/>
          <p:nvPr/>
        </p:nvSpPr>
        <p:spPr>
          <a:xfrm>
            <a:off x="7795226" y="2444784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" name="Shape 1582"/>
          <p:cNvSpPr/>
          <p:nvPr/>
        </p:nvSpPr>
        <p:spPr>
          <a:xfrm>
            <a:off x="8511809" y="1731679"/>
            <a:ext cx="16478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0" name="Shape 1583"/>
          <p:cNvSpPr/>
          <p:nvPr/>
        </p:nvSpPr>
        <p:spPr>
          <a:xfrm>
            <a:off x="7953420" y="3978424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1" name="Shape 1584"/>
          <p:cNvSpPr/>
          <p:nvPr/>
        </p:nvSpPr>
        <p:spPr>
          <a:xfrm>
            <a:off x="8155763" y="4520374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77353" y="4419305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37122" y="4426212"/>
            <a:ext cx="559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6897" y="8888058"/>
            <a:ext cx="8489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Could read data that is </a:t>
            </a:r>
            <a:r>
              <a:rPr lang="en-US" dirty="0" smtClean="0">
                <a:solidFill>
                  <a:schemeClr val="accent1"/>
                </a:solidFill>
              </a:rPr>
              <a:t>up to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3 seconds old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4446" y="6472048"/>
            <a:ext cx="5745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Never see updates on server!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Shape 16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NFS </a:t>
            </a:r>
            <a:r>
              <a:rPr sz="6480" dirty="0" smtClean="0">
                <a:solidFill>
                  <a:srgbClr val="FFFFFF"/>
                </a:solidFill>
              </a:rPr>
              <a:t>Summary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658" name="Shape 1658"/>
          <p:cNvSpPr>
            <a:spLocks noGrp="1"/>
          </p:cNvSpPr>
          <p:nvPr>
            <p:ph type="body" idx="4294967295"/>
          </p:nvPr>
        </p:nvSpPr>
        <p:spPr>
          <a:xfrm>
            <a:off x="417443" y="2361786"/>
            <a:ext cx="12143914" cy="68617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NFS handles client and server crashes very well;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r</a:t>
            </a:r>
            <a:r>
              <a:rPr sz="3800" dirty="0" smtClean="0"/>
              <a:t>obust </a:t>
            </a:r>
            <a:r>
              <a:rPr sz="3800" dirty="0"/>
              <a:t>APIs are often: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</a:t>
            </a:r>
            <a:r>
              <a:rPr sz="3800" b="1" dirty="0">
                <a:latin typeface="Helvetica"/>
                <a:ea typeface="Helvetica"/>
                <a:cs typeface="Helvetica"/>
                <a:sym typeface="Helvetica"/>
              </a:rPr>
              <a:t>stateless</a:t>
            </a:r>
            <a:r>
              <a:rPr sz="3800" dirty="0"/>
              <a:t>: servers don’t remember clients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</a:t>
            </a:r>
            <a:r>
              <a:rPr sz="3800" b="1" dirty="0">
                <a:latin typeface="Helvetica"/>
                <a:ea typeface="Helvetica"/>
                <a:cs typeface="Helvetica"/>
                <a:sym typeface="Helvetica"/>
              </a:rPr>
              <a:t>idempotent</a:t>
            </a:r>
            <a:r>
              <a:rPr sz="3800" dirty="0"/>
              <a:t>: doing things twice never </a:t>
            </a:r>
            <a:r>
              <a:rPr sz="3800" dirty="0" smtClean="0"/>
              <a:t>hurts</a:t>
            </a:r>
            <a:endParaRPr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Caching </a:t>
            </a:r>
            <a:r>
              <a:rPr sz="3800" dirty="0"/>
              <a:t>and write buffering is harder in distributed systems, especially with </a:t>
            </a:r>
            <a:r>
              <a:rPr sz="3800" dirty="0" smtClean="0"/>
              <a:t>crashes</a:t>
            </a:r>
            <a:endParaRPr lang="en-US"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Problems: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Consistency model is odd (client may not see updates until 3 seconds after file is closed)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Scalability limitations as more clients call stat() on server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5754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AFS Goals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4294967295"/>
          </p:nvPr>
        </p:nvSpPr>
        <p:spPr>
          <a:xfrm>
            <a:off x="428599" y="2492476"/>
            <a:ext cx="11099800" cy="5556250"/>
          </a:xfrm>
          <a:prstGeom prst="rect">
            <a:avLst/>
          </a:prstGeom>
        </p:spPr>
        <p:txBody>
          <a:bodyPr/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500" dirty="0"/>
              <a:t>Primary goal: scalability!  (many clients per server)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endParaRPr sz="3500" dirty="0"/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500" dirty="0"/>
              <a:t>More reasonable semantics for concurrent file </a:t>
            </a:r>
            <a:r>
              <a:rPr sz="3500" dirty="0" smtClean="0"/>
              <a:t>access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endParaRPr sz="3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AFS Design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4294967295"/>
          </p:nvPr>
        </p:nvSpPr>
        <p:spPr>
          <a:xfrm>
            <a:off x="462165" y="2247489"/>
            <a:ext cx="11099800" cy="186213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333333"/>
                </a:solidFill>
              </a:rPr>
              <a:t>NFS: </a:t>
            </a:r>
            <a:r>
              <a:rPr lang="en-US" sz="3200" dirty="0" smtClean="0">
                <a:solidFill>
                  <a:srgbClr val="333333"/>
                </a:solidFill>
              </a:rPr>
              <a:t>Server </a:t>
            </a:r>
            <a:r>
              <a:rPr sz="3200" dirty="0" smtClean="0">
                <a:solidFill>
                  <a:srgbClr val="333333"/>
                </a:solidFill>
              </a:rPr>
              <a:t>export</a:t>
            </a:r>
            <a:r>
              <a:rPr lang="en-US" sz="3200" dirty="0" smtClean="0">
                <a:solidFill>
                  <a:srgbClr val="333333"/>
                </a:solidFill>
              </a:rPr>
              <a:t>s</a:t>
            </a:r>
            <a:r>
              <a:rPr sz="3200" dirty="0" smtClean="0">
                <a:solidFill>
                  <a:srgbClr val="333333"/>
                </a:solidFill>
              </a:rPr>
              <a:t> </a:t>
            </a:r>
            <a:r>
              <a:rPr sz="3200" dirty="0">
                <a:solidFill>
                  <a:srgbClr val="333333"/>
                </a:solidFill>
              </a:rPr>
              <a:t>local </a:t>
            </a:r>
            <a:r>
              <a:rPr sz="3200" dirty="0" smtClean="0">
                <a:solidFill>
                  <a:srgbClr val="333333"/>
                </a:solidFill>
              </a:rPr>
              <a:t>FS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333333"/>
                </a:solidFill>
              </a:rPr>
              <a:t>AFS: </a:t>
            </a:r>
            <a:r>
              <a:rPr lang="en-US" sz="3200" dirty="0" smtClean="0">
                <a:solidFill>
                  <a:srgbClr val="333333"/>
                </a:solidFill>
              </a:rPr>
              <a:t>Directory tree</a:t>
            </a:r>
            <a:r>
              <a:rPr sz="3200" dirty="0" smtClean="0">
                <a:solidFill>
                  <a:srgbClr val="333333"/>
                </a:solidFill>
              </a:rPr>
              <a:t> store</a:t>
            </a:r>
            <a:r>
              <a:rPr lang="en-US" sz="3200" dirty="0" smtClean="0">
                <a:solidFill>
                  <a:srgbClr val="333333"/>
                </a:solidFill>
              </a:rPr>
              <a:t>d</a:t>
            </a:r>
            <a:r>
              <a:rPr sz="3200" dirty="0" smtClean="0">
                <a:solidFill>
                  <a:srgbClr val="333333"/>
                </a:solidFill>
              </a:rPr>
              <a:t> </a:t>
            </a:r>
            <a:r>
              <a:rPr sz="3200" dirty="0">
                <a:solidFill>
                  <a:srgbClr val="333333"/>
                </a:solidFill>
              </a:rPr>
              <a:t>across many </a:t>
            </a:r>
            <a:r>
              <a:rPr lang="en-US" sz="3200" dirty="0" smtClean="0">
                <a:solidFill>
                  <a:srgbClr val="333333"/>
                </a:solidFill>
              </a:rPr>
              <a:t>server </a:t>
            </a:r>
            <a:r>
              <a:rPr sz="3200" dirty="0" smtClean="0">
                <a:solidFill>
                  <a:srgbClr val="333333"/>
                </a:solidFill>
              </a:rPr>
              <a:t>machines</a:t>
            </a:r>
            <a:r>
              <a:rPr lang="en-US" sz="3200" dirty="0" smtClean="0">
                <a:solidFill>
                  <a:srgbClr val="333333"/>
                </a:solidFill>
              </a:rPr>
              <a:t> </a:t>
            </a:r>
            <a:br>
              <a:rPr lang="en-US" sz="3200" dirty="0" smtClean="0">
                <a:solidFill>
                  <a:srgbClr val="333333"/>
                </a:solidFill>
              </a:rPr>
            </a:br>
            <a:r>
              <a:rPr lang="en-US" sz="3200" dirty="0" smtClean="0">
                <a:solidFill>
                  <a:srgbClr val="333333"/>
                </a:solidFill>
              </a:rPr>
              <a:t>(helps scalability!)</a:t>
            </a:r>
            <a:endParaRPr sz="3200" dirty="0">
              <a:solidFill>
                <a:srgbClr val="333333"/>
              </a:solidFill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3386291" y="4354466"/>
            <a:ext cx="542150" cy="54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3835840" y="4837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01" name="Shape 301"/>
          <p:cNvSpPr/>
          <p:nvPr/>
        </p:nvSpPr>
        <p:spPr>
          <a:xfrm flipH="1">
            <a:off x="3238940" y="4837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3894291" y="5116466"/>
            <a:ext cx="542150" cy="54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4343840" y="5599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04" name="Shape 304"/>
          <p:cNvSpPr/>
          <p:nvPr/>
        </p:nvSpPr>
        <p:spPr>
          <a:xfrm flipH="1">
            <a:off x="3746940" y="5599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2878291" y="5116466"/>
            <a:ext cx="542150" cy="54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06" name="Shape 306"/>
          <p:cNvSpPr/>
          <p:nvPr/>
        </p:nvSpPr>
        <p:spPr>
          <a:xfrm flipH="1">
            <a:off x="2730940" y="5599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2370291" y="5878466"/>
            <a:ext cx="542150" cy="54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2819840" y="6361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09" name="Shape 309"/>
          <p:cNvSpPr/>
          <p:nvPr/>
        </p:nvSpPr>
        <p:spPr>
          <a:xfrm flipH="1">
            <a:off x="2222940" y="6361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3513291" y="5878466"/>
            <a:ext cx="542150" cy="54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3962840" y="6361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4402291" y="5878466"/>
            <a:ext cx="542150" cy="54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4851840" y="6361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878291" y="6640466"/>
            <a:ext cx="542150" cy="54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15" name="Shape 315"/>
          <p:cNvSpPr/>
          <p:nvPr/>
        </p:nvSpPr>
        <p:spPr>
          <a:xfrm flipH="1">
            <a:off x="2730940" y="7123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4021291" y="6640466"/>
            <a:ext cx="542150" cy="54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4470840" y="7123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flipH="1">
            <a:off x="3873940" y="7123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4910291" y="6640466"/>
            <a:ext cx="542150" cy="54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5359840" y="7123755"/>
            <a:ext cx="236190" cy="35886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5088030" y="4374328"/>
            <a:ext cx="6184385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333333"/>
                </a:solidFill>
              </a:rPr>
              <a:t>Break </a:t>
            </a:r>
            <a:r>
              <a:rPr lang="en-US" sz="3200" dirty="0" smtClean="0">
                <a:solidFill>
                  <a:srgbClr val="333333"/>
                </a:solidFill>
              </a:rPr>
              <a:t>directory </a:t>
            </a:r>
            <a:r>
              <a:rPr sz="3200" dirty="0" smtClean="0">
                <a:solidFill>
                  <a:srgbClr val="333333"/>
                </a:solidFill>
              </a:rPr>
              <a:t>tree </a:t>
            </a:r>
            <a:r>
              <a:rPr sz="3200" dirty="0">
                <a:solidFill>
                  <a:srgbClr val="333333"/>
                </a:solidFill>
              </a:rPr>
              <a:t>into “</a:t>
            </a:r>
            <a:r>
              <a:rPr sz="3200" dirty="0" smtClean="0">
                <a:solidFill>
                  <a:srgbClr val="333333"/>
                </a:solidFill>
              </a:rPr>
              <a:t>volumes”</a:t>
            </a:r>
            <a:endParaRPr sz="3200" dirty="0">
              <a:solidFill>
                <a:srgbClr val="33333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333333"/>
                </a:solidFill>
              </a:rPr>
              <a:t>I.e., partial sub </a:t>
            </a:r>
            <a:r>
              <a:rPr sz="3200" dirty="0" smtClean="0">
                <a:solidFill>
                  <a:srgbClr val="333333"/>
                </a:solidFill>
              </a:rPr>
              <a:t>trees</a:t>
            </a:r>
            <a:endParaRPr sz="32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3763339" y="1868499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3772489" y="1364139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29" name="Shape 329"/>
          <p:cNvSpPr/>
          <p:nvPr/>
        </p:nvSpPr>
        <p:spPr>
          <a:xfrm>
            <a:off x="5906096" y="4926408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5915246" y="4422048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31" name="Shape 331"/>
          <p:cNvSpPr/>
          <p:nvPr/>
        </p:nvSpPr>
        <p:spPr>
          <a:xfrm>
            <a:off x="6701460" y="2122499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6710611" y="1618139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33" name="Shape 333"/>
          <p:cNvSpPr/>
          <p:nvPr/>
        </p:nvSpPr>
        <p:spPr>
          <a:xfrm>
            <a:off x="3818090" y="2459660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V1</a:t>
            </a:r>
          </a:p>
        </p:txBody>
      </p:sp>
      <p:sp>
        <p:nvSpPr>
          <p:cNvPr id="334" name="Shape 334"/>
          <p:cNvSpPr/>
          <p:nvPr/>
        </p:nvSpPr>
        <p:spPr>
          <a:xfrm>
            <a:off x="4410694" y="2040780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V2</a:t>
            </a:r>
          </a:p>
        </p:txBody>
      </p:sp>
      <p:sp>
        <p:nvSpPr>
          <p:cNvPr id="335" name="Shape 335"/>
          <p:cNvSpPr/>
          <p:nvPr/>
        </p:nvSpPr>
        <p:spPr>
          <a:xfrm>
            <a:off x="6740156" y="2742886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V5</a:t>
            </a:r>
          </a:p>
        </p:txBody>
      </p:sp>
      <p:sp>
        <p:nvSpPr>
          <p:cNvPr id="336" name="Shape 336"/>
          <p:cNvSpPr/>
          <p:nvPr/>
        </p:nvSpPr>
        <p:spPr>
          <a:xfrm>
            <a:off x="7348815" y="2741443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V6</a:t>
            </a:r>
          </a:p>
        </p:txBody>
      </p:sp>
      <p:sp>
        <p:nvSpPr>
          <p:cNvPr id="337" name="Shape 337"/>
          <p:cNvSpPr/>
          <p:nvPr/>
        </p:nvSpPr>
        <p:spPr>
          <a:xfrm>
            <a:off x="7348815" y="2144543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V4</a:t>
            </a:r>
          </a:p>
        </p:txBody>
      </p:sp>
      <p:sp>
        <p:nvSpPr>
          <p:cNvPr id="338" name="Shape 338"/>
          <p:cNvSpPr/>
          <p:nvPr/>
        </p:nvSpPr>
        <p:spPr>
          <a:xfrm>
            <a:off x="5957962" y="5578906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V3</a:t>
            </a:r>
          </a:p>
        </p:txBody>
      </p:sp>
      <p:sp>
        <p:nvSpPr>
          <p:cNvPr id="339" name="Shape 339"/>
          <p:cNvSpPr/>
          <p:nvPr/>
        </p:nvSpPr>
        <p:spPr>
          <a:xfrm>
            <a:off x="475242" y="6781766"/>
            <a:ext cx="125298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dirty="0" smtClean="0">
                <a:solidFill>
                  <a:srgbClr val="FFFFFF"/>
                </a:solidFill>
              </a:rPr>
              <a:t>collection </a:t>
            </a:r>
            <a:r>
              <a:rPr sz="3000" dirty="0">
                <a:solidFill>
                  <a:srgbClr val="FFFFFF"/>
                </a:solidFill>
              </a:rPr>
              <a:t>of servers </a:t>
            </a:r>
            <a:r>
              <a:rPr sz="3000" dirty="0" smtClean="0">
                <a:solidFill>
                  <a:srgbClr val="FFFFFF"/>
                </a:solidFill>
              </a:rPr>
              <a:t>store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sz="3000" dirty="0" smtClean="0">
                <a:solidFill>
                  <a:srgbClr val="FFFFFF"/>
                </a:solidFill>
              </a:rPr>
              <a:t>different </a:t>
            </a:r>
            <a:r>
              <a:rPr sz="3000" dirty="0">
                <a:solidFill>
                  <a:srgbClr val="FFFFFF"/>
                </a:solidFill>
              </a:rPr>
              <a:t>volumes </a:t>
            </a:r>
            <a:r>
              <a:rPr sz="3000" smtClean="0">
                <a:solidFill>
                  <a:srgbClr val="FFFFFF"/>
                </a:solidFill>
              </a:rPr>
              <a:t>that</a:t>
            </a:r>
            <a:r>
              <a:rPr lang="en-US" sz="3000" smtClean="0"/>
              <a:t> </a:t>
            </a:r>
            <a:r>
              <a:rPr lang="en-US" sz="3000" smtClean="0">
                <a:solidFill>
                  <a:srgbClr val="FFFFFF"/>
                </a:solidFill>
              </a:rPr>
              <a:t>together form directory </a:t>
            </a:r>
            <a:r>
              <a:rPr sz="3000" dirty="0" smtClean="0">
                <a:solidFill>
                  <a:srgbClr val="FFFFFF"/>
                </a:solidFill>
              </a:rPr>
              <a:t>tree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6" name="Shape 358"/>
          <p:cNvSpPr txBox="1">
            <a:spLocks/>
          </p:cNvSpPr>
          <p:nvPr/>
        </p:nvSpPr>
        <p:spPr>
          <a:xfrm>
            <a:off x="1347418" y="42874"/>
            <a:ext cx="10785475" cy="1825625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defTabSz="473201">
              <a:defRPr sz="6480"/>
            </a:lvl1pPr>
          </a:lstStyle>
          <a:p>
            <a:pPr marL="0" marR="0" lvl="0" indent="0" algn="ctr" defTabSz="4732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648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Volume Architecture</a:t>
            </a:r>
            <a:endParaRPr kumimoji="0" lang="en-US" sz="648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3763339" y="1868499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3772489" y="1364139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44" name="Shape 344"/>
          <p:cNvSpPr/>
          <p:nvPr/>
        </p:nvSpPr>
        <p:spPr>
          <a:xfrm>
            <a:off x="5906096" y="4926408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5915246" y="4422048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46" name="Shape 346"/>
          <p:cNvSpPr/>
          <p:nvPr/>
        </p:nvSpPr>
        <p:spPr>
          <a:xfrm>
            <a:off x="6701460" y="2122499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6710611" y="1618139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48" name="Shape 348"/>
          <p:cNvSpPr/>
          <p:nvPr/>
        </p:nvSpPr>
        <p:spPr>
          <a:xfrm>
            <a:off x="3818090" y="2459660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V1</a:t>
            </a:r>
          </a:p>
        </p:txBody>
      </p:sp>
      <p:sp>
        <p:nvSpPr>
          <p:cNvPr id="349" name="Shape 349"/>
          <p:cNvSpPr/>
          <p:nvPr/>
        </p:nvSpPr>
        <p:spPr>
          <a:xfrm>
            <a:off x="4410694" y="2040780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V2</a:t>
            </a:r>
          </a:p>
        </p:txBody>
      </p:sp>
      <p:sp>
        <p:nvSpPr>
          <p:cNvPr id="350" name="Shape 350"/>
          <p:cNvSpPr/>
          <p:nvPr/>
        </p:nvSpPr>
        <p:spPr>
          <a:xfrm>
            <a:off x="6740156" y="2742886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V5</a:t>
            </a:r>
          </a:p>
        </p:txBody>
      </p:sp>
      <p:sp>
        <p:nvSpPr>
          <p:cNvPr id="351" name="Shape 351"/>
          <p:cNvSpPr/>
          <p:nvPr/>
        </p:nvSpPr>
        <p:spPr>
          <a:xfrm>
            <a:off x="7348815" y="2741443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V6</a:t>
            </a:r>
          </a:p>
        </p:txBody>
      </p:sp>
      <p:sp>
        <p:nvSpPr>
          <p:cNvPr id="352" name="Shape 352"/>
          <p:cNvSpPr/>
          <p:nvPr/>
        </p:nvSpPr>
        <p:spPr>
          <a:xfrm>
            <a:off x="7348815" y="2144543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V4</a:t>
            </a:r>
          </a:p>
        </p:txBody>
      </p:sp>
      <p:sp>
        <p:nvSpPr>
          <p:cNvPr id="353" name="Shape 353"/>
          <p:cNvSpPr/>
          <p:nvPr/>
        </p:nvSpPr>
        <p:spPr>
          <a:xfrm>
            <a:off x="5957962" y="5578906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V3</a:t>
            </a:r>
          </a:p>
        </p:txBody>
      </p:sp>
      <p:sp>
        <p:nvSpPr>
          <p:cNvPr id="354" name="Shape 354"/>
          <p:cNvSpPr/>
          <p:nvPr/>
        </p:nvSpPr>
        <p:spPr>
          <a:xfrm>
            <a:off x="8050934" y="4368800"/>
            <a:ext cx="4814317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volumes may be moved by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an administrator.</a:t>
            </a:r>
          </a:p>
        </p:txBody>
      </p:sp>
      <p:sp>
        <p:nvSpPr>
          <p:cNvPr id="356" name="Shape 356"/>
          <p:cNvSpPr/>
          <p:nvPr/>
        </p:nvSpPr>
        <p:spPr>
          <a:xfrm>
            <a:off x="7152657" y="3286464"/>
            <a:ext cx="850466" cy="1802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062" h="21600" extrusionOk="0">
                <a:moveTo>
                  <a:pt x="0" y="21600"/>
                </a:moveTo>
                <a:cubicBezTo>
                  <a:pt x="17636" y="16396"/>
                  <a:pt x="21600" y="9196"/>
                  <a:pt x="11893" y="0"/>
                </a:cubicBezTo>
              </a:path>
            </a:pathLst>
          </a:custGeom>
          <a:ln w="254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7" name="Shape 358"/>
          <p:cNvSpPr txBox="1">
            <a:spLocks/>
          </p:cNvSpPr>
          <p:nvPr/>
        </p:nvSpPr>
        <p:spPr>
          <a:xfrm>
            <a:off x="1347418" y="42874"/>
            <a:ext cx="10785475" cy="1825625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defTabSz="473201">
              <a:defRPr sz="6480"/>
            </a:lvl1pPr>
          </a:lstStyle>
          <a:p>
            <a:pPr marL="0" marR="0" lvl="0" indent="0" algn="ctr" defTabSz="4732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648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Volume Architecture</a:t>
            </a:r>
            <a:endParaRPr kumimoji="0" lang="en-US" sz="648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 idx="4294967295"/>
          </p:nvPr>
        </p:nvSpPr>
        <p:spPr>
          <a:xfrm>
            <a:off x="1347418" y="42874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Volume </a:t>
            </a:r>
            <a:r>
              <a:rPr sz="6480" dirty="0" smtClean="0">
                <a:solidFill>
                  <a:srgbClr val="FFFFFF"/>
                </a:solidFill>
              </a:rPr>
              <a:t>Arch</a:t>
            </a:r>
            <a:r>
              <a:rPr lang="en-US" sz="6480" dirty="0" smtClean="0">
                <a:solidFill>
                  <a:srgbClr val="FFFFFF"/>
                </a:solidFill>
              </a:rPr>
              <a:t>itecture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3763339" y="1868499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3772489" y="1364139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61" name="Shape 361"/>
          <p:cNvSpPr/>
          <p:nvPr/>
        </p:nvSpPr>
        <p:spPr>
          <a:xfrm>
            <a:off x="5906096" y="4926408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5915246" y="4422048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63" name="Shape 363"/>
          <p:cNvSpPr/>
          <p:nvPr/>
        </p:nvSpPr>
        <p:spPr>
          <a:xfrm>
            <a:off x="6701460" y="2122499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6710611" y="1618139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65" name="Shape 365"/>
          <p:cNvSpPr/>
          <p:nvPr/>
        </p:nvSpPr>
        <p:spPr>
          <a:xfrm>
            <a:off x="3818090" y="2459660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V1</a:t>
            </a:r>
          </a:p>
        </p:txBody>
      </p:sp>
      <p:sp>
        <p:nvSpPr>
          <p:cNvPr id="366" name="Shape 366"/>
          <p:cNvSpPr/>
          <p:nvPr/>
        </p:nvSpPr>
        <p:spPr>
          <a:xfrm>
            <a:off x="4410694" y="2040780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V2</a:t>
            </a:r>
          </a:p>
        </p:txBody>
      </p:sp>
      <p:sp>
        <p:nvSpPr>
          <p:cNvPr id="367" name="Shape 367"/>
          <p:cNvSpPr/>
          <p:nvPr/>
        </p:nvSpPr>
        <p:spPr>
          <a:xfrm>
            <a:off x="6740156" y="2742886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V5</a:t>
            </a:r>
          </a:p>
        </p:txBody>
      </p:sp>
      <p:sp>
        <p:nvSpPr>
          <p:cNvPr id="369" name="Shape 369"/>
          <p:cNvSpPr/>
          <p:nvPr/>
        </p:nvSpPr>
        <p:spPr>
          <a:xfrm>
            <a:off x="7348815" y="2144543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V4</a:t>
            </a:r>
          </a:p>
        </p:txBody>
      </p:sp>
      <p:sp>
        <p:nvSpPr>
          <p:cNvPr id="370" name="Shape 370"/>
          <p:cNvSpPr/>
          <p:nvPr/>
        </p:nvSpPr>
        <p:spPr>
          <a:xfrm>
            <a:off x="5957962" y="5578906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V3</a:t>
            </a:r>
          </a:p>
        </p:txBody>
      </p:sp>
      <p:sp>
        <p:nvSpPr>
          <p:cNvPr id="371" name="Shape 371"/>
          <p:cNvSpPr/>
          <p:nvPr/>
        </p:nvSpPr>
        <p:spPr>
          <a:xfrm>
            <a:off x="8050934" y="4368800"/>
            <a:ext cx="4814317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volumes may be moved by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an administrator.</a:t>
            </a:r>
          </a:p>
        </p:txBody>
      </p:sp>
      <p:sp>
        <p:nvSpPr>
          <p:cNvPr id="374" name="Shape 374"/>
          <p:cNvSpPr/>
          <p:nvPr/>
        </p:nvSpPr>
        <p:spPr>
          <a:xfrm>
            <a:off x="7152657" y="3286464"/>
            <a:ext cx="850466" cy="1802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062" h="21600" extrusionOk="0">
                <a:moveTo>
                  <a:pt x="0" y="21600"/>
                </a:moveTo>
                <a:cubicBezTo>
                  <a:pt x="17636" y="16396"/>
                  <a:pt x="21600" y="9196"/>
                  <a:pt x="11893" y="0"/>
                </a:cubicBezTo>
              </a:path>
            </a:pathLst>
          </a:custGeom>
          <a:ln w="254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6556275" y="4960269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2702246" y="4555092"/>
            <a:ext cx="1270001" cy="1270001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2776947" y="4050732"/>
            <a:ext cx="112059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394" name="Shape 394"/>
          <p:cNvSpPr/>
          <p:nvPr/>
        </p:nvSpPr>
        <p:spPr>
          <a:xfrm>
            <a:off x="3763339" y="1868499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772489" y="1364139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96" name="Shape 396"/>
          <p:cNvSpPr/>
          <p:nvPr/>
        </p:nvSpPr>
        <p:spPr>
          <a:xfrm>
            <a:off x="6701460" y="2122499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6710611" y="1618139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398" name="Shape 398"/>
          <p:cNvSpPr/>
          <p:nvPr/>
        </p:nvSpPr>
        <p:spPr>
          <a:xfrm>
            <a:off x="3818090" y="2459660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V1</a:t>
            </a:r>
          </a:p>
        </p:txBody>
      </p:sp>
      <p:sp>
        <p:nvSpPr>
          <p:cNvPr id="399" name="Shape 399"/>
          <p:cNvSpPr/>
          <p:nvPr/>
        </p:nvSpPr>
        <p:spPr>
          <a:xfrm>
            <a:off x="4410694" y="2040780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V2</a:t>
            </a:r>
          </a:p>
        </p:txBody>
      </p:sp>
      <p:sp>
        <p:nvSpPr>
          <p:cNvPr id="400" name="Shape 400"/>
          <p:cNvSpPr/>
          <p:nvPr/>
        </p:nvSpPr>
        <p:spPr>
          <a:xfrm>
            <a:off x="6740156" y="2742886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V5</a:t>
            </a:r>
          </a:p>
        </p:txBody>
      </p:sp>
      <p:sp>
        <p:nvSpPr>
          <p:cNvPr id="401" name="Shape 401"/>
          <p:cNvSpPr/>
          <p:nvPr/>
        </p:nvSpPr>
        <p:spPr>
          <a:xfrm>
            <a:off x="7348815" y="2144543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V4</a:t>
            </a:r>
          </a:p>
        </p:txBody>
      </p:sp>
      <p:sp>
        <p:nvSpPr>
          <p:cNvPr id="402" name="Shape 402"/>
          <p:cNvSpPr/>
          <p:nvPr/>
        </p:nvSpPr>
        <p:spPr>
          <a:xfrm>
            <a:off x="372542" y="6897336"/>
            <a:ext cx="1232056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tx1"/>
                </a:solidFill>
              </a:rPr>
              <a:t>C</a:t>
            </a:r>
            <a:r>
              <a:rPr sz="3000" dirty="0" smtClean="0">
                <a:solidFill>
                  <a:schemeClr val="tx1"/>
                </a:solidFill>
              </a:rPr>
              <a:t>li</a:t>
            </a:r>
            <a:r>
              <a:rPr sz="3000" dirty="0" smtClean="0">
                <a:solidFill>
                  <a:srgbClr val="FFFFFF"/>
                </a:solidFill>
              </a:rPr>
              <a:t>ent </a:t>
            </a:r>
            <a:r>
              <a:rPr sz="3000" dirty="0">
                <a:solidFill>
                  <a:srgbClr val="FFFFFF"/>
                </a:solidFill>
              </a:rPr>
              <a:t>library gives </a:t>
            </a:r>
            <a:r>
              <a:rPr sz="3000" dirty="0" smtClean="0">
                <a:solidFill>
                  <a:srgbClr val="FFFFFF"/>
                </a:solidFill>
              </a:rPr>
              <a:t>seamless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sz="3000" dirty="0" smtClean="0">
                <a:solidFill>
                  <a:srgbClr val="FFFFFF"/>
                </a:solidFill>
              </a:rPr>
              <a:t>view </a:t>
            </a:r>
            <a:r>
              <a:rPr sz="3000" dirty="0">
                <a:solidFill>
                  <a:srgbClr val="FFFFFF"/>
                </a:solidFill>
              </a:rPr>
              <a:t>of</a:t>
            </a:r>
            <a:r>
              <a:rPr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smtClean="0">
                <a:solidFill>
                  <a:srgbClr val="FFFFFF"/>
                </a:solidFill>
              </a:rPr>
              <a:t>directory</a:t>
            </a:r>
            <a:r>
              <a:rPr sz="3000" dirty="0" smtClean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tree by automatically finding</a:t>
            </a:r>
            <a:r>
              <a:rPr sz="3000" dirty="0" smtClean="0">
                <a:solidFill>
                  <a:srgbClr val="FFFFFF"/>
                </a:solidFill>
              </a:rPr>
              <a:t> volumes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403" name="Shape 403"/>
          <p:cNvSpPr/>
          <p:nvPr/>
        </p:nvSpPr>
        <p:spPr>
          <a:xfrm flipV="1">
            <a:off x="3603601" y="3212692"/>
            <a:ext cx="474699" cy="90229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04" name="Shape 404"/>
          <p:cNvSpPr/>
          <p:nvPr/>
        </p:nvSpPr>
        <p:spPr>
          <a:xfrm flipV="1">
            <a:off x="4163286" y="3212692"/>
            <a:ext cx="2458927" cy="1247628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4163286" y="5095319"/>
            <a:ext cx="1630886" cy="387444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5906096" y="4926408"/>
            <a:ext cx="1270001" cy="1270001"/>
          </a:xfrm>
          <a:prstGeom prst="rect">
            <a:avLst/>
          </a:prstGeom>
          <a:solidFill>
            <a:srgbClr val="1497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1497FC"/>
                </a:solidFill>
              </a:defRPr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5915246" y="4422048"/>
            <a:ext cx="12517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408" name="Shape 408"/>
          <p:cNvSpPr/>
          <p:nvPr/>
        </p:nvSpPr>
        <p:spPr>
          <a:xfrm>
            <a:off x="5957962" y="5578906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V3</a:t>
            </a:r>
          </a:p>
        </p:txBody>
      </p:sp>
      <p:sp>
        <p:nvSpPr>
          <p:cNvPr id="409" name="Shape 409"/>
          <p:cNvSpPr/>
          <p:nvPr/>
        </p:nvSpPr>
        <p:spPr>
          <a:xfrm>
            <a:off x="6556275" y="4960269"/>
            <a:ext cx="561247" cy="5715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V6</a:t>
            </a:r>
          </a:p>
        </p:txBody>
      </p:sp>
      <p:sp>
        <p:nvSpPr>
          <p:cNvPr id="21" name="Shape 422"/>
          <p:cNvSpPr/>
          <p:nvPr/>
        </p:nvSpPr>
        <p:spPr>
          <a:xfrm>
            <a:off x="372543" y="8262109"/>
            <a:ext cx="962190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Communication via </a:t>
            </a:r>
            <a:r>
              <a:rPr sz="3000" dirty="0" smtClean="0">
                <a:solidFill>
                  <a:srgbClr val="FFFFFF"/>
                </a:solidFill>
              </a:rPr>
              <a:t>RPC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Servers store data in local file </a:t>
            </a:r>
            <a:r>
              <a:rPr sz="3000" dirty="0" smtClean="0">
                <a:solidFill>
                  <a:srgbClr val="FFFFFF"/>
                </a:solidFill>
              </a:rPr>
              <a:t>systems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22" name="Shape 358"/>
          <p:cNvSpPr txBox="1">
            <a:spLocks/>
          </p:cNvSpPr>
          <p:nvPr/>
        </p:nvSpPr>
        <p:spPr>
          <a:xfrm>
            <a:off x="1347418" y="42874"/>
            <a:ext cx="10785475" cy="1825625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defTabSz="473201">
              <a:defRPr sz="6480"/>
            </a:lvl1pPr>
          </a:lstStyle>
          <a:p>
            <a:pPr marL="0" marR="0" lvl="0" indent="0" algn="ctr" defTabSz="4732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648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Volume Architecture</a:t>
            </a:r>
            <a:endParaRPr kumimoji="0" lang="en-US" sz="648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AFS </a:t>
            </a:r>
            <a:r>
              <a:rPr sz="6480" dirty="0" smtClean="0">
                <a:solidFill>
                  <a:srgbClr val="FFFFFF"/>
                </a:solidFill>
              </a:rPr>
              <a:t>Cache </a:t>
            </a:r>
            <a:r>
              <a:rPr sz="6480" dirty="0">
                <a:solidFill>
                  <a:srgbClr val="FFFFFF"/>
                </a:solidFill>
              </a:rPr>
              <a:t>Consistency</a:t>
            </a:r>
          </a:p>
        </p:txBody>
      </p:sp>
      <p:sp>
        <p:nvSpPr>
          <p:cNvPr id="876" name="Shape 876"/>
          <p:cNvSpPr>
            <a:spLocks noGrp="1"/>
          </p:cNvSpPr>
          <p:nvPr>
            <p:ph type="body" idx="4294967295"/>
          </p:nvPr>
        </p:nvSpPr>
        <p:spPr>
          <a:xfrm>
            <a:off x="446222" y="2453952"/>
            <a:ext cx="11099800" cy="5070475"/>
          </a:xfrm>
          <a:prstGeom prst="rect">
            <a:avLst/>
          </a:prstGeom>
        </p:spPr>
        <p:txBody>
          <a:bodyPr/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Update visibility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Stale cache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5068587" y="4989401"/>
            <a:ext cx="2900687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070323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Pipe</a:t>
            </a:r>
          </a:p>
        </p:txBody>
      </p:sp>
      <p:sp>
        <p:nvSpPr>
          <p:cNvPr id="256" name="Shape 256"/>
          <p:cNvSpPr/>
          <p:nvPr/>
        </p:nvSpPr>
        <p:spPr>
          <a:xfrm>
            <a:off x="2845270" y="2014197"/>
            <a:ext cx="7335798" cy="427128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714441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258" name="Shape 258"/>
          <p:cNvSpPr/>
          <p:nvPr/>
        </p:nvSpPr>
        <p:spPr>
          <a:xfrm>
            <a:off x="2877912" y="4235771"/>
            <a:ext cx="7282037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59" name="Shape 259"/>
          <p:cNvSpPr/>
          <p:nvPr/>
        </p:nvSpPr>
        <p:spPr>
          <a:xfrm rot="16200000">
            <a:off x="1949684" y="2762579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260" name="Shape 260"/>
          <p:cNvSpPr/>
          <p:nvPr/>
        </p:nvSpPr>
        <p:spPr>
          <a:xfrm rot="16200000">
            <a:off x="1767718" y="4921579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261" name="Shape 261"/>
          <p:cNvSpPr/>
          <p:nvPr/>
        </p:nvSpPr>
        <p:spPr>
          <a:xfrm>
            <a:off x="5044976" y="4989401"/>
            <a:ext cx="2947909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4558844" y="3683419"/>
            <a:ext cx="636581" cy="1087984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879" name="Shape 879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415992" y="2672815"/>
            <a:ext cx="302938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81" name="Shape 881"/>
          <p:cNvSpPr/>
          <p:nvPr/>
        </p:nvSpPr>
        <p:spPr>
          <a:xfrm>
            <a:off x="1132563" y="1959710"/>
            <a:ext cx="16478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1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882" name="Shape 882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883" name="Shape 883"/>
          <p:cNvSpPr/>
          <p:nvPr/>
        </p:nvSpPr>
        <p:spPr>
          <a:xfrm>
            <a:off x="574186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884" name="Shape 884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885" name="Shape 885"/>
          <p:cNvSpPr/>
          <p:nvPr/>
        </p:nvSpPr>
        <p:spPr>
          <a:xfrm>
            <a:off x="776530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886" name="Shape 886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87" name="Shape 887"/>
          <p:cNvSpPr/>
          <p:nvPr/>
        </p:nvSpPr>
        <p:spPr>
          <a:xfrm>
            <a:off x="10384246" y="1926157"/>
            <a:ext cx="16478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888" name="Shape 888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889" name="Shape 889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890" name="Shape 8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Update Visibility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893" name="Shape 893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94" name="Shape 894"/>
          <p:cNvSpPr/>
          <p:nvPr/>
        </p:nvSpPr>
        <p:spPr>
          <a:xfrm>
            <a:off x="415992" y="2672815"/>
            <a:ext cx="302938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95" name="Shape 895"/>
          <p:cNvSpPr/>
          <p:nvPr/>
        </p:nvSpPr>
        <p:spPr>
          <a:xfrm>
            <a:off x="1132563" y="1959710"/>
            <a:ext cx="16478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1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896" name="Shape 896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897" name="Shape 897"/>
          <p:cNvSpPr/>
          <p:nvPr/>
        </p:nvSpPr>
        <p:spPr>
          <a:xfrm>
            <a:off x="574186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898" name="Shape 898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899" name="Shape 899"/>
          <p:cNvSpPr/>
          <p:nvPr/>
        </p:nvSpPr>
        <p:spPr>
          <a:xfrm>
            <a:off x="776530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900" name="Shape 900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01" name="Shape 901"/>
          <p:cNvSpPr/>
          <p:nvPr/>
        </p:nvSpPr>
        <p:spPr>
          <a:xfrm>
            <a:off x="10384246" y="1926157"/>
            <a:ext cx="16478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902" name="Shape 902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903" name="Shape 903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904" name="Shape 904"/>
          <p:cNvSpPr/>
          <p:nvPr/>
        </p:nvSpPr>
        <p:spPr>
          <a:xfrm>
            <a:off x="1402735" y="3114445"/>
            <a:ext cx="110754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write!</a:t>
            </a:r>
          </a:p>
        </p:txBody>
      </p:sp>
      <p:sp>
        <p:nvSpPr>
          <p:cNvPr id="905" name="Shape 9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Update Visibility</a:t>
            </a:r>
          </a:p>
        </p:txBody>
      </p:sp>
      <p:sp>
        <p:nvSpPr>
          <p:cNvPr id="16" name="Shape 933"/>
          <p:cNvSpPr/>
          <p:nvPr/>
        </p:nvSpPr>
        <p:spPr>
          <a:xfrm>
            <a:off x="906500" y="5911850"/>
            <a:ext cx="111918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“Update Visibility” problem: server doesn’t have latest.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Update Visibility</a:t>
            </a:r>
          </a:p>
        </p:txBody>
      </p:sp>
      <p:sp>
        <p:nvSpPr>
          <p:cNvPr id="937" name="Shape 937"/>
          <p:cNvSpPr>
            <a:spLocks noGrp="1"/>
          </p:cNvSpPr>
          <p:nvPr>
            <p:ph type="body" idx="4294967295"/>
          </p:nvPr>
        </p:nvSpPr>
        <p:spPr>
          <a:xfrm>
            <a:off x="511444" y="2259362"/>
            <a:ext cx="12057681" cy="61118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NFS </a:t>
            </a:r>
            <a:r>
              <a:rPr sz="3800" dirty="0"/>
              <a:t>solution is </a:t>
            </a:r>
            <a:r>
              <a:rPr lang="en-US" sz="3800" dirty="0" smtClean="0"/>
              <a:t>to </a:t>
            </a:r>
            <a:r>
              <a:rPr sz="3800" dirty="0" smtClean="0"/>
              <a:t>flush blocks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</a:t>
            </a:r>
            <a:r>
              <a:rPr sz="3800" dirty="0" smtClean="0"/>
              <a:t>on </a:t>
            </a:r>
            <a:r>
              <a:rPr sz="3800" dirty="0"/>
              <a:t>close()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</a:t>
            </a:r>
            <a:r>
              <a:rPr lang="en-US" sz="3800" dirty="0" smtClean="0"/>
              <a:t>other times too – e.g., </a:t>
            </a:r>
            <a:r>
              <a:rPr sz="3800" dirty="0" smtClean="0"/>
              <a:t>when </a:t>
            </a:r>
            <a:r>
              <a:rPr sz="3800" dirty="0"/>
              <a:t>low on memory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Problems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flushes not atomic (one block at a time)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two clients flush at once: mixed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Update Visibility</a:t>
            </a:r>
          </a:p>
        </p:txBody>
      </p:sp>
      <p:sp>
        <p:nvSpPr>
          <p:cNvPr id="940" name="Shape 940"/>
          <p:cNvSpPr>
            <a:spLocks noGrp="1"/>
          </p:cNvSpPr>
          <p:nvPr>
            <p:ph type="body" idx="4294967295"/>
          </p:nvPr>
        </p:nvSpPr>
        <p:spPr>
          <a:xfrm>
            <a:off x="542441" y="2088881"/>
            <a:ext cx="12119674" cy="75355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AFS solution: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500" dirty="0"/>
              <a:t> </a:t>
            </a:r>
            <a:r>
              <a:rPr lang="en-US" sz="3500" dirty="0" smtClean="0"/>
              <a:t>also </a:t>
            </a:r>
            <a:r>
              <a:rPr sz="3500" dirty="0" smtClean="0"/>
              <a:t>flush </a:t>
            </a:r>
            <a:r>
              <a:rPr sz="3500" dirty="0"/>
              <a:t>on </a:t>
            </a:r>
            <a:r>
              <a:rPr sz="3500" dirty="0" smtClean="0"/>
              <a:t>close</a:t>
            </a:r>
            <a:endParaRPr lang="en-US" sz="3500" dirty="0" smtClean="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500" dirty="0" smtClean="0"/>
              <a:t> </a:t>
            </a:r>
            <a:r>
              <a:rPr sz="3500" dirty="0" smtClean="0"/>
              <a:t>buffer </a:t>
            </a:r>
            <a:r>
              <a:rPr sz="3500" b="1" dirty="0"/>
              <a:t>whole files </a:t>
            </a:r>
            <a:r>
              <a:rPr sz="3500" dirty="0"/>
              <a:t>on local </a:t>
            </a:r>
            <a:r>
              <a:rPr sz="3500" dirty="0" smtClean="0"/>
              <a:t>disk</a:t>
            </a:r>
            <a:r>
              <a:rPr lang="en-US" sz="3500" dirty="0" smtClean="0"/>
              <a:t>; update file on server atomically</a:t>
            </a:r>
            <a:endParaRPr sz="35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Concurrent writes?  </a:t>
            </a:r>
            <a:endParaRPr lang="en-US" sz="3800" dirty="0" smtClean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sz="3500" dirty="0" smtClean="0"/>
              <a:t>Last </a:t>
            </a:r>
            <a:r>
              <a:rPr sz="3500" dirty="0"/>
              <a:t>writer (i.e., </a:t>
            </a:r>
            <a:r>
              <a:rPr lang="en-US" sz="3500" dirty="0" smtClean="0"/>
              <a:t>last file </a:t>
            </a:r>
            <a:r>
              <a:rPr sz="3500" dirty="0" smtClean="0"/>
              <a:t>closer</a:t>
            </a:r>
            <a:r>
              <a:rPr sz="3500" dirty="0"/>
              <a:t>) </a:t>
            </a:r>
            <a:r>
              <a:rPr sz="3500" dirty="0" smtClean="0"/>
              <a:t>wins</a:t>
            </a:r>
            <a:endParaRPr sz="3500" dirty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sz="3500" dirty="0"/>
              <a:t>Never get mixed </a:t>
            </a:r>
            <a:r>
              <a:rPr sz="3500" dirty="0" smtClean="0"/>
              <a:t>data</a:t>
            </a:r>
            <a:r>
              <a:rPr lang="en-US" sz="3500" dirty="0" smtClean="0"/>
              <a:t> on server</a:t>
            </a:r>
            <a:endParaRPr sz="3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976" name="Shape 976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77" name="Shape 977"/>
          <p:cNvSpPr/>
          <p:nvPr/>
        </p:nvSpPr>
        <p:spPr>
          <a:xfrm>
            <a:off x="415992" y="2672815"/>
            <a:ext cx="302938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78" name="Shape 978"/>
          <p:cNvSpPr/>
          <p:nvPr/>
        </p:nvSpPr>
        <p:spPr>
          <a:xfrm>
            <a:off x="1132563" y="1959710"/>
            <a:ext cx="16478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Client</a:t>
            </a:r>
            <a:r>
              <a:rPr lang="en-US" sz="3600" dirty="0" smtClean="0">
                <a:solidFill>
                  <a:srgbClr val="FFFFFF"/>
                </a:solidFill>
              </a:rPr>
              <a:t> 1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979" name="Shape 979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980" name="Shape 980"/>
          <p:cNvSpPr/>
          <p:nvPr/>
        </p:nvSpPr>
        <p:spPr>
          <a:xfrm>
            <a:off x="574186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981" name="Shape 981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982" name="Shape 982"/>
          <p:cNvSpPr/>
          <p:nvPr/>
        </p:nvSpPr>
        <p:spPr>
          <a:xfrm>
            <a:off x="776530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983" name="Shape 983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84" name="Shape 984"/>
          <p:cNvSpPr/>
          <p:nvPr/>
        </p:nvSpPr>
        <p:spPr>
          <a:xfrm>
            <a:off x="10470810" y="1956935"/>
            <a:ext cx="147476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</a:rPr>
              <a:t>Client</a:t>
            </a:r>
            <a:r>
              <a:rPr lang="en-US" sz="3200" dirty="0" smtClean="0">
                <a:solidFill>
                  <a:schemeClr val="tx1"/>
                </a:solidFill>
              </a:rPr>
              <a:t> 2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985" name="Shape 985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986" name="Shape 986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987" name="Shape 987"/>
          <p:cNvSpPr/>
          <p:nvPr/>
        </p:nvSpPr>
        <p:spPr>
          <a:xfrm>
            <a:off x="1445376" y="5907406"/>
            <a:ext cx="1011404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“Stale Cache” problem: client</a:t>
            </a:r>
            <a:r>
              <a:rPr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2 </a:t>
            </a:r>
            <a:r>
              <a:rPr sz="3600" dirty="0" smtClean="0">
                <a:solidFill>
                  <a:srgbClr val="FFFFFF"/>
                </a:solidFill>
              </a:rPr>
              <a:t>doesn’t </a:t>
            </a:r>
            <a:r>
              <a:rPr sz="3600" dirty="0">
                <a:solidFill>
                  <a:srgbClr val="FFFFFF"/>
                </a:solidFill>
              </a:rPr>
              <a:t>have </a:t>
            </a:r>
            <a:r>
              <a:rPr sz="3600" dirty="0" smtClean="0">
                <a:solidFill>
                  <a:srgbClr val="FFFFFF"/>
                </a:solidFill>
              </a:rPr>
              <a:t>latest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988" name="Shape 9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Cache Consistency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Stale Cache</a:t>
            </a:r>
          </a:p>
        </p:txBody>
      </p:sp>
      <p:sp>
        <p:nvSpPr>
          <p:cNvPr id="994" name="Shape 994"/>
          <p:cNvSpPr>
            <a:spLocks noGrp="1"/>
          </p:cNvSpPr>
          <p:nvPr>
            <p:ph type="body" idx="4294967295"/>
          </p:nvPr>
        </p:nvSpPr>
        <p:spPr>
          <a:xfrm>
            <a:off x="495946" y="2135375"/>
            <a:ext cx="12305654" cy="6111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NFS </a:t>
            </a:r>
            <a:r>
              <a:rPr sz="3800" dirty="0"/>
              <a:t>rechecks cache entries </a:t>
            </a:r>
            <a:r>
              <a:rPr lang="en-US" sz="3800" dirty="0" smtClean="0"/>
              <a:t>compared to server </a:t>
            </a:r>
            <a:r>
              <a:rPr sz="3800" dirty="0" smtClean="0"/>
              <a:t>before </a:t>
            </a:r>
            <a:r>
              <a:rPr sz="3800" dirty="0"/>
              <a:t>using them, </a:t>
            </a:r>
            <a:r>
              <a:rPr sz="3800" dirty="0" smtClean="0"/>
              <a:t>assuming </a:t>
            </a:r>
            <a:r>
              <a:rPr sz="3800" dirty="0"/>
              <a:t>check hasn’t been done “recently</a:t>
            </a:r>
            <a:r>
              <a:rPr sz="3800" dirty="0" smtClean="0"/>
              <a:t>”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How to determine how recent</a:t>
            </a:r>
            <a:r>
              <a:rPr lang="en-US" sz="3800" dirty="0" smtClean="0"/>
              <a:t>? (about 3 seconds)</a:t>
            </a:r>
            <a:endParaRPr lang="en-US"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“Recent” is too </a:t>
            </a:r>
            <a:r>
              <a:rPr sz="3800" dirty="0" smtClean="0"/>
              <a:t>long</a:t>
            </a:r>
            <a:r>
              <a:rPr lang="en-US" sz="3800" dirty="0" smtClean="0"/>
              <a:t>?</a:t>
            </a:r>
            <a:r>
              <a:rPr sz="3800" dirty="0" smtClean="0"/>
              <a:t> </a:t>
            </a:r>
            <a:r>
              <a:rPr lang="en-US" sz="3800" dirty="0" smtClean="0"/>
              <a:t> 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“Recent” is too </a:t>
            </a:r>
            <a:r>
              <a:rPr sz="3800" dirty="0" smtClean="0"/>
              <a:t>short</a:t>
            </a:r>
            <a:r>
              <a:rPr lang="en-US" sz="3800" dirty="0" smtClean="0"/>
              <a:t>?</a:t>
            </a:r>
            <a:r>
              <a:rPr sz="3800" dirty="0" smtClean="0"/>
              <a:t> </a:t>
            </a:r>
            <a:endParaRPr sz="3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2736" y="6396988"/>
            <a:ext cx="5001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</a:rPr>
              <a:t>server overloaded with stats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2736" y="5591036"/>
            <a:ext cx="3667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</a:rPr>
              <a:t>client reads old </a:t>
            </a:r>
            <a:r>
              <a:rPr lang="en-US" sz="3200" dirty="0" smtClean="0">
                <a:solidFill>
                  <a:schemeClr val="bg1"/>
                </a:solidFill>
              </a:rPr>
              <a:t>data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Stale Cache</a:t>
            </a:r>
          </a:p>
        </p:txBody>
      </p:sp>
      <p:sp>
        <p:nvSpPr>
          <p:cNvPr id="997" name="Shape 997"/>
          <p:cNvSpPr>
            <a:spLocks noGrp="1"/>
          </p:cNvSpPr>
          <p:nvPr>
            <p:ph type="body" idx="4294967295"/>
          </p:nvPr>
        </p:nvSpPr>
        <p:spPr>
          <a:xfrm>
            <a:off x="339420" y="5847743"/>
            <a:ext cx="12555170" cy="379220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333333"/>
                </a:solidFill>
              </a:rPr>
              <a:t>AFS solution: </a:t>
            </a:r>
            <a:r>
              <a:rPr lang="en-US" sz="3800" dirty="0" smtClean="0">
                <a:solidFill>
                  <a:srgbClr val="333333"/>
                </a:solidFill>
              </a:rPr>
              <a:t>T</a:t>
            </a:r>
            <a:r>
              <a:rPr sz="3800" dirty="0" smtClean="0">
                <a:solidFill>
                  <a:srgbClr val="333333"/>
                </a:solidFill>
              </a:rPr>
              <a:t>ell </a:t>
            </a:r>
            <a:r>
              <a:rPr sz="3800" dirty="0">
                <a:solidFill>
                  <a:srgbClr val="333333"/>
                </a:solidFill>
              </a:rPr>
              <a:t>clients when data is </a:t>
            </a:r>
            <a:r>
              <a:rPr sz="3800" dirty="0" smtClean="0">
                <a:solidFill>
                  <a:srgbClr val="333333"/>
                </a:solidFill>
              </a:rPr>
              <a:t>overwritten</a:t>
            </a:r>
            <a:endParaRPr lang="en-US" sz="3800" dirty="0" smtClean="0">
              <a:solidFill>
                <a:srgbClr val="33333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333333"/>
                </a:solidFill>
              </a:rPr>
              <a:t>Server must remember which clients have this file open right now</a:t>
            </a:r>
            <a:endParaRPr sz="3800" dirty="0">
              <a:solidFill>
                <a:srgbClr val="333333"/>
              </a:solidFill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333333"/>
                </a:solidFill>
              </a:rPr>
              <a:t>When clients cache data, ask for “callback” from </a:t>
            </a:r>
            <a:r>
              <a:rPr sz="3800" dirty="0" smtClean="0">
                <a:solidFill>
                  <a:srgbClr val="333333"/>
                </a:solidFill>
              </a:rPr>
              <a:t>server</a:t>
            </a:r>
            <a:r>
              <a:rPr lang="en-US" sz="3800" dirty="0" smtClean="0">
                <a:solidFill>
                  <a:srgbClr val="333333"/>
                </a:solidFill>
              </a:rPr>
              <a:t> if changes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rgbClr val="333333"/>
                </a:solidFill>
              </a:rPr>
              <a:t>Clients can use data without checking all the time</a:t>
            </a:r>
            <a:endParaRPr sz="3500" dirty="0">
              <a:solidFill>
                <a:srgbClr val="333333"/>
              </a:solidFill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endParaRPr sz="3800" dirty="0">
              <a:solidFill>
                <a:srgbClr val="333333"/>
              </a:solidFill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333333"/>
                </a:solidFill>
              </a:rPr>
              <a:t>Server </a:t>
            </a:r>
            <a:r>
              <a:rPr lang="en-US" sz="3800" dirty="0">
                <a:solidFill>
                  <a:srgbClr val="333333"/>
                </a:solidFill>
              </a:rPr>
              <a:t>n</a:t>
            </a:r>
            <a:r>
              <a:rPr sz="3800" dirty="0" smtClean="0">
                <a:solidFill>
                  <a:srgbClr val="333333"/>
                </a:solidFill>
              </a:rPr>
              <a:t>o </a:t>
            </a:r>
            <a:r>
              <a:rPr sz="3800" dirty="0">
                <a:solidFill>
                  <a:srgbClr val="333333"/>
                </a:solidFill>
              </a:rPr>
              <a:t>longer stateless!</a:t>
            </a:r>
          </a:p>
        </p:txBody>
      </p:sp>
      <p:sp>
        <p:nvSpPr>
          <p:cNvPr id="4" name="Shape 975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" name="Shape 976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" name="Shape 979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7" name="Shape 981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8" name="Shape 983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" name="Shape 984"/>
          <p:cNvSpPr/>
          <p:nvPr/>
        </p:nvSpPr>
        <p:spPr>
          <a:xfrm>
            <a:off x="10470810" y="1956935"/>
            <a:ext cx="147476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</a:rPr>
              <a:t>Client</a:t>
            </a:r>
            <a:r>
              <a:rPr lang="en-US" sz="3200" dirty="0" smtClean="0">
                <a:solidFill>
                  <a:schemeClr val="tx1"/>
                </a:solidFill>
              </a:rPr>
              <a:t> 2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0" name="Shape 985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1" name="Shape 986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 smtClean="0">
                <a:solidFill>
                  <a:srgbClr val="FFFFFF"/>
                </a:solidFill>
              </a:rPr>
              <a:t>Callbacks</a:t>
            </a:r>
            <a:r>
              <a:rPr lang="en-US" sz="6480" dirty="0" smtClean="0">
                <a:solidFill>
                  <a:srgbClr val="FFFFFF"/>
                </a:solidFill>
              </a:rPr>
              <a:t>: Dealing with STATE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000" name="Shape 1000"/>
          <p:cNvSpPr>
            <a:spLocks noGrp="1"/>
          </p:cNvSpPr>
          <p:nvPr>
            <p:ph type="body" idx="4294967295"/>
          </p:nvPr>
        </p:nvSpPr>
        <p:spPr>
          <a:xfrm>
            <a:off x="436045" y="2419631"/>
            <a:ext cx="11099800" cy="5227638"/>
          </a:xfrm>
          <a:prstGeom prst="rect">
            <a:avLst/>
          </a:prstGeom>
        </p:spPr>
        <p:txBody>
          <a:bodyPr/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333333"/>
                </a:solidFill>
              </a:rPr>
              <a:t>What if client crashes?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endParaRPr sz="3800" dirty="0">
              <a:solidFill>
                <a:srgbClr val="333333"/>
              </a:solidFill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333333"/>
                </a:solidFill>
              </a:rPr>
              <a:t>What if server runs out of memory?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endParaRPr sz="3800" dirty="0">
              <a:solidFill>
                <a:srgbClr val="333333"/>
              </a:solidFill>
            </a:endParaRP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333333"/>
                </a:solidFill>
              </a:rPr>
              <a:t>What if server crashes?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Client Crash</a:t>
            </a:r>
          </a:p>
        </p:txBody>
      </p:sp>
      <p:sp>
        <p:nvSpPr>
          <p:cNvPr id="1006" name="Shape 1006"/>
          <p:cNvSpPr>
            <a:spLocks noGrp="1"/>
          </p:cNvSpPr>
          <p:nvPr>
            <p:ph type="body" idx="4294967295"/>
          </p:nvPr>
        </p:nvSpPr>
        <p:spPr>
          <a:xfrm>
            <a:off x="339419" y="5847743"/>
            <a:ext cx="12493177" cy="5348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What should client do after reboot</a:t>
            </a:r>
            <a:r>
              <a:rPr sz="3200" dirty="0" smtClean="0"/>
              <a:t>?</a:t>
            </a:r>
            <a:r>
              <a:rPr lang="en-US" sz="3200" dirty="0" smtClean="0"/>
              <a:t>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(remember cached data can be on disk too…)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/>
              <a:t>Concern? 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 smtClean="0"/>
              <a:t>Option </a:t>
            </a:r>
            <a:r>
              <a:rPr sz="3200" dirty="0"/>
              <a:t>1: evict everything from cache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 smtClean="0"/>
              <a:t>Option </a:t>
            </a:r>
            <a:r>
              <a:rPr sz="3200" dirty="0"/>
              <a:t>2: </a:t>
            </a:r>
            <a:r>
              <a:rPr sz="3200" dirty="0" smtClean="0"/>
              <a:t>???</a:t>
            </a:r>
            <a:r>
              <a:rPr lang="en-US" sz="3200" dirty="0"/>
              <a:t> </a:t>
            </a:r>
            <a:endParaRPr sz="3200" dirty="0"/>
          </a:p>
        </p:txBody>
      </p:sp>
      <p:sp>
        <p:nvSpPr>
          <p:cNvPr id="4" name="Shape 975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" name="Shape 976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" name="Shape 979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7" name="Shape 981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8" name="Shape 983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" name="Shape 984"/>
          <p:cNvSpPr/>
          <p:nvPr/>
        </p:nvSpPr>
        <p:spPr>
          <a:xfrm>
            <a:off x="10470810" y="1956935"/>
            <a:ext cx="147476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</a:rPr>
              <a:t>Client</a:t>
            </a:r>
            <a:r>
              <a:rPr lang="en-US" sz="3200" dirty="0" smtClean="0">
                <a:solidFill>
                  <a:schemeClr val="tx1"/>
                </a:solidFill>
              </a:rPr>
              <a:t> 2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0" name="Shape 985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1" name="Shape 986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6515" y="8865107"/>
            <a:ext cx="497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>
                <a:solidFill>
                  <a:schemeClr val="bg1"/>
                </a:solidFill>
              </a:rPr>
              <a:t>recheck </a:t>
            </a:r>
            <a:r>
              <a:rPr lang="en-US" sz="3200" smtClean="0">
                <a:solidFill>
                  <a:schemeClr val="bg1"/>
                </a:solidFill>
              </a:rPr>
              <a:t>entries before </a:t>
            </a:r>
            <a:r>
              <a:rPr lang="en-US" sz="3200" dirty="0">
                <a:solidFill>
                  <a:schemeClr val="bg1"/>
                </a:solidFill>
              </a:rPr>
              <a:t>using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2445" y="7186653"/>
            <a:ext cx="9850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</a:rPr>
              <a:t>may have missed notification that cached copy changed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Low Server Memory</a:t>
            </a:r>
          </a:p>
        </p:txBody>
      </p:sp>
      <p:sp>
        <p:nvSpPr>
          <p:cNvPr id="1024" name="Shape 1024"/>
          <p:cNvSpPr>
            <a:spLocks noGrp="1"/>
          </p:cNvSpPr>
          <p:nvPr>
            <p:ph type="body" idx="4294967295"/>
          </p:nvPr>
        </p:nvSpPr>
        <p:spPr>
          <a:xfrm>
            <a:off x="526943" y="5949449"/>
            <a:ext cx="11099800" cy="285685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Strategy: tell clients you are dropping their </a:t>
            </a:r>
            <a:r>
              <a:rPr sz="3800" dirty="0" smtClean="0"/>
              <a:t>callback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What should client do?  </a:t>
            </a:r>
            <a:endParaRPr lang="en-US"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Option 1: Discard entry from cache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Option 2: ??? </a:t>
            </a:r>
            <a:endParaRPr sz="3800" dirty="0"/>
          </a:p>
        </p:txBody>
      </p:sp>
      <p:sp>
        <p:nvSpPr>
          <p:cNvPr id="4" name="Shape 975"/>
          <p:cNvSpPr/>
          <p:nvPr/>
        </p:nvSpPr>
        <p:spPr>
          <a:xfrm>
            <a:off x="5170562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" name="Shape 976"/>
          <p:cNvSpPr/>
          <p:nvPr/>
        </p:nvSpPr>
        <p:spPr>
          <a:xfrm>
            <a:off x="5055486" y="2690313"/>
            <a:ext cx="3102820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" name="Shape 979"/>
          <p:cNvSpPr/>
          <p:nvPr/>
        </p:nvSpPr>
        <p:spPr>
          <a:xfrm>
            <a:off x="5889320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7" name="Shape 981"/>
          <p:cNvSpPr/>
          <p:nvPr/>
        </p:nvSpPr>
        <p:spPr>
          <a:xfrm>
            <a:off x="5452022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B</a:t>
            </a:r>
          </a:p>
        </p:txBody>
      </p:sp>
      <p:sp>
        <p:nvSpPr>
          <p:cNvPr id="8" name="Shape 983"/>
          <p:cNvSpPr/>
          <p:nvPr/>
        </p:nvSpPr>
        <p:spPr>
          <a:xfrm>
            <a:off x="9667676" y="2639262"/>
            <a:ext cx="3029379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" name="Shape 984"/>
          <p:cNvSpPr/>
          <p:nvPr/>
        </p:nvSpPr>
        <p:spPr>
          <a:xfrm>
            <a:off x="10470810" y="1956935"/>
            <a:ext cx="147476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</a:rPr>
              <a:t>Client</a:t>
            </a:r>
            <a:r>
              <a:rPr lang="en-US" sz="3200" dirty="0" smtClean="0">
                <a:solidFill>
                  <a:schemeClr val="tx1"/>
                </a:solidFill>
              </a:rPr>
              <a:t> 2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0" name="Shape 985"/>
          <p:cNvSpPr/>
          <p:nvPr/>
        </p:nvSpPr>
        <p:spPr>
          <a:xfrm>
            <a:off x="9825870" y="4172902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1" name="Shape 986"/>
          <p:cNvSpPr/>
          <p:nvPr/>
        </p:nvSpPr>
        <p:spPr>
          <a:xfrm>
            <a:off x="10028213" y="4714852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cache: A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0259" y="8040753"/>
            <a:ext cx="4163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Mark entry for recheck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5068587" y="4989401"/>
            <a:ext cx="2900687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3070323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Pipe</a:t>
            </a:r>
          </a:p>
        </p:txBody>
      </p:sp>
      <p:sp>
        <p:nvSpPr>
          <p:cNvPr id="277" name="Shape 277"/>
          <p:cNvSpPr/>
          <p:nvPr/>
        </p:nvSpPr>
        <p:spPr>
          <a:xfrm>
            <a:off x="2845270" y="2014197"/>
            <a:ext cx="7335798" cy="427128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7714441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279" name="Shape 279"/>
          <p:cNvSpPr/>
          <p:nvPr/>
        </p:nvSpPr>
        <p:spPr>
          <a:xfrm>
            <a:off x="2877912" y="4235771"/>
            <a:ext cx="7282037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80" name="Shape 280"/>
          <p:cNvSpPr/>
          <p:nvPr/>
        </p:nvSpPr>
        <p:spPr>
          <a:xfrm rot="16200000">
            <a:off x="1949684" y="2762579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281" name="Shape 281"/>
          <p:cNvSpPr/>
          <p:nvPr/>
        </p:nvSpPr>
        <p:spPr>
          <a:xfrm rot="16200000">
            <a:off x="1767718" y="4921579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282" name="Shape 282"/>
          <p:cNvSpPr/>
          <p:nvPr/>
        </p:nvSpPr>
        <p:spPr>
          <a:xfrm>
            <a:off x="5044976" y="4989401"/>
            <a:ext cx="2947909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4558844" y="3683419"/>
            <a:ext cx="636581" cy="1087984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2742754" y="6434176"/>
            <a:ext cx="360769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write waits for space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Server Crashes</a:t>
            </a:r>
          </a:p>
        </p:txBody>
      </p:sp>
      <p:sp>
        <p:nvSpPr>
          <p:cNvPr id="1036" name="Shape 1036"/>
          <p:cNvSpPr>
            <a:spLocks noGrp="1"/>
          </p:cNvSpPr>
          <p:nvPr>
            <p:ph type="body" idx="4294967295"/>
          </p:nvPr>
        </p:nvSpPr>
        <p:spPr>
          <a:xfrm>
            <a:off x="278969" y="2311829"/>
            <a:ext cx="12367647" cy="70801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What if server crashes?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Option: tell </a:t>
            </a:r>
            <a:r>
              <a:rPr lang="en-US" sz="3800" dirty="0" smtClean="0"/>
              <a:t>all clients</a:t>
            </a:r>
            <a:r>
              <a:rPr sz="3800" dirty="0" smtClean="0"/>
              <a:t> </a:t>
            </a:r>
            <a:r>
              <a:rPr sz="3800" dirty="0"/>
              <a:t>to recheck </a:t>
            </a:r>
            <a:r>
              <a:rPr lang="en-US" sz="3800" dirty="0" smtClean="0"/>
              <a:t>all data</a:t>
            </a:r>
            <a:r>
              <a:rPr sz="3800" dirty="0" smtClean="0"/>
              <a:t> </a:t>
            </a:r>
            <a:r>
              <a:rPr sz="3800" dirty="0"/>
              <a:t>before next </a:t>
            </a:r>
            <a:r>
              <a:rPr sz="3800" dirty="0" smtClean="0"/>
              <a:t>read</a:t>
            </a:r>
            <a:endParaRPr lang="en-US"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Handling server and client crashes without inconsistencies or race conditions is very difficult… </a:t>
            </a:r>
            <a:endParaRPr sz="3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Prefetching</a:t>
            </a:r>
          </a:p>
        </p:txBody>
      </p:sp>
      <p:sp>
        <p:nvSpPr>
          <p:cNvPr id="1042" name="Shape 1042"/>
          <p:cNvSpPr>
            <a:spLocks noGrp="1"/>
          </p:cNvSpPr>
          <p:nvPr>
            <p:ph type="body" idx="4294967295"/>
          </p:nvPr>
        </p:nvSpPr>
        <p:spPr>
          <a:xfrm>
            <a:off x="464949" y="2208885"/>
            <a:ext cx="12104176" cy="5459413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AFS paper notes: “the study by Ousterhout </a:t>
            </a:r>
            <a:r>
              <a:rPr sz="3800" i="1" dirty="0"/>
              <a:t>et al.</a:t>
            </a:r>
            <a:r>
              <a:rPr sz="3800" dirty="0"/>
              <a:t> has shown that most files in a 4.2BSD environment are read in their entirety.”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What are the implications for </a:t>
            </a:r>
            <a:r>
              <a:rPr lang="en-US" sz="3800" dirty="0" smtClean="0"/>
              <a:t>client </a:t>
            </a:r>
            <a:r>
              <a:rPr sz="3800" dirty="0" smtClean="0"/>
              <a:t>prefetching </a:t>
            </a:r>
            <a:r>
              <a:rPr sz="3800" dirty="0"/>
              <a:t>policy?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4743" y="6908392"/>
            <a:ext cx="5963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</a:rPr>
              <a:t>Aggressively </a:t>
            </a:r>
            <a:r>
              <a:rPr lang="en-US" sz="3200" dirty="0" err="1">
                <a:solidFill>
                  <a:schemeClr val="bg1"/>
                </a:solidFill>
              </a:rPr>
              <a:t>prefetch</a:t>
            </a:r>
            <a:r>
              <a:rPr lang="en-US" sz="3200" dirty="0">
                <a:solidFill>
                  <a:schemeClr val="bg1"/>
                </a:solidFill>
              </a:rPr>
              <a:t> whole files.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Whole-File Caching</a:t>
            </a:r>
          </a:p>
        </p:txBody>
      </p:sp>
      <p:sp>
        <p:nvSpPr>
          <p:cNvPr id="1048" name="Shape 1048"/>
          <p:cNvSpPr>
            <a:spLocks noGrp="1"/>
          </p:cNvSpPr>
          <p:nvPr>
            <p:ph type="body" idx="4294967295"/>
          </p:nvPr>
        </p:nvSpPr>
        <p:spPr>
          <a:xfrm>
            <a:off x="495946" y="2321355"/>
            <a:ext cx="11918196" cy="61118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Upon open, AFS </a:t>
            </a:r>
            <a:r>
              <a:rPr lang="en-US" sz="3800" dirty="0" smtClean="0"/>
              <a:t>client </a:t>
            </a:r>
            <a:r>
              <a:rPr sz="3800" dirty="0" smtClean="0"/>
              <a:t>fetches </a:t>
            </a:r>
            <a:r>
              <a:rPr sz="3800" dirty="0"/>
              <a:t>whole file (even </a:t>
            </a:r>
            <a:r>
              <a:rPr sz="3800" dirty="0" smtClean="0"/>
              <a:t>if </a:t>
            </a:r>
            <a:r>
              <a:rPr sz="3800" dirty="0"/>
              <a:t>huge), </a:t>
            </a:r>
            <a:r>
              <a:rPr sz="3800" dirty="0" smtClean="0"/>
              <a:t>storing </a:t>
            </a:r>
            <a:r>
              <a:rPr sz="3800" dirty="0"/>
              <a:t>in local memory or </a:t>
            </a:r>
            <a:r>
              <a:rPr sz="3800" dirty="0" smtClean="0"/>
              <a:t>disk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Upon close, </a:t>
            </a:r>
            <a:r>
              <a:rPr lang="en-US" sz="3800" dirty="0" smtClean="0"/>
              <a:t>client flushes file to server </a:t>
            </a:r>
            <a:r>
              <a:rPr sz="3800" dirty="0" smtClean="0"/>
              <a:t>(if </a:t>
            </a:r>
            <a:r>
              <a:rPr lang="en-US" sz="3800" dirty="0" smtClean="0"/>
              <a:t>file </a:t>
            </a:r>
            <a:r>
              <a:rPr sz="3800" dirty="0" smtClean="0"/>
              <a:t>was </a:t>
            </a:r>
            <a:r>
              <a:rPr sz="3800" dirty="0"/>
              <a:t>written</a:t>
            </a:r>
            <a:r>
              <a:rPr sz="3800" dirty="0" smtClean="0"/>
              <a:t>)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Convenient</a:t>
            </a:r>
            <a:r>
              <a:rPr lang="en-US" sz="3800" dirty="0" smtClean="0"/>
              <a:t> and intuitive semantics: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AFS needs to do work </a:t>
            </a:r>
            <a:r>
              <a:rPr lang="en-US" sz="3800" dirty="0" smtClean="0"/>
              <a:t>only </a:t>
            </a:r>
            <a:r>
              <a:rPr sz="3800" dirty="0" smtClean="0"/>
              <a:t>for </a:t>
            </a:r>
            <a:r>
              <a:rPr sz="3800" dirty="0" smtClean="0"/>
              <a:t>open/close</a:t>
            </a:r>
            <a:r>
              <a:rPr lang="en-US" sz="3800" dirty="0" smtClean="0"/>
              <a:t> </a:t>
            </a:r>
            <a:endParaRPr lang="en-US" sz="3800" dirty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Only check callback on open, not every read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sz="4100" dirty="0" smtClean="0"/>
              <a:t>- </a:t>
            </a:r>
            <a:r>
              <a:rPr sz="4100" dirty="0"/>
              <a:t>reads/writes are </a:t>
            </a:r>
            <a:r>
              <a:rPr sz="4100" dirty="0" smtClean="0"/>
              <a:t>local</a:t>
            </a:r>
            <a:endParaRPr lang="en-US" sz="4100" dirty="0" smtClean="0"/>
          </a:p>
          <a:p>
            <a:pPr marL="571500" lvl="1" indent="-571500">
              <a:spcBef>
                <a:spcPts val="2844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lang="en-US" sz="3800" dirty="0"/>
              <a:t>Use same version of file entire time between open and close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sz="4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AFS </a:t>
            </a:r>
            <a:r>
              <a:rPr sz="6480" dirty="0" smtClean="0">
                <a:solidFill>
                  <a:srgbClr val="FFFFFF"/>
                </a:solidFill>
              </a:rPr>
              <a:t>Summary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232" name="Shape 1232"/>
          <p:cNvSpPr>
            <a:spLocks noGrp="1"/>
          </p:cNvSpPr>
          <p:nvPr>
            <p:ph type="body" idx="4294967295"/>
          </p:nvPr>
        </p:nvSpPr>
        <p:spPr>
          <a:xfrm>
            <a:off x="325464" y="2340272"/>
            <a:ext cx="12367647" cy="5343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b="1" dirty="0"/>
              <a:t>State</a:t>
            </a:r>
            <a:r>
              <a:rPr lang="en-US" sz="3800" dirty="0"/>
              <a:t> is useful for </a:t>
            </a:r>
            <a:r>
              <a:rPr lang="en-US" sz="3800" b="1" dirty="0"/>
              <a:t>scalability</a:t>
            </a:r>
            <a:r>
              <a:rPr lang="en-US" sz="3800" dirty="0"/>
              <a:t>, but makes </a:t>
            </a:r>
            <a:r>
              <a:rPr lang="en-US" sz="3800" dirty="0" smtClean="0"/>
              <a:t>handling crashes </a:t>
            </a:r>
            <a:r>
              <a:rPr lang="en-US" sz="3800" dirty="0" smtClean="0"/>
              <a:t>hard</a:t>
            </a:r>
            <a:endParaRPr lang="en-US" sz="3800" dirty="0" smtClean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Server tracks callbacks for clients that have file cached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Lose callbacks when server crashes…</a:t>
            </a:r>
            <a:endParaRPr lang="en-US" sz="35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Workload </a:t>
            </a:r>
            <a:r>
              <a:rPr sz="3800" dirty="0"/>
              <a:t>drives design: </a:t>
            </a:r>
            <a:r>
              <a:rPr sz="3800" b="1" dirty="0"/>
              <a:t>whole-file </a:t>
            </a:r>
            <a:r>
              <a:rPr sz="3800" b="1" dirty="0" smtClean="0"/>
              <a:t>caching</a:t>
            </a:r>
            <a:endParaRPr lang="en-US" sz="3800" b="1" dirty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More intuitive semantics (see version of file that existed when file was opened)</a:t>
            </a:r>
            <a:endParaRPr sz="35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 vs </a:t>
            </a:r>
            <a:r>
              <a:rPr lang="en-US" dirty="0" err="1" smtClean="0"/>
              <a:t>nfs</a:t>
            </a:r>
            <a:r>
              <a:rPr lang="en-US" dirty="0" smtClean="0"/>
              <a:t> Protocols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" y="2234857"/>
            <a:ext cx="11950700" cy="622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9869" y="8553271"/>
            <a:ext cx="997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will server be contacted for NFS? For AFS?</a:t>
            </a:r>
          </a:p>
          <a:p>
            <a:r>
              <a:rPr lang="en-US" dirty="0" smtClean="0"/>
              <a:t>What data will be sent?  What will each client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Nfs</a:t>
            </a:r>
            <a:r>
              <a:rPr lang="en-US" smtClean="0"/>
              <a:t> Protocol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2" y="2556819"/>
            <a:ext cx="11811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 Protocol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2" y="2581533"/>
            <a:ext cx="119253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6084336" y="4989401"/>
            <a:ext cx="1896053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5068587" y="4989401"/>
            <a:ext cx="473527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3070323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Pipe</a:t>
            </a:r>
          </a:p>
        </p:txBody>
      </p:sp>
      <p:sp>
        <p:nvSpPr>
          <p:cNvPr id="290" name="Shape 290"/>
          <p:cNvSpPr/>
          <p:nvPr/>
        </p:nvSpPr>
        <p:spPr>
          <a:xfrm>
            <a:off x="2845270" y="2014197"/>
            <a:ext cx="7335798" cy="427128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7714441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292" name="Shape 292"/>
          <p:cNvSpPr/>
          <p:nvPr/>
        </p:nvSpPr>
        <p:spPr>
          <a:xfrm>
            <a:off x="2877912" y="4235771"/>
            <a:ext cx="7282037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93" name="Shape 293"/>
          <p:cNvSpPr/>
          <p:nvPr/>
        </p:nvSpPr>
        <p:spPr>
          <a:xfrm rot="16200000">
            <a:off x="1949684" y="2762579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294" name="Shape 294"/>
          <p:cNvSpPr/>
          <p:nvPr/>
        </p:nvSpPr>
        <p:spPr>
          <a:xfrm rot="16200000">
            <a:off x="1767718" y="4921579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295" name="Shape 295"/>
          <p:cNvSpPr/>
          <p:nvPr/>
        </p:nvSpPr>
        <p:spPr>
          <a:xfrm>
            <a:off x="5044976" y="4989401"/>
            <a:ext cx="2947909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4558844" y="3683419"/>
            <a:ext cx="636581" cy="1087984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298" name="Shape 298"/>
          <p:cNvSpPr/>
          <p:nvPr/>
        </p:nvSpPr>
        <p:spPr>
          <a:xfrm flipV="1">
            <a:off x="7733844" y="3683419"/>
            <a:ext cx="636581" cy="1087984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" name="Shape 284"/>
          <p:cNvSpPr/>
          <p:nvPr/>
        </p:nvSpPr>
        <p:spPr>
          <a:xfrm>
            <a:off x="2742754" y="6434176"/>
            <a:ext cx="360769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write waits for space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6084336" y="4989401"/>
            <a:ext cx="1896053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5068587" y="4989401"/>
            <a:ext cx="878232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3070323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Pipe</a:t>
            </a:r>
          </a:p>
        </p:txBody>
      </p:sp>
      <p:sp>
        <p:nvSpPr>
          <p:cNvPr id="317" name="Shape 317"/>
          <p:cNvSpPr/>
          <p:nvPr/>
        </p:nvSpPr>
        <p:spPr>
          <a:xfrm>
            <a:off x="2845270" y="2014197"/>
            <a:ext cx="7335798" cy="427128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7714441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319" name="Shape 319"/>
          <p:cNvSpPr/>
          <p:nvPr/>
        </p:nvSpPr>
        <p:spPr>
          <a:xfrm>
            <a:off x="2877912" y="4235771"/>
            <a:ext cx="7282037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20" name="Shape 320"/>
          <p:cNvSpPr/>
          <p:nvPr/>
        </p:nvSpPr>
        <p:spPr>
          <a:xfrm rot="16200000">
            <a:off x="1949684" y="2762579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321" name="Shape 321"/>
          <p:cNvSpPr/>
          <p:nvPr/>
        </p:nvSpPr>
        <p:spPr>
          <a:xfrm rot="16200000">
            <a:off x="1767718" y="4921579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322" name="Shape 322"/>
          <p:cNvSpPr/>
          <p:nvPr/>
        </p:nvSpPr>
        <p:spPr>
          <a:xfrm>
            <a:off x="5044976" y="4989401"/>
            <a:ext cx="2947909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4558844" y="3683419"/>
            <a:ext cx="636581" cy="1087984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613892" y="2370674"/>
            <a:ext cx="2253098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Network Socket</a:t>
            </a:r>
          </a:p>
        </p:txBody>
      </p:sp>
      <p:sp>
        <p:nvSpPr>
          <p:cNvPr id="339" name="Shape 339"/>
          <p:cNvSpPr/>
          <p:nvPr/>
        </p:nvSpPr>
        <p:spPr>
          <a:xfrm>
            <a:off x="1388840" y="2168903"/>
            <a:ext cx="2703202" cy="427128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1421482" y="4390476"/>
            <a:ext cx="2637918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41" name="Shape 341"/>
          <p:cNvSpPr/>
          <p:nvPr/>
        </p:nvSpPr>
        <p:spPr>
          <a:xfrm rot="16200000">
            <a:off x="493253" y="2917284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342" name="Shape 342"/>
          <p:cNvSpPr/>
          <p:nvPr/>
        </p:nvSpPr>
        <p:spPr>
          <a:xfrm rot="16200000">
            <a:off x="311288" y="5076284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343" name="Shape 343"/>
          <p:cNvSpPr/>
          <p:nvPr/>
        </p:nvSpPr>
        <p:spPr>
          <a:xfrm>
            <a:off x="1691678" y="5033310"/>
            <a:ext cx="2097526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1590583" y="1485898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A</a:t>
            </a:r>
          </a:p>
        </p:txBody>
      </p:sp>
      <p:sp>
        <p:nvSpPr>
          <p:cNvPr id="345" name="Shape 345"/>
          <p:cNvSpPr/>
          <p:nvPr/>
        </p:nvSpPr>
        <p:spPr>
          <a:xfrm>
            <a:off x="9842770" y="2370674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346" name="Shape 346"/>
          <p:cNvSpPr/>
          <p:nvPr/>
        </p:nvSpPr>
        <p:spPr>
          <a:xfrm>
            <a:off x="9617718" y="2168903"/>
            <a:ext cx="2703201" cy="427128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9650359" y="4390476"/>
            <a:ext cx="2637919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48" name="Shape 348"/>
          <p:cNvSpPr/>
          <p:nvPr/>
        </p:nvSpPr>
        <p:spPr>
          <a:xfrm rot="16200000">
            <a:off x="8722132" y="2917284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349" name="Shape 349"/>
          <p:cNvSpPr/>
          <p:nvPr/>
        </p:nvSpPr>
        <p:spPr>
          <a:xfrm rot="16200000">
            <a:off x="8540166" y="5076284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350" name="Shape 350"/>
          <p:cNvSpPr/>
          <p:nvPr/>
        </p:nvSpPr>
        <p:spPr>
          <a:xfrm>
            <a:off x="9920556" y="5033310"/>
            <a:ext cx="2097526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9819460" y="1485898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B</a:t>
            </a:r>
          </a:p>
        </p:txBody>
      </p:sp>
      <p:sp>
        <p:nvSpPr>
          <p:cNvPr id="352" name="Shape 352"/>
          <p:cNvSpPr/>
          <p:nvPr/>
        </p:nvSpPr>
        <p:spPr>
          <a:xfrm>
            <a:off x="5358210" y="4724978"/>
            <a:ext cx="2703202" cy="138592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5661048" y="5049385"/>
            <a:ext cx="2097526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5979205" y="4041973"/>
            <a:ext cx="14612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Router</a:t>
            </a:r>
          </a:p>
        </p:txBody>
      </p:sp>
      <p:sp>
        <p:nvSpPr>
          <p:cNvPr id="358" name="Shape 358"/>
          <p:cNvSpPr/>
          <p:nvPr/>
        </p:nvSpPr>
        <p:spPr>
          <a:xfrm>
            <a:off x="2789404" y="3796220"/>
            <a:ext cx="2821112" cy="1808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4" h="20950" extrusionOk="0">
                <a:moveTo>
                  <a:pt x="33" y="0"/>
                </a:moveTo>
                <a:cubicBezTo>
                  <a:pt x="-546" y="14633"/>
                  <a:pt x="6461" y="21600"/>
                  <a:pt x="21054" y="20902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7742404" y="3796220"/>
            <a:ext cx="2821112" cy="1808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4" h="20950" extrusionOk="0">
                <a:moveTo>
                  <a:pt x="21021" y="0"/>
                </a:moveTo>
                <a:cubicBezTo>
                  <a:pt x="21600" y="14633"/>
                  <a:pt x="14593" y="21600"/>
                  <a:pt x="0" y="20902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357" name="Shape 357"/>
          <p:cNvSpPr/>
          <p:nvPr/>
        </p:nvSpPr>
        <p:spPr>
          <a:xfrm flipV="1">
            <a:off x="5565551" y="5603133"/>
            <a:ext cx="2295734" cy="4773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5661048" y="5049385"/>
            <a:ext cx="2097526" cy="737109"/>
          </a:xfrm>
          <a:prstGeom prst="rect">
            <a:avLst/>
          </a:prstGeom>
          <a:solidFill>
            <a:srgbClr val="971817"/>
          </a:solidFill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1613892" y="2370674"/>
            <a:ext cx="2253098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Network Socket</a:t>
            </a:r>
          </a:p>
        </p:txBody>
      </p:sp>
      <p:sp>
        <p:nvSpPr>
          <p:cNvPr id="364" name="Shape 364"/>
          <p:cNvSpPr/>
          <p:nvPr/>
        </p:nvSpPr>
        <p:spPr>
          <a:xfrm>
            <a:off x="1388840" y="2168903"/>
            <a:ext cx="2703202" cy="427128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1421482" y="4390476"/>
            <a:ext cx="2637918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66" name="Shape 366"/>
          <p:cNvSpPr/>
          <p:nvPr/>
        </p:nvSpPr>
        <p:spPr>
          <a:xfrm rot="16200000">
            <a:off x="493253" y="2917284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367" name="Shape 367"/>
          <p:cNvSpPr/>
          <p:nvPr/>
        </p:nvSpPr>
        <p:spPr>
          <a:xfrm rot="16200000">
            <a:off x="311288" y="5076284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368" name="Shape 368"/>
          <p:cNvSpPr/>
          <p:nvPr/>
        </p:nvSpPr>
        <p:spPr>
          <a:xfrm>
            <a:off x="1691678" y="5033310"/>
            <a:ext cx="2097526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1590583" y="1485898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A</a:t>
            </a:r>
          </a:p>
        </p:txBody>
      </p:sp>
      <p:sp>
        <p:nvSpPr>
          <p:cNvPr id="370" name="Shape 370"/>
          <p:cNvSpPr/>
          <p:nvPr/>
        </p:nvSpPr>
        <p:spPr>
          <a:xfrm>
            <a:off x="9842770" y="2370674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371" name="Shape 371"/>
          <p:cNvSpPr/>
          <p:nvPr/>
        </p:nvSpPr>
        <p:spPr>
          <a:xfrm>
            <a:off x="9617718" y="2168903"/>
            <a:ext cx="2703201" cy="427128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9650359" y="4390476"/>
            <a:ext cx="2637919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16200000">
            <a:off x="8722132" y="2917284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374" name="Shape 374"/>
          <p:cNvSpPr/>
          <p:nvPr/>
        </p:nvSpPr>
        <p:spPr>
          <a:xfrm rot="16200000">
            <a:off x="8540166" y="5076284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375" name="Shape 375"/>
          <p:cNvSpPr/>
          <p:nvPr/>
        </p:nvSpPr>
        <p:spPr>
          <a:xfrm>
            <a:off x="9920556" y="5033310"/>
            <a:ext cx="2097526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9819460" y="1485898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B</a:t>
            </a:r>
          </a:p>
        </p:txBody>
      </p:sp>
      <p:sp>
        <p:nvSpPr>
          <p:cNvPr id="377" name="Shape 377"/>
          <p:cNvSpPr/>
          <p:nvPr/>
        </p:nvSpPr>
        <p:spPr>
          <a:xfrm>
            <a:off x="5358210" y="4724978"/>
            <a:ext cx="2703202" cy="138592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5661048" y="5049385"/>
            <a:ext cx="2097526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5979205" y="4041973"/>
            <a:ext cx="14612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Router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5736" y="2091354"/>
            <a:ext cx="306814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/>
                </a:solidFill>
              </a:rPr>
              <a:t>what if router’s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/>
                </a:solidFill>
              </a:rPr>
              <a:t>buffer is full?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9920556" y="5033310"/>
            <a:ext cx="2097526" cy="737109"/>
          </a:xfrm>
          <a:prstGeom prst="rect">
            <a:avLst/>
          </a:prstGeom>
          <a:solidFill>
            <a:srgbClr val="971817"/>
          </a:solidFill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1613892" y="2370674"/>
            <a:ext cx="2253098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Network Socket</a:t>
            </a:r>
          </a:p>
        </p:txBody>
      </p:sp>
      <p:sp>
        <p:nvSpPr>
          <p:cNvPr id="385" name="Shape 385"/>
          <p:cNvSpPr/>
          <p:nvPr/>
        </p:nvSpPr>
        <p:spPr>
          <a:xfrm>
            <a:off x="1388840" y="2168903"/>
            <a:ext cx="2703202" cy="427128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1421482" y="4390476"/>
            <a:ext cx="2637918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87" name="Shape 387"/>
          <p:cNvSpPr/>
          <p:nvPr/>
        </p:nvSpPr>
        <p:spPr>
          <a:xfrm rot="16200000">
            <a:off x="493253" y="2917284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388" name="Shape 388"/>
          <p:cNvSpPr/>
          <p:nvPr/>
        </p:nvSpPr>
        <p:spPr>
          <a:xfrm rot="16200000">
            <a:off x="311288" y="5076284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389" name="Shape 389"/>
          <p:cNvSpPr/>
          <p:nvPr/>
        </p:nvSpPr>
        <p:spPr>
          <a:xfrm>
            <a:off x="1691678" y="5033310"/>
            <a:ext cx="2097526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1590583" y="1485898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A</a:t>
            </a:r>
          </a:p>
        </p:txBody>
      </p:sp>
      <p:sp>
        <p:nvSpPr>
          <p:cNvPr id="391" name="Shape 391"/>
          <p:cNvSpPr/>
          <p:nvPr/>
        </p:nvSpPr>
        <p:spPr>
          <a:xfrm>
            <a:off x="9842770" y="2370674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392" name="Shape 392"/>
          <p:cNvSpPr/>
          <p:nvPr/>
        </p:nvSpPr>
        <p:spPr>
          <a:xfrm>
            <a:off x="9617718" y="2168903"/>
            <a:ext cx="2703201" cy="427128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9650359" y="4390476"/>
            <a:ext cx="2637919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94" name="Shape 394"/>
          <p:cNvSpPr/>
          <p:nvPr/>
        </p:nvSpPr>
        <p:spPr>
          <a:xfrm rot="16200000">
            <a:off x="8722132" y="2917284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395" name="Shape 395"/>
          <p:cNvSpPr/>
          <p:nvPr/>
        </p:nvSpPr>
        <p:spPr>
          <a:xfrm rot="16200000">
            <a:off x="8540166" y="5076284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396" name="Shape 396"/>
          <p:cNvSpPr/>
          <p:nvPr/>
        </p:nvSpPr>
        <p:spPr>
          <a:xfrm>
            <a:off x="9920556" y="5033310"/>
            <a:ext cx="2097526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9819460" y="1485898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B</a:t>
            </a:r>
          </a:p>
        </p:txBody>
      </p:sp>
      <p:sp>
        <p:nvSpPr>
          <p:cNvPr id="398" name="Shape 398"/>
          <p:cNvSpPr/>
          <p:nvPr/>
        </p:nvSpPr>
        <p:spPr>
          <a:xfrm>
            <a:off x="5358210" y="4724978"/>
            <a:ext cx="2703202" cy="138592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5661048" y="5049385"/>
            <a:ext cx="2097526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5979205" y="4041973"/>
            <a:ext cx="14612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Router</a:t>
            </a:r>
          </a:p>
        </p:txBody>
      </p:sp>
      <p:sp>
        <p:nvSpPr>
          <p:cNvPr id="401" name="Shape 401"/>
          <p:cNvSpPr/>
          <p:nvPr/>
        </p:nvSpPr>
        <p:spPr>
          <a:xfrm>
            <a:off x="5404165" y="2091354"/>
            <a:ext cx="261129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/>
                </a:solidFill>
              </a:rPr>
              <a:t>what if B’s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/>
                </a:solidFill>
              </a:rPr>
              <a:t>buffer is full?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613892" y="2370674"/>
            <a:ext cx="2253098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Network Socket</a:t>
            </a:r>
          </a:p>
        </p:txBody>
      </p:sp>
      <p:sp>
        <p:nvSpPr>
          <p:cNvPr id="405" name="Shape 405"/>
          <p:cNvSpPr/>
          <p:nvPr/>
        </p:nvSpPr>
        <p:spPr>
          <a:xfrm>
            <a:off x="1388840" y="2168903"/>
            <a:ext cx="2703202" cy="427128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1421482" y="4390476"/>
            <a:ext cx="2637918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16200000">
            <a:off x="493253" y="2917284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408" name="Shape 408"/>
          <p:cNvSpPr/>
          <p:nvPr/>
        </p:nvSpPr>
        <p:spPr>
          <a:xfrm rot="16200000">
            <a:off x="311288" y="5076284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409" name="Shape 409"/>
          <p:cNvSpPr/>
          <p:nvPr/>
        </p:nvSpPr>
        <p:spPr>
          <a:xfrm>
            <a:off x="1691678" y="5033310"/>
            <a:ext cx="2097526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1590583" y="1485898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A</a:t>
            </a:r>
          </a:p>
        </p:txBody>
      </p:sp>
      <p:sp>
        <p:nvSpPr>
          <p:cNvPr id="414" name="Shape 414"/>
          <p:cNvSpPr/>
          <p:nvPr/>
        </p:nvSpPr>
        <p:spPr>
          <a:xfrm>
            <a:off x="2656569" y="3806770"/>
            <a:ext cx="2132984" cy="1761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19182" extrusionOk="0">
                <a:moveTo>
                  <a:pt x="0" y="0"/>
                </a:moveTo>
                <a:cubicBezTo>
                  <a:pt x="-33" y="15492"/>
                  <a:pt x="7156" y="21600"/>
                  <a:pt x="21567" y="18324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4805140" y="2747629"/>
            <a:ext cx="7524116" cy="3692556"/>
          </a:xfrm>
          <a:prstGeom prst="rect">
            <a:avLst/>
          </a:prstGeom>
          <a:solidFill/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13" name="Shape 413"/>
          <p:cNvSpPr/>
          <p:nvPr/>
        </p:nvSpPr>
        <p:spPr>
          <a:xfrm>
            <a:off x="6057282" y="2781894"/>
            <a:ext cx="512846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From A’s view, network and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 are largely a black box.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805" y="2330666"/>
            <a:ext cx="12602816" cy="2153919"/>
          </a:xfrm>
        </p:spPr>
        <p:txBody>
          <a:bodyPr/>
          <a:lstStyle/>
          <a:p>
            <a:r>
              <a:rPr lang="en-US" sz="6000" dirty="0" smtClean="0"/>
              <a:t>Advanced Topics:</a:t>
            </a:r>
            <a:br>
              <a:rPr lang="en-US" sz="6000" dirty="0" smtClean="0"/>
            </a:br>
            <a:r>
              <a:rPr lang="en-US" sz="6000" dirty="0" smtClean="0"/>
              <a:t>Distributed Systems and NFS</a:t>
            </a:r>
            <a:endParaRPr lang="en-US" sz="6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120" y="5079999"/>
            <a:ext cx="12246187" cy="4357300"/>
          </a:xfrm>
        </p:spPr>
        <p:txBody>
          <a:bodyPr>
            <a:normAutofit/>
          </a:bodyPr>
          <a:lstStyle/>
          <a:p>
            <a:pPr marL="866973" indent="-866973" algn="l"/>
            <a:r>
              <a:rPr lang="en-US" sz="3200" b="1" dirty="0"/>
              <a:t>Questions answered in this </a:t>
            </a:r>
            <a:r>
              <a:rPr lang="en-US" sz="3200" b="1" dirty="0" smtClean="0"/>
              <a:t>lecture:</a:t>
            </a:r>
          </a:p>
          <a:p>
            <a:pPr marL="866973" indent="-866973" algn="l"/>
            <a:r>
              <a:rPr lang="en-US" sz="3200" dirty="0" smtClean="0"/>
              <a:t>What is </a:t>
            </a:r>
            <a:r>
              <a:rPr lang="en-US" sz="3200" b="1" dirty="0" smtClean="0"/>
              <a:t>challenging </a:t>
            </a:r>
            <a:r>
              <a:rPr lang="en-US" sz="3200" dirty="0" smtClean="0"/>
              <a:t>about distributed systems?</a:t>
            </a:r>
          </a:p>
          <a:p>
            <a:pPr marL="866973" indent="-866973" algn="l"/>
            <a:r>
              <a:rPr lang="en-US" sz="3200" dirty="0" smtClean="0"/>
              <a:t>How can a </a:t>
            </a:r>
            <a:r>
              <a:rPr lang="en-US" sz="3200" b="1" dirty="0" smtClean="0"/>
              <a:t>reliable messaging protocol </a:t>
            </a:r>
            <a:r>
              <a:rPr lang="en-US" sz="3200" dirty="0" smtClean="0"/>
              <a:t>be built on unreliable layers?</a:t>
            </a:r>
          </a:p>
          <a:p>
            <a:pPr marL="866973" indent="-866973" algn="l"/>
            <a:r>
              <a:rPr lang="en-US" sz="3200" dirty="0" smtClean="0"/>
              <a:t>What is </a:t>
            </a:r>
            <a:r>
              <a:rPr lang="en-US" sz="3200" b="1" dirty="0" smtClean="0"/>
              <a:t>RPC</a:t>
            </a:r>
            <a:r>
              <a:rPr lang="en-US" sz="3200" dirty="0" smtClean="0"/>
              <a:t>?</a:t>
            </a:r>
          </a:p>
          <a:p>
            <a:pPr marL="866973" indent="-866973" algn="l"/>
            <a:r>
              <a:rPr lang="en-US" sz="3200" dirty="0" smtClean="0"/>
              <a:t>What is the </a:t>
            </a:r>
            <a:r>
              <a:rPr lang="en-US" sz="3200" b="1" dirty="0" smtClean="0"/>
              <a:t>NFS stateless protocol</a:t>
            </a:r>
            <a:r>
              <a:rPr lang="en-US" sz="3200" dirty="0" smtClean="0"/>
              <a:t>?  </a:t>
            </a:r>
          </a:p>
          <a:p>
            <a:pPr marL="866973" indent="-866973" algn="l"/>
            <a:r>
              <a:rPr lang="en-US" sz="3200" dirty="0" smtClean="0"/>
              <a:t>What are </a:t>
            </a:r>
            <a:r>
              <a:rPr lang="en-US" sz="3200" b="1" dirty="0" smtClean="0"/>
              <a:t>idempotent </a:t>
            </a:r>
            <a:r>
              <a:rPr lang="en-US" sz="3200" dirty="0" smtClean="0"/>
              <a:t>operations and why are they useful?</a:t>
            </a:r>
          </a:p>
          <a:p>
            <a:pPr marL="866973" indent="-866973" algn="l"/>
            <a:r>
              <a:rPr lang="en-US" sz="3200" dirty="0" smtClean="0"/>
              <a:t>What state is tracked on NFS clients?</a:t>
            </a:r>
          </a:p>
          <a:p>
            <a:pPr marL="866973" indent="-866973" algn="l"/>
            <a:endParaRPr lang="en-US" sz="3200" dirty="0" smtClean="0"/>
          </a:p>
          <a:p>
            <a:pPr marL="866973" indent="-866973" algn="l"/>
            <a:endParaRPr lang="en-US" sz="3200" dirty="0" smtClean="0"/>
          </a:p>
          <a:p>
            <a:pPr marL="866973" indent="-866973" algn="l"/>
            <a:endParaRPr lang="en-US" sz="3200" dirty="0" smtClean="0">
              <a:solidFill>
                <a:schemeClr val="bg2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51200" y="541867"/>
            <a:ext cx="5960533" cy="79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76">
                <a:solidFill>
                  <a:prstClr val="white"/>
                </a:solidFill>
              </a:rPr>
              <a:t>UNIVERSITY of WISCONSIN-MADISON</a:t>
            </a:r>
            <a:br>
              <a:rPr lang="en-US" sz="2276">
                <a:solidFill>
                  <a:prstClr val="white"/>
                </a:solidFill>
              </a:rPr>
            </a:br>
            <a:r>
              <a:rPr lang="en-US" sz="2276">
                <a:solidFill>
                  <a:prstClr val="white"/>
                </a:solidFill>
              </a:rPr>
              <a:t>Computer Sciences Department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5120" y="1625601"/>
            <a:ext cx="5093547" cy="7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991" dirty="0">
                <a:solidFill>
                  <a:prstClr val="white"/>
                </a:solidFill>
              </a:rPr>
              <a:t>CS 537</a:t>
            </a:r>
            <a:br>
              <a:rPr lang="en-US" sz="1991" dirty="0">
                <a:solidFill>
                  <a:prstClr val="white"/>
                </a:solidFill>
              </a:rPr>
            </a:br>
            <a:r>
              <a:rPr lang="en-US" sz="1991" dirty="0">
                <a:solidFill>
                  <a:prstClr val="white"/>
                </a:solidFill>
              </a:rPr>
              <a:t>Introduction to Operating Systems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477760" y="1625601"/>
            <a:ext cx="5093547" cy="7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991">
                <a:solidFill>
                  <a:prstClr val="white"/>
                </a:solidFill>
              </a:rPr>
              <a:t>Andrea C. Arpaci-Dusseau</a:t>
            </a:r>
            <a:br>
              <a:rPr lang="en-US" sz="1991">
                <a:solidFill>
                  <a:prstClr val="white"/>
                </a:solidFill>
              </a:rPr>
            </a:br>
            <a:r>
              <a:rPr lang="en-US" sz="1991">
                <a:solidFill>
                  <a:prstClr val="white"/>
                </a:solidFill>
              </a:rPr>
              <a:t>Remzi H. Arpaci-Dusseau</a:t>
            </a:r>
          </a:p>
        </p:txBody>
      </p:sp>
    </p:spTree>
    <p:extLst>
      <p:ext uri="{BB962C8B-B14F-4D97-AF65-F5344CB8AC3E}">
        <p14:creationId xmlns:p14="http://schemas.microsoft.com/office/powerpoint/2010/main" val="19070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Communication </a:t>
            </a:r>
            <a:r>
              <a:rPr sz="6480" dirty="0" smtClean="0">
                <a:solidFill>
                  <a:srgbClr val="FFFFFF"/>
                </a:solidFill>
              </a:rPr>
              <a:t>Overview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417" name="Shape 417"/>
          <p:cNvSpPr>
            <a:spLocks noGrp="1"/>
          </p:cNvSpPr>
          <p:nvPr>
            <p:ph type="body" idx="4294967295"/>
          </p:nvPr>
        </p:nvSpPr>
        <p:spPr>
          <a:xfrm>
            <a:off x="576469" y="2451169"/>
            <a:ext cx="11099800" cy="69910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508254">
              <a:buNone/>
              <a:defRPr sz="1800">
                <a:solidFill>
                  <a:srgbClr val="000000"/>
                </a:solidFill>
              </a:defRPr>
            </a:pPr>
            <a:r>
              <a:rPr sz="4000" dirty="0"/>
              <a:t>Raw </a:t>
            </a:r>
            <a:r>
              <a:rPr sz="4000" dirty="0" smtClean="0"/>
              <a:t>messages</a:t>
            </a:r>
            <a:r>
              <a:rPr lang="en-US" sz="4000" dirty="0" smtClean="0"/>
              <a:t>: UDP</a:t>
            </a:r>
            <a:endParaRPr sz="4000" dirty="0"/>
          </a:p>
          <a:p>
            <a:pPr marL="0" lvl="0" indent="0" defTabSz="508254">
              <a:buNone/>
              <a:defRPr sz="1800">
                <a:solidFill>
                  <a:srgbClr val="000000"/>
                </a:solidFill>
              </a:defRPr>
            </a:pPr>
            <a:endParaRPr sz="4000" dirty="0"/>
          </a:p>
          <a:p>
            <a:pPr marL="0" lvl="0" indent="0" defTabSz="508254">
              <a:buNone/>
              <a:defRPr sz="1800">
                <a:solidFill>
                  <a:srgbClr val="000000"/>
                </a:solidFill>
              </a:defRPr>
            </a:pPr>
            <a:r>
              <a:rPr sz="4000" dirty="0"/>
              <a:t>Reliable </a:t>
            </a:r>
            <a:r>
              <a:rPr sz="4000" dirty="0" smtClean="0"/>
              <a:t>messages</a:t>
            </a:r>
            <a:r>
              <a:rPr lang="en-US" sz="4000" dirty="0" smtClean="0"/>
              <a:t>: TCP</a:t>
            </a:r>
            <a:endParaRPr sz="4000" dirty="0"/>
          </a:p>
          <a:p>
            <a:pPr marL="0" indent="0" defTabSz="508254">
              <a:buNone/>
              <a:defRPr sz="1800">
                <a:solidFill>
                  <a:srgbClr val="000000"/>
                </a:solidFill>
              </a:defRPr>
            </a:pPr>
            <a:endParaRPr sz="4000" dirty="0"/>
          </a:p>
          <a:p>
            <a:pPr marL="0" lvl="0" indent="0" defTabSz="508254"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/>
              <a:t>R</a:t>
            </a:r>
            <a:r>
              <a:rPr sz="4000" dirty="0" smtClean="0"/>
              <a:t>emote </a:t>
            </a:r>
            <a:r>
              <a:rPr sz="4000" dirty="0"/>
              <a:t>procedure </a:t>
            </a:r>
            <a:r>
              <a:rPr sz="4000" dirty="0" smtClean="0"/>
              <a:t>call</a:t>
            </a:r>
            <a:r>
              <a:rPr lang="en-US" sz="4000" dirty="0" smtClean="0"/>
              <a:t>: RPC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Raw Messages: UDP</a:t>
            </a:r>
          </a:p>
        </p:txBody>
      </p:sp>
      <p:sp>
        <p:nvSpPr>
          <p:cNvPr id="420" name="Shape 420"/>
          <p:cNvSpPr>
            <a:spLocks noGrp="1"/>
          </p:cNvSpPr>
          <p:nvPr>
            <p:ph type="body" idx="4294967295"/>
          </p:nvPr>
        </p:nvSpPr>
        <p:spPr>
          <a:xfrm>
            <a:off x="527509" y="2272265"/>
            <a:ext cx="11947525" cy="72494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 defTabSz="566674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effectLst/>
              </a:rPr>
              <a:t>UDP : User </a:t>
            </a:r>
            <a:r>
              <a:rPr lang="en-US" sz="3500" dirty="0">
                <a:effectLst/>
              </a:rPr>
              <a:t>Datagram Protocol </a:t>
            </a:r>
            <a:endParaRPr lang="en-US" sz="3500" dirty="0" smtClean="0">
              <a:effectLst/>
            </a:endParaRPr>
          </a:p>
          <a:p>
            <a:pPr marL="0" lvl="0" indent="0" defTabSz="566674">
              <a:buNone/>
              <a:defRPr sz="1800">
                <a:solidFill>
                  <a:srgbClr val="000000"/>
                </a:solidFill>
              </a:defRPr>
            </a:pPr>
            <a:r>
              <a:rPr sz="3298" dirty="0" smtClean="0"/>
              <a:t>API</a:t>
            </a:r>
            <a:r>
              <a:rPr sz="3298" dirty="0"/>
              <a:t>:</a:t>
            </a:r>
          </a:p>
          <a:p>
            <a:pPr marL="0" lvl="0" indent="0" defTabSz="566674">
              <a:buNone/>
              <a:defRPr sz="1800">
                <a:solidFill>
                  <a:srgbClr val="000000"/>
                </a:solidFill>
              </a:defRPr>
            </a:pPr>
            <a:r>
              <a:rPr sz="3298" dirty="0"/>
              <a:t> - reads and writes over socket file descriptors</a:t>
            </a:r>
          </a:p>
          <a:p>
            <a:pPr marL="0" lvl="0" indent="0" defTabSz="566674">
              <a:buNone/>
              <a:defRPr sz="1800">
                <a:solidFill>
                  <a:srgbClr val="000000"/>
                </a:solidFill>
              </a:defRPr>
            </a:pPr>
            <a:r>
              <a:rPr sz="3298" dirty="0"/>
              <a:t> - messages sent from/to ports to target a process on machine</a:t>
            </a:r>
          </a:p>
          <a:p>
            <a:pPr marL="0" lvl="0" indent="0" defTabSz="566674">
              <a:buNone/>
              <a:defRPr sz="1800">
                <a:solidFill>
                  <a:srgbClr val="000000"/>
                </a:solidFill>
              </a:defRPr>
            </a:pPr>
            <a:endParaRPr sz="3298" dirty="0"/>
          </a:p>
          <a:p>
            <a:pPr marL="0" lvl="0" indent="0" defTabSz="566674">
              <a:buNone/>
              <a:defRPr sz="1800">
                <a:solidFill>
                  <a:srgbClr val="000000"/>
                </a:solidFill>
              </a:defRPr>
            </a:pPr>
            <a:r>
              <a:rPr sz="3298" dirty="0"/>
              <a:t>Provide minimal reliability features:</a:t>
            </a:r>
          </a:p>
          <a:p>
            <a:pPr marL="0" lvl="0" indent="0" defTabSz="566674">
              <a:buNone/>
              <a:defRPr sz="1800">
                <a:solidFill>
                  <a:srgbClr val="000000"/>
                </a:solidFill>
              </a:defRPr>
            </a:pPr>
            <a:r>
              <a:rPr sz="3298" dirty="0"/>
              <a:t> - messages may be lost</a:t>
            </a:r>
          </a:p>
          <a:p>
            <a:pPr marL="0" lvl="0" indent="0" defTabSz="566674">
              <a:buNone/>
              <a:defRPr sz="1800">
                <a:solidFill>
                  <a:srgbClr val="000000"/>
                </a:solidFill>
              </a:defRPr>
            </a:pPr>
            <a:r>
              <a:rPr sz="3298" dirty="0"/>
              <a:t> - messages may be reordered</a:t>
            </a:r>
          </a:p>
          <a:p>
            <a:pPr marL="0" lvl="0" indent="0" defTabSz="566674">
              <a:buNone/>
              <a:defRPr sz="1800">
                <a:solidFill>
                  <a:srgbClr val="000000"/>
                </a:solidFill>
              </a:defRPr>
            </a:pPr>
            <a:r>
              <a:rPr sz="3298" dirty="0"/>
              <a:t> - messages may be duplicated</a:t>
            </a:r>
          </a:p>
          <a:p>
            <a:pPr marL="0" lvl="0" indent="0" defTabSz="566674">
              <a:buNone/>
              <a:defRPr sz="1800">
                <a:solidFill>
                  <a:srgbClr val="000000"/>
                </a:solidFill>
              </a:defRPr>
            </a:pPr>
            <a:r>
              <a:rPr sz="3298" dirty="0"/>
              <a:t> - only protection: </a:t>
            </a:r>
            <a:r>
              <a:rPr sz="3298" dirty="0" smtClean="0"/>
              <a:t>checksums</a:t>
            </a:r>
            <a:r>
              <a:rPr lang="en-US" sz="3298" dirty="0" smtClean="0"/>
              <a:t> to ensure data not corrupted</a:t>
            </a:r>
            <a:endParaRPr sz="3298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Raw Messages: UDP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248" y="2481691"/>
            <a:ext cx="12333552" cy="6111805"/>
          </a:xfr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/>
              <a:t>Advantages</a:t>
            </a:r>
          </a:p>
          <a:p>
            <a:pPr marL="705690" lvl="1" indent="-285750"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 Lightweight</a:t>
            </a:r>
            <a:endParaRPr lang="en-US" sz="4000" dirty="0"/>
          </a:p>
          <a:p>
            <a:pPr marL="705690" lvl="1" indent="-285750"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 Some </a:t>
            </a:r>
            <a:r>
              <a:rPr lang="en-US" sz="4000" dirty="0"/>
              <a:t>applications make better reliability </a:t>
            </a:r>
            <a:r>
              <a:rPr lang="en-US" sz="4000" dirty="0" smtClean="0"/>
              <a:t>decisions </a:t>
            </a:r>
            <a:r>
              <a:rPr lang="en-US" sz="4000" dirty="0"/>
              <a:t>themselves (e.g., video conferencing programs)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40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Disadvantages</a:t>
            </a:r>
          </a:p>
          <a:p>
            <a:pPr marL="991440" lvl="1" indent="-571500">
              <a:defRPr sz="1800">
                <a:solidFill>
                  <a:srgbClr val="000000"/>
                </a:solidFill>
              </a:defRPr>
            </a:pPr>
            <a:r>
              <a:rPr lang="en-US" sz="3700" dirty="0" smtClean="0"/>
              <a:t>More </a:t>
            </a:r>
            <a:r>
              <a:rPr lang="en-US" sz="3700" dirty="0"/>
              <a:t>difficult to write </a:t>
            </a:r>
            <a:r>
              <a:rPr lang="en-US" sz="3700" dirty="0" smtClean="0"/>
              <a:t>applications correctly</a:t>
            </a:r>
            <a:endParaRPr lang="en-US" sz="3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Reliable Messages:</a:t>
            </a:r>
            <a:br>
              <a:rPr lang="en-US" sz="6480" dirty="0" smtClean="0">
                <a:solidFill>
                  <a:srgbClr val="FFFFFF"/>
                </a:solidFill>
              </a:rPr>
            </a:br>
            <a:r>
              <a:rPr lang="en-US" sz="6480" dirty="0" smtClean="0">
                <a:solidFill>
                  <a:srgbClr val="FFFFFF"/>
                </a:solidFill>
              </a:rPr>
              <a:t>Layering strategy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429" name="Shape 429"/>
          <p:cNvSpPr>
            <a:spLocks noGrp="1"/>
          </p:cNvSpPr>
          <p:nvPr>
            <p:ph type="body" idx="4294967295"/>
          </p:nvPr>
        </p:nvSpPr>
        <p:spPr>
          <a:xfrm>
            <a:off x="397564" y="2362546"/>
            <a:ext cx="12125739" cy="67615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TCP: Transmission Control Protocol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Using </a:t>
            </a:r>
            <a:r>
              <a:rPr sz="3800" dirty="0"/>
              <a:t>software, build reliable, logical connections over unreliable </a:t>
            </a:r>
            <a:r>
              <a:rPr sz="3800" dirty="0" smtClean="0"/>
              <a:t>connections</a:t>
            </a:r>
            <a:r>
              <a:rPr lang="en-US" sz="3800" dirty="0" smtClean="0"/>
              <a:t> 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Techniques: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</a:t>
            </a:r>
            <a:r>
              <a:rPr sz="3800" dirty="0" smtClean="0"/>
              <a:t>acknowledgment</a:t>
            </a:r>
            <a:r>
              <a:rPr lang="en-US" sz="3800" dirty="0" smtClean="0"/>
              <a:t> (ACK)</a:t>
            </a:r>
            <a:endParaRPr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Technique #1: </a:t>
            </a:r>
            <a:r>
              <a:rPr sz="6480" dirty="0" smtClean="0">
                <a:solidFill>
                  <a:srgbClr val="FFFFFF"/>
                </a:solidFill>
              </a:rPr>
              <a:t>ACK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2381524" y="2485568"/>
            <a:ext cx="2279470" cy="2277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Sender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[recv ack]</a:t>
            </a:r>
          </a:p>
        </p:txBody>
      </p:sp>
      <p:sp>
        <p:nvSpPr>
          <p:cNvPr id="433" name="Shape 433"/>
          <p:cNvSpPr/>
          <p:nvPr/>
        </p:nvSpPr>
        <p:spPr>
          <a:xfrm>
            <a:off x="8375865" y="2485568"/>
            <a:ext cx="2215350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Receiver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[recv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ack]</a:t>
            </a:r>
          </a:p>
        </p:txBody>
      </p:sp>
      <p:sp>
        <p:nvSpPr>
          <p:cNvPr id="434" name="Shape 434"/>
          <p:cNvSpPr/>
          <p:nvPr/>
        </p:nvSpPr>
        <p:spPr>
          <a:xfrm>
            <a:off x="5016735" y="3327143"/>
            <a:ext cx="3052962" cy="414188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 flipH="1">
            <a:off x="5016735" y="4241543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2848354" y="5785973"/>
            <a:ext cx="730809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/>
                </a:solidFill>
              </a:rPr>
              <a:t>Sender knows message was </a:t>
            </a:r>
            <a:r>
              <a:rPr sz="3600" dirty="0" smtClean="0">
                <a:solidFill>
                  <a:schemeClr val="bg2"/>
                </a:solidFill>
              </a:rPr>
              <a:t>received</a:t>
            </a:r>
            <a:endParaRPr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ACK</a:t>
            </a:r>
          </a:p>
        </p:txBody>
      </p:sp>
      <p:sp>
        <p:nvSpPr>
          <p:cNvPr id="439" name="Shape 439"/>
          <p:cNvSpPr/>
          <p:nvPr/>
        </p:nvSpPr>
        <p:spPr>
          <a:xfrm>
            <a:off x="2381524" y="2604837"/>
            <a:ext cx="2279470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Sender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8634750" y="2604837"/>
            <a:ext cx="169758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Receiver</a:t>
            </a:r>
          </a:p>
        </p:txBody>
      </p:sp>
      <p:sp>
        <p:nvSpPr>
          <p:cNvPr id="441" name="Shape 441"/>
          <p:cNvSpPr/>
          <p:nvPr/>
        </p:nvSpPr>
        <p:spPr>
          <a:xfrm>
            <a:off x="3342882" y="5628243"/>
            <a:ext cx="631903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/>
                </a:solidFill>
              </a:rPr>
              <a:t>Sender </a:t>
            </a:r>
            <a:r>
              <a:rPr lang="en-US" sz="3600" dirty="0" smtClean="0">
                <a:solidFill>
                  <a:schemeClr val="bg2"/>
                </a:solidFill>
              </a:rPr>
              <a:t>doesn’t receive</a:t>
            </a:r>
            <a:r>
              <a:rPr sz="3600" dirty="0" smtClean="0">
                <a:solidFill>
                  <a:schemeClr val="bg2"/>
                </a:solidFill>
              </a:rPr>
              <a:t> </a:t>
            </a:r>
            <a:r>
              <a:rPr sz="3600" dirty="0">
                <a:solidFill>
                  <a:schemeClr val="bg2"/>
                </a:solidFill>
              </a:rPr>
              <a:t>ACK…  </a:t>
            </a:r>
            <a:r>
              <a:rPr lang="en-US" sz="3600" dirty="0" smtClean="0">
                <a:solidFill>
                  <a:schemeClr val="bg2"/>
                </a:solidFill>
              </a:rPr>
              <a:t/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sz="3600" dirty="0" smtClean="0">
                <a:solidFill>
                  <a:schemeClr val="bg2"/>
                </a:solidFill>
              </a:rPr>
              <a:t>What </a:t>
            </a:r>
            <a:r>
              <a:rPr sz="3600" dirty="0">
                <a:solidFill>
                  <a:schemeClr val="bg2"/>
                </a:solidFill>
              </a:rPr>
              <a:t>to do?</a:t>
            </a:r>
          </a:p>
        </p:txBody>
      </p:sp>
      <p:grpSp>
        <p:nvGrpSpPr>
          <p:cNvPr id="444" name="Group 444"/>
          <p:cNvGrpSpPr/>
          <p:nvPr/>
        </p:nvGrpSpPr>
        <p:grpSpPr>
          <a:xfrm>
            <a:off x="6290245" y="3412483"/>
            <a:ext cx="313760" cy="313761"/>
            <a:chOff x="0" y="0"/>
            <a:chExt cx="313759" cy="313759"/>
          </a:xfrm>
        </p:grpSpPr>
        <p:sp>
          <p:nvSpPr>
            <p:cNvPr id="442" name="Shape 442"/>
            <p:cNvSpPr/>
            <p:nvPr/>
          </p:nvSpPr>
          <p:spPr>
            <a:xfrm flipV="1">
              <a:off x="0" y="-1"/>
              <a:ext cx="313760" cy="31376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 flipH="1" flipV="1">
              <a:off x="0" y="0"/>
              <a:ext cx="313760" cy="313760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>
                <a:solidFill>
                  <a:schemeClr val="bg2"/>
                </a:solidFill>
              </a:endParaRPr>
            </a:p>
          </p:txBody>
        </p:sp>
      </p:grpSp>
      <p:sp>
        <p:nvSpPr>
          <p:cNvPr id="445" name="Shape 445"/>
          <p:cNvSpPr/>
          <p:nvPr/>
        </p:nvSpPr>
        <p:spPr>
          <a:xfrm>
            <a:off x="5016735" y="3446412"/>
            <a:ext cx="1076220" cy="1407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Technique #2: </a:t>
            </a:r>
            <a:r>
              <a:rPr sz="6480" dirty="0" smtClean="0">
                <a:solidFill>
                  <a:srgbClr val="FFFFFF"/>
                </a:solidFill>
              </a:rPr>
              <a:t>Timeout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1758588" y="2326542"/>
            <a:ext cx="3167534" cy="4862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Sender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[start timer]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… waiting for ack …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[timer goes off]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[recv ack]</a:t>
            </a:r>
          </a:p>
        </p:txBody>
      </p:sp>
      <p:sp>
        <p:nvSpPr>
          <p:cNvPr id="487" name="Shape 487"/>
          <p:cNvSpPr/>
          <p:nvPr/>
        </p:nvSpPr>
        <p:spPr>
          <a:xfrm>
            <a:off x="8196961" y="2326542"/>
            <a:ext cx="2215350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Receiver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[recv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ack]</a:t>
            </a:r>
          </a:p>
        </p:txBody>
      </p:sp>
      <p:grpSp>
        <p:nvGrpSpPr>
          <p:cNvPr id="490" name="Group 490"/>
          <p:cNvGrpSpPr/>
          <p:nvPr/>
        </p:nvGrpSpPr>
        <p:grpSpPr>
          <a:xfrm>
            <a:off x="6111341" y="3134188"/>
            <a:ext cx="313760" cy="313761"/>
            <a:chOff x="0" y="0"/>
            <a:chExt cx="313759" cy="313759"/>
          </a:xfrm>
        </p:grpSpPr>
        <p:sp>
          <p:nvSpPr>
            <p:cNvPr id="488" name="Shape 488"/>
            <p:cNvSpPr/>
            <p:nvPr/>
          </p:nvSpPr>
          <p:spPr>
            <a:xfrm flipV="1">
              <a:off x="0" y="-1"/>
              <a:ext cx="313760" cy="31376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 flipH="1" flipV="1">
              <a:off x="0" y="0"/>
              <a:ext cx="313760" cy="313760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>
                <a:solidFill>
                  <a:schemeClr val="bg2"/>
                </a:solidFill>
              </a:endParaRPr>
            </a:p>
          </p:txBody>
        </p:sp>
      </p:grpSp>
      <p:sp>
        <p:nvSpPr>
          <p:cNvPr id="491" name="Shape 491"/>
          <p:cNvSpPr/>
          <p:nvPr/>
        </p:nvSpPr>
        <p:spPr>
          <a:xfrm>
            <a:off x="4837831" y="3168117"/>
            <a:ext cx="1076220" cy="1407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4825131" y="5758917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 flipH="1">
            <a:off x="4825131" y="6673317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Lost ACK</a:t>
            </a:r>
            <a:r>
              <a:rPr sz="6480" dirty="0" smtClean="0">
                <a:solidFill>
                  <a:srgbClr val="FFFFFF"/>
                </a:solidFill>
              </a:rPr>
              <a:t>: </a:t>
            </a:r>
            <a:r>
              <a:rPr sz="6480" dirty="0">
                <a:solidFill>
                  <a:srgbClr val="FFFFFF"/>
                </a:solidFill>
              </a:rPr>
              <a:t>Issue 1</a:t>
            </a:r>
          </a:p>
        </p:txBody>
      </p:sp>
      <p:sp>
        <p:nvSpPr>
          <p:cNvPr id="499" name="Shape 499"/>
          <p:cNvSpPr>
            <a:spLocks noGrp="1"/>
          </p:cNvSpPr>
          <p:nvPr>
            <p:ph type="body" idx="4294967295"/>
          </p:nvPr>
        </p:nvSpPr>
        <p:spPr>
          <a:xfrm>
            <a:off x="596347" y="2309468"/>
            <a:ext cx="11847443" cy="7172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How long to wait?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Too </a:t>
            </a:r>
            <a:r>
              <a:rPr sz="3800" dirty="0" smtClean="0"/>
              <a:t>long</a:t>
            </a:r>
            <a:r>
              <a:rPr lang="en-US" sz="3800" dirty="0" smtClean="0"/>
              <a:t>?</a:t>
            </a:r>
          </a:p>
          <a:p>
            <a:pPr marL="991440" lvl="1" indent="-571500">
              <a:defRPr sz="1800">
                <a:solidFill>
                  <a:srgbClr val="000000"/>
                </a:solidFill>
              </a:defRPr>
            </a:pPr>
            <a:r>
              <a:rPr lang="en-US" sz="3600" dirty="0"/>
              <a:t>S</a:t>
            </a:r>
            <a:r>
              <a:rPr lang="en-US" sz="3600" dirty="0" smtClean="0"/>
              <a:t>ystem </a:t>
            </a:r>
            <a:r>
              <a:rPr lang="en-US" sz="3600" dirty="0"/>
              <a:t>feels unresponsive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endParaRPr sz="35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Too </a:t>
            </a:r>
            <a:r>
              <a:rPr sz="3800" dirty="0" smtClean="0"/>
              <a:t>short</a:t>
            </a:r>
            <a:r>
              <a:rPr lang="en-US" sz="3800" dirty="0" smtClean="0"/>
              <a:t>?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M</a:t>
            </a:r>
            <a:r>
              <a:rPr sz="3500" dirty="0" smtClean="0"/>
              <a:t>essages </a:t>
            </a:r>
            <a:r>
              <a:rPr sz="3500" dirty="0"/>
              <a:t>needlessly </a:t>
            </a:r>
            <a:r>
              <a:rPr sz="3500" dirty="0" smtClean="0"/>
              <a:t>re-sent</a:t>
            </a:r>
            <a:endParaRPr lang="en-US" sz="3500" dirty="0" smtClean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sz="3200" dirty="0" smtClean="0"/>
              <a:t>Messages </a:t>
            </a:r>
            <a:r>
              <a:rPr sz="3200" dirty="0"/>
              <a:t>may have been dropped due to </a:t>
            </a:r>
            <a:r>
              <a:rPr lang="en-US" sz="3200" dirty="0" smtClean="0"/>
              <a:t>overloaded server</a:t>
            </a:r>
            <a:r>
              <a:rPr sz="3200" dirty="0" smtClean="0"/>
              <a:t>.  </a:t>
            </a:r>
            <a:r>
              <a:rPr lang="en-US" sz="3200" dirty="0" smtClean="0"/>
              <a:t>Resending makes overload worse!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Lost </a:t>
            </a:r>
            <a:r>
              <a:rPr lang="en-US" sz="6480" dirty="0" err="1" smtClean="0">
                <a:solidFill>
                  <a:srgbClr val="FFFFFF"/>
                </a:solidFill>
              </a:rPr>
              <a:t>Ack</a:t>
            </a:r>
            <a:r>
              <a:rPr sz="6480" dirty="0" smtClean="0">
                <a:solidFill>
                  <a:srgbClr val="FFFFFF"/>
                </a:solidFill>
              </a:rPr>
              <a:t>: </a:t>
            </a:r>
            <a:r>
              <a:rPr sz="6480" dirty="0">
                <a:solidFill>
                  <a:srgbClr val="FFFFFF"/>
                </a:solidFill>
              </a:rPr>
              <a:t>Issue 1</a:t>
            </a:r>
          </a:p>
        </p:txBody>
      </p:sp>
      <p:sp>
        <p:nvSpPr>
          <p:cNvPr id="502" name="Shape 502"/>
          <p:cNvSpPr>
            <a:spLocks noGrp="1"/>
          </p:cNvSpPr>
          <p:nvPr>
            <p:ph type="body" idx="4294967295"/>
          </p:nvPr>
        </p:nvSpPr>
        <p:spPr>
          <a:xfrm>
            <a:off x="357808" y="2285208"/>
            <a:ext cx="12056334" cy="7013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How long to wait?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One strategy: be </a:t>
            </a:r>
            <a:r>
              <a:rPr sz="3800" dirty="0" smtClean="0"/>
              <a:t>adaptive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Adjust time based on how long acks usually </a:t>
            </a:r>
            <a:r>
              <a:rPr sz="3800" dirty="0" smtClean="0"/>
              <a:t>take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For each missing ack, wait longer between </a:t>
            </a:r>
            <a:r>
              <a:rPr sz="3800" dirty="0" smtClean="0"/>
              <a:t>retries</a:t>
            </a:r>
            <a:endParaRPr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Lost </a:t>
            </a:r>
            <a:r>
              <a:rPr lang="en-US" sz="6480" dirty="0" err="1" smtClean="0">
                <a:solidFill>
                  <a:srgbClr val="FFFFFF"/>
                </a:solidFill>
              </a:rPr>
              <a:t>Ack</a:t>
            </a:r>
            <a:r>
              <a:rPr sz="6480" dirty="0" smtClean="0">
                <a:solidFill>
                  <a:srgbClr val="FFFFFF"/>
                </a:solidFill>
              </a:rPr>
              <a:t>: </a:t>
            </a:r>
            <a:r>
              <a:rPr sz="6480" dirty="0">
                <a:solidFill>
                  <a:srgbClr val="FFFFFF"/>
                </a:solidFill>
              </a:rPr>
              <a:t>Issue 2</a:t>
            </a:r>
          </a:p>
        </p:txBody>
      </p:sp>
      <p:sp>
        <p:nvSpPr>
          <p:cNvPr id="505" name="Shape 505"/>
          <p:cNvSpPr>
            <a:spLocks noGrp="1"/>
          </p:cNvSpPr>
          <p:nvPr>
            <p:ph type="body" idx="4294967295"/>
          </p:nvPr>
        </p:nvSpPr>
        <p:spPr>
          <a:xfrm>
            <a:off x="516835" y="2309467"/>
            <a:ext cx="11099800" cy="5253038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What does a lost ack really mean?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What is a </a:t>
            </a:r>
            <a:br>
              <a:rPr lang="en-US" sz="6480" dirty="0" smtClean="0">
                <a:solidFill>
                  <a:srgbClr val="FFFFFF"/>
                </a:solidFill>
              </a:rPr>
            </a:br>
            <a:r>
              <a:rPr lang="en-US" sz="6480" dirty="0" smtClean="0">
                <a:solidFill>
                  <a:srgbClr val="FFFFFF"/>
                </a:solidFill>
              </a:rPr>
              <a:t>Distributed System?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47" name="Shape 147"/>
          <p:cNvSpPr>
            <a:spLocks noGrp="1"/>
          </p:cNvSpPr>
          <p:nvPr>
            <p:ph type="body" idx="4294967295"/>
          </p:nvPr>
        </p:nvSpPr>
        <p:spPr>
          <a:xfrm>
            <a:off x="278296" y="2411412"/>
            <a:ext cx="12105861" cy="715003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400" i="1" dirty="0">
                <a:effectLst/>
              </a:rPr>
              <a:t>A distributed system is one where a machine I’ve never heard of can cause my program to fail</a:t>
            </a:r>
            <a:r>
              <a:rPr lang="en-US" sz="4400" i="1" dirty="0" smtClean="0">
                <a:effectLst/>
              </a:rPr>
              <a:t>.</a:t>
            </a:r>
            <a:endParaRPr lang="en-US" sz="4400" dirty="0" smtClean="0"/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100" i="1" dirty="0" smtClean="0">
                <a:effectLst/>
              </a:rPr>
              <a:t>—</a:t>
            </a:r>
            <a:r>
              <a:rPr lang="en-US" sz="4100" i="1" dirty="0">
                <a:effectLst/>
              </a:rPr>
              <a:t> </a:t>
            </a:r>
            <a:r>
              <a:rPr lang="en-US" sz="4100" i="1" dirty="0">
                <a:effectLst/>
                <a:hlinkClick r:id="rId2"/>
              </a:rPr>
              <a:t>Leslie Lamport</a:t>
            </a:r>
            <a:endParaRPr lang="en-US" sz="41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Def</a:t>
            </a:r>
            <a:r>
              <a:rPr lang="en-US" sz="3800" dirty="0" smtClean="0"/>
              <a:t>inition</a:t>
            </a:r>
            <a:r>
              <a:rPr sz="3800" dirty="0" smtClean="0"/>
              <a:t>: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/>
              <a:t>M</a:t>
            </a:r>
            <a:r>
              <a:rPr sz="3800" dirty="0" smtClean="0"/>
              <a:t>ore </a:t>
            </a:r>
            <a:r>
              <a:rPr sz="3800" dirty="0"/>
              <a:t>than 1 </a:t>
            </a:r>
            <a:r>
              <a:rPr sz="3800" dirty="0" smtClean="0"/>
              <a:t>machine</a:t>
            </a:r>
            <a:r>
              <a:rPr lang="en-US" sz="3800" dirty="0" smtClean="0"/>
              <a:t> working together to solve a problem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Examples: 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sz="3500" dirty="0"/>
              <a:t> </a:t>
            </a:r>
            <a:r>
              <a:rPr sz="3500" dirty="0" smtClean="0"/>
              <a:t>client/server</a:t>
            </a:r>
            <a:r>
              <a:rPr sz="3500" dirty="0"/>
              <a:t>: web server and web client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sz="3500" dirty="0"/>
              <a:t> </a:t>
            </a:r>
            <a:r>
              <a:rPr sz="3500" dirty="0" smtClean="0"/>
              <a:t>cluster</a:t>
            </a:r>
            <a:r>
              <a:rPr sz="3500" dirty="0"/>
              <a:t>: page rank </a:t>
            </a:r>
            <a:r>
              <a:rPr sz="3500" dirty="0" smtClean="0"/>
              <a:t>computation</a:t>
            </a:r>
            <a:endParaRPr sz="35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Other courses: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sz="3500" b="1" dirty="0">
                <a:latin typeface="Helvetica"/>
                <a:ea typeface="Helvetica"/>
                <a:cs typeface="Helvetica"/>
                <a:sym typeface="Helvetica"/>
              </a:rPr>
              <a:t>CS 640</a:t>
            </a:r>
            <a:r>
              <a:rPr sz="3500" dirty="0"/>
              <a:t>: Networking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sz="3500" b="1" dirty="0">
                <a:latin typeface="Helvetica"/>
                <a:ea typeface="Helvetica"/>
                <a:cs typeface="Helvetica"/>
                <a:sym typeface="Helvetica"/>
              </a:rPr>
              <a:t>CS 739</a:t>
            </a:r>
            <a:r>
              <a:rPr sz="3500" dirty="0"/>
              <a:t>: Distributed 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231474" y="480072"/>
            <a:ext cx="2801571" cy="280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Sender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[send </a:t>
            </a:r>
            <a:r>
              <a:rPr sz="2800">
                <a:solidFill>
                  <a:srgbClr val="11DBE3"/>
                </a:solidFill>
              </a:rPr>
              <a:t>message</a:t>
            </a:r>
            <a:r>
              <a:rPr sz="2800">
                <a:solidFill>
                  <a:srgbClr val="FFFFFF"/>
                </a:solidFill>
              </a:rPr>
              <a:t>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[timout]</a:t>
            </a:r>
          </a:p>
        </p:txBody>
      </p:sp>
      <p:sp>
        <p:nvSpPr>
          <p:cNvPr id="508" name="Shape 508"/>
          <p:cNvSpPr/>
          <p:nvPr/>
        </p:nvSpPr>
        <p:spPr>
          <a:xfrm>
            <a:off x="6047784" y="480072"/>
            <a:ext cx="2045513" cy="323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Receiver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</p:txBody>
      </p:sp>
      <p:grpSp>
        <p:nvGrpSpPr>
          <p:cNvPr id="511" name="Group 511"/>
          <p:cNvGrpSpPr/>
          <p:nvPr/>
        </p:nvGrpSpPr>
        <p:grpSpPr>
          <a:xfrm>
            <a:off x="5274245" y="1300418"/>
            <a:ext cx="313760" cy="313761"/>
            <a:chOff x="0" y="0"/>
            <a:chExt cx="313759" cy="313759"/>
          </a:xfrm>
        </p:grpSpPr>
        <p:sp>
          <p:nvSpPr>
            <p:cNvPr id="509" name="Shape 509"/>
            <p:cNvSpPr/>
            <p:nvPr/>
          </p:nvSpPr>
          <p:spPr>
            <a:xfrm flipV="1">
              <a:off x="0" y="-1"/>
              <a:ext cx="313760" cy="313761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 flipH="1" flipV="1">
              <a:off x="0" y="0"/>
              <a:ext cx="313760" cy="313760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12" name="Shape 512"/>
          <p:cNvSpPr/>
          <p:nvPr/>
        </p:nvSpPr>
        <p:spPr>
          <a:xfrm>
            <a:off x="4127735" y="1321647"/>
            <a:ext cx="1076220" cy="1407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1297610" y="3866527"/>
            <a:ext cx="2801570" cy="280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Sender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[send </a:t>
            </a:r>
            <a:r>
              <a:rPr sz="2800">
                <a:solidFill>
                  <a:srgbClr val="11DBE3"/>
                </a:solidFill>
              </a:rPr>
              <a:t>message</a:t>
            </a:r>
            <a:r>
              <a:rPr sz="2800">
                <a:solidFill>
                  <a:srgbClr val="FFFFFF"/>
                </a:solidFill>
              </a:rPr>
              <a:t>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[timout]</a:t>
            </a:r>
          </a:p>
        </p:txBody>
      </p:sp>
      <p:sp>
        <p:nvSpPr>
          <p:cNvPr id="514" name="Shape 514"/>
          <p:cNvSpPr/>
          <p:nvPr/>
        </p:nvSpPr>
        <p:spPr>
          <a:xfrm>
            <a:off x="5788520" y="3866527"/>
            <a:ext cx="2696312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Receiver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[recv </a:t>
            </a:r>
            <a:r>
              <a:rPr sz="2800">
                <a:solidFill>
                  <a:srgbClr val="11DBE3"/>
                </a:solidFill>
              </a:rPr>
              <a:t>message</a:t>
            </a:r>
            <a:r>
              <a:rPr sz="2800">
                <a:solidFill>
                  <a:srgbClr val="FFFFFF"/>
                </a:solidFill>
              </a:rPr>
              <a:t>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[send </a:t>
            </a:r>
            <a:r>
              <a:rPr sz="2800">
                <a:solidFill>
                  <a:srgbClr val="E8A433"/>
                </a:solidFill>
              </a:rPr>
              <a:t>ack</a:t>
            </a:r>
            <a:r>
              <a:rPr sz="2800">
                <a:solidFill>
                  <a:srgbClr val="FFFFFF"/>
                </a:solidFill>
              </a:rPr>
              <a:t>]</a:t>
            </a:r>
          </a:p>
        </p:txBody>
      </p:sp>
      <p:sp>
        <p:nvSpPr>
          <p:cNvPr id="515" name="Shape 515"/>
          <p:cNvSpPr/>
          <p:nvPr/>
        </p:nvSpPr>
        <p:spPr>
          <a:xfrm>
            <a:off x="4193871" y="4708102"/>
            <a:ext cx="1576748" cy="207596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518" name="Group 518"/>
          <p:cNvGrpSpPr/>
          <p:nvPr/>
        </p:nvGrpSpPr>
        <p:grpSpPr>
          <a:xfrm>
            <a:off x="4513846" y="5394967"/>
            <a:ext cx="313761" cy="313761"/>
            <a:chOff x="0" y="0"/>
            <a:chExt cx="313759" cy="313759"/>
          </a:xfrm>
        </p:grpSpPr>
        <p:sp>
          <p:nvSpPr>
            <p:cNvPr id="516" name="Shape 516"/>
            <p:cNvSpPr/>
            <p:nvPr/>
          </p:nvSpPr>
          <p:spPr>
            <a:xfrm flipV="1">
              <a:off x="0" y="-1"/>
              <a:ext cx="313760" cy="313761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 flipH="1" flipV="1">
              <a:off x="0" y="0"/>
              <a:ext cx="313760" cy="313760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19" name="Shape 519"/>
          <p:cNvSpPr/>
          <p:nvPr/>
        </p:nvSpPr>
        <p:spPr>
          <a:xfrm flipH="1">
            <a:off x="4991335" y="5411047"/>
            <a:ext cx="1076220" cy="1407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996628" y="453306"/>
            <a:ext cx="7838711" cy="2759779"/>
          </a:xfrm>
          <a:prstGeom prst="rect">
            <a:avLst/>
          </a:prstGeom>
          <a:ln w="25400">
            <a:solidFill>
              <a:srgbClr val="1497F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996628" y="3755306"/>
            <a:ext cx="7838711" cy="2759779"/>
          </a:xfrm>
          <a:prstGeom prst="rect">
            <a:avLst/>
          </a:prstGeom>
          <a:ln w="25400">
            <a:solidFill>
              <a:srgbClr val="1497F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22" name="Shape 522"/>
          <p:cNvSpPr/>
          <p:nvPr/>
        </p:nvSpPr>
        <p:spPr>
          <a:xfrm rot="16200000">
            <a:off x="-210687" y="1509345"/>
            <a:ext cx="15627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Case 1</a:t>
            </a:r>
          </a:p>
        </p:txBody>
      </p:sp>
      <p:sp>
        <p:nvSpPr>
          <p:cNvPr id="523" name="Shape 523"/>
          <p:cNvSpPr/>
          <p:nvPr/>
        </p:nvSpPr>
        <p:spPr>
          <a:xfrm rot="16200000">
            <a:off x="-210687" y="4811345"/>
            <a:ext cx="15627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Case 2</a:t>
            </a:r>
          </a:p>
        </p:txBody>
      </p:sp>
      <p:sp>
        <p:nvSpPr>
          <p:cNvPr id="524" name="Shape 524"/>
          <p:cNvSpPr/>
          <p:nvPr/>
        </p:nvSpPr>
        <p:spPr>
          <a:xfrm>
            <a:off x="9059803" y="463550"/>
            <a:ext cx="3446456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Lost ACK: 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sz="3600" dirty="0" smtClean="0">
                <a:solidFill>
                  <a:srgbClr val="FFFFFF"/>
                </a:solidFill>
              </a:rPr>
              <a:t>How </a:t>
            </a:r>
            <a:r>
              <a:rPr sz="3600" dirty="0">
                <a:solidFill>
                  <a:srgbClr val="FFFFFF"/>
                </a:solidFill>
              </a:rPr>
              <a:t>can sender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tell between these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two cases?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996628" y="7010434"/>
            <a:ext cx="102168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</a:rPr>
              <a:t>ACK: message received exactly once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</a:rPr>
              <a:t>No ACK: message may or may not have been received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</a:rPr>
              <a:t>What if message is command to increment counter?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Proposed Solution</a:t>
            </a:r>
          </a:p>
        </p:txBody>
      </p:sp>
      <p:sp>
        <p:nvSpPr>
          <p:cNvPr id="533" name="Shape 533"/>
          <p:cNvSpPr>
            <a:spLocks noGrp="1"/>
          </p:cNvSpPr>
          <p:nvPr>
            <p:ph type="body" idx="4294967295"/>
          </p:nvPr>
        </p:nvSpPr>
        <p:spPr>
          <a:xfrm>
            <a:off x="309966" y="5305668"/>
            <a:ext cx="11995688" cy="49530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chemeClr val="tx1"/>
                </a:solidFill>
              </a:rPr>
              <a:t>Proposal: </a:t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sz="3800" dirty="0" smtClean="0">
                <a:solidFill>
                  <a:schemeClr val="tx1"/>
                </a:solidFill>
              </a:rPr>
              <a:t>Sender </a:t>
            </a:r>
            <a:r>
              <a:rPr sz="3800" dirty="0">
                <a:solidFill>
                  <a:schemeClr val="tx1"/>
                </a:solidFill>
              </a:rPr>
              <a:t>could send an </a:t>
            </a:r>
            <a:r>
              <a:rPr sz="3800" dirty="0">
                <a:solidFill>
                  <a:schemeClr val="bg1"/>
                </a:solidFill>
              </a:rPr>
              <a:t>AckAck</a:t>
            </a:r>
            <a:r>
              <a:rPr sz="3800" dirty="0">
                <a:solidFill>
                  <a:schemeClr val="tx1"/>
                </a:solidFill>
              </a:rPr>
              <a:t> so receiver knows whether to retry sending an </a:t>
            </a:r>
            <a:r>
              <a:rPr sz="3800" dirty="0" smtClean="0">
                <a:solidFill>
                  <a:schemeClr val="tx1"/>
                </a:solidFill>
              </a:rPr>
              <a:t>Ack</a:t>
            </a:r>
            <a:endParaRPr sz="38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chemeClr val="tx1"/>
                </a:solidFill>
              </a:rPr>
              <a:t>Sound good?</a:t>
            </a:r>
          </a:p>
        </p:txBody>
      </p:sp>
      <p:sp>
        <p:nvSpPr>
          <p:cNvPr id="4" name="Shape 513"/>
          <p:cNvSpPr/>
          <p:nvPr/>
        </p:nvSpPr>
        <p:spPr>
          <a:xfrm>
            <a:off x="4617296" y="2502676"/>
            <a:ext cx="2279470" cy="2277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tx1"/>
                </a:solidFill>
              </a:rPr>
              <a:t>Sender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tx1"/>
                </a:solidFill>
              </a:rPr>
              <a:t>[send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tx1"/>
                </a:solidFill>
              </a:rPr>
              <a:t>[timout]</a:t>
            </a:r>
          </a:p>
        </p:txBody>
      </p:sp>
      <p:sp>
        <p:nvSpPr>
          <p:cNvPr id="5" name="Shape 514"/>
          <p:cNvSpPr/>
          <p:nvPr/>
        </p:nvSpPr>
        <p:spPr>
          <a:xfrm>
            <a:off x="9087637" y="2502676"/>
            <a:ext cx="2215350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tx1"/>
                </a:solidFill>
              </a:rPr>
              <a:t>Receiver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tx1"/>
                </a:solidFill>
              </a:rPr>
              <a:t>[recv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tx1"/>
                </a:solidFill>
              </a:rPr>
              <a:t>[send ack]</a:t>
            </a:r>
          </a:p>
        </p:txBody>
      </p:sp>
      <p:sp>
        <p:nvSpPr>
          <p:cNvPr id="6" name="Shape 515"/>
          <p:cNvSpPr/>
          <p:nvPr/>
        </p:nvSpPr>
        <p:spPr>
          <a:xfrm>
            <a:off x="7252507" y="3344251"/>
            <a:ext cx="1576748" cy="207596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7" name="Group 518"/>
          <p:cNvGrpSpPr/>
          <p:nvPr/>
        </p:nvGrpSpPr>
        <p:grpSpPr>
          <a:xfrm>
            <a:off x="7572482" y="4031116"/>
            <a:ext cx="313761" cy="313761"/>
            <a:chOff x="0" y="0"/>
            <a:chExt cx="313759" cy="313759"/>
          </a:xfrm>
        </p:grpSpPr>
        <p:sp>
          <p:nvSpPr>
            <p:cNvPr id="8" name="Shape 516"/>
            <p:cNvSpPr/>
            <p:nvPr/>
          </p:nvSpPr>
          <p:spPr>
            <a:xfrm flipV="1">
              <a:off x="0" y="-1"/>
              <a:ext cx="313760" cy="313761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" name="Shape 517"/>
            <p:cNvSpPr/>
            <p:nvPr/>
          </p:nvSpPr>
          <p:spPr>
            <a:xfrm flipH="1" flipV="1">
              <a:off x="0" y="0"/>
              <a:ext cx="313760" cy="313760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0" name="Shape 519"/>
          <p:cNvSpPr/>
          <p:nvPr/>
        </p:nvSpPr>
        <p:spPr>
          <a:xfrm flipH="1">
            <a:off x="8049971" y="4047196"/>
            <a:ext cx="1076220" cy="1407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" name="Shape 521"/>
          <p:cNvSpPr/>
          <p:nvPr/>
        </p:nvSpPr>
        <p:spPr>
          <a:xfrm>
            <a:off x="4055264" y="2391455"/>
            <a:ext cx="7838711" cy="2759779"/>
          </a:xfrm>
          <a:prstGeom prst="rect">
            <a:avLst/>
          </a:prstGeom>
          <a:ln w="25400">
            <a:solidFill>
              <a:srgbClr val="1497F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Shape 523"/>
          <p:cNvSpPr/>
          <p:nvPr/>
        </p:nvSpPr>
        <p:spPr>
          <a:xfrm rot="16200000">
            <a:off x="2927990" y="3443050"/>
            <a:ext cx="140262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tx1"/>
                </a:solidFill>
              </a:rPr>
              <a:t>Case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6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FFF"/>
                </a:solidFill>
              </a:rPr>
              <a:t>Aside: </a:t>
            </a:r>
            <a:r>
              <a:rPr lang="en-US" sz="6400" dirty="0" smtClean="0">
                <a:solidFill>
                  <a:srgbClr val="FFFFFF"/>
                </a:solidFill>
              </a:rPr>
              <a:t/>
            </a:r>
            <a:br>
              <a:rPr lang="en-US" sz="6400" dirty="0" smtClean="0">
                <a:solidFill>
                  <a:srgbClr val="FFFFFF"/>
                </a:solidFill>
              </a:rPr>
            </a:br>
            <a:r>
              <a:rPr sz="6400" dirty="0" smtClean="0">
                <a:solidFill>
                  <a:srgbClr val="FFFFFF"/>
                </a:solidFill>
              </a:rPr>
              <a:t>Two </a:t>
            </a:r>
            <a:r>
              <a:rPr sz="6400" dirty="0">
                <a:solidFill>
                  <a:srgbClr val="FFFFFF"/>
                </a:solidFill>
              </a:rPr>
              <a:t>Generals’ Problem</a:t>
            </a:r>
          </a:p>
        </p:txBody>
      </p:sp>
      <p:sp>
        <p:nvSpPr>
          <p:cNvPr id="561" name="Shape 561"/>
          <p:cNvSpPr>
            <a:spLocks noGrp="1"/>
          </p:cNvSpPr>
          <p:nvPr>
            <p:ph type="body" idx="4294967295"/>
          </p:nvPr>
        </p:nvSpPr>
        <p:spPr>
          <a:xfrm>
            <a:off x="592597" y="5301558"/>
            <a:ext cx="11817350" cy="36950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Suppose </a:t>
            </a:r>
            <a:r>
              <a:rPr sz="3200" dirty="0" smtClean="0"/>
              <a:t>generals </a:t>
            </a:r>
            <a:r>
              <a:rPr sz="3200" dirty="0"/>
              <a:t>agree after N </a:t>
            </a:r>
            <a:r>
              <a:rPr sz="3200" dirty="0" smtClean="0"/>
              <a:t>messages</a:t>
            </a:r>
            <a:endParaRPr sz="32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Did the arrival of the N’th message </a:t>
            </a:r>
            <a:r>
              <a:rPr sz="3200" dirty="0" smtClean="0"/>
              <a:t>change </a:t>
            </a:r>
            <a:r>
              <a:rPr sz="3200" dirty="0"/>
              <a:t>decision?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 - if yes: then what if the N’th message had been lost?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 - if no: then why bother sending N messages?</a:t>
            </a:r>
          </a:p>
        </p:txBody>
      </p:sp>
      <p:sp>
        <p:nvSpPr>
          <p:cNvPr id="555" name="Shape 555"/>
          <p:cNvSpPr/>
          <p:nvPr/>
        </p:nvSpPr>
        <p:spPr>
          <a:xfrm>
            <a:off x="1345480" y="3539643"/>
            <a:ext cx="286389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8330480" y="3539643"/>
            <a:ext cx="286389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4227709" y="3537826"/>
            <a:ext cx="4141927" cy="1354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1" extrusionOk="0">
                <a:moveTo>
                  <a:pt x="0" y="412"/>
                </a:moveTo>
                <a:cubicBezTo>
                  <a:pt x="7793" y="21600"/>
                  <a:pt x="14993" y="21463"/>
                  <a:pt x="21600" y="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/>
          <a:lstStyle/>
          <a:p>
            <a:pPr lvl="0"/>
            <a:endParaRPr>
              <a:solidFill>
                <a:schemeClr val="bg2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1539234" y="2721025"/>
            <a:ext cx="187391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7BDB4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general 1</a:t>
            </a:r>
          </a:p>
        </p:txBody>
      </p:sp>
      <p:sp>
        <p:nvSpPr>
          <p:cNvPr id="559" name="Shape 559"/>
          <p:cNvSpPr/>
          <p:nvPr/>
        </p:nvSpPr>
        <p:spPr>
          <a:xfrm>
            <a:off x="9044730" y="2721025"/>
            <a:ext cx="187391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7BDB4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general 2</a:t>
            </a:r>
          </a:p>
        </p:txBody>
      </p:sp>
      <p:sp>
        <p:nvSpPr>
          <p:cNvPr id="560" name="Shape 560"/>
          <p:cNvSpPr/>
          <p:nvPr/>
        </p:nvSpPr>
        <p:spPr>
          <a:xfrm>
            <a:off x="5659590" y="3927514"/>
            <a:ext cx="140583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enemy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Reliable Messages: Layering </a:t>
            </a:r>
            <a:r>
              <a:rPr sz="6480" dirty="0" smtClean="0">
                <a:solidFill>
                  <a:srgbClr val="FFFFFF"/>
                </a:solidFill>
              </a:rPr>
              <a:t>Strategy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571" name="Shape 571"/>
          <p:cNvSpPr>
            <a:spLocks noGrp="1"/>
          </p:cNvSpPr>
          <p:nvPr>
            <p:ph type="body" idx="4294967295"/>
          </p:nvPr>
        </p:nvSpPr>
        <p:spPr>
          <a:xfrm>
            <a:off x="278969" y="2434984"/>
            <a:ext cx="11099800" cy="51403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Using software, build reliable, logical connections over unreliable </a:t>
            </a:r>
            <a:r>
              <a:rPr sz="3800" dirty="0" smtClean="0"/>
              <a:t>connections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Techniques</a:t>
            </a:r>
            <a:r>
              <a:rPr sz="3800" dirty="0" smtClean="0"/>
              <a:t>: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acknowledgment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timeout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remember sent messages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920" dirty="0" smtClean="0">
                <a:solidFill>
                  <a:srgbClr val="FFFFFF"/>
                </a:solidFill>
              </a:rPr>
              <a:t>Technique #3: </a:t>
            </a:r>
            <a:r>
              <a:rPr sz="5920" dirty="0" smtClean="0">
                <a:solidFill>
                  <a:srgbClr val="FFFFFF"/>
                </a:solidFill>
              </a:rPr>
              <a:t>Receiver </a:t>
            </a:r>
            <a:r>
              <a:rPr sz="5920" dirty="0">
                <a:solidFill>
                  <a:srgbClr val="FFFFFF"/>
                </a:solidFill>
              </a:rPr>
              <a:t>Remembers Messages</a:t>
            </a:r>
          </a:p>
        </p:txBody>
      </p:sp>
      <p:sp>
        <p:nvSpPr>
          <p:cNvPr id="585" name="Shape 585"/>
          <p:cNvSpPr/>
          <p:nvPr/>
        </p:nvSpPr>
        <p:spPr>
          <a:xfrm>
            <a:off x="2009565" y="2664472"/>
            <a:ext cx="2279470" cy="4862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Sender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[timout]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[recv ack]</a:t>
            </a:r>
          </a:p>
        </p:txBody>
      </p:sp>
      <p:sp>
        <p:nvSpPr>
          <p:cNvPr id="586" name="Shape 586"/>
          <p:cNvSpPr/>
          <p:nvPr/>
        </p:nvSpPr>
        <p:spPr>
          <a:xfrm>
            <a:off x="7838797" y="2664472"/>
            <a:ext cx="2545569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/>
                </a:solidFill>
              </a:rPr>
              <a:t>Receiver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2"/>
                </a:solidFill>
              </a:rPr>
              <a:t>[recv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2"/>
                </a:solidFill>
              </a:rPr>
              <a:t>[send ack]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2"/>
                </a:solidFill>
              </a:rPr>
              <a:t>[ignore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2"/>
                </a:solidFill>
              </a:rPr>
              <a:t>[send ack]</a:t>
            </a:r>
          </a:p>
        </p:txBody>
      </p:sp>
      <p:grpSp>
        <p:nvGrpSpPr>
          <p:cNvPr id="589" name="Group 589"/>
          <p:cNvGrpSpPr/>
          <p:nvPr/>
        </p:nvGrpSpPr>
        <p:grpSpPr>
          <a:xfrm>
            <a:off x="5902211" y="4468778"/>
            <a:ext cx="313760" cy="313760"/>
            <a:chOff x="0" y="0"/>
            <a:chExt cx="313759" cy="313759"/>
          </a:xfrm>
        </p:grpSpPr>
        <p:sp>
          <p:nvSpPr>
            <p:cNvPr id="587" name="Shape 587"/>
            <p:cNvSpPr/>
            <p:nvPr/>
          </p:nvSpPr>
          <p:spPr>
            <a:xfrm flipV="1">
              <a:off x="0" y="-1"/>
              <a:ext cx="313760" cy="31376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 flipH="1" flipV="1">
              <a:off x="0" y="0"/>
              <a:ext cx="313760" cy="313760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>
                <a:solidFill>
                  <a:schemeClr val="bg2"/>
                </a:solidFill>
              </a:endParaRPr>
            </a:p>
          </p:txBody>
        </p:sp>
      </p:grpSp>
      <p:sp>
        <p:nvSpPr>
          <p:cNvPr id="590" name="Shape 590"/>
          <p:cNvSpPr/>
          <p:nvPr/>
        </p:nvSpPr>
        <p:spPr>
          <a:xfrm>
            <a:off x="4632076" y="6096847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591" name="Shape 591"/>
          <p:cNvSpPr/>
          <p:nvPr/>
        </p:nvSpPr>
        <p:spPr>
          <a:xfrm flipH="1">
            <a:off x="4632076" y="7011247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4632076" y="3506047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593" name="Shape 593"/>
          <p:cNvSpPr/>
          <p:nvPr/>
        </p:nvSpPr>
        <p:spPr>
          <a:xfrm flipH="1">
            <a:off x="6321035" y="4398156"/>
            <a:ext cx="1790246" cy="209480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7585211" y="6149971"/>
            <a:ext cx="1347300" cy="682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6501272" y="7425434"/>
            <a:ext cx="5968568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bg1"/>
                </a:solidFill>
              </a:rPr>
              <a:t>how </a:t>
            </a:r>
            <a:r>
              <a:rPr lang="en-US" sz="3000" smtClean="0">
                <a:solidFill>
                  <a:schemeClr val="bg1"/>
                </a:solidFill>
              </a:rPr>
              <a:t>does receiver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sz="3000" smtClean="0">
                <a:solidFill>
                  <a:schemeClr val="bg1"/>
                </a:solidFill>
              </a:rPr>
              <a:t>know </a:t>
            </a:r>
            <a:r>
              <a:rPr sz="3000" dirty="0">
                <a:solidFill>
                  <a:schemeClr val="bg1"/>
                </a:solidFill>
              </a:rPr>
              <a:t>to ignore?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Solutions</a:t>
            </a:r>
          </a:p>
        </p:txBody>
      </p:sp>
      <p:sp>
        <p:nvSpPr>
          <p:cNvPr id="601" name="Shape 601"/>
          <p:cNvSpPr>
            <a:spLocks noGrp="1"/>
          </p:cNvSpPr>
          <p:nvPr>
            <p:ph type="body" idx="4294967295"/>
          </p:nvPr>
        </p:nvSpPr>
        <p:spPr>
          <a:xfrm>
            <a:off x="263471" y="2466303"/>
            <a:ext cx="12383146" cy="67706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Solution 1: remember every message ever </a:t>
            </a:r>
            <a:r>
              <a:rPr lang="en-US" sz="3800" dirty="0" smtClean="0"/>
              <a:t>received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Solution 2: sequence numbers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3500" dirty="0"/>
              <a:t> - </a:t>
            </a:r>
            <a:r>
              <a:rPr lang="en-US" sz="3500" dirty="0" smtClean="0"/>
              <a:t>senders gives each </a:t>
            </a:r>
            <a:r>
              <a:rPr sz="3500" dirty="0" smtClean="0"/>
              <a:t>message a</a:t>
            </a:r>
            <a:r>
              <a:rPr lang="en-US" sz="3500" dirty="0" smtClean="0"/>
              <a:t>n increasing unique seq</a:t>
            </a:r>
            <a:r>
              <a:rPr sz="3500" dirty="0" smtClean="0"/>
              <a:t> </a:t>
            </a:r>
            <a:r>
              <a:rPr sz="3500" dirty="0"/>
              <a:t>number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3500" dirty="0"/>
              <a:t> - receiver knows </a:t>
            </a:r>
            <a:r>
              <a:rPr lang="en-US" sz="3500" dirty="0" smtClean="0"/>
              <a:t>it has seen all</a:t>
            </a:r>
            <a:r>
              <a:rPr sz="3500" dirty="0" smtClean="0"/>
              <a:t> </a:t>
            </a:r>
            <a:r>
              <a:rPr sz="3500" dirty="0"/>
              <a:t>messages before </a:t>
            </a:r>
            <a:r>
              <a:rPr sz="3500" dirty="0" smtClean="0"/>
              <a:t>N </a:t>
            </a:r>
            <a:endParaRPr lang="en-US" sz="3500" dirty="0" smtClean="0"/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 </a:t>
            </a:r>
            <a:r>
              <a:rPr sz="3500" dirty="0" smtClean="0"/>
              <a:t>- </a:t>
            </a:r>
            <a:r>
              <a:rPr sz="3500" dirty="0"/>
              <a:t>receiver remembers messages </a:t>
            </a:r>
            <a:r>
              <a:rPr lang="en-US" sz="3500" dirty="0" smtClean="0"/>
              <a:t>received</a:t>
            </a:r>
            <a:r>
              <a:rPr sz="3500" dirty="0" smtClean="0"/>
              <a:t> </a:t>
            </a:r>
            <a:r>
              <a:rPr sz="3500" dirty="0"/>
              <a:t>after </a:t>
            </a:r>
            <a:r>
              <a:rPr sz="3500" dirty="0" smtClean="0"/>
              <a:t>N</a:t>
            </a:r>
            <a:endParaRPr lang="en-US" sz="3500" dirty="0" smtClean="0"/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endParaRPr lang="en-US" sz="3800" dirty="0"/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Suppose </a:t>
            </a:r>
            <a:r>
              <a:rPr lang="en-US" sz="4000" dirty="0"/>
              <a:t>message K is received.  Suppress </a:t>
            </a:r>
            <a:r>
              <a:rPr lang="en-US" sz="4000" dirty="0" smtClean="0"/>
              <a:t>message if</a:t>
            </a:r>
            <a:r>
              <a:rPr lang="en-US" sz="4000" dirty="0"/>
              <a:t>: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700" dirty="0"/>
              <a:t> - K &lt; N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700" dirty="0"/>
              <a:t> - </a:t>
            </a:r>
            <a:r>
              <a:rPr lang="en-US" sz="3700" dirty="0" err="1"/>
              <a:t>Msg</a:t>
            </a:r>
            <a:r>
              <a:rPr lang="en-US" sz="3700" dirty="0"/>
              <a:t> K is already buffered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TCP</a:t>
            </a:r>
          </a:p>
        </p:txBody>
      </p:sp>
      <p:sp>
        <p:nvSpPr>
          <p:cNvPr id="604" name="Shape 604"/>
          <p:cNvSpPr>
            <a:spLocks noGrp="1"/>
          </p:cNvSpPr>
          <p:nvPr>
            <p:ph type="body" idx="4294967295"/>
          </p:nvPr>
        </p:nvSpPr>
        <p:spPr>
          <a:xfrm>
            <a:off x="433953" y="2176059"/>
            <a:ext cx="11099800" cy="6998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lang="en-US" sz="1800" u="sng" dirty="0" smtClean="0">
              <a:effectLst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TCP: Transmission Control Protocol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Most popular protocol based on seq nums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B</a:t>
            </a:r>
            <a:r>
              <a:rPr sz="3800" dirty="0" smtClean="0"/>
              <a:t>uffers </a:t>
            </a:r>
            <a:r>
              <a:rPr sz="3800" dirty="0"/>
              <a:t>messages so </a:t>
            </a:r>
            <a:r>
              <a:rPr sz="3800" dirty="0" smtClean="0"/>
              <a:t>arrive </a:t>
            </a:r>
            <a:r>
              <a:rPr sz="3800" dirty="0"/>
              <a:t>in </a:t>
            </a:r>
            <a:r>
              <a:rPr sz="3800" dirty="0" smtClean="0"/>
              <a:t>order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Timeouts are </a:t>
            </a:r>
            <a:r>
              <a:rPr sz="3800" dirty="0" smtClean="0"/>
              <a:t>adaptive</a:t>
            </a:r>
            <a:endParaRPr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Communications </a:t>
            </a:r>
            <a:r>
              <a:rPr sz="6480" dirty="0" smtClean="0">
                <a:solidFill>
                  <a:srgbClr val="FFFFFF"/>
                </a:solidFill>
              </a:rPr>
              <a:t>Overview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845" name="Shape 845"/>
          <p:cNvSpPr>
            <a:spLocks noGrp="1"/>
          </p:cNvSpPr>
          <p:nvPr>
            <p:ph type="body" idx="4294967295"/>
          </p:nvPr>
        </p:nvSpPr>
        <p:spPr>
          <a:xfrm>
            <a:off x="449451" y="2287426"/>
            <a:ext cx="11099800" cy="71045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508254">
              <a:buNone/>
              <a:defRPr sz="1800">
                <a:solidFill>
                  <a:srgbClr val="000000"/>
                </a:solidFill>
              </a:defRPr>
            </a:pPr>
            <a:r>
              <a:rPr sz="3306" dirty="0"/>
              <a:t>Raw </a:t>
            </a:r>
            <a:r>
              <a:rPr sz="3306" dirty="0" smtClean="0"/>
              <a:t>messages</a:t>
            </a:r>
            <a:r>
              <a:rPr lang="en-US" sz="3306" dirty="0" smtClean="0"/>
              <a:t>: UDP</a:t>
            </a:r>
            <a:endParaRPr sz="3306" dirty="0"/>
          </a:p>
          <a:p>
            <a:pPr marL="0" lvl="0" indent="0" defTabSz="508254">
              <a:buNone/>
              <a:defRPr sz="1800">
                <a:solidFill>
                  <a:srgbClr val="000000"/>
                </a:solidFill>
              </a:defRPr>
            </a:pPr>
            <a:endParaRPr sz="3306" dirty="0"/>
          </a:p>
          <a:p>
            <a:pPr marL="0" lvl="0" indent="0" defTabSz="508254">
              <a:buNone/>
              <a:defRPr sz="1800">
                <a:solidFill>
                  <a:srgbClr val="000000"/>
                </a:solidFill>
              </a:defRPr>
            </a:pPr>
            <a:r>
              <a:rPr sz="3306" dirty="0"/>
              <a:t>Reliable </a:t>
            </a:r>
            <a:r>
              <a:rPr sz="3306" dirty="0" smtClean="0"/>
              <a:t>messages</a:t>
            </a:r>
            <a:r>
              <a:rPr lang="en-US" sz="3306" dirty="0" smtClean="0"/>
              <a:t>: TCP</a:t>
            </a:r>
            <a:endParaRPr sz="3306" dirty="0"/>
          </a:p>
          <a:p>
            <a:pPr marL="0" lvl="0" indent="0" defTabSz="508254">
              <a:buNone/>
              <a:defRPr sz="1800">
                <a:solidFill>
                  <a:srgbClr val="000000"/>
                </a:solidFill>
              </a:defRPr>
            </a:pPr>
            <a:endParaRPr sz="3306" dirty="0"/>
          </a:p>
          <a:p>
            <a:pPr marL="0" lvl="0" indent="0" defTabSz="508254">
              <a:buNone/>
              <a:defRPr sz="1800">
                <a:solidFill>
                  <a:srgbClr val="000000"/>
                </a:solidFill>
              </a:defRPr>
            </a:pPr>
            <a:r>
              <a:rPr lang="en-US" sz="3306" dirty="0"/>
              <a:t>R</a:t>
            </a:r>
            <a:r>
              <a:rPr sz="3306" dirty="0" smtClean="0"/>
              <a:t>emote </a:t>
            </a:r>
            <a:r>
              <a:rPr sz="3306" dirty="0"/>
              <a:t>procedure </a:t>
            </a:r>
            <a:r>
              <a:rPr sz="3306" dirty="0" smtClean="0"/>
              <a:t>call</a:t>
            </a:r>
            <a:r>
              <a:rPr lang="en-US" sz="3306" dirty="0" smtClean="0"/>
              <a:t>: RPC</a:t>
            </a:r>
            <a:endParaRPr sz="3306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848" name="Shape 848"/>
          <p:cNvSpPr>
            <a:spLocks noGrp="1"/>
          </p:cNvSpPr>
          <p:nvPr>
            <p:ph type="body" idx="4294967295"/>
          </p:nvPr>
        </p:nvSpPr>
        <p:spPr>
          <a:xfrm>
            <a:off x="604434" y="2398847"/>
            <a:ext cx="10785475" cy="6111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b="1" dirty="0">
                <a:latin typeface="Helvetica"/>
                <a:ea typeface="Helvetica"/>
                <a:cs typeface="Helvetica"/>
                <a:sym typeface="Helvetica"/>
              </a:rPr>
              <a:t>R</a:t>
            </a:r>
            <a:r>
              <a:rPr sz="3800" dirty="0"/>
              <a:t>emote </a:t>
            </a:r>
            <a:r>
              <a:rPr sz="3800" b="1" dirty="0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rPr sz="3800" dirty="0"/>
              <a:t>rocedure </a:t>
            </a:r>
            <a:r>
              <a:rPr sz="3800" b="1" dirty="0" smtClean="0">
                <a:latin typeface="Helvetica"/>
                <a:ea typeface="Helvetica"/>
                <a:cs typeface="Helvetica"/>
                <a:sym typeface="Helvetica"/>
              </a:rPr>
              <a:t>C</a:t>
            </a:r>
            <a:r>
              <a:rPr sz="3800" dirty="0" smtClean="0"/>
              <a:t>all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What could be easier than calling a function?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b="1" dirty="0">
                <a:latin typeface="Helvetica"/>
                <a:ea typeface="Helvetica"/>
                <a:cs typeface="Helvetica"/>
                <a:sym typeface="Helvetica"/>
              </a:rPr>
              <a:t>Strategy</a:t>
            </a:r>
            <a:r>
              <a:rPr sz="3800" dirty="0"/>
              <a:t>: create wrappers so calling a function on another machine feels just like calling a local </a:t>
            </a:r>
            <a:r>
              <a:rPr sz="3800" dirty="0" smtClean="0"/>
              <a:t>function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Very common abstraction</a:t>
            </a:r>
            <a:endParaRPr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898" name="Shape 898"/>
          <p:cNvSpPr/>
          <p:nvPr/>
        </p:nvSpPr>
        <p:spPr>
          <a:xfrm>
            <a:off x="1659309" y="1751415"/>
            <a:ext cx="3889084" cy="4139699"/>
          </a:xfrm>
          <a:prstGeom prst="rect">
            <a:avLst/>
          </a:prstGeom>
          <a:solidFill/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int main(…)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	int x = foo</a:t>
            </a:r>
            <a:r>
              <a:rPr sz="2800" dirty="0" smtClean="0">
                <a:solidFill>
                  <a:srgbClr val="FFFFFF"/>
                </a:solidFill>
              </a:rPr>
              <a:t>(</a:t>
            </a:r>
            <a:r>
              <a:rPr lang="en-US" sz="2800" dirty="0" smtClean="0">
                <a:solidFill>
                  <a:srgbClr val="FFFFFF"/>
                </a:solidFill>
              </a:rPr>
              <a:t>”hello”</a:t>
            </a:r>
            <a:r>
              <a:rPr sz="2800" dirty="0" smtClean="0">
                <a:solidFill>
                  <a:srgbClr val="FFFFFF"/>
                </a:solidFill>
              </a:rPr>
              <a:t>);</a:t>
            </a:r>
            <a:endParaRPr sz="28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}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int foo(char *msg)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	send msg to B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	recv msg from B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899" name="Shape 899"/>
          <p:cNvSpPr/>
          <p:nvPr/>
        </p:nvSpPr>
        <p:spPr>
          <a:xfrm>
            <a:off x="2254588" y="1145970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A</a:t>
            </a:r>
          </a:p>
        </p:txBody>
      </p:sp>
      <p:sp>
        <p:nvSpPr>
          <p:cNvPr id="900" name="Shape 900"/>
          <p:cNvSpPr/>
          <p:nvPr/>
        </p:nvSpPr>
        <p:spPr>
          <a:xfrm>
            <a:off x="7855216" y="1751415"/>
            <a:ext cx="3490275" cy="4139699"/>
          </a:xfrm>
          <a:prstGeom prst="rect">
            <a:avLst/>
          </a:prstGeom>
          <a:solidFill/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int foo(char *msg)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…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}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void foo_listener()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while(1)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	recv, call foo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}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901" name="Shape 901"/>
          <p:cNvSpPr/>
          <p:nvPr/>
        </p:nvSpPr>
        <p:spPr>
          <a:xfrm>
            <a:off x="8450495" y="1145970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B</a:t>
            </a:r>
          </a:p>
        </p:txBody>
      </p:sp>
      <p:sp>
        <p:nvSpPr>
          <p:cNvPr id="902" name="Shape 902"/>
          <p:cNvSpPr/>
          <p:nvPr/>
        </p:nvSpPr>
        <p:spPr>
          <a:xfrm>
            <a:off x="3198611" y="6136538"/>
            <a:ext cx="660757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What it feels like for </a:t>
            </a:r>
            <a:r>
              <a:rPr sz="3600" dirty="0" smtClean="0">
                <a:solidFill>
                  <a:srgbClr val="FFFFFF"/>
                </a:solidFill>
              </a:rPr>
              <a:t>programmer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903" name="Shape 903"/>
          <p:cNvSpPr/>
          <p:nvPr/>
        </p:nvSpPr>
        <p:spPr>
          <a:xfrm flipV="1">
            <a:off x="4550864" y="2031623"/>
            <a:ext cx="3053332" cy="526001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Why Go Distributed?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4294967295"/>
          </p:nvPr>
        </p:nvSpPr>
        <p:spPr>
          <a:xfrm>
            <a:off x="596347" y="2292143"/>
            <a:ext cx="11099800" cy="68916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More </a:t>
            </a:r>
            <a:r>
              <a:rPr sz="3800" dirty="0" smtClean="0"/>
              <a:t>comput</a:t>
            </a:r>
            <a:r>
              <a:rPr lang="en-US" sz="3800" dirty="0" smtClean="0"/>
              <a:t>ing</a:t>
            </a:r>
            <a:r>
              <a:rPr sz="3800" dirty="0" smtClean="0"/>
              <a:t> power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More storage capacity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Fault tolerance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Data sharing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886" name="Shape 886"/>
          <p:cNvSpPr/>
          <p:nvPr/>
        </p:nvSpPr>
        <p:spPr>
          <a:xfrm>
            <a:off x="1659309" y="1751415"/>
            <a:ext cx="4013071" cy="4139699"/>
          </a:xfrm>
          <a:prstGeom prst="rect">
            <a:avLst/>
          </a:prstGeom>
          <a:solidFill/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int main(…)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	int x = foo</a:t>
            </a:r>
            <a:r>
              <a:rPr sz="2800" dirty="0" smtClean="0">
                <a:solidFill>
                  <a:srgbClr val="FFFFFF"/>
                </a:solidFill>
              </a:rPr>
              <a:t>(</a:t>
            </a:r>
            <a:r>
              <a:rPr lang="en-US" sz="2800" dirty="0" smtClean="0">
                <a:solidFill>
                  <a:srgbClr val="FFFFFF"/>
                </a:solidFill>
              </a:rPr>
              <a:t>”hello”</a:t>
            </a:r>
            <a:r>
              <a:rPr sz="2800" dirty="0" smtClean="0">
                <a:solidFill>
                  <a:srgbClr val="FFFFFF"/>
                </a:solidFill>
              </a:rPr>
              <a:t>);</a:t>
            </a:r>
            <a:endParaRPr sz="28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}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int foo(char *msg)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	send msg to B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	recv msg from B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887" name="Shape 887"/>
          <p:cNvSpPr/>
          <p:nvPr/>
        </p:nvSpPr>
        <p:spPr>
          <a:xfrm>
            <a:off x="2254588" y="1145970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A</a:t>
            </a:r>
          </a:p>
        </p:txBody>
      </p:sp>
      <p:sp>
        <p:nvSpPr>
          <p:cNvPr id="888" name="Shape 888"/>
          <p:cNvSpPr/>
          <p:nvPr/>
        </p:nvSpPr>
        <p:spPr>
          <a:xfrm>
            <a:off x="7855216" y="1751415"/>
            <a:ext cx="3490275" cy="4139699"/>
          </a:xfrm>
          <a:prstGeom prst="rect">
            <a:avLst/>
          </a:prstGeom>
          <a:solidFill/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int foo(char *msg)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…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}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void foo_listener()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while(1)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	recv, call foo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}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889" name="Shape 889"/>
          <p:cNvSpPr/>
          <p:nvPr/>
        </p:nvSpPr>
        <p:spPr>
          <a:xfrm>
            <a:off x="8450495" y="1145970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B</a:t>
            </a:r>
          </a:p>
        </p:txBody>
      </p:sp>
      <p:sp>
        <p:nvSpPr>
          <p:cNvPr id="890" name="Shape 890"/>
          <p:cNvSpPr/>
          <p:nvPr/>
        </p:nvSpPr>
        <p:spPr>
          <a:xfrm>
            <a:off x="5308163" y="6136538"/>
            <a:ext cx="23884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Actual </a:t>
            </a:r>
            <a:r>
              <a:rPr sz="3600" dirty="0" smtClean="0">
                <a:solidFill>
                  <a:srgbClr val="FFFFFF"/>
                </a:solidFill>
              </a:rPr>
              <a:t>calls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894" name="Shape 894"/>
          <p:cNvSpPr/>
          <p:nvPr/>
        </p:nvSpPr>
        <p:spPr>
          <a:xfrm>
            <a:off x="902345" y="2517691"/>
            <a:ext cx="1272917" cy="1134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2" h="21600" extrusionOk="0">
                <a:moveTo>
                  <a:pt x="8580" y="21600"/>
                </a:moveTo>
                <a:cubicBezTo>
                  <a:pt x="-5078" y="8024"/>
                  <a:pt x="-2431" y="824"/>
                  <a:pt x="16522" y="0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892" name="Shape 892"/>
          <p:cNvSpPr/>
          <p:nvPr/>
        </p:nvSpPr>
        <p:spPr>
          <a:xfrm>
            <a:off x="4845379" y="4216588"/>
            <a:ext cx="3975258" cy="414491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95" name="Shape 895"/>
          <p:cNvSpPr/>
          <p:nvPr/>
        </p:nvSpPr>
        <p:spPr>
          <a:xfrm>
            <a:off x="11184421" y="2055223"/>
            <a:ext cx="1335806" cy="258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0" y="0"/>
                </a:moveTo>
                <a:cubicBezTo>
                  <a:pt x="21485" y="44"/>
                  <a:pt x="21600" y="7244"/>
                  <a:pt x="346" y="21600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906" name="Shape 906"/>
          <p:cNvSpPr/>
          <p:nvPr/>
        </p:nvSpPr>
        <p:spPr>
          <a:xfrm>
            <a:off x="1659309" y="1751415"/>
            <a:ext cx="3799895" cy="4139699"/>
          </a:xfrm>
          <a:prstGeom prst="rect">
            <a:avLst/>
          </a:prstGeom>
          <a:solidFill/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int main(…)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	int x = foo</a:t>
            </a:r>
            <a:r>
              <a:rPr sz="2800" dirty="0" smtClean="0">
                <a:solidFill>
                  <a:srgbClr val="FFFFFF"/>
                </a:solidFill>
              </a:rPr>
              <a:t>(</a:t>
            </a:r>
            <a:r>
              <a:rPr lang="en-US" sz="2800" dirty="0" smtClean="0">
                <a:solidFill>
                  <a:srgbClr val="FFFFFF"/>
                </a:solidFill>
              </a:rPr>
              <a:t>”hello”</a:t>
            </a:r>
            <a:r>
              <a:rPr sz="2800" dirty="0" smtClean="0">
                <a:solidFill>
                  <a:srgbClr val="FFFFFF"/>
                </a:solidFill>
              </a:rPr>
              <a:t>);</a:t>
            </a:r>
            <a:endParaRPr sz="28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}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int foo(char *msg)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	send msg to B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	recv msg from B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907" name="Shape 907"/>
          <p:cNvSpPr/>
          <p:nvPr/>
        </p:nvSpPr>
        <p:spPr>
          <a:xfrm>
            <a:off x="2254588" y="1145970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A</a:t>
            </a:r>
          </a:p>
        </p:txBody>
      </p:sp>
      <p:sp>
        <p:nvSpPr>
          <p:cNvPr id="908" name="Shape 908"/>
          <p:cNvSpPr/>
          <p:nvPr/>
        </p:nvSpPr>
        <p:spPr>
          <a:xfrm>
            <a:off x="7855216" y="1751415"/>
            <a:ext cx="3490275" cy="4139699"/>
          </a:xfrm>
          <a:prstGeom prst="rect">
            <a:avLst/>
          </a:prstGeom>
          <a:solidFill/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int foo(char *msg)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…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}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void foo_listener()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while(1) {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	recv, call foo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}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909" name="Shape 909"/>
          <p:cNvSpPr/>
          <p:nvPr/>
        </p:nvSpPr>
        <p:spPr>
          <a:xfrm>
            <a:off x="8450495" y="1145970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Machine B</a:t>
            </a:r>
          </a:p>
        </p:txBody>
      </p:sp>
      <p:sp>
        <p:nvSpPr>
          <p:cNvPr id="910" name="Shape 910"/>
          <p:cNvSpPr/>
          <p:nvPr/>
        </p:nvSpPr>
        <p:spPr>
          <a:xfrm>
            <a:off x="5494111" y="6136538"/>
            <a:ext cx="201657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Wrappers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911" name="Shape 911"/>
          <p:cNvSpPr/>
          <p:nvPr/>
        </p:nvSpPr>
        <p:spPr>
          <a:xfrm>
            <a:off x="1484300" y="3487200"/>
            <a:ext cx="3822670" cy="1848995"/>
          </a:xfrm>
          <a:prstGeom prst="roundRect">
            <a:avLst>
              <a:gd name="adj" fmla="val 15000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12" name="Shape 912"/>
          <p:cNvSpPr/>
          <p:nvPr/>
        </p:nvSpPr>
        <p:spPr>
          <a:xfrm>
            <a:off x="7689019" y="3487200"/>
            <a:ext cx="3822669" cy="2271639"/>
          </a:xfrm>
          <a:prstGeom prst="roundRect">
            <a:avLst>
              <a:gd name="adj" fmla="val 12209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13" name="Shape 913"/>
          <p:cNvSpPr/>
          <p:nvPr/>
        </p:nvSpPr>
        <p:spPr>
          <a:xfrm>
            <a:off x="35677" y="3929097"/>
            <a:ext cx="143784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client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wrapper</a:t>
            </a:r>
          </a:p>
        </p:txBody>
      </p:sp>
      <p:sp>
        <p:nvSpPr>
          <p:cNvPr id="914" name="Shape 914"/>
          <p:cNvSpPr/>
          <p:nvPr/>
        </p:nvSpPr>
        <p:spPr>
          <a:xfrm>
            <a:off x="11497725" y="3929097"/>
            <a:ext cx="143784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server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wrapper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RPC Tools</a:t>
            </a:r>
          </a:p>
        </p:txBody>
      </p:sp>
      <p:sp>
        <p:nvSpPr>
          <p:cNvPr id="920" name="Shape 920"/>
          <p:cNvSpPr>
            <a:spLocks noGrp="1"/>
          </p:cNvSpPr>
          <p:nvPr>
            <p:ph type="body" idx="4294967295"/>
          </p:nvPr>
        </p:nvSpPr>
        <p:spPr>
          <a:xfrm>
            <a:off x="453918" y="2294179"/>
            <a:ext cx="12192699" cy="70203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RPC packages help </a:t>
            </a:r>
            <a:r>
              <a:rPr sz="3800" dirty="0" smtClean="0"/>
              <a:t>with </a:t>
            </a:r>
            <a:r>
              <a:rPr sz="3800" dirty="0"/>
              <a:t>two </a:t>
            </a:r>
            <a:r>
              <a:rPr sz="3800" dirty="0" smtClean="0"/>
              <a:t>components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(1) Runtime </a:t>
            </a:r>
            <a:r>
              <a:rPr lang="en-US" sz="3800" dirty="0"/>
              <a:t>library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Thread </a:t>
            </a:r>
            <a:r>
              <a:rPr lang="en-US" sz="3500" dirty="0"/>
              <a:t>pool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 </a:t>
            </a:r>
            <a:r>
              <a:rPr lang="en-US" sz="3500" dirty="0" smtClean="0"/>
              <a:t>Socket </a:t>
            </a:r>
            <a:r>
              <a:rPr lang="en-US" sz="3500" dirty="0"/>
              <a:t>listeners call functions on server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b="1" dirty="0" smtClean="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lang="en-US" sz="3800" b="1" dirty="0" smtClean="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3800" b="1" dirty="0" smtClean="0"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sz="3800" b="1" dirty="0">
                <a:latin typeface="Helvetica"/>
                <a:ea typeface="Helvetica"/>
                <a:cs typeface="Helvetica"/>
                <a:sym typeface="Helvetica"/>
              </a:rPr>
              <a:t>Stub </a:t>
            </a:r>
            <a:r>
              <a:rPr sz="3800" b="1" dirty="0" smtClean="0">
                <a:latin typeface="Helvetica"/>
                <a:ea typeface="Helvetica"/>
                <a:cs typeface="Helvetica"/>
                <a:sym typeface="Helvetica"/>
              </a:rPr>
              <a:t>generation</a:t>
            </a:r>
            <a:endParaRPr lang="en-US" sz="3800" b="1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C</a:t>
            </a:r>
            <a:r>
              <a:rPr sz="3500" dirty="0" smtClean="0"/>
              <a:t>reate </a:t>
            </a:r>
            <a:r>
              <a:rPr sz="3500" dirty="0"/>
              <a:t>wrappers </a:t>
            </a:r>
            <a:r>
              <a:rPr sz="3500" dirty="0" smtClean="0"/>
              <a:t>automatically</a:t>
            </a:r>
            <a:endParaRPr lang="en-US" sz="3500" dirty="0" smtClean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Many </a:t>
            </a:r>
            <a:r>
              <a:rPr lang="en-US" sz="3500" dirty="0"/>
              <a:t>tools </a:t>
            </a:r>
            <a:r>
              <a:rPr lang="en-US" sz="3500" dirty="0" smtClean="0"/>
              <a:t>available (</a:t>
            </a:r>
            <a:r>
              <a:rPr lang="en-US" sz="3500" dirty="0" err="1" smtClean="0"/>
              <a:t>rpcgen</a:t>
            </a:r>
            <a:r>
              <a:rPr lang="en-US" sz="3500" dirty="0" smtClean="0"/>
              <a:t>, thrift, </a:t>
            </a:r>
            <a:r>
              <a:rPr lang="en-US" sz="3500" dirty="0" err="1" smtClean="0"/>
              <a:t>protobufs</a:t>
            </a:r>
            <a:r>
              <a:rPr lang="en-US" sz="3500" dirty="0" smtClean="0"/>
              <a:t>)</a:t>
            </a:r>
            <a:endParaRPr lang="en-US" sz="35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Wrapper Generation</a:t>
            </a:r>
          </a:p>
        </p:txBody>
      </p:sp>
      <p:sp>
        <p:nvSpPr>
          <p:cNvPr id="926" name="Shape 926"/>
          <p:cNvSpPr>
            <a:spLocks noGrp="1"/>
          </p:cNvSpPr>
          <p:nvPr>
            <p:ph type="body" idx="4294967295"/>
          </p:nvPr>
        </p:nvSpPr>
        <p:spPr>
          <a:xfrm>
            <a:off x="123986" y="2210230"/>
            <a:ext cx="13901979" cy="711974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300" dirty="0"/>
              <a:t>Wrappers must do conversions: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300" dirty="0"/>
              <a:t> - client arguments to message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300" dirty="0"/>
              <a:t> - message to server arguments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300" dirty="0"/>
              <a:t> - </a:t>
            </a:r>
            <a:r>
              <a:rPr lang="en-US" sz="3300" dirty="0" smtClean="0"/>
              <a:t>convert </a:t>
            </a:r>
            <a:r>
              <a:rPr sz="3300" dirty="0" smtClean="0"/>
              <a:t>server </a:t>
            </a:r>
            <a:r>
              <a:rPr sz="3300" dirty="0"/>
              <a:t>return </a:t>
            </a:r>
            <a:r>
              <a:rPr lang="en-US" sz="3300" dirty="0" smtClean="0"/>
              <a:t>value </a:t>
            </a:r>
            <a:r>
              <a:rPr sz="3300" dirty="0" smtClean="0"/>
              <a:t>to </a:t>
            </a:r>
            <a:r>
              <a:rPr sz="3300" dirty="0"/>
              <a:t>message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300" dirty="0"/>
              <a:t> - </a:t>
            </a:r>
            <a:r>
              <a:rPr lang="en-US" sz="3300" dirty="0" smtClean="0"/>
              <a:t>convert </a:t>
            </a:r>
            <a:r>
              <a:rPr sz="3300" dirty="0" smtClean="0"/>
              <a:t>message </a:t>
            </a:r>
            <a:r>
              <a:rPr sz="3300" dirty="0"/>
              <a:t>to client </a:t>
            </a:r>
            <a:r>
              <a:rPr sz="3300" dirty="0" smtClean="0"/>
              <a:t>return</a:t>
            </a:r>
            <a:r>
              <a:rPr lang="en-US" sz="3300" dirty="0" smtClean="0"/>
              <a:t> value</a:t>
            </a:r>
            <a:endParaRPr sz="33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3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300" dirty="0"/>
              <a:t>Need uniform endianness (wrappers do this</a:t>
            </a:r>
            <a:r>
              <a:rPr sz="3300" dirty="0" smtClean="0"/>
              <a:t>)</a:t>
            </a:r>
            <a:endParaRPr sz="33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3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300" dirty="0"/>
              <a:t>Conversion is called </a:t>
            </a:r>
            <a:r>
              <a:rPr sz="3300" dirty="0" smtClean="0"/>
              <a:t>marshaling/unmarshaling,</a:t>
            </a:r>
            <a:r>
              <a:rPr lang="en-US" sz="3300" dirty="0" smtClean="0"/>
              <a:t> </a:t>
            </a:r>
            <a:r>
              <a:rPr sz="3300" dirty="0" smtClean="0"/>
              <a:t>or serializing/deserializing</a:t>
            </a:r>
            <a:endParaRPr sz="3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Wrapper Generation: Pointers</a:t>
            </a:r>
          </a:p>
        </p:txBody>
      </p:sp>
      <p:sp>
        <p:nvSpPr>
          <p:cNvPr id="935" name="Shape 935"/>
          <p:cNvSpPr>
            <a:spLocks noGrp="1"/>
          </p:cNvSpPr>
          <p:nvPr>
            <p:ph type="body" idx="4294967295"/>
          </p:nvPr>
        </p:nvSpPr>
        <p:spPr>
          <a:xfrm>
            <a:off x="622725" y="2340190"/>
            <a:ext cx="12147878" cy="71757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Why are pointers problematic?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Address </a:t>
            </a:r>
            <a:r>
              <a:rPr sz="3800" dirty="0" smtClean="0"/>
              <a:t>passed </a:t>
            </a:r>
            <a:r>
              <a:rPr sz="3800" dirty="0"/>
              <a:t>from </a:t>
            </a:r>
            <a:r>
              <a:rPr sz="3800" dirty="0" smtClean="0"/>
              <a:t>client not valid</a:t>
            </a:r>
            <a:r>
              <a:rPr lang="en-US" sz="3800" dirty="0"/>
              <a:t> </a:t>
            </a:r>
            <a:r>
              <a:rPr lang="en-US" sz="3800" dirty="0" smtClean="0"/>
              <a:t>on</a:t>
            </a:r>
            <a:r>
              <a:rPr sz="3800" dirty="0" smtClean="0"/>
              <a:t> server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Solutions?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smart RPC package: follow </a:t>
            </a:r>
            <a:r>
              <a:rPr sz="3800" dirty="0" smtClean="0"/>
              <a:t>pointers</a:t>
            </a:r>
            <a:r>
              <a:rPr lang="en-US" sz="3800" dirty="0" smtClean="0"/>
              <a:t> and copy data</a:t>
            </a:r>
            <a:endParaRPr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/>
          <p:nvPr/>
        </p:nvSpPr>
        <p:spPr>
          <a:xfrm>
            <a:off x="907564" y="2061057"/>
            <a:ext cx="1853185" cy="5829301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Sender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[call]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[tcp send]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[recv]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</a:t>
            </a:r>
            <a:r>
              <a:rPr sz="2800">
                <a:solidFill>
                  <a:srgbClr val="E8A433"/>
                </a:solidFill>
              </a:rPr>
              <a:t>ack</a:t>
            </a:r>
            <a:r>
              <a:rPr sz="2800">
                <a:solidFill>
                  <a:srgbClr val="FFFFFF"/>
                </a:solidFill>
              </a:rPr>
              <a:t>]</a:t>
            </a:r>
          </a:p>
        </p:txBody>
      </p:sp>
      <p:sp>
        <p:nvSpPr>
          <p:cNvPr id="955" name="Shape 955"/>
          <p:cNvSpPr/>
          <p:nvPr/>
        </p:nvSpPr>
        <p:spPr>
          <a:xfrm>
            <a:off x="5884681" y="2061057"/>
            <a:ext cx="2045514" cy="5829301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Receiver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[recv]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</a:t>
            </a:r>
            <a:r>
              <a:rPr sz="2800">
                <a:solidFill>
                  <a:srgbClr val="E8A433"/>
                </a:solidFill>
              </a:rPr>
              <a:t>ack</a:t>
            </a:r>
            <a:r>
              <a:rPr sz="2800">
                <a:solidFill>
                  <a:srgbClr val="FFFFFF"/>
                </a:solidFill>
              </a:rPr>
              <a:t>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[exec call]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…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[return]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[tcp send]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</p:txBody>
      </p:sp>
      <p:sp>
        <p:nvSpPr>
          <p:cNvPr id="956" name="Shape 956"/>
          <p:cNvSpPr/>
          <p:nvPr/>
        </p:nvSpPr>
        <p:spPr>
          <a:xfrm>
            <a:off x="2797088" y="3325965"/>
            <a:ext cx="3052962" cy="414188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57" name="Shape 957"/>
          <p:cNvSpPr/>
          <p:nvPr/>
        </p:nvSpPr>
        <p:spPr>
          <a:xfrm flipH="1">
            <a:off x="2797088" y="4151465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58" name="Shape 958"/>
          <p:cNvSpPr/>
          <p:nvPr/>
        </p:nvSpPr>
        <p:spPr>
          <a:xfrm flipH="1">
            <a:off x="2797088" y="6373965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2797088" y="7199465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60" name="Shape 960"/>
          <p:cNvSpPr>
            <a:spLocks noGrp="1"/>
          </p:cNvSpPr>
          <p:nvPr>
            <p:ph type="title" idx="4294967295"/>
          </p:nvPr>
        </p:nvSpPr>
        <p:spPr>
          <a:xfrm>
            <a:off x="1193369" y="130781"/>
            <a:ext cx="10785475" cy="1825625"/>
          </a:xfrm>
          <a:prstGeom prst="rect">
            <a:avLst/>
          </a:prstGeom>
        </p:spPr>
        <p:txBody>
          <a:bodyPr/>
          <a:lstStyle>
            <a:lvl1pPr defTabSz="286258">
              <a:defRPr sz="392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200" b="0" dirty="0">
                <a:solidFill>
                  <a:schemeClr val="tx1"/>
                </a:solidFill>
                <a:latin typeface="+mj-lt"/>
              </a:rPr>
              <a:t>RPC over </a:t>
            </a:r>
            <a:r>
              <a:rPr sz="7200" b="0" dirty="0" smtClean="0">
                <a:solidFill>
                  <a:schemeClr val="tx1"/>
                </a:solidFill>
                <a:latin typeface="+mj-lt"/>
              </a:rPr>
              <a:t>TCP</a:t>
            </a:r>
            <a:r>
              <a:rPr lang="en-US" sz="7200" b="0" dirty="0" smtClean="0">
                <a:solidFill>
                  <a:schemeClr val="tx1"/>
                </a:solidFill>
                <a:latin typeface="+mj-lt"/>
              </a:rPr>
              <a:t>?</a:t>
            </a:r>
            <a:endParaRPr sz="7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61" name="Shape 961"/>
          <p:cNvSpPr/>
          <p:nvPr/>
        </p:nvSpPr>
        <p:spPr>
          <a:xfrm>
            <a:off x="8834089" y="2851907"/>
            <a:ext cx="30362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Why wasteful?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RPC over UDP</a:t>
            </a:r>
          </a:p>
        </p:txBody>
      </p:sp>
      <p:sp>
        <p:nvSpPr>
          <p:cNvPr id="964" name="Shape 964"/>
          <p:cNvSpPr>
            <a:spLocks noGrp="1"/>
          </p:cNvSpPr>
          <p:nvPr>
            <p:ph type="body" idx="4294967295"/>
          </p:nvPr>
        </p:nvSpPr>
        <p:spPr>
          <a:xfrm>
            <a:off x="309966" y="2182409"/>
            <a:ext cx="8260597" cy="70545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Strategy: use function return as implicit </a:t>
            </a:r>
            <a:r>
              <a:rPr sz="3800" dirty="0" smtClean="0"/>
              <a:t>ACK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Piggybacking </a:t>
            </a:r>
            <a:r>
              <a:rPr sz="3800" dirty="0" smtClean="0"/>
              <a:t>technique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What if function takes a long time?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then send a separate 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35308" y="2862103"/>
            <a:ext cx="4904300" cy="4589219"/>
            <a:chOff x="907564" y="2061057"/>
            <a:chExt cx="7022631" cy="5829301"/>
          </a:xfrm>
        </p:grpSpPr>
        <p:sp>
          <p:nvSpPr>
            <p:cNvPr id="4" name="Shape 954"/>
            <p:cNvSpPr/>
            <p:nvPr/>
          </p:nvSpPr>
          <p:spPr>
            <a:xfrm>
              <a:off x="907564" y="2061057"/>
              <a:ext cx="1853185" cy="5829301"/>
            </a:xfrm>
            <a:prstGeom prst="rect">
              <a:avLst/>
            </a:prstGeom>
            <a:solidFill>
              <a:srgbClr val="53585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Sender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[call]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[tcp send]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[recv]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[</a:t>
              </a:r>
              <a:r>
                <a:rPr sz="2800">
                  <a:solidFill>
                    <a:srgbClr val="E8A433"/>
                  </a:solidFill>
                </a:rPr>
                <a:t>ack</a:t>
              </a:r>
              <a:r>
                <a:rPr sz="2800">
                  <a:solidFill>
                    <a:srgbClr val="FFFFFF"/>
                  </a:solidFill>
                </a:rPr>
                <a:t>]</a:t>
              </a:r>
            </a:p>
          </p:txBody>
        </p:sp>
        <p:sp>
          <p:nvSpPr>
            <p:cNvPr id="5" name="Shape 955"/>
            <p:cNvSpPr/>
            <p:nvPr/>
          </p:nvSpPr>
          <p:spPr>
            <a:xfrm>
              <a:off x="5884681" y="2061057"/>
              <a:ext cx="2045514" cy="5829301"/>
            </a:xfrm>
            <a:prstGeom prst="rect">
              <a:avLst/>
            </a:prstGeom>
            <a:solidFill>
              <a:srgbClr val="53585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Receiver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[recv]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[</a:t>
              </a:r>
              <a:r>
                <a:rPr sz="2800">
                  <a:solidFill>
                    <a:srgbClr val="E8A433"/>
                  </a:solidFill>
                </a:rPr>
                <a:t>ack</a:t>
              </a:r>
              <a:r>
                <a:rPr sz="2800">
                  <a:solidFill>
                    <a:srgbClr val="FFFFFF"/>
                  </a:solidFill>
                </a:rPr>
                <a:t>]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[exec call]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…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[return]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[tcp send]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</p:txBody>
        </p:sp>
        <p:sp>
          <p:nvSpPr>
            <p:cNvPr id="6" name="Shape 956"/>
            <p:cNvSpPr/>
            <p:nvPr/>
          </p:nvSpPr>
          <p:spPr>
            <a:xfrm>
              <a:off x="2797088" y="3325965"/>
              <a:ext cx="3052962" cy="414188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" name="Shape 957"/>
            <p:cNvSpPr/>
            <p:nvPr/>
          </p:nvSpPr>
          <p:spPr>
            <a:xfrm flipH="1">
              <a:off x="2797088" y="4151465"/>
              <a:ext cx="3052962" cy="414187"/>
            </a:xfrm>
            <a:prstGeom prst="line">
              <a:avLst/>
            </a:prstGeom>
            <a:ln w="25400">
              <a:solidFill>
                <a:srgbClr val="FFFFFF"/>
              </a:solidFill>
              <a:custDash>
                <a:ds d="200000" sp="200000"/>
              </a:custDash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" name="Shape 958"/>
            <p:cNvSpPr/>
            <p:nvPr/>
          </p:nvSpPr>
          <p:spPr>
            <a:xfrm flipH="1">
              <a:off x="2797088" y="6373965"/>
              <a:ext cx="3052962" cy="414187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9" name="Shape 959"/>
            <p:cNvSpPr/>
            <p:nvPr/>
          </p:nvSpPr>
          <p:spPr>
            <a:xfrm>
              <a:off x="2797088" y="7199465"/>
              <a:ext cx="3052962" cy="414187"/>
            </a:xfrm>
            <a:prstGeom prst="line">
              <a:avLst/>
            </a:prstGeom>
            <a:ln w="25400">
              <a:solidFill>
                <a:srgbClr val="FFFFFF"/>
              </a:solidFill>
              <a:custDash>
                <a:ds d="200000" sp="200000"/>
              </a:custDash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>
                <a:defRPr sz="2600"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br>
              <a:rPr lang="en-US" dirty="0" smtClean="0"/>
            </a:br>
            <a:r>
              <a:rPr lang="en-US" dirty="0" smtClean="0"/>
              <a:t>File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451" y="2600961"/>
            <a:ext cx="12414141" cy="6111805"/>
          </a:xfr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latin typeface="Helvetica"/>
                <a:ea typeface="Helvetica"/>
                <a:cs typeface="Helvetica"/>
                <a:sym typeface="Helvetica"/>
              </a:rPr>
              <a:t>File systems are great use case for distributed systems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6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latin typeface="Helvetica"/>
                <a:ea typeface="Helvetica"/>
                <a:cs typeface="Helvetica"/>
                <a:sym typeface="Helvetica"/>
              </a:rPr>
              <a:t>Local </a:t>
            </a:r>
            <a:r>
              <a:rPr lang="en-US" sz="3600" b="1" dirty="0">
                <a:latin typeface="Helvetica"/>
                <a:ea typeface="Helvetica"/>
                <a:cs typeface="Helvetica"/>
                <a:sym typeface="Helvetica"/>
              </a:rPr>
              <a:t>FS</a:t>
            </a:r>
            <a:r>
              <a:rPr lang="en-US" sz="3600" dirty="0"/>
              <a:t>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processes </a:t>
            </a:r>
            <a:r>
              <a:rPr lang="en-US" sz="3600" dirty="0"/>
              <a:t>on same machine access shared </a:t>
            </a:r>
            <a:r>
              <a:rPr lang="en-US" sz="3600" dirty="0" smtClean="0"/>
              <a:t>files</a:t>
            </a:r>
            <a:endParaRPr lang="en-US" sz="36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6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latin typeface="Helvetica"/>
                <a:ea typeface="Helvetica"/>
                <a:cs typeface="Helvetica"/>
                <a:sym typeface="Helvetica"/>
              </a:rPr>
              <a:t>Network FS</a:t>
            </a:r>
            <a:r>
              <a:rPr lang="en-US" sz="3600" dirty="0"/>
              <a:t>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processes </a:t>
            </a:r>
            <a:r>
              <a:rPr lang="en-US" sz="3600" dirty="0"/>
              <a:t>on different machines access shared files in same </a:t>
            </a:r>
            <a:r>
              <a:rPr lang="en-US" sz="3600" dirty="0" smtClean="0"/>
              <a:t>way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G</a:t>
            </a:r>
            <a:r>
              <a:rPr sz="6480" dirty="0" smtClean="0">
                <a:solidFill>
                  <a:srgbClr val="FFFFFF"/>
                </a:solidFill>
              </a:rPr>
              <a:t>oals</a:t>
            </a:r>
            <a:r>
              <a:rPr lang="en-US" sz="6480" dirty="0" smtClean="0">
                <a:solidFill>
                  <a:srgbClr val="FFFFFF"/>
                </a:solidFill>
              </a:rPr>
              <a:t> for distributed file systems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445" name="Shape 445"/>
          <p:cNvSpPr>
            <a:spLocks noGrp="1"/>
          </p:cNvSpPr>
          <p:nvPr>
            <p:ph type="body" idx="4294967295"/>
          </p:nvPr>
        </p:nvSpPr>
        <p:spPr>
          <a:xfrm>
            <a:off x="556591" y="2471048"/>
            <a:ext cx="11099800" cy="677234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Fast</a:t>
            </a:r>
            <a:r>
              <a:rPr lang="en-US" sz="3800" dirty="0" smtClean="0"/>
              <a:t> </a:t>
            </a:r>
            <a:r>
              <a:rPr sz="3800" dirty="0" smtClean="0"/>
              <a:t>+</a:t>
            </a:r>
            <a:r>
              <a:rPr lang="en-US" sz="3800" dirty="0" smtClean="0"/>
              <a:t> </a:t>
            </a:r>
            <a:r>
              <a:rPr sz="3800" dirty="0" smtClean="0"/>
              <a:t>simple </a:t>
            </a:r>
            <a:r>
              <a:rPr sz="3800" dirty="0"/>
              <a:t>crash recovery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both clients and file server may crash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Transparent access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can’t tell </a:t>
            </a:r>
            <a:r>
              <a:rPr lang="en-US" sz="3800" dirty="0" smtClean="0"/>
              <a:t>accesses are</a:t>
            </a:r>
            <a:r>
              <a:rPr sz="3800" dirty="0" smtClean="0"/>
              <a:t> </a:t>
            </a:r>
            <a:r>
              <a:rPr sz="3800" dirty="0"/>
              <a:t>over the network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normal UNIX semantics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Reasonable performance</a:t>
            </a:r>
          </a:p>
        </p:txBody>
      </p:sp>
    </p:spTree>
    <p:extLst>
      <p:ext uri="{BB962C8B-B14F-4D97-AF65-F5344CB8AC3E}">
        <p14:creationId xmlns:p14="http://schemas.microsoft.com/office/powerpoint/2010/main" val="17811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NFS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505" name="Shape 505"/>
          <p:cNvSpPr>
            <a:spLocks noGrp="1"/>
          </p:cNvSpPr>
          <p:nvPr>
            <p:ph type="body" idx="4294967295"/>
          </p:nvPr>
        </p:nvSpPr>
        <p:spPr>
          <a:xfrm>
            <a:off x="318052" y="2273852"/>
            <a:ext cx="12686748" cy="716461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Think </a:t>
            </a:r>
            <a:r>
              <a:rPr sz="3800" dirty="0"/>
              <a:t>of NFS as more of a protocol than a particular file </a:t>
            </a:r>
            <a:r>
              <a:rPr sz="3800" dirty="0" smtClean="0"/>
              <a:t>system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Many companies have implemented </a:t>
            </a:r>
            <a:r>
              <a:rPr sz="3800" dirty="0" smtClean="0"/>
              <a:t>NFS:</a:t>
            </a:r>
            <a:r>
              <a:rPr lang="en-US" sz="3800" dirty="0" smtClean="0"/>
              <a:t> </a:t>
            </a:r>
            <a:br>
              <a:rPr lang="en-US" sz="3800" dirty="0" smtClean="0"/>
            </a:br>
            <a:r>
              <a:rPr lang="en-US" sz="3800" dirty="0" smtClean="0"/>
              <a:t>	</a:t>
            </a:r>
            <a:r>
              <a:rPr sz="3800" dirty="0" smtClean="0"/>
              <a:t>Oracle/Sun</a:t>
            </a:r>
            <a:r>
              <a:rPr sz="3800" dirty="0"/>
              <a:t>, NetApp, EMC, </a:t>
            </a:r>
            <a:r>
              <a:rPr sz="3800" dirty="0" smtClean="0"/>
              <a:t>IBM</a:t>
            </a:r>
            <a:endParaRPr lang="en-US"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/>
              <a:t>We’re looking at </a:t>
            </a:r>
            <a:r>
              <a:rPr lang="en-US" sz="3800" dirty="0" smtClean="0"/>
              <a:t>NFSv2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NFSv4 has </a:t>
            </a:r>
            <a:r>
              <a:rPr lang="en-US" sz="3500" dirty="0"/>
              <a:t>many </a:t>
            </a:r>
            <a:r>
              <a:rPr lang="en-US" sz="3500" dirty="0" smtClean="0"/>
              <a:t>changes</a:t>
            </a:r>
            <a:endParaRPr lang="en-US" sz="35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/>
              <a:t>Why look at an older </a:t>
            </a:r>
            <a:r>
              <a:rPr lang="en-US" sz="3800" dirty="0" smtClean="0"/>
              <a:t>protocol?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Simpler, focused goals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To </a:t>
            </a:r>
            <a:r>
              <a:rPr lang="en-US" sz="3500" dirty="0"/>
              <a:t>compare and contrast NFS with </a:t>
            </a:r>
            <a:r>
              <a:rPr lang="en-US" sz="3500" dirty="0" smtClean="0"/>
              <a:t>AFS (next lecture)</a:t>
            </a:r>
            <a:endParaRPr lang="en-US" sz="35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8176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New Challenges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4294967295"/>
          </p:nvPr>
        </p:nvSpPr>
        <p:spPr>
          <a:xfrm>
            <a:off x="377687" y="2292143"/>
            <a:ext cx="11099800" cy="59229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b="1" dirty="0">
                <a:latin typeface="Helvetica"/>
                <a:ea typeface="Helvetica"/>
                <a:cs typeface="Helvetica"/>
                <a:sym typeface="Helvetica"/>
              </a:rPr>
              <a:t>System failure</a:t>
            </a:r>
            <a:r>
              <a:rPr lang="en-US" sz="3800" dirty="0"/>
              <a:t>: need to worry about </a:t>
            </a:r>
            <a:r>
              <a:rPr lang="en-US" sz="3800" u="sng" dirty="0"/>
              <a:t>partial</a:t>
            </a:r>
            <a:r>
              <a:rPr lang="en-US" sz="3800" dirty="0"/>
              <a:t> failure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lang="en-US" sz="3800" b="1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b="1" dirty="0" smtClean="0">
                <a:latin typeface="Helvetica"/>
                <a:ea typeface="Helvetica"/>
                <a:cs typeface="Helvetica"/>
                <a:sym typeface="Helvetica"/>
              </a:rPr>
              <a:t>Communication </a:t>
            </a:r>
            <a:r>
              <a:rPr lang="en-US" sz="3800" b="1" dirty="0">
                <a:latin typeface="Helvetica"/>
                <a:ea typeface="Helvetica"/>
                <a:cs typeface="Helvetica"/>
                <a:sym typeface="Helvetica"/>
              </a:rPr>
              <a:t>failure</a:t>
            </a:r>
            <a:r>
              <a:rPr lang="en-US" sz="3800" dirty="0"/>
              <a:t>: links </a:t>
            </a:r>
            <a:r>
              <a:rPr lang="en-US" sz="3800" dirty="0" smtClean="0"/>
              <a:t>unreliable</a:t>
            </a:r>
          </a:p>
          <a:p>
            <a:pPr marL="877140" lvl="1" indent="-45720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bit errors</a:t>
            </a:r>
          </a:p>
          <a:p>
            <a:pPr marL="877140" lvl="1" indent="-45720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packet loss</a:t>
            </a:r>
          </a:p>
          <a:p>
            <a:pPr marL="877140" lvl="1" indent="-45720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node/link </a:t>
            </a:r>
            <a:r>
              <a:rPr lang="en-US" sz="3500" dirty="0"/>
              <a:t>failure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lang="en-US" sz="4000" dirty="0" smtClean="0"/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Motivation example: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700" dirty="0" smtClean="0"/>
              <a:t>Why </a:t>
            </a:r>
            <a:r>
              <a:rPr lang="en-US" sz="3700" dirty="0"/>
              <a:t>are network sockets less reliable than pipes?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800" b="1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448" name="Shape 448"/>
          <p:cNvSpPr>
            <a:spLocks noGrp="1"/>
          </p:cNvSpPr>
          <p:nvPr>
            <p:ph type="body" idx="4294967295"/>
          </p:nvPr>
        </p:nvSpPr>
        <p:spPr>
          <a:xfrm>
            <a:off x="755374" y="2580447"/>
            <a:ext cx="10785475" cy="61118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Architecture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Network API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Write Buffering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17146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NFS Architecture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5335654" y="3907218"/>
            <a:ext cx="1975682" cy="2052885"/>
          </a:xfrm>
          <a:prstGeom prst="rect">
            <a:avLst/>
          </a:prstGeom>
          <a:solidFill>
            <a:srgbClr val="308B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File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Server</a:t>
            </a:r>
          </a:p>
        </p:txBody>
      </p:sp>
      <p:sp>
        <p:nvSpPr>
          <p:cNvPr id="485" name="Shape 485"/>
          <p:cNvSpPr/>
          <p:nvPr/>
        </p:nvSpPr>
        <p:spPr>
          <a:xfrm>
            <a:off x="8786103" y="3044636"/>
            <a:ext cx="1975682" cy="1420770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486" name="Shape 486"/>
          <p:cNvSpPr/>
          <p:nvPr/>
        </p:nvSpPr>
        <p:spPr>
          <a:xfrm>
            <a:off x="8786103" y="5401914"/>
            <a:ext cx="1975682" cy="1420770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487" name="Shape 487"/>
          <p:cNvSpPr/>
          <p:nvPr/>
        </p:nvSpPr>
        <p:spPr>
          <a:xfrm>
            <a:off x="1885205" y="3044636"/>
            <a:ext cx="1975682" cy="1420770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488" name="Shape 488"/>
          <p:cNvSpPr/>
          <p:nvPr/>
        </p:nvSpPr>
        <p:spPr>
          <a:xfrm>
            <a:off x="1885205" y="5401914"/>
            <a:ext cx="1975682" cy="1420771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489" name="Shape 489"/>
          <p:cNvSpPr/>
          <p:nvPr/>
        </p:nvSpPr>
        <p:spPr>
          <a:xfrm flipV="1">
            <a:off x="3858189" y="5408986"/>
            <a:ext cx="1419579" cy="755918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90" name="Shape 490"/>
          <p:cNvSpPr/>
          <p:nvPr/>
        </p:nvSpPr>
        <p:spPr>
          <a:xfrm flipH="1" flipV="1">
            <a:off x="7363389" y="5408986"/>
            <a:ext cx="1419579" cy="755918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3858189" y="3630986"/>
            <a:ext cx="1419579" cy="755918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92" name="Shape 492"/>
          <p:cNvSpPr/>
          <p:nvPr/>
        </p:nvSpPr>
        <p:spPr>
          <a:xfrm flipH="1">
            <a:off x="7363389" y="3630986"/>
            <a:ext cx="1419579" cy="755918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496" name="Group 496"/>
          <p:cNvGrpSpPr/>
          <p:nvPr/>
        </p:nvGrpSpPr>
        <p:grpSpPr>
          <a:xfrm>
            <a:off x="5814209" y="6367036"/>
            <a:ext cx="1018572" cy="842780"/>
            <a:chOff x="0" y="0"/>
            <a:chExt cx="1018571" cy="842778"/>
          </a:xfrm>
        </p:grpSpPr>
        <p:sp>
          <p:nvSpPr>
            <p:cNvPr id="493" name="Shape 493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497" name="Shape 497"/>
          <p:cNvSpPr/>
          <p:nvPr/>
        </p:nvSpPr>
        <p:spPr>
          <a:xfrm flipV="1">
            <a:off x="6323494" y="59553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7585169" y="3314050"/>
            <a:ext cx="9271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499" name="Shape 499"/>
          <p:cNvSpPr/>
          <p:nvPr/>
        </p:nvSpPr>
        <p:spPr>
          <a:xfrm>
            <a:off x="7585169" y="5904850"/>
            <a:ext cx="9271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500" name="Shape 500"/>
          <p:cNvSpPr/>
          <p:nvPr/>
        </p:nvSpPr>
        <p:spPr>
          <a:xfrm>
            <a:off x="4156169" y="3314050"/>
            <a:ext cx="9271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501" name="Shape 501"/>
          <p:cNvSpPr/>
          <p:nvPr/>
        </p:nvSpPr>
        <p:spPr>
          <a:xfrm>
            <a:off x="4156169" y="5904850"/>
            <a:ext cx="9271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502" name="Shape 502"/>
          <p:cNvSpPr/>
          <p:nvPr/>
        </p:nvSpPr>
        <p:spPr>
          <a:xfrm>
            <a:off x="5398433" y="5297479"/>
            <a:ext cx="1848682" cy="600316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</p:spTree>
    <p:extLst>
      <p:ext uri="{BB962C8B-B14F-4D97-AF65-F5344CB8AC3E}">
        <p14:creationId xmlns:p14="http://schemas.microsoft.com/office/powerpoint/2010/main" val="12743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General Strategy: Export FS</a:t>
            </a:r>
          </a:p>
        </p:txBody>
      </p:sp>
      <p:grpSp>
        <p:nvGrpSpPr>
          <p:cNvPr id="514" name="Group 514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511" name="Shape 511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15" name="Shape 515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17" name="Shape 517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521" name="Group 521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518" name="Shape 518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22" name="Shape 522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24" name="Shape 524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526" name="Shape 526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17421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General Strategy: Export FS</a:t>
            </a:r>
          </a:p>
        </p:txBody>
      </p:sp>
      <p:grpSp>
        <p:nvGrpSpPr>
          <p:cNvPr id="532" name="Group 532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529" name="Shape 529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33" name="Shape 533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35" name="Shape 535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539" name="Group 539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536" name="Shape 536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40" name="Shape 540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42" name="Shape 542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544" name="Shape 544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545" name="Shape 545"/>
          <p:cNvSpPr/>
          <p:nvPr/>
        </p:nvSpPr>
        <p:spPr>
          <a:xfrm>
            <a:off x="2465916" y="3931880"/>
            <a:ext cx="10460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12736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General Strategy: Export FS</a:t>
            </a:r>
          </a:p>
        </p:txBody>
      </p:sp>
      <p:grpSp>
        <p:nvGrpSpPr>
          <p:cNvPr id="551" name="Group 551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548" name="Shape 548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52" name="Shape 552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54" name="Shape 554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558" name="Group 558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555" name="Shape 555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59" name="Shape 559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61" name="Shape 561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563" name="Shape 563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564" name="Shape 564"/>
          <p:cNvSpPr/>
          <p:nvPr/>
        </p:nvSpPr>
        <p:spPr>
          <a:xfrm>
            <a:off x="2465916" y="3931880"/>
            <a:ext cx="10460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read</a:t>
            </a:r>
          </a:p>
        </p:txBody>
      </p:sp>
      <p:sp>
        <p:nvSpPr>
          <p:cNvPr id="566" name="Shape 566"/>
          <p:cNvSpPr/>
          <p:nvPr/>
        </p:nvSpPr>
        <p:spPr>
          <a:xfrm>
            <a:off x="2731615" y="4470015"/>
            <a:ext cx="540030" cy="1502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347"/>
                </a:moveTo>
                <a:cubicBezTo>
                  <a:pt x="5505" y="21600"/>
                  <a:pt x="12705" y="21484"/>
                  <a:pt x="21600" y="0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55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General Strategy: Export FS</a:t>
            </a:r>
          </a:p>
        </p:txBody>
      </p:sp>
      <p:grpSp>
        <p:nvGrpSpPr>
          <p:cNvPr id="572" name="Group 572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569" name="Shape 569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73" name="Shape 573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75" name="Shape 575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579" name="Group 579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576" name="Shape 576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80" name="Shape 580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82" name="Shape 582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584" name="Shape 584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13630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General Strategy: Export FS</a:t>
            </a:r>
          </a:p>
        </p:txBody>
      </p:sp>
      <p:grpSp>
        <p:nvGrpSpPr>
          <p:cNvPr id="590" name="Group 590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587" name="Shape 587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91" name="Shape 591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593" name="Shape 593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597" name="Group 597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594" name="Shape 594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98" name="Shape 598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600" name="Shape 600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602" name="Shape 602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603" name="Shape 603"/>
          <p:cNvSpPr/>
          <p:nvPr/>
        </p:nvSpPr>
        <p:spPr>
          <a:xfrm>
            <a:off x="4095891" y="4687978"/>
            <a:ext cx="143515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604" name="Shape 604"/>
          <p:cNvSpPr/>
          <p:nvPr/>
        </p:nvSpPr>
        <p:spPr>
          <a:xfrm>
            <a:off x="5809970" y="5997927"/>
            <a:ext cx="13848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mount</a:t>
            </a:r>
          </a:p>
        </p:txBody>
      </p:sp>
    </p:spTree>
    <p:extLst>
      <p:ext uri="{BB962C8B-B14F-4D97-AF65-F5344CB8AC3E}">
        <p14:creationId xmlns:p14="http://schemas.microsoft.com/office/powerpoint/2010/main" val="9043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/>
        </p:nvSpPr>
        <p:spPr>
          <a:xfrm>
            <a:off x="4557686" y="-33933"/>
            <a:ext cx="8016215" cy="3333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6" y="637"/>
                </a:moveTo>
                <a:lnTo>
                  <a:pt x="4658" y="0"/>
                </a:lnTo>
                <a:lnTo>
                  <a:pt x="21600" y="11212"/>
                </a:lnTo>
                <a:lnTo>
                  <a:pt x="21301" y="21600"/>
                </a:lnTo>
                <a:lnTo>
                  <a:pt x="9578" y="20232"/>
                </a:lnTo>
                <a:lnTo>
                  <a:pt x="1740" y="20270"/>
                </a:lnTo>
                <a:lnTo>
                  <a:pt x="0" y="12776"/>
                </a:lnTo>
                <a:lnTo>
                  <a:pt x="1606" y="637"/>
                </a:lnTo>
                <a:close/>
              </a:path>
            </a:pathLst>
          </a:custGeom>
          <a:ln w="38100">
            <a:solidFill>
              <a:srgbClr val="53585F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108208" y="1656953"/>
            <a:ext cx="5566036" cy="3075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3" y="1025"/>
                </a:moveTo>
                <a:lnTo>
                  <a:pt x="11116" y="0"/>
                </a:lnTo>
                <a:lnTo>
                  <a:pt x="14215" y="624"/>
                </a:lnTo>
                <a:lnTo>
                  <a:pt x="16122" y="4498"/>
                </a:lnTo>
                <a:lnTo>
                  <a:pt x="17468" y="9680"/>
                </a:lnTo>
                <a:lnTo>
                  <a:pt x="20626" y="12472"/>
                </a:lnTo>
                <a:lnTo>
                  <a:pt x="21534" y="16423"/>
                </a:lnTo>
                <a:lnTo>
                  <a:pt x="21600" y="18478"/>
                </a:lnTo>
                <a:lnTo>
                  <a:pt x="20558" y="20323"/>
                </a:lnTo>
                <a:lnTo>
                  <a:pt x="17498" y="21353"/>
                </a:lnTo>
                <a:lnTo>
                  <a:pt x="3373" y="21600"/>
                </a:lnTo>
                <a:lnTo>
                  <a:pt x="1071" y="20282"/>
                </a:lnTo>
                <a:lnTo>
                  <a:pt x="0" y="15970"/>
                </a:lnTo>
                <a:lnTo>
                  <a:pt x="435" y="12564"/>
                </a:lnTo>
                <a:lnTo>
                  <a:pt x="2647" y="9406"/>
                </a:lnTo>
                <a:lnTo>
                  <a:pt x="5047" y="7204"/>
                </a:lnTo>
                <a:lnTo>
                  <a:pt x="6294" y="4375"/>
                </a:lnTo>
                <a:lnTo>
                  <a:pt x="6773" y="1025"/>
                </a:lnTo>
                <a:close/>
              </a:path>
            </a:pathLst>
          </a:custGeom>
          <a:ln w="38100">
            <a:solidFill>
              <a:srgbClr val="53585F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4857208" y="3249176"/>
            <a:ext cx="4745754" cy="2742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2" y="13539"/>
                </a:moveTo>
                <a:lnTo>
                  <a:pt x="4067" y="10490"/>
                </a:lnTo>
                <a:lnTo>
                  <a:pt x="7428" y="10030"/>
                </a:lnTo>
                <a:lnTo>
                  <a:pt x="9854" y="6453"/>
                </a:lnTo>
                <a:lnTo>
                  <a:pt x="10438" y="2124"/>
                </a:lnTo>
                <a:lnTo>
                  <a:pt x="11767" y="205"/>
                </a:lnTo>
                <a:lnTo>
                  <a:pt x="14303" y="0"/>
                </a:lnTo>
                <a:lnTo>
                  <a:pt x="18266" y="408"/>
                </a:lnTo>
                <a:lnTo>
                  <a:pt x="20345" y="1471"/>
                </a:lnTo>
                <a:lnTo>
                  <a:pt x="21600" y="4237"/>
                </a:lnTo>
                <a:lnTo>
                  <a:pt x="21523" y="6721"/>
                </a:lnTo>
                <a:lnTo>
                  <a:pt x="20168" y="8743"/>
                </a:lnTo>
                <a:lnTo>
                  <a:pt x="17326" y="10488"/>
                </a:lnTo>
                <a:lnTo>
                  <a:pt x="15537" y="10857"/>
                </a:lnTo>
                <a:lnTo>
                  <a:pt x="12880" y="13983"/>
                </a:lnTo>
                <a:lnTo>
                  <a:pt x="11465" y="17119"/>
                </a:lnTo>
                <a:lnTo>
                  <a:pt x="9706" y="19290"/>
                </a:lnTo>
                <a:lnTo>
                  <a:pt x="7298" y="21138"/>
                </a:lnTo>
                <a:lnTo>
                  <a:pt x="4800" y="21600"/>
                </a:lnTo>
                <a:lnTo>
                  <a:pt x="2175" y="21097"/>
                </a:lnTo>
                <a:lnTo>
                  <a:pt x="229" y="18618"/>
                </a:lnTo>
                <a:lnTo>
                  <a:pt x="0" y="16237"/>
                </a:lnTo>
                <a:lnTo>
                  <a:pt x="632" y="13539"/>
                </a:lnTo>
                <a:close/>
              </a:path>
            </a:pathLst>
          </a:custGeom>
          <a:ln w="38100">
            <a:solidFill>
              <a:srgbClr val="53585F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7110624" y="4439716"/>
            <a:ext cx="5198834" cy="2472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0" y="7202"/>
                </a:moveTo>
                <a:lnTo>
                  <a:pt x="6121" y="3525"/>
                </a:lnTo>
                <a:lnTo>
                  <a:pt x="9581" y="146"/>
                </a:lnTo>
                <a:lnTo>
                  <a:pt x="11038" y="0"/>
                </a:lnTo>
                <a:lnTo>
                  <a:pt x="13017" y="1086"/>
                </a:lnTo>
                <a:lnTo>
                  <a:pt x="14915" y="2714"/>
                </a:lnTo>
                <a:lnTo>
                  <a:pt x="16009" y="5014"/>
                </a:lnTo>
                <a:lnTo>
                  <a:pt x="17274" y="6949"/>
                </a:lnTo>
                <a:lnTo>
                  <a:pt x="19570" y="9596"/>
                </a:lnTo>
                <a:lnTo>
                  <a:pt x="20959" y="11719"/>
                </a:lnTo>
                <a:lnTo>
                  <a:pt x="21600" y="14001"/>
                </a:lnTo>
                <a:lnTo>
                  <a:pt x="21527" y="16716"/>
                </a:lnTo>
                <a:lnTo>
                  <a:pt x="20439" y="19511"/>
                </a:lnTo>
                <a:lnTo>
                  <a:pt x="19234" y="21190"/>
                </a:lnTo>
                <a:lnTo>
                  <a:pt x="17387" y="21600"/>
                </a:lnTo>
                <a:lnTo>
                  <a:pt x="15021" y="20427"/>
                </a:lnTo>
                <a:lnTo>
                  <a:pt x="14051" y="20427"/>
                </a:lnTo>
                <a:lnTo>
                  <a:pt x="9308" y="20171"/>
                </a:lnTo>
                <a:lnTo>
                  <a:pt x="7756" y="20171"/>
                </a:lnTo>
                <a:lnTo>
                  <a:pt x="5839" y="20427"/>
                </a:lnTo>
                <a:lnTo>
                  <a:pt x="3502" y="21144"/>
                </a:lnTo>
                <a:lnTo>
                  <a:pt x="1756" y="20433"/>
                </a:lnTo>
                <a:lnTo>
                  <a:pt x="123" y="17638"/>
                </a:lnTo>
                <a:lnTo>
                  <a:pt x="0" y="14184"/>
                </a:lnTo>
                <a:lnTo>
                  <a:pt x="894" y="11036"/>
                </a:lnTo>
                <a:lnTo>
                  <a:pt x="2376" y="8526"/>
                </a:lnTo>
                <a:lnTo>
                  <a:pt x="3470" y="7202"/>
                </a:lnTo>
                <a:close/>
              </a:path>
            </a:pathLst>
          </a:custGeom>
          <a:ln w="38100">
            <a:solidFill>
              <a:srgbClr val="53585F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6654336" y="1037100"/>
            <a:ext cx="1790040" cy="1115286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0" name="Shape 660"/>
          <p:cNvSpPr/>
          <p:nvPr/>
        </p:nvSpPr>
        <p:spPr>
          <a:xfrm flipH="1">
            <a:off x="3742870" y="1037100"/>
            <a:ext cx="1895467" cy="1115658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6133636" y="1316500"/>
            <a:ext cx="1" cy="591117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6781336" y="656100"/>
            <a:ext cx="3970669" cy="1553171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2845362" y="2815100"/>
            <a:ext cx="1" cy="591117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4" name="Shape 664"/>
          <p:cNvSpPr/>
          <p:nvPr/>
        </p:nvSpPr>
        <p:spPr>
          <a:xfrm flipH="1">
            <a:off x="1428650" y="2815100"/>
            <a:ext cx="769013" cy="688881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3587650" y="2815100"/>
            <a:ext cx="769013" cy="688881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6" name="Shape 666"/>
          <p:cNvSpPr/>
          <p:nvPr/>
        </p:nvSpPr>
        <p:spPr>
          <a:xfrm flipH="1">
            <a:off x="6906584" y="4221843"/>
            <a:ext cx="769012" cy="688881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8717410" y="4271114"/>
            <a:ext cx="444086" cy="538010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10571610" y="5477459"/>
            <a:ext cx="515127" cy="376415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9" name="Shape 669"/>
          <p:cNvSpPr/>
          <p:nvPr/>
        </p:nvSpPr>
        <p:spPr>
          <a:xfrm flipH="1">
            <a:off x="8298310" y="5477459"/>
            <a:ext cx="515127" cy="376415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70" name="Shape 670"/>
          <p:cNvSpPr>
            <a:spLocks noGrp="1"/>
          </p:cNvSpPr>
          <p:nvPr>
            <p:ph type="body" idx="4294967295"/>
          </p:nvPr>
        </p:nvSpPr>
        <p:spPr>
          <a:xfrm>
            <a:off x="265302" y="5345325"/>
            <a:ext cx="7389813" cy="220662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/dev/sda1 </a:t>
            </a:r>
            <a:r>
              <a:rPr sz="2800" b="1" dirty="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rPr>
              <a:t>on</a:t>
            </a:r>
            <a:r>
              <a:rPr sz="2800" dirty="0">
                <a:solidFill>
                  <a:srgbClr val="FFFFFF"/>
                </a:solidFill>
              </a:rPr>
              <a:t> /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/dev/sdb1 </a:t>
            </a:r>
            <a:r>
              <a:rPr sz="2800" b="1" dirty="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rPr>
              <a:t>on</a:t>
            </a:r>
            <a:r>
              <a:rPr sz="2800" dirty="0">
                <a:solidFill>
                  <a:srgbClr val="FFFFFF"/>
                </a:solidFill>
              </a:rPr>
              <a:t> /backups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AFS </a:t>
            </a:r>
            <a:r>
              <a:rPr sz="2800" b="1" dirty="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rPr>
              <a:t>on</a:t>
            </a:r>
            <a:r>
              <a:rPr sz="2800" dirty="0">
                <a:solidFill>
                  <a:srgbClr val="FFFFFF"/>
                </a:solidFill>
              </a:rPr>
              <a:t> /</a:t>
            </a:r>
            <a:r>
              <a:rPr sz="2800" dirty="0" smtClean="0">
                <a:solidFill>
                  <a:srgbClr val="FFFFFF"/>
                </a:solidFill>
              </a:rPr>
              <a:t>home/tyler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5486400" y="101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08B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</a:rPr>
              <a:t>/</a:t>
            </a:r>
          </a:p>
        </p:txBody>
      </p:sp>
      <p:sp>
        <p:nvSpPr>
          <p:cNvPr id="672" name="Shape 672"/>
          <p:cNvSpPr/>
          <p:nvPr/>
        </p:nvSpPr>
        <p:spPr>
          <a:xfrm>
            <a:off x="1837266" y="1947333"/>
            <a:ext cx="2041592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backups</a:t>
            </a:r>
          </a:p>
        </p:txBody>
      </p:sp>
      <p:sp>
        <p:nvSpPr>
          <p:cNvPr id="673" name="Shape 673"/>
          <p:cNvSpPr/>
          <p:nvPr/>
        </p:nvSpPr>
        <p:spPr>
          <a:xfrm>
            <a:off x="5100604" y="1947333"/>
            <a:ext cx="2041592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08B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home</a:t>
            </a:r>
          </a:p>
        </p:txBody>
      </p:sp>
      <p:sp>
        <p:nvSpPr>
          <p:cNvPr id="674" name="Shape 674"/>
          <p:cNvSpPr/>
          <p:nvPr/>
        </p:nvSpPr>
        <p:spPr>
          <a:xfrm>
            <a:off x="385795" y="3403600"/>
            <a:ext cx="1270001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bak1</a:t>
            </a:r>
          </a:p>
        </p:txBody>
      </p:sp>
      <p:sp>
        <p:nvSpPr>
          <p:cNvPr id="675" name="Shape 675"/>
          <p:cNvSpPr/>
          <p:nvPr/>
        </p:nvSpPr>
        <p:spPr>
          <a:xfrm>
            <a:off x="2223062" y="3403600"/>
            <a:ext cx="1270001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bak2</a:t>
            </a:r>
          </a:p>
        </p:txBody>
      </p:sp>
      <p:sp>
        <p:nvSpPr>
          <p:cNvPr id="676" name="Shape 676"/>
          <p:cNvSpPr/>
          <p:nvPr/>
        </p:nvSpPr>
        <p:spPr>
          <a:xfrm>
            <a:off x="4060328" y="3403600"/>
            <a:ext cx="1270001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bak3</a:t>
            </a:r>
          </a:p>
        </p:txBody>
      </p:sp>
      <p:sp>
        <p:nvSpPr>
          <p:cNvPr id="677" name="Shape 677"/>
          <p:cNvSpPr/>
          <p:nvPr/>
        </p:nvSpPr>
        <p:spPr>
          <a:xfrm>
            <a:off x="8363942" y="1947333"/>
            <a:ext cx="1134402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08B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etc</a:t>
            </a:r>
          </a:p>
        </p:txBody>
      </p:sp>
      <p:sp>
        <p:nvSpPr>
          <p:cNvPr id="678" name="Shape 678"/>
          <p:cNvSpPr/>
          <p:nvPr/>
        </p:nvSpPr>
        <p:spPr>
          <a:xfrm>
            <a:off x="10720089" y="1947333"/>
            <a:ext cx="1134402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08B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bin</a:t>
            </a:r>
          </a:p>
        </p:txBody>
      </p:sp>
      <p:sp>
        <p:nvSpPr>
          <p:cNvPr id="679" name="Shape 679"/>
          <p:cNvSpPr/>
          <p:nvPr/>
        </p:nvSpPr>
        <p:spPr>
          <a:xfrm>
            <a:off x="7294595" y="3403600"/>
            <a:ext cx="2041592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tyler</a:t>
            </a:r>
          </a:p>
        </p:txBody>
      </p:sp>
      <p:sp>
        <p:nvSpPr>
          <p:cNvPr id="680" name="Shape 680"/>
          <p:cNvSpPr/>
          <p:nvPr/>
        </p:nvSpPr>
        <p:spPr>
          <a:xfrm>
            <a:off x="8674661" y="4736174"/>
            <a:ext cx="2041593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C802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537</a:t>
            </a:r>
          </a:p>
        </p:txBody>
      </p:sp>
      <p:sp>
        <p:nvSpPr>
          <p:cNvPr id="681" name="Shape 681"/>
          <p:cNvSpPr/>
          <p:nvPr/>
        </p:nvSpPr>
        <p:spPr>
          <a:xfrm>
            <a:off x="7332199" y="5698066"/>
            <a:ext cx="1134402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C802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682" name="Shape 682"/>
          <p:cNvSpPr/>
          <p:nvPr/>
        </p:nvSpPr>
        <p:spPr>
          <a:xfrm>
            <a:off x="10924314" y="5698066"/>
            <a:ext cx="1134402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C802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p2</a:t>
            </a:r>
          </a:p>
        </p:txBody>
      </p:sp>
      <p:sp>
        <p:nvSpPr>
          <p:cNvPr id="683" name="Shape 683"/>
          <p:cNvSpPr/>
          <p:nvPr/>
        </p:nvSpPr>
        <p:spPr>
          <a:xfrm>
            <a:off x="5071533" y="4736174"/>
            <a:ext cx="2041592" cy="99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.bashrc</a:t>
            </a:r>
          </a:p>
        </p:txBody>
      </p:sp>
      <p:sp>
        <p:nvSpPr>
          <p:cNvPr id="684" name="Shape 684"/>
          <p:cNvSpPr/>
          <p:nvPr/>
        </p:nvSpPr>
        <p:spPr>
          <a:xfrm>
            <a:off x="6762650" y="2815100"/>
            <a:ext cx="786608" cy="740342"/>
          </a:xfrm>
          <a:prstGeom prst="line">
            <a:avLst/>
          </a:prstGeom>
          <a:ln w="38100">
            <a:solidFill>
              <a:srgbClr val="E8A433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General Strategy: Export FS</a:t>
            </a:r>
          </a:p>
        </p:txBody>
      </p:sp>
      <p:grpSp>
        <p:nvGrpSpPr>
          <p:cNvPr id="729" name="Group 729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726" name="Shape 726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730" name="Shape 730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732" name="Shape 732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736" name="Group 736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733" name="Shape 733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737" name="Shape 737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739" name="Shape 739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741" name="Shape 741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742" name="Shape 742"/>
          <p:cNvSpPr/>
          <p:nvPr/>
        </p:nvSpPr>
        <p:spPr>
          <a:xfrm>
            <a:off x="4095891" y="4687978"/>
            <a:ext cx="143515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743" name="Shape 743"/>
          <p:cNvSpPr/>
          <p:nvPr/>
        </p:nvSpPr>
        <p:spPr>
          <a:xfrm>
            <a:off x="4243916" y="3931880"/>
            <a:ext cx="10460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16222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General Strategy: Export FS</a:t>
            </a:r>
          </a:p>
        </p:txBody>
      </p:sp>
      <p:grpSp>
        <p:nvGrpSpPr>
          <p:cNvPr id="749" name="Group 749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746" name="Shape 746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750" name="Shape 750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752" name="Shape 752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756" name="Group 756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753" name="Shape 753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757" name="Shape 757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759" name="Shape 759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761" name="Shape 761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762" name="Shape 762"/>
          <p:cNvSpPr/>
          <p:nvPr/>
        </p:nvSpPr>
        <p:spPr>
          <a:xfrm>
            <a:off x="4095891" y="4687978"/>
            <a:ext cx="143515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763" name="Shape 763"/>
          <p:cNvSpPr/>
          <p:nvPr/>
        </p:nvSpPr>
        <p:spPr>
          <a:xfrm>
            <a:off x="4243916" y="3931880"/>
            <a:ext cx="10460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read</a:t>
            </a:r>
          </a:p>
        </p:txBody>
      </p:sp>
      <p:sp>
        <p:nvSpPr>
          <p:cNvPr id="766" name="Shape 766"/>
          <p:cNvSpPr/>
          <p:nvPr/>
        </p:nvSpPr>
        <p:spPr>
          <a:xfrm>
            <a:off x="4890615" y="4479925"/>
            <a:ext cx="1943365" cy="1453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249"/>
                </a:moveTo>
                <a:cubicBezTo>
                  <a:pt x="829" y="21600"/>
                  <a:pt x="8029" y="21517"/>
                  <a:pt x="21600" y="0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767" name="Shape 767"/>
          <p:cNvSpPr/>
          <p:nvPr/>
        </p:nvSpPr>
        <p:spPr>
          <a:xfrm>
            <a:off x="6809506" y="3209120"/>
            <a:ext cx="2298087" cy="2608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62" extrusionOk="0">
                <a:moveTo>
                  <a:pt x="0" y="8212"/>
                </a:moveTo>
                <a:cubicBezTo>
                  <a:pt x="12282" y="-5038"/>
                  <a:pt x="19482" y="-2255"/>
                  <a:pt x="21600" y="16562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987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3070323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 smtClean="0">
                <a:solidFill>
                  <a:srgbClr val="FFFFFF"/>
                </a:solidFill>
              </a:rPr>
              <a:t>Pipe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845270" y="2014197"/>
            <a:ext cx="7335798" cy="427128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714441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164" name="Shape 164"/>
          <p:cNvSpPr/>
          <p:nvPr/>
        </p:nvSpPr>
        <p:spPr>
          <a:xfrm>
            <a:off x="2877912" y="4235771"/>
            <a:ext cx="7282037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16200000">
            <a:off x="1949684" y="2762579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166" name="Shape 166"/>
          <p:cNvSpPr/>
          <p:nvPr/>
        </p:nvSpPr>
        <p:spPr>
          <a:xfrm rot="16200000">
            <a:off x="1767718" y="4921579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167" name="Shape 167"/>
          <p:cNvSpPr/>
          <p:nvPr/>
        </p:nvSpPr>
        <p:spPr>
          <a:xfrm>
            <a:off x="5044976" y="4989401"/>
            <a:ext cx="2947909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4" y="2098439"/>
            <a:ext cx="12062864" cy="7839402"/>
          </a:xfrm>
        </p:spPr>
        <p:txBody>
          <a:bodyPr>
            <a:normAutofit lnSpcReduction="10000"/>
          </a:bodyPr>
          <a:lstStyle/>
          <a:p>
            <a:pPr marL="487672" lvl="1" indent="-487672">
              <a:buNone/>
            </a:pPr>
            <a:r>
              <a:rPr lang="en-US" dirty="0" smtClean="0"/>
              <a:t>P5</a:t>
            </a:r>
            <a:r>
              <a:rPr lang="en-US" dirty="0" smtClean="0"/>
              <a:t>:  File Systems - Only xv6;</a:t>
            </a:r>
          </a:p>
          <a:p>
            <a:pPr marL="889550" lvl="2" indent="-487672"/>
            <a:r>
              <a:rPr lang="en-US" dirty="0" smtClean="0"/>
              <a:t>Test scripts available</a:t>
            </a:r>
          </a:p>
          <a:p>
            <a:pPr marL="889550" lvl="2" indent="-487672"/>
            <a:r>
              <a:rPr lang="en-US" dirty="0" smtClean="0"/>
              <a:t>Due  Monday, 12/14 at 9:00 pm</a:t>
            </a:r>
          </a:p>
          <a:p>
            <a:pPr marL="889550" lvl="2" indent="-487672"/>
            <a:r>
              <a:rPr lang="en-US" dirty="0" smtClean="0"/>
              <a:t>Fill out form if would like a new project partner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Exam </a:t>
            </a:r>
            <a:r>
              <a:rPr lang="en-US" dirty="0" smtClean="0"/>
              <a:t>4: In-class Tuesday 12/15</a:t>
            </a:r>
          </a:p>
          <a:p>
            <a:pPr marL="859078" lvl="2" indent="-457200"/>
            <a:r>
              <a:rPr lang="en-US" dirty="0" smtClean="0">
                <a:effectLst/>
              </a:rPr>
              <a:t>Not cumulative!</a:t>
            </a:r>
          </a:p>
          <a:p>
            <a:pPr marL="859078" lvl="2" indent="-457200"/>
            <a:r>
              <a:rPr lang="en-US" dirty="0" smtClean="0">
                <a:effectLst/>
              </a:rPr>
              <a:t>Only covers Advanced Topics starting today</a:t>
            </a:r>
          </a:p>
          <a:p>
            <a:pPr marL="859078" lvl="2" indent="-457200"/>
            <a:r>
              <a:rPr lang="en-US" dirty="0" smtClean="0">
                <a:effectLst/>
              </a:rPr>
              <a:t>Worth ½ of other midterms</a:t>
            </a:r>
            <a:endParaRPr lang="en-US" dirty="0"/>
          </a:p>
          <a:p>
            <a:pPr marL="859078" lvl="2" indent="-457200"/>
            <a:r>
              <a:rPr lang="en-US" dirty="0" smtClean="0"/>
              <a:t>No final exam in final exam period (none on 12/23)</a:t>
            </a:r>
          </a:p>
          <a:p>
            <a:pPr marL="37260" indent="-457200">
              <a:buNone/>
            </a:pPr>
            <a:r>
              <a:rPr lang="en-US" dirty="0" smtClean="0"/>
              <a:t>Advanced Topics: </a:t>
            </a:r>
            <a:endParaRPr lang="en-US" dirty="0" smtClean="0"/>
          </a:p>
          <a:p>
            <a:pPr marL="859078" lvl="2" indent="-457200"/>
            <a:r>
              <a:rPr lang="en-US" dirty="0" smtClean="0"/>
              <a:t>Distributed </a:t>
            </a:r>
            <a:r>
              <a:rPr lang="en-US" dirty="0" smtClean="0"/>
              <a:t>Systems, </a:t>
            </a:r>
            <a:r>
              <a:rPr lang="en-US" dirty="0" err="1" smtClean="0"/>
              <a:t>Dist</a:t>
            </a:r>
            <a:r>
              <a:rPr lang="en-US" dirty="0" smtClean="0"/>
              <a:t> </a:t>
            </a:r>
            <a:r>
              <a:rPr lang="en-US" dirty="0" smtClean="0"/>
              <a:t>File </a:t>
            </a:r>
            <a:r>
              <a:rPr lang="en-US" dirty="0" smtClean="0"/>
              <a:t>Systems (NFS, AFS, GFS), Flash </a:t>
            </a:r>
            <a:endParaRPr lang="en-US" dirty="0"/>
          </a:p>
          <a:p>
            <a:pPr marL="37260" indent="-457200">
              <a:buNone/>
            </a:pPr>
            <a:r>
              <a:rPr lang="en-US" dirty="0" smtClean="0"/>
              <a:t>Read </a:t>
            </a:r>
            <a:r>
              <a:rPr lang="en-US" dirty="0" smtClean="0"/>
              <a:t>as we go along: Chapter 47 and 48</a:t>
            </a:r>
          </a:p>
        </p:txBody>
      </p:sp>
    </p:spTree>
    <p:extLst>
      <p:ext uri="{BB962C8B-B14F-4D97-AF65-F5344CB8AC3E}">
        <p14:creationId xmlns:p14="http://schemas.microsoft.com/office/powerpoint/2010/main" val="19089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805" y="2330666"/>
            <a:ext cx="12602816" cy="2153919"/>
          </a:xfrm>
        </p:spPr>
        <p:txBody>
          <a:bodyPr/>
          <a:lstStyle/>
          <a:p>
            <a:r>
              <a:rPr lang="en-US" sz="6000" dirty="0" smtClean="0"/>
              <a:t>Advanced Topics:</a:t>
            </a:r>
            <a:br>
              <a:rPr lang="en-US" sz="6000" dirty="0" smtClean="0"/>
            </a:br>
            <a:r>
              <a:rPr lang="en-US" sz="6000" dirty="0" smtClean="0"/>
              <a:t>NFS and AFS</a:t>
            </a:r>
            <a:endParaRPr lang="en-US" sz="6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120" y="5079999"/>
            <a:ext cx="12246187" cy="4357300"/>
          </a:xfrm>
        </p:spPr>
        <p:txBody>
          <a:bodyPr>
            <a:normAutofit/>
          </a:bodyPr>
          <a:lstStyle/>
          <a:p>
            <a:pPr marL="866973" indent="-866973" algn="l"/>
            <a:r>
              <a:rPr lang="en-US" sz="3200" b="1" dirty="0"/>
              <a:t>Questions answered in this </a:t>
            </a:r>
            <a:r>
              <a:rPr lang="en-US" sz="3200" b="1" dirty="0" smtClean="0"/>
              <a:t>lecture:</a:t>
            </a:r>
          </a:p>
          <a:p>
            <a:pPr marL="866973" indent="-866973" algn="l"/>
            <a:r>
              <a:rPr lang="en-US" sz="3200" dirty="0" smtClean="0"/>
              <a:t>What is the </a:t>
            </a:r>
            <a:r>
              <a:rPr lang="en-US" sz="3200" b="1" dirty="0" smtClean="0"/>
              <a:t>NFS stateless protocol</a:t>
            </a:r>
            <a:r>
              <a:rPr lang="en-US" sz="3200" dirty="0" smtClean="0"/>
              <a:t>?  </a:t>
            </a:r>
          </a:p>
          <a:p>
            <a:pPr marL="866973" indent="-866973" algn="l"/>
            <a:r>
              <a:rPr lang="en-US" sz="3200" dirty="0" smtClean="0"/>
              <a:t>What are </a:t>
            </a:r>
            <a:r>
              <a:rPr lang="en-US" sz="3200" b="1" dirty="0" smtClean="0"/>
              <a:t>idempotent </a:t>
            </a:r>
            <a:r>
              <a:rPr lang="en-US" sz="3200" dirty="0" smtClean="0"/>
              <a:t>operations and why are they useful?</a:t>
            </a:r>
          </a:p>
          <a:p>
            <a:pPr marL="866973" indent="-866973" algn="l"/>
            <a:r>
              <a:rPr lang="en-US" sz="3200" dirty="0" smtClean="0"/>
              <a:t>What state is tracked on NFS clients</a:t>
            </a:r>
            <a:r>
              <a:rPr lang="en-US" sz="3200" dirty="0" smtClean="0"/>
              <a:t>?</a:t>
            </a:r>
          </a:p>
          <a:p>
            <a:pPr marL="866973" indent="-866973" algn="l"/>
            <a:r>
              <a:rPr lang="en-US" sz="3200" dirty="0" smtClean="0"/>
              <a:t>What is the </a:t>
            </a:r>
            <a:r>
              <a:rPr lang="en-US" sz="3200" b="1" dirty="0" smtClean="0"/>
              <a:t>NFS cache consistency </a:t>
            </a:r>
            <a:r>
              <a:rPr lang="en-US" sz="3200" dirty="0" smtClean="0"/>
              <a:t>model?</a:t>
            </a:r>
            <a:endParaRPr lang="en-US" sz="3200" dirty="0" smtClean="0"/>
          </a:p>
          <a:p>
            <a:pPr marL="866973" indent="-866973" algn="l"/>
            <a:r>
              <a:rPr lang="en-US" sz="3200" dirty="0" smtClean="0"/>
              <a:t>How does AFS improve </a:t>
            </a:r>
            <a:r>
              <a:rPr lang="en-US" sz="3200" b="1" dirty="0" smtClean="0"/>
              <a:t>scalability</a:t>
            </a:r>
            <a:r>
              <a:rPr lang="en-US" sz="3200" dirty="0" smtClean="0"/>
              <a:t>?  What is a </a:t>
            </a:r>
            <a:r>
              <a:rPr lang="en-US" sz="3200" b="1" dirty="0" smtClean="0"/>
              <a:t>callback</a:t>
            </a:r>
            <a:r>
              <a:rPr lang="en-US" sz="3200" dirty="0" smtClean="0"/>
              <a:t>?</a:t>
            </a:r>
          </a:p>
          <a:p>
            <a:pPr marL="866973" indent="-866973" algn="l"/>
            <a:r>
              <a:rPr lang="en-US" sz="3200" dirty="0" smtClean="0"/>
              <a:t>What is the </a:t>
            </a:r>
            <a:r>
              <a:rPr lang="en-US" sz="3200" b="1" dirty="0" smtClean="0"/>
              <a:t>AFS cache consistency </a:t>
            </a:r>
            <a:r>
              <a:rPr lang="en-US" sz="3200" dirty="0" smtClean="0"/>
              <a:t>model?</a:t>
            </a:r>
            <a:endParaRPr lang="en-US" sz="3200" dirty="0" smtClean="0"/>
          </a:p>
          <a:p>
            <a:pPr marL="866973" indent="-866973" algn="l"/>
            <a:endParaRPr lang="en-US" sz="3200" dirty="0" smtClean="0"/>
          </a:p>
          <a:p>
            <a:pPr marL="866973" indent="-866973" algn="l"/>
            <a:endParaRPr lang="en-US" sz="3200" dirty="0" smtClean="0"/>
          </a:p>
          <a:p>
            <a:pPr marL="866973" indent="-866973" algn="l"/>
            <a:endParaRPr lang="en-US" sz="3200" dirty="0" smtClean="0">
              <a:solidFill>
                <a:schemeClr val="bg2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51200" y="541867"/>
            <a:ext cx="5960533" cy="79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76">
                <a:solidFill>
                  <a:prstClr val="white"/>
                </a:solidFill>
              </a:rPr>
              <a:t>UNIVERSITY of WISCONSIN-MADISON</a:t>
            </a:r>
            <a:br>
              <a:rPr lang="en-US" sz="2276">
                <a:solidFill>
                  <a:prstClr val="white"/>
                </a:solidFill>
              </a:rPr>
            </a:br>
            <a:r>
              <a:rPr lang="en-US" sz="2276">
                <a:solidFill>
                  <a:prstClr val="white"/>
                </a:solidFill>
              </a:rPr>
              <a:t>Computer Sciences Department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5120" y="1625601"/>
            <a:ext cx="5093547" cy="7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991" dirty="0">
                <a:solidFill>
                  <a:prstClr val="white"/>
                </a:solidFill>
              </a:rPr>
              <a:t>CS 537</a:t>
            </a:r>
            <a:br>
              <a:rPr lang="en-US" sz="1991" dirty="0">
                <a:solidFill>
                  <a:prstClr val="white"/>
                </a:solidFill>
              </a:rPr>
            </a:br>
            <a:r>
              <a:rPr lang="en-US" sz="1991" dirty="0">
                <a:solidFill>
                  <a:prstClr val="white"/>
                </a:solidFill>
              </a:rPr>
              <a:t>Introduction to Operating Systems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477760" y="1625601"/>
            <a:ext cx="5093547" cy="7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991">
                <a:solidFill>
                  <a:prstClr val="white"/>
                </a:solidFill>
              </a:rPr>
              <a:t>Andrea C. Arpaci-Dusseau</a:t>
            </a:r>
            <a:br>
              <a:rPr lang="en-US" sz="1991">
                <a:solidFill>
                  <a:prstClr val="white"/>
                </a:solidFill>
              </a:rPr>
            </a:br>
            <a:r>
              <a:rPr lang="en-US" sz="1991">
                <a:solidFill>
                  <a:prstClr val="white"/>
                </a:solidFill>
              </a:rPr>
              <a:t>Remzi H. Arpaci-Dusseau</a:t>
            </a:r>
          </a:p>
        </p:txBody>
      </p:sp>
    </p:spTree>
    <p:extLst>
      <p:ext uri="{BB962C8B-B14F-4D97-AF65-F5344CB8AC3E}">
        <p14:creationId xmlns:p14="http://schemas.microsoft.com/office/powerpoint/2010/main" val="19070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G</a:t>
            </a:r>
            <a:r>
              <a:rPr sz="6480" dirty="0" smtClean="0">
                <a:solidFill>
                  <a:srgbClr val="FFFFFF"/>
                </a:solidFill>
              </a:rPr>
              <a:t>oals</a:t>
            </a:r>
            <a:r>
              <a:rPr lang="en-US" sz="6480" dirty="0" smtClean="0">
                <a:solidFill>
                  <a:srgbClr val="FFFFFF"/>
                </a:solidFill>
              </a:rPr>
              <a:t> for NFS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445" name="Shape 445"/>
          <p:cNvSpPr>
            <a:spLocks noGrp="1"/>
          </p:cNvSpPr>
          <p:nvPr>
            <p:ph type="body" idx="4294967295"/>
          </p:nvPr>
        </p:nvSpPr>
        <p:spPr>
          <a:xfrm>
            <a:off x="556591" y="2471048"/>
            <a:ext cx="11099800" cy="677234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Fast</a:t>
            </a:r>
            <a:r>
              <a:rPr lang="en-US" sz="3800" dirty="0" smtClean="0"/>
              <a:t> </a:t>
            </a:r>
            <a:r>
              <a:rPr sz="3800" dirty="0" smtClean="0"/>
              <a:t>+</a:t>
            </a:r>
            <a:r>
              <a:rPr lang="en-US" sz="3800" dirty="0" smtClean="0"/>
              <a:t> </a:t>
            </a:r>
            <a:r>
              <a:rPr sz="3800" dirty="0" smtClean="0"/>
              <a:t>simple </a:t>
            </a:r>
            <a:r>
              <a:rPr sz="3800" dirty="0"/>
              <a:t>crash recovery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both clients and file server may crash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Transparent access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can’t tell </a:t>
            </a:r>
            <a:r>
              <a:rPr lang="en-US" sz="3800" dirty="0" smtClean="0"/>
              <a:t>accesses are</a:t>
            </a:r>
            <a:r>
              <a:rPr sz="3800" dirty="0" smtClean="0"/>
              <a:t> </a:t>
            </a:r>
            <a:r>
              <a:rPr sz="3800" dirty="0"/>
              <a:t>over the network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normal UNIX semantics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Reasonable performance</a:t>
            </a:r>
          </a:p>
        </p:txBody>
      </p:sp>
    </p:spTree>
    <p:extLst>
      <p:ext uri="{BB962C8B-B14F-4D97-AF65-F5344CB8AC3E}">
        <p14:creationId xmlns:p14="http://schemas.microsoft.com/office/powerpoint/2010/main" val="17811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NFS Architecture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5335654" y="3907218"/>
            <a:ext cx="1975682" cy="2052885"/>
          </a:xfrm>
          <a:prstGeom prst="rect">
            <a:avLst/>
          </a:prstGeom>
          <a:solidFill>
            <a:srgbClr val="308B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File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Server</a:t>
            </a:r>
          </a:p>
        </p:txBody>
      </p:sp>
      <p:sp>
        <p:nvSpPr>
          <p:cNvPr id="485" name="Shape 485"/>
          <p:cNvSpPr/>
          <p:nvPr/>
        </p:nvSpPr>
        <p:spPr>
          <a:xfrm>
            <a:off x="8786103" y="3044636"/>
            <a:ext cx="1975682" cy="1420770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486" name="Shape 486"/>
          <p:cNvSpPr/>
          <p:nvPr/>
        </p:nvSpPr>
        <p:spPr>
          <a:xfrm>
            <a:off x="8786103" y="5401914"/>
            <a:ext cx="1975682" cy="1420770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487" name="Shape 487"/>
          <p:cNvSpPr/>
          <p:nvPr/>
        </p:nvSpPr>
        <p:spPr>
          <a:xfrm>
            <a:off x="1885205" y="3044636"/>
            <a:ext cx="1975682" cy="1420770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488" name="Shape 488"/>
          <p:cNvSpPr/>
          <p:nvPr/>
        </p:nvSpPr>
        <p:spPr>
          <a:xfrm>
            <a:off x="1885205" y="5401914"/>
            <a:ext cx="1975682" cy="1420771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489" name="Shape 489"/>
          <p:cNvSpPr/>
          <p:nvPr/>
        </p:nvSpPr>
        <p:spPr>
          <a:xfrm flipV="1">
            <a:off x="3858189" y="5408986"/>
            <a:ext cx="1419579" cy="755918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90" name="Shape 490"/>
          <p:cNvSpPr/>
          <p:nvPr/>
        </p:nvSpPr>
        <p:spPr>
          <a:xfrm flipH="1" flipV="1">
            <a:off x="7363389" y="5408986"/>
            <a:ext cx="1419579" cy="755918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3858189" y="3630986"/>
            <a:ext cx="1419579" cy="755918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92" name="Shape 492"/>
          <p:cNvSpPr/>
          <p:nvPr/>
        </p:nvSpPr>
        <p:spPr>
          <a:xfrm flipH="1">
            <a:off x="7363389" y="3630986"/>
            <a:ext cx="1419579" cy="755918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2" name="Group 496"/>
          <p:cNvGrpSpPr/>
          <p:nvPr/>
        </p:nvGrpSpPr>
        <p:grpSpPr>
          <a:xfrm>
            <a:off x="5814209" y="6367036"/>
            <a:ext cx="1018572" cy="842780"/>
            <a:chOff x="0" y="0"/>
            <a:chExt cx="1018571" cy="842778"/>
          </a:xfrm>
        </p:grpSpPr>
        <p:sp>
          <p:nvSpPr>
            <p:cNvPr id="493" name="Shape 493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497" name="Shape 497"/>
          <p:cNvSpPr/>
          <p:nvPr/>
        </p:nvSpPr>
        <p:spPr>
          <a:xfrm flipV="1">
            <a:off x="6323494" y="59553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7585169" y="3314050"/>
            <a:ext cx="9271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499" name="Shape 499"/>
          <p:cNvSpPr/>
          <p:nvPr/>
        </p:nvSpPr>
        <p:spPr>
          <a:xfrm>
            <a:off x="7585169" y="5904850"/>
            <a:ext cx="9271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500" name="Shape 500"/>
          <p:cNvSpPr/>
          <p:nvPr/>
        </p:nvSpPr>
        <p:spPr>
          <a:xfrm>
            <a:off x="4156169" y="3314050"/>
            <a:ext cx="9271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501" name="Shape 501"/>
          <p:cNvSpPr/>
          <p:nvPr/>
        </p:nvSpPr>
        <p:spPr>
          <a:xfrm>
            <a:off x="4156169" y="5904850"/>
            <a:ext cx="9271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RPC</a:t>
            </a:r>
          </a:p>
        </p:txBody>
      </p:sp>
      <p:sp>
        <p:nvSpPr>
          <p:cNvPr id="502" name="Shape 502"/>
          <p:cNvSpPr/>
          <p:nvPr/>
        </p:nvSpPr>
        <p:spPr>
          <a:xfrm>
            <a:off x="5398433" y="5297479"/>
            <a:ext cx="1848682" cy="600316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</p:spTree>
    <p:extLst>
      <p:ext uri="{BB962C8B-B14F-4D97-AF65-F5344CB8AC3E}">
        <p14:creationId xmlns:p14="http://schemas.microsoft.com/office/powerpoint/2010/main" val="12743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770" name="Shape 770"/>
          <p:cNvSpPr>
            <a:spLocks noGrp="1"/>
          </p:cNvSpPr>
          <p:nvPr>
            <p:ph type="body" idx="4294967295"/>
          </p:nvPr>
        </p:nvSpPr>
        <p:spPr>
          <a:xfrm>
            <a:off x="867905" y="2600325"/>
            <a:ext cx="10785475" cy="61118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strike="sngStrike" dirty="0"/>
              <a:t>Architecture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Network API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Write Buffering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21016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Strategy 1</a:t>
            </a:r>
          </a:p>
        </p:txBody>
      </p:sp>
      <p:sp>
        <p:nvSpPr>
          <p:cNvPr id="773" name="Shape 773"/>
          <p:cNvSpPr>
            <a:spLocks noGrp="1"/>
          </p:cNvSpPr>
          <p:nvPr>
            <p:ph type="body" idx="4294967295"/>
          </p:nvPr>
        </p:nvSpPr>
        <p:spPr>
          <a:xfrm>
            <a:off x="318052" y="2407410"/>
            <a:ext cx="12282070" cy="5334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Attempt: </a:t>
            </a:r>
            <a:r>
              <a:rPr sz="3800" dirty="0" smtClean="0"/>
              <a:t>Wrap </a:t>
            </a:r>
            <a:r>
              <a:rPr sz="3800" dirty="0"/>
              <a:t>regular UNIX system calls using </a:t>
            </a:r>
            <a:r>
              <a:rPr sz="3800" dirty="0" smtClean="0"/>
              <a:t>RPC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open() on client calls open() on </a:t>
            </a:r>
            <a:r>
              <a:rPr sz="3800" dirty="0" smtClean="0"/>
              <a:t>server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open() on server returns fd back to </a:t>
            </a:r>
            <a:r>
              <a:rPr sz="3800" dirty="0" smtClean="0"/>
              <a:t>client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read(fd) on client calls read(fd) on </a:t>
            </a:r>
            <a:r>
              <a:rPr sz="3800" dirty="0" smtClean="0"/>
              <a:t>server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read(fd) on server returns data back to </a:t>
            </a:r>
            <a:r>
              <a:rPr sz="3800" dirty="0" smtClean="0"/>
              <a:t>client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749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File Descriptors</a:t>
            </a:r>
          </a:p>
        </p:txBody>
      </p:sp>
      <p:grpSp>
        <p:nvGrpSpPr>
          <p:cNvPr id="798" name="Group 798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795" name="Shape 795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799" name="Shape 799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00" name="Shape 800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801" name="Shape 801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805" name="Group 805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802" name="Shape 802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806" name="Shape 806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808" name="Shape 808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810" name="Shape 810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811" name="Shape 811"/>
          <p:cNvSpPr/>
          <p:nvPr/>
        </p:nvSpPr>
        <p:spPr>
          <a:xfrm>
            <a:off x="4095891" y="4687978"/>
            <a:ext cx="143515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812" name="Shape 812"/>
          <p:cNvSpPr/>
          <p:nvPr/>
        </p:nvSpPr>
        <p:spPr>
          <a:xfrm>
            <a:off x="8453747" y="3882114"/>
            <a:ext cx="1526886" cy="390956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13" name="Shape 813"/>
          <p:cNvSpPr/>
          <p:nvPr/>
        </p:nvSpPr>
        <p:spPr>
          <a:xfrm flipV="1">
            <a:off x="8839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14" name="Shape 814"/>
          <p:cNvSpPr/>
          <p:nvPr/>
        </p:nvSpPr>
        <p:spPr>
          <a:xfrm flipV="1">
            <a:off x="9220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15" name="Shape 815"/>
          <p:cNvSpPr/>
          <p:nvPr/>
        </p:nvSpPr>
        <p:spPr>
          <a:xfrm flipV="1">
            <a:off x="9601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8382380" y="3286289"/>
            <a:ext cx="176306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client fds</a:t>
            </a:r>
          </a:p>
        </p:txBody>
      </p:sp>
    </p:spTree>
    <p:extLst>
      <p:ext uri="{BB962C8B-B14F-4D97-AF65-F5344CB8AC3E}">
        <p14:creationId xmlns:p14="http://schemas.microsoft.com/office/powerpoint/2010/main" val="3771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/>
          <p:nvPr/>
        </p:nvSpPr>
        <p:spPr>
          <a:xfrm>
            <a:off x="9215747" y="3882114"/>
            <a:ext cx="393607" cy="390956"/>
          </a:xfrm>
          <a:prstGeom prst="rect">
            <a:avLst/>
          </a:prstGeom>
          <a:solidFill>
            <a:srgbClr val="971817"/>
          </a:solid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19" name="Shape 8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File Descriptors</a:t>
            </a:r>
          </a:p>
        </p:txBody>
      </p:sp>
      <p:grpSp>
        <p:nvGrpSpPr>
          <p:cNvPr id="823" name="Group 823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820" name="Shape 820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824" name="Shape 824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826" name="Shape 826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830" name="Group 830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827" name="Shape 827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831" name="Shape 831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32" name="Shape 832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833" name="Shape 833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34" name="Shape 834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835" name="Shape 835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836" name="Shape 836"/>
          <p:cNvSpPr/>
          <p:nvPr/>
        </p:nvSpPr>
        <p:spPr>
          <a:xfrm>
            <a:off x="4095891" y="4687978"/>
            <a:ext cx="143515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837" name="Shape 837"/>
          <p:cNvSpPr/>
          <p:nvPr/>
        </p:nvSpPr>
        <p:spPr>
          <a:xfrm>
            <a:off x="8453747" y="3882114"/>
            <a:ext cx="1526886" cy="390956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38" name="Shape 838"/>
          <p:cNvSpPr/>
          <p:nvPr/>
        </p:nvSpPr>
        <p:spPr>
          <a:xfrm flipV="1">
            <a:off x="8839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39" name="Shape 839"/>
          <p:cNvSpPr/>
          <p:nvPr/>
        </p:nvSpPr>
        <p:spPr>
          <a:xfrm flipV="1">
            <a:off x="9220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40" name="Shape 840"/>
          <p:cNvSpPr/>
          <p:nvPr/>
        </p:nvSpPr>
        <p:spPr>
          <a:xfrm flipV="1">
            <a:off x="9601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41" name="Shape 841"/>
          <p:cNvSpPr/>
          <p:nvPr/>
        </p:nvSpPr>
        <p:spPr>
          <a:xfrm>
            <a:off x="8382380" y="3286289"/>
            <a:ext cx="176306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client fds</a:t>
            </a:r>
          </a:p>
        </p:txBody>
      </p:sp>
      <p:sp>
        <p:nvSpPr>
          <p:cNvPr id="842" name="Shape 842"/>
          <p:cNvSpPr/>
          <p:nvPr/>
        </p:nvSpPr>
        <p:spPr>
          <a:xfrm>
            <a:off x="3473369" y="2982163"/>
            <a:ext cx="185157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open() = 2</a:t>
            </a:r>
          </a:p>
        </p:txBody>
      </p:sp>
    </p:spTree>
    <p:extLst>
      <p:ext uri="{BB962C8B-B14F-4D97-AF65-F5344CB8AC3E}">
        <p14:creationId xmlns:p14="http://schemas.microsoft.com/office/powerpoint/2010/main" val="12835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/>
          <p:nvPr/>
        </p:nvSpPr>
        <p:spPr>
          <a:xfrm>
            <a:off x="9215747" y="3882114"/>
            <a:ext cx="393607" cy="390956"/>
          </a:xfrm>
          <a:prstGeom prst="rect">
            <a:avLst/>
          </a:prstGeom>
          <a:solidFill>
            <a:srgbClr val="971817"/>
          </a:solid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70" name="Shape 8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File Descriptors</a:t>
            </a:r>
          </a:p>
        </p:txBody>
      </p:sp>
      <p:grpSp>
        <p:nvGrpSpPr>
          <p:cNvPr id="874" name="Group 874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871" name="Shape 871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875" name="Shape 875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877" name="Shape 877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881" name="Group 881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878" name="Shape 878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882" name="Shape 882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83" name="Shape 883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884" name="Shape 884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85" name="Shape 885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886" name="Shape 886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887" name="Shape 887"/>
          <p:cNvSpPr/>
          <p:nvPr/>
        </p:nvSpPr>
        <p:spPr>
          <a:xfrm>
            <a:off x="4095891" y="4687978"/>
            <a:ext cx="143515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888" name="Shape 888"/>
          <p:cNvSpPr/>
          <p:nvPr/>
        </p:nvSpPr>
        <p:spPr>
          <a:xfrm>
            <a:off x="8453747" y="3882114"/>
            <a:ext cx="1526886" cy="390956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89" name="Shape 889"/>
          <p:cNvSpPr/>
          <p:nvPr/>
        </p:nvSpPr>
        <p:spPr>
          <a:xfrm flipV="1">
            <a:off x="8839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90" name="Shape 890"/>
          <p:cNvSpPr/>
          <p:nvPr/>
        </p:nvSpPr>
        <p:spPr>
          <a:xfrm flipV="1">
            <a:off x="9220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91" name="Shape 891"/>
          <p:cNvSpPr/>
          <p:nvPr/>
        </p:nvSpPr>
        <p:spPr>
          <a:xfrm flipV="1">
            <a:off x="9601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892" name="Shape 892"/>
          <p:cNvSpPr/>
          <p:nvPr/>
        </p:nvSpPr>
        <p:spPr>
          <a:xfrm>
            <a:off x="8382380" y="3286289"/>
            <a:ext cx="176306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client fds</a:t>
            </a:r>
          </a:p>
        </p:txBody>
      </p:sp>
      <p:sp>
        <p:nvSpPr>
          <p:cNvPr id="893" name="Shape 893"/>
          <p:cNvSpPr/>
          <p:nvPr/>
        </p:nvSpPr>
        <p:spPr>
          <a:xfrm>
            <a:off x="4259522" y="3929426"/>
            <a:ext cx="131495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read(2)</a:t>
            </a:r>
          </a:p>
        </p:txBody>
      </p:sp>
    </p:spTree>
    <p:extLst>
      <p:ext uri="{BB962C8B-B14F-4D97-AF65-F5344CB8AC3E}">
        <p14:creationId xmlns:p14="http://schemas.microsoft.com/office/powerpoint/2010/main" val="18776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/>
          <p:nvPr/>
        </p:nvSpPr>
        <p:spPr>
          <a:xfrm>
            <a:off x="9215747" y="3882114"/>
            <a:ext cx="393607" cy="390956"/>
          </a:xfrm>
          <a:prstGeom prst="rect">
            <a:avLst/>
          </a:prstGeom>
          <a:solidFill>
            <a:srgbClr val="971817"/>
          </a:solid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896" name="Shape 8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File Descriptors</a:t>
            </a:r>
          </a:p>
        </p:txBody>
      </p:sp>
      <p:grpSp>
        <p:nvGrpSpPr>
          <p:cNvPr id="900" name="Group 900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897" name="Shape 897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901" name="Shape 901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903" name="Shape 903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907" name="Group 907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904" name="Shape 904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908" name="Shape 908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909" name="Shape 909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910" name="Shape 910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11" name="Shape 911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912" name="Shape 912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913" name="Shape 913"/>
          <p:cNvSpPr/>
          <p:nvPr/>
        </p:nvSpPr>
        <p:spPr>
          <a:xfrm>
            <a:off x="4095891" y="4687978"/>
            <a:ext cx="143515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914" name="Shape 914"/>
          <p:cNvSpPr/>
          <p:nvPr/>
        </p:nvSpPr>
        <p:spPr>
          <a:xfrm>
            <a:off x="8453747" y="3882114"/>
            <a:ext cx="1526886" cy="390956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15" name="Shape 915"/>
          <p:cNvSpPr/>
          <p:nvPr/>
        </p:nvSpPr>
        <p:spPr>
          <a:xfrm flipV="1">
            <a:off x="8839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916" name="Shape 916"/>
          <p:cNvSpPr/>
          <p:nvPr/>
        </p:nvSpPr>
        <p:spPr>
          <a:xfrm flipV="1">
            <a:off x="9220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917" name="Shape 917"/>
          <p:cNvSpPr/>
          <p:nvPr/>
        </p:nvSpPr>
        <p:spPr>
          <a:xfrm flipV="1">
            <a:off x="9601262" y="3883224"/>
            <a:ext cx="1" cy="38873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918" name="Shape 918"/>
          <p:cNvSpPr/>
          <p:nvPr/>
        </p:nvSpPr>
        <p:spPr>
          <a:xfrm>
            <a:off x="8382380" y="3286289"/>
            <a:ext cx="176306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client fds</a:t>
            </a:r>
          </a:p>
        </p:txBody>
      </p:sp>
      <p:sp>
        <p:nvSpPr>
          <p:cNvPr id="919" name="Shape 919"/>
          <p:cNvSpPr/>
          <p:nvPr/>
        </p:nvSpPr>
        <p:spPr>
          <a:xfrm>
            <a:off x="4259522" y="3929426"/>
            <a:ext cx="131495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read(2)</a:t>
            </a:r>
          </a:p>
        </p:txBody>
      </p:sp>
      <p:sp>
        <p:nvSpPr>
          <p:cNvPr id="922" name="Shape 922"/>
          <p:cNvSpPr/>
          <p:nvPr/>
        </p:nvSpPr>
        <p:spPr>
          <a:xfrm>
            <a:off x="4890615" y="4502231"/>
            <a:ext cx="2053996" cy="1348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8" extrusionOk="0">
                <a:moveTo>
                  <a:pt x="0" y="0"/>
                </a:moveTo>
                <a:cubicBezTo>
                  <a:pt x="966" y="20897"/>
                  <a:pt x="8166" y="21600"/>
                  <a:pt x="21600" y="2109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23" name="Shape 923"/>
          <p:cNvSpPr/>
          <p:nvPr/>
        </p:nvSpPr>
        <p:spPr>
          <a:xfrm>
            <a:off x="6930549" y="3238165"/>
            <a:ext cx="2424564" cy="2578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21" h="16465" extrusionOk="0">
                <a:moveTo>
                  <a:pt x="0" y="9167"/>
                </a:moveTo>
                <a:cubicBezTo>
                  <a:pt x="16116" y="-5135"/>
                  <a:pt x="21600" y="-2702"/>
                  <a:pt x="16451" y="16465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831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5044976" y="4989401"/>
            <a:ext cx="1106047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3070323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Pipe</a:t>
            </a:r>
          </a:p>
        </p:txBody>
      </p:sp>
      <p:sp>
        <p:nvSpPr>
          <p:cNvPr id="172" name="Shape 172"/>
          <p:cNvSpPr/>
          <p:nvPr/>
        </p:nvSpPr>
        <p:spPr>
          <a:xfrm>
            <a:off x="2845270" y="2014197"/>
            <a:ext cx="7335798" cy="427128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714441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174" name="Shape 174"/>
          <p:cNvSpPr/>
          <p:nvPr/>
        </p:nvSpPr>
        <p:spPr>
          <a:xfrm>
            <a:off x="2877912" y="4235771"/>
            <a:ext cx="7282037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16200000">
            <a:off x="1949684" y="2762579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176" name="Shape 176"/>
          <p:cNvSpPr/>
          <p:nvPr/>
        </p:nvSpPr>
        <p:spPr>
          <a:xfrm rot="16200000">
            <a:off x="1767718" y="4921579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177" name="Shape 177"/>
          <p:cNvSpPr/>
          <p:nvPr/>
        </p:nvSpPr>
        <p:spPr>
          <a:xfrm>
            <a:off x="5044976" y="4989401"/>
            <a:ext cx="2947909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558844" y="3683419"/>
            <a:ext cx="636581" cy="1087984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Strategy 1 Problems</a:t>
            </a:r>
          </a:p>
        </p:txBody>
      </p:sp>
      <p:sp>
        <p:nvSpPr>
          <p:cNvPr id="926" name="Shape 926"/>
          <p:cNvSpPr>
            <a:spLocks noGrp="1"/>
          </p:cNvSpPr>
          <p:nvPr>
            <p:ph type="body" idx="4294967295"/>
          </p:nvPr>
        </p:nvSpPr>
        <p:spPr>
          <a:xfrm>
            <a:off x="437322" y="2371034"/>
            <a:ext cx="11709400" cy="693199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What about crashes?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int fd = open(“foo”, O_RDONLY);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read(fd, buf, MAX);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read(fd, buf, MAX);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…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read(fd, buf, MAX);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Imagine server crashes and reboots during reads…</a:t>
            </a:r>
          </a:p>
        </p:txBody>
      </p:sp>
      <p:sp>
        <p:nvSpPr>
          <p:cNvPr id="927" name="Shape 927"/>
          <p:cNvSpPr/>
          <p:nvPr/>
        </p:nvSpPr>
        <p:spPr>
          <a:xfrm flipH="1">
            <a:off x="5061678" y="5279297"/>
            <a:ext cx="1917128" cy="1"/>
          </a:xfrm>
          <a:prstGeom prst="line">
            <a:avLst/>
          </a:prstGeom>
          <a:ln w="25400">
            <a:solidFill>
              <a:schemeClr val="accent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28" name="Shape 928"/>
          <p:cNvSpPr/>
          <p:nvPr/>
        </p:nvSpPr>
        <p:spPr>
          <a:xfrm>
            <a:off x="7153326" y="4951002"/>
            <a:ext cx="261449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chemeClr val="bg1"/>
                </a:solidFill>
              </a:rPr>
              <a:t>Server </a:t>
            </a:r>
            <a:r>
              <a:rPr sz="3600" smtClean="0">
                <a:solidFill>
                  <a:schemeClr val="bg1"/>
                </a:solidFill>
              </a:rPr>
              <a:t>crash</a:t>
            </a:r>
            <a:r>
              <a:rPr sz="3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Shape 933"/>
          <p:cNvSpPr/>
          <p:nvPr/>
        </p:nvSpPr>
        <p:spPr>
          <a:xfrm>
            <a:off x="5640688" y="5736134"/>
            <a:ext cx="618841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chemeClr val="bg1"/>
                </a:solidFill>
              </a:rPr>
              <a:t>nice if </a:t>
            </a:r>
            <a:r>
              <a:rPr lang="en-US" sz="3600" dirty="0" smtClean="0">
                <a:solidFill>
                  <a:schemeClr val="bg1"/>
                </a:solidFill>
              </a:rPr>
              <a:t>acts </a:t>
            </a:r>
            <a:r>
              <a:rPr sz="3600" dirty="0" smtClean="0">
                <a:solidFill>
                  <a:schemeClr val="bg1"/>
                </a:solidFill>
              </a:rPr>
              <a:t>like </a:t>
            </a:r>
            <a:r>
              <a:rPr sz="3600" dirty="0">
                <a:solidFill>
                  <a:schemeClr val="bg1"/>
                </a:solidFill>
              </a:rPr>
              <a:t>a slow read</a:t>
            </a:r>
          </a:p>
        </p:txBody>
      </p:sp>
    </p:spTree>
    <p:extLst>
      <p:ext uri="{BB962C8B-B14F-4D97-AF65-F5344CB8AC3E}">
        <p14:creationId xmlns:p14="http://schemas.microsoft.com/office/powerpoint/2010/main" val="4745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Potential Solutions</a:t>
            </a:r>
          </a:p>
        </p:txBody>
      </p:sp>
      <p:sp>
        <p:nvSpPr>
          <p:cNvPr id="940" name="Shape 940"/>
          <p:cNvSpPr>
            <a:spLocks noGrp="1"/>
          </p:cNvSpPr>
          <p:nvPr>
            <p:ph type="body" idx="4294967295"/>
          </p:nvPr>
        </p:nvSpPr>
        <p:spPr>
          <a:xfrm>
            <a:off x="298173" y="2093361"/>
            <a:ext cx="12549921" cy="7130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1. Run some crash recovery protocol upon </a:t>
            </a:r>
            <a:r>
              <a:rPr sz="3800" dirty="0" smtClean="0"/>
              <a:t>reboot</a:t>
            </a:r>
            <a:endParaRPr lang="en-US" sz="3800" dirty="0" smtClean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C</a:t>
            </a:r>
            <a:r>
              <a:rPr sz="3500" dirty="0" smtClean="0"/>
              <a:t>omplex</a:t>
            </a:r>
            <a:r>
              <a:rPr lang="en-US" sz="3500" dirty="0" smtClean="0"/>
              <a:t> </a:t>
            </a:r>
            <a:endParaRPr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2</a:t>
            </a:r>
            <a:r>
              <a:rPr sz="3800" dirty="0"/>
              <a:t>. Persist fds on server </a:t>
            </a:r>
            <a:r>
              <a:rPr sz="3800" dirty="0" smtClean="0"/>
              <a:t>disk.</a:t>
            </a:r>
            <a:endParaRPr lang="en-US" sz="3800" dirty="0" smtClean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600" dirty="0" smtClean="0"/>
              <a:t>S</a:t>
            </a:r>
            <a:r>
              <a:rPr sz="3600" dirty="0" smtClean="0"/>
              <a:t>low</a:t>
            </a:r>
            <a:endParaRPr lang="en-US" sz="3600" dirty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W</a:t>
            </a:r>
            <a:r>
              <a:rPr sz="3500" dirty="0" smtClean="0"/>
              <a:t>hat </a:t>
            </a:r>
            <a:r>
              <a:rPr sz="3500" dirty="0"/>
              <a:t>if client </a:t>
            </a:r>
            <a:r>
              <a:rPr sz="3500" dirty="0" smtClean="0"/>
              <a:t>crashes?</a:t>
            </a:r>
            <a:r>
              <a:rPr lang="en-US" sz="3500" dirty="0" smtClean="0"/>
              <a:t>  When can </a:t>
            </a:r>
            <a:r>
              <a:rPr lang="en-US" sz="3500" dirty="0" err="1" smtClean="0"/>
              <a:t>fds</a:t>
            </a:r>
            <a:r>
              <a:rPr lang="en-US" sz="3500" dirty="0" smtClean="0"/>
              <a:t> be garbage collected?</a:t>
            </a:r>
            <a:endParaRPr sz="3500" dirty="0"/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11352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60" dirty="0">
                <a:solidFill>
                  <a:srgbClr val="FFFFFF"/>
                </a:solidFill>
              </a:rPr>
              <a:t>Strategy 2: </a:t>
            </a:r>
            <a:r>
              <a:rPr lang="en-US" sz="5760" dirty="0" smtClean="0">
                <a:solidFill>
                  <a:srgbClr val="FFFFFF"/>
                </a:solidFill>
              </a:rPr>
              <a:t/>
            </a:r>
            <a:br>
              <a:rPr lang="en-US" sz="5760" dirty="0" smtClean="0">
                <a:solidFill>
                  <a:srgbClr val="FFFFFF"/>
                </a:solidFill>
              </a:rPr>
            </a:br>
            <a:r>
              <a:rPr sz="5760" dirty="0" smtClean="0">
                <a:solidFill>
                  <a:srgbClr val="FFFFFF"/>
                </a:solidFill>
              </a:rPr>
              <a:t>put </a:t>
            </a:r>
            <a:r>
              <a:rPr sz="5760" dirty="0">
                <a:solidFill>
                  <a:srgbClr val="FFFFFF"/>
                </a:solidFill>
              </a:rPr>
              <a:t>all info in requests</a:t>
            </a:r>
          </a:p>
        </p:txBody>
      </p:sp>
      <p:sp>
        <p:nvSpPr>
          <p:cNvPr id="948" name="Shape 948"/>
          <p:cNvSpPr>
            <a:spLocks noGrp="1"/>
          </p:cNvSpPr>
          <p:nvPr>
            <p:ph type="body" idx="4294967295"/>
          </p:nvPr>
        </p:nvSpPr>
        <p:spPr>
          <a:xfrm>
            <a:off x="496956" y="2327897"/>
            <a:ext cx="11099800" cy="70546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4000" dirty="0"/>
              <a:t>Use “stateless” protocol!</a:t>
            </a:r>
          </a:p>
          <a:p>
            <a:pPr marL="991440" lvl="1" indent="-571500">
              <a:defRPr sz="1800">
                <a:solidFill>
                  <a:srgbClr val="000000"/>
                </a:solidFill>
              </a:defRPr>
            </a:pPr>
            <a:r>
              <a:rPr sz="3700" dirty="0"/>
              <a:t> </a:t>
            </a:r>
            <a:r>
              <a:rPr sz="3700" dirty="0" smtClean="0"/>
              <a:t>server </a:t>
            </a:r>
            <a:r>
              <a:rPr sz="3700" dirty="0"/>
              <a:t>maintains no state about clients</a:t>
            </a:r>
          </a:p>
          <a:p>
            <a:pPr marL="991440" lvl="1" indent="-571500">
              <a:defRPr sz="1800">
                <a:solidFill>
                  <a:srgbClr val="000000"/>
                </a:solidFill>
              </a:defRPr>
            </a:pPr>
            <a:r>
              <a:rPr sz="3700" dirty="0"/>
              <a:t> </a:t>
            </a:r>
            <a:r>
              <a:rPr sz="3700" dirty="0" smtClean="0"/>
              <a:t>server </a:t>
            </a:r>
            <a:r>
              <a:rPr sz="3700" dirty="0"/>
              <a:t>still keeps other state, of course</a:t>
            </a:r>
          </a:p>
        </p:txBody>
      </p:sp>
    </p:spTree>
    <p:extLst>
      <p:ext uri="{BB962C8B-B14F-4D97-AF65-F5344CB8AC3E}">
        <p14:creationId xmlns:p14="http://schemas.microsoft.com/office/powerpoint/2010/main" val="623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Eliminate File Descriptors</a:t>
            </a:r>
          </a:p>
        </p:txBody>
      </p:sp>
      <p:grpSp>
        <p:nvGrpSpPr>
          <p:cNvPr id="978" name="Group 978"/>
          <p:cNvGrpSpPr/>
          <p:nvPr/>
        </p:nvGrpSpPr>
        <p:grpSpPr>
          <a:xfrm>
            <a:off x="8707904" y="5775034"/>
            <a:ext cx="1018572" cy="842779"/>
            <a:chOff x="0" y="0"/>
            <a:chExt cx="1018571" cy="842778"/>
          </a:xfrm>
        </p:grpSpPr>
        <p:sp>
          <p:nvSpPr>
            <p:cNvPr id="975" name="Shape 975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979" name="Shape 979"/>
          <p:cNvSpPr/>
          <p:nvPr/>
        </p:nvSpPr>
        <p:spPr>
          <a:xfrm flipV="1">
            <a:off x="9217190" y="5363390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980" name="Shape 980"/>
          <p:cNvSpPr/>
          <p:nvPr/>
        </p:nvSpPr>
        <p:spPr>
          <a:xfrm>
            <a:off x="8292127" y="4705476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981" name="Shape 981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985" name="Group 985"/>
          <p:cNvGrpSpPr/>
          <p:nvPr/>
        </p:nvGrpSpPr>
        <p:grpSpPr>
          <a:xfrm>
            <a:off x="2479667" y="5757536"/>
            <a:ext cx="1018572" cy="842780"/>
            <a:chOff x="0" y="0"/>
            <a:chExt cx="1018571" cy="842778"/>
          </a:xfrm>
        </p:grpSpPr>
        <p:sp>
          <p:nvSpPr>
            <p:cNvPr id="982" name="Shape 982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986" name="Shape 986"/>
          <p:cNvSpPr/>
          <p:nvPr/>
        </p:nvSpPr>
        <p:spPr>
          <a:xfrm flipV="1">
            <a:off x="2988952" y="5345892"/>
            <a:ext cx="1" cy="39095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987" name="Shape 987"/>
          <p:cNvSpPr/>
          <p:nvPr/>
        </p:nvSpPr>
        <p:spPr>
          <a:xfrm>
            <a:off x="2063891" y="4687978"/>
            <a:ext cx="184868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988" name="Shape 988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990" name="Shape 990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991" name="Shape 991"/>
          <p:cNvSpPr/>
          <p:nvPr/>
        </p:nvSpPr>
        <p:spPr>
          <a:xfrm>
            <a:off x="4095891" y="4687978"/>
            <a:ext cx="1435152" cy="60031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</p:spTree>
    <p:extLst>
      <p:ext uri="{BB962C8B-B14F-4D97-AF65-F5344CB8AC3E}">
        <p14:creationId xmlns:p14="http://schemas.microsoft.com/office/powerpoint/2010/main" val="16455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60" dirty="0">
                <a:solidFill>
                  <a:srgbClr val="FFFFFF"/>
                </a:solidFill>
              </a:rPr>
              <a:t>Strategy 2: </a:t>
            </a:r>
            <a:r>
              <a:rPr lang="en-US" sz="5760" dirty="0" smtClean="0">
                <a:solidFill>
                  <a:srgbClr val="FFFFFF"/>
                </a:solidFill>
              </a:rPr>
              <a:t/>
            </a:r>
            <a:br>
              <a:rPr lang="en-US" sz="5760" dirty="0" smtClean="0">
                <a:solidFill>
                  <a:srgbClr val="FFFFFF"/>
                </a:solidFill>
              </a:rPr>
            </a:br>
            <a:r>
              <a:rPr sz="5760" dirty="0" smtClean="0">
                <a:solidFill>
                  <a:srgbClr val="FFFFFF"/>
                </a:solidFill>
              </a:rPr>
              <a:t>put </a:t>
            </a:r>
            <a:r>
              <a:rPr sz="5760" dirty="0">
                <a:solidFill>
                  <a:srgbClr val="FFFFFF"/>
                </a:solidFill>
              </a:rPr>
              <a:t>all info in requests</a:t>
            </a:r>
          </a:p>
        </p:txBody>
      </p:sp>
      <p:sp>
        <p:nvSpPr>
          <p:cNvPr id="994" name="Shape 994"/>
          <p:cNvSpPr>
            <a:spLocks noGrp="1"/>
          </p:cNvSpPr>
          <p:nvPr>
            <p:ph type="body" idx="4294967295"/>
          </p:nvPr>
        </p:nvSpPr>
        <p:spPr>
          <a:xfrm>
            <a:off x="397565" y="2248383"/>
            <a:ext cx="12357539" cy="72534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Use “stateless” protocol!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 - server maintains no state about clients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 smtClean="0"/>
              <a:t>Need </a:t>
            </a:r>
            <a:r>
              <a:rPr sz="3200" dirty="0"/>
              <a:t>API change.  One possibility:</a:t>
            </a:r>
          </a:p>
          <a:p>
            <a:pPr marL="419940" lvl="1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2900" b="1" dirty="0">
                <a:latin typeface="Menlo"/>
                <a:ea typeface="Menlo"/>
                <a:cs typeface="Menlo"/>
                <a:sym typeface="Menlo"/>
              </a:rPr>
              <a:t>pread</a:t>
            </a:r>
            <a:r>
              <a:rPr sz="29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900" u="sng" dirty="0">
                <a:latin typeface="Menlo"/>
                <a:ea typeface="Menlo"/>
                <a:cs typeface="Menlo"/>
                <a:sym typeface="Menlo"/>
              </a:rPr>
              <a:t>char *path</a:t>
            </a:r>
            <a:r>
              <a:rPr sz="29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9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9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9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29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900" u="sng" dirty="0">
                <a:latin typeface="Menlo"/>
                <a:ea typeface="Menlo"/>
                <a:cs typeface="Menlo"/>
                <a:sym typeface="Menlo"/>
              </a:rPr>
              <a:t>offset</a:t>
            </a:r>
            <a:r>
              <a:rPr sz="29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419940" lvl="1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2900" b="1" dirty="0">
                <a:latin typeface="Menlo"/>
                <a:ea typeface="Menlo"/>
                <a:cs typeface="Menlo"/>
                <a:sym typeface="Menlo"/>
              </a:rPr>
              <a:t>pwrite</a:t>
            </a:r>
            <a:r>
              <a:rPr sz="29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900" u="sng" dirty="0">
                <a:latin typeface="Menlo"/>
                <a:ea typeface="Menlo"/>
                <a:cs typeface="Menlo"/>
                <a:sym typeface="Menlo"/>
              </a:rPr>
              <a:t>char *path</a:t>
            </a:r>
            <a:r>
              <a:rPr sz="29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9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9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9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29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900" u="sng" dirty="0">
                <a:latin typeface="Menlo"/>
                <a:ea typeface="Menlo"/>
                <a:cs typeface="Menlo"/>
                <a:sym typeface="Menlo"/>
              </a:rPr>
              <a:t>offset</a:t>
            </a:r>
            <a:r>
              <a:rPr sz="2900" dirty="0" smtClean="0">
                <a:latin typeface="Menlo"/>
                <a:ea typeface="Menlo"/>
                <a:cs typeface="Menlo"/>
                <a:sym typeface="Menlo"/>
              </a:rPr>
              <a:t>);</a:t>
            </a:r>
            <a:endParaRPr sz="2900" dirty="0"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lang="en-US" sz="32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ea typeface="Helvetica"/>
                <a:cs typeface="Helvetica"/>
                <a:sym typeface="Helvetica"/>
              </a:rPr>
              <a:t>Specify </a:t>
            </a:r>
            <a:r>
              <a:rPr sz="3200" dirty="0">
                <a:ea typeface="Helvetica"/>
                <a:cs typeface="Helvetica"/>
                <a:sym typeface="Helvetica"/>
              </a:rPr>
              <a:t>path and offset each time.  Server need not </a:t>
            </a:r>
            <a:r>
              <a:rPr sz="3200" dirty="0" smtClean="0">
                <a:ea typeface="Helvetica"/>
                <a:cs typeface="Helvetica"/>
                <a:sym typeface="Helvetica"/>
              </a:rPr>
              <a:t>remember</a:t>
            </a:r>
            <a:r>
              <a:rPr lang="en-US" sz="3200" dirty="0" smtClean="0">
                <a:ea typeface="Helvetica"/>
                <a:cs typeface="Helvetica"/>
                <a:sym typeface="Helvetica"/>
              </a:rPr>
              <a:t> anything from clients.</a:t>
            </a:r>
            <a:r>
              <a:rPr sz="3200" dirty="0" smtClean="0">
                <a:ea typeface="Helvetica"/>
                <a:cs typeface="Helvetica"/>
                <a:sym typeface="Helvetica"/>
              </a:rPr>
              <a:t>  </a:t>
            </a:r>
            <a:endParaRPr lang="en-US" sz="3200" dirty="0" smtClean="0">
              <a:ea typeface="Helvetica"/>
              <a:cs typeface="Helvetica"/>
              <a:sym typeface="Helvetica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ea typeface="Helvetica"/>
                <a:cs typeface="Helvetica"/>
                <a:sym typeface="Helvetica"/>
              </a:rPr>
              <a:t>Pros</a:t>
            </a:r>
            <a:r>
              <a:rPr lang="en-US" sz="3200" dirty="0" smtClean="0">
                <a:ea typeface="Helvetica"/>
                <a:cs typeface="Helvetica"/>
                <a:sym typeface="Helvetica"/>
              </a:rPr>
              <a:t>?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ea typeface="Helvetica"/>
                <a:cs typeface="Helvetica"/>
                <a:sym typeface="Helvetica"/>
              </a:rPr>
              <a:t>Cons?</a:t>
            </a:r>
            <a:endParaRPr sz="3200" dirty="0">
              <a:ea typeface="Helvetica"/>
              <a:cs typeface="Helvetica"/>
              <a:sym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7565" y="8761745"/>
            <a:ext cx="8616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Too </a:t>
            </a:r>
            <a:r>
              <a:rPr lang="en-US" sz="2800" dirty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many path lookups.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4628" y="7831985"/>
            <a:ext cx="8616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Server can crash and reboot transparently to clients.</a:t>
            </a:r>
            <a:endParaRPr lang="en-US" sz="2800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90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Strategy 3: </a:t>
            </a:r>
            <a:r>
              <a:rPr lang="en-US" sz="6480" dirty="0" smtClean="0">
                <a:solidFill>
                  <a:srgbClr val="FFFFFF"/>
                </a:solidFill>
              </a:rPr>
              <a:t/>
            </a:r>
            <a:br>
              <a:rPr lang="en-US" sz="6480" dirty="0" smtClean="0">
                <a:solidFill>
                  <a:srgbClr val="FFFFFF"/>
                </a:solidFill>
              </a:rPr>
            </a:br>
            <a:r>
              <a:rPr sz="6480" dirty="0" smtClean="0">
                <a:solidFill>
                  <a:srgbClr val="FFFFFF"/>
                </a:solidFill>
              </a:rPr>
              <a:t>inode </a:t>
            </a:r>
            <a:r>
              <a:rPr sz="6480" dirty="0">
                <a:solidFill>
                  <a:srgbClr val="FFFFFF"/>
                </a:solidFill>
              </a:rPr>
              <a:t>requests</a:t>
            </a:r>
          </a:p>
        </p:txBody>
      </p:sp>
      <p:sp>
        <p:nvSpPr>
          <p:cNvPr id="1003" name="Shape 1003"/>
          <p:cNvSpPr>
            <a:spLocks noGrp="1"/>
          </p:cNvSpPr>
          <p:nvPr>
            <p:ph type="body" idx="4294967295"/>
          </p:nvPr>
        </p:nvSpPr>
        <p:spPr>
          <a:xfrm>
            <a:off x="417444" y="2397677"/>
            <a:ext cx="11099800" cy="52244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latin typeface="Menlo"/>
                <a:ea typeface="Menlo"/>
                <a:cs typeface="Menlo"/>
                <a:sym typeface="Menlo"/>
              </a:rPr>
              <a:t>inode = </a:t>
            </a:r>
            <a:r>
              <a:rPr sz="3200" b="1" dirty="0">
                <a:latin typeface="Menlo"/>
                <a:ea typeface="Menlo"/>
                <a:cs typeface="Menlo"/>
                <a:sym typeface="Menlo"/>
              </a:rPr>
              <a:t>open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char *path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Menlo"/>
                <a:ea typeface="Menlo"/>
                <a:cs typeface="Menlo"/>
                <a:sym typeface="Menlo"/>
              </a:rPr>
              <a:t>pread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inode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offset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Menlo"/>
                <a:ea typeface="Menlo"/>
                <a:cs typeface="Menlo"/>
                <a:sym typeface="Menlo"/>
              </a:rPr>
              <a:t>pwrite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inode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offset</a:t>
            </a:r>
            <a:r>
              <a:rPr sz="3200" dirty="0" smtClean="0"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3200" dirty="0" smtClean="0"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lang="en-US" sz="3200" dirty="0">
              <a:latin typeface="Menlo"/>
              <a:ea typeface="Menlo"/>
              <a:cs typeface="Menlo"/>
              <a:sym typeface="Menlo"/>
            </a:endParaRPr>
          </a:p>
          <a:p>
            <a:pPr mar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ea typeface="Helvetica"/>
                <a:cs typeface="Helvetica"/>
                <a:sym typeface="Helvetica"/>
              </a:rPr>
              <a:t>This is pretty good!  Any correctness problems</a:t>
            </a:r>
            <a:r>
              <a:rPr lang="en-US" sz="3200" dirty="0" smtClean="0">
                <a:ea typeface="Helvetica"/>
                <a:cs typeface="Helvetica"/>
                <a:sym typeface="Helvetica"/>
              </a:rPr>
              <a:t>?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If file </a:t>
            </a:r>
            <a:r>
              <a:rPr lang="en-US" sz="3200" dirty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is deleted,</a:t>
            </a:r>
            <a:r>
              <a:rPr lang="en-US"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 the </a:t>
            </a:r>
            <a:r>
              <a:rPr lang="en-US" sz="3200" dirty="0" err="1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inode</a:t>
            </a:r>
            <a:r>
              <a:rPr lang="en-US"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 could be </a:t>
            </a:r>
            <a:r>
              <a:rPr lang="en-US"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reused </a:t>
            </a:r>
          </a:p>
          <a:p>
            <a:pPr marL="877140" lvl="1" indent="-45720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900" dirty="0" err="1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Inode</a:t>
            </a:r>
            <a:r>
              <a:rPr lang="en-US" sz="29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not guaranteed to be unique over time</a:t>
            </a:r>
            <a:endParaRPr lang="en-US" sz="2900" dirty="0" smtClean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  <a:p>
            <a:pPr mar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sz="3200" dirty="0">
              <a:latin typeface="Menlo"/>
              <a:ea typeface="Menlo"/>
              <a:cs typeface="Menlo"/>
              <a:sym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12600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Strategy 4: </a:t>
            </a:r>
            <a:r>
              <a:rPr lang="en-US" sz="6480" dirty="0" smtClean="0">
                <a:solidFill>
                  <a:srgbClr val="FFFFFF"/>
                </a:solidFill>
              </a:rPr>
              <a:t/>
            </a:r>
            <a:br>
              <a:rPr lang="en-US" sz="6480" dirty="0" smtClean="0">
                <a:solidFill>
                  <a:srgbClr val="FFFFFF"/>
                </a:solidFill>
              </a:rPr>
            </a:br>
            <a:r>
              <a:rPr sz="6480" dirty="0" smtClean="0">
                <a:solidFill>
                  <a:srgbClr val="FFFFFF"/>
                </a:solidFill>
              </a:rPr>
              <a:t>file </a:t>
            </a:r>
            <a:r>
              <a:rPr sz="6480" dirty="0">
                <a:solidFill>
                  <a:srgbClr val="FFFFFF"/>
                </a:solidFill>
              </a:rPr>
              <a:t>handles</a:t>
            </a:r>
          </a:p>
        </p:txBody>
      </p:sp>
      <p:sp>
        <p:nvSpPr>
          <p:cNvPr id="1012" name="Shape 1012"/>
          <p:cNvSpPr>
            <a:spLocks noGrp="1"/>
          </p:cNvSpPr>
          <p:nvPr>
            <p:ph type="body" idx="4294967295"/>
          </p:nvPr>
        </p:nvSpPr>
        <p:spPr>
          <a:xfrm>
            <a:off x="278296" y="2179017"/>
            <a:ext cx="11099800" cy="5224463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latin typeface="Menlo"/>
                <a:ea typeface="Menlo"/>
                <a:cs typeface="Menlo"/>
                <a:sym typeface="Menlo"/>
              </a:rPr>
              <a:t>fh = </a:t>
            </a:r>
            <a:r>
              <a:rPr sz="3200" b="1" dirty="0">
                <a:latin typeface="Menlo"/>
                <a:ea typeface="Menlo"/>
                <a:cs typeface="Menlo"/>
                <a:sym typeface="Menlo"/>
              </a:rPr>
              <a:t>open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char *path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Menlo"/>
                <a:ea typeface="Menlo"/>
                <a:cs typeface="Menlo"/>
                <a:sym typeface="Menlo"/>
              </a:rPr>
              <a:t>pread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fh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offset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Menlo"/>
                <a:ea typeface="Menlo"/>
                <a:cs typeface="Menlo"/>
                <a:sym typeface="Menlo"/>
              </a:rPr>
              <a:t>pwrite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fh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offset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sz="3200" dirty="0"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latin typeface="Helvetica"/>
                <a:ea typeface="Helvetica"/>
                <a:cs typeface="Helvetica"/>
                <a:sym typeface="Helvetica"/>
              </a:rPr>
              <a:t>File Handle = &lt;volume ID, inode #, </a:t>
            </a:r>
            <a:r>
              <a:rPr sz="3200" b="1" dirty="0">
                <a:latin typeface="Helvetica"/>
                <a:ea typeface="Helvetica"/>
                <a:cs typeface="Helvetica"/>
                <a:sym typeface="Helvetica"/>
              </a:rPr>
              <a:t>generation </a:t>
            </a:r>
            <a:r>
              <a:rPr sz="3200" b="1" dirty="0" smtClean="0">
                <a:latin typeface="Helvetica"/>
                <a:ea typeface="Helvetica"/>
                <a:cs typeface="Helvetica"/>
                <a:sym typeface="Helvetica"/>
              </a:rPr>
              <a:t>#</a:t>
            </a:r>
            <a:r>
              <a:rPr sz="3200" dirty="0" smtClean="0">
                <a:latin typeface="Helvetica"/>
                <a:ea typeface="Helvetica"/>
                <a:cs typeface="Helvetica"/>
                <a:sym typeface="Helvetica"/>
              </a:rPr>
              <a:t>&gt;</a:t>
            </a:r>
            <a:endParaRPr lang="en-US" sz="32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latin typeface="Helvetica"/>
                <a:ea typeface="Helvetica"/>
                <a:cs typeface="Helvetica"/>
                <a:sym typeface="Helvetica"/>
              </a:rPr>
              <a:t>Opaque to client (client should not interpret internals)</a:t>
            </a:r>
            <a:endParaRPr sz="32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936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Can NFS Protocol include </a:t>
            </a:r>
            <a:r>
              <a:rPr sz="6480" dirty="0" smtClean="0">
                <a:solidFill>
                  <a:srgbClr val="FFFFFF"/>
                </a:solidFill>
              </a:rPr>
              <a:t>Append</a:t>
            </a:r>
            <a:r>
              <a:rPr lang="en-US" sz="6480" dirty="0" smtClean="0">
                <a:solidFill>
                  <a:srgbClr val="FFFFFF"/>
                </a:solidFill>
              </a:rPr>
              <a:t>?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015" name="Shape 1015"/>
          <p:cNvSpPr>
            <a:spLocks noGrp="1"/>
          </p:cNvSpPr>
          <p:nvPr>
            <p:ph type="body" idx="4294967295"/>
          </p:nvPr>
        </p:nvSpPr>
        <p:spPr>
          <a:xfrm>
            <a:off x="337930" y="2332452"/>
            <a:ext cx="12448172" cy="67519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latin typeface="Menlo"/>
                <a:ea typeface="Menlo"/>
                <a:cs typeface="Menlo"/>
                <a:sym typeface="Menlo"/>
              </a:rPr>
              <a:t>fh = </a:t>
            </a:r>
            <a:r>
              <a:rPr sz="3200" b="1" dirty="0">
                <a:latin typeface="Menlo"/>
                <a:ea typeface="Menlo"/>
                <a:cs typeface="Menlo"/>
                <a:sym typeface="Menlo"/>
              </a:rPr>
              <a:t>open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char *path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Menlo"/>
                <a:ea typeface="Menlo"/>
                <a:cs typeface="Menlo"/>
                <a:sym typeface="Menlo"/>
              </a:rPr>
              <a:t>pread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fh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offset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Menlo"/>
                <a:ea typeface="Menlo"/>
                <a:cs typeface="Menlo"/>
                <a:sym typeface="Menlo"/>
              </a:rPr>
              <a:t>pwrite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fh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offset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Menlo"/>
                <a:ea typeface="Menlo"/>
                <a:cs typeface="Menlo"/>
                <a:sym typeface="Menlo"/>
              </a:rPr>
              <a:t>append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fh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sz="3200" dirty="0">
              <a:ea typeface="Helvetica"/>
              <a:cs typeface="Helvetica"/>
              <a:sym typeface="Helvetica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ea typeface="Helvetica"/>
                <a:cs typeface="Helvetica"/>
                <a:sym typeface="Helvetica"/>
              </a:rPr>
              <a:t>Problem</a:t>
            </a:r>
            <a:r>
              <a:rPr lang="en-US" sz="3200" dirty="0" smtClean="0">
                <a:ea typeface="Helvetica"/>
                <a:cs typeface="Helvetica"/>
                <a:sym typeface="Helvetica"/>
              </a:rPr>
              <a:t> with append()?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I</a:t>
            </a:r>
            <a:r>
              <a:rPr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f RPC </a:t>
            </a:r>
            <a:r>
              <a:rPr sz="3200" dirty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library </a:t>
            </a:r>
            <a:r>
              <a:rPr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retries, what</a:t>
            </a:r>
            <a:r>
              <a:rPr lang="en-US"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 </a:t>
            </a:r>
            <a:r>
              <a:rPr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happens </a:t>
            </a:r>
            <a:r>
              <a:rPr sz="3200" dirty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when </a:t>
            </a:r>
            <a:r>
              <a:rPr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append</a:t>
            </a:r>
            <a:r>
              <a:rPr lang="en-US"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()</a:t>
            </a:r>
            <a:r>
              <a:rPr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 </a:t>
            </a:r>
            <a:r>
              <a:rPr sz="3200" dirty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is retried</a:t>
            </a:r>
            <a:r>
              <a:rPr sz="3200" dirty="0" smtClean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?</a:t>
            </a:r>
            <a:endParaRPr lang="en-US" sz="3200" dirty="0" smtClean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</a:rPr>
              <a:t>Problem: Why is it difficult to not replay append()?</a:t>
            </a:r>
            <a:endParaRPr sz="3200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98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6600" dirty="0">
                <a:solidFill>
                  <a:srgbClr val="FFFFFF"/>
                </a:solidFill>
              </a:rPr>
              <a:t>Replica Suppression 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is </a:t>
            </a:r>
            <a:r>
              <a:rPr lang="en-US" sz="6600" dirty="0" err="1">
                <a:solidFill>
                  <a:srgbClr val="FFFFFF"/>
                </a:solidFill>
              </a:rPr>
              <a:t>Stateful</a:t>
            </a:r>
            <a:endParaRPr lang="en-US" sz="6600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1021" name="Shape 1021"/>
          <p:cNvSpPr/>
          <p:nvPr/>
        </p:nvSpPr>
        <p:spPr>
          <a:xfrm>
            <a:off x="1888115" y="2710630"/>
            <a:ext cx="2279470" cy="4862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Sender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[timout]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[recv ack]</a:t>
            </a:r>
          </a:p>
        </p:txBody>
      </p:sp>
      <p:sp>
        <p:nvSpPr>
          <p:cNvPr id="1022" name="Shape 1022"/>
          <p:cNvSpPr/>
          <p:nvPr/>
        </p:nvSpPr>
        <p:spPr>
          <a:xfrm>
            <a:off x="7717347" y="2710630"/>
            <a:ext cx="2545569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2"/>
                </a:solidFill>
              </a:rPr>
              <a:t>Receiver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[recv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ack]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chemeClr val="bg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[ignore message]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chemeClr val="bg2"/>
                </a:solidFill>
              </a:rPr>
              <a:t>[send ack]</a:t>
            </a:r>
          </a:p>
        </p:txBody>
      </p:sp>
      <p:grpSp>
        <p:nvGrpSpPr>
          <p:cNvPr id="1025" name="Group 1025"/>
          <p:cNvGrpSpPr/>
          <p:nvPr/>
        </p:nvGrpSpPr>
        <p:grpSpPr>
          <a:xfrm>
            <a:off x="5780761" y="4514936"/>
            <a:ext cx="313760" cy="313760"/>
            <a:chOff x="0" y="0"/>
            <a:chExt cx="313759" cy="313759"/>
          </a:xfrm>
        </p:grpSpPr>
        <p:sp>
          <p:nvSpPr>
            <p:cNvPr id="1023" name="Shape 1023"/>
            <p:cNvSpPr/>
            <p:nvPr/>
          </p:nvSpPr>
          <p:spPr>
            <a:xfrm flipV="1">
              <a:off x="0" y="-1"/>
              <a:ext cx="313760" cy="31376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1024" name="Shape 1024"/>
            <p:cNvSpPr/>
            <p:nvPr/>
          </p:nvSpPr>
          <p:spPr>
            <a:xfrm flipH="1" flipV="1">
              <a:off x="0" y="0"/>
              <a:ext cx="313760" cy="313760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>
                <a:solidFill>
                  <a:schemeClr val="bg2"/>
                </a:solidFill>
              </a:endParaRPr>
            </a:p>
          </p:txBody>
        </p:sp>
      </p:grpSp>
      <p:sp>
        <p:nvSpPr>
          <p:cNvPr id="1026" name="Shape 1026"/>
          <p:cNvSpPr/>
          <p:nvPr/>
        </p:nvSpPr>
        <p:spPr>
          <a:xfrm>
            <a:off x="4510626" y="6143005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1027" name="Shape 1027"/>
          <p:cNvSpPr/>
          <p:nvPr/>
        </p:nvSpPr>
        <p:spPr>
          <a:xfrm flipH="1">
            <a:off x="4510626" y="7057405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1028" name="Shape 1028"/>
          <p:cNvSpPr/>
          <p:nvPr/>
        </p:nvSpPr>
        <p:spPr>
          <a:xfrm>
            <a:off x="4510626" y="3552205"/>
            <a:ext cx="3052962" cy="414187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1029" name="Shape 1029"/>
          <p:cNvSpPr/>
          <p:nvPr/>
        </p:nvSpPr>
        <p:spPr>
          <a:xfrm flipH="1">
            <a:off x="6199585" y="4444314"/>
            <a:ext cx="1790246" cy="209480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1030" name="Shape 1030"/>
          <p:cNvSpPr/>
          <p:nvPr/>
        </p:nvSpPr>
        <p:spPr>
          <a:xfrm>
            <a:off x="7463761" y="6196129"/>
            <a:ext cx="1347300" cy="682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1031" name="Shape 1031"/>
          <p:cNvSpPr/>
          <p:nvPr/>
        </p:nvSpPr>
        <p:spPr>
          <a:xfrm>
            <a:off x="6193695" y="7642373"/>
            <a:ext cx="5592878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bg1"/>
                </a:solidFill>
              </a:rPr>
              <a:t>TCP suppresses </a:t>
            </a:r>
            <a:r>
              <a:rPr lang="en-US" sz="3000" dirty="0" smtClean="0">
                <a:solidFill>
                  <a:schemeClr val="bg1"/>
                </a:solidFill>
              </a:rPr>
              <a:t>repeated message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532" y="8456921"/>
            <a:ext cx="11224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/>
              <a:t>Problem: TCP </a:t>
            </a:r>
            <a:r>
              <a:rPr lang="en-US" sz="3200" dirty="0"/>
              <a:t>is </a:t>
            </a:r>
            <a:r>
              <a:rPr lang="en-US" sz="3200" dirty="0" err="1" smtClean="0"/>
              <a:t>stateful</a:t>
            </a:r>
            <a:r>
              <a:rPr lang="en-US" sz="3200" dirty="0" smtClean="0"/>
              <a:t> 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If server crashes, forgets which RPC’s have been executed!</a:t>
            </a:r>
          </a:p>
        </p:txBody>
      </p:sp>
    </p:spTree>
    <p:extLst>
      <p:ext uri="{BB962C8B-B14F-4D97-AF65-F5344CB8AC3E}">
        <p14:creationId xmlns:p14="http://schemas.microsoft.com/office/powerpoint/2010/main" val="6905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240" dirty="0" smtClean="0">
                <a:solidFill>
                  <a:srgbClr val="FFFFFF"/>
                </a:solidFill>
              </a:rPr>
              <a:t>Idempotent Operations</a:t>
            </a:r>
            <a:endParaRPr sz="6240" dirty="0">
              <a:solidFill>
                <a:srgbClr val="FFFFFF"/>
              </a:solidFill>
            </a:endParaRPr>
          </a:p>
        </p:txBody>
      </p:sp>
      <p:sp>
        <p:nvSpPr>
          <p:cNvPr id="1034" name="Shape 1034"/>
          <p:cNvSpPr>
            <a:spLocks noGrp="1"/>
          </p:cNvSpPr>
          <p:nvPr>
            <p:ph type="body" idx="4294967295"/>
          </p:nvPr>
        </p:nvSpPr>
        <p:spPr>
          <a:xfrm>
            <a:off x="258417" y="2497205"/>
            <a:ext cx="12372701" cy="68654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Solution</a:t>
            </a:r>
            <a:r>
              <a:rPr lang="en-US" sz="3800" dirty="0"/>
              <a:t>: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Design </a:t>
            </a:r>
            <a:r>
              <a:rPr lang="en-US" sz="3800" dirty="0"/>
              <a:t>API so </a:t>
            </a:r>
            <a:r>
              <a:rPr lang="en-US" sz="3800" dirty="0" smtClean="0"/>
              <a:t>no </a:t>
            </a:r>
            <a:r>
              <a:rPr lang="en-US" sz="3800" dirty="0"/>
              <a:t>harm </a:t>
            </a:r>
            <a:r>
              <a:rPr lang="en-US" sz="3800" dirty="0" smtClean="0"/>
              <a:t>to executing function more </a:t>
            </a:r>
            <a:r>
              <a:rPr lang="en-US" sz="3800" dirty="0"/>
              <a:t>than </a:t>
            </a:r>
            <a:r>
              <a:rPr lang="en-US" sz="3800" dirty="0" smtClean="0"/>
              <a:t>once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endParaRPr lang="en-US" sz="3800" dirty="0"/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If </a:t>
            </a:r>
            <a:r>
              <a:rPr lang="en-US" sz="3800" dirty="0"/>
              <a:t>f() is idempotent, </a:t>
            </a:r>
            <a:r>
              <a:rPr lang="en-US" sz="4100" dirty="0" smtClean="0"/>
              <a:t>then:</a:t>
            </a:r>
            <a:br>
              <a:rPr lang="en-US" sz="4100" dirty="0" smtClean="0"/>
            </a:br>
            <a:r>
              <a:rPr lang="en-US" sz="4100" dirty="0" smtClean="0"/>
              <a:t>	f</a:t>
            </a:r>
            <a:r>
              <a:rPr lang="en-US" sz="4100" dirty="0"/>
              <a:t>() has the same effect as f(); f(); … f(); f()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15570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5044976" y="4989401"/>
            <a:ext cx="2029741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3070323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Pipe</a:t>
            </a:r>
          </a:p>
        </p:txBody>
      </p:sp>
      <p:sp>
        <p:nvSpPr>
          <p:cNvPr id="193" name="Shape 193"/>
          <p:cNvSpPr/>
          <p:nvPr/>
        </p:nvSpPr>
        <p:spPr>
          <a:xfrm>
            <a:off x="2845270" y="2014197"/>
            <a:ext cx="7335798" cy="427128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7714441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195" name="Shape 195"/>
          <p:cNvSpPr/>
          <p:nvPr/>
        </p:nvSpPr>
        <p:spPr>
          <a:xfrm>
            <a:off x="2877912" y="4235771"/>
            <a:ext cx="7282037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 rot="16200000">
            <a:off x="1949684" y="2762579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197" name="Shape 197"/>
          <p:cNvSpPr/>
          <p:nvPr/>
        </p:nvSpPr>
        <p:spPr>
          <a:xfrm rot="16200000">
            <a:off x="1767718" y="4921579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198" name="Shape 198"/>
          <p:cNvSpPr/>
          <p:nvPr/>
        </p:nvSpPr>
        <p:spPr>
          <a:xfrm>
            <a:off x="5044976" y="4989401"/>
            <a:ext cx="2947909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558844" y="3683419"/>
            <a:ext cx="636581" cy="1087984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pwrite is idempotent</a:t>
            </a:r>
          </a:p>
        </p:txBody>
      </p:sp>
      <p:sp>
        <p:nvSpPr>
          <p:cNvPr id="1063" name="Shape 1063"/>
          <p:cNvSpPr/>
          <p:nvPr/>
        </p:nvSpPr>
        <p:spPr>
          <a:xfrm>
            <a:off x="415807" y="3478889"/>
            <a:ext cx="1270001" cy="1270001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/>
              <a:t>AAAA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/>
              <a:t>AAAA</a:t>
            </a:r>
          </a:p>
        </p:txBody>
      </p:sp>
      <p:sp>
        <p:nvSpPr>
          <p:cNvPr id="1064" name="Shape 1064"/>
          <p:cNvSpPr/>
          <p:nvPr/>
        </p:nvSpPr>
        <p:spPr>
          <a:xfrm>
            <a:off x="701506" y="2867142"/>
            <a:ext cx="6986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</a:t>
            </a:r>
          </a:p>
        </p:txBody>
      </p:sp>
      <p:sp>
        <p:nvSpPr>
          <p:cNvPr id="1065" name="Shape 1065"/>
          <p:cNvSpPr/>
          <p:nvPr/>
        </p:nvSpPr>
        <p:spPr>
          <a:xfrm>
            <a:off x="17587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066" name="Shape 1066"/>
          <p:cNvSpPr/>
          <p:nvPr/>
        </p:nvSpPr>
        <p:spPr>
          <a:xfrm>
            <a:off x="2265678" y="3790039"/>
            <a:ext cx="13587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pwrite</a:t>
            </a:r>
          </a:p>
        </p:txBody>
      </p:sp>
      <p:sp>
        <p:nvSpPr>
          <p:cNvPr id="1067" name="Shape 1067"/>
          <p:cNvSpPr/>
          <p:nvPr/>
        </p:nvSpPr>
        <p:spPr>
          <a:xfrm>
            <a:off x="4111507" y="3478889"/>
            <a:ext cx="1270001" cy="1270001"/>
          </a:xfrm>
          <a:prstGeom prst="rect">
            <a:avLst/>
          </a:pr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/>
              <a:t>A</a:t>
            </a:r>
            <a:r>
              <a:rPr sz="2600" b="1">
                <a:latin typeface="Helvetica"/>
                <a:ea typeface="Helvetica"/>
                <a:cs typeface="Helvetica"/>
                <a:sym typeface="Helvetica"/>
              </a:rPr>
              <a:t>BB</a:t>
            </a:r>
            <a:r>
              <a:rPr sz="2600"/>
              <a:t>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/>
              <a:t>AAAA</a:t>
            </a:r>
          </a:p>
        </p:txBody>
      </p:sp>
      <p:sp>
        <p:nvSpPr>
          <p:cNvPr id="1068" name="Shape 1068"/>
          <p:cNvSpPr/>
          <p:nvPr/>
        </p:nvSpPr>
        <p:spPr>
          <a:xfrm>
            <a:off x="4397206" y="2867142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</a:t>
            </a:r>
          </a:p>
        </p:txBody>
      </p:sp>
      <p:sp>
        <p:nvSpPr>
          <p:cNvPr id="1069" name="Shape 1069"/>
          <p:cNvSpPr/>
          <p:nvPr/>
        </p:nvSpPr>
        <p:spPr>
          <a:xfrm>
            <a:off x="54544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070" name="Shape 1070"/>
          <p:cNvSpPr/>
          <p:nvPr/>
        </p:nvSpPr>
        <p:spPr>
          <a:xfrm>
            <a:off x="5961378" y="3790039"/>
            <a:ext cx="13587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pwrite</a:t>
            </a:r>
          </a:p>
        </p:txBody>
      </p:sp>
      <p:sp>
        <p:nvSpPr>
          <p:cNvPr id="1071" name="Shape 1071"/>
          <p:cNvSpPr/>
          <p:nvPr/>
        </p:nvSpPr>
        <p:spPr>
          <a:xfrm>
            <a:off x="36637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072" name="Shape 1072"/>
          <p:cNvSpPr/>
          <p:nvPr/>
        </p:nvSpPr>
        <p:spPr>
          <a:xfrm>
            <a:off x="7819907" y="3478889"/>
            <a:ext cx="1270001" cy="1270001"/>
          </a:xfrm>
          <a:prstGeom prst="rect">
            <a:avLst/>
          </a:pr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/>
              <a:t>A</a:t>
            </a:r>
            <a:r>
              <a:rPr sz="2600" b="1">
                <a:latin typeface="Helvetica"/>
                <a:ea typeface="Helvetica"/>
                <a:cs typeface="Helvetica"/>
                <a:sym typeface="Helvetica"/>
              </a:rPr>
              <a:t>BB</a:t>
            </a:r>
            <a:r>
              <a:rPr sz="2600"/>
              <a:t>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/>
              <a:t>AAAA</a:t>
            </a:r>
          </a:p>
        </p:txBody>
      </p:sp>
      <p:sp>
        <p:nvSpPr>
          <p:cNvPr id="1073" name="Shape 1073"/>
          <p:cNvSpPr/>
          <p:nvPr/>
        </p:nvSpPr>
        <p:spPr>
          <a:xfrm>
            <a:off x="8105606" y="2867142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</a:t>
            </a:r>
          </a:p>
        </p:txBody>
      </p:sp>
      <p:sp>
        <p:nvSpPr>
          <p:cNvPr id="1074" name="Shape 1074"/>
          <p:cNvSpPr/>
          <p:nvPr/>
        </p:nvSpPr>
        <p:spPr>
          <a:xfrm>
            <a:off x="73721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075" name="Shape 1075"/>
          <p:cNvSpPr/>
          <p:nvPr/>
        </p:nvSpPr>
        <p:spPr>
          <a:xfrm>
            <a:off x="91374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076" name="Shape 1076"/>
          <p:cNvSpPr/>
          <p:nvPr/>
        </p:nvSpPr>
        <p:spPr>
          <a:xfrm>
            <a:off x="9644378" y="3790039"/>
            <a:ext cx="13587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pwrite</a:t>
            </a:r>
          </a:p>
        </p:txBody>
      </p:sp>
      <p:sp>
        <p:nvSpPr>
          <p:cNvPr id="1077" name="Shape 1077"/>
          <p:cNvSpPr/>
          <p:nvPr/>
        </p:nvSpPr>
        <p:spPr>
          <a:xfrm>
            <a:off x="11502907" y="3478889"/>
            <a:ext cx="1270001" cy="1270001"/>
          </a:xfrm>
          <a:prstGeom prst="rect">
            <a:avLst/>
          </a:pr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/>
              <a:t>A</a:t>
            </a:r>
            <a:r>
              <a:rPr sz="2600" b="1">
                <a:latin typeface="Helvetica"/>
                <a:ea typeface="Helvetica"/>
                <a:cs typeface="Helvetica"/>
                <a:sym typeface="Helvetica"/>
              </a:rPr>
              <a:t>BB</a:t>
            </a:r>
            <a:r>
              <a:rPr sz="2600"/>
              <a:t>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/>
              <a:t>AAAA</a:t>
            </a:r>
          </a:p>
        </p:txBody>
      </p:sp>
      <p:sp>
        <p:nvSpPr>
          <p:cNvPr id="1078" name="Shape 1078"/>
          <p:cNvSpPr/>
          <p:nvPr/>
        </p:nvSpPr>
        <p:spPr>
          <a:xfrm>
            <a:off x="11788606" y="2867142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</a:t>
            </a:r>
          </a:p>
        </p:txBody>
      </p:sp>
      <p:sp>
        <p:nvSpPr>
          <p:cNvPr id="1079" name="Shape 1079"/>
          <p:cNvSpPr/>
          <p:nvPr/>
        </p:nvSpPr>
        <p:spPr>
          <a:xfrm>
            <a:off x="110551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append is NOT idempotent</a:t>
            </a:r>
          </a:p>
        </p:txBody>
      </p:sp>
      <p:sp>
        <p:nvSpPr>
          <p:cNvPr id="1105" name="Shape 1105"/>
          <p:cNvSpPr/>
          <p:nvPr/>
        </p:nvSpPr>
        <p:spPr>
          <a:xfrm>
            <a:off x="415807" y="3478889"/>
            <a:ext cx="1270001" cy="1270001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6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600"/>
              <a:t>A</a:t>
            </a:r>
          </a:p>
        </p:txBody>
      </p:sp>
      <p:sp>
        <p:nvSpPr>
          <p:cNvPr id="1106" name="Shape 1106"/>
          <p:cNvSpPr/>
          <p:nvPr/>
        </p:nvSpPr>
        <p:spPr>
          <a:xfrm>
            <a:off x="701506" y="2867142"/>
            <a:ext cx="6986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</a:t>
            </a:r>
          </a:p>
        </p:txBody>
      </p:sp>
      <p:sp>
        <p:nvSpPr>
          <p:cNvPr id="1107" name="Shape 1107"/>
          <p:cNvSpPr/>
          <p:nvPr/>
        </p:nvSpPr>
        <p:spPr>
          <a:xfrm>
            <a:off x="17587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2177241" y="3785595"/>
            <a:ext cx="153567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append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109" name="Shape 1109"/>
          <p:cNvSpPr/>
          <p:nvPr/>
        </p:nvSpPr>
        <p:spPr>
          <a:xfrm>
            <a:off x="4111507" y="3478889"/>
            <a:ext cx="1270001" cy="1270001"/>
          </a:xfrm>
          <a:prstGeom prst="rect">
            <a:avLst/>
          </a:pr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6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600"/>
              <a:t>AB</a:t>
            </a:r>
          </a:p>
        </p:txBody>
      </p:sp>
      <p:sp>
        <p:nvSpPr>
          <p:cNvPr id="1110" name="Shape 1110"/>
          <p:cNvSpPr/>
          <p:nvPr/>
        </p:nvSpPr>
        <p:spPr>
          <a:xfrm>
            <a:off x="4397206" y="2867142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</a:t>
            </a:r>
          </a:p>
        </p:txBody>
      </p:sp>
      <p:sp>
        <p:nvSpPr>
          <p:cNvPr id="1111" name="Shape 1111"/>
          <p:cNvSpPr/>
          <p:nvPr/>
        </p:nvSpPr>
        <p:spPr>
          <a:xfrm>
            <a:off x="54544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112" name="Shape 1112"/>
          <p:cNvSpPr/>
          <p:nvPr/>
        </p:nvSpPr>
        <p:spPr>
          <a:xfrm>
            <a:off x="5872941" y="3785595"/>
            <a:ext cx="153567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append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113" name="Shape 1113"/>
          <p:cNvSpPr/>
          <p:nvPr/>
        </p:nvSpPr>
        <p:spPr>
          <a:xfrm>
            <a:off x="36637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114" name="Shape 1114"/>
          <p:cNvSpPr/>
          <p:nvPr/>
        </p:nvSpPr>
        <p:spPr>
          <a:xfrm>
            <a:off x="7819907" y="3478889"/>
            <a:ext cx="1270001" cy="1270001"/>
          </a:xfrm>
          <a:prstGeom prst="rect">
            <a:avLst/>
          </a:prstGeom>
          <a:solidFill>
            <a:srgbClr val="7BDB4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6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600"/>
              <a:t>ABB</a:t>
            </a:r>
          </a:p>
        </p:txBody>
      </p:sp>
      <p:sp>
        <p:nvSpPr>
          <p:cNvPr id="1115" name="Shape 1115"/>
          <p:cNvSpPr/>
          <p:nvPr/>
        </p:nvSpPr>
        <p:spPr>
          <a:xfrm>
            <a:off x="8105606" y="2867142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</a:t>
            </a:r>
          </a:p>
        </p:txBody>
      </p:sp>
      <p:sp>
        <p:nvSpPr>
          <p:cNvPr id="1116" name="Shape 1116"/>
          <p:cNvSpPr/>
          <p:nvPr/>
        </p:nvSpPr>
        <p:spPr>
          <a:xfrm>
            <a:off x="73721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117" name="Shape 1117"/>
          <p:cNvSpPr/>
          <p:nvPr/>
        </p:nvSpPr>
        <p:spPr>
          <a:xfrm>
            <a:off x="91374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118" name="Shape 1118"/>
          <p:cNvSpPr/>
          <p:nvPr/>
        </p:nvSpPr>
        <p:spPr>
          <a:xfrm>
            <a:off x="9555941" y="3785595"/>
            <a:ext cx="153567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append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119" name="Shape 1119"/>
          <p:cNvSpPr/>
          <p:nvPr/>
        </p:nvSpPr>
        <p:spPr>
          <a:xfrm>
            <a:off x="11502907" y="3478889"/>
            <a:ext cx="1270001" cy="1270001"/>
          </a:xfrm>
          <a:prstGeom prst="rect">
            <a:avLst/>
          </a:prstGeom>
          <a:solidFill>
            <a:srgbClr val="11DBE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6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600"/>
              <a:t>ABBB</a:t>
            </a:r>
          </a:p>
        </p:txBody>
      </p:sp>
      <p:sp>
        <p:nvSpPr>
          <p:cNvPr id="1120" name="Shape 1120"/>
          <p:cNvSpPr/>
          <p:nvPr/>
        </p:nvSpPr>
        <p:spPr>
          <a:xfrm>
            <a:off x="11788606" y="2867142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</a:t>
            </a:r>
          </a:p>
        </p:txBody>
      </p:sp>
      <p:sp>
        <p:nvSpPr>
          <p:cNvPr id="1121" name="Shape 1121"/>
          <p:cNvSpPr/>
          <p:nvPr/>
        </p:nvSpPr>
        <p:spPr>
          <a:xfrm>
            <a:off x="11055144" y="4113889"/>
            <a:ext cx="433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What operations are </a:t>
            </a:r>
            <a:r>
              <a:rPr sz="6480" dirty="0" smtClean="0">
                <a:solidFill>
                  <a:srgbClr val="FFFFFF"/>
                </a:solidFill>
              </a:rPr>
              <a:t>Idempoten</a:t>
            </a:r>
            <a:r>
              <a:rPr lang="en-US" sz="6480" dirty="0" smtClean="0">
                <a:solidFill>
                  <a:srgbClr val="FFFFFF"/>
                </a:solidFill>
              </a:rPr>
              <a:t>t?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124" name="Shape 1124"/>
          <p:cNvSpPr>
            <a:spLocks noGrp="1"/>
          </p:cNvSpPr>
          <p:nvPr>
            <p:ph type="body" idx="4294967295"/>
          </p:nvPr>
        </p:nvSpPr>
        <p:spPr>
          <a:xfrm>
            <a:off x="198782" y="2302842"/>
            <a:ext cx="11099800" cy="711945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400" dirty="0"/>
              <a:t>Idempotent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400" dirty="0"/>
              <a:t> - any sort of </a:t>
            </a:r>
            <a:r>
              <a:rPr sz="3400" dirty="0" smtClean="0"/>
              <a:t>read</a:t>
            </a:r>
            <a:r>
              <a:rPr lang="en-US" sz="3400" dirty="0" smtClean="0"/>
              <a:t> that doesn’t change anything</a:t>
            </a:r>
            <a:endParaRPr sz="34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400" dirty="0"/>
              <a:t> - pwrite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4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400" dirty="0"/>
              <a:t>Not idempotent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400" dirty="0"/>
              <a:t> - append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4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400" dirty="0"/>
              <a:t>What about these?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400" dirty="0"/>
              <a:t> - mkdir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400" dirty="0"/>
              <a:t> - creat</a:t>
            </a:r>
          </a:p>
        </p:txBody>
      </p:sp>
    </p:spTree>
    <p:extLst>
      <p:ext uri="{BB962C8B-B14F-4D97-AF65-F5344CB8AC3E}">
        <p14:creationId xmlns:p14="http://schemas.microsoft.com/office/powerpoint/2010/main" val="8443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Strategy 4: </a:t>
            </a:r>
            <a:r>
              <a:rPr lang="en-US" sz="6480" dirty="0" smtClean="0">
                <a:solidFill>
                  <a:srgbClr val="FFFFFF"/>
                </a:solidFill>
              </a:rPr>
              <a:t/>
            </a:r>
            <a:br>
              <a:rPr lang="en-US" sz="6480" dirty="0" smtClean="0">
                <a:solidFill>
                  <a:srgbClr val="FFFFFF"/>
                </a:solidFill>
              </a:rPr>
            </a:br>
            <a:r>
              <a:rPr sz="6480" dirty="0" smtClean="0">
                <a:solidFill>
                  <a:srgbClr val="FFFFFF"/>
                </a:solidFill>
              </a:rPr>
              <a:t>file </a:t>
            </a:r>
            <a:r>
              <a:rPr sz="6480" dirty="0">
                <a:solidFill>
                  <a:srgbClr val="FFFFFF"/>
                </a:solidFill>
              </a:rPr>
              <a:t>handles</a:t>
            </a:r>
          </a:p>
        </p:txBody>
      </p:sp>
      <p:sp>
        <p:nvSpPr>
          <p:cNvPr id="1130" name="Shape 1130"/>
          <p:cNvSpPr>
            <a:spLocks noGrp="1"/>
          </p:cNvSpPr>
          <p:nvPr>
            <p:ph type="body" idx="4294967295"/>
          </p:nvPr>
        </p:nvSpPr>
        <p:spPr>
          <a:xfrm>
            <a:off x="397565" y="2318164"/>
            <a:ext cx="11099800" cy="5224463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latin typeface="Menlo"/>
                <a:ea typeface="Menlo"/>
                <a:cs typeface="Menlo"/>
                <a:sym typeface="Menlo"/>
              </a:rPr>
              <a:t>fh = </a:t>
            </a:r>
            <a:r>
              <a:rPr sz="3200" b="1" dirty="0">
                <a:latin typeface="Menlo"/>
                <a:ea typeface="Menlo"/>
                <a:cs typeface="Menlo"/>
                <a:sym typeface="Menlo"/>
              </a:rPr>
              <a:t>open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char *path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Menlo"/>
                <a:ea typeface="Menlo"/>
                <a:cs typeface="Menlo"/>
                <a:sym typeface="Menlo"/>
              </a:rPr>
              <a:t>pread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fh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offset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Menlo"/>
                <a:ea typeface="Menlo"/>
                <a:cs typeface="Menlo"/>
                <a:sym typeface="Menlo"/>
              </a:rPr>
              <a:t>pwrite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fh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dirty="0">
                <a:latin typeface="Menlo"/>
                <a:ea typeface="Menlo"/>
                <a:cs typeface="Menlo"/>
                <a:sym typeface="Menlo"/>
              </a:rPr>
              <a:t>offset</a:t>
            </a:r>
            <a:r>
              <a:rPr sz="32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b="1" strike="sngStrike" dirty="0">
                <a:latin typeface="Menlo"/>
                <a:ea typeface="Menlo"/>
                <a:cs typeface="Menlo"/>
                <a:sym typeface="Menlo"/>
              </a:rPr>
              <a:t>append</a:t>
            </a:r>
            <a:r>
              <a:rPr sz="3200" strike="sngStrike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3200" u="sng" strike="sngStrike" dirty="0">
                <a:latin typeface="Menlo"/>
                <a:ea typeface="Menlo"/>
                <a:cs typeface="Menlo"/>
                <a:sym typeface="Menlo"/>
              </a:rPr>
              <a:t>fh</a:t>
            </a:r>
            <a:r>
              <a:rPr sz="3200" strike="sngStrike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strike="sngStrike" dirty="0"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3200" strike="sngStrike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3200" u="sng" strike="sngStrike" dirty="0">
                <a:latin typeface="Menlo"/>
                <a:ea typeface="Menlo"/>
                <a:cs typeface="Menlo"/>
                <a:sym typeface="Menlo"/>
              </a:rPr>
              <a:t>size</a:t>
            </a:r>
            <a:r>
              <a:rPr sz="3200" strike="sngStrike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sz="3200" dirty="0"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latin typeface="Helvetica"/>
                <a:ea typeface="Helvetica"/>
                <a:cs typeface="Helvetica"/>
                <a:sym typeface="Helvetica"/>
              </a:rPr>
              <a:t>File Handle = &lt;volume ID, inode #, generation #&gt;</a:t>
            </a:r>
          </a:p>
        </p:txBody>
      </p:sp>
    </p:spTree>
    <p:extLst>
      <p:ext uri="{BB962C8B-B14F-4D97-AF65-F5344CB8AC3E}">
        <p14:creationId xmlns:p14="http://schemas.microsoft.com/office/powerpoint/2010/main" val="18866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Strategy 5: </a:t>
            </a:r>
            <a:r>
              <a:rPr lang="en-US" sz="6480" dirty="0" smtClean="0">
                <a:solidFill>
                  <a:srgbClr val="FFFFFF"/>
                </a:solidFill>
              </a:rPr>
              <a:t/>
            </a:r>
            <a:br>
              <a:rPr lang="en-US" sz="6480" dirty="0" smtClean="0">
                <a:solidFill>
                  <a:srgbClr val="FFFFFF"/>
                </a:solidFill>
              </a:rPr>
            </a:br>
            <a:r>
              <a:rPr sz="6480" dirty="0" smtClean="0">
                <a:solidFill>
                  <a:srgbClr val="FFFFFF"/>
                </a:solidFill>
              </a:rPr>
              <a:t>client </a:t>
            </a:r>
            <a:r>
              <a:rPr sz="6480" dirty="0">
                <a:solidFill>
                  <a:srgbClr val="FFFFFF"/>
                </a:solidFill>
              </a:rPr>
              <a:t>logic</a:t>
            </a:r>
          </a:p>
        </p:txBody>
      </p:sp>
      <p:sp>
        <p:nvSpPr>
          <p:cNvPr id="1137" name="Shape 1137"/>
          <p:cNvSpPr>
            <a:spLocks noGrp="1"/>
          </p:cNvSpPr>
          <p:nvPr>
            <p:ph type="body" idx="4294967295"/>
          </p:nvPr>
        </p:nvSpPr>
        <p:spPr>
          <a:xfrm>
            <a:off x="357809" y="2357921"/>
            <a:ext cx="12397296" cy="67065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600" dirty="0">
                <a:ea typeface="Helvetica"/>
                <a:cs typeface="Helvetica"/>
                <a:sym typeface="Helvetica"/>
              </a:rPr>
              <a:t>Build normal UNIX API on client side on top of </a:t>
            </a:r>
            <a:r>
              <a:rPr sz="3600" dirty="0" smtClean="0">
                <a:ea typeface="Helvetica"/>
                <a:cs typeface="Helvetica"/>
                <a:sym typeface="Helvetica"/>
              </a:rPr>
              <a:t>idempotent</a:t>
            </a:r>
            <a:r>
              <a:rPr sz="3600" dirty="0">
                <a:ea typeface="Helvetica"/>
                <a:cs typeface="Helvetica"/>
                <a:sym typeface="Helvetica"/>
              </a:rPr>
              <a:t>, RPC-based </a:t>
            </a:r>
            <a:r>
              <a:rPr sz="3600" dirty="0" smtClean="0">
                <a:ea typeface="Helvetica"/>
                <a:cs typeface="Helvetica"/>
                <a:sym typeface="Helvetica"/>
              </a:rPr>
              <a:t>API</a:t>
            </a:r>
            <a:endParaRPr sz="3600" dirty="0">
              <a:ea typeface="Helvetica"/>
              <a:cs typeface="Helvetica"/>
              <a:sym typeface="Helvetica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600" dirty="0">
                <a:ea typeface="Helvetica"/>
                <a:cs typeface="Helvetica"/>
                <a:sym typeface="Helvetica"/>
              </a:rPr>
              <a:t>Client </a:t>
            </a:r>
            <a:r>
              <a:rPr sz="3600" dirty="0">
                <a:ea typeface="Menlo"/>
                <a:cs typeface="Menlo"/>
                <a:sym typeface="Menlo"/>
              </a:rPr>
              <a:t>open() </a:t>
            </a:r>
            <a:r>
              <a:rPr sz="3600" dirty="0">
                <a:ea typeface="Helvetica"/>
                <a:cs typeface="Helvetica"/>
                <a:sym typeface="Helvetica"/>
              </a:rPr>
              <a:t>creates a local fd </a:t>
            </a:r>
            <a:r>
              <a:rPr sz="3600" dirty="0" smtClean="0">
                <a:ea typeface="Helvetica"/>
                <a:cs typeface="Helvetica"/>
                <a:sym typeface="Helvetica"/>
              </a:rPr>
              <a:t>object </a:t>
            </a:r>
            <a:endParaRPr lang="en-US" sz="3600" dirty="0" smtClean="0">
              <a:ea typeface="Helvetica"/>
              <a:cs typeface="Helvetica"/>
              <a:sym typeface="Helvetica"/>
            </a:endParaRP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ea typeface="Helvetica"/>
                <a:cs typeface="Helvetica"/>
                <a:sym typeface="Helvetica"/>
              </a:rPr>
              <a:t>It </a:t>
            </a:r>
            <a:r>
              <a:rPr sz="3600" dirty="0">
                <a:ea typeface="Helvetica"/>
                <a:cs typeface="Helvetica"/>
                <a:sym typeface="Helvetica"/>
              </a:rPr>
              <a:t>contains: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600" dirty="0">
                <a:ea typeface="Helvetica"/>
                <a:cs typeface="Helvetica"/>
                <a:sym typeface="Helvetica"/>
              </a:rPr>
              <a:t> - file handle</a:t>
            </a:r>
          </a:p>
          <a:p>
            <a:pPr marL="0" lvl="0" indent="0" defTabSz="45720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3600" dirty="0">
                <a:ea typeface="Helvetica"/>
                <a:cs typeface="Helvetica"/>
                <a:sym typeface="Helvetica"/>
              </a:rPr>
              <a:t> - offset </a:t>
            </a:r>
          </a:p>
        </p:txBody>
      </p:sp>
    </p:spTree>
    <p:extLst>
      <p:ext uri="{BB962C8B-B14F-4D97-AF65-F5344CB8AC3E}">
        <p14:creationId xmlns:p14="http://schemas.microsoft.com/office/powerpoint/2010/main" val="9582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File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06167" y="2008754"/>
            <a:ext cx="7687903" cy="3530347"/>
            <a:chOff x="1874551" y="1946657"/>
            <a:chExt cx="9255698" cy="4671156"/>
          </a:xfrm>
        </p:grpSpPr>
        <p:grpSp>
          <p:nvGrpSpPr>
            <p:cNvPr id="1162" name="Group 1162"/>
            <p:cNvGrpSpPr/>
            <p:nvPr/>
          </p:nvGrpSpPr>
          <p:grpSpPr>
            <a:xfrm>
              <a:off x="8707904" y="5775034"/>
              <a:ext cx="1018572" cy="842779"/>
              <a:chOff x="0" y="0"/>
              <a:chExt cx="1018571" cy="842778"/>
            </a:xfrm>
          </p:grpSpPr>
          <p:sp>
            <p:nvSpPr>
              <p:cNvPr id="1159" name="Shape 1159"/>
              <p:cNvSpPr/>
              <p:nvPr/>
            </p:nvSpPr>
            <p:spPr>
              <a:xfrm>
                <a:off x="12700" y="380999"/>
                <a:ext cx="993172" cy="461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45954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1160" name="Shape 1160"/>
              <p:cNvSpPr/>
              <p:nvPr/>
            </p:nvSpPr>
            <p:spPr>
              <a:xfrm>
                <a:off x="0" y="231332"/>
                <a:ext cx="1018572" cy="386332"/>
              </a:xfrm>
              <a:prstGeom prst="rect">
                <a:avLst/>
              </a:prstGeom>
              <a:solidFill>
                <a:srgbClr val="D45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1161" name="Shape 1161"/>
              <p:cNvSpPr/>
              <p:nvPr/>
            </p:nvSpPr>
            <p:spPr>
              <a:xfrm>
                <a:off x="12700" y="0"/>
                <a:ext cx="993172" cy="461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45954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</p:grpSp>
        <p:sp>
          <p:nvSpPr>
            <p:cNvPr id="1163" name="Shape 1163"/>
            <p:cNvSpPr/>
            <p:nvPr/>
          </p:nvSpPr>
          <p:spPr>
            <a:xfrm flipV="1">
              <a:off x="9217190" y="5363390"/>
              <a:ext cx="1" cy="390955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  <a:headEnd type="triangle"/>
              <a:tailEnd type="triangle"/>
            </a:ln>
          </p:spPr>
          <p:txBody>
            <a:bodyPr lIns="50800" tIns="50800" rIns="50800" bIns="5080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8292127" y="4705476"/>
              <a:ext cx="1848682" cy="600317"/>
            </a:xfrm>
            <a:prstGeom prst="rect">
              <a:avLst/>
            </a:prstGeom>
            <a:solidFill>
              <a:srgbClr val="5747C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FFFFFF"/>
                  </a:solidFill>
                </a:rPr>
                <a:t>Local FS</a:t>
              </a:r>
            </a:p>
          </p:txBody>
        </p:sp>
        <p:sp>
          <p:nvSpPr>
            <p:cNvPr id="1165" name="Shape 1165"/>
            <p:cNvSpPr/>
            <p:nvPr/>
          </p:nvSpPr>
          <p:spPr>
            <a:xfrm>
              <a:off x="7302688" y="2690313"/>
              <a:ext cx="3827561" cy="2879263"/>
            </a:xfrm>
            <a:prstGeom prst="rect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600"/>
              </a:pPr>
              <a:endParaRPr/>
            </a:p>
          </p:txBody>
        </p:sp>
        <p:grpSp>
          <p:nvGrpSpPr>
            <p:cNvPr id="1169" name="Group 1169"/>
            <p:cNvGrpSpPr/>
            <p:nvPr/>
          </p:nvGrpSpPr>
          <p:grpSpPr>
            <a:xfrm>
              <a:off x="2479667" y="5757536"/>
              <a:ext cx="1018572" cy="842780"/>
              <a:chOff x="0" y="0"/>
              <a:chExt cx="1018571" cy="842778"/>
            </a:xfrm>
          </p:grpSpPr>
          <p:sp>
            <p:nvSpPr>
              <p:cNvPr id="1166" name="Shape 1166"/>
              <p:cNvSpPr/>
              <p:nvPr/>
            </p:nvSpPr>
            <p:spPr>
              <a:xfrm>
                <a:off x="12700" y="380999"/>
                <a:ext cx="993172" cy="461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45954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1167" name="Shape 1167"/>
              <p:cNvSpPr/>
              <p:nvPr/>
            </p:nvSpPr>
            <p:spPr>
              <a:xfrm>
                <a:off x="0" y="231332"/>
                <a:ext cx="1018572" cy="386332"/>
              </a:xfrm>
              <a:prstGeom prst="rect">
                <a:avLst/>
              </a:prstGeom>
              <a:solidFill>
                <a:srgbClr val="D45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1168" name="Shape 1168"/>
              <p:cNvSpPr/>
              <p:nvPr/>
            </p:nvSpPr>
            <p:spPr>
              <a:xfrm>
                <a:off x="12700" y="0"/>
                <a:ext cx="993172" cy="461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45954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</p:grpSp>
        <p:sp>
          <p:nvSpPr>
            <p:cNvPr id="1170" name="Shape 1170"/>
            <p:cNvSpPr/>
            <p:nvPr/>
          </p:nvSpPr>
          <p:spPr>
            <a:xfrm flipV="1">
              <a:off x="2988952" y="5345892"/>
              <a:ext cx="1" cy="390955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  <a:headEnd type="triangle"/>
              <a:tailEnd type="triangle"/>
            </a:ln>
          </p:spPr>
          <p:txBody>
            <a:bodyPr lIns="50800" tIns="50800" rIns="50800" bIns="5080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2063891" y="4687978"/>
              <a:ext cx="1848682" cy="600317"/>
            </a:xfrm>
            <a:prstGeom prst="rect">
              <a:avLst/>
            </a:prstGeom>
            <a:solidFill>
              <a:srgbClr val="5747C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FFFFFF"/>
                  </a:solidFill>
                </a:rPr>
                <a:t>Local FS</a:t>
              </a:r>
            </a:p>
          </p:txBody>
        </p:sp>
        <p:sp>
          <p:nvSpPr>
            <p:cNvPr id="1172" name="Shape 1172"/>
            <p:cNvSpPr/>
            <p:nvPr/>
          </p:nvSpPr>
          <p:spPr>
            <a:xfrm>
              <a:off x="1874551" y="2672815"/>
              <a:ext cx="3827561" cy="2879263"/>
            </a:xfrm>
            <a:prstGeom prst="rect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3146879" y="1946657"/>
              <a:ext cx="1282905" cy="647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Client</a:t>
              </a:r>
            </a:p>
          </p:txBody>
        </p:sp>
        <p:sp>
          <p:nvSpPr>
            <p:cNvPr id="1174" name="Shape 1174"/>
            <p:cNvSpPr/>
            <p:nvPr/>
          </p:nvSpPr>
          <p:spPr>
            <a:xfrm>
              <a:off x="8499614" y="1964154"/>
              <a:ext cx="1435152" cy="647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 dirty="0">
                  <a:solidFill>
                    <a:srgbClr val="FFFFFF"/>
                  </a:solidFill>
                </a:rPr>
                <a:t>Server</a:t>
              </a:r>
            </a:p>
          </p:txBody>
        </p:sp>
        <p:sp>
          <p:nvSpPr>
            <p:cNvPr id="1175" name="Shape 1175"/>
            <p:cNvSpPr/>
            <p:nvPr/>
          </p:nvSpPr>
          <p:spPr>
            <a:xfrm>
              <a:off x="4095891" y="4687978"/>
              <a:ext cx="1435152" cy="600317"/>
            </a:xfrm>
            <a:prstGeom prst="rect">
              <a:avLst/>
            </a:prstGeom>
            <a:solidFill>
              <a:srgbClr val="5747C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FFFFFF"/>
                  </a:solidFill>
                </a:rPr>
                <a:t>NFS</a:t>
              </a:r>
            </a:p>
          </p:txBody>
        </p:sp>
        <p:sp>
          <p:nvSpPr>
            <p:cNvPr id="1176" name="Shape 1176"/>
            <p:cNvSpPr/>
            <p:nvPr/>
          </p:nvSpPr>
          <p:spPr>
            <a:xfrm>
              <a:off x="3881747" y="4009114"/>
              <a:ext cx="1526886" cy="390956"/>
            </a:xfrm>
            <a:prstGeom prst="rect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 flipV="1">
              <a:off x="4267262" y="4010224"/>
              <a:ext cx="1" cy="388736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 flipV="1">
              <a:off x="4648262" y="4010224"/>
              <a:ext cx="1" cy="388736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 flipV="1">
              <a:off x="5029262" y="4010224"/>
              <a:ext cx="1" cy="388736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3810380" y="3413289"/>
              <a:ext cx="1763066" cy="584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2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FFFF"/>
                  </a:solidFill>
                </a:rPr>
                <a:t>client fds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78561" y="5722171"/>
            <a:ext cx="10415414" cy="4000777"/>
            <a:chOff x="793948" y="5160544"/>
            <a:chExt cx="11253835" cy="5010509"/>
          </a:xfrm>
        </p:grpSpPr>
        <p:sp>
          <p:nvSpPr>
            <p:cNvPr id="26" name="Shape 1183"/>
            <p:cNvSpPr/>
            <p:nvPr/>
          </p:nvSpPr>
          <p:spPr>
            <a:xfrm>
              <a:off x="793948" y="6117071"/>
              <a:ext cx="2875789" cy="647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/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 dirty="0">
                  <a:solidFill>
                    <a:srgbClr val="FFFFFF"/>
                  </a:solidFill>
                </a:rPr>
                <a:t>read(5, 1024)</a:t>
              </a:r>
            </a:p>
          </p:txBody>
        </p:sp>
        <p:sp>
          <p:nvSpPr>
            <p:cNvPr id="27" name="Shape 1184"/>
            <p:cNvSpPr/>
            <p:nvPr/>
          </p:nvSpPr>
          <p:spPr>
            <a:xfrm>
              <a:off x="5388591" y="5773810"/>
              <a:ext cx="1731654" cy="1687126"/>
            </a:xfrm>
            <a:prstGeom prst="rect">
              <a:avLst/>
            </a:prstGeom>
            <a:solidFill>
              <a:srgbClr val="1497FC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dirty="0">
                  <a:solidFill>
                    <a:srgbClr val="FFFFFF"/>
                  </a:solidFill>
                </a:rPr>
                <a:t>fh=&lt;…&gt;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 dirty="0">
                  <a:solidFill>
                    <a:srgbClr val="FFFFFF"/>
                  </a:solidFill>
                </a:rPr>
                <a:t>off=123</a:t>
              </a:r>
            </a:p>
          </p:txBody>
        </p:sp>
        <p:sp>
          <p:nvSpPr>
            <p:cNvPr id="28" name="Shape 1185"/>
            <p:cNvSpPr/>
            <p:nvPr/>
          </p:nvSpPr>
          <p:spPr>
            <a:xfrm>
              <a:off x="4339669" y="9003640"/>
              <a:ext cx="4299053" cy="647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/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pread(fh, 123, 1024)</a:t>
              </a:r>
            </a:p>
          </p:txBody>
        </p:sp>
        <p:sp>
          <p:nvSpPr>
            <p:cNvPr id="29" name="Shape 1186"/>
            <p:cNvSpPr/>
            <p:nvPr/>
          </p:nvSpPr>
          <p:spPr>
            <a:xfrm>
              <a:off x="10316129" y="8483928"/>
              <a:ext cx="1731654" cy="1687125"/>
            </a:xfrm>
            <a:prstGeom prst="rect">
              <a:avLst/>
            </a:prstGeom>
            <a:solidFill>
              <a:srgbClr val="971817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FFFF"/>
                  </a:solidFill>
                </a:rPr>
                <a:t>local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FFFF"/>
                  </a:solidFill>
                </a:rPr>
                <a:t>FS</a:t>
              </a:r>
            </a:p>
          </p:txBody>
        </p:sp>
        <p:sp>
          <p:nvSpPr>
            <p:cNvPr id="30" name="Shape 1187"/>
            <p:cNvSpPr/>
            <p:nvPr/>
          </p:nvSpPr>
          <p:spPr>
            <a:xfrm flipV="1">
              <a:off x="3738903" y="6497930"/>
              <a:ext cx="1580523" cy="1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31" name="Shape 1188"/>
            <p:cNvSpPr/>
            <p:nvPr/>
          </p:nvSpPr>
          <p:spPr>
            <a:xfrm>
              <a:off x="5803390" y="5160544"/>
              <a:ext cx="902057" cy="647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/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fd 5</a:t>
              </a:r>
            </a:p>
          </p:txBody>
        </p:sp>
        <p:sp>
          <p:nvSpPr>
            <p:cNvPr id="32" name="Shape 1189"/>
            <p:cNvSpPr/>
            <p:nvPr/>
          </p:nvSpPr>
          <p:spPr>
            <a:xfrm>
              <a:off x="4096500" y="5965502"/>
              <a:ext cx="865328" cy="533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local</a:t>
              </a:r>
            </a:p>
          </p:txBody>
        </p:sp>
        <p:sp>
          <p:nvSpPr>
            <p:cNvPr id="33" name="Shape 1190"/>
            <p:cNvSpPr/>
            <p:nvPr/>
          </p:nvSpPr>
          <p:spPr>
            <a:xfrm>
              <a:off x="6216713" y="7456742"/>
              <a:ext cx="1" cy="1652692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34" name="Shape 1191"/>
            <p:cNvSpPr/>
            <p:nvPr/>
          </p:nvSpPr>
          <p:spPr>
            <a:xfrm>
              <a:off x="6298494" y="7972416"/>
              <a:ext cx="825501" cy="533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RPC</a:t>
              </a:r>
            </a:p>
          </p:txBody>
        </p:sp>
        <p:sp>
          <p:nvSpPr>
            <p:cNvPr id="35" name="Shape 1192"/>
            <p:cNvSpPr/>
            <p:nvPr/>
          </p:nvSpPr>
          <p:spPr>
            <a:xfrm flipV="1">
              <a:off x="8687164" y="9338450"/>
              <a:ext cx="1580523" cy="1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36" name="Shape 1193"/>
            <p:cNvSpPr/>
            <p:nvPr/>
          </p:nvSpPr>
          <p:spPr>
            <a:xfrm>
              <a:off x="9044761" y="8806022"/>
              <a:ext cx="865329" cy="533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local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8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Shape 1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1196" name="Shape 1196"/>
          <p:cNvSpPr>
            <a:spLocks noGrp="1"/>
          </p:cNvSpPr>
          <p:nvPr>
            <p:ph type="body" idx="4294967295"/>
          </p:nvPr>
        </p:nvSpPr>
        <p:spPr>
          <a:xfrm>
            <a:off x="371959" y="2383349"/>
            <a:ext cx="10785475" cy="61118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strike="sngStrike" dirty="0"/>
              <a:t>Architecture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strike="sngStrike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strike="sngStrike" dirty="0"/>
              <a:t>Network API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Write </a:t>
            </a:r>
            <a:r>
              <a:rPr sz="3800" dirty="0" smtClean="0"/>
              <a:t>Buffering</a:t>
            </a:r>
            <a:endParaRPr lang="en-US" sz="38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10565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/>
          <p:nvPr/>
        </p:nvSpPr>
        <p:spPr>
          <a:xfrm>
            <a:off x="3910614" y="3740067"/>
            <a:ext cx="2926439" cy="2478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94" extrusionOk="0">
                <a:moveTo>
                  <a:pt x="0" y="0"/>
                </a:moveTo>
                <a:cubicBezTo>
                  <a:pt x="4067" y="20072"/>
                  <a:pt x="11267" y="21600"/>
                  <a:pt x="21600" y="4585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6809506" y="3209120"/>
            <a:ext cx="2298087" cy="2608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62" extrusionOk="0">
                <a:moveTo>
                  <a:pt x="0" y="8212"/>
                </a:moveTo>
                <a:cubicBezTo>
                  <a:pt x="12282" y="-5038"/>
                  <a:pt x="19482" y="-2255"/>
                  <a:pt x="21600" y="16562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245" name="Shape 1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Write Buffers</a:t>
            </a:r>
          </a:p>
        </p:txBody>
      </p:sp>
      <p:grpSp>
        <p:nvGrpSpPr>
          <p:cNvPr id="1249" name="Group 1249"/>
          <p:cNvGrpSpPr/>
          <p:nvPr/>
        </p:nvGrpSpPr>
        <p:grpSpPr>
          <a:xfrm>
            <a:off x="8707904" y="5825834"/>
            <a:ext cx="1018572" cy="842779"/>
            <a:chOff x="0" y="0"/>
            <a:chExt cx="1018571" cy="842778"/>
          </a:xfrm>
        </p:grpSpPr>
        <p:sp>
          <p:nvSpPr>
            <p:cNvPr id="1246" name="Shape 1246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1250" name="Shape 1250"/>
          <p:cNvSpPr/>
          <p:nvPr/>
        </p:nvSpPr>
        <p:spPr>
          <a:xfrm>
            <a:off x="7780856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1251" name="Shape 1251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252" name="Shape 1252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253" name="Shape 1253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1254" name="Shape 1254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1255" name="Shape 1255"/>
          <p:cNvSpPr/>
          <p:nvPr/>
        </p:nvSpPr>
        <p:spPr>
          <a:xfrm>
            <a:off x="2431835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256" name="Shape 1256"/>
          <p:cNvSpPr/>
          <p:nvPr/>
        </p:nvSpPr>
        <p:spPr>
          <a:xfrm>
            <a:off x="3390700" y="3082695"/>
            <a:ext cx="10794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2600"/>
                </a:solidFill>
              </a:rPr>
              <a:t>write</a:t>
            </a:r>
          </a:p>
        </p:txBody>
      </p:sp>
      <p:sp>
        <p:nvSpPr>
          <p:cNvPr id="1257" name="Shape 1257"/>
          <p:cNvSpPr/>
          <p:nvPr/>
        </p:nvSpPr>
        <p:spPr>
          <a:xfrm>
            <a:off x="8062316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write buffer</a:t>
            </a:r>
          </a:p>
        </p:txBody>
      </p:sp>
      <p:sp>
        <p:nvSpPr>
          <p:cNvPr id="1258" name="Shape 1258"/>
          <p:cNvSpPr/>
          <p:nvPr/>
        </p:nvSpPr>
        <p:spPr>
          <a:xfrm>
            <a:off x="2634179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write buffer</a:t>
            </a:r>
          </a:p>
        </p:txBody>
      </p:sp>
      <p:sp>
        <p:nvSpPr>
          <p:cNvPr id="1259" name="Shape 1259"/>
          <p:cNvSpPr/>
          <p:nvPr/>
        </p:nvSpPr>
        <p:spPr>
          <a:xfrm>
            <a:off x="1211268" y="7317006"/>
            <a:ext cx="9922588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/>
                </a:solidFill>
              </a:rPr>
              <a:t>server acknowledges write before write is pushed to disk;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/>
                </a:solidFill>
              </a:rPr>
              <a:t>w</a:t>
            </a:r>
            <a:r>
              <a:rPr sz="3200" dirty="0" smtClean="0">
                <a:solidFill>
                  <a:schemeClr val="bg2"/>
                </a:solidFill>
              </a:rPr>
              <a:t>hat </a:t>
            </a:r>
            <a:r>
              <a:rPr lang="en-US" sz="3200" dirty="0" smtClean="0">
                <a:solidFill>
                  <a:schemeClr val="bg2"/>
                </a:solidFill>
              </a:rPr>
              <a:t>happens </a:t>
            </a:r>
            <a:r>
              <a:rPr sz="3200" dirty="0" smtClean="0">
                <a:solidFill>
                  <a:schemeClr val="bg2"/>
                </a:solidFill>
              </a:rPr>
              <a:t>if </a:t>
            </a:r>
            <a:r>
              <a:rPr sz="3200" dirty="0">
                <a:solidFill>
                  <a:schemeClr val="bg2"/>
                </a:solidFill>
              </a:rPr>
              <a:t>server crashes?</a:t>
            </a:r>
          </a:p>
        </p:txBody>
      </p:sp>
    </p:spTree>
    <p:extLst>
      <p:ext uri="{BB962C8B-B14F-4D97-AF65-F5344CB8AC3E}">
        <p14:creationId xmlns:p14="http://schemas.microsoft.com/office/powerpoint/2010/main" val="6382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>
            <a:spLocks noGrp="1"/>
          </p:cNvSpPr>
          <p:nvPr>
            <p:ph type="body" idx="4294967295"/>
          </p:nvPr>
        </p:nvSpPr>
        <p:spPr>
          <a:xfrm>
            <a:off x="0" y="1547813"/>
            <a:ext cx="5078413" cy="529907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client: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A to 0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B to 1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C to 2</a:t>
            </a:r>
          </a:p>
        </p:txBody>
      </p:sp>
      <p:sp>
        <p:nvSpPr>
          <p:cNvPr id="1274" name="Shape 1274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Server Write Buffer Lost</a:t>
            </a:r>
          </a:p>
        </p:txBody>
      </p:sp>
      <p:sp>
        <p:nvSpPr>
          <p:cNvPr id="1276" name="Shape 1276"/>
          <p:cNvSpPr/>
          <p:nvPr/>
        </p:nvSpPr>
        <p:spPr>
          <a:xfrm>
            <a:off x="6124524" y="2915308"/>
            <a:ext cx="2781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mem: </a:t>
            </a:r>
          </a:p>
        </p:txBody>
      </p:sp>
      <p:sp>
        <p:nvSpPr>
          <p:cNvPr id="1277" name="Shape 1277"/>
          <p:cNvSpPr/>
          <p:nvPr/>
        </p:nvSpPr>
        <p:spPr>
          <a:xfrm>
            <a:off x="9046350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A</a:t>
            </a:r>
          </a:p>
        </p:txBody>
      </p:sp>
      <p:sp>
        <p:nvSpPr>
          <p:cNvPr id="1278" name="Shape 1278"/>
          <p:cNvSpPr/>
          <p:nvPr/>
        </p:nvSpPr>
        <p:spPr>
          <a:xfrm>
            <a:off x="9918218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279" name="Shape 1279"/>
          <p:cNvSpPr/>
          <p:nvPr/>
        </p:nvSpPr>
        <p:spPr>
          <a:xfrm>
            <a:off x="10790085" y="2835235"/>
            <a:ext cx="807846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280" name="Shape 1280"/>
          <p:cNvSpPr/>
          <p:nvPr/>
        </p:nvSpPr>
        <p:spPr>
          <a:xfrm>
            <a:off x="6284877" y="4552950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disk: </a:t>
            </a:r>
          </a:p>
        </p:txBody>
      </p:sp>
      <p:sp>
        <p:nvSpPr>
          <p:cNvPr id="1281" name="Shape 1281"/>
          <p:cNvSpPr/>
          <p:nvPr/>
        </p:nvSpPr>
        <p:spPr>
          <a:xfrm>
            <a:off x="9028852" y="4472877"/>
            <a:ext cx="807847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9900720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10772587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259"/>
          <p:cNvSpPr/>
          <p:nvPr/>
        </p:nvSpPr>
        <p:spPr>
          <a:xfrm>
            <a:off x="1163230" y="8810205"/>
            <a:ext cx="992258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server acknowledges write before write is pushed </a:t>
            </a:r>
            <a:r>
              <a:rPr lang="en-US" sz="3200" smtClean="0">
                <a:solidFill>
                  <a:schemeClr val="tx1"/>
                </a:solidFill>
              </a:rPr>
              <a:t>to disk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Shape 1286"/>
          <p:cNvSpPr>
            <a:spLocks noGrp="1"/>
          </p:cNvSpPr>
          <p:nvPr>
            <p:ph type="body" idx="4294967295"/>
          </p:nvPr>
        </p:nvSpPr>
        <p:spPr>
          <a:xfrm>
            <a:off x="0" y="1547813"/>
            <a:ext cx="5078413" cy="529907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client: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A to 0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B to 1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C to 2</a:t>
            </a:r>
          </a:p>
        </p:txBody>
      </p:sp>
      <p:sp>
        <p:nvSpPr>
          <p:cNvPr id="1285" name="Shape 1285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Server Write Buffer Lost</a:t>
            </a:r>
          </a:p>
        </p:txBody>
      </p:sp>
      <p:sp>
        <p:nvSpPr>
          <p:cNvPr id="1287" name="Shape 1287"/>
          <p:cNvSpPr/>
          <p:nvPr/>
        </p:nvSpPr>
        <p:spPr>
          <a:xfrm>
            <a:off x="6124524" y="2915308"/>
            <a:ext cx="2781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mem: </a:t>
            </a:r>
          </a:p>
        </p:txBody>
      </p:sp>
      <p:sp>
        <p:nvSpPr>
          <p:cNvPr id="1288" name="Shape 1288"/>
          <p:cNvSpPr/>
          <p:nvPr/>
        </p:nvSpPr>
        <p:spPr>
          <a:xfrm>
            <a:off x="9046350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A</a:t>
            </a:r>
          </a:p>
        </p:txBody>
      </p:sp>
      <p:sp>
        <p:nvSpPr>
          <p:cNvPr id="1289" name="Shape 1289"/>
          <p:cNvSpPr/>
          <p:nvPr/>
        </p:nvSpPr>
        <p:spPr>
          <a:xfrm>
            <a:off x="9918218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290" name="Shape 1290"/>
          <p:cNvSpPr/>
          <p:nvPr/>
        </p:nvSpPr>
        <p:spPr>
          <a:xfrm>
            <a:off x="10790085" y="2835235"/>
            <a:ext cx="807846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291" name="Shape 1291"/>
          <p:cNvSpPr/>
          <p:nvPr/>
        </p:nvSpPr>
        <p:spPr>
          <a:xfrm>
            <a:off x="6284877" y="4552950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disk: </a:t>
            </a:r>
          </a:p>
        </p:txBody>
      </p:sp>
      <p:sp>
        <p:nvSpPr>
          <p:cNvPr id="1292" name="Shape 1292"/>
          <p:cNvSpPr/>
          <p:nvPr/>
        </p:nvSpPr>
        <p:spPr>
          <a:xfrm>
            <a:off x="9028852" y="4472877"/>
            <a:ext cx="807847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A</a:t>
            </a:r>
          </a:p>
        </p:txBody>
      </p:sp>
      <p:sp>
        <p:nvSpPr>
          <p:cNvPr id="1293" name="Shape 1293"/>
          <p:cNvSpPr/>
          <p:nvPr/>
        </p:nvSpPr>
        <p:spPr>
          <a:xfrm>
            <a:off x="9900720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294" name="Shape 1294"/>
          <p:cNvSpPr/>
          <p:nvPr/>
        </p:nvSpPr>
        <p:spPr>
          <a:xfrm>
            <a:off x="10772587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2" name="Shape 1259"/>
          <p:cNvSpPr/>
          <p:nvPr/>
        </p:nvSpPr>
        <p:spPr>
          <a:xfrm>
            <a:off x="1163230" y="8810205"/>
            <a:ext cx="992258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server acknowledges write before write is pushed </a:t>
            </a:r>
            <a:r>
              <a:rPr lang="en-US" sz="3200" smtClean="0">
                <a:solidFill>
                  <a:schemeClr val="tx1"/>
                </a:solidFill>
              </a:rPr>
              <a:t>to disk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5544813" y="4989401"/>
            <a:ext cx="1529904" cy="737109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3070323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Writer Process</a:t>
            </a:r>
          </a:p>
        </p:txBody>
      </p:sp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Pipe</a:t>
            </a:r>
          </a:p>
        </p:txBody>
      </p:sp>
      <p:sp>
        <p:nvSpPr>
          <p:cNvPr id="214" name="Shape 214"/>
          <p:cNvSpPr/>
          <p:nvPr/>
        </p:nvSpPr>
        <p:spPr>
          <a:xfrm>
            <a:off x="2845270" y="2014197"/>
            <a:ext cx="7335798" cy="427128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7714441" y="2215969"/>
            <a:ext cx="2253097" cy="1402370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Reader Process</a:t>
            </a:r>
          </a:p>
        </p:txBody>
      </p:sp>
      <p:sp>
        <p:nvSpPr>
          <p:cNvPr id="216" name="Shape 216"/>
          <p:cNvSpPr/>
          <p:nvPr/>
        </p:nvSpPr>
        <p:spPr>
          <a:xfrm>
            <a:off x="2877912" y="4235771"/>
            <a:ext cx="7282037" cy="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17" name="Shape 217"/>
          <p:cNvSpPr/>
          <p:nvPr/>
        </p:nvSpPr>
        <p:spPr>
          <a:xfrm rot="16200000">
            <a:off x="1949684" y="2762579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218" name="Shape 218"/>
          <p:cNvSpPr/>
          <p:nvPr/>
        </p:nvSpPr>
        <p:spPr>
          <a:xfrm rot="16200000">
            <a:off x="1767718" y="4921579"/>
            <a:ext cx="1367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219" name="Shape 219"/>
          <p:cNvSpPr/>
          <p:nvPr/>
        </p:nvSpPr>
        <p:spPr>
          <a:xfrm>
            <a:off x="5044976" y="4989401"/>
            <a:ext cx="2947909" cy="73710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20" name="Shape 220"/>
          <p:cNvSpPr/>
          <p:nvPr/>
        </p:nvSpPr>
        <p:spPr>
          <a:xfrm flipV="1">
            <a:off x="7733844" y="3683419"/>
            <a:ext cx="636581" cy="1087984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Shape 1297"/>
          <p:cNvSpPr>
            <a:spLocks noGrp="1"/>
          </p:cNvSpPr>
          <p:nvPr>
            <p:ph type="body" idx="4294967295"/>
          </p:nvPr>
        </p:nvSpPr>
        <p:spPr>
          <a:xfrm>
            <a:off x="0" y="1547813"/>
            <a:ext cx="5078413" cy="5299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client: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A to 0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B to 1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C to 2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X to 0</a:t>
            </a:r>
          </a:p>
        </p:txBody>
      </p:sp>
      <p:sp>
        <p:nvSpPr>
          <p:cNvPr id="1296" name="Shape 1296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Server Write Buffer Lost</a:t>
            </a:r>
          </a:p>
        </p:txBody>
      </p:sp>
      <p:sp>
        <p:nvSpPr>
          <p:cNvPr id="1298" name="Shape 1298"/>
          <p:cNvSpPr/>
          <p:nvPr/>
        </p:nvSpPr>
        <p:spPr>
          <a:xfrm>
            <a:off x="6124524" y="2915308"/>
            <a:ext cx="2781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mem: </a:t>
            </a:r>
          </a:p>
        </p:txBody>
      </p:sp>
      <p:sp>
        <p:nvSpPr>
          <p:cNvPr id="1299" name="Shape 1299"/>
          <p:cNvSpPr/>
          <p:nvPr/>
        </p:nvSpPr>
        <p:spPr>
          <a:xfrm>
            <a:off x="9046350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X</a:t>
            </a:r>
          </a:p>
        </p:txBody>
      </p:sp>
      <p:sp>
        <p:nvSpPr>
          <p:cNvPr id="1300" name="Shape 1300"/>
          <p:cNvSpPr/>
          <p:nvPr/>
        </p:nvSpPr>
        <p:spPr>
          <a:xfrm>
            <a:off x="9918218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301" name="Shape 1301"/>
          <p:cNvSpPr/>
          <p:nvPr/>
        </p:nvSpPr>
        <p:spPr>
          <a:xfrm>
            <a:off x="10790085" y="2835235"/>
            <a:ext cx="807846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302" name="Shape 1302"/>
          <p:cNvSpPr/>
          <p:nvPr/>
        </p:nvSpPr>
        <p:spPr>
          <a:xfrm>
            <a:off x="6284877" y="4552950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disk: </a:t>
            </a:r>
          </a:p>
        </p:txBody>
      </p:sp>
      <p:sp>
        <p:nvSpPr>
          <p:cNvPr id="1303" name="Shape 1303"/>
          <p:cNvSpPr/>
          <p:nvPr/>
        </p:nvSpPr>
        <p:spPr>
          <a:xfrm>
            <a:off x="9028852" y="4472877"/>
            <a:ext cx="807847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A</a:t>
            </a:r>
          </a:p>
        </p:txBody>
      </p:sp>
      <p:sp>
        <p:nvSpPr>
          <p:cNvPr id="1304" name="Shape 1304"/>
          <p:cNvSpPr/>
          <p:nvPr/>
        </p:nvSpPr>
        <p:spPr>
          <a:xfrm>
            <a:off x="9900720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305" name="Shape 1305"/>
          <p:cNvSpPr/>
          <p:nvPr/>
        </p:nvSpPr>
        <p:spPr>
          <a:xfrm>
            <a:off x="10772587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2" name="Shape 1259"/>
          <p:cNvSpPr/>
          <p:nvPr/>
        </p:nvSpPr>
        <p:spPr>
          <a:xfrm>
            <a:off x="1163230" y="8810205"/>
            <a:ext cx="992258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server acknowledges write before write is pushed </a:t>
            </a:r>
            <a:r>
              <a:rPr lang="en-US" sz="3200" smtClean="0">
                <a:solidFill>
                  <a:schemeClr val="tx1"/>
                </a:solidFill>
              </a:rPr>
              <a:t>to disk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>
            <a:spLocks noGrp="1"/>
          </p:cNvSpPr>
          <p:nvPr>
            <p:ph type="body" idx="4294967295"/>
          </p:nvPr>
        </p:nvSpPr>
        <p:spPr>
          <a:xfrm>
            <a:off x="0" y="1547813"/>
            <a:ext cx="5078413" cy="5299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client: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A to 0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B to 1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C to 2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X to 0</a:t>
            </a:r>
          </a:p>
        </p:txBody>
      </p:sp>
      <p:sp>
        <p:nvSpPr>
          <p:cNvPr id="1307" name="Shape 1307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Server Write Buffer Lost</a:t>
            </a:r>
          </a:p>
        </p:txBody>
      </p:sp>
      <p:sp>
        <p:nvSpPr>
          <p:cNvPr id="1309" name="Shape 1309"/>
          <p:cNvSpPr/>
          <p:nvPr/>
        </p:nvSpPr>
        <p:spPr>
          <a:xfrm>
            <a:off x="6124524" y="2915308"/>
            <a:ext cx="2781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mem: </a:t>
            </a:r>
          </a:p>
        </p:txBody>
      </p:sp>
      <p:sp>
        <p:nvSpPr>
          <p:cNvPr id="1310" name="Shape 1310"/>
          <p:cNvSpPr/>
          <p:nvPr/>
        </p:nvSpPr>
        <p:spPr>
          <a:xfrm>
            <a:off x="9046350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X</a:t>
            </a:r>
          </a:p>
        </p:txBody>
      </p:sp>
      <p:sp>
        <p:nvSpPr>
          <p:cNvPr id="1311" name="Shape 1311"/>
          <p:cNvSpPr/>
          <p:nvPr/>
        </p:nvSpPr>
        <p:spPr>
          <a:xfrm>
            <a:off x="9918218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312" name="Shape 1312"/>
          <p:cNvSpPr/>
          <p:nvPr/>
        </p:nvSpPr>
        <p:spPr>
          <a:xfrm>
            <a:off x="10790085" y="2835235"/>
            <a:ext cx="807846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313" name="Shape 1313"/>
          <p:cNvSpPr/>
          <p:nvPr/>
        </p:nvSpPr>
        <p:spPr>
          <a:xfrm>
            <a:off x="6284877" y="4552950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disk: </a:t>
            </a:r>
          </a:p>
        </p:txBody>
      </p:sp>
      <p:sp>
        <p:nvSpPr>
          <p:cNvPr id="1314" name="Shape 1314"/>
          <p:cNvSpPr/>
          <p:nvPr/>
        </p:nvSpPr>
        <p:spPr>
          <a:xfrm>
            <a:off x="9028852" y="4472877"/>
            <a:ext cx="807847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X</a:t>
            </a:r>
          </a:p>
        </p:txBody>
      </p:sp>
      <p:sp>
        <p:nvSpPr>
          <p:cNvPr id="1315" name="Shape 1315"/>
          <p:cNvSpPr/>
          <p:nvPr/>
        </p:nvSpPr>
        <p:spPr>
          <a:xfrm>
            <a:off x="9900720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316" name="Shape 1316"/>
          <p:cNvSpPr/>
          <p:nvPr/>
        </p:nvSpPr>
        <p:spPr>
          <a:xfrm>
            <a:off x="10772587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2" name="Shape 1259"/>
          <p:cNvSpPr/>
          <p:nvPr/>
        </p:nvSpPr>
        <p:spPr>
          <a:xfrm>
            <a:off x="1163230" y="8810205"/>
            <a:ext cx="992258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server acknowledges write before write is pushed </a:t>
            </a:r>
            <a:r>
              <a:rPr lang="en-US" sz="3200" smtClean="0">
                <a:solidFill>
                  <a:schemeClr val="tx1"/>
                </a:solidFill>
              </a:rPr>
              <a:t>to disk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Shape 1319"/>
          <p:cNvSpPr>
            <a:spLocks noGrp="1"/>
          </p:cNvSpPr>
          <p:nvPr>
            <p:ph type="body" idx="4294967295"/>
          </p:nvPr>
        </p:nvSpPr>
        <p:spPr>
          <a:xfrm>
            <a:off x="0" y="1547813"/>
            <a:ext cx="5078413" cy="60854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client: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A to 0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B to 1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C to 2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X to 0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Y to 1</a:t>
            </a:r>
          </a:p>
        </p:txBody>
      </p:sp>
      <p:sp>
        <p:nvSpPr>
          <p:cNvPr id="1318" name="Shape 1318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Server Write Buffer Lost</a:t>
            </a:r>
          </a:p>
        </p:txBody>
      </p:sp>
      <p:sp>
        <p:nvSpPr>
          <p:cNvPr id="1320" name="Shape 1320"/>
          <p:cNvSpPr/>
          <p:nvPr/>
        </p:nvSpPr>
        <p:spPr>
          <a:xfrm>
            <a:off x="6124524" y="2915308"/>
            <a:ext cx="2781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mem: </a:t>
            </a:r>
          </a:p>
        </p:txBody>
      </p:sp>
      <p:sp>
        <p:nvSpPr>
          <p:cNvPr id="1321" name="Shape 1321"/>
          <p:cNvSpPr/>
          <p:nvPr/>
        </p:nvSpPr>
        <p:spPr>
          <a:xfrm>
            <a:off x="9046350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X</a:t>
            </a:r>
          </a:p>
        </p:txBody>
      </p:sp>
      <p:sp>
        <p:nvSpPr>
          <p:cNvPr id="1322" name="Shape 1322"/>
          <p:cNvSpPr/>
          <p:nvPr/>
        </p:nvSpPr>
        <p:spPr>
          <a:xfrm>
            <a:off x="9918218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Y</a:t>
            </a:r>
          </a:p>
        </p:txBody>
      </p:sp>
      <p:sp>
        <p:nvSpPr>
          <p:cNvPr id="1323" name="Shape 1323"/>
          <p:cNvSpPr/>
          <p:nvPr/>
        </p:nvSpPr>
        <p:spPr>
          <a:xfrm>
            <a:off x="10790085" y="2835235"/>
            <a:ext cx="807846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324" name="Shape 1324"/>
          <p:cNvSpPr/>
          <p:nvPr/>
        </p:nvSpPr>
        <p:spPr>
          <a:xfrm>
            <a:off x="6284877" y="4552950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disk: </a:t>
            </a:r>
          </a:p>
        </p:txBody>
      </p:sp>
      <p:sp>
        <p:nvSpPr>
          <p:cNvPr id="1325" name="Shape 1325"/>
          <p:cNvSpPr/>
          <p:nvPr/>
        </p:nvSpPr>
        <p:spPr>
          <a:xfrm>
            <a:off x="9028852" y="4472877"/>
            <a:ext cx="807847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X</a:t>
            </a:r>
          </a:p>
        </p:txBody>
      </p:sp>
      <p:sp>
        <p:nvSpPr>
          <p:cNvPr id="1326" name="Shape 1326"/>
          <p:cNvSpPr/>
          <p:nvPr/>
        </p:nvSpPr>
        <p:spPr>
          <a:xfrm>
            <a:off x="9900720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327" name="Shape 1327"/>
          <p:cNvSpPr/>
          <p:nvPr/>
        </p:nvSpPr>
        <p:spPr>
          <a:xfrm>
            <a:off x="10772587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2" name="Shape 1259"/>
          <p:cNvSpPr/>
          <p:nvPr/>
        </p:nvSpPr>
        <p:spPr>
          <a:xfrm>
            <a:off x="1163230" y="8810205"/>
            <a:ext cx="992258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server acknowledges write before write is pushed </a:t>
            </a:r>
            <a:r>
              <a:rPr lang="en-US" sz="3200" smtClean="0">
                <a:solidFill>
                  <a:schemeClr val="tx1"/>
                </a:solidFill>
              </a:rPr>
              <a:t>to disk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Server Write Buffer Lost</a:t>
            </a:r>
          </a:p>
        </p:txBody>
      </p:sp>
      <p:sp>
        <p:nvSpPr>
          <p:cNvPr id="1331" name="Shape 1331"/>
          <p:cNvSpPr/>
          <p:nvPr/>
        </p:nvSpPr>
        <p:spPr>
          <a:xfrm>
            <a:off x="6124524" y="2915308"/>
            <a:ext cx="2781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mem: </a:t>
            </a:r>
          </a:p>
        </p:txBody>
      </p:sp>
      <p:sp>
        <p:nvSpPr>
          <p:cNvPr id="1332" name="Shape 1332"/>
          <p:cNvSpPr/>
          <p:nvPr/>
        </p:nvSpPr>
        <p:spPr>
          <a:xfrm>
            <a:off x="9046350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3" name="Shape 1333"/>
          <p:cNvSpPr/>
          <p:nvPr/>
        </p:nvSpPr>
        <p:spPr>
          <a:xfrm>
            <a:off x="9918218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4" name="Shape 1334"/>
          <p:cNvSpPr/>
          <p:nvPr/>
        </p:nvSpPr>
        <p:spPr>
          <a:xfrm>
            <a:off x="10790085" y="2835235"/>
            <a:ext cx="807846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5" name="Shape 1335"/>
          <p:cNvSpPr/>
          <p:nvPr/>
        </p:nvSpPr>
        <p:spPr>
          <a:xfrm>
            <a:off x="6284877" y="4552950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disk: </a:t>
            </a:r>
          </a:p>
        </p:txBody>
      </p:sp>
      <p:sp>
        <p:nvSpPr>
          <p:cNvPr id="1336" name="Shape 1336"/>
          <p:cNvSpPr/>
          <p:nvPr/>
        </p:nvSpPr>
        <p:spPr>
          <a:xfrm>
            <a:off x="9028852" y="4472877"/>
            <a:ext cx="807847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X</a:t>
            </a:r>
          </a:p>
        </p:txBody>
      </p:sp>
      <p:sp>
        <p:nvSpPr>
          <p:cNvPr id="1337" name="Shape 1337"/>
          <p:cNvSpPr/>
          <p:nvPr/>
        </p:nvSpPr>
        <p:spPr>
          <a:xfrm>
            <a:off x="9900720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338" name="Shape 1338"/>
          <p:cNvSpPr/>
          <p:nvPr/>
        </p:nvSpPr>
        <p:spPr>
          <a:xfrm>
            <a:off x="10772587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339" name="Shape 1339"/>
          <p:cNvSpPr/>
          <p:nvPr/>
        </p:nvSpPr>
        <p:spPr>
          <a:xfrm>
            <a:off x="9673861" y="5734399"/>
            <a:ext cx="126156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1"/>
                </a:solidFill>
              </a:rPr>
              <a:t>crash!</a:t>
            </a:r>
          </a:p>
        </p:txBody>
      </p:sp>
      <p:sp>
        <p:nvSpPr>
          <p:cNvPr id="13" name="Shape 1319"/>
          <p:cNvSpPr txBox="1">
            <a:spLocks/>
          </p:cNvSpPr>
          <p:nvPr/>
        </p:nvSpPr>
        <p:spPr>
          <a:xfrm>
            <a:off x="0" y="1547813"/>
            <a:ext cx="5078413" cy="6085439"/>
          </a:xfrm>
          <a:prstGeom prst="rect">
            <a:avLst/>
          </a:prstGeom>
        </p:spPr>
        <p:txBody>
          <a:bodyPr vert="horz" lIns="130046" tIns="65023" rIns="130046" bIns="65023" rtlCol="0">
            <a:normAutofit fontScale="92500" lnSpcReduction="20000"/>
          </a:bodyPr>
          <a:lstStyle>
            <a:lvl1pPr marL="401878" indent="-401878" algn="l" defTabSz="1300460" rtl="0" eaLnBrk="1" latinLnBrk="0" hangingPunct="1">
              <a:spcBef>
                <a:spcPts val="2844"/>
              </a:spcBef>
              <a:buFont typeface="Calisto MT" pitchFamily="18" charset="0"/>
              <a:buChar char="•"/>
              <a:defRPr sz="3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821818" indent="-419940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31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23696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25575" indent="-401878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27453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client: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endParaRPr lang="en-US" sz="3600" dirty="0" smtClean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A to 0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B to 1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C to 2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endParaRPr lang="en-US" sz="3600" dirty="0" smtClean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X to 0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Y to 1</a:t>
            </a:r>
            <a:endParaRPr lang="en-US"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14" name="Shape 1259"/>
          <p:cNvSpPr/>
          <p:nvPr/>
        </p:nvSpPr>
        <p:spPr>
          <a:xfrm>
            <a:off x="1163230" y="8810205"/>
            <a:ext cx="992258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server acknowledges write before write is pushed </a:t>
            </a:r>
            <a:r>
              <a:rPr lang="en-US" sz="3200" smtClean="0">
                <a:solidFill>
                  <a:schemeClr val="tx1"/>
                </a:solidFill>
              </a:rPr>
              <a:t>to disk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Shape 134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Server Write Buffer Lost</a:t>
            </a:r>
          </a:p>
        </p:txBody>
      </p:sp>
      <p:sp>
        <p:nvSpPr>
          <p:cNvPr id="1343" name="Shape 1343"/>
          <p:cNvSpPr/>
          <p:nvPr/>
        </p:nvSpPr>
        <p:spPr>
          <a:xfrm>
            <a:off x="6124524" y="2915308"/>
            <a:ext cx="2781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mem: </a:t>
            </a:r>
          </a:p>
        </p:txBody>
      </p:sp>
      <p:sp>
        <p:nvSpPr>
          <p:cNvPr id="1344" name="Shape 1344"/>
          <p:cNvSpPr/>
          <p:nvPr/>
        </p:nvSpPr>
        <p:spPr>
          <a:xfrm>
            <a:off x="9046350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45" name="Shape 1345"/>
          <p:cNvSpPr/>
          <p:nvPr/>
        </p:nvSpPr>
        <p:spPr>
          <a:xfrm>
            <a:off x="9918218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46" name="Shape 1346"/>
          <p:cNvSpPr/>
          <p:nvPr/>
        </p:nvSpPr>
        <p:spPr>
          <a:xfrm>
            <a:off x="10790085" y="2835235"/>
            <a:ext cx="807846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47" name="Shape 1347"/>
          <p:cNvSpPr/>
          <p:nvPr/>
        </p:nvSpPr>
        <p:spPr>
          <a:xfrm>
            <a:off x="6284877" y="4552950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disk: </a:t>
            </a:r>
          </a:p>
        </p:txBody>
      </p:sp>
      <p:sp>
        <p:nvSpPr>
          <p:cNvPr id="1348" name="Shape 1348"/>
          <p:cNvSpPr/>
          <p:nvPr/>
        </p:nvSpPr>
        <p:spPr>
          <a:xfrm>
            <a:off x="9028852" y="4472877"/>
            <a:ext cx="807847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X</a:t>
            </a:r>
          </a:p>
        </p:txBody>
      </p:sp>
      <p:sp>
        <p:nvSpPr>
          <p:cNvPr id="1349" name="Shape 1349"/>
          <p:cNvSpPr/>
          <p:nvPr/>
        </p:nvSpPr>
        <p:spPr>
          <a:xfrm>
            <a:off x="9900720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350" name="Shape 1350"/>
          <p:cNvSpPr/>
          <p:nvPr/>
        </p:nvSpPr>
        <p:spPr>
          <a:xfrm>
            <a:off x="10772587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2" name="Shape 1319"/>
          <p:cNvSpPr txBox="1">
            <a:spLocks/>
          </p:cNvSpPr>
          <p:nvPr/>
        </p:nvSpPr>
        <p:spPr>
          <a:xfrm>
            <a:off x="0" y="1547813"/>
            <a:ext cx="5078413" cy="6085439"/>
          </a:xfrm>
          <a:prstGeom prst="rect">
            <a:avLst/>
          </a:prstGeom>
        </p:spPr>
        <p:txBody>
          <a:bodyPr vert="horz" lIns="130046" tIns="65023" rIns="130046" bIns="65023" rtlCol="0">
            <a:normAutofit fontScale="92500" lnSpcReduction="20000"/>
          </a:bodyPr>
          <a:lstStyle>
            <a:lvl1pPr marL="401878" indent="-401878" algn="l" defTabSz="1300460" rtl="0" eaLnBrk="1" latinLnBrk="0" hangingPunct="1">
              <a:spcBef>
                <a:spcPts val="2844"/>
              </a:spcBef>
              <a:buFont typeface="Calisto MT" pitchFamily="18" charset="0"/>
              <a:buChar char="•"/>
              <a:defRPr sz="3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821818" indent="-419940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31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23696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25575" indent="-401878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27453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client: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endParaRPr lang="en-US" sz="3600" dirty="0" smtClean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A to 0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B to 1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C to 2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endParaRPr lang="en-US" sz="3600" dirty="0" smtClean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X to 0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Y to 1</a:t>
            </a:r>
            <a:endParaRPr lang="en-US"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13" name="Shape 1259"/>
          <p:cNvSpPr/>
          <p:nvPr/>
        </p:nvSpPr>
        <p:spPr>
          <a:xfrm>
            <a:off x="1163230" y="8810205"/>
            <a:ext cx="992258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server acknowledges write before write is pushed </a:t>
            </a:r>
            <a:r>
              <a:rPr lang="en-US" sz="3200" smtClean="0">
                <a:solidFill>
                  <a:schemeClr val="tx1"/>
                </a:solidFill>
              </a:rPr>
              <a:t>to disk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Shape 1353"/>
          <p:cNvSpPr>
            <a:spLocks noGrp="1"/>
          </p:cNvSpPr>
          <p:nvPr>
            <p:ph type="body" idx="4294967295"/>
          </p:nvPr>
        </p:nvSpPr>
        <p:spPr>
          <a:xfrm>
            <a:off x="0" y="1547813"/>
            <a:ext cx="5078413" cy="68408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client: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A to 0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B to 1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C to 2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X to 0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Y to 1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Z to 2</a:t>
            </a:r>
          </a:p>
        </p:txBody>
      </p:sp>
      <p:sp>
        <p:nvSpPr>
          <p:cNvPr id="1352" name="Shape 1352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Server Write Buffer Lost</a:t>
            </a:r>
          </a:p>
        </p:txBody>
      </p:sp>
      <p:sp>
        <p:nvSpPr>
          <p:cNvPr id="1354" name="Shape 1354"/>
          <p:cNvSpPr/>
          <p:nvPr/>
        </p:nvSpPr>
        <p:spPr>
          <a:xfrm>
            <a:off x="6124524" y="2915308"/>
            <a:ext cx="2781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mem: </a:t>
            </a:r>
          </a:p>
        </p:txBody>
      </p:sp>
      <p:sp>
        <p:nvSpPr>
          <p:cNvPr id="1355" name="Shape 1355"/>
          <p:cNvSpPr/>
          <p:nvPr/>
        </p:nvSpPr>
        <p:spPr>
          <a:xfrm>
            <a:off x="9046350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56" name="Shape 1356"/>
          <p:cNvSpPr/>
          <p:nvPr/>
        </p:nvSpPr>
        <p:spPr>
          <a:xfrm>
            <a:off x="9918218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57" name="Shape 1357"/>
          <p:cNvSpPr/>
          <p:nvPr/>
        </p:nvSpPr>
        <p:spPr>
          <a:xfrm>
            <a:off x="10790085" y="2835235"/>
            <a:ext cx="807846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Z</a:t>
            </a:r>
          </a:p>
        </p:txBody>
      </p:sp>
      <p:sp>
        <p:nvSpPr>
          <p:cNvPr id="1358" name="Shape 1358"/>
          <p:cNvSpPr/>
          <p:nvPr/>
        </p:nvSpPr>
        <p:spPr>
          <a:xfrm>
            <a:off x="6284877" y="4552950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disk: </a:t>
            </a:r>
          </a:p>
        </p:txBody>
      </p:sp>
      <p:sp>
        <p:nvSpPr>
          <p:cNvPr id="1359" name="Shape 1359"/>
          <p:cNvSpPr/>
          <p:nvPr/>
        </p:nvSpPr>
        <p:spPr>
          <a:xfrm>
            <a:off x="9028852" y="4472877"/>
            <a:ext cx="807847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X</a:t>
            </a:r>
          </a:p>
        </p:txBody>
      </p:sp>
      <p:sp>
        <p:nvSpPr>
          <p:cNvPr id="1360" name="Shape 1360"/>
          <p:cNvSpPr/>
          <p:nvPr/>
        </p:nvSpPr>
        <p:spPr>
          <a:xfrm>
            <a:off x="9900720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361" name="Shape 1361"/>
          <p:cNvSpPr/>
          <p:nvPr/>
        </p:nvSpPr>
        <p:spPr>
          <a:xfrm>
            <a:off x="10772587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C</a:t>
            </a:r>
          </a:p>
        </p:txBody>
      </p:sp>
      <p:sp>
        <p:nvSpPr>
          <p:cNvPr id="12" name="Shape 1259"/>
          <p:cNvSpPr/>
          <p:nvPr/>
        </p:nvSpPr>
        <p:spPr>
          <a:xfrm>
            <a:off x="1163230" y="8810205"/>
            <a:ext cx="992258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server acknowledges write before write is pushed </a:t>
            </a:r>
            <a:r>
              <a:rPr lang="en-US" sz="3200" smtClean="0">
                <a:solidFill>
                  <a:schemeClr val="tx1"/>
                </a:solidFill>
              </a:rPr>
              <a:t>to disk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Shape 1363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Server Write Buffer Lost</a:t>
            </a:r>
          </a:p>
        </p:txBody>
      </p:sp>
      <p:sp>
        <p:nvSpPr>
          <p:cNvPr id="1365" name="Shape 1365"/>
          <p:cNvSpPr/>
          <p:nvPr/>
        </p:nvSpPr>
        <p:spPr>
          <a:xfrm>
            <a:off x="6124524" y="2915308"/>
            <a:ext cx="2781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mem: </a:t>
            </a:r>
          </a:p>
        </p:txBody>
      </p:sp>
      <p:sp>
        <p:nvSpPr>
          <p:cNvPr id="1366" name="Shape 1366"/>
          <p:cNvSpPr/>
          <p:nvPr/>
        </p:nvSpPr>
        <p:spPr>
          <a:xfrm>
            <a:off x="9046350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9918218" y="2835235"/>
            <a:ext cx="807847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10790085" y="2835235"/>
            <a:ext cx="807846" cy="807847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Z</a:t>
            </a:r>
          </a:p>
        </p:txBody>
      </p:sp>
      <p:sp>
        <p:nvSpPr>
          <p:cNvPr id="1369" name="Shape 1369"/>
          <p:cNvSpPr/>
          <p:nvPr/>
        </p:nvSpPr>
        <p:spPr>
          <a:xfrm>
            <a:off x="6284877" y="4552950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 disk: </a:t>
            </a:r>
          </a:p>
        </p:txBody>
      </p:sp>
      <p:sp>
        <p:nvSpPr>
          <p:cNvPr id="1370" name="Shape 1370"/>
          <p:cNvSpPr/>
          <p:nvPr/>
        </p:nvSpPr>
        <p:spPr>
          <a:xfrm>
            <a:off x="9028852" y="4472877"/>
            <a:ext cx="807847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X</a:t>
            </a:r>
          </a:p>
        </p:txBody>
      </p:sp>
      <p:sp>
        <p:nvSpPr>
          <p:cNvPr id="1371" name="Shape 1371"/>
          <p:cNvSpPr/>
          <p:nvPr/>
        </p:nvSpPr>
        <p:spPr>
          <a:xfrm>
            <a:off x="9900720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</a:t>
            </a:r>
          </a:p>
        </p:txBody>
      </p:sp>
      <p:sp>
        <p:nvSpPr>
          <p:cNvPr id="1372" name="Shape 1372"/>
          <p:cNvSpPr/>
          <p:nvPr/>
        </p:nvSpPr>
        <p:spPr>
          <a:xfrm>
            <a:off x="10772587" y="4472877"/>
            <a:ext cx="807846" cy="807846"/>
          </a:xfrm>
          <a:prstGeom prst="rect">
            <a:avLst/>
          </a:prstGeom>
          <a:solidFill>
            <a:srgbClr val="A6AA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Z</a:t>
            </a:r>
          </a:p>
        </p:txBody>
      </p:sp>
      <p:sp>
        <p:nvSpPr>
          <p:cNvPr id="12" name="Shape 1353"/>
          <p:cNvSpPr txBox="1">
            <a:spLocks/>
          </p:cNvSpPr>
          <p:nvPr/>
        </p:nvSpPr>
        <p:spPr>
          <a:xfrm>
            <a:off x="0" y="1567691"/>
            <a:ext cx="5078413" cy="6840813"/>
          </a:xfrm>
          <a:prstGeom prst="rect">
            <a:avLst/>
          </a:prstGeom>
        </p:spPr>
        <p:txBody>
          <a:bodyPr vert="horz" lIns="130046" tIns="65023" rIns="130046" bIns="65023" rtlCol="0">
            <a:normAutofit fontScale="92500" lnSpcReduction="20000"/>
          </a:bodyPr>
          <a:lstStyle>
            <a:lvl1pPr marL="401878" indent="-401878" algn="l" defTabSz="1300460" rtl="0" eaLnBrk="1" latinLnBrk="0" hangingPunct="1">
              <a:spcBef>
                <a:spcPts val="2844"/>
              </a:spcBef>
              <a:buFont typeface="Calisto MT" pitchFamily="18" charset="0"/>
              <a:buChar char="•"/>
              <a:defRPr sz="3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821818" indent="-419940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31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23696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25575" indent="-401878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27453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client: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endParaRPr lang="en-US" sz="3600" smtClean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A to 0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B to 1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C to 2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endParaRPr lang="en-US" sz="3600" smtClean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X to 0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Y to 1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 write Z to 2</a:t>
            </a:r>
            <a:endParaRPr lang="en-US" sz="36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13" name="Shape 1385"/>
          <p:cNvSpPr/>
          <p:nvPr/>
        </p:nvSpPr>
        <p:spPr>
          <a:xfrm>
            <a:off x="5474402" y="6088234"/>
            <a:ext cx="7108900" cy="271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400" dirty="0" smtClean="0">
                <a:solidFill>
                  <a:schemeClr val="tx1"/>
                </a:solidFill>
              </a:rPr>
              <a:t>Problem: </a:t>
            </a:r>
            <a:br>
              <a:rPr lang="en-US" sz="3400" dirty="0" smtClean="0">
                <a:solidFill>
                  <a:schemeClr val="tx1"/>
                </a:solidFill>
              </a:rPr>
            </a:br>
            <a:r>
              <a:rPr lang="en-US" sz="3400" dirty="0" smtClean="0">
                <a:solidFill>
                  <a:schemeClr val="tx1"/>
                </a:solidFill>
              </a:rPr>
              <a:t>N</a:t>
            </a:r>
            <a:r>
              <a:rPr sz="3400" dirty="0" smtClean="0">
                <a:solidFill>
                  <a:schemeClr val="tx1"/>
                </a:solidFill>
              </a:rPr>
              <a:t>o </a:t>
            </a:r>
            <a:r>
              <a:rPr sz="3400" dirty="0">
                <a:solidFill>
                  <a:schemeClr val="tx1"/>
                </a:solidFill>
              </a:rPr>
              <a:t>write failed,</a:t>
            </a:r>
            <a:r>
              <a:rPr sz="3400" dirty="0" smtClean="0">
                <a:solidFill>
                  <a:schemeClr val="tx1"/>
                </a:solidFill>
              </a:rPr>
              <a:t> but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sz="3400" dirty="0" smtClean="0">
                <a:solidFill>
                  <a:schemeClr val="tx1"/>
                </a:solidFill>
              </a:rPr>
              <a:t>disk </a:t>
            </a:r>
            <a:r>
              <a:rPr sz="3400" dirty="0">
                <a:solidFill>
                  <a:schemeClr val="tx1"/>
                </a:solidFill>
              </a:rPr>
              <a:t>state</a:t>
            </a:r>
            <a:r>
              <a:rPr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doesn’t match any point in time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3400" dirty="0" smtClean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400" dirty="0" smtClean="0">
                <a:solidFill>
                  <a:schemeClr val="tx1"/>
                </a:solidFill>
              </a:rPr>
              <a:t>Solutions????</a:t>
            </a:r>
            <a:endParaRPr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Shape 1423"/>
          <p:cNvSpPr/>
          <p:nvPr/>
        </p:nvSpPr>
        <p:spPr>
          <a:xfrm>
            <a:off x="3910614" y="3740067"/>
            <a:ext cx="2926439" cy="2478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94" extrusionOk="0">
                <a:moveTo>
                  <a:pt x="0" y="0"/>
                </a:moveTo>
                <a:cubicBezTo>
                  <a:pt x="4067" y="20072"/>
                  <a:pt x="11267" y="21600"/>
                  <a:pt x="21600" y="4585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424" name="Shape 1424"/>
          <p:cNvSpPr/>
          <p:nvPr/>
        </p:nvSpPr>
        <p:spPr>
          <a:xfrm>
            <a:off x="6809506" y="3209120"/>
            <a:ext cx="2298087" cy="2608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62" extrusionOk="0">
                <a:moveTo>
                  <a:pt x="0" y="8212"/>
                </a:moveTo>
                <a:cubicBezTo>
                  <a:pt x="12282" y="-5038"/>
                  <a:pt x="19482" y="-2255"/>
                  <a:pt x="21600" y="16562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409" name="Shape 14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Write Buffers</a:t>
            </a:r>
          </a:p>
        </p:txBody>
      </p:sp>
      <p:grpSp>
        <p:nvGrpSpPr>
          <p:cNvPr id="1413" name="Group 1413"/>
          <p:cNvGrpSpPr/>
          <p:nvPr/>
        </p:nvGrpSpPr>
        <p:grpSpPr>
          <a:xfrm>
            <a:off x="8707904" y="5825834"/>
            <a:ext cx="1018572" cy="842779"/>
            <a:chOff x="0" y="0"/>
            <a:chExt cx="1018571" cy="842778"/>
          </a:xfrm>
        </p:grpSpPr>
        <p:sp>
          <p:nvSpPr>
            <p:cNvPr id="1410" name="Shape 1410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1414" name="Shape 1414"/>
          <p:cNvSpPr/>
          <p:nvPr/>
        </p:nvSpPr>
        <p:spPr>
          <a:xfrm>
            <a:off x="7780856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1415" name="Shape 1415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16" name="Shape 1416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17" name="Shape 1417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1418" name="Shape 1418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1419" name="Shape 1419"/>
          <p:cNvSpPr/>
          <p:nvPr/>
        </p:nvSpPr>
        <p:spPr>
          <a:xfrm>
            <a:off x="2431835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420" name="Shape 1420"/>
          <p:cNvSpPr/>
          <p:nvPr/>
        </p:nvSpPr>
        <p:spPr>
          <a:xfrm>
            <a:off x="3390700" y="3082695"/>
            <a:ext cx="10794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write</a:t>
            </a:r>
          </a:p>
        </p:txBody>
      </p:sp>
      <p:sp>
        <p:nvSpPr>
          <p:cNvPr id="1421" name="Shape 1421"/>
          <p:cNvSpPr/>
          <p:nvPr/>
        </p:nvSpPr>
        <p:spPr>
          <a:xfrm>
            <a:off x="2634179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write buffer</a:t>
            </a:r>
          </a:p>
        </p:txBody>
      </p:sp>
      <p:sp>
        <p:nvSpPr>
          <p:cNvPr id="1422" name="Shape 1422"/>
          <p:cNvSpPr/>
          <p:nvPr/>
        </p:nvSpPr>
        <p:spPr>
          <a:xfrm>
            <a:off x="1317005" y="6934093"/>
            <a:ext cx="9528249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921F07"/>
                </a:solidFill>
              </a:rPr>
              <a:t>1. </a:t>
            </a:r>
            <a:r>
              <a:rPr lang="en-US" sz="3600" dirty="0" smtClean="0">
                <a:solidFill>
                  <a:srgbClr val="921F07"/>
                </a:solidFill>
              </a:rPr>
              <a:t>D</a:t>
            </a:r>
            <a:r>
              <a:rPr sz="3600" dirty="0" smtClean="0">
                <a:solidFill>
                  <a:srgbClr val="921F07"/>
                </a:solidFill>
              </a:rPr>
              <a:t>on’t </a:t>
            </a:r>
            <a:r>
              <a:rPr sz="3600" dirty="0">
                <a:solidFill>
                  <a:srgbClr val="921F07"/>
                </a:solidFill>
              </a:rPr>
              <a:t>use server write </a:t>
            </a:r>
            <a:r>
              <a:rPr sz="3600" dirty="0" smtClean="0">
                <a:solidFill>
                  <a:srgbClr val="921F07"/>
                </a:solidFill>
              </a:rPr>
              <a:t>buffer</a:t>
            </a:r>
            <a:r>
              <a:rPr lang="en-US" sz="3600" dirty="0" smtClean="0">
                <a:solidFill>
                  <a:srgbClr val="921F07"/>
                </a:solidFill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921F07"/>
                </a:solidFill>
              </a:rPr>
              <a:t>(persist data to disk before acknowledging write)</a:t>
            </a:r>
            <a:endParaRPr lang="en-US" dirty="0">
              <a:solidFill>
                <a:srgbClr val="921F07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921F07"/>
                </a:solidFill>
              </a:rPr>
              <a:t>Problem: Slow!</a:t>
            </a:r>
          </a:p>
        </p:txBody>
      </p:sp>
    </p:spTree>
    <p:extLst>
      <p:ext uri="{BB962C8B-B14F-4D97-AF65-F5344CB8AC3E}">
        <p14:creationId xmlns:p14="http://schemas.microsoft.com/office/powerpoint/2010/main" val="4232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/>
          <p:nvPr/>
        </p:nvSpPr>
        <p:spPr>
          <a:xfrm>
            <a:off x="3910614" y="3740067"/>
            <a:ext cx="2926439" cy="2478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94" extrusionOk="0">
                <a:moveTo>
                  <a:pt x="0" y="0"/>
                </a:moveTo>
                <a:cubicBezTo>
                  <a:pt x="4067" y="20072"/>
                  <a:pt x="11267" y="21600"/>
                  <a:pt x="21600" y="4585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446" name="Shape 1446"/>
          <p:cNvSpPr/>
          <p:nvPr/>
        </p:nvSpPr>
        <p:spPr>
          <a:xfrm>
            <a:off x="6809506" y="3209120"/>
            <a:ext cx="2298087" cy="2608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62" extrusionOk="0">
                <a:moveTo>
                  <a:pt x="0" y="8212"/>
                </a:moveTo>
                <a:cubicBezTo>
                  <a:pt x="12282" y="-5038"/>
                  <a:pt x="19482" y="-2255"/>
                  <a:pt x="21600" y="16562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428" name="Shape 14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Write Buffers</a:t>
            </a:r>
          </a:p>
        </p:txBody>
      </p:sp>
      <p:grpSp>
        <p:nvGrpSpPr>
          <p:cNvPr id="1432" name="Group 1432"/>
          <p:cNvGrpSpPr/>
          <p:nvPr/>
        </p:nvGrpSpPr>
        <p:grpSpPr>
          <a:xfrm>
            <a:off x="8707904" y="5825834"/>
            <a:ext cx="1018572" cy="842779"/>
            <a:chOff x="0" y="0"/>
            <a:chExt cx="1018571" cy="842778"/>
          </a:xfrm>
        </p:grpSpPr>
        <p:sp>
          <p:nvSpPr>
            <p:cNvPr id="1429" name="Shape 1429"/>
            <p:cNvSpPr/>
            <p:nvPr/>
          </p:nvSpPr>
          <p:spPr>
            <a:xfrm>
              <a:off x="12700" y="380999"/>
              <a:ext cx="993172" cy="46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0" y="231332"/>
              <a:ext cx="1018572" cy="386332"/>
            </a:xfrm>
            <a:prstGeom prst="rect">
              <a:avLst/>
            </a:prstGeom>
            <a:solidFill>
              <a:srgbClr val="D459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1431" name="Shape 1431"/>
            <p:cNvSpPr/>
            <p:nvPr/>
          </p:nvSpPr>
          <p:spPr>
            <a:xfrm>
              <a:off x="12700" y="0"/>
              <a:ext cx="993172" cy="4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595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1433" name="Shape 1433"/>
          <p:cNvSpPr/>
          <p:nvPr/>
        </p:nvSpPr>
        <p:spPr>
          <a:xfrm>
            <a:off x="7780856" y="4201236"/>
            <a:ext cx="2872668" cy="1104557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Local FS</a:t>
            </a:r>
          </a:p>
        </p:txBody>
      </p:sp>
      <p:sp>
        <p:nvSpPr>
          <p:cNvPr id="1434" name="Shape 1434"/>
          <p:cNvSpPr/>
          <p:nvPr/>
        </p:nvSpPr>
        <p:spPr>
          <a:xfrm>
            <a:off x="7302688" y="2690313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35" name="Shape 1435"/>
          <p:cNvSpPr/>
          <p:nvPr/>
        </p:nvSpPr>
        <p:spPr>
          <a:xfrm>
            <a:off x="1874551" y="2672815"/>
            <a:ext cx="3827561" cy="28792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436" name="Shape 1436"/>
          <p:cNvSpPr/>
          <p:nvPr/>
        </p:nvSpPr>
        <p:spPr>
          <a:xfrm>
            <a:off x="3146879" y="1946657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1437" name="Shape 1437"/>
          <p:cNvSpPr/>
          <p:nvPr/>
        </p:nvSpPr>
        <p:spPr>
          <a:xfrm>
            <a:off x="8499614" y="196415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Server</a:t>
            </a:r>
          </a:p>
        </p:txBody>
      </p:sp>
      <p:sp>
        <p:nvSpPr>
          <p:cNvPr id="1438" name="Shape 1438"/>
          <p:cNvSpPr/>
          <p:nvPr/>
        </p:nvSpPr>
        <p:spPr>
          <a:xfrm>
            <a:off x="2431835" y="4206455"/>
            <a:ext cx="2712992" cy="1094119"/>
          </a:xfrm>
          <a:prstGeom prst="rect">
            <a:avLst/>
          </a:prstGeom>
          <a:solidFill>
            <a:srgbClr val="5747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NFS</a:t>
            </a:r>
          </a:p>
        </p:txBody>
      </p:sp>
      <p:sp>
        <p:nvSpPr>
          <p:cNvPr id="1439" name="Shape 1439"/>
          <p:cNvSpPr/>
          <p:nvPr/>
        </p:nvSpPr>
        <p:spPr>
          <a:xfrm>
            <a:off x="3390700" y="3082695"/>
            <a:ext cx="10794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write</a:t>
            </a:r>
          </a:p>
        </p:txBody>
      </p:sp>
      <p:sp>
        <p:nvSpPr>
          <p:cNvPr id="1440" name="Shape 1440"/>
          <p:cNvSpPr/>
          <p:nvPr/>
        </p:nvSpPr>
        <p:spPr>
          <a:xfrm>
            <a:off x="2634179" y="4748405"/>
            <a:ext cx="2359953" cy="506214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write buffer</a:t>
            </a:r>
          </a:p>
        </p:txBody>
      </p:sp>
      <p:sp>
        <p:nvSpPr>
          <p:cNvPr id="1441" name="Shape 1441"/>
          <p:cNvSpPr/>
          <p:nvPr/>
        </p:nvSpPr>
        <p:spPr>
          <a:xfrm>
            <a:off x="901844" y="7643026"/>
            <a:ext cx="90329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921F07"/>
                </a:solidFill>
              </a:rPr>
              <a:t>2. use </a:t>
            </a:r>
            <a:r>
              <a:rPr sz="3600" dirty="0">
                <a:solidFill>
                  <a:srgbClr val="921F07"/>
                </a:solidFill>
              </a:rPr>
              <a:t>persistent write </a:t>
            </a:r>
            <a:r>
              <a:rPr sz="3600" dirty="0" smtClean="0">
                <a:solidFill>
                  <a:srgbClr val="921F07"/>
                </a:solidFill>
              </a:rPr>
              <a:t>buffer</a:t>
            </a:r>
            <a:r>
              <a:rPr lang="en-US" sz="3600" dirty="0" smtClean="0">
                <a:solidFill>
                  <a:srgbClr val="921F07"/>
                </a:solidFill>
              </a:rPr>
              <a:t> (more expensive)</a:t>
            </a:r>
            <a:endParaRPr sz="3600" dirty="0">
              <a:solidFill>
                <a:srgbClr val="921F07"/>
              </a:solidFill>
            </a:endParaRPr>
          </a:p>
        </p:txBody>
      </p:sp>
      <p:sp>
        <p:nvSpPr>
          <p:cNvPr id="1442" name="Shape 1442"/>
          <p:cNvSpPr/>
          <p:nvPr/>
        </p:nvSpPr>
        <p:spPr>
          <a:xfrm>
            <a:off x="8062316" y="4717737"/>
            <a:ext cx="2359953" cy="506213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write buffer</a:t>
            </a:r>
          </a:p>
        </p:txBody>
      </p:sp>
      <p:sp>
        <p:nvSpPr>
          <p:cNvPr id="1443" name="Shape 1443"/>
          <p:cNvSpPr/>
          <p:nvPr/>
        </p:nvSpPr>
        <p:spPr>
          <a:xfrm>
            <a:off x="11443088" y="5600146"/>
            <a:ext cx="124083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921F07"/>
                </a:solidFill>
              </a:rPr>
              <a:t>battery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921F07"/>
                </a:solidFill>
              </a:rPr>
              <a:t>backed</a:t>
            </a:r>
          </a:p>
        </p:txBody>
      </p:sp>
      <p:sp>
        <p:nvSpPr>
          <p:cNvPr id="1444" name="Shape 1444"/>
          <p:cNvSpPr/>
          <p:nvPr/>
        </p:nvSpPr>
        <p:spPr>
          <a:xfrm flipH="1" flipV="1">
            <a:off x="10458764" y="5225965"/>
            <a:ext cx="814996" cy="738608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6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Shape 14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1449" name="Shape 1449"/>
          <p:cNvSpPr>
            <a:spLocks noGrp="1"/>
          </p:cNvSpPr>
          <p:nvPr>
            <p:ph type="body" idx="4294967295"/>
          </p:nvPr>
        </p:nvSpPr>
        <p:spPr>
          <a:xfrm>
            <a:off x="397565" y="2341908"/>
            <a:ext cx="10785475" cy="61118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strike="sngStrike" dirty="0"/>
              <a:t>Architecture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strike="sngStrike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strike="sngStrike" dirty="0"/>
              <a:t>Network API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strike="sngStrike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strike="sngStrike" dirty="0"/>
              <a:t>Write Buffering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16214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CS537-Theme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537-Theme" id="{A3B37B17-3632-DC45-8802-8C4EDBDFA1AF}" vid="{33C7E3AB-E050-6441-A050-2D3D49AF61B4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CS537-Theme</Template>
  <TotalTime>2192</TotalTime>
  <Words>4237</Words>
  <Application>Microsoft Macintosh PowerPoint</Application>
  <PresentationFormat>Custom</PresentationFormat>
  <Paragraphs>1404</Paragraphs>
  <Slides>136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4" baseType="lpstr">
      <vt:lpstr>Avenir Book</vt:lpstr>
      <vt:lpstr>Calisto MT</vt:lpstr>
      <vt:lpstr>Helvetica</vt:lpstr>
      <vt:lpstr>Helvetica Light</vt:lpstr>
      <vt:lpstr>Menlo</vt:lpstr>
      <vt:lpstr>Perpetua Titling MT</vt:lpstr>
      <vt:lpstr>Arial</vt:lpstr>
      <vt:lpstr>CS537-Theme</vt:lpstr>
      <vt:lpstr>Announcements</vt:lpstr>
      <vt:lpstr>Advanced Topics: Distributed Systems and NFS</vt:lpstr>
      <vt:lpstr>What is a  Distributed System?</vt:lpstr>
      <vt:lpstr>Why Go Distributed?</vt:lpstr>
      <vt:lpstr>New Challenges</vt:lpstr>
      <vt:lpstr>Pipe</vt:lpstr>
      <vt:lpstr>Pipe</vt:lpstr>
      <vt:lpstr>Pipe</vt:lpstr>
      <vt:lpstr>Pipe</vt:lpstr>
      <vt:lpstr>Pipe</vt:lpstr>
      <vt:lpstr>Pipe</vt:lpstr>
      <vt:lpstr>Pipe</vt:lpstr>
      <vt:lpstr>Pipe</vt:lpstr>
      <vt:lpstr>Pipe</vt:lpstr>
      <vt:lpstr>Pipe</vt:lpstr>
      <vt:lpstr>Network Socket</vt:lpstr>
      <vt:lpstr>Network Socket</vt:lpstr>
      <vt:lpstr>Network Socket</vt:lpstr>
      <vt:lpstr>Network Socket</vt:lpstr>
      <vt:lpstr>Communication Overview</vt:lpstr>
      <vt:lpstr>Raw Messages: UDP</vt:lpstr>
      <vt:lpstr>Raw Messages: UDP</vt:lpstr>
      <vt:lpstr>Reliable Messages: Layering strategy</vt:lpstr>
      <vt:lpstr>Technique #1: ACK</vt:lpstr>
      <vt:lpstr>ACK</vt:lpstr>
      <vt:lpstr>Technique #2: Timeout</vt:lpstr>
      <vt:lpstr>Lost ACK: Issue 1</vt:lpstr>
      <vt:lpstr>Lost Ack: Issue 1</vt:lpstr>
      <vt:lpstr>Lost Ack: Issue 2</vt:lpstr>
      <vt:lpstr>PowerPoint Presentation</vt:lpstr>
      <vt:lpstr>Proposed Solution</vt:lpstr>
      <vt:lpstr>Aside:  Two Generals’ Problem</vt:lpstr>
      <vt:lpstr>Reliable Messages: Layering Strategy</vt:lpstr>
      <vt:lpstr>Technique #3: Receiver Remembers Messages</vt:lpstr>
      <vt:lpstr>Solutions</vt:lpstr>
      <vt:lpstr>TCP</vt:lpstr>
      <vt:lpstr>Communications Overview</vt:lpstr>
      <vt:lpstr>RPC</vt:lpstr>
      <vt:lpstr>RPC</vt:lpstr>
      <vt:lpstr>RPC</vt:lpstr>
      <vt:lpstr>RPC</vt:lpstr>
      <vt:lpstr>RPC Tools</vt:lpstr>
      <vt:lpstr>Wrapper Generation</vt:lpstr>
      <vt:lpstr>Wrapper Generation: Pointers</vt:lpstr>
      <vt:lpstr>RPC over TCP?</vt:lpstr>
      <vt:lpstr>RPC over UDP</vt:lpstr>
      <vt:lpstr>Distributed  File Systems</vt:lpstr>
      <vt:lpstr>Goals for distributed file systems</vt:lpstr>
      <vt:lpstr>NFS</vt:lpstr>
      <vt:lpstr>Overview</vt:lpstr>
      <vt:lpstr>NFS Architecture</vt:lpstr>
      <vt:lpstr>General Strategy: Export FS</vt:lpstr>
      <vt:lpstr>General Strategy: Export FS</vt:lpstr>
      <vt:lpstr>General Strategy: Export FS</vt:lpstr>
      <vt:lpstr>General Strategy: Export FS</vt:lpstr>
      <vt:lpstr>General Strategy: Export FS</vt:lpstr>
      <vt:lpstr>PowerPoint Presentation</vt:lpstr>
      <vt:lpstr>General Strategy: Export FS</vt:lpstr>
      <vt:lpstr>General Strategy: Export FS</vt:lpstr>
      <vt:lpstr>Announcements</vt:lpstr>
      <vt:lpstr>Advanced Topics: NFS and AFS</vt:lpstr>
      <vt:lpstr>Goals for NFS</vt:lpstr>
      <vt:lpstr>NFS Architecture</vt:lpstr>
      <vt:lpstr>Overview</vt:lpstr>
      <vt:lpstr>Strategy 1</vt:lpstr>
      <vt:lpstr>File Descriptors</vt:lpstr>
      <vt:lpstr>File Descriptors</vt:lpstr>
      <vt:lpstr>File Descriptors</vt:lpstr>
      <vt:lpstr>File Descriptors</vt:lpstr>
      <vt:lpstr>Strategy 1 Problems</vt:lpstr>
      <vt:lpstr>Potential Solutions</vt:lpstr>
      <vt:lpstr>Strategy 2:  put all info in requests</vt:lpstr>
      <vt:lpstr>Eliminate File Descriptors</vt:lpstr>
      <vt:lpstr>Strategy 2:  put all info in requests</vt:lpstr>
      <vt:lpstr>Strategy 3:  inode requests</vt:lpstr>
      <vt:lpstr>Strategy 4:  file handles</vt:lpstr>
      <vt:lpstr>Can NFS Protocol include Append?</vt:lpstr>
      <vt:lpstr>Replica Suppression  is Stateful</vt:lpstr>
      <vt:lpstr>Idempotent Operations</vt:lpstr>
      <vt:lpstr>pwrite is idempotent</vt:lpstr>
      <vt:lpstr>append is NOT idempotent</vt:lpstr>
      <vt:lpstr>What operations are Idempotent?</vt:lpstr>
      <vt:lpstr>Strategy 4:  file handles</vt:lpstr>
      <vt:lpstr>Strategy 5:  client logic</vt:lpstr>
      <vt:lpstr>File Descriptors</vt:lpstr>
      <vt:lpstr>Overview</vt:lpstr>
      <vt:lpstr>Write Buffers</vt:lpstr>
      <vt:lpstr>Server Write Buffer Lost</vt:lpstr>
      <vt:lpstr>Server Write Buffer Lost</vt:lpstr>
      <vt:lpstr>Server Write Buffer Lost</vt:lpstr>
      <vt:lpstr>Server Write Buffer Lost</vt:lpstr>
      <vt:lpstr>Server Write Buffer Lost</vt:lpstr>
      <vt:lpstr>Server Write Buffer Lost</vt:lpstr>
      <vt:lpstr>Server Write Buffer Lost</vt:lpstr>
      <vt:lpstr>Server Write Buffer Lost</vt:lpstr>
      <vt:lpstr>Server Write Buffer Lost</vt:lpstr>
      <vt:lpstr>Write Buffers</vt:lpstr>
      <vt:lpstr>Write Buffers</vt:lpstr>
      <vt:lpstr>Overview</vt:lpstr>
      <vt:lpstr>Cache Consistency</vt:lpstr>
      <vt:lpstr>Distributed Cache</vt:lpstr>
      <vt:lpstr>Cache</vt:lpstr>
      <vt:lpstr>Cache</vt:lpstr>
      <vt:lpstr>Cache</vt:lpstr>
      <vt:lpstr>Cache</vt:lpstr>
      <vt:lpstr>Cache</vt:lpstr>
      <vt:lpstr>Problem 1:  Update Visibility</vt:lpstr>
      <vt:lpstr>Problem 2:  Stale Cache</vt:lpstr>
      <vt:lpstr>Stale Cache Solution</vt:lpstr>
      <vt:lpstr>Measure then Build</vt:lpstr>
      <vt:lpstr>Reducing Stat Calls</vt:lpstr>
      <vt:lpstr>NFS Summary</vt:lpstr>
      <vt:lpstr>AFS Goals</vt:lpstr>
      <vt:lpstr>AFS Design</vt:lpstr>
      <vt:lpstr>PowerPoint Presentation</vt:lpstr>
      <vt:lpstr>PowerPoint Presentation</vt:lpstr>
      <vt:lpstr>Volume Architecture</vt:lpstr>
      <vt:lpstr>PowerPoint Presentation</vt:lpstr>
      <vt:lpstr>AFS Cache Consistency</vt:lpstr>
      <vt:lpstr>Update Visibility</vt:lpstr>
      <vt:lpstr>Update Visibility</vt:lpstr>
      <vt:lpstr>Update Visibility</vt:lpstr>
      <vt:lpstr>Update Visibility</vt:lpstr>
      <vt:lpstr>Cache Consistency</vt:lpstr>
      <vt:lpstr>Stale Cache</vt:lpstr>
      <vt:lpstr>Stale Cache</vt:lpstr>
      <vt:lpstr>Callbacks: Dealing with STATE</vt:lpstr>
      <vt:lpstr>Client Crash</vt:lpstr>
      <vt:lpstr>Low Server Memory</vt:lpstr>
      <vt:lpstr>Server Crashes</vt:lpstr>
      <vt:lpstr>Prefetching</vt:lpstr>
      <vt:lpstr>Whole-File Caching</vt:lpstr>
      <vt:lpstr>AFS Summary</vt:lpstr>
      <vt:lpstr>AFS vs nfs Protocols</vt:lpstr>
      <vt:lpstr>Nfs Protocol</vt:lpstr>
      <vt:lpstr>AFS Protocol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[537] Distributed Systems</dc:title>
  <cp:lastModifiedBy>ANDREA C ARPACI-DUSSEAU</cp:lastModifiedBy>
  <cp:revision>52</cp:revision>
  <dcterms:created xsi:type="dcterms:W3CDTF">2015-12-02T15:58:43Z</dcterms:created>
  <dcterms:modified xsi:type="dcterms:W3CDTF">2015-12-03T19:47:13Z</dcterms:modified>
</cp:coreProperties>
</file>