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4"/>
  </p:notesMasterIdLst>
  <p:handoutMasterIdLst>
    <p:handoutMasterId r:id="rId45"/>
  </p:handoutMasterIdLst>
  <p:sldIdLst>
    <p:sldId id="436" r:id="rId2"/>
    <p:sldId id="437" r:id="rId3"/>
    <p:sldId id="442" r:id="rId4"/>
    <p:sldId id="441" r:id="rId5"/>
    <p:sldId id="438" r:id="rId6"/>
    <p:sldId id="439" r:id="rId7"/>
    <p:sldId id="440" r:id="rId8"/>
    <p:sldId id="385" r:id="rId9"/>
    <p:sldId id="386" r:id="rId10"/>
    <p:sldId id="388" r:id="rId11"/>
    <p:sldId id="391" r:id="rId12"/>
    <p:sldId id="387" r:id="rId13"/>
    <p:sldId id="396" r:id="rId14"/>
    <p:sldId id="397" r:id="rId15"/>
    <p:sldId id="398" r:id="rId16"/>
    <p:sldId id="426" r:id="rId17"/>
    <p:sldId id="425" r:id="rId18"/>
    <p:sldId id="402" r:id="rId19"/>
    <p:sldId id="403" r:id="rId20"/>
    <p:sldId id="404" r:id="rId21"/>
    <p:sldId id="405" r:id="rId22"/>
    <p:sldId id="407" r:id="rId23"/>
    <p:sldId id="408" r:id="rId24"/>
    <p:sldId id="409" r:id="rId25"/>
    <p:sldId id="410" r:id="rId26"/>
    <p:sldId id="411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43" r:id="rId35"/>
    <p:sldId id="417" r:id="rId36"/>
    <p:sldId id="418" r:id="rId37"/>
    <p:sldId id="422" r:id="rId38"/>
    <p:sldId id="423" r:id="rId39"/>
    <p:sldId id="419" r:id="rId40"/>
    <p:sldId id="420" r:id="rId41"/>
    <p:sldId id="424" r:id="rId42"/>
    <p:sldId id="421" r:id="rId43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0"/>
  </p:normalViewPr>
  <p:slideViewPr>
    <p:cSldViewPr snapToGrid="0" snapToObjects="1">
      <p:cViewPr>
        <p:scale>
          <a:sx n="76" d="100"/>
          <a:sy n="76" d="100"/>
        </p:scale>
        <p:origin x="65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FD66B-C9CC-5D42-BC7F-F1541F9897A9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CAD68-12B4-0A40-BEC8-8721C4E9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1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003752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4876800"/>
            <a:ext cx="130048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570" y="2728459"/>
            <a:ext cx="10785405" cy="209070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570" y="4946924"/>
            <a:ext cx="10785404" cy="2492587"/>
          </a:xfrm>
        </p:spPr>
        <p:txBody>
          <a:bodyPr>
            <a:normAutofit/>
          </a:bodyPr>
          <a:lstStyle>
            <a:lvl1pPr marL="0" indent="0" algn="ctr">
              <a:spcBef>
                <a:spcPts val="853"/>
              </a:spcBef>
              <a:buNone/>
              <a:defRPr sz="26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12/6/15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999"/>
            <a:ext cx="13004800" cy="1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6502400" y="6374"/>
            <a:ext cx="65024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545089" y="4785884"/>
            <a:ext cx="9749567" cy="177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59" y="390144"/>
            <a:ext cx="5631078" cy="2405888"/>
          </a:xfrm>
        </p:spPr>
        <p:txBody>
          <a:bodyPr vert="horz" lIns="130046" tIns="65023" rIns="130046" bIns="65023" rtlCol="0" anchor="b" anchorCtr="0">
            <a:noAutofit/>
          </a:bodyPr>
          <a:lstStyle>
            <a:lvl1pPr marL="0" algn="ctr" defTabSz="1300460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8554" y="376757"/>
            <a:ext cx="5631078" cy="9000087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4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159" y="2802917"/>
            <a:ext cx="5631078" cy="45516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0046" tIns="65023" rIns="130046" bIns="65023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26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marL="0" lvl="0" indent="0" algn="ctr" defTabSz="1300460" rtl="0" eaLnBrk="1" latinLnBrk="0" hangingPunct="1">
              <a:lnSpc>
                <a:spcPct val="110000"/>
              </a:lnSpc>
              <a:spcBef>
                <a:spcPts val="2844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97402" y="9040143"/>
            <a:ext cx="2314854" cy="5192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0046" tIns="65023" rIns="130046" bIns="65023" rtlCol="0" anchor="ctr"/>
          <a:lstStyle>
            <a:lvl1pPr marL="0" algn="r" defTabSz="1300460" rtl="0" eaLnBrk="1" latinLnBrk="0" hangingPunct="1">
              <a:defRPr sz="17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96F663E-5ED1-47B2-8DFB-BADDA486BF96}" type="datetimeFigureOut">
              <a:rPr lang="en-US"/>
              <a:pPr/>
              <a:t>12/6/15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244" y="9040143"/>
            <a:ext cx="2691994" cy="5192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0046" tIns="65023" rIns="130046" bIns="65023" rtlCol="0" anchor="ctr"/>
          <a:lstStyle>
            <a:lvl1pPr marL="0" algn="l" defTabSz="1300460" rtl="0" eaLnBrk="1" latinLnBrk="0" hangingPunct="1">
              <a:defRPr sz="17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91994" y="8160895"/>
            <a:ext cx="1079398" cy="819302"/>
          </a:xfrm>
        </p:spPr>
        <p:txBody>
          <a:bodyPr vert="horz" lIns="130046" tIns="65023" rIns="130046" bIns="65023" rtlCol="0" anchor="ctr">
            <a:noAutofit/>
          </a:bodyPr>
          <a:lstStyle>
            <a:lvl1pPr marL="0" algn="ctr" defTabSz="1300460" rtl="0" eaLnBrk="1" latinLnBrk="0" hangingPunct="1">
              <a:spcBef>
                <a:spcPct val="0"/>
              </a:spcBef>
              <a:defRPr sz="51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517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4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5743787"/>
            <a:ext cx="10837333" cy="1408853"/>
          </a:xfrm>
        </p:spPr>
        <p:txBody>
          <a:bodyPr vert="horz" lIns="130046" tIns="65023" rIns="130046" bIns="65023" rtlCol="0" anchor="b" anchorCtr="0">
            <a:normAutofit/>
          </a:bodyPr>
          <a:lstStyle>
            <a:lvl1pPr algn="ctr">
              <a:defRPr sz="51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300460" rtl="0" eaLnBrk="1" latinLnBrk="0" hangingPunct="1">
              <a:spcBef>
                <a:spcPts val="2844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680" y="377139"/>
            <a:ext cx="12029440" cy="525827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130046" tIns="65023" rIns="130046" bIns="65023" rtlCol="0">
            <a:normAutofit/>
          </a:bodyPr>
          <a:lstStyle>
            <a:lvl1pPr marL="0" indent="0" algn="ctr" defTabSz="1300460" rtl="0" eaLnBrk="1" latinLnBrk="0" hangingPunct="1">
              <a:spcBef>
                <a:spcPts val="2844"/>
              </a:spcBef>
              <a:buFont typeface="Calisto MT" pitchFamily="18" charset="0"/>
              <a:buNone/>
              <a:defRPr sz="3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734" y="7171766"/>
            <a:ext cx="10837333" cy="1606475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26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12/6/15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648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196F663E-5ED1-47B2-8DFB-BADDA486BF96}" type="datetimeFigureOut">
              <a:rPr lang="en-US"/>
              <a:pPr/>
              <a:t>12/6/15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690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686"/>
            <a:ext cx="13004800" cy="177801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2027218"/>
            <a:ext cx="13004800" cy="7726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12/6/15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705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6374"/>
            <a:ext cx="11090648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62454" y="650241"/>
            <a:ext cx="1733973" cy="8062525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8569" y="650241"/>
            <a:ext cx="9078524" cy="806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70827" y="9040143"/>
            <a:ext cx="1517227" cy="5192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0046" tIns="65023" rIns="130046" bIns="65023" rtlCol="0" anchor="ctr"/>
          <a:lstStyle>
            <a:lvl1pPr marL="0" algn="r" defTabSz="1300460" rtl="0" eaLnBrk="1" latinLnBrk="0" hangingPunct="1">
              <a:defRPr sz="17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96F663E-5ED1-47B2-8DFB-BADDA486BF96}" type="datetimeFigureOut">
              <a:rPr lang="en-US"/>
              <a:pPr/>
              <a:t>12/6/15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6288017" y="4785884"/>
            <a:ext cx="9749567" cy="1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0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  <a:lvl2pPr algn="ctr">
              <a:defRPr sz="3200"/>
            </a:lvl2pPr>
            <a:lvl3pPr algn="ctr">
              <a:defRPr sz="3200"/>
            </a:lvl3pPr>
            <a:lvl4pPr algn="ctr">
              <a:defRPr sz="3200"/>
            </a:lvl4pPr>
            <a:lvl5pPr algn="ctr"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442896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686"/>
            <a:ext cx="13004800" cy="177801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2027218"/>
            <a:ext cx="13004800" cy="7726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12/6/15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96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4876800"/>
            <a:ext cx="130048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570" y="1122249"/>
            <a:ext cx="10785405" cy="2090702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570" y="6719147"/>
            <a:ext cx="10785404" cy="1969845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427"/>
              </a:spcBef>
              <a:buNone/>
              <a:defRPr sz="26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12/6/15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999"/>
            <a:ext cx="13004800" cy="177801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30039" y="3646699"/>
            <a:ext cx="2544724" cy="2460203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417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4599"/>
            <a:ext cx="13004800" cy="177801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6502400"/>
            <a:ext cx="13004800" cy="325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570" y="4226561"/>
            <a:ext cx="10785404" cy="1937173"/>
          </a:xfrm>
        </p:spPr>
        <p:txBody>
          <a:bodyPr vert="horz" lIns="130046" tIns="65023" rIns="130046" bIns="65023" rtlCol="0" anchor="b" anchorCtr="0">
            <a:noAutofit/>
          </a:bodyPr>
          <a:lstStyle>
            <a:lvl1pPr algn="ctr" defTabSz="130046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570" y="6719147"/>
            <a:ext cx="10785404" cy="1988969"/>
          </a:xfrm>
        </p:spPr>
        <p:txBody>
          <a:bodyPr vert="horz" lIns="130046" tIns="65023" rIns="130046" bIns="65023" rtlCol="0">
            <a:normAutofit/>
          </a:bodyPr>
          <a:lstStyle>
            <a:lvl1pPr marL="0" indent="0" algn="ctr" defTabSz="1300460" rtl="0" eaLnBrk="1" latinLnBrk="0" hangingPunct="1">
              <a:spcBef>
                <a:spcPts val="853"/>
              </a:spcBef>
              <a:buFont typeface="Calisto MT" pitchFamily="18" charset="0"/>
              <a:buNone/>
              <a:defRPr sz="2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/>
              <a:pPr/>
              <a:t>12/6/15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02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686"/>
            <a:ext cx="13004800" cy="177801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2027218"/>
            <a:ext cx="13004800" cy="7726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570" y="89249"/>
            <a:ext cx="10785405" cy="18249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8570" y="2600961"/>
            <a:ext cx="5071872" cy="611180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2103" y="2600961"/>
            <a:ext cx="5071872" cy="611180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12/6/15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37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686"/>
            <a:ext cx="13004800" cy="177801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2027218"/>
            <a:ext cx="13004800" cy="7726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570" y="89249"/>
            <a:ext cx="10785405" cy="18249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570" y="2167467"/>
            <a:ext cx="5071872" cy="11921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4000" b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8570" y="3404198"/>
            <a:ext cx="5071872" cy="530856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2103" y="2167467"/>
            <a:ext cx="5071872" cy="11921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4000" b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2103" y="3404198"/>
            <a:ext cx="5071872" cy="530856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12/6/15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54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686"/>
            <a:ext cx="13004800" cy="177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12/6/15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2059093"/>
            <a:ext cx="13004800" cy="7700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33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4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/>
              <a:pPr/>
              <a:t>12/6/15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12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6502400" y="6374"/>
            <a:ext cx="65024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59" y="388337"/>
            <a:ext cx="5635413" cy="2403870"/>
          </a:xfrm>
        </p:spPr>
        <p:txBody>
          <a:bodyPr vert="horz" lIns="130046" tIns="65023" rIns="130046" bIns="65023" rtlCol="0" anchor="b" anchorCtr="0">
            <a:noAutofit/>
          </a:bodyPr>
          <a:lstStyle>
            <a:lvl1pPr marL="0" algn="ctr" defTabSz="1300460" rtl="0" eaLnBrk="1" latinLnBrk="0" hangingPunct="1">
              <a:spcBef>
                <a:spcPct val="0"/>
              </a:spcBef>
              <a:defRPr sz="51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104" y="388339"/>
            <a:ext cx="5631078" cy="8324427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31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159" y="2809038"/>
            <a:ext cx="5635413" cy="45516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0046" tIns="65023" rIns="130046" bIns="65023" rtlCol="0" anchor="t" anchorCtr="0">
            <a:normAutofit/>
          </a:bodyPr>
          <a:lstStyle>
            <a:lvl1pPr marL="0" indent="0" algn="ctr" defTabSz="1300460" rtl="0" eaLnBrk="1" latinLnBrk="0" hangingPunct="1">
              <a:lnSpc>
                <a:spcPct val="110000"/>
              </a:lnSpc>
              <a:spcBef>
                <a:spcPts val="2844"/>
              </a:spcBef>
              <a:buNone/>
              <a:defRPr sz="26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93067" y="9040143"/>
            <a:ext cx="2307715" cy="5192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0046" tIns="65023" rIns="130046" bIns="65023" rtlCol="0" anchor="ctr"/>
          <a:lstStyle>
            <a:lvl1pPr marL="0" algn="r" defTabSz="1300460" rtl="0" eaLnBrk="1" latinLnBrk="0" hangingPunct="1">
              <a:defRPr sz="17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96F663E-5ED1-47B2-8DFB-BADDA486BF96}" type="datetimeFigureOut">
              <a:rPr lang="en-US"/>
              <a:pPr/>
              <a:t>12/6/15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245" y="9040143"/>
            <a:ext cx="2690209" cy="5192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0046" tIns="65023" rIns="130046" bIns="65023" rtlCol="0" anchor="ctr"/>
          <a:lstStyle>
            <a:lvl1pPr marL="0" algn="l" defTabSz="1300460" rtl="0" eaLnBrk="1" latinLnBrk="0" hangingPunct="1">
              <a:defRPr sz="17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91994" y="8175414"/>
            <a:ext cx="1083733" cy="819573"/>
          </a:xfrm>
        </p:spPr>
        <p:txBody>
          <a:bodyPr vert="horz" lIns="130046" tIns="65023" rIns="130046" bIns="65023" rtlCol="0" anchor="ctr">
            <a:noAutofit/>
          </a:bodyPr>
          <a:lstStyle>
            <a:lvl1pPr marL="0" algn="ctr" defTabSz="1300460" rtl="0" eaLnBrk="1" latinLnBrk="0" hangingPunct="1">
              <a:spcBef>
                <a:spcPct val="0"/>
              </a:spcBef>
              <a:defRPr sz="51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545089" y="4785884"/>
            <a:ext cx="9749567" cy="1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4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8570" y="89249"/>
            <a:ext cx="10785405" cy="1824949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570" y="2600961"/>
            <a:ext cx="10785405" cy="611180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75103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196F663E-5ED1-47B2-8DFB-BADDA486BF96}" type="datetimeFigureOut">
              <a:rPr lang="en-US"/>
              <a:pPr/>
              <a:t>12/6/15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244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68907" y="9040143"/>
            <a:ext cx="8669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5202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defTabSz="1300460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1878" indent="-401878" algn="l" defTabSz="1300460" rtl="0" eaLnBrk="1" latinLnBrk="0" hangingPunct="1">
        <a:spcBef>
          <a:spcPts val="2844"/>
        </a:spcBef>
        <a:buFont typeface="Calisto MT" pitchFamily="18" charset="0"/>
        <a:buChar char="•"/>
        <a:defRPr sz="3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821818" indent="-419940" algn="l" defTabSz="1300460" rtl="0" eaLnBrk="1" latinLnBrk="0" hangingPunct="1">
        <a:spcBef>
          <a:spcPts val="853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31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223696" indent="-401878" algn="l" defTabSz="1300460" rtl="0" eaLnBrk="1" latinLnBrk="0" hangingPunct="1">
        <a:spcBef>
          <a:spcPts val="853"/>
        </a:spcBef>
        <a:buFont typeface="Calisto MT" pitchFamily="18" charset="0"/>
        <a:buChar char="•"/>
        <a:defRPr sz="2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25575" indent="-401878" algn="l" defTabSz="1300460" rtl="0" eaLnBrk="1" latinLnBrk="0" hangingPunct="1">
        <a:spcBef>
          <a:spcPts val="853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6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27453" indent="-401878" algn="l" defTabSz="1300460" rtl="0" eaLnBrk="1" latinLnBrk="0" hangingPunct="1">
        <a:spcBef>
          <a:spcPts val="853"/>
        </a:spcBef>
        <a:buFont typeface="Calisto MT" pitchFamily="18" charset="0"/>
        <a:buChar char="•"/>
        <a:defRPr sz="26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4" y="2098439"/>
            <a:ext cx="12062864" cy="7839402"/>
          </a:xfrm>
        </p:spPr>
        <p:txBody>
          <a:bodyPr>
            <a:normAutofit fontScale="92500" lnSpcReduction="10000"/>
          </a:bodyPr>
          <a:lstStyle/>
          <a:p>
            <a:pPr marL="487672" lvl="1" indent="-487672">
              <a:buNone/>
            </a:pPr>
            <a:r>
              <a:rPr lang="en-US" dirty="0" smtClean="0"/>
              <a:t>P5:  File Systems - Only xv6;</a:t>
            </a:r>
          </a:p>
          <a:p>
            <a:pPr marL="889550" lvl="2" indent="-487672"/>
            <a:r>
              <a:rPr lang="en-US" dirty="0" smtClean="0"/>
              <a:t>Test scripts available</a:t>
            </a:r>
          </a:p>
          <a:p>
            <a:pPr marL="889550" lvl="2" indent="-487672"/>
            <a:r>
              <a:rPr lang="en-US" dirty="0" smtClean="0"/>
              <a:t>Due  Monday, 12/14 at 9:00 pm</a:t>
            </a:r>
          </a:p>
          <a:p>
            <a:pPr marL="889550" lvl="2" indent="-487672"/>
            <a:r>
              <a:rPr lang="en-US" dirty="0" smtClean="0"/>
              <a:t>Fill out form if would like a new project partner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Exam 4: In-class Tuesday 12/15</a:t>
            </a:r>
          </a:p>
          <a:p>
            <a:pPr marL="859078" lvl="2" indent="-457200"/>
            <a:r>
              <a:rPr lang="en-US" dirty="0" smtClean="0">
                <a:effectLst/>
              </a:rPr>
              <a:t>Not cumulative!</a:t>
            </a:r>
          </a:p>
          <a:p>
            <a:pPr marL="859078" lvl="2" indent="-457200"/>
            <a:r>
              <a:rPr lang="en-US" dirty="0" smtClean="0">
                <a:effectLst/>
              </a:rPr>
              <a:t>Only covers Advanced Topics starting today</a:t>
            </a:r>
          </a:p>
          <a:p>
            <a:pPr marL="859078" lvl="2" indent="-457200"/>
            <a:r>
              <a:rPr lang="en-US" dirty="0" smtClean="0">
                <a:effectLst/>
              </a:rPr>
              <a:t>Worth ½ of other midterms</a:t>
            </a:r>
            <a:endParaRPr lang="en-US" dirty="0"/>
          </a:p>
          <a:p>
            <a:pPr marL="859078" lvl="2" indent="-457200"/>
            <a:r>
              <a:rPr lang="en-US" dirty="0" smtClean="0"/>
              <a:t>No final exam in final exam period (none on 12/23)</a:t>
            </a:r>
          </a:p>
          <a:p>
            <a:pPr marL="37260" indent="-457200">
              <a:buNone/>
            </a:pPr>
            <a:r>
              <a:rPr lang="en-US" dirty="0" smtClean="0"/>
              <a:t>Advanced Topics: </a:t>
            </a:r>
          </a:p>
          <a:p>
            <a:pPr marL="859078" lvl="2" indent="-457200"/>
            <a:r>
              <a:rPr lang="en-US" dirty="0" smtClean="0"/>
              <a:t>Distributed Systems, </a:t>
            </a:r>
            <a:r>
              <a:rPr lang="en-US" dirty="0" err="1" smtClean="0"/>
              <a:t>Dist</a:t>
            </a:r>
            <a:r>
              <a:rPr lang="en-US" dirty="0" smtClean="0"/>
              <a:t> File Systems (NFS, AFS, </a:t>
            </a:r>
            <a:r>
              <a:rPr lang="en-US" dirty="0" err="1" smtClean="0"/>
              <a:t>MapReduce</a:t>
            </a:r>
            <a:r>
              <a:rPr lang="en-US" dirty="0" smtClean="0"/>
              <a:t>, GFS)</a:t>
            </a:r>
          </a:p>
          <a:p>
            <a:pPr marL="0" indent="0">
              <a:buNone/>
            </a:pPr>
            <a:r>
              <a:rPr lang="en-US" dirty="0" smtClean="0"/>
              <a:t>Course Feedback – Today and Tomorrow ONLY</a:t>
            </a:r>
            <a:endParaRPr lang="en-US" dirty="0"/>
          </a:p>
          <a:p>
            <a:pPr marL="37260" indent="-457200">
              <a:buNone/>
            </a:pPr>
            <a:r>
              <a:rPr lang="en-US" dirty="0" smtClean="0"/>
              <a:t>Read as we go along: </a:t>
            </a:r>
            <a:r>
              <a:rPr lang="en-US" dirty="0" smtClean="0"/>
              <a:t>Technical Paper on </a:t>
            </a:r>
            <a:r>
              <a:rPr lang="en-US" dirty="0" err="1" smtClean="0"/>
              <a:t>MapReduce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59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Shape 14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Map-Reduce </a:t>
            </a:r>
            <a:r>
              <a:rPr sz="6480" dirty="0" smtClean="0">
                <a:solidFill>
                  <a:srgbClr val="FFFFFF"/>
                </a:solidFill>
              </a:rPr>
              <a:t>Strategy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1495" name="Shape 1495"/>
          <p:cNvSpPr>
            <a:spLocks noGrp="1"/>
          </p:cNvSpPr>
          <p:nvPr>
            <p:ph type="body" idx="4294967295"/>
          </p:nvPr>
        </p:nvSpPr>
        <p:spPr>
          <a:xfrm>
            <a:off x="457200" y="2129065"/>
            <a:ext cx="12279086" cy="54689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First</a:t>
            </a:r>
            <a:r>
              <a:rPr sz="3800" dirty="0" smtClean="0"/>
              <a:t> </a:t>
            </a:r>
            <a:r>
              <a:rPr sz="3800" dirty="0"/>
              <a:t>set of processes groups </a:t>
            </a:r>
            <a:r>
              <a:rPr lang="en-US" sz="3800" dirty="0" smtClean="0"/>
              <a:t>and transforms </a:t>
            </a:r>
            <a:r>
              <a:rPr sz="3800" dirty="0" smtClean="0"/>
              <a:t>data </a:t>
            </a:r>
            <a:r>
              <a:rPr sz="3800" dirty="0"/>
              <a:t>into logical </a:t>
            </a:r>
            <a:r>
              <a:rPr sz="3800" dirty="0" smtClean="0"/>
              <a:t>buckets</a:t>
            </a:r>
            <a:endParaRPr lang="en-US" sz="3800" dirty="0" smtClean="0"/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/>
              <a:t>M</a:t>
            </a:r>
            <a:r>
              <a:rPr lang="en-US" sz="3500" dirty="0" smtClean="0"/>
              <a:t>appers</a:t>
            </a:r>
            <a:endParaRPr sz="35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Each bucket has a single process that computes over </a:t>
            </a:r>
            <a:r>
              <a:rPr sz="3800" dirty="0" smtClean="0"/>
              <a:t>it</a:t>
            </a:r>
            <a:endParaRPr lang="en-US" sz="3800" dirty="0" smtClean="0"/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Reducers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endParaRPr lang="en-US" sz="3500" dirty="0"/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900" b="1" dirty="0" smtClean="0">
                <a:latin typeface="Helvetica"/>
                <a:ea typeface="Helvetica"/>
                <a:cs typeface="Helvetica"/>
                <a:sym typeface="Helvetica"/>
              </a:rPr>
              <a:t>Claim</a:t>
            </a:r>
            <a:r>
              <a:rPr lang="en-US" sz="3900" dirty="0"/>
              <a:t>: </a:t>
            </a:r>
            <a:r>
              <a:rPr lang="en-US" sz="3900" dirty="0" smtClean="0"/>
              <a:t/>
            </a:r>
            <a:br>
              <a:rPr lang="en-US" sz="3900" dirty="0" smtClean="0"/>
            </a:br>
            <a:r>
              <a:rPr lang="en-US" sz="3900" dirty="0" smtClean="0"/>
              <a:t>If </a:t>
            </a:r>
            <a:r>
              <a:rPr lang="en-US" sz="3900" dirty="0"/>
              <a:t>no bucket has too much data, no single process </a:t>
            </a:r>
            <a:r>
              <a:rPr lang="en-US" sz="3900" dirty="0" smtClean="0"/>
              <a:t>has to do </a:t>
            </a:r>
            <a:r>
              <a:rPr lang="en-US" sz="3900" dirty="0"/>
              <a:t>too much work.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endParaRPr sz="3500" dirty="0"/>
          </a:p>
        </p:txBody>
      </p:sp>
    </p:spTree>
    <p:extLst>
      <p:ext uri="{BB962C8B-B14F-4D97-AF65-F5344CB8AC3E}">
        <p14:creationId xmlns:p14="http://schemas.microsoft.com/office/powerpoint/2010/main" val="459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Shape 15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MapReduce Overview</a:t>
            </a:r>
          </a:p>
        </p:txBody>
      </p:sp>
      <p:sp>
        <p:nvSpPr>
          <p:cNvPr id="1504" name="Shape 1504"/>
          <p:cNvSpPr>
            <a:spLocks noGrp="1"/>
          </p:cNvSpPr>
          <p:nvPr>
            <p:ph type="body" idx="4294967295"/>
          </p:nvPr>
        </p:nvSpPr>
        <p:spPr>
          <a:xfrm>
            <a:off x="473529" y="2353356"/>
            <a:ext cx="11099800" cy="5387975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strike="sngStrike" dirty="0"/>
              <a:t>Motivation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MapReduce Programming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1242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Shape 14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 dirty="0">
                <a:solidFill>
                  <a:srgbClr val="FFFFFF"/>
                </a:solidFill>
              </a:rPr>
              <a:t>Example: </a:t>
            </a:r>
            <a:r>
              <a:rPr lang="en-US" sz="6480" dirty="0" smtClean="0">
                <a:solidFill>
                  <a:srgbClr val="FFFFFF"/>
                </a:solidFill>
              </a:rPr>
              <a:t/>
            </a:r>
            <a:br>
              <a:rPr lang="en-US" sz="6480" dirty="0" smtClean="0">
                <a:solidFill>
                  <a:srgbClr val="FFFFFF"/>
                </a:solidFill>
              </a:rPr>
            </a:br>
            <a:r>
              <a:rPr sz="6480" dirty="0" smtClean="0">
                <a:solidFill>
                  <a:srgbClr val="FFFFFF"/>
                </a:solidFill>
              </a:rPr>
              <a:t>Revenue </a:t>
            </a:r>
            <a:r>
              <a:rPr sz="6480" dirty="0">
                <a:solidFill>
                  <a:srgbClr val="FFFFFF"/>
                </a:solidFill>
              </a:rPr>
              <a:t>per State</a:t>
            </a:r>
          </a:p>
        </p:txBody>
      </p:sp>
      <p:graphicFrame>
        <p:nvGraphicFramePr>
          <p:cNvPr id="1491" name="Table 1491"/>
          <p:cNvGraphicFramePr/>
          <p:nvPr>
            <p:extLst>
              <p:ext uri="{D42A27DB-BD31-4B8C-83A1-F6EECF244321}">
                <p14:modId xmlns:p14="http://schemas.microsoft.com/office/powerpoint/2010/main" val="1447604837"/>
              </p:ext>
            </p:extLst>
          </p:nvPr>
        </p:nvGraphicFramePr>
        <p:xfrm>
          <a:off x="626611" y="2172584"/>
          <a:ext cx="3324902" cy="369824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986658"/>
                <a:gridCol w="865015"/>
                <a:gridCol w="1473229"/>
              </a:tblGrid>
              <a:tr h="51762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Sale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ClientID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762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100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9292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9523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9331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45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9523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TX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8810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9292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492" name="Shape 1492"/>
          <p:cNvSpPr/>
          <p:nvPr/>
        </p:nvSpPr>
        <p:spPr>
          <a:xfrm>
            <a:off x="4189918" y="2533104"/>
            <a:ext cx="7704057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3600" dirty="0" smtClean="0">
              <a:solidFill>
                <a:schemeClr val="bg2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chemeClr val="bg2"/>
                </a:solidFill>
              </a:rPr>
              <a:t>How to quickly sum </a:t>
            </a:r>
            <a:r>
              <a:rPr sz="3600" b="1" dirty="0" smtClean="0">
                <a:solidFill>
                  <a:schemeClr val="bg2"/>
                </a:solidFill>
              </a:rPr>
              <a:t>sales</a:t>
            </a:r>
            <a:r>
              <a:rPr sz="3600" dirty="0" smtClean="0">
                <a:solidFill>
                  <a:schemeClr val="bg2"/>
                </a:solidFill>
              </a:rPr>
              <a:t> in</a:t>
            </a:r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sz="3600" dirty="0" smtClean="0">
                <a:solidFill>
                  <a:schemeClr val="bg2"/>
                </a:solidFill>
              </a:rPr>
              <a:t>every state without any one</a:t>
            </a:r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sz="3600" dirty="0" smtClean="0">
                <a:solidFill>
                  <a:schemeClr val="bg2"/>
                </a:solidFill>
              </a:rPr>
              <a:t>machine iterating over all results?</a:t>
            </a:r>
            <a:endParaRPr lang="en-US" sz="3600" dirty="0" smtClean="0">
              <a:solidFill>
                <a:schemeClr val="bg2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dirty="0" smtClean="0">
              <a:solidFill>
                <a:schemeClr val="bg2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032" y="6129210"/>
            <a:ext cx="4344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2"/>
                </a:solidFill>
              </a:rPr>
              <a:t>Pretend this table is huge…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4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0" name="Table 1560"/>
          <p:cNvGraphicFramePr/>
          <p:nvPr>
            <p:extLst>
              <p:ext uri="{D42A27DB-BD31-4B8C-83A1-F6EECF244321}">
                <p14:modId xmlns:p14="http://schemas.microsoft.com/office/powerpoint/2010/main" val="1845103158"/>
              </p:ext>
            </p:extLst>
          </p:nvPr>
        </p:nvGraphicFramePr>
        <p:xfrm>
          <a:off x="626611" y="2172584"/>
          <a:ext cx="1739900" cy="369824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927100"/>
                <a:gridCol w="812800"/>
              </a:tblGrid>
              <a:tr h="51762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tx1"/>
                          </a:solidFill>
                        </a:rPr>
                        <a:t>Sale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762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45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TX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61" name="Shape 1561"/>
          <p:cNvSpPr/>
          <p:nvPr/>
        </p:nvSpPr>
        <p:spPr>
          <a:xfrm>
            <a:off x="3448818" y="880282"/>
            <a:ext cx="4955322" cy="2313659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62" name="Shape 1562"/>
          <p:cNvSpPr/>
          <p:nvPr/>
        </p:nvSpPr>
        <p:spPr>
          <a:xfrm>
            <a:off x="3607486" y="208056"/>
            <a:ext cx="193642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mapper 1</a:t>
            </a:r>
          </a:p>
        </p:txBody>
      </p:sp>
      <p:graphicFrame>
        <p:nvGraphicFramePr>
          <p:cNvPr id="1563" name="Table 1563"/>
          <p:cNvGraphicFramePr/>
          <p:nvPr>
            <p:extLst>
              <p:ext uri="{D42A27DB-BD31-4B8C-83A1-F6EECF244321}">
                <p14:modId xmlns:p14="http://schemas.microsoft.com/office/powerpoint/2010/main" val="642722506"/>
              </p:ext>
            </p:extLst>
          </p:nvPr>
        </p:nvGraphicFramePr>
        <p:xfrm>
          <a:off x="3705750" y="1217961"/>
          <a:ext cx="1739900" cy="16383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27100"/>
                <a:gridCol w="812800"/>
              </a:tblGrid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64" name="Shape 1564"/>
          <p:cNvSpPr/>
          <p:nvPr/>
        </p:nvSpPr>
        <p:spPr>
          <a:xfrm>
            <a:off x="3448818" y="4262804"/>
            <a:ext cx="4814649" cy="2313659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65" name="Shape 1565"/>
          <p:cNvSpPr/>
          <p:nvPr/>
        </p:nvSpPr>
        <p:spPr>
          <a:xfrm>
            <a:off x="3527797" y="3595022"/>
            <a:ext cx="20958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mapper 2</a:t>
            </a:r>
          </a:p>
        </p:txBody>
      </p:sp>
      <p:graphicFrame>
        <p:nvGraphicFramePr>
          <p:cNvPr id="1566" name="Table 1566"/>
          <p:cNvGraphicFramePr/>
          <p:nvPr/>
        </p:nvGraphicFramePr>
        <p:xfrm>
          <a:off x="3705750" y="4600483"/>
          <a:ext cx="1739900" cy="16383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27100"/>
                <a:gridCol w="812800"/>
              </a:tblGrid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45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TX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67" name="Shape 1567"/>
          <p:cNvSpPr/>
          <p:nvPr/>
        </p:nvSpPr>
        <p:spPr>
          <a:xfrm flipV="1">
            <a:off x="2405621" y="2919557"/>
            <a:ext cx="923933" cy="52110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568" name="Shape 1568"/>
          <p:cNvSpPr/>
          <p:nvPr/>
        </p:nvSpPr>
        <p:spPr>
          <a:xfrm>
            <a:off x="2405621" y="4951557"/>
            <a:ext cx="923933" cy="52110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graphicFrame>
        <p:nvGraphicFramePr>
          <p:cNvPr id="1569" name="Table 1569"/>
          <p:cNvGraphicFramePr/>
          <p:nvPr>
            <p:extLst>
              <p:ext uri="{D42A27DB-BD31-4B8C-83A1-F6EECF244321}">
                <p14:modId xmlns:p14="http://schemas.microsoft.com/office/powerpoint/2010/main" val="1780420482"/>
              </p:ext>
            </p:extLst>
          </p:nvPr>
        </p:nvGraphicFramePr>
        <p:xfrm>
          <a:off x="6197207" y="1491011"/>
          <a:ext cx="1928813" cy="1092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22313"/>
                <a:gridCol w="1206500"/>
              </a:tblGrid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100,15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570" name="Table 1570"/>
          <p:cNvGraphicFramePr/>
          <p:nvPr/>
        </p:nvGraphicFramePr>
        <p:xfrm>
          <a:off x="6235307" y="4600483"/>
          <a:ext cx="1739900" cy="16383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27100"/>
                <a:gridCol w="812800"/>
              </a:tblGrid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45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TX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71" name="Shape 1571"/>
          <p:cNvSpPr/>
          <p:nvPr/>
        </p:nvSpPr>
        <p:spPr>
          <a:xfrm>
            <a:off x="5709057" y="2036259"/>
            <a:ext cx="407342" cy="1005"/>
          </a:xfrm>
          <a:prstGeom prst="line">
            <a:avLst/>
          </a:prstGeom>
          <a:ln w="25400">
            <a:solidFill>
              <a:schemeClr val="bg1">
                <a:lumMod val="20000"/>
                <a:lumOff val="8000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72" name="Shape 1572"/>
          <p:cNvSpPr/>
          <p:nvPr/>
        </p:nvSpPr>
        <p:spPr>
          <a:xfrm>
            <a:off x="5709057" y="5427159"/>
            <a:ext cx="407342" cy="1005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573" name="Shape 1573"/>
          <p:cNvSpPr/>
          <p:nvPr/>
        </p:nvSpPr>
        <p:spPr>
          <a:xfrm>
            <a:off x="8888933" y="927006"/>
            <a:ext cx="2253765" cy="2313658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74" name="Shape 1574"/>
          <p:cNvSpPr/>
          <p:nvPr/>
        </p:nvSpPr>
        <p:spPr>
          <a:xfrm>
            <a:off x="8971798" y="259223"/>
            <a:ext cx="20880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reducer 1</a:t>
            </a:r>
          </a:p>
        </p:txBody>
      </p:sp>
      <p:sp>
        <p:nvSpPr>
          <p:cNvPr id="1575" name="Shape 1575"/>
          <p:cNvSpPr/>
          <p:nvPr/>
        </p:nvSpPr>
        <p:spPr>
          <a:xfrm>
            <a:off x="8888933" y="4219726"/>
            <a:ext cx="2253765" cy="2313659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76" name="Shape 1576"/>
          <p:cNvSpPr/>
          <p:nvPr/>
        </p:nvSpPr>
        <p:spPr>
          <a:xfrm>
            <a:off x="8971798" y="3551944"/>
            <a:ext cx="20880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reducer 2</a:t>
            </a:r>
          </a:p>
        </p:txBody>
      </p:sp>
      <p:sp>
        <p:nvSpPr>
          <p:cNvPr id="1577" name="Shape 1577"/>
          <p:cNvSpPr/>
          <p:nvPr/>
        </p:nvSpPr>
        <p:spPr>
          <a:xfrm>
            <a:off x="9078461" y="1709263"/>
            <a:ext cx="1874708" cy="65569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Reduce WI</a:t>
            </a:r>
          </a:p>
        </p:txBody>
      </p:sp>
      <p:sp>
        <p:nvSpPr>
          <p:cNvPr id="1578" name="Shape 1578"/>
          <p:cNvSpPr/>
          <p:nvPr/>
        </p:nvSpPr>
        <p:spPr>
          <a:xfrm>
            <a:off x="9078462" y="4548951"/>
            <a:ext cx="1874708" cy="65569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Reduce CA</a:t>
            </a:r>
          </a:p>
        </p:txBody>
      </p:sp>
      <p:sp>
        <p:nvSpPr>
          <p:cNvPr id="1579" name="Shape 1579"/>
          <p:cNvSpPr/>
          <p:nvPr/>
        </p:nvSpPr>
        <p:spPr>
          <a:xfrm>
            <a:off x="9078462" y="5543693"/>
            <a:ext cx="1874708" cy="65569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Reduce TX</a:t>
            </a:r>
          </a:p>
        </p:txBody>
      </p:sp>
      <p:sp>
        <p:nvSpPr>
          <p:cNvPr id="1580" name="Shape 1580"/>
          <p:cNvSpPr/>
          <p:nvPr/>
        </p:nvSpPr>
        <p:spPr>
          <a:xfrm>
            <a:off x="8019579" y="1729766"/>
            <a:ext cx="1068494" cy="168456"/>
          </a:xfrm>
          <a:prstGeom prst="line">
            <a:avLst/>
          </a:prstGeom>
          <a:ln w="25400">
            <a:solidFill>
              <a:schemeClr val="bg1">
                <a:lumMod val="20000"/>
                <a:lumOff val="8000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81" name="Shape 1581"/>
          <p:cNvSpPr/>
          <p:nvPr/>
        </p:nvSpPr>
        <p:spPr>
          <a:xfrm flipV="1">
            <a:off x="8019579" y="2275051"/>
            <a:ext cx="1265486" cy="3658416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582" name="Shape 1582"/>
          <p:cNvSpPr/>
          <p:nvPr/>
        </p:nvSpPr>
        <p:spPr>
          <a:xfrm>
            <a:off x="8019579" y="2275866"/>
            <a:ext cx="1133281" cy="2247179"/>
          </a:xfrm>
          <a:prstGeom prst="line">
            <a:avLst/>
          </a:prstGeom>
          <a:ln w="25400">
            <a:solidFill>
              <a:schemeClr val="bg1">
                <a:lumMod val="20000"/>
                <a:lumOff val="8000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83" name="Shape 1583"/>
          <p:cNvSpPr/>
          <p:nvPr/>
        </p:nvSpPr>
        <p:spPr>
          <a:xfrm>
            <a:off x="8019579" y="5425466"/>
            <a:ext cx="1081352" cy="28397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584" name="Shape 1584"/>
          <p:cNvSpPr/>
          <p:nvPr/>
        </p:nvSpPr>
        <p:spPr>
          <a:xfrm>
            <a:off x="8006880" y="4790466"/>
            <a:ext cx="1075832" cy="2257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585" name="Shape 1585"/>
          <p:cNvSpPr/>
          <p:nvPr/>
        </p:nvSpPr>
        <p:spPr>
          <a:xfrm>
            <a:off x="10924147" y="1985265"/>
            <a:ext cx="613848" cy="1"/>
          </a:xfrm>
          <a:prstGeom prst="line">
            <a:avLst/>
          </a:prstGeom>
          <a:ln w="25400">
            <a:solidFill>
              <a:schemeClr val="bg1">
                <a:lumMod val="20000"/>
                <a:lumOff val="8000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aphicFrame>
        <p:nvGraphicFramePr>
          <p:cNvPr id="1586" name="Table 1586"/>
          <p:cNvGraphicFramePr/>
          <p:nvPr>
            <p:extLst>
              <p:ext uri="{D42A27DB-BD31-4B8C-83A1-F6EECF244321}">
                <p14:modId xmlns:p14="http://schemas.microsoft.com/office/powerpoint/2010/main" val="1720071166"/>
              </p:ext>
            </p:extLst>
          </p:nvPr>
        </p:nvGraphicFramePr>
        <p:xfrm>
          <a:off x="11627491" y="1698288"/>
          <a:ext cx="1320800" cy="5461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09600"/>
                <a:gridCol w="711200"/>
              </a:tblGrid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r>
                        <a:rPr sz="28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sz="2800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587" name="Table 1587"/>
          <p:cNvGraphicFramePr/>
          <p:nvPr>
            <p:extLst>
              <p:ext uri="{D42A27DB-BD31-4B8C-83A1-F6EECF244321}">
                <p14:modId xmlns:p14="http://schemas.microsoft.com/office/powerpoint/2010/main" val="562960119"/>
              </p:ext>
            </p:extLst>
          </p:nvPr>
        </p:nvGraphicFramePr>
        <p:xfrm>
          <a:off x="11627491" y="5022860"/>
          <a:ext cx="1320800" cy="11049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98552"/>
                <a:gridCol w="522248"/>
              </a:tblGrid>
              <a:tr h="5524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r>
                        <a:rPr sz="28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sz="2800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TX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88" name="Shape 1588"/>
          <p:cNvSpPr/>
          <p:nvPr/>
        </p:nvSpPr>
        <p:spPr>
          <a:xfrm>
            <a:off x="10924147" y="4893565"/>
            <a:ext cx="613848" cy="352277"/>
          </a:xfrm>
          <a:prstGeom prst="line">
            <a:avLst/>
          </a:prstGeom>
          <a:ln w="25400">
            <a:solidFill>
              <a:schemeClr val="bg1">
                <a:lumMod val="20000"/>
                <a:lumOff val="8000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89" name="Shape 1589"/>
          <p:cNvSpPr/>
          <p:nvPr/>
        </p:nvSpPr>
        <p:spPr>
          <a:xfrm>
            <a:off x="10924147" y="5833365"/>
            <a:ext cx="613848" cy="1"/>
          </a:xfrm>
          <a:prstGeom prst="line">
            <a:avLst/>
          </a:prstGeom>
          <a:ln w="25400">
            <a:solidFill>
              <a:schemeClr val="bg1">
                <a:lumMod val="20000"/>
                <a:lumOff val="8000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215571" y="6711040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mappers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869319" y="6685811"/>
            <a:ext cx="227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reducers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82792" y="3436563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shuffle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64203" y="6252412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Output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67587" y="8419874"/>
            <a:ext cx="718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Compute sum of sales for each state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1" grpId="0" animBg="1"/>
      <p:bldP spid="1562" grpId="0" animBg="1"/>
      <p:bldP spid="1564" grpId="0" animBg="1"/>
      <p:bldP spid="1565" grpId="0" animBg="1"/>
      <p:bldP spid="1567" grpId="0" animBg="1"/>
      <p:bldP spid="1568" grpId="0" animBg="1"/>
      <p:bldP spid="1571" grpId="0" animBg="1"/>
      <p:bldP spid="1572" grpId="0" animBg="1"/>
      <p:bldP spid="1573" grpId="0" animBg="1"/>
      <p:bldP spid="1574" grpId="0" animBg="1"/>
      <p:bldP spid="1575" grpId="0" animBg="1"/>
      <p:bldP spid="1576" grpId="0" animBg="1"/>
      <p:bldP spid="1577" grpId="0" animBg="1"/>
      <p:bldP spid="1578" grpId="0" animBg="1"/>
      <p:bldP spid="1579" grpId="0" animBg="1"/>
      <p:bldP spid="1580" grpId="0" animBg="1"/>
      <p:bldP spid="1581" grpId="0" animBg="1"/>
      <p:bldP spid="1582" grpId="0" animBg="1"/>
      <p:bldP spid="1583" grpId="0" animBg="1"/>
      <p:bldP spid="1584" grpId="0" animBg="1"/>
      <p:bldP spid="1585" grpId="0" animBg="1"/>
      <p:bldP spid="1588" grpId="0" animBg="1"/>
      <p:bldP spid="1589" grpId="0" animBg="1"/>
      <p:bldP spid="2" grpId="0"/>
      <p:bldP spid="34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Shape 15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Revenue per State</a:t>
            </a:r>
          </a:p>
        </p:txBody>
      </p:sp>
      <p:graphicFrame>
        <p:nvGraphicFramePr>
          <p:cNvPr id="1592" name="Table 1592"/>
          <p:cNvGraphicFramePr/>
          <p:nvPr>
            <p:extLst>
              <p:ext uri="{D42A27DB-BD31-4B8C-83A1-F6EECF244321}">
                <p14:modId xmlns:p14="http://schemas.microsoft.com/office/powerpoint/2010/main" val="574877372"/>
              </p:ext>
            </p:extLst>
          </p:nvPr>
        </p:nvGraphicFramePr>
        <p:xfrm>
          <a:off x="626611" y="2172584"/>
          <a:ext cx="3623656" cy="369824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927100"/>
                <a:gridCol w="812800"/>
                <a:gridCol w="1883756"/>
              </a:tblGrid>
              <a:tr h="51762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Sale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ClientID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762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100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9292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9523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9331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45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9523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TX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8810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9292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93" name="Shape 1593"/>
          <p:cNvSpPr/>
          <p:nvPr/>
        </p:nvSpPr>
        <p:spPr>
          <a:xfrm>
            <a:off x="4189918" y="3364098"/>
            <a:ext cx="720389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Mappers could have grouped by any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field desired (e.g., by ClientID</a:t>
            </a:r>
            <a:r>
              <a:rPr sz="3600" dirty="0" smtClean="0">
                <a:solidFill>
                  <a:srgbClr val="FFFFFF"/>
                </a:solidFill>
              </a:rPr>
              <a:t>)</a:t>
            </a:r>
            <a:endParaRPr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Shape 15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SQL Equivalents</a:t>
            </a:r>
          </a:p>
        </p:txBody>
      </p:sp>
      <p:sp>
        <p:nvSpPr>
          <p:cNvPr id="1596" name="Shape 1596"/>
          <p:cNvSpPr>
            <a:spLocks noGrp="1"/>
          </p:cNvSpPr>
          <p:nvPr>
            <p:ph type="body" idx="4294967295"/>
          </p:nvPr>
        </p:nvSpPr>
        <p:spPr>
          <a:xfrm>
            <a:off x="0" y="2317750"/>
            <a:ext cx="5245100" cy="2633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b="1" dirty="0">
                <a:latin typeface="Menlo"/>
                <a:ea typeface="Menlo"/>
                <a:cs typeface="Menlo"/>
                <a:sym typeface="Menlo"/>
              </a:rPr>
              <a:t>SELECT</a:t>
            </a:r>
            <a:r>
              <a:rPr sz="3800" dirty="0">
                <a:latin typeface="Menlo"/>
                <a:ea typeface="Menlo"/>
                <a:cs typeface="Menlo"/>
                <a:sym typeface="Menlo"/>
              </a:rPr>
              <a:t> sum(sale)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b="1" dirty="0">
                <a:latin typeface="Menlo"/>
                <a:ea typeface="Menlo"/>
                <a:cs typeface="Menlo"/>
                <a:sym typeface="Menlo"/>
              </a:rPr>
              <a:t>FROM</a:t>
            </a:r>
            <a:r>
              <a:rPr sz="3800" dirty="0">
                <a:latin typeface="Menlo"/>
                <a:ea typeface="Menlo"/>
                <a:cs typeface="Menlo"/>
                <a:sym typeface="Menlo"/>
              </a:rPr>
              <a:t> tbl_sales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b="1" dirty="0">
                <a:latin typeface="Menlo"/>
                <a:ea typeface="Menlo"/>
                <a:cs typeface="Menlo"/>
                <a:sym typeface="Menlo"/>
              </a:rPr>
              <a:t>GROUP BY</a:t>
            </a:r>
            <a:r>
              <a:rPr sz="3800" dirty="0">
                <a:latin typeface="Menlo"/>
                <a:ea typeface="Menlo"/>
                <a:cs typeface="Menlo"/>
                <a:sym typeface="Menlo"/>
              </a:rPr>
              <a:t> state;</a:t>
            </a:r>
          </a:p>
        </p:txBody>
      </p:sp>
      <p:sp>
        <p:nvSpPr>
          <p:cNvPr id="5" name="Shape 1596"/>
          <p:cNvSpPr txBox="1">
            <a:spLocks/>
          </p:cNvSpPr>
          <p:nvPr/>
        </p:nvSpPr>
        <p:spPr>
          <a:xfrm>
            <a:off x="6501272" y="2317750"/>
            <a:ext cx="5614528" cy="2633663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>
            <a:lvl1pPr marL="401878" indent="-401878" algn="l" defTabSz="1300460" rtl="0" eaLnBrk="1" latinLnBrk="0" hangingPunct="1">
              <a:spcBef>
                <a:spcPts val="2844"/>
              </a:spcBef>
              <a:buFont typeface="Calisto MT" pitchFamily="18" charset="0"/>
              <a:buChar char="•"/>
              <a:defRPr sz="3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821818" indent="-419940" algn="l" defTabSz="1300460" rtl="0" eaLnBrk="1" latinLnBrk="0" hangingPunct="1">
              <a:spcBef>
                <a:spcPts val="853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31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23696" indent="-401878" algn="l" defTabSz="1300460" rtl="0" eaLnBrk="1" latinLnBrk="0" hangingPunct="1">
              <a:spcBef>
                <a:spcPts val="853"/>
              </a:spcBef>
              <a:buFont typeface="Calisto MT" pitchFamily="18" charset="0"/>
              <a:buChar char="•"/>
              <a:defRPr sz="2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25575" indent="-401878" algn="l" defTabSz="1300460" rtl="0" eaLnBrk="1" latinLnBrk="0" hangingPunct="1">
              <a:spcBef>
                <a:spcPts val="853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27453" indent="-401878" algn="l" defTabSz="1300460" rtl="0" eaLnBrk="1" latinLnBrk="0" hangingPunct="1">
              <a:spcBef>
                <a:spcPts val="853"/>
              </a:spcBef>
              <a:buFont typeface="Calisto MT" pitchFamily="18" charset="0"/>
              <a:buChar char="•"/>
              <a:defRPr sz="2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800" b="1" dirty="0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SELECT</a:t>
            </a:r>
            <a:r>
              <a:rPr lang="en-US" sz="3800" dirty="0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 sum(sale)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800" b="1" dirty="0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FROM</a:t>
            </a:r>
            <a:r>
              <a:rPr lang="en-US" sz="3800" dirty="0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tbl_sales</a:t>
            </a:r>
            <a:endParaRPr lang="en-US" sz="3800" dirty="0" smtClean="0">
              <a:solidFill>
                <a:srgbClr val="000000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800" b="1" dirty="0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GROUP BY</a:t>
            </a:r>
            <a:r>
              <a:rPr lang="en-US" sz="3800" dirty="0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clientID</a:t>
            </a:r>
            <a:r>
              <a:rPr lang="en-US" sz="3800" dirty="0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  <a:endParaRPr lang="en-US" sz="3800" dirty="0">
              <a:solidFill>
                <a:srgbClr val="000000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sp>
        <p:nvSpPr>
          <p:cNvPr id="7" name="Shape 1596"/>
          <p:cNvSpPr txBox="1">
            <a:spLocks/>
          </p:cNvSpPr>
          <p:nvPr/>
        </p:nvSpPr>
        <p:spPr>
          <a:xfrm>
            <a:off x="3175686" y="5866492"/>
            <a:ext cx="5614528" cy="2633663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>
            <a:lvl1pPr marL="401878" indent="-401878" algn="l" defTabSz="1300460" rtl="0" eaLnBrk="1" latinLnBrk="0" hangingPunct="1">
              <a:spcBef>
                <a:spcPts val="2844"/>
              </a:spcBef>
              <a:buFont typeface="Calisto MT" pitchFamily="18" charset="0"/>
              <a:buChar char="•"/>
              <a:defRPr sz="3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821818" indent="-419940" algn="l" defTabSz="1300460" rtl="0" eaLnBrk="1" latinLnBrk="0" hangingPunct="1">
              <a:spcBef>
                <a:spcPts val="853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31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23696" indent="-401878" algn="l" defTabSz="1300460" rtl="0" eaLnBrk="1" latinLnBrk="0" hangingPunct="1">
              <a:spcBef>
                <a:spcPts val="853"/>
              </a:spcBef>
              <a:buFont typeface="Calisto MT" pitchFamily="18" charset="0"/>
              <a:buChar char="•"/>
              <a:defRPr sz="2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25575" indent="-401878" algn="l" defTabSz="1300460" rtl="0" eaLnBrk="1" latinLnBrk="0" hangingPunct="1">
              <a:spcBef>
                <a:spcPts val="853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27453" indent="-401878" algn="l" defTabSz="1300460" rtl="0" eaLnBrk="1" latinLnBrk="0" hangingPunct="1">
              <a:spcBef>
                <a:spcPts val="853"/>
              </a:spcBef>
              <a:buFont typeface="Calisto MT" pitchFamily="18" charset="0"/>
              <a:buChar char="•"/>
              <a:defRPr sz="2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800" b="1" dirty="0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SELECT</a:t>
            </a:r>
            <a:r>
              <a:rPr lang="en-US" sz="3800" dirty="0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 max(sale)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800" b="1" dirty="0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FROM</a:t>
            </a:r>
            <a:r>
              <a:rPr lang="en-US" sz="3800" dirty="0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tbl_sales</a:t>
            </a:r>
            <a:endParaRPr lang="en-US" sz="3800" dirty="0" smtClean="0">
              <a:solidFill>
                <a:srgbClr val="000000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800" b="1" dirty="0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GROUP BY</a:t>
            </a:r>
            <a:r>
              <a:rPr lang="en-US" sz="3800" dirty="0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clientID</a:t>
            </a:r>
            <a:r>
              <a:rPr lang="en-US" sz="3800" dirty="0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  <a:endParaRPr lang="en-US" sz="3800" dirty="0">
              <a:solidFill>
                <a:srgbClr val="000000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sp>
        <p:nvSpPr>
          <p:cNvPr id="8" name="Shape 1606"/>
          <p:cNvSpPr/>
          <p:nvPr/>
        </p:nvSpPr>
        <p:spPr>
          <a:xfrm>
            <a:off x="5182322" y="5779340"/>
            <a:ext cx="1083420" cy="84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9" name="Shape 1607"/>
          <p:cNvSpPr/>
          <p:nvPr/>
        </p:nvSpPr>
        <p:spPr>
          <a:xfrm>
            <a:off x="3246089" y="7658441"/>
            <a:ext cx="2701808" cy="841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0" name="Shape 1608"/>
          <p:cNvSpPr/>
          <p:nvPr/>
        </p:nvSpPr>
        <p:spPr>
          <a:xfrm>
            <a:off x="5023519" y="5122887"/>
            <a:ext cx="140102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1"/>
                </a:solidFill>
              </a:rPr>
              <a:t>reduce</a:t>
            </a:r>
          </a:p>
        </p:txBody>
      </p:sp>
      <p:sp>
        <p:nvSpPr>
          <p:cNvPr id="11" name="Shape 1609"/>
          <p:cNvSpPr/>
          <p:nvPr/>
        </p:nvSpPr>
        <p:spPr>
          <a:xfrm>
            <a:off x="4115290" y="8477616"/>
            <a:ext cx="963404" cy="65659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bg1"/>
                </a:solidFill>
              </a:rPr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17236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change Reducer?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0" name="Table 1560"/>
          <p:cNvGraphicFramePr/>
          <p:nvPr>
            <p:extLst/>
          </p:nvPr>
        </p:nvGraphicFramePr>
        <p:xfrm>
          <a:off x="626611" y="2172584"/>
          <a:ext cx="1739900" cy="369824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927100"/>
                <a:gridCol w="812800"/>
              </a:tblGrid>
              <a:tr h="51762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tx1"/>
                          </a:solidFill>
                        </a:rPr>
                        <a:t>Sale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762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45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TX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61" name="Shape 1561"/>
          <p:cNvSpPr/>
          <p:nvPr/>
        </p:nvSpPr>
        <p:spPr>
          <a:xfrm>
            <a:off x="3448818" y="880282"/>
            <a:ext cx="4955322" cy="2313659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62" name="Shape 1562"/>
          <p:cNvSpPr/>
          <p:nvPr/>
        </p:nvSpPr>
        <p:spPr>
          <a:xfrm>
            <a:off x="3607486" y="208056"/>
            <a:ext cx="193642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mapper 1</a:t>
            </a:r>
          </a:p>
        </p:txBody>
      </p:sp>
      <p:graphicFrame>
        <p:nvGraphicFramePr>
          <p:cNvPr id="1563" name="Table 1563"/>
          <p:cNvGraphicFramePr/>
          <p:nvPr>
            <p:extLst/>
          </p:nvPr>
        </p:nvGraphicFramePr>
        <p:xfrm>
          <a:off x="3705750" y="1217961"/>
          <a:ext cx="1739900" cy="16383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27100"/>
                <a:gridCol w="812800"/>
              </a:tblGrid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64" name="Shape 1564"/>
          <p:cNvSpPr/>
          <p:nvPr/>
        </p:nvSpPr>
        <p:spPr>
          <a:xfrm>
            <a:off x="3448818" y="4262804"/>
            <a:ext cx="4814649" cy="2313659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65" name="Shape 1565"/>
          <p:cNvSpPr/>
          <p:nvPr/>
        </p:nvSpPr>
        <p:spPr>
          <a:xfrm>
            <a:off x="3527797" y="3595022"/>
            <a:ext cx="20958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mapper 2</a:t>
            </a:r>
          </a:p>
        </p:txBody>
      </p:sp>
      <p:graphicFrame>
        <p:nvGraphicFramePr>
          <p:cNvPr id="1566" name="Table 1566"/>
          <p:cNvGraphicFramePr/>
          <p:nvPr/>
        </p:nvGraphicFramePr>
        <p:xfrm>
          <a:off x="3705750" y="4600483"/>
          <a:ext cx="1739900" cy="16383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27100"/>
                <a:gridCol w="812800"/>
              </a:tblGrid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45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TX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67" name="Shape 1567"/>
          <p:cNvSpPr/>
          <p:nvPr/>
        </p:nvSpPr>
        <p:spPr>
          <a:xfrm flipV="1">
            <a:off x="2405621" y="2919557"/>
            <a:ext cx="923933" cy="52110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568" name="Shape 1568"/>
          <p:cNvSpPr/>
          <p:nvPr/>
        </p:nvSpPr>
        <p:spPr>
          <a:xfrm>
            <a:off x="2405621" y="4951557"/>
            <a:ext cx="923933" cy="52110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graphicFrame>
        <p:nvGraphicFramePr>
          <p:cNvPr id="1569" name="Table 1569"/>
          <p:cNvGraphicFramePr/>
          <p:nvPr>
            <p:extLst/>
          </p:nvPr>
        </p:nvGraphicFramePr>
        <p:xfrm>
          <a:off x="6197207" y="1491011"/>
          <a:ext cx="1928813" cy="1092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22313"/>
                <a:gridCol w="1206500"/>
              </a:tblGrid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100,15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570" name="Table 1570"/>
          <p:cNvGraphicFramePr/>
          <p:nvPr/>
        </p:nvGraphicFramePr>
        <p:xfrm>
          <a:off x="6235307" y="4600483"/>
          <a:ext cx="1739900" cy="16383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27100"/>
                <a:gridCol w="812800"/>
              </a:tblGrid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45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TX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71" name="Shape 1571"/>
          <p:cNvSpPr/>
          <p:nvPr/>
        </p:nvSpPr>
        <p:spPr>
          <a:xfrm>
            <a:off x="5709057" y="2036259"/>
            <a:ext cx="407342" cy="1005"/>
          </a:xfrm>
          <a:prstGeom prst="line">
            <a:avLst/>
          </a:prstGeom>
          <a:ln w="25400">
            <a:solidFill>
              <a:schemeClr val="bg1">
                <a:lumMod val="20000"/>
                <a:lumOff val="8000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72" name="Shape 1572"/>
          <p:cNvSpPr/>
          <p:nvPr/>
        </p:nvSpPr>
        <p:spPr>
          <a:xfrm>
            <a:off x="5709057" y="5427159"/>
            <a:ext cx="407342" cy="1005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573" name="Shape 1573"/>
          <p:cNvSpPr/>
          <p:nvPr/>
        </p:nvSpPr>
        <p:spPr>
          <a:xfrm>
            <a:off x="8888933" y="927006"/>
            <a:ext cx="2253765" cy="2313658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74" name="Shape 1574"/>
          <p:cNvSpPr/>
          <p:nvPr/>
        </p:nvSpPr>
        <p:spPr>
          <a:xfrm>
            <a:off x="8971798" y="259223"/>
            <a:ext cx="20880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reducer 1</a:t>
            </a:r>
          </a:p>
        </p:txBody>
      </p:sp>
      <p:sp>
        <p:nvSpPr>
          <p:cNvPr id="1575" name="Shape 1575"/>
          <p:cNvSpPr/>
          <p:nvPr/>
        </p:nvSpPr>
        <p:spPr>
          <a:xfrm>
            <a:off x="8888933" y="4219726"/>
            <a:ext cx="2253765" cy="2313659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76" name="Shape 1576"/>
          <p:cNvSpPr/>
          <p:nvPr/>
        </p:nvSpPr>
        <p:spPr>
          <a:xfrm>
            <a:off x="8971798" y="3551944"/>
            <a:ext cx="20880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reducer 2</a:t>
            </a:r>
          </a:p>
        </p:txBody>
      </p:sp>
      <p:sp>
        <p:nvSpPr>
          <p:cNvPr id="1577" name="Shape 1577"/>
          <p:cNvSpPr/>
          <p:nvPr/>
        </p:nvSpPr>
        <p:spPr>
          <a:xfrm>
            <a:off x="9078461" y="1709263"/>
            <a:ext cx="1874708" cy="65569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Reduce WI</a:t>
            </a:r>
          </a:p>
        </p:txBody>
      </p:sp>
      <p:sp>
        <p:nvSpPr>
          <p:cNvPr id="1578" name="Shape 1578"/>
          <p:cNvSpPr/>
          <p:nvPr/>
        </p:nvSpPr>
        <p:spPr>
          <a:xfrm>
            <a:off x="9078462" y="4548951"/>
            <a:ext cx="1874708" cy="65569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Reduce CA</a:t>
            </a:r>
          </a:p>
        </p:txBody>
      </p:sp>
      <p:sp>
        <p:nvSpPr>
          <p:cNvPr id="1579" name="Shape 1579"/>
          <p:cNvSpPr/>
          <p:nvPr/>
        </p:nvSpPr>
        <p:spPr>
          <a:xfrm>
            <a:off x="9078462" y="5543693"/>
            <a:ext cx="1874708" cy="65569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Reduce TX</a:t>
            </a:r>
          </a:p>
        </p:txBody>
      </p:sp>
      <p:sp>
        <p:nvSpPr>
          <p:cNvPr id="1580" name="Shape 1580"/>
          <p:cNvSpPr/>
          <p:nvPr/>
        </p:nvSpPr>
        <p:spPr>
          <a:xfrm>
            <a:off x="8019579" y="1729766"/>
            <a:ext cx="1068494" cy="168456"/>
          </a:xfrm>
          <a:prstGeom prst="line">
            <a:avLst/>
          </a:prstGeom>
          <a:ln w="25400">
            <a:solidFill>
              <a:schemeClr val="bg1">
                <a:lumMod val="20000"/>
                <a:lumOff val="8000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81" name="Shape 1581"/>
          <p:cNvSpPr/>
          <p:nvPr/>
        </p:nvSpPr>
        <p:spPr>
          <a:xfrm flipV="1">
            <a:off x="8019579" y="2275051"/>
            <a:ext cx="1265486" cy="3658416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582" name="Shape 1582"/>
          <p:cNvSpPr/>
          <p:nvPr/>
        </p:nvSpPr>
        <p:spPr>
          <a:xfrm>
            <a:off x="8019579" y="2275866"/>
            <a:ext cx="1133281" cy="2247179"/>
          </a:xfrm>
          <a:prstGeom prst="line">
            <a:avLst/>
          </a:prstGeom>
          <a:ln w="25400">
            <a:solidFill>
              <a:schemeClr val="bg1">
                <a:lumMod val="20000"/>
                <a:lumOff val="8000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83" name="Shape 1583"/>
          <p:cNvSpPr/>
          <p:nvPr/>
        </p:nvSpPr>
        <p:spPr>
          <a:xfrm>
            <a:off x="8019579" y="5425466"/>
            <a:ext cx="1081352" cy="28397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584" name="Shape 1584"/>
          <p:cNvSpPr/>
          <p:nvPr/>
        </p:nvSpPr>
        <p:spPr>
          <a:xfrm>
            <a:off x="8006880" y="4790466"/>
            <a:ext cx="1075832" cy="2257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585" name="Shape 1585"/>
          <p:cNvSpPr/>
          <p:nvPr/>
        </p:nvSpPr>
        <p:spPr>
          <a:xfrm>
            <a:off x="10924147" y="1985265"/>
            <a:ext cx="613848" cy="1"/>
          </a:xfrm>
          <a:prstGeom prst="line">
            <a:avLst/>
          </a:prstGeom>
          <a:ln w="25400">
            <a:solidFill>
              <a:schemeClr val="bg1">
                <a:lumMod val="20000"/>
                <a:lumOff val="8000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aphicFrame>
        <p:nvGraphicFramePr>
          <p:cNvPr id="1586" name="Table 1586"/>
          <p:cNvGraphicFramePr/>
          <p:nvPr>
            <p:extLst>
              <p:ext uri="{D42A27DB-BD31-4B8C-83A1-F6EECF244321}">
                <p14:modId xmlns:p14="http://schemas.microsoft.com/office/powerpoint/2010/main" val="1930920541"/>
              </p:ext>
            </p:extLst>
          </p:nvPr>
        </p:nvGraphicFramePr>
        <p:xfrm>
          <a:off x="11627491" y="1698288"/>
          <a:ext cx="1320800" cy="5461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09600"/>
                <a:gridCol w="711200"/>
              </a:tblGrid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WI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00</a:t>
                      </a:r>
                      <a:endParaRPr sz="2800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587" name="Table 1587"/>
          <p:cNvGraphicFramePr/>
          <p:nvPr>
            <p:extLst/>
          </p:nvPr>
        </p:nvGraphicFramePr>
        <p:xfrm>
          <a:off x="11627491" y="5022860"/>
          <a:ext cx="1320800" cy="11049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98552"/>
                <a:gridCol w="522248"/>
              </a:tblGrid>
              <a:tr h="5524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CA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r>
                        <a:rPr sz="28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sz="2800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TX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88" name="Shape 1588"/>
          <p:cNvSpPr/>
          <p:nvPr/>
        </p:nvSpPr>
        <p:spPr>
          <a:xfrm>
            <a:off x="10924147" y="4893565"/>
            <a:ext cx="613848" cy="352277"/>
          </a:xfrm>
          <a:prstGeom prst="line">
            <a:avLst/>
          </a:prstGeom>
          <a:ln w="25400">
            <a:solidFill>
              <a:schemeClr val="bg1">
                <a:lumMod val="20000"/>
                <a:lumOff val="8000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589" name="Shape 1589"/>
          <p:cNvSpPr/>
          <p:nvPr/>
        </p:nvSpPr>
        <p:spPr>
          <a:xfrm>
            <a:off x="10924147" y="5833365"/>
            <a:ext cx="613848" cy="1"/>
          </a:xfrm>
          <a:prstGeom prst="line">
            <a:avLst/>
          </a:prstGeom>
          <a:ln w="25400">
            <a:solidFill>
              <a:schemeClr val="bg1">
                <a:lumMod val="20000"/>
                <a:lumOff val="8000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215571" y="6711040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 mappers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869319" y="6685811"/>
            <a:ext cx="227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 reducers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2792" y="3436563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shuffle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50757" y="8419874"/>
            <a:ext cx="7220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b="1" dirty="0" smtClean="0"/>
              <a:t>max</a:t>
            </a:r>
            <a:r>
              <a:rPr lang="en-US" dirty="0" smtClean="0"/>
              <a:t> of sales for each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75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Shape 16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Mapper Output</a:t>
            </a:r>
          </a:p>
        </p:txBody>
      </p:sp>
      <p:sp>
        <p:nvSpPr>
          <p:cNvPr id="1612" name="Shape 1612"/>
          <p:cNvSpPr>
            <a:spLocks noGrp="1"/>
          </p:cNvSpPr>
          <p:nvPr>
            <p:ph type="body" idx="4294967295"/>
          </p:nvPr>
        </p:nvSpPr>
        <p:spPr>
          <a:xfrm>
            <a:off x="505250" y="2178503"/>
            <a:ext cx="11388725" cy="7063468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Sometimes mappers simply classify </a:t>
            </a:r>
            <a:r>
              <a:rPr sz="3800" dirty="0" smtClean="0"/>
              <a:t>records</a:t>
            </a:r>
            <a:r>
              <a:rPr lang="en-US" sz="3800" dirty="0" smtClean="0"/>
              <a:t> </a:t>
            </a:r>
            <a:br>
              <a:rPr lang="en-US" sz="3800" dirty="0" smtClean="0"/>
            </a:br>
            <a:r>
              <a:rPr sz="3800" dirty="0" smtClean="0"/>
              <a:t>(</a:t>
            </a:r>
            <a:r>
              <a:rPr lang="en-US" sz="3800" dirty="0" smtClean="0"/>
              <a:t>e.g., </a:t>
            </a:r>
            <a:r>
              <a:rPr sz="3800" dirty="0" smtClean="0"/>
              <a:t>state revenue)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Sometimes mappers produce multiple intermediate records per input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sz="3800" dirty="0" smtClean="0"/>
              <a:t>(</a:t>
            </a:r>
            <a:r>
              <a:rPr sz="3800" dirty="0"/>
              <a:t>e.g., friend counts</a:t>
            </a:r>
            <a:r>
              <a:rPr sz="3800" dirty="0" smtClean="0"/>
              <a:t>)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83551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Shape 1614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10785475" cy="1825625"/>
          </a:xfrm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Example: Counting Friends</a:t>
            </a:r>
          </a:p>
        </p:txBody>
      </p:sp>
      <p:graphicFrame>
        <p:nvGraphicFramePr>
          <p:cNvPr id="1615" name="Table 1615"/>
          <p:cNvGraphicFramePr/>
          <p:nvPr/>
        </p:nvGraphicFramePr>
        <p:xfrm>
          <a:off x="626611" y="2172584"/>
          <a:ext cx="2463800" cy="369824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231900"/>
                <a:gridCol w="1231900"/>
              </a:tblGrid>
              <a:tr h="51762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friend1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friend2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762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155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155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16" name="Shape 1616"/>
          <p:cNvSpPr/>
          <p:nvPr/>
        </p:nvSpPr>
        <p:spPr>
          <a:xfrm>
            <a:off x="8339917" y="2515056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133</a:t>
            </a:r>
          </a:p>
        </p:txBody>
      </p:sp>
      <p:sp>
        <p:nvSpPr>
          <p:cNvPr id="1617" name="Shape 1617"/>
          <p:cNvSpPr/>
          <p:nvPr/>
        </p:nvSpPr>
        <p:spPr>
          <a:xfrm>
            <a:off x="10352209" y="1277354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155</a:t>
            </a:r>
          </a:p>
        </p:txBody>
      </p:sp>
      <p:sp>
        <p:nvSpPr>
          <p:cNvPr id="1618" name="Shape 1618"/>
          <p:cNvSpPr/>
          <p:nvPr/>
        </p:nvSpPr>
        <p:spPr>
          <a:xfrm>
            <a:off x="11596260" y="4587143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99</a:t>
            </a:r>
          </a:p>
        </p:txBody>
      </p:sp>
      <p:sp>
        <p:nvSpPr>
          <p:cNvPr id="1619" name="Shape 1619"/>
          <p:cNvSpPr/>
          <p:nvPr/>
        </p:nvSpPr>
        <p:spPr>
          <a:xfrm>
            <a:off x="9058078" y="4587143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300</a:t>
            </a:r>
          </a:p>
        </p:txBody>
      </p:sp>
      <p:sp>
        <p:nvSpPr>
          <p:cNvPr id="1620" name="Shape 1620"/>
          <p:cNvSpPr/>
          <p:nvPr/>
        </p:nvSpPr>
        <p:spPr>
          <a:xfrm>
            <a:off x="7162580" y="539142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1621" name="Shape 1621"/>
          <p:cNvSpPr/>
          <p:nvPr/>
        </p:nvSpPr>
        <p:spPr>
          <a:xfrm flipV="1">
            <a:off x="9544065" y="2282693"/>
            <a:ext cx="923934" cy="60326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22" name="Shape 1622"/>
          <p:cNvSpPr/>
          <p:nvPr/>
        </p:nvSpPr>
        <p:spPr>
          <a:xfrm flipH="1" flipV="1">
            <a:off x="9539988" y="3442563"/>
            <a:ext cx="2099672" cy="15203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23" name="Shape 1623"/>
          <p:cNvSpPr/>
          <p:nvPr/>
        </p:nvSpPr>
        <p:spPr>
          <a:xfrm flipH="1" flipV="1">
            <a:off x="9088998" y="3794338"/>
            <a:ext cx="378116" cy="85971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24" name="Shape 1624"/>
          <p:cNvSpPr/>
          <p:nvPr/>
        </p:nvSpPr>
        <p:spPr>
          <a:xfrm flipH="1" flipV="1">
            <a:off x="10339869" y="5253928"/>
            <a:ext cx="1249368" cy="2057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25" name="Shape 1625"/>
          <p:cNvSpPr/>
          <p:nvPr/>
        </p:nvSpPr>
        <p:spPr>
          <a:xfrm flipH="1">
            <a:off x="8404609" y="5441637"/>
            <a:ext cx="700664" cy="323679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26" name="Shape 1626"/>
          <p:cNvSpPr/>
          <p:nvPr/>
        </p:nvSpPr>
        <p:spPr>
          <a:xfrm>
            <a:off x="11270794" y="2481691"/>
            <a:ext cx="873260" cy="21262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064957" y="7116451"/>
            <a:ext cx="6151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input to each mapper?</a:t>
            </a:r>
          </a:p>
        </p:txBody>
      </p:sp>
    </p:spTree>
    <p:extLst>
      <p:ext uri="{BB962C8B-B14F-4D97-AF65-F5344CB8AC3E}">
        <p14:creationId xmlns:p14="http://schemas.microsoft.com/office/powerpoint/2010/main" val="1499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805" y="2330666"/>
            <a:ext cx="12602816" cy="2153919"/>
          </a:xfrm>
        </p:spPr>
        <p:txBody>
          <a:bodyPr/>
          <a:lstStyle/>
          <a:p>
            <a:r>
              <a:rPr lang="en-US" sz="6000" dirty="0" smtClean="0"/>
              <a:t>Advanced Topics:</a:t>
            </a:r>
            <a:br>
              <a:rPr lang="en-US" sz="6000" dirty="0" smtClean="0"/>
            </a:br>
            <a:r>
              <a:rPr lang="en-US" sz="6000" dirty="0" smtClean="0"/>
              <a:t>Map-Reduce</a:t>
            </a:r>
            <a:endParaRPr lang="en-US" sz="6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120" y="5079999"/>
            <a:ext cx="12246187" cy="4357300"/>
          </a:xfrm>
        </p:spPr>
        <p:txBody>
          <a:bodyPr>
            <a:normAutofit/>
          </a:bodyPr>
          <a:lstStyle/>
          <a:p>
            <a:pPr marL="866973" indent="-866973" algn="l"/>
            <a:r>
              <a:rPr lang="en-US" sz="3200" b="1" dirty="0"/>
              <a:t>Questions answered in this </a:t>
            </a:r>
            <a:r>
              <a:rPr lang="en-US" sz="3200" b="1" dirty="0" smtClean="0"/>
              <a:t>lecture</a:t>
            </a:r>
            <a:r>
              <a:rPr lang="en-US" sz="3200" b="1" dirty="0" smtClean="0"/>
              <a:t>:</a:t>
            </a:r>
          </a:p>
          <a:p>
            <a:pPr marL="866973" indent="-866973" algn="l"/>
            <a:r>
              <a:rPr lang="en-US" sz="3200" dirty="0" smtClean="0"/>
              <a:t>Review: When and how do NFS and AFS clients contact server?</a:t>
            </a:r>
          </a:p>
          <a:p>
            <a:pPr marL="866973" indent="-866973" algn="l"/>
            <a:r>
              <a:rPr lang="en-US" sz="3200" dirty="0" smtClean="0"/>
              <a:t>Why is map-reduce model useful?</a:t>
            </a:r>
          </a:p>
          <a:p>
            <a:pPr marL="866973" indent="-866973" algn="l"/>
            <a:r>
              <a:rPr lang="en-US" sz="3200" dirty="0" smtClean="0"/>
              <a:t>What types of application can be expressed with map-reduce?</a:t>
            </a:r>
          </a:p>
          <a:p>
            <a:pPr marL="866973" indent="-866973" algn="l"/>
            <a:r>
              <a:rPr lang="en-US" sz="3200" dirty="0" smtClean="0"/>
              <a:t>What does a mapper do? What does a reducer do?</a:t>
            </a:r>
          </a:p>
          <a:p>
            <a:pPr marL="866973" indent="-866973" algn="l"/>
            <a:r>
              <a:rPr lang="en-US" sz="3200" dirty="0" smtClean="0"/>
              <a:t>How does the system and GFS support map-reduce?</a:t>
            </a:r>
          </a:p>
          <a:p>
            <a:pPr marL="866973" indent="-866973" algn="l"/>
            <a:r>
              <a:rPr lang="en-US" sz="3200" dirty="0" smtClean="0"/>
              <a:t> </a:t>
            </a:r>
            <a:endParaRPr lang="en-US" sz="3200" dirty="0" smtClean="0"/>
          </a:p>
          <a:p>
            <a:pPr marL="866973" indent="-866973" algn="l"/>
            <a:endParaRPr lang="en-US" sz="3200" dirty="0" smtClean="0"/>
          </a:p>
          <a:p>
            <a:pPr marL="866973" indent="-866973" algn="l"/>
            <a:endParaRPr lang="en-US" sz="3200" dirty="0" smtClean="0"/>
          </a:p>
          <a:p>
            <a:pPr marL="866973" indent="-866973" algn="l"/>
            <a:endParaRPr lang="en-US" sz="3200" dirty="0" smtClean="0">
              <a:solidFill>
                <a:schemeClr val="bg2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51200" y="541867"/>
            <a:ext cx="5960533" cy="79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76">
                <a:solidFill>
                  <a:prstClr val="white"/>
                </a:solidFill>
              </a:rPr>
              <a:t>UNIVERSITY of WISCONSIN-MADISON</a:t>
            </a:r>
            <a:br>
              <a:rPr lang="en-US" sz="2276">
                <a:solidFill>
                  <a:prstClr val="white"/>
                </a:solidFill>
              </a:rPr>
            </a:br>
            <a:r>
              <a:rPr lang="en-US" sz="2276">
                <a:solidFill>
                  <a:prstClr val="white"/>
                </a:solidFill>
              </a:rPr>
              <a:t>Computer Sciences Department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5120" y="1625601"/>
            <a:ext cx="5093547" cy="7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991" dirty="0">
                <a:solidFill>
                  <a:prstClr val="white"/>
                </a:solidFill>
              </a:rPr>
              <a:t>CS 537</a:t>
            </a:r>
            <a:br>
              <a:rPr lang="en-US" sz="1991" dirty="0">
                <a:solidFill>
                  <a:prstClr val="white"/>
                </a:solidFill>
              </a:rPr>
            </a:br>
            <a:r>
              <a:rPr lang="en-US" sz="1991" dirty="0">
                <a:solidFill>
                  <a:prstClr val="white"/>
                </a:solidFill>
              </a:rPr>
              <a:t>Introduction to Operating Systems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477760" y="1625601"/>
            <a:ext cx="5093547" cy="7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991">
                <a:solidFill>
                  <a:prstClr val="white"/>
                </a:solidFill>
              </a:rPr>
              <a:t>Andrea C. Arpaci-Dusseau</a:t>
            </a:r>
            <a:br>
              <a:rPr lang="en-US" sz="1991">
                <a:solidFill>
                  <a:prstClr val="white"/>
                </a:solidFill>
              </a:rPr>
            </a:br>
            <a:r>
              <a:rPr lang="en-US" sz="1991">
                <a:solidFill>
                  <a:prstClr val="white"/>
                </a:solidFill>
              </a:rPr>
              <a:t>Remzi H. Arpaci-Dusseau</a:t>
            </a:r>
          </a:p>
        </p:txBody>
      </p:sp>
    </p:spTree>
    <p:extLst>
      <p:ext uri="{BB962C8B-B14F-4D97-AF65-F5344CB8AC3E}">
        <p14:creationId xmlns:p14="http://schemas.microsoft.com/office/powerpoint/2010/main" val="17611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" name="Table 1628"/>
          <p:cNvGraphicFramePr/>
          <p:nvPr>
            <p:extLst>
              <p:ext uri="{D42A27DB-BD31-4B8C-83A1-F6EECF244321}">
                <p14:modId xmlns:p14="http://schemas.microsoft.com/office/powerpoint/2010/main" val="127577396"/>
              </p:ext>
            </p:extLst>
          </p:nvPr>
        </p:nvGraphicFramePr>
        <p:xfrm>
          <a:off x="626611" y="2172584"/>
          <a:ext cx="2463800" cy="369824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231900"/>
                <a:gridCol w="1231900"/>
              </a:tblGrid>
              <a:tr h="51762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friend1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friend2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762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155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155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29" name="Shape 1629"/>
          <p:cNvSpPr/>
          <p:nvPr/>
        </p:nvSpPr>
        <p:spPr>
          <a:xfrm>
            <a:off x="4591818" y="880282"/>
            <a:ext cx="2253765" cy="2313659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630" name="Shape 1630"/>
          <p:cNvSpPr/>
          <p:nvPr/>
        </p:nvSpPr>
        <p:spPr>
          <a:xfrm>
            <a:off x="4670797" y="212500"/>
            <a:ext cx="20958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mapper 1</a:t>
            </a:r>
          </a:p>
        </p:txBody>
      </p:sp>
      <p:graphicFrame>
        <p:nvGraphicFramePr>
          <p:cNvPr id="1631" name="Table 1631"/>
          <p:cNvGraphicFramePr/>
          <p:nvPr>
            <p:extLst>
              <p:ext uri="{D42A27DB-BD31-4B8C-83A1-F6EECF244321}">
                <p14:modId xmlns:p14="http://schemas.microsoft.com/office/powerpoint/2010/main" val="1045620148"/>
              </p:ext>
            </p:extLst>
          </p:nvPr>
        </p:nvGraphicFramePr>
        <p:xfrm>
          <a:off x="4848750" y="1217961"/>
          <a:ext cx="1739900" cy="16383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27100"/>
                <a:gridCol w="812800"/>
              </a:tblGrid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155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32" name="Shape 1632"/>
          <p:cNvSpPr/>
          <p:nvPr/>
        </p:nvSpPr>
        <p:spPr>
          <a:xfrm>
            <a:off x="4591818" y="4262804"/>
            <a:ext cx="2253765" cy="2313659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633" name="Shape 1633"/>
          <p:cNvSpPr/>
          <p:nvPr/>
        </p:nvSpPr>
        <p:spPr>
          <a:xfrm>
            <a:off x="4670797" y="3595022"/>
            <a:ext cx="20958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mapper 2</a:t>
            </a:r>
          </a:p>
        </p:txBody>
      </p:sp>
      <p:graphicFrame>
        <p:nvGraphicFramePr>
          <p:cNvPr id="1634" name="Table 1634"/>
          <p:cNvGraphicFramePr/>
          <p:nvPr/>
        </p:nvGraphicFramePr>
        <p:xfrm>
          <a:off x="4848750" y="4600483"/>
          <a:ext cx="1739900" cy="16383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27100"/>
                <a:gridCol w="812800"/>
              </a:tblGrid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155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35" name="Shape 1635"/>
          <p:cNvSpPr/>
          <p:nvPr/>
        </p:nvSpPr>
        <p:spPr>
          <a:xfrm flipV="1">
            <a:off x="3105886" y="2459284"/>
            <a:ext cx="1431244" cy="965326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636" name="Shape 1636"/>
          <p:cNvSpPr/>
          <p:nvPr/>
        </p:nvSpPr>
        <p:spPr>
          <a:xfrm>
            <a:off x="3105886" y="4948609"/>
            <a:ext cx="1431244" cy="266796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37" name="Shape 1637"/>
          <p:cNvSpPr/>
          <p:nvPr/>
        </p:nvSpPr>
        <p:spPr>
          <a:xfrm>
            <a:off x="8339917" y="2515056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133</a:t>
            </a:r>
          </a:p>
        </p:txBody>
      </p:sp>
      <p:sp>
        <p:nvSpPr>
          <p:cNvPr id="1638" name="Shape 1638"/>
          <p:cNvSpPr/>
          <p:nvPr/>
        </p:nvSpPr>
        <p:spPr>
          <a:xfrm>
            <a:off x="10352209" y="1277354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155</a:t>
            </a:r>
          </a:p>
        </p:txBody>
      </p:sp>
      <p:sp>
        <p:nvSpPr>
          <p:cNvPr id="1639" name="Shape 1639"/>
          <p:cNvSpPr/>
          <p:nvPr/>
        </p:nvSpPr>
        <p:spPr>
          <a:xfrm>
            <a:off x="11596260" y="4587143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99</a:t>
            </a:r>
          </a:p>
        </p:txBody>
      </p:sp>
      <p:sp>
        <p:nvSpPr>
          <p:cNvPr id="1640" name="Shape 1640"/>
          <p:cNvSpPr/>
          <p:nvPr/>
        </p:nvSpPr>
        <p:spPr>
          <a:xfrm>
            <a:off x="9058078" y="4587143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300</a:t>
            </a:r>
          </a:p>
        </p:txBody>
      </p:sp>
      <p:sp>
        <p:nvSpPr>
          <p:cNvPr id="1641" name="Shape 1641"/>
          <p:cNvSpPr/>
          <p:nvPr/>
        </p:nvSpPr>
        <p:spPr>
          <a:xfrm>
            <a:off x="7162580" y="539142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1642" name="Shape 1642"/>
          <p:cNvSpPr/>
          <p:nvPr/>
        </p:nvSpPr>
        <p:spPr>
          <a:xfrm flipV="1">
            <a:off x="9544065" y="2282693"/>
            <a:ext cx="923934" cy="60326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43" name="Shape 1643"/>
          <p:cNvSpPr/>
          <p:nvPr/>
        </p:nvSpPr>
        <p:spPr>
          <a:xfrm flipH="1" flipV="1">
            <a:off x="9539988" y="3442563"/>
            <a:ext cx="2099672" cy="15203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44" name="Shape 1644"/>
          <p:cNvSpPr/>
          <p:nvPr/>
        </p:nvSpPr>
        <p:spPr>
          <a:xfrm flipH="1" flipV="1">
            <a:off x="9088998" y="3794338"/>
            <a:ext cx="378116" cy="85971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45" name="Shape 1645"/>
          <p:cNvSpPr/>
          <p:nvPr/>
        </p:nvSpPr>
        <p:spPr>
          <a:xfrm flipH="1" flipV="1">
            <a:off x="10339869" y="5253928"/>
            <a:ext cx="1249368" cy="2057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46" name="Shape 1646"/>
          <p:cNvSpPr/>
          <p:nvPr/>
        </p:nvSpPr>
        <p:spPr>
          <a:xfrm flipH="1">
            <a:off x="8404609" y="5441637"/>
            <a:ext cx="700664" cy="323679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47" name="Shape 1647"/>
          <p:cNvSpPr/>
          <p:nvPr/>
        </p:nvSpPr>
        <p:spPr>
          <a:xfrm>
            <a:off x="11270794" y="2481691"/>
            <a:ext cx="873260" cy="21262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48360" y="7116451"/>
            <a:ext cx="6784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does each mapper </a:t>
            </a:r>
            <a:r>
              <a:rPr lang="en-US" smtClean="0"/>
              <a:t>produce?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441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9" name="Table 1649"/>
          <p:cNvGraphicFramePr/>
          <p:nvPr>
            <p:extLst>
              <p:ext uri="{D42A27DB-BD31-4B8C-83A1-F6EECF244321}">
                <p14:modId xmlns:p14="http://schemas.microsoft.com/office/powerpoint/2010/main" val="1086304885"/>
              </p:ext>
            </p:extLst>
          </p:nvPr>
        </p:nvGraphicFramePr>
        <p:xfrm>
          <a:off x="626611" y="2172584"/>
          <a:ext cx="2463800" cy="369824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231900"/>
                <a:gridCol w="1231900"/>
              </a:tblGrid>
              <a:tr h="51762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friend1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friend2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762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155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155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50" name="Shape 1650"/>
          <p:cNvSpPr/>
          <p:nvPr/>
        </p:nvSpPr>
        <p:spPr>
          <a:xfrm>
            <a:off x="4591818" y="880282"/>
            <a:ext cx="2253765" cy="2313659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651" name="Shape 1651"/>
          <p:cNvSpPr/>
          <p:nvPr/>
        </p:nvSpPr>
        <p:spPr>
          <a:xfrm>
            <a:off x="4670797" y="212500"/>
            <a:ext cx="20958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mapper 1</a:t>
            </a:r>
          </a:p>
        </p:txBody>
      </p:sp>
      <p:graphicFrame>
        <p:nvGraphicFramePr>
          <p:cNvPr id="1652" name="Table 1652"/>
          <p:cNvGraphicFramePr/>
          <p:nvPr>
            <p:extLst>
              <p:ext uri="{D42A27DB-BD31-4B8C-83A1-F6EECF244321}">
                <p14:modId xmlns:p14="http://schemas.microsoft.com/office/powerpoint/2010/main" val="1765267138"/>
              </p:ext>
            </p:extLst>
          </p:nvPr>
        </p:nvGraphicFramePr>
        <p:xfrm>
          <a:off x="4848750" y="1217961"/>
          <a:ext cx="1739900" cy="16383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27100"/>
                <a:gridCol w="812800"/>
              </a:tblGrid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155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53" name="Shape 1653"/>
          <p:cNvSpPr/>
          <p:nvPr/>
        </p:nvSpPr>
        <p:spPr>
          <a:xfrm>
            <a:off x="4591818" y="4262804"/>
            <a:ext cx="2253765" cy="2313659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654" name="Shape 1654"/>
          <p:cNvSpPr/>
          <p:nvPr/>
        </p:nvSpPr>
        <p:spPr>
          <a:xfrm>
            <a:off x="4670797" y="3595022"/>
            <a:ext cx="20958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mapper 2</a:t>
            </a:r>
          </a:p>
        </p:txBody>
      </p:sp>
      <p:graphicFrame>
        <p:nvGraphicFramePr>
          <p:cNvPr id="1655" name="Table 1655"/>
          <p:cNvGraphicFramePr/>
          <p:nvPr/>
        </p:nvGraphicFramePr>
        <p:xfrm>
          <a:off x="4848750" y="4600483"/>
          <a:ext cx="1739900" cy="16383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27100"/>
                <a:gridCol w="812800"/>
              </a:tblGrid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155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56" name="Shape 1656"/>
          <p:cNvSpPr/>
          <p:nvPr/>
        </p:nvSpPr>
        <p:spPr>
          <a:xfrm flipV="1">
            <a:off x="3105886" y="2459284"/>
            <a:ext cx="1431244" cy="965326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657" name="Shape 1657"/>
          <p:cNvSpPr/>
          <p:nvPr/>
        </p:nvSpPr>
        <p:spPr>
          <a:xfrm>
            <a:off x="3105886" y="4948609"/>
            <a:ext cx="1431244" cy="266796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graphicFrame>
        <p:nvGraphicFramePr>
          <p:cNvPr id="1658" name="Table 1658"/>
          <p:cNvGraphicFramePr/>
          <p:nvPr>
            <p:extLst>
              <p:ext uri="{D42A27DB-BD31-4B8C-83A1-F6EECF244321}">
                <p14:modId xmlns:p14="http://schemas.microsoft.com/office/powerpoint/2010/main" val="1748776264"/>
              </p:ext>
            </p:extLst>
          </p:nvPr>
        </p:nvGraphicFramePr>
        <p:xfrm>
          <a:off x="8721638" y="944911"/>
          <a:ext cx="2621613" cy="21844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11200"/>
                <a:gridCol w="1910413"/>
              </a:tblGrid>
              <a:tr h="546100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155,99,300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155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133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659" name="Table 1659"/>
          <p:cNvGraphicFramePr/>
          <p:nvPr/>
        </p:nvGraphicFramePr>
        <p:xfrm>
          <a:off x="8721638" y="4327433"/>
          <a:ext cx="2621613" cy="21844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11200"/>
                <a:gridCol w="1910413"/>
              </a:tblGrid>
              <a:tr h="546100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99,21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300,155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155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60" name="Shape 1660"/>
          <p:cNvSpPr/>
          <p:nvPr/>
        </p:nvSpPr>
        <p:spPr>
          <a:xfrm>
            <a:off x="6588446" y="2058466"/>
            <a:ext cx="2070841" cy="1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661" name="Shape 1661"/>
          <p:cNvSpPr/>
          <p:nvPr/>
        </p:nvSpPr>
        <p:spPr>
          <a:xfrm flipV="1">
            <a:off x="6588446" y="5380660"/>
            <a:ext cx="207084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4507" y="6669301"/>
            <a:ext cx="61318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What is input to each reducer?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What does each reducer do?</a:t>
            </a:r>
          </a:p>
          <a:p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Any optimizations??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2132" y="6650608"/>
            <a:ext cx="6942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Each reducer responsible for some friend ids (e.g., R1&lt;- 21, 99, 133; R2 &lt;- 155, 300)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062132" y="7738975"/>
            <a:ext cx="6942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Each reducer sums counts for each friend id (e.g., 21: 1, 99: 3, 133: 3)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586234" y="8771908"/>
            <a:ext cx="7352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perform part of reduction </a:t>
            </a:r>
            <a:r>
              <a:rPr lang="en-US" sz="2800" smtClean="0"/>
              <a:t>on each mapper (e.g., 133: 3, 155: 1, 99: 1, 300: 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80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Shape 16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 dirty="0">
                <a:solidFill>
                  <a:srgbClr val="FFFFFF"/>
                </a:solidFill>
              </a:rPr>
              <a:t>Many </a:t>
            </a:r>
            <a:r>
              <a:rPr sz="6480" dirty="0" smtClean="0">
                <a:solidFill>
                  <a:srgbClr val="FFFFFF"/>
                </a:solidFill>
              </a:rPr>
              <a:t>Other</a:t>
            </a:r>
            <a:r>
              <a:rPr lang="en-US" sz="6480" dirty="0" smtClean="0">
                <a:solidFill>
                  <a:srgbClr val="FFFFFF"/>
                </a:solidFill>
              </a:rPr>
              <a:t> big-data </a:t>
            </a:r>
            <a:r>
              <a:rPr sz="6480" dirty="0" smtClean="0">
                <a:solidFill>
                  <a:srgbClr val="FFFFFF"/>
                </a:solidFill>
              </a:rPr>
              <a:t>Workloads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1667" name="Shape 1667"/>
          <p:cNvSpPr>
            <a:spLocks noGrp="1"/>
          </p:cNvSpPr>
          <p:nvPr>
            <p:ph type="body" idx="4294967295"/>
          </p:nvPr>
        </p:nvSpPr>
        <p:spPr>
          <a:xfrm>
            <a:off x="408214" y="2448833"/>
            <a:ext cx="11099800" cy="718502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Distributed grep (over text files)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URL access frequency (over web request logs)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Distributed sort (over strings)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PageRank (over all web pages)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26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326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Shape 16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Map/Reduce Function Types</a:t>
            </a:r>
          </a:p>
        </p:txBody>
      </p:sp>
      <p:sp>
        <p:nvSpPr>
          <p:cNvPr id="1670" name="Shape 1670"/>
          <p:cNvSpPr>
            <a:spLocks noGrp="1"/>
          </p:cNvSpPr>
          <p:nvPr>
            <p:ph type="body" idx="4294967295"/>
          </p:nvPr>
        </p:nvSpPr>
        <p:spPr>
          <a:xfrm>
            <a:off x="748165" y="3503840"/>
            <a:ext cx="11145809" cy="311150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map(</a:t>
            </a:r>
            <a:r>
              <a:rPr sz="3800" dirty="0">
                <a:solidFill>
                  <a:srgbClr val="971817"/>
                </a:solidFill>
                <a:latin typeface="Menlo"/>
                <a:ea typeface="Menlo"/>
                <a:cs typeface="Menlo"/>
                <a:sym typeface="Menlo"/>
              </a:rPr>
              <a:t>k1</a:t>
            </a:r>
            <a:r>
              <a:rPr sz="38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,</a:t>
            </a:r>
            <a:r>
              <a:rPr sz="3800" dirty="0">
                <a:solidFill>
                  <a:srgbClr val="971817"/>
                </a:solidFill>
                <a:latin typeface="Menlo"/>
                <a:ea typeface="Menlo"/>
                <a:cs typeface="Menlo"/>
                <a:sym typeface="Menlo"/>
              </a:rPr>
              <a:t>v1</a:t>
            </a:r>
            <a:r>
              <a:rPr sz="38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) —&gt; list(</a:t>
            </a:r>
            <a:r>
              <a:rPr sz="3800" dirty="0">
                <a:solidFill>
                  <a:srgbClr val="1497FC"/>
                </a:solidFill>
                <a:latin typeface="Menlo"/>
                <a:ea typeface="Menlo"/>
                <a:cs typeface="Menlo"/>
                <a:sym typeface="Menlo"/>
              </a:rPr>
              <a:t>k2</a:t>
            </a:r>
            <a:r>
              <a:rPr sz="38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,</a:t>
            </a:r>
            <a:r>
              <a:rPr sz="3800" dirty="0">
                <a:solidFill>
                  <a:srgbClr val="1497FC"/>
                </a:solidFill>
                <a:latin typeface="Menlo"/>
                <a:ea typeface="Menlo"/>
                <a:cs typeface="Menlo"/>
                <a:sym typeface="Menlo"/>
              </a:rPr>
              <a:t>v2</a:t>
            </a:r>
            <a:r>
              <a:rPr sz="38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reduce(</a:t>
            </a:r>
            <a:r>
              <a:rPr sz="3800" dirty="0">
                <a:solidFill>
                  <a:srgbClr val="1497FC"/>
                </a:solidFill>
                <a:latin typeface="Menlo"/>
                <a:ea typeface="Menlo"/>
                <a:cs typeface="Menlo"/>
                <a:sym typeface="Menlo"/>
              </a:rPr>
              <a:t>k2</a:t>
            </a:r>
            <a:r>
              <a:rPr sz="38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,list(</a:t>
            </a:r>
            <a:r>
              <a:rPr sz="3800" dirty="0">
                <a:solidFill>
                  <a:srgbClr val="1497FC"/>
                </a:solidFill>
                <a:latin typeface="Menlo"/>
                <a:ea typeface="Menlo"/>
                <a:cs typeface="Menlo"/>
                <a:sym typeface="Menlo"/>
              </a:rPr>
              <a:t>v2</a:t>
            </a:r>
            <a:r>
              <a:rPr sz="38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)) </a:t>
            </a:r>
            <a:r>
              <a:rPr sz="38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—</a:t>
            </a:r>
            <a:r>
              <a:rPr lang="en-US" sz="38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&gt; </a:t>
            </a:r>
            <a:r>
              <a:rPr sz="38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list(</a:t>
            </a:r>
            <a:r>
              <a:rPr sz="3800" dirty="0" smtClean="0">
                <a:solidFill>
                  <a:srgbClr val="308B16"/>
                </a:solidFill>
                <a:latin typeface="Menlo"/>
                <a:ea typeface="Menlo"/>
                <a:cs typeface="Menlo"/>
                <a:sym typeface="Menlo"/>
              </a:rPr>
              <a:t>k3</a:t>
            </a:r>
            <a:r>
              <a:rPr sz="38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,</a:t>
            </a:r>
            <a:r>
              <a:rPr sz="3800" dirty="0" smtClean="0">
                <a:solidFill>
                  <a:srgbClr val="308B16"/>
                </a:solidFill>
                <a:latin typeface="Menlo"/>
                <a:ea typeface="Menlo"/>
                <a:cs typeface="Menlo"/>
                <a:sym typeface="Menlo"/>
              </a:rPr>
              <a:t>v3</a:t>
            </a:r>
            <a:r>
              <a:rPr sz="3800" dirty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95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Shape 16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Hadoop API</a:t>
            </a:r>
          </a:p>
        </p:txBody>
      </p:sp>
      <p:sp>
        <p:nvSpPr>
          <p:cNvPr id="1673" name="Shape 1673"/>
          <p:cNvSpPr>
            <a:spLocks noGrp="1"/>
          </p:cNvSpPr>
          <p:nvPr>
            <p:ph type="body" idx="4294967295"/>
          </p:nvPr>
        </p:nvSpPr>
        <p:spPr>
          <a:xfrm>
            <a:off x="163286" y="4419600"/>
            <a:ext cx="12703627" cy="56321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2900" dirty="0">
                <a:latin typeface="Menlo"/>
                <a:ea typeface="Menlo"/>
                <a:cs typeface="Menlo"/>
                <a:sym typeface="Menlo"/>
              </a:rPr>
              <a:t>public void map(LongWritable key, Text value) {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29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9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// WRITE CODE HERE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2900" dirty="0" smtClean="0">
                <a:latin typeface="Menlo"/>
                <a:ea typeface="Menlo"/>
                <a:cs typeface="Menlo"/>
                <a:sym typeface="Menlo"/>
              </a:rPr>
              <a:t>}</a:t>
            </a:r>
            <a:endParaRPr sz="2900" dirty="0">
              <a:latin typeface="Menlo"/>
              <a:ea typeface="Menlo"/>
              <a:cs typeface="Menlo"/>
              <a:sym typeface="Menlo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2900" dirty="0">
                <a:latin typeface="Menlo"/>
                <a:ea typeface="Menlo"/>
                <a:cs typeface="Menlo"/>
                <a:sym typeface="Menlo"/>
              </a:rPr>
              <a:t>public void reduce(Text </a:t>
            </a:r>
            <a:r>
              <a:rPr sz="2900" dirty="0" smtClean="0">
                <a:latin typeface="Menlo"/>
                <a:ea typeface="Menlo"/>
                <a:cs typeface="Menlo"/>
                <a:sym typeface="Menlo"/>
              </a:rPr>
              <a:t>key,</a:t>
            </a:r>
            <a:r>
              <a:rPr lang="en-US" sz="2900" dirty="0" smtClean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900" dirty="0" smtClean="0">
                <a:latin typeface="Menlo"/>
                <a:ea typeface="Menlo"/>
                <a:cs typeface="Menlo"/>
                <a:sym typeface="Menlo"/>
              </a:rPr>
              <a:t>Iterator&lt;IntWritable</a:t>
            </a:r>
            <a:r>
              <a:rPr sz="2900" dirty="0">
                <a:latin typeface="Menlo"/>
                <a:ea typeface="Menlo"/>
                <a:cs typeface="Menlo"/>
                <a:sym typeface="Menlo"/>
              </a:rPr>
              <a:t>&gt; values) {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	// WRITE CODE HERE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2900" dirty="0"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  <p:sp>
        <p:nvSpPr>
          <p:cNvPr id="4" name="Shape 1670"/>
          <p:cNvSpPr txBox="1">
            <a:spLocks/>
          </p:cNvSpPr>
          <p:nvPr/>
        </p:nvSpPr>
        <p:spPr>
          <a:xfrm>
            <a:off x="163286" y="2135716"/>
            <a:ext cx="11145809" cy="3111500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>
            <a:lvl1pPr marL="401878" indent="-401878" algn="l" defTabSz="1300460" rtl="0" eaLnBrk="1" latinLnBrk="0" hangingPunct="1">
              <a:spcBef>
                <a:spcPts val="2844"/>
              </a:spcBef>
              <a:buFont typeface="Calisto MT" pitchFamily="18" charset="0"/>
              <a:buChar char="•"/>
              <a:defRPr sz="3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821818" indent="-419940" algn="l" defTabSz="1300460" rtl="0" eaLnBrk="1" latinLnBrk="0" hangingPunct="1">
              <a:spcBef>
                <a:spcPts val="853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31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23696" indent="-401878" algn="l" defTabSz="1300460" rtl="0" eaLnBrk="1" latinLnBrk="0" hangingPunct="1">
              <a:spcBef>
                <a:spcPts val="853"/>
              </a:spcBef>
              <a:buFont typeface="Calisto MT" pitchFamily="18" charset="0"/>
              <a:buChar char="•"/>
              <a:defRPr sz="2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25575" indent="-401878" algn="l" defTabSz="1300460" rtl="0" eaLnBrk="1" latinLnBrk="0" hangingPunct="1">
              <a:spcBef>
                <a:spcPts val="853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27453" indent="-401878" algn="l" defTabSz="1300460" rtl="0" eaLnBrk="1" latinLnBrk="0" hangingPunct="1">
              <a:spcBef>
                <a:spcPts val="853"/>
              </a:spcBef>
              <a:buFont typeface="Calisto MT" pitchFamily="18" charset="0"/>
              <a:buChar char="•"/>
              <a:defRPr sz="2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map(</a:t>
            </a:r>
            <a:r>
              <a:rPr lang="en-US" sz="3800" dirty="0" smtClean="0">
                <a:solidFill>
                  <a:srgbClr val="971817"/>
                </a:solidFill>
                <a:latin typeface="Menlo"/>
                <a:ea typeface="Menlo"/>
                <a:cs typeface="Menlo"/>
                <a:sym typeface="Menlo"/>
              </a:rPr>
              <a:t>k1</a:t>
            </a:r>
            <a:r>
              <a:rPr lang="en-US" sz="38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,</a:t>
            </a:r>
            <a:r>
              <a:rPr lang="en-US" sz="3800" dirty="0" smtClean="0">
                <a:solidFill>
                  <a:srgbClr val="971817"/>
                </a:solidFill>
                <a:latin typeface="Menlo"/>
                <a:ea typeface="Menlo"/>
                <a:cs typeface="Menlo"/>
                <a:sym typeface="Menlo"/>
              </a:rPr>
              <a:t>v1</a:t>
            </a:r>
            <a:r>
              <a:rPr lang="en-US" sz="38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) —&gt; list(</a:t>
            </a:r>
            <a:r>
              <a:rPr lang="en-US" sz="3800" dirty="0" smtClean="0">
                <a:solidFill>
                  <a:srgbClr val="1497FC"/>
                </a:solidFill>
                <a:latin typeface="Menlo"/>
                <a:ea typeface="Menlo"/>
                <a:cs typeface="Menlo"/>
                <a:sym typeface="Menlo"/>
              </a:rPr>
              <a:t>k2</a:t>
            </a:r>
            <a:r>
              <a:rPr lang="en-US" sz="38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,</a:t>
            </a:r>
            <a:r>
              <a:rPr lang="en-US" sz="3800" dirty="0" smtClean="0">
                <a:solidFill>
                  <a:srgbClr val="1497FC"/>
                </a:solidFill>
                <a:latin typeface="Menlo"/>
                <a:ea typeface="Menlo"/>
                <a:cs typeface="Menlo"/>
                <a:sym typeface="Menlo"/>
              </a:rPr>
              <a:t>v2</a:t>
            </a:r>
            <a:r>
              <a:rPr lang="en-US" sz="38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reduce(</a:t>
            </a:r>
            <a:r>
              <a:rPr lang="en-US" sz="3800" dirty="0" smtClean="0">
                <a:solidFill>
                  <a:srgbClr val="1497FC"/>
                </a:solidFill>
                <a:latin typeface="Menlo"/>
                <a:ea typeface="Menlo"/>
                <a:cs typeface="Menlo"/>
                <a:sym typeface="Menlo"/>
              </a:rPr>
              <a:t>k2</a:t>
            </a:r>
            <a:r>
              <a:rPr lang="en-US" sz="38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,list(</a:t>
            </a:r>
            <a:r>
              <a:rPr lang="en-US" sz="3800" dirty="0" smtClean="0">
                <a:solidFill>
                  <a:srgbClr val="1497FC"/>
                </a:solidFill>
                <a:latin typeface="Menlo"/>
                <a:ea typeface="Menlo"/>
                <a:cs typeface="Menlo"/>
                <a:sym typeface="Menlo"/>
              </a:rPr>
              <a:t>v2</a:t>
            </a:r>
            <a:r>
              <a:rPr lang="en-US" sz="38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)) —&gt; list(</a:t>
            </a:r>
            <a:r>
              <a:rPr lang="en-US" sz="3800" dirty="0" smtClean="0">
                <a:solidFill>
                  <a:srgbClr val="308B16"/>
                </a:solidFill>
                <a:latin typeface="Menlo"/>
                <a:ea typeface="Menlo"/>
                <a:cs typeface="Menlo"/>
                <a:sym typeface="Menlo"/>
              </a:rPr>
              <a:t>k3</a:t>
            </a:r>
            <a:r>
              <a:rPr lang="en-US" sz="38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,</a:t>
            </a:r>
            <a:r>
              <a:rPr lang="en-US" sz="3800" dirty="0" smtClean="0">
                <a:solidFill>
                  <a:srgbClr val="308B16"/>
                </a:solidFill>
                <a:latin typeface="Menlo"/>
                <a:ea typeface="Menlo"/>
                <a:cs typeface="Menlo"/>
                <a:sym typeface="Menlo"/>
              </a:rPr>
              <a:t>v3</a:t>
            </a:r>
            <a:r>
              <a:rPr lang="en-US" sz="3800" dirty="0" smtClean="0">
                <a:solidFill>
                  <a:srgbClr val="FFFFF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lang="en-US" sz="3800" dirty="0">
              <a:solidFill>
                <a:srgbClr val="FFFFFF"/>
              </a:solidFill>
              <a:latin typeface="Menlo"/>
              <a:ea typeface="Menlo"/>
              <a:cs typeface="Menlo"/>
              <a:sym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3706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do?</a:t>
            </a:r>
            <a:endParaRPr lang="en-US" dirty="0"/>
          </a:p>
        </p:txBody>
      </p:sp>
      <p:sp>
        <p:nvSpPr>
          <p:cNvPr id="1675" name="Shape 1675"/>
          <p:cNvSpPr>
            <a:spLocks noGrp="1"/>
          </p:cNvSpPr>
          <p:nvPr>
            <p:ph type="body" idx="4294967295"/>
          </p:nvPr>
        </p:nvSpPr>
        <p:spPr>
          <a:xfrm>
            <a:off x="147945" y="2467554"/>
            <a:ext cx="12706653" cy="72997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>
                <a:latin typeface="Menlo"/>
                <a:ea typeface="Menlo"/>
                <a:cs typeface="Menlo"/>
                <a:sym typeface="Menlo"/>
              </a:rPr>
              <a:t>public void </a:t>
            </a:r>
            <a:r>
              <a:rPr sz="2800" b="1" dirty="0">
                <a:latin typeface="Menlo"/>
                <a:ea typeface="Menlo"/>
                <a:cs typeface="Menlo"/>
                <a:sym typeface="Menlo"/>
              </a:rPr>
              <a:t>map</a:t>
            </a:r>
            <a:r>
              <a:rPr sz="2800" dirty="0">
                <a:latin typeface="Menlo"/>
                <a:ea typeface="Menlo"/>
                <a:cs typeface="Menlo"/>
                <a:sym typeface="Menlo"/>
              </a:rPr>
              <a:t>(LongWritable key, Text value) {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 smtClean="0">
                <a:latin typeface="Menlo"/>
                <a:ea typeface="Menlo"/>
                <a:cs typeface="Menlo"/>
                <a:sym typeface="Menlo"/>
              </a:rPr>
              <a:t>String </a:t>
            </a:r>
            <a:r>
              <a:rPr sz="2800" dirty="0">
                <a:latin typeface="Menlo"/>
                <a:ea typeface="Menlo"/>
                <a:cs typeface="Menlo"/>
                <a:sym typeface="Menlo"/>
              </a:rPr>
              <a:t>line = value.toString();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 smtClean="0">
                <a:latin typeface="Menlo"/>
                <a:ea typeface="Menlo"/>
                <a:cs typeface="Menlo"/>
                <a:sym typeface="Menlo"/>
              </a:rPr>
              <a:t>StringToke </a:t>
            </a:r>
            <a:r>
              <a:rPr sz="2800" dirty="0">
                <a:latin typeface="Menlo"/>
                <a:ea typeface="Menlo"/>
                <a:cs typeface="Menlo"/>
                <a:sym typeface="Menlo"/>
              </a:rPr>
              <a:t>st = new StringToke(line);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 smtClean="0">
                <a:latin typeface="Menlo"/>
                <a:ea typeface="Menlo"/>
                <a:cs typeface="Menlo"/>
                <a:sym typeface="Menlo"/>
              </a:rPr>
              <a:t>while </a:t>
            </a:r>
            <a:r>
              <a:rPr sz="2800" dirty="0">
                <a:latin typeface="Menlo"/>
                <a:ea typeface="Menlo"/>
                <a:cs typeface="Menlo"/>
                <a:sym typeface="Menlo"/>
              </a:rPr>
              <a:t>(st.hasMoreTokens())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800" dirty="0" smtClean="0">
                <a:latin typeface="Menlo"/>
                <a:ea typeface="Menlo"/>
                <a:cs typeface="Menlo"/>
                <a:sym typeface="Menlo"/>
              </a:rPr>
              <a:t>output.collect(st.nextToken</a:t>
            </a:r>
            <a:r>
              <a:rPr sz="2800" dirty="0">
                <a:latin typeface="Menlo"/>
                <a:ea typeface="Menlo"/>
                <a:cs typeface="Menlo"/>
                <a:sym typeface="Menlo"/>
              </a:rPr>
              <a:t>(), 1);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 smtClean="0">
                <a:latin typeface="Menlo"/>
                <a:ea typeface="Menlo"/>
                <a:cs typeface="Menlo"/>
                <a:sym typeface="Menlo"/>
              </a:rPr>
              <a:t>}</a:t>
            </a:r>
            <a:endParaRPr sz="2800" dirty="0">
              <a:latin typeface="Menlo"/>
              <a:ea typeface="Menlo"/>
              <a:cs typeface="Menlo"/>
              <a:sym typeface="Menlo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>
                <a:latin typeface="Menlo"/>
                <a:ea typeface="Menlo"/>
                <a:cs typeface="Menlo"/>
                <a:sym typeface="Menlo"/>
              </a:rPr>
              <a:t>public void </a:t>
            </a:r>
            <a:r>
              <a:rPr sz="2800" b="1" dirty="0">
                <a:latin typeface="Menlo"/>
                <a:ea typeface="Menlo"/>
                <a:cs typeface="Menlo"/>
                <a:sym typeface="Menlo"/>
              </a:rPr>
              <a:t>reduce</a:t>
            </a:r>
            <a:r>
              <a:rPr sz="2800" dirty="0">
                <a:latin typeface="Menlo"/>
                <a:ea typeface="Menlo"/>
                <a:cs typeface="Menlo"/>
                <a:sym typeface="Menlo"/>
              </a:rPr>
              <a:t>(Text </a:t>
            </a:r>
            <a:r>
              <a:rPr sz="2800" dirty="0" smtClean="0">
                <a:latin typeface="Menlo"/>
                <a:ea typeface="Menlo"/>
                <a:cs typeface="Menlo"/>
                <a:sym typeface="Menlo"/>
              </a:rPr>
              <a:t>key,</a:t>
            </a:r>
            <a:r>
              <a:rPr lang="en-US" sz="2800" dirty="0" smtClean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800" dirty="0" smtClean="0">
                <a:latin typeface="Menlo"/>
                <a:ea typeface="Menlo"/>
                <a:cs typeface="Menlo"/>
                <a:sym typeface="Menlo"/>
              </a:rPr>
              <a:t/>
            </a:r>
            <a:br>
              <a:rPr lang="en-US" sz="2800" dirty="0" smtClean="0">
                <a:latin typeface="Menlo"/>
                <a:ea typeface="Menlo"/>
                <a:cs typeface="Menlo"/>
                <a:sym typeface="Menlo"/>
              </a:rPr>
            </a:br>
            <a:r>
              <a:rPr lang="en-US" sz="2800" dirty="0" smtClean="0">
                <a:latin typeface="Menlo"/>
                <a:ea typeface="Menlo"/>
                <a:cs typeface="Menlo"/>
                <a:sym typeface="Menlo"/>
              </a:rPr>
              <a:t>                   </a:t>
            </a:r>
            <a:r>
              <a:rPr sz="2800" dirty="0" smtClean="0">
                <a:latin typeface="Menlo"/>
                <a:ea typeface="Menlo"/>
                <a:cs typeface="Menlo"/>
                <a:sym typeface="Menlo"/>
              </a:rPr>
              <a:t>Iterator&lt;IntWritable</a:t>
            </a:r>
            <a:r>
              <a:rPr sz="2800" dirty="0">
                <a:latin typeface="Menlo"/>
                <a:ea typeface="Menlo"/>
                <a:cs typeface="Menlo"/>
                <a:sym typeface="Menlo"/>
              </a:rPr>
              <a:t>&gt; values) </a:t>
            </a:r>
            <a:r>
              <a:rPr sz="2800" dirty="0" smtClean="0">
                <a:latin typeface="Menlo"/>
                <a:ea typeface="Menlo"/>
                <a:cs typeface="Menlo"/>
                <a:sym typeface="Menlo"/>
              </a:rPr>
              <a:t>{</a:t>
            </a:r>
            <a:endParaRPr lang="en-US" sz="2800" dirty="0" smtClean="0">
              <a:latin typeface="Menlo"/>
              <a:ea typeface="Menlo"/>
              <a:cs typeface="Menlo"/>
              <a:sym typeface="Menlo"/>
            </a:endParaRP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 smtClean="0">
                <a:latin typeface="Menlo"/>
                <a:ea typeface="Menlo"/>
                <a:cs typeface="Menlo"/>
                <a:sym typeface="Menlo"/>
              </a:rPr>
              <a:t>int </a:t>
            </a:r>
            <a:r>
              <a:rPr sz="2800" dirty="0">
                <a:latin typeface="Menlo"/>
                <a:ea typeface="Menlo"/>
                <a:cs typeface="Menlo"/>
                <a:sym typeface="Menlo"/>
              </a:rPr>
              <a:t>sum = </a:t>
            </a:r>
            <a:r>
              <a:rPr sz="2800" dirty="0" smtClean="0">
                <a:latin typeface="Menlo"/>
                <a:ea typeface="Menlo"/>
                <a:cs typeface="Menlo"/>
                <a:sym typeface="Menlo"/>
              </a:rPr>
              <a:t>0;</a:t>
            </a:r>
            <a:endParaRPr lang="en-US" sz="2800" dirty="0" smtClean="0">
              <a:latin typeface="Menlo"/>
              <a:ea typeface="Menlo"/>
              <a:cs typeface="Menlo"/>
              <a:sym typeface="Menlo"/>
            </a:endParaRP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 smtClean="0">
                <a:latin typeface="Menlo"/>
                <a:ea typeface="Menlo"/>
                <a:cs typeface="Menlo"/>
                <a:sym typeface="Menlo"/>
              </a:rPr>
              <a:t>while </a:t>
            </a:r>
            <a:r>
              <a:rPr sz="2800" dirty="0">
                <a:latin typeface="Menlo"/>
                <a:ea typeface="Menlo"/>
                <a:cs typeface="Menlo"/>
                <a:sym typeface="Menlo"/>
              </a:rPr>
              <a:t>(values.hasNext())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>
                <a:latin typeface="Menlo"/>
                <a:ea typeface="Menlo"/>
                <a:cs typeface="Menlo"/>
                <a:sym typeface="Menlo"/>
              </a:rPr>
              <a:t>    sum += values.next().get();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 smtClean="0">
                <a:latin typeface="Menlo"/>
                <a:ea typeface="Menlo"/>
                <a:cs typeface="Menlo"/>
                <a:sym typeface="Menlo"/>
              </a:rPr>
              <a:t>output.collect(key</a:t>
            </a:r>
            <a:r>
              <a:rPr sz="2800" dirty="0">
                <a:latin typeface="Menlo"/>
                <a:ea typeface="Menlo"/>
                <a:cs typeface="Menlo"/>
                <a:sym typeface="Menlo"/>
              </a:rPr>
              <a:t>, sum);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945" y="2098222"/>
            <a:ext cx="367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>
                <a:latin typeface="Menlo"/>
                <a:ea typeface="Menlo"/>
                <a:cs typeface="Menlo"/>
                <a:sym typeface="Menlo"/>
              </a:rPr>
              <a:t>map(</a:t>
            </a:r>
            <a:r>
              <a:rPr lang="en-US">
                <a:solidFill>
                  <a:srgbClr val="971817"/>
                </a:solidFill>
                <a:latin typeface="Menlo"/>
                <a:ea typeface="Menlo"/>
                <a:cs typeface="Menlo"/>
                <a:sym typeface="Menlo"/>
              </a:rPr>
              <a:t>k1</a:t>
            </a:r>
            <a:r>
              <a:rPr lang="en-US">
                <a:latin typeface="Menlo"/>
                <a:ea typeface="Menlo"/>
                <a:cs typeface="Menlo"/>
                <a:sym typeface="Menlo"/>
              </a:rPr>
              <a:t>,</a:t>
            </a:r>
            <a:r>
              <a:rPr lang="en-US">
                <a:solidFill>
                  <a:srgbClr val="971817"/>
                </a:solidFill>
                <a:latin typeface="Menlo"/>
                <a:ea typeface="Menlo"/>
                <a:cs typeface="Menlo"/>
                <a:sym typeface="Menlo"/>
              </a:rPr>
              <a:t>v1</a:t>
            </a:r>
            <a:r>
              <a:rPr lang="en-US">
                <a:latin typeface="Menlo"/>
                <a:ea typeface="Menlo"/>
                <a:cs typeface="Menlo"/>
                <a:sym typeface="Menlo"/>
              </a:rPr>
              <a:t>) —&gt; list(</a:t>
            </a:r>
            <a:r>
              <a:rPr lang="en-US">
                <a:solidFill>
                  <a:srgbClr val="1497FC"/>
                </a:solidFill>
                <a:latin typeface="Menlo"/>
                <a:ea typeface="Menlo"/>
                <a:cs typeface="Menlo"/>
                <a:sym typeface="Menlo"/>
              </a:rPr>
              <a:t>k2</a:t>
            </a:r>
            <a:r>
              <a:rPr lang="en-US">
                <a:latin typeface="Menlo"/>
                <a:ea typeface="Menlo"/>
                <a:cs typeface="Menlo"/>
                <a:sym typeface="Menlo"/>
              </a:rPr>
              <a:t>,</a:t>
            </a:r>
            <a:r>
              <a:rPr lang="en-US">
                <a:solidFill>
                  <a:srgbClr val="1497FC"/>
                </a:solidFill>
                <a:latin typeface="Menlo"/>
                <a:ea typeface="Menlo"/>
                <a:cs typeface="Menlo"/>
                <a:sym typeface="Menlo"/>
              </a:rPr>
              <a:t>v2</a:t>
            </a:r>
            <a:r>
              <a:rPr lang="en-US">
                <a:latin typeface="Menlo"/>
                <a:ea typeface="Menlo"/>
                <a:cs typeface="Menlo"/>
                <a:sym typeface="Menlo"/>
              </a:rPr>
              <a:t>)</a:t>
            </a:r>
            <a:endParaRPr lang="en-US" dirty="0">
              <a:latin typeface="Menlo"/>
              <a:ea typeface="Menlo"/>
              <a:cs typeface="Menlo"/>
              <a:sym typeface="Menl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945" y="5932777"/>
            <a:ext cx="4926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Calisto MT" pitchFamily="18" charset="0"/>
              <a:buNone/>
              <a:defRPr sz="1800">
                <a:solidFill>
                  <a:srgbClr val="000000"/>
                </a:solidFill>
              </a:defRPr>
            </a:pPr>
            <a:r>
              <a:rPr lang="en-US">
                <a:latin typeface="Menlo"/>
                <a:ea typeface="Menlo"/>
                <a:cs typeface="Menlo"/>
                <a:sym typeface="Menlo"/>
              </a:rPr>
              <a:t>reduce(</a:t>
            </a:r>
            <a:r>
              <a:rPr lang="en-US">
                <a:solidFill>
                  <a:srgbClr val="1497FC"/>
                </a:solidFill>
                <a:latin typeface="Menlo"/>
                <a:ea typeface="Menlo"/>
                <a:cs typeface="Menlo"/>
                <a:sym typeface="Menlo"/>
              </a:rPr>
              <a:t>k2</a:t>
            </a:r>
            <a:r>
              <a:rPr lang="en-US">
                <a:latin typeface="Menlo"/>
                <a:ea typeface="Menlo"/>
                <a:cs typeface="Menlo"/>
                <a:sym typeface="Menlo"/>
              </a:rPr>
              <a:t>,list(</a:t>
            </a:r>
            <a:r>
              <a:rPr lang="en-US">
                <a:solidFill>
                  <a:srgbClr val="1497FC"/>
                </a:solidFill>
                <a:latin typeface="Menlo"/>
                <a:ea typeface="Menlo"/>
                <a:cs typeface="Menlo"/>
                <a:sym typeface="Menlo"/>
              </a:rPr>
              <a:t>v2</a:t>
            </a:r>
            <a:r>
              <a:rPr lang="en-US">
                <a:latin typeface="Menlo"/>
                <a:ea typeface="Menlo"/>
                <a:cs typeface="Menlo"/>
                <a:sym typeface="Menlo"/>
              </a:rPr>
              <a:t>)) —&gt; list(</a:t>
            </a:r>
            <a:r>
              <a:rPr lang="en-US">
                <a:solidFill>
                  <a:srgbClr val="308B16"/>
                </a:solidFill>
                <a:latin typeface="Menlo"/>
                <a:ea typeface="Menlo"/>
                <a:cs typeface="Menlo"/>
                <a:sym typeface="Menlo"/>
              </a:rPr>
              <a:t>k3</a:t>
            </a:r>
            <a:r>
              <a:rPr lang="en-US">
                <a:latin typeface="Menlo"/>
                <a:ea typeface="Menlo"/>
                <a:cs typeface="Menlo"/>
                <a:sym typeface="Menlo"/>
              </a:rPr>
              <a:t>,</a:t>
            </a:r>
            <a:r>
              <a:rPr lang="en-US">
                <a:solidFill>
                  <a:srgbClr val="308B16"/>
                </a:solidFill>
                <a:latin typeface="Menlo"/>
                <a:ea typeface="Menlo"/>
                <a:cs typeface="Menlo"/>
                <a:sym typeface="Menlo"/>
              </a:rPr>
              <a:t>v3</a:t>
            </a:r>
            <a:r>
              <a:rPr lang="en-US">
                <a:latin typeface="Menlo"/>
                <a:ea typeface="Menlo"/>
                <a:cs typeface="Menlo"/>
                <a:sym typeface="Menlo"/>
              </a:rPr>
              <a:t>)</a:t>
            </a:r>
            <a:endParaRPr lang="en-US" dirty="0">
              <a:latin typeface="Menlo"/>
              <a:ea typeface="Menlo"/>
              <a:cs typeface="Menlo"/>
              <a:sym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3476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Shape 16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MapReduce Overview</a:t>
            </a:r>
          </a:p>
        </p:txBody>
      </p:sp>
      <p:sp>
        <p:nvSpPr>
          <p:cNvPr id="1679" name="Shape 1679"/>
          <p:cNvSpPr>
            <a:spLocks noGrp="1"/>
          </p:cNvSpPr>
          <p:nvPr>
            <p:ph type="body" idx="4294967295"/>
          </p:nvPr>
        </p:nvSpPr>
        <p:spPr>
          <a:xfrm>
            <a:off x="342900" y="2337027"/>
            <a:ext cx="11099800" cy="5387975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strike="sngStrike" dirty="0"/>
              <a:t>Motivation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strike="sngStrike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strike="sngStrike" dirty="0"/>
              <a:t>MapReduce Programming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9827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67" y="577276"/>
            <a:ext cx="9986434" cy="6958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970378"/>
            <a:ext cx="1254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 Split input </a:t>
            </a:r>
            <a:r>
              <a:rPr lang="en-US" dirty="0"/>
              <a:t>files into M pieces of </a:t>
            </a:r>
            <a:r>
              <a:rPr lang="en-US" dirty="0" smtClean="0"/>
              <a:t>16 MB-64 MB. </a:t>
            </a:r>
          </a:p>
          <a:p>
            <a:r>
              <a:rPr lang="en-US" dirty="0" smtClean="0"/>
              <a:t>Start </a:t>
            </a:r>
            <a:r>
              <a:rPr lang="en-US" dirty="0"/>
              <a:t>up many copies of </a:t>
            </a:r>
            <a:r>
              <a:rPr lang="en-US" dirty="0" smtClean="0"/>
              <a:t>program on </a:t>
            </a:r>
            <a:r>
              <a:rPr lang="en-US" dirty="0"/>
              <a:t>cluster of </a:t>
            </a:r>
            <a:r>
              <a:rPr lang="en-US" dirty="0" smtClean="0"/>
              <a:t>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67" y="577276"/>
            <a:ext cx="9986434" cy="6958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184" y="7970378"/>
            <a:ext cx="1254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 </a:t>
            </a:r>
            <a:r>
              <a:rPr lang="en-US" dirty="0" smtClean="0"/>
              <a:t>Master picks idle </a:t>
            </a:r>
            <a:r>
              <a:rPr lang="en-US" dirty="0"/>
              <a:t>workers and assigns each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map </a:t>
            </a:r>
            <a:r>
              <a:rPr lang="en-US" dirty="0"/>
              <a:t>task or a reduce </a:t>
            </a:r>
            <a:r>
              <a:rPr lang="en-US" dirty="0" smtClean="0"/>
              <a:t>task (portion of key space)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67" y="577276"/>
            <a:ext cx="9986434" cy="6958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184" y="7687733"/>
            <a:ext cx="1254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3. Mapper </a:t>
            </a:r>
            <a:r>
              <a:rPr lang="en-US" b="1" dirty="0" smtClean="0"/>
              <a:t>reads()</a:t>
            </a:r>
            <a:r>
              <a:rPr lang="en-US" dirty="0" smtClean="0"/>
              <a:t> contents </a:t>
            </a:r>
            <a:r>
              <a:rPr lang="en-US" dirty="0"/>
              <a:t>of </a:t>
            </a:r>
            <a:r>
              <a:rPr lang="en-US" dirty="0" smtClean="0"/>
              <a:t>corresponding </a:t>
            </a:r>
            <a:r>
              <a:rPr lang="en-US" dirty="0"/>
              <a:t>input split.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Parses </a:t>
            </a:r>
            <a:r>
              <a:rPr lang="en-US" dirty="0"/>
              <a:t>key/value pairs </a:t>
            </a:r>
            <a:r>
              <a:rPr lang="en-US" dirty="0" smtClean="0"/>
              <a:t>and </a:t>
            </a:r>
            <a:r>
              <a:rPr lang="en-US" dirty="0"/>
              <a:t>passes each pair </a:t>
            </a:r>
            <a:r>
              <a:rPr lang="en-US" dirty="0" smtClean="0"/>
              <a:t>to Map() </a:t>
            </a:r>
            <a:r>
              <a:rPr lang="en-US" dirty="0"/>
              <a:t>function. </a:t>
            </a:r>
            <a:r>
              <a:rPr lang="en-US" dirty="0" smtClean="0"/>
              <a:t>Intermediate key/value </a:t>
            </a:r>
            <a:r>
              <a:rPr lang="en-US" dirty="0"/>
              <a:t>pairs </a:t>
            </a:r>
            <a:r>
              <a:rPr lang="en-US" dirty="0" smtClean="0"/>
              <a:t>buffered </a:t>
            </a:r>
            <a:r>
              <a:rPr lang="en-US" dirty="0"/>
              <a:t>in memory.</a:t>
            </a:r>
          </a:p>
        </p:txBody>
      </p:sp>
    </p:spTree>
    <p:extLst>
      <p:ext uri="{BB962C8B-B14F-4D97-AF65-F5344CB8AC3E}">
        <p14:creationId xmlns:p14="http://schemas.microsoft.com/office/powerpoint/2010/main" val="13989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NFS: STATELESS Server with cached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70" y="2065867"/>
            <a:ext cx="10785405" cy="738293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/>
              <a:t>Upon open of file A: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Contact server to get file handle for future interactions</a:t>
            </a:r>
            <a:endParaRPr lang="en-US" sz="35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/>
              <a:t>Upon close, client </a:t>
            </a:r>
            <a:r>
              <a:rPr lang="en-US" sz="3800" dirty="0" smtClean="0"/>
              <a:t>flush individual blocks of </a:t>
            </a:r>
            <a:r>
              <a:rPr lang="en-US" sz="3800" dirty="0"/>
              <a:t>file to </a:t>
            </a:r>
            <a:r>
              <a:rPr lang="en-US" sz="3800" dirty="0" smtClean="0"/>
              <a:t>server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(Individual blocks may be flushed before this point)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/>
              <a:t>Write():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/>
              <a:t>Keep data local (as long as sufficient space) 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4100" dirty="0" smtClean="0"/>
              <a:t>Read():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Is this block locally cached on this client?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No – Fetch block from server; record time block was fetched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Yes –  Have the attributes for this file expired? (every 3 </a:t>
            </a:r>
            <a:r>
              <a:rPr lang="en-US" sz="3500" dirty="0" err="1" smtClean="0"/>
              <a:t>secs</a:t>
            </a:r>
            <a:r>
              <a:rPr lang="en-US" sz="3500" dirty="0" smtClean="0"/>
              <a:t>)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/>
              <a:t>	</a:t>
            </a:r>
            <a:r>
              <a:rPr lang="en-US" sz="3500" dirty="0" smtClean="0"/>
              <a:t>No – Use locally cached copy of this block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/>
              <a:t>	</a:t>
            </a:r>
            <a:r>
              <a:rPr lang="en-US" sz="3500" dirty="0" smtClean="0"/>
              <a:t>Yes – Send STAT (or </a:t>
            </a:r>
            <a:r>
              <a:rPr lang="en-US" sz="3500" dirty="0" err="1" smtClean="0"/>
              <a:t>getattr</a:t>
            </a:r>
            <a:r>
              <a:rPr lang="en-US" sz="3500" dirty="0" smtClean="0"/>
              <a:t>) to server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/>
              <a:t>	 </a:t>
            </a:r>
            <a:r>
              <a:rPr lang="en-US" sz="3500" dirty="0" smtClean="0"/>
              <a:t>         Has the file been modified on server since client’s copy?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/>
              <a:t>	 </a:t>
            </a:r>
            <a:r>
              <a:rPr lang="en-US" sz="3500" dirty="0" smtClean="0"/>
              <a:t>         Yes – </a:t>
            </a:r>
            <a:r>
              <a:rPr lang="en-US" sz="3500" dirty="0" err="1" smtClean="0"/>
              <a:t>Refetch</a:t>
            </a:r>
            <a:r>
              <a:rPr lang="en-US" sz="3500" dirty="0" smtClean="0"/>
              <a:t> that block from server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/>
              <a:t>	 </a:t>
            </a:r>
            <a:r>
              <a:rPr lang="en-US" sz="3500" dirty="0" smtClean="0"/>
              <a:t>         No – Use locally cached copy of this block</a:t>
            </a:r>
            <a:endParaRPr lang="en-US" sz="3500" dirty="0"/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3184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67" y="577276"/>
            <a:ext cx="9986434" cy="6958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184" y="7535333"/>
            <a:ext cx="1254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4. Periodically</a:t>
            </a:r>
            <a:r>
              <a:rPr lang="en-US" dirty="0" smtClean="0"/>
              <a:t>, </a:t>
            </a:r>
            <a:r>
              <a:rPr lang="en-US" dirty="0"/>
              <a:t>buffered pairs </a:t>
            </a:r>
            <a:r>
              <a:rPr lang="en-US" dirty="0" smtClean="0"/>
              <a:t>written </a:t>
            </a:r>
            <a:r>
              <a:rPr lang="en-US" dirty="0"/>
              <a:t>to local disk, partitioned into R </a:t>
            </a:r>
            <a:r>
              <a:rPr lang="en-US" dirty="0" smtClean="0"/>
              <a:t>regions. Locations are passed to master</a:t>
            </a:r>
            <a:r>
              <a:rPr lang="en-US" dirty="0"/>
              <a:t>, who </a:t>
            </a:r>
            <a:r>
              <a:rPr lang="en-US" dirty="0" smtClean="0"/>
              <a:t>forwards </a:t>
            </a:r>
            <a:r>
              <a:rPr lang="en-US" dirty="0"/>
              <a:t>these locations to </a:t>
            </a:r>
            <a:r>
              <a:rPr lang="en-US" dirty="0" smtClean="0"/>
              <a:t>reducers.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67" y="577276"/>
            <a:ext cx="9986434" cy="6958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184" y="7535333"/>
            <a:ext cx="1254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5. </a:t>
            </a:r>
            <a:r>
              <a:rPr lang="en-US" dirty="0" smtClean="0"/>
              <a:t>Shuffle: After reducer is notified of locations</a:t>
            </a:r>
            <a:r>
              <a:rPr lang="en-US" dirty="0"/>
              <a:t>, </a:t>
            </a:r>
            <a:r>
              <a:rPr lang="en-US" dirty="0" smtClean="0"/>
              <a:t>uses RPC to read data from workers’ disks. When reducer has all intermediate data, sorts data so same keys are adjacent.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3767" y="999066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67" y="577276"/>
            <a:ext cx="9986434" cy="6958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184" y="7535333"/>
            <a:ext cx="1254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6.  Reducers iterate </a:t>
            </a:r>
            <a:r>
              <a:rPr lang="en-US" dirty="0"/>
              <a:t>over </a:t>
            </a:r>
            <a:r>
              <a:rPr lang="en-US" dirty="0" smtClean="0"/>
              <a:t>sorted </a:t>
            </a:r>
            <a:r>
              <a:rPr lang="en-US" dirty="0"/>
              <a:t>intermediate </a:t>
            </a:r>
            <a:r>
              <a:rPr lang="en-US" dirty="0" smtClean="0"/>
              <a:t>data; pass each unique key and values to Reduce </a:t>
            </a:r>
            <a:r>
              <a:rPr lang="en-US" dirty="0"/>
              <a:t>function. </a:t>
            </a:r>
            <a:r>
              <a:rPr lang="en-US" dirty="0" smtClean="0"/>
              <a:t>Output is </a:t>
            </a:r>
            <a:r>
              <a:rPr lang="en-US" b="1" dirty="0" smtClean="0"/>
              <a:t>appended </a:t>
            </a:r>
            <a:r>
              <a:rPr lang="en-US" dirty="0" smtClean="0"/>
              <a:t>to </a:t>
            </a:r>
            <a:r>
              <a:rPr lang="en-US" dirty="0"/>
              <a:t>final output file for this reduce partition.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3767" y="999066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Shape 16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MapReduce over GFS</a:t>
            </a:r>
          </a:p>
        </p:txBody>
      </p:sp>
      <p:sp>
        <p:nvSpPr>
          <p:cNvPr id="1682" name="Shape 1682"/>
          <p:cNvSpPr>
            <a:spLocks noGrp="1"/>
          </p:cNvSpPr>
          <p:nvPr>
            <p:ph type="body" idx="4294967295"/>
          </p:nvPr>
        </p:nvSpPr>
        <p:spPr>
          <a:xfrm>
            <a:off x="591003" y="2100233"/>
            <a:ext cx="12079968" cy="32416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MapReduce writes/reads data to/from </a:t>
            </a:r>
            <a:r>
              <a:rPr sz="3200" dirty="0" smtClean="0"/>
              <a:t>GFS</a:t>
            </a:r>
            <a:r>
              <a:rPr lang="en-US" sz="3200" dirty="0" smtClean="0"/>
              <a:t> (next lecture)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900" dirty="0" smtClean="0"/>
              <a:t>GFS makes 3 replicas of each file</a:t>
            </a:r>
            <a:endParaRPr sz="29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MapReduce workers run on same machines as GFS </a:t>
            </a:r>
            <a:r>
              <a:rPr sz="3200" dirty="0" smtClean="0"/>
              <a:t>workers</a:t>
            </a:r>
            <a:endParaRPr sz="3200" dirty="0"/>
          </a:p>
        </p:txBody>
      </p:sp>
      <p:sp>
        <p:nvSpPr>
          <p:cNvPr id="1683" name="Shape 1683"/>
          <p:cNvSpPr/>
          <p:nvPr/>
        </p:nvSpPr>
        <p:spPr>
          <a:xfrm>
            <a:off x="717023" y="4824280"/>
            <a:ext cx="1270001" cy="12700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GFS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files</a:t>
            </a:r>
          </a:p>
        </p:txBody>
      </p:sp>
      <p:sp>
        <p:nvSpPr>
          <p:cNvPr id="1684" name="Shape 1684"/>
          <p:cNvSpPr/>
          <p:nvPr/>
        </p:nvSpPr>
        <p:spPr>
          <a:xfrm>
            <a:off x="2613525" y="4824280"/>
            <a:ext cx="2130151" cy="1270001"/>
          </a:xfrm>
          <a:prstGeom prst="rect">
            <a:avLst/>
          </a:pr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M </a:t>
            </a:r>
            <a:r>
              <a:rPr sz="3600" dirty="0" smtClean="0">
                <a:solidFill>
                  <a:srgbClr val="FFFFFF"/>
                </a:solidFill>
              </a:rPr>
              <a:t>mappers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685" name="Shape 1685"/>
          <p:cNvSpPr/>
          <p:nvPr/>
        </p:nvSpPr>
        <p:spPr>
          <a:xfrm>
            <a:off x="5370177" y="4824280"/>
            <a:ext cx="2130152" cy="1270001"/>
          </a:xfrm>
          <a:prstGeom prst="rect">
            <a:avLst/>
          </a:prstGeom>
          <a:solidFill>
            <a:srgbClr val="308B1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intermediate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local files</a:t>
            </a:r>
          </a:p>
        </p:txBody>
      </p:sp>
      <p:sp>
        <p:nvSpPr>
          <p:cNvPr id="1686" name="Shape 1686"/>
          <p:cNvSpPr/>
          <p:nvPr/>
        </p:nvSpPr>
        <p:spPr>
          <a:xfrm>
            <a:off x="8126830" y="4824280"/>
            <a:ext cx="2130151" cy="1270001"/>
          </a:xfrm>
          <a:prstGeom prst="rect">
            <a:avLst/>
          </a:pr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reducers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687" name="Shape 1687"/>
          <p:cNvSpPr/>
          <p:nvPr/>
        </p:nvSpPr>
        <p:spPr>
          <a:xfrm>
            <a:off x="10883483" y="4824280"/>
            <a:ext cx="1270001" cy="12700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GFS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files</a:t>
            </a:r>
          </a:p>
        </p:txBody>
      </p:sp>
      <p:sp>
        <p:nvSpPr>
          <p:cNvPr id="1688" name="Shape 1688"/>
          <p:cNvSpPr/>
          <p:nvPr/>
        </p:nvSpPr>
        <p:spPr>
          <a:xfrm>
            <a:off x="1995144" y="5438441"/>
            <a:ext cx="61026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89" name="Shape 1689"/>
          <p:cNvSpPr/>
          <p:nvPr/>
        </p:nvSpPr>
        <p:spPr>
          <a:xfrm>
            <a:off x="7508450" y="5438441"/>
            <a:ext cx="61025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90" name="Shape 1690"/>
          <p:cNvSpPr/>
          <p:nvPr/>
        </p:nvSpPr>
        <p:spPr>
          <a:xfrm>
            <a:off x="4751797" y="5438441"/>
            <a:ext cx="61025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91" name="Shape 1691"/>
          <p:cNvSpPr/>
          <p:nvPr/>
        </p:nvSpPr>
        <p:spPr>
          <a:xfrm>
            <a:off x="10265102" y="5438441"/>
            <a:ext cx="61025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77768" y="6504529"/>
            <a:ext cx="7284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3200" dirty="0"/>
              <a:t>Why not store intermediate files in GFS?</a:t>
            </a:r>
          </a:p>
        </p:txBody>
      </p:sp>
      <p:sp>
        <p:nvSpPr>
          <p:cNvPr id="15" name="Shape 1734"/>
          <p:cNvSpPr/>
          <p:nvPr/>
        </p:nvSpPr>
        <p:spPr>
          <a:xfrm>
            <a:off x="2116022" y="5373863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" name="Shape 1735"/>
          <p:cNvSpPr/>
          <p:nvPr/>
        </p:nvSpPr>
        <p:spPr>
          <a:xfrm>
            <a:off x="4872675" y="5373863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7" name="Shape 1736"/>
          <p:cNvSpPr/>
          <p:nvPr/>
        </p:nvSpPr>
        <p:spPr>
          <a:xfrm>
            <a:off x="7629328" y="5370246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8" name="Shape 1737"/>
          <p:cNvSpPr/>
          <p:nvPr/>
        </p:nvSpPr>
        <p:spPr>
          <a:xfrm>
            <a:off x="10385980" y="5370246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6927" y="7064002"/>
            <a:ext cx="89915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Don’t need to access outside </a:t>
            </a:r>
            <a:r>
              <a:rPr lang="en-US" dirty="0" smtClean="0">
                <a:solidFill>
                  <a:schemeClr val="bg1"/>
                </a:solidFill>
              </a:rPr>
              <a:t>map-reduce </a:t>
            </a:r>
            <a:r>
              <a:rPr lang="en-US" dirty="0">
                <a:solidFill>
                  <a:schemeClr val="bg1"/>
                </a:solidFill>
              </a:rPr>
              <a:t>job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Don’t need replication for long-term life-time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What if machine holding local files dies? 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5144" y="8811430"/>
            <a:ext cx="7983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Re-run mapper to generate output again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Shape 16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MapReduce over GFS</a:t>
            </a:r>
          </a:p>
        </p:txBody>
      </p:sp>
      <p:sp>
        <p:nvSpPr>
          <p:cNvPr id="1682" name="Shape 1682"/>
          <p:cNvSpPr>
            <a:spLocks noGrp="1"/>
          </p:cNvSpPr>
          <p:nvPr>
            <p:ph type="body" idx="4294967295"/>
          </p:nvPr>
        </p:nvSpPr>
        <p:spPr>
          <a:xfrm>
            <a:off x="591003" y="2100233"/>
            <a:ext cx="12079968" cy="32416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MapReduce writes/reads data to/from </a:t>
            </a:r>
            <a:r>
              <a:rPr sz="3200" dirty="0" smtClean="0"/>
              <a:t>GFS</a:t>
            </a:r>
            <a:r>
              <a:rPr lang="en-US" sz="3200" dirty="0" smtClean="0"/>
              <a:t> (next lecture)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900" dirty="0" smtClean="0"/>
              <a:t>GFS makes 3 replicas of each file</a:t>
            </a:r>
            <a:endParaRPr sz="29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200" dirty="0"/>
              <a:t>MapReduce workers run on same machines as GFS </a:t>
            </a:r>
            <a:r>
              <a:rPr sz="3200" dirty="0" smtClean="0"/>
              <a:t>workers</a:t>
            </a:r>
            <a:endParaRPr sz="3200" dirty="0"/>
          </a:p>
        </p:txBody>
      </p:sp>
      <p:sp>
        <p:nvSpPr>
          <p:cNvPr id="1683" name="Shape 1683"/>
          <p:cNvSpPr/>
          <p:nvPr/>
        </p:nvSpPr>
        <p:spPr>
          <a:xfrm>
            <a:off x="717023" y="4824280"/>
            <a:ext cx="1270001" cy="12700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GFS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files</a:t>
            </a:r>
          </a:p>
        </p:txBody>
      </p:sp>
      <p:sp>
        <p:nvSpPr>
          <p:cNvPr id="1684" name="Shape 1684"/>
          <p:cNvSpPr/>
          <p:nvPr/>
        </p:nvSpPr>
        <p:spPr>
          <a:xfrm>
            <a:off x="2613525" y="4824280"/>
            <a:ext cx="2130151" cy="1270001"/>
          </a:xfrm>
          <a:prstGeom prst="rect">
            <a:avLst/>
          </a:pr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M </a:t>
            </a:r>
            <a:r>
              <a:rPr sz="3600" dirty="0" smtClean="0">
                <a:solidFill>
                  <a:srgbClr val="FFFFFF"/>
                </a:solidFill>
              </a:rPr>
              <a:t>mappers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685" name="Shape 1685"/>
          <p:cNvSpPr/>
          <p:nvPr/>
        </p:nvSpPr>
        <p:spPr>
          <a:xfrm>
            <a:off x="5370177" y="4824280"/>
            <a:ext cx="2130152" cy="1270001"/>
          </a:xfrm>
          <a:prstGeom prst="rect">
            <a:avLst/>
          </a:prstGeom>
          <a:solidFill>
            <a:srgbClr val="308B1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intermediate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local files</a:t>
            </a:r>
          </a:p>
        </p:txBody>
      </p:sp>
      <p:sp>
        <p:nvSpPr>
          <p:cNvPr id="1686" name="Shape 1686"/>
          <p:cNvSpPr/>
          <p:nvPr/>
        </p:nvSpPr>
        <p:spPr>
          <a:xfrm>
            <a:off x="8126830" y="4824280"/>
            <a:ext cx="2130151" cy="1270001"/>
          </a:xfrm>
          <a:prstGeom prst="rect">
            <a:avLst/>
          </a:prstGeom>
          <a:solidFill>
            <a:srgbClr val="0065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FFFFF"/>
                </a:solidFill>
              </a:rPr>
              <a:t>reducers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687" name="Shape 1687"/>
          <p:cNvSpPr/>
          <p:nvPr/>
        </p:nvSpPr>
        <p:spPr>
          <a:xfrm>
            <a:off x="10883483" y="4824280"/>
            <a:ext cx="1270001" cy="1270001"/>
          </a:xfrm>
          <a:prstGeom prst="rect">
            <a:avLst/>
          </a:prstGeom>
          <a:solidFill>
            <a:srgbClr val="9718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GFS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files</a:t>
            </a:r>
          </a:p>
        </p:txBody>
      </p:sp>
      <p:sp>
        <p:nvSpPr>
          <p:cNvPr id="1688" name="Shape 1688"/>
          <p:cNvSpPr/>
          <p:nvPr/>
        </p:nvSpPr>
        <p:spPr>
          <a:xfrm>
            <a:off x="1995144" y="5438441"/>
            <a:ext cx="61026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89" name="Shape 1689"/>
          <p:cNvSpPr/>
          <p:nvPr/>
        </p:nvSpPr>
        <p:spPr>
          <a:xfrm>
            <a:off x="7508450" y="5438441"/>
            <a:ext cx="61025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90" name="Shape 1690"/>
          <p:cNvSpPr/>
          <p:nvPr/>
        </p:nvSpPr>
        <p:spPr>
          <a:xfrm>
            <a:off x="4751797" y="5438441"/>
            <a:ext cx="61025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1691" name="Shape 1691"/>
          <p:cNvSpPr/>
          <p:nvPr/>
        </p:nvSpPr>
        <p:spPr>
          <a:xfrm>
            <a:off x="10265102" y="5438441"/>
            <a:ext cx="61025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717023" y="6543609"/>
            <a:ext cx="6293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3200" dirty="0"/>
              <a:t>Which edges involve network I/O?</a:t>
            </a:r>
          </a:p>
        </p:txBody>
      </p:sp>
      <p:sp>
        <p:nvSpPr>
          <p:cNvPr id="15" name="Shape 1734"/>
          <p:cNvSpPr/>
          <p:nvPr/>
        </p:nvSpPr>
        <p:spPr>
          <a:xfrm>
            <a:off x="2116022" y="5373863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" name="Shape 1735"/>
          <p:cNvSpPr/>
          <p:nvPr/>
        </p:nvSpPr>
        <p:spPr>
          <a:xfrm>
            <a:off x="4872675" y="5373863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7" name="Shape 1736"/>
          <p:cNvSpPr/>
          <p:nvPr/>
        </p:nvSpPr>
        <p:spPr>
          <a:xfrm>
            <a:off x="7629328" y="5370246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8" name="Shape 1737"/>
          <p:cNvSpPr/>
          <p:nvPr/>
        </p:nvSpPr>
        <p:spPr>
          <a:xfrm>
            <a:off x="10385980" y="5370246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7997832" y="6543609"/>
            <a:ext cx="3988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tr-TR" sz="3200" dirty="0" err="1">
                <a:solidFill>
                  <a:schemeClr val="bg1"/>
                </a:solidFill>
              </a:rPr>
              <a:t>Edges</a:t>
            </a:r>
            <a:r>
              <a:rPr lang="tr-TR" sz="3200" dirty="0">
                <a:solidFill>
                  <a:schemeClr val="bg1"/>
                </a:solidFill>
              </a:rPr>
              <a:t> 3+4.  </a:t>
            </a:r>
            <a:r>
              <a:rPr lang="tr-TR" sz="3200" dirty="0" err="1">
                <a:solidFill>
                  <a:schemeClr val="bg1"/>
                </a:solidFill>
              </a:rPr>
              <a:t>Maybe</a:t>
            </a:r>
            <a:r>
              <a:rPr lang="tr-TR" sz="3200" dirty="0">
                <a:solidFill>
                  <a:schemeClr val="bg1"/>
                </a:solidFill>
              </a:rPr>
              <a:t> 1.</a:t>
            </a:r>
          </a:p>
        </p:txBody>
      </p:sp>
      <p:sp>
        <p:nvSpPr>
          <p:cNvPr id="5" name="Rectangle 4"/>
          <p:cNvSpPr/>
          <p:nvPr/>
        </p:nvSpPr>
        <p:spPr>
          <a:xfrm>
            <a:off x="717023" y="8095851"/>
            <a:ext cx="4439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3200" dirty="0"/>
              <a:t>How to avoid I/O for 1?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2132" y="7803463"/>
            <a:ext cx="660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Place mapper on same machine as one of the GFS replicas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Shape 17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Exposing Location</a:t>
            </a:r>
          </a:p>
        </p:txBody>
      </p:sp>
      <p:sp>
        <p:nvSpPr>
          <p:cNvPr id="1758" name="Shape 1758"/>
          <p:cNvSpPr>
            <a:spLocks noGrp="1"/>
          </p:cNvSpPr>
          <p:nvPr>
            <p:ph type="body" idx="4294967295"/>
          </p:nvPr>
        </p:nvSpPr>
        <p:spPr>
          <a:xfrm>
            <a:off x="368725" y="2294618"/>
            <a:ext cx="12195808" cy="657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GFS exposes which servers store which </a:t>
            </a:r>
            <a:r>
              <a:rPr sz="3800" dirty="0" smtClean="0"/>
              <a:t>files</a:t>
            </a:r>
            <a:r>
              <a:rPr lang="en-US" sz="3800" dirty="0" smtClean="0"/>
              <a:t>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sz="3800" dirty="0" smtClean="0"/>
              <a:t>(</a:t>
            </a:r>
            <a:r>
              <a:rPr sz="3800" dirty="0" smtClean="0"/>
              <a:t>not </a:t>
            </a:r>
            <a:r>
              <a:rPr sz="3800" dirty="0"/>
              <a:t>transparent, but very useful!)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Hadoop example</a:t>
            </a:r>
            <a:r>
              <a:rPr sz="3800" dirty="0" smtClean="0"/>
              <a:t>: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>
                <a:latin typeface="Menlo"/>
                <a:ea typeface="Menlo"/>
                <a:cs typeface="Menlo"/>
                <a:sym typeface="Menlo"/>
              </a:rPr>
              <a:t>BlockLocation[]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>
                <a:latin typeface="Menlo"/>
                <a:ea typeface="Menlo"/>
                <a:cs typeface="Menlo"/>
                <a:sym typeface="Menlo"/>
              </a:rPr>
              <a:t>getFileBlockLocations(Path p, long start, long len</a:t>
            </a:r>
            <a:r>
              <a:rPr sz="2800" dirty="0" smtClean="0">
                <a:latin typeface="Menlo"/>
                <a:ea typeface="Menlo"/>
                <a:cs typeface="Menlo"/>
                <a:sym typeface="Menlo"/>
              </a:rPr>
              <a:t>);</a:t>
            </a:r>
            <a:endParaRPr sz="2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b="1" dirty="0">
                <a:latin typeface="Helvetica"/>
                <a:ea typeface="Helvetica"/>
                <a:cs typeface="Helvetica"/>
                <a:sym typeface="Helvetica"/>
              </a:rPr>
              <a:t>Spec</a:t>
            </a:r>
            <a:r>
              <a:rPr sz="3800" dirty="0"/>
              <a:t>: return an array containing hostnames,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sz="3800" dirty="0" smtClean="0"/>
              <a:t>offset </a:t>
            </a:r>
            <a:r>
              <a:rPr sz="3800" dirty="0"/>
              <a:t>and size of portions of the given file.</a:t>
            </a:r>
          </a:p>
        </p:txBody>
      </p:sp>
    </p:spTree>
    <p:extLst>
      <p:ext uri="{BB962C8B-B14F-4D97-AF65-F5344CB8AC3E}">
        <p14:creationId xmlns:p14="http://schemas.microsoft.com/office/powerpoint/2010/main" val="171853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Shape 17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MapReduce Policy</a:t>
            </a:r>
          </a:p>
        </p:txBody>
      </p:sp>
      <p:sp>
        <p:nvSpPr>
          <p:cNvPr id="1761" name="Shape 1761"/>
          <p:cNvSpPr>
            <a:spLocks noGrp="1"/>
          </p:cNvSpPr>
          <p:nvPr>
            <p:ph type="body" idx="4294967295"/>
          </p:nvPr>
        </p:nvSpPr>
        <p:spPr>
          <a:xfrm>
            <a:off x="368725" y="2369684"/>
            <a:ext cx="11525250" cy="2540983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MapReduce needs to decide which machines to use for map and reduce </a:t>
            </a:r>
            <a:r>
              <a:rPr sz="3800" dirty="0" smtClean="0"/>
              <a:t>tasks  </a:t>
            </a:r>
            <a:endParaRPr lang="en-US"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Potential </a:t>
            </a:r>
            <a:r>
              <a:rPr sz="3800" dirty="0" smtClean="0"/>
              <a:t>factors</a:t>
            </a:r>
            <a:r>
              <a:rPr lang="en-US" sz="3800" dirty="0" smtClean="0"/>
              <a:t>?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</p:txBody>
      </p:sp>
      <p:sp>
        <p:nvSpPr>
          <p:cNvPr id="2" name="Rectangle 1"/>
          <p:cNvSpPr/>
          <p:nvPr/>
        </p:nvSpPr>
        <p:spPr>
          <a:xfrm>
            <a:off x="1428962" y="5055570"/>
            <a:ext cx="94047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1"/>
                </a:solidFill>
              </a:rPr>
              <a:t> - try </a:t>
            </a:r>
            <a:r>
              <a:rPr lang="en-US" sz="3200" dirty="0">
                <a:solidFill>
                  <a:schemeClr val="bg1"/>
                </a:solidFill>
              </a:rPr>
              <a:t>to put mappers near one of the three </a:t>
            </a:r>
            <a:r>
              <a:rPr lang="en-US" sz="3200" dirty="0" smtClean="0">
                <a:solidFill>
                  <a:schemeClr val="bg1"/>
                </a:solidFill>
              </a:rPr>
              <a:t>replicas</a:t>
            </a:r>
          </a:p>
          <a:p>
            <a:pPr marL="0" lvl="0" indent="0" algn="l">
              <a:buNone/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chemeClr val="bg1"/>
              </a:solidFill>
            </a:endParaRPr>
          </a:p>
          <a:p>
            <a:pPr marL="0" lv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1"/>
                </a:solidFill>
              </a:rPr>
              <a:t> - for reducers, store one output replica </a:t>
            </a:r>
            <a:r>
              <a:rPr lang="en-US" sz="3200" dirty="0" smtClean="0">
                <a:solidFill>
                  <a:schemeClr val="bg1"/>
                </a:solidFill>
              </a:rPr>
              <a:t>locally</a:t>
            </a:r>
          </a:p>
          <a:p>
            <a:pPr marL="0" lvl="0" indent="0" algn="l">
              <a:buNone/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chemeClr val="bg1"/>
              </a:solidFill>
            </a:endParaRPr>
          </a:p>
          <a:p>
            <a:pPr marL="0" lv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1"/>
                </a:solidFill>
              </a:rPr>
              <a:t> - try to use </a:t>
            </a:r>
            <a:r>
              <a:rPr lang="en-US" sz="3200" dirty="0" err="1">
                <a:solidFill>
                  <a:schemeClr val="bg1"/>
                </a:solidFill>
              </a:rPr>
              <a:t>underloaded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machines</a:t>
            </a:r>
          </a:p>
          <a:p>
            <a:pPr marL="0" lvl="0" indent="0" algn="l">
              <a:buNone/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chemeClr val="bg1"/>
              </a:solidFill>
            </a:endParaRPr>
          </a:p>
          <a:p>
            <a:pPr marL="0" lv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1"/>
                </a:solidFill>
              </a:rPr>
              <a:t> - consider network topology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6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Mappers and reducers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1101" y="6465419"/>
            <a:ext cx="125403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2"/>
                </a:solidFill>
              </a:rPr>
              <a:t> What does the value of M (number of mappers) influence</a:t>
            </a:r>
            <a:r>
              <a:rPr lang="en-US" sz="2400" dirty="0" smtClean="0">
                <a:solidFill>
                  <a:schemeClr val="bg2"/>
                </a:solidFill>
              </a:rPr>
              <a:t>?</a:t>
            </a:r>
          </a:p>
          <a:p>
            <a:pPr algn="l"/>
            <a:r>
              <a:rPr lang="en-US" sz="2400" dirty="0" smtClean="0">
                <a:solidFill>
                  <a:schemeClr val="bg2"/>
                </a:solidFill>
              </a:rPr>
              <a:t/>
            </a:r>
            <a:br>
              <a:rPr lang="en-US" sz="2400" dirty="0" smtClean="0">
                <a:solidFill>
                  <a:schemeClr val="bg2"/>
                </a:solidFill>
              </a:rPr>
            </a:br>
            <a:r>
              <a:rPr lang="en-US" sz="2400" dirty="0" smtClean="0">
                <a:solidFill>
                  <a:schemeClr val="bg2"/>
                </a:solidFill>
              </a:rPr>
              <a:t>What </a:t>
            </a:r>
            <a:r>
              <a:rPr lang="en-US" sz="2400" dirty="0">
                <a:solidFill>
                  <a:schemeClr val="bg2"/>
                </a:solidFill>
              </a:rPr>
              <a:t>if M is too big?	</a:t>
            </a:r>
            <a:endParaRPr lang="en-US" sz="2400" dirty="0">
              <a:solidFill>
                <a:schemeClr val="bg2"/>
              </a:solidFill>
            </a:endParaRPr>
          </a:p>
          <a:p>
            <a:pPr algn="l"/>
            <a:endParaRPr lang="en-US" sz="2400" dirty="0" smtClean="0">
              <a:solidFill>
                <a:schemeClr val="bg2"/>
              </a:solidFill>
            </a:endParaRPr>
          </a:p>
          <a:p>
            <a:pPr algn="l"/>
            <a:r>
              <a:rPr lang="en-US" sz="2400" dirty="0" smtClean="0">
                <a:solidFill>
                  <a:schemeClr val="bg2"/>
                </a:solidFill>
              </a:rPr>
              <a:t>What </a:t>
            </a:r>
            <a:r>
              <a:rPr lang="en-US" sz="2400" dirty="0">
                <a:solidFill>
                  <a:schemeClr val="bg2"/>
                </a:solidFill>
              </a:rPr>
              <a:t>if M is too small</a:t>
            </a:r>
            <a:r>
              <a:rPr lang="en-US" sz="2400" dirty="0" smtClean="0">
                <a:solidFill>
                  <a:schemeClr val="bg2"/>
                </a:solidFill>
              </a:rPr>
              <a:t>?</a:t>
            </a:r>
          </a:p>
          <a:p>
            <a:pPr algn="l"/>
            <a:r>
              <a:rPr lang="en-US" sz="2400" dirty="0">
                <a:solidFill>
                  <a:schemeClr val="bg2"/>
                </a:solidFill>
              </a:rPr>
              <a:t>	</a:t>
            </a:r>
            <a:endParaRPr lang="en-US" sz="2400" dirty="0">
              <a:solidFill>
                <a:schemeClr val="bg2"/>
              </a:solidFill>
            </a:endParaRPr>
          </a:p>
          <a:p>
            <a:pPr algn="l"/>
            <a:r>
              <a:rPr lang="en-US" sz="2400" dirty="0" smtClean="0">
                <a:solidFill>
                  <a:schemeClr val="bg2"/>
                </a:solidFill>
              </a:rPr>
              <a:t>Choose M to control size of input data 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9" b="-40209"/>
          <a:stretch/>
        </p:blipFill>
        <p:spPr>
          <a:xfrm>
            <a:off x="1508055" y="2062480"/>
            <a:ext cx="9986434" cy="6949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2667" y="6782060"/>
            <a:ext cx="11142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Communication to input file, some </a:t>
            </a:r>
            <a:r>
              <a:rPr lang="en-US" sz="2400" dirty="0">
                <a:solidFill>
                  <a:schemeClr val="bg1"/>
                </a:solidFill>
              </a:rPr>
              <a:t>disk </a:t>
            </a:r>
            <a:r>
              <a:rPr lang="en-US" sz="2400" dirty="0" smtClean="0">
                <a:solidFill>
                  <a:schemeClr val="bg1"/>
                </a:solidFill>
              </a:rPr>
              <a:t>IO, M to R communication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7435" y="7560366"/>
            <a:ext cx="810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sz="2400" dirty="0">
                <a:solidFill>
                  <a:schemeClr val="bg1"/>
                </a:solidFill>
              </a:rPr>
              <a:t>data is really </a:t>
            </a:r>
            <a:r>
              <a:rPr lang="en-US" sz="2400" dirty="0" smtClean="0">
                <a:solidFill>
                  <a:schemeClr val="bg1"/>
                </a:solidFill>
              </a:rPr>
              <a:t>small; too </a:t>
            </a:r>
            <a:r>
              <a:rPr lang="en-US" sz="2400" dirty="0">
                <a:solidFill>
                  <a:schemeClr val="bg1"/>
                </a:solidFill>
              </a:rPr>
              <a:t>much overhead per data piece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2813" y="8286143"/>
            <a:ext cx="8768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sz="2400" dirty="0">
                <a:solidFill>
                  <a:schemeClr val="bg1"/>
                </a:solidFill>
              </a:rPr>
              <a:t>less </a:t>
            </a:r>
            <a:r>
              <a:rPr lang="en-US" sz="2400" dirty="0" smtClean="0">
                <a:solidFill>
                  <a:schemeClr val="bg1"/>
                </a:solidFill>
              </a:rPr>
              <a:t>parallelism; affect </a:t>
            </a:r>
            <a:r>
              <a:rPr lang="en-US" sz="2400" dirty="0">
                <a:solidFill>
                  <a:schemeClr val="bg1"/>
                </a:solidFill>
              </a:rPr>
              <a:t>load balancing. E.g. 5 nodes, 5 map task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Mappers and reducers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3427" y="6244289"/>
            <a:ext cx="125420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bg2"/>
                </a:solidFill>
              </a:rPr>
              <a:t>What </a:t>
            </a:r>
            <a:r>
              <a:rPr lang="en-US" sz="2400" dirty="0">
                <a:solidFill>
                  <a:schemeClr val="bg2"/>
                </a:solidFill>
              </a:rPr>
              <a:t>if R is too big?	</a:t>
            </a:r>
            <a:endParaRPr lang="en-US" sz="2400" dirty="0" smtClean="0">
              <a:solidFill>
                <a:schemeClr val="bg2"/>
              </a:solidFill>
            </a:endParaRPr>
          </a:p>
          <a:p>
            <a:pPr algn="l"/>
            <a:endParaRPr lang="en-US" sz="2400" dirty="0" smtClean="0">
              <a:solidFill>
                <a:schemeClr val="bg2"/>
              </a:solidFill>
            </a:endParaRPr>
          </a:p>
          <a:p>
            <a:pPr algn="l"/>
            <a:r>
              <a:rPr lang="en-US" sz="2400" dirty="0" smtClean="0">
                <a:solidFill>
                  <a:schemeClr val="bg2"/>
                </a:solidFill>
              </a:rPr>
              <a:t>What if R is too small?</a:t>
            </a:r>
          </a:p>
          <a:p>
            <a:pPr algn="l"/>
            <a:endParaRPr lang="en-US" sz="2400" dirty="0">
              <a:solidFill>
                <a:schemeClr val="bg2"/>
              </a:solidFill>
            </a:endParaRPr>
          </a:p>
          <a:p>
            <a:pPr algn="l"/>
            <a:r>
              <a:rPr lang="en-US" sz="2400" dirty="0" smtClean="0">
                <a:solidFill>
                  <a:schemeClr val="bg2"/>
                </a:solidFill>
              </a:rPr>
              <a:t>Goal: </a:t>
            </a:r>
          </a:p>
          <a:p>
            <a:pPr algn="l"/>
            <a:r>
              <a:rPr lang="en-US" sz="2400" dirty="0" smtClean="0">
                <a:solidFill>
                  <a:schemeClr val="bg2"/>
                </a:solidFill>
              </a:rPr>
              <a:t>M </a:t>
            </a:r>
            <a:r>
              <a:rPr lang="en-US" sz="2400" dirty="0">
                <a:solidFill>
                  <a:schemeClr val="bg2"/>
                </a:solidFill>
              </a:rPr>
              <a:t>and R </a:t>
            </a:r>
            <a:r>
              <a:rPr lang="en-US" sz="2400" dirty="0" smtClean="0">
                <a:solidFill>
                  <a:schemeClr val="bg2"/>
                </a:solidFill>
              </a:rPr>
              <a:t>much </a:t>
            </a:r>
            <a:r>
              <a:rPr lang="en-US" sz="2400" dirty="0">
                <a:solidFill>
                  <a:schemeClr val="bg2"/>
                </a:solidFill>
              </a:rPr>
              <a:t>larger than </a:t>
            </a:r>
            <a:r>
              <a:rPr lang="en-US" sz="2400" dirty="0" smtClean="0">
                <a:solidFill>
                  <a:schemeClr val="bg2"/>
                </a:solidFill>
              </a:rPr>
              <a:t>number </a:t>
            </a:r>
            <a:r>
              <a:rPr lang="en-US" sz="2400" dirty="0">
                <a:solidFill>
                  <a:schemeClr val="bg2"/>
                </a:solidFill>
              </a:rPr>
              <a:t>of </a:t>
            </a:r>
            <a:r>
              <a:rPr lang="en-US" sz="2400" dirty="0" smtClean="0">
                <a:solidFill>
                  <a:schemeClr val="bg2"/>
                </a:solidFill>
              </a:rPr>
              <a:t>worker machines</a:t>
            </a:r>
            <a:endParaRPr lang="en-US" sz="2400" dirty="0">
              <a:solidFill>
                <a:schemeClr val="bg2"/>
              </a:solidFill>
            </a:endParaRPr>
          </a:p>
          <a:p>
            <a:pPr marL="571500" lvl="4" indent="-571500" algn="l"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Each </a:t>
            </a:r>
            <a:r>
              <a:rPr lang="en-US" sz="2400" dirty="0">
                <a:solidFill>
                  <a:schemeClr val="bg2"/>
                </a:solidFill>
              </a:rPr>
              <a:t>worker </a:t>
            </a:r>
            <a:r>
              <a:rPr lang="en-US" sz="2400" dirty="0" smtClean="0">
                <a:solidFill>
                  <a:schemeClr val="bg2"/>
                </a:solidFill>
              </a:rPr>
              <a:t>performing </a:t>
            </a:r>
            <a:r>
              <a:rPr lang="en-US" sz="2400" dirty="0">
                <a:solidFill>
                  <a:schemeClr val="bg2"/>
                </a:solidFill>
              </a:rPr>
              <a:t>many different tasks </a:t>
            </a:r>
            <a:r>
              <a:rPr lang="en-US" sz="2400" dirty="0" smtClean="0">
                <a:solidFill>
                  <a:schemeClr val="bg2"/>
                </a:solidFill>
              </a:rPr>
              <a:t>improves dynamic </a:t>
            </a:r>
            <a:r>
              <a:rPr lang="en-US" sz="2400" dirty="0">
                <a:solidFill>
                  <a:schemeClr val="bg2"/>
                </a:solidFill>
              </a:rPr>
              <a:t>load </a:t>
            </a:r>
            <a:r>
              <a:rPr lang="en-US" sz="2400" dirty="0" smtClean="0">
                <a:solidFill>
                  <a:schemeClr val="bg2"/>
                </a:solidFill>
              </a:rPr>
              <a:t>balancing</a:t>
            </a:r>
          </a:p>
          <a:p>
            <a:pPr marL="571500" lvl="4" indent="-571500" algn="l"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Speeds up </a:t>
            </a:r>
            <a:r>
              <a:rPr lang="en-US" sz="2400" dirty="0">
                <a:solidFill>
                  <a:schemeClr val="bg2"/>
                </a:solidFill>
              </a:rPr>
              <a:t>recovery </a:t>
            </a:r>
            <a:r>
              <a:rPr lang="en-US" sz="2400" dirty="0" smtClean="0">
                <a:solidFill>
                  <a:schemeClr val="bg2"/>
                </a:solidFill>
              </a:rPr>
              <a:t>if </a:t>
            </a:r>
            <a:r>
              <a:rPr lang="en-US" sz="2400" dirty="0" smtClean="0">
                <a:solidFill>
                  <a:schemeClr val="bg2"/>
                </a:solidFill>
              </a:rPr>
              <a:t>worker </a:t>
            </a:r>
            <a:r>
              <a:rPr lang="en-US" sz="2400" dirty="0">
                <a:solidFill>
                  <a:schemeClr val="bg2"/>
                </a:solidFill>
              </a:rPr>
              <a:t>fails: </a:t>
            </a:r>
            <a:r>
              <a:rPr lang="en-US" sz="2400" dirty="0" smtClean="0">
                <a:solidFill>
                  <a:schemeClr val="bg2"/>
                </a:solidFill>
              </a:rPr>
              <a:t>its many completed map tasks can allocated across many other machines</a:t>
            </a:r>
            <a:endParaRPr lang="en-US" sz="2400" dirty="0">
              <a:solidFill>
                <a:schemeClr val="bg2"/>
              </a:solidFill>
            </a:endParaRPr>
          </a:p>
          <a:p>
            <a:pPr algn="l"/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9" b="-40209"/>
          <a:stretch/>
        </p:blipFill>
        <p:spPr>
          <a:xfrm>
            <a:off x="1508055" y="2062480"/>
            <a:ext cx="9986434" cy="6949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6590" y="6399369"/>
            <a:ext cx="5355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- Large </a:t>
            </a:r>
            <a:r>
              <a:rPr lang="en-US" sz="3200" dirty="0">
                <a:solidFill>
                  <a:schemeClr val="bg1"/>
                </a:solidFill>
              </a:rPr>
              <a:t>number of output files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6590" y="7169989"/>
            <a:ext cx="4495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- Not enough parallelism</a:t>
            </a:r>
          </a:p>
        </p:txBody>
      </p:sp>
    </p:spTree>
    <p:extLst>
      <p:ext uri="{BB962C8B-B14F-4D97-AF65-F5344CB8AC3E}">
        <p14:creationId xmlns:p14="http://schemas.microsoft.com/office/powerpoint/2010/main" val="21088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Shape 17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Failed Tasks</a:t>
            </a:r>
          </a:p>
        </p:txBody>
      </p:sp>
      <p:sp>
        <p:nvSpPr>
          <p:cNvPr id="1764" name="Shape 1764"/>
          <p:cNvSpPr>
            <a:spLocks noGrp="1"/>
          </p:cNvSpPr>
          <p:nvPr>
            <p:ph type="body" idx="4294967295"/>
          </p:nvPr>
        </p:nvSpPr>
        <p:spPr>
          <a:xfrm>
            <a:off x="296414" y="6874933"/>
            <a:ext cx="12409715" cy="14258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 smtClean="0"/>
              <a:t>MapReduce </a:t>
            </a:r>
            <a:r>
              <a:rPr sz="2800" dirty="0"/>
              <a:t>master </a:t>
            </a:r>
            <a:r>
              <a:rPr sz="2800" dirty="0" smtClean="0"/>
              <a:t>tracks </a:t>
            </a:r>
            <a:r>
              <a:rPr sz="2800" dirty="0"/>
              <a:t>status of all map and reduce </a:t>
            </a:r>
            <a:r>
              <a:rPr sz="2800" dirty="0" smtClean="0"/>
              <a:t>tasks</a:t>
            </a:r>
            <a:endParaRPr sz="2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2800" dirty="0"/>
              <a:t>If any </a:t>
            </a:r>
            <a:r>
              <a:rPr lang="en-US" sz="2800" dirty="0" smtClean="0"/>
              <a:t>tasks </a:t>
            </a:r>
            <a:r>
              <a:rPr sz="2800" dirty="0" smtClean="0"/>
              <a:t>don’t </a:t>
            </a:r>
            <a:r>
              <a:rPr sz="2800" dirty="0"/>
              <a:t>respond to pings, </a:t>
            </a:r>
            <a:r>
              <a:rPr lang="en-US" sz="2800" dirty="0" smtClean="0"/>
              <a:t>what should master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0" b="-27110"/>
          <a:stretch/>
        </p:blipFill>
        <p:spPr>
          <a:xfrm>
            <a:off x="1508054" y="1892807"/>
            <a:ext cx="9986434" cy="6949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08054" y="8149749"/>
            <a:ext cx="89604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chemeClr val="bg1"/>
                </a:solidFill>
              </a:rPr>
              <a:t>Restart mapper or reducer tasks on new machines; </a:t>
            </a:r>
            <a:endParaRPr lang="en-US" sz="2800" dirty="0">
              <a:solidFill>
                <a:schemeClr val="bg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Possible because tasks are deterministic and idempotent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System still has all inputs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AFS: Callbacks and </a:t>
            </a:r>
            <a:r>
              <a:rPr sz="6480" dirty="0" smtClean="0">
                <a:solidFill>
                  <a:srgbClr val="FFFFFF"/>
                </a:solidFill>
              </a:rPr>
              <a:t>Whole-File </a:t>
            </a:r>
            <a:r>
              <a:rPr sz="6480" dirty="0">
                <a:solidFill>
                  <a:srgbClr val="FFFFFF"/>
                </a:solidFill>
              </a:rPr>
              <a:t>Caching</a:t>
            </a:r>
          </a:p>
        </p:txBody>
      </p:sp>
      <p:sp>
        <p:nvSpPr>
          <p:cNvPr id="1048" name="Shape 1048"/>
          <p:cNvSpPr>
            <a:spLocks noGrp="1"/>
          </p:cNvSpPr>
          <p:nvPr>
            <p:ph type="body" idx="4294967295"/>
          </p:nvPr>
        </p:nvSpPr>
        <p:spPr>
          <a:xfrm>
            <a:off x="495946" y="2321355"/>
            <a:ext cx="11918196" cy="611187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Upon </a:t>
            </a:r>
            <a:r>
              <a:rPr sz="3800" dirty="0" smtClean="0"/>
              <a:t>open</a:t>
            </a:r>
            <a:r>
              <a:rPr lang="en-US" sz="3800" dirty="0"/>
              <a:t> </a:t>
            </a:r>
            <a:r>
              <a:rPr lang="en-US" sz="3800" dirty="0" smtClean="0"/>
              <a:t>of file A: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If file A is cached locally and callback to server still exists, use cached copy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Else, fetch whole file from server (storing in local memory or disk)</a:t>
            </a:r>
            <a:endParaRPr lang="en-US" sz="3500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Upon </a:t>
            </a:r>
            <a:r>
              <a:rPr sz="3800" dirty="0"/>
              <a:t>close, </a:t>
            </a:r>
            <a:r>
              <a:rPr lang="en-US" sz="3800" dirty="0" smtClean="0"/>
              <a:t>client flushes file to server </a:t>
            </a:r>
            <a:r>
              <a:rPr sz="3800" dirty="0" smtClean="0"/>
              <a:t>(if </a:t>
            </a:r>
            <a:r>
              <a:rPr lang="en-US" sz="3800" dirty="0" smtClean="0"/>
              <a:t>file </a:t>
            </a:r>
            <a:r>
              <a:rPr sz="3800" dirty="0" smtClean="0"/>
              <a:t>was </a:t>
            </a:r>
            <a:r>
              <a:rPr sz="3800" dirty="0"/>
              <a:t>written</a:t>
            </a:r>
            <a:r>
              <a:rPr sz="3800" dirty="0" smtClean="0"/>
              <a:t>)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Convenient</a:t>
            </a:r>
            <a:r>
              <a:rPr lang="en-US" sz="3800" dirty="0" smtClean="0"/>
              <a:t> and intuitive semantics: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 - AFS needs to do work </a:t>
            </a:r>
            <a:r>
              <a:rPr lang="en-US" sz="3800" dirty="0" smtClean="0"/>
              <a:t>only </a:t>
            </a:r>
            <a:r>
              <a:rPr sz="3800" dirty="0" smtClean="0"/>
              <a:t>for open/close</a:t>
            </a:r>
            <a:r>
              <a:rPr lang="en-US" sz="3800" dirty="0" smtClean="0"/>
              <a:t> </a:t>
            </a:r>
            <a:endParaRPr lang="en-US" sz="3800" dirty="0"/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lang="en-US" sz="3500" dirty="0" smtClean="0"/>
              <a:t>Only check callback on open, not every read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sz="4100" dirty="0" smtClean="0"/>
              <a:t>- </a:t>
            </a:r>
            <a:r>
              <a:rPr sz="4100" dirty="0"/>
              <a:t>reads/writes are </a:t>
            </a:r>
            <a:r>
              <a:rPr sz="4100" dirty="0" smtClean="0"/>
              <a:t>local</a:t>
            </a:r>
            <a:endParaRPr lang="en-US" sz="4100" dirty="0" smtClean="0"/>
          </a:p>
          <a:p>
            <a:pPr marL="0" lvl="1" indent="0">
              <a:spcBef>
                <a:spcPts val="2844"/>
              </a:spcBef>
              <a:buClrTx/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/>
              <a:t>Use same version of file entire time between open and close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endParaRPr sz="4100" dirty="0"/>
          </a:p>
        </p:txBody>
      </p:sp>
    </p:spTree>
    <p:extLst>
      <p:ext uri="{BB962C8B-B14F-4D97-AF65-F5344CB8AC3E}">
        <p14:creationId xmlns:p14="http://schemas.microsoft.com/office/powerpoint/2010/main" val="865318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Shape 17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Slow Tasks</a:t>
            </a:r>
          </a:p>
        </p:txBody>
      </p:sp>
      <p:sp>
        <p:nvSpPr>
          <p:cNvPr id="1767" name="Shape 1767"/>
          <p:cNvSpPr>
            <a:spLocks noGrp="1"/>
          </p:cNvSpPr>
          <p:nvPr>
            <p:ph type="body" idx="4294967295"/>
          </p:nvPr>
        </p:nvSpPr>
        <p:spPr>
          <a:xfrm>
            <a:off x="0" y="6439202"/>
            <a:ext cx="12351912" cy="72767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/>
              <a:t>Sometimes </a:t>
            </a:r>
            <a:r>
              <a:rPr sz="3800" smtClean="0"/>
              <a:t>machine</a:t>
            </a:r>
            <a:r>
              <a:rPr lang="en-US" sz="3800" smtClean="0"/>
              <a:t> i</a:t>
            </a:r>
            <a:r>
              <a:rPr sz="3800" smtClean="0"/>
              <a:t>s </a:t>
            </a:r>
            <a:r>
              <a:rPr sz="3800"/>
              <a:t>overloaded </a:t>
            </a:r>
            <a:r>
              <a:rPr sz="3800" smtClean="0"/>
              <a:t>or </a:t>
            </a:r>
            <a:r>
              <a:rPr sz="3800" dirty="0"/>
              <a:t>network link is </a:t>
            </a:r>
            <a:r>
              <a:rPr sz="3800" dirty="0" smtClean="0"/>
              <a:t>slow</a:t>
            </a:r>
            <a:endParaRPr lang="en-US" sz="3800" dirty="0"/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sz="3500" dirty="0" smtClean="0"/>
              <a:t>With </a:t>
            </a:r>
            <a:r>
              <a:rPr sz="3500" dirty="0"/>
              <a:t>1000’s of tasks, this will always </a:t>
            </a:r>
            <a:r>
              <a:rPr sz="3500" dirty="0" smtClean="0"/>
              <a:t>happen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800" dirty="0" smtClean="0"/>
              <a:t>What can master do?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0878" y="8676382"/>
            <a:ext cx="9993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1"/>
                </a:solidFill>
              </a:rPr>
              <a:t>Spawning duplicate tasks when there are only a few stragglers left reduces some job times by 30%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0" b="-27110"/>
          <a:stretch/>
        </p:blipFill>
        <p:spPr>
          <a:xfrm>
            <a:off x="1504426" y="1469474"/>
            <a:ext cx="9986434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 Performance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9" y="2319867"/>
            <a:ext cx="12254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Shape 17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>
                <a:solidFill>
                  <a:srgbClr val="FFFFFF"/>
                </a:solidFill>
              </a:rPr>
              <a:t>MapReduce Summary</a:t>
            </a:r>
          </a:p>
        </p:txBody>
      </p:sp>
      <p:sp>
        <p:nvSpPr>
          <p:cNvPr id="1770" name="Shape 1770"/>
          <p:cNvSpPr>
            <a:spLocks noGrp="1"/>
          </p:cNvSpPr>
          <p:nvPr>
            <p:ph type="body" idx="4294967295"/>
          </p:nvPr>
        </p:nvSpPr>
        <p:spPr>
          <a:xfrm>
            <a:off x="538843" y="2140177"/>
            <a:ext cx="11099800" cy="5343525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MapReduce makes concurrency easy!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Limited programming environment, but works for a fairly wide variety of </a:t>
            </a:r>
            <a:r>
              <a:rPr sz="3800" dirty="0" smtClean="0"/>
              <a:t>applications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Machine failures are easily </a:t>
            </a:r>
            <a:r>
              <a:rPr sz="3800" dirty="0" smtClean="0"/>
              <a:t>handled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11675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AFS vs </a:t>
            </a:r>
            <a:r>
              <a:rPr lang="en-US" dirty="0" err="1" smtClean="0"/>
              <a:t>nfs</a:t>
            </a:r>
            <a:r>
              <a:rPr lang="en-US" dirty="0" smtClean="0"/>
              <a:t> Protocols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2" y="2234857"/>
            <a:ext cx="11950700" cy="622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9869" y="8553271"/>
            <a:ext cx="997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will server be contacted for NFS? For AFS?</a:t>
            </a:r>
          </a:p>
          <a:p>
            <a:r>
              <a:rPr lang="en-US" dirty="0" smtClean="0"/>
              <a:t>What data will be sent?  What will each client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Nfs</a:t>
            </a:r>
            <a:r>
              <a:rPr lang="en-US" smtClean="0"/>
              <a:t> Protocol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2" y="2556819"/>
            <a:ext cx="11811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AFS Protocol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2" y="2581533"/>
            <a:ext cx="119253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Shape 14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480" dirty="0" smtClean="0">
                <a:solidFill>
                  <a:srgbClr val="FFFFFF"/>
                </a:solidFill>
              </a:rPr>
              <a:t>Map-Reduce Motivation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1485" name="Shape 1485"/>
          <p:cNvSpPr>
            <a:spLocks noGrp="1"/>
          </p:cNvSpPr>
          <p:nvPr>
            <p:ph type="body" idx="4294967295"/>
          </p:nvPr>
        </p:nvSpPr>
        <p:spPr>
          <a:xfrm>
            <a:off x="342900" y="2332037"/>
            <a:ext cx="12204700" cy="61684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Datasets are too </a:t>
            </a:r>
            <a:r>
              <a:rPr lang="en-US" sz="3800" dirty="0" smtClean="0"/>
              <a:t>large</a:t>
            </a:r>
            <a:r>
              <a:rPr sz="3800" dirty="0" smtClean="0"/>
              <a:t> </a:t>
            </a:r>
            <a:r>
              <a:rPr sz="3800" dirty="0"/>
              <a:t>to process </a:t>
            </a:r>
            <a:r>
              <a:rPr lang="en-US" sz="3800" dirty="0" smtClean="0"/>
              <a:t>with single </a:t>
            </a:r>
            <a:r>
              <a:rPr sz="3800" dirty="0" smtClean="0"/>
              <a:t>thread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/>
              <a:t>Good concurrent programmers are </a:t>
            </a:r>
            <a:r>
              <a:rPr sz="3800" dirty="0" smtClean="0"/>
              <a:t>rare</a:t>
            </a: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8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800" dirty="0" smtClean="0"/>
              <a:t>Want </a:t>
            </a:r>
            <a:r>
              <a:rPr sz="3800" dirty="0"/>
              <a:t>concurrent programming framework that is:</a:t>
            </a:r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sz="3500" dirty="0"/>
              <a:t> </a:t>
            </a:r>
            <a:r>
              <a:rPr sz="3500" dirty="0" smtClean="0"/>
              <a:t>easy </a:t>
            </a:r>
            <a:r>
              <a:rPr sz="3500" dirty="0"/>
              <a:t>to use (no </a:t>
            </a:r>
            <a:r>
              <a:rPr sz="3500" dirty="0" smtClean="0"/>
              <a:t>locks</a:t>
            </a:r>
            <a:r>
              <a:rPr lang="en-US" sz="3500" dirty="0" smtClean="0"/>
              <a:t> or </a:t>
            </a:r>
            <a:r>
              <a:rPr sz="3500" dirty="0" smtClean="0"/>
              <a:t>CVs)</a:t>
            </a:r>
            <a:endParaRPr sz="3500" dirty="0"/>
          </a:p>
          <a:p>
            <a:pPr marL="877140" lvl="1" indent="-457200">
              <a:defRPr sz="1800">
                <a:solidFill>
                  <a:srgbClr val="000000"/>
                </a:solidFill>
              </a:defRPr>
            </a:pPr>
            <a:r>
              <a:rPr sz="3500" dirty="0"/>
              <a:t> </a:t>
            </a:r>
            <a:r>
              <a:rPr sz="3500" dirty="0" smtClean="0"/>
              <a:t>general </a:t>
            </a:r>
            <a:r>
              <a:rPr sz="3500" dirty="0"/>
              <a:t>(works for many problems)</a:t>
            </a:r>
          </a:p>
        </p:txBody>
      </p:sp>
    </p:spTree>
    <p:extLst>
      <p:ext uri="{BB962C8B-B14F-4D97-AF65-F5344CB8AC3E}">
        <p14:creationId xmlns:p14="http://schemas.microsoft.com/office/powerpoint/2010/main" val="1636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Shape 14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80" dirty="0" smtClean="0">
                <a:solidFill>
                  <a:srgbClr val="FFFFFF"/>
                </a:solidFill>
              </a:rPr>
              <a:t>Map</a:t>
            </a:r>
            <a:r>
              <a:rPr lang="en-US" sz="6480" dirty="0" smtClean="0">
                <a:solidFill>
                  <a:srgbClr val="FFFFFF"/>
                </a:solidFill>
              </a:rPr>
              <a:t>-</a:t>
            </a:r>
            <a:r>
              <a:rPr sz="6480" dirty="0" smtClean="0">
                <a:solidFill>
                  <a:srgbClr val="FFFFFF"/>
                </a:solidFill>
              </a:rPr>
              <a:t>Reduce</a:t>
            </a:r>
            <a:r>
              <a:rPr lang="en-US" sz="6480" dirty="0" smtClean="0">
                <a:solidFill>
                  <a:srgbClr val="FFFFFF"/>
                </a:solidFill>
              </a:rPr>
              <a:t> Framework</a:t>
            </a:r>
            <a:endParaRPr sz="6480" dirty="0">
              <a:solidFill>
                <a:srgbClr val="FFFFFF"/>
              </a:solidFill>
            </a:endParaRPr>
          </a:p>
        </p:txBody>
      </p:sp>
      <p:sp>
        <p:nvSpPr>
          <p:cNvPr id="1488" name="Shape 1488"/>
          <p:cNvSpPr>
            <a:spLocks noGrp="1"/>
          </p:cNvSpPr>
          <p:nvPr>
            <p:ph type="body" idx="4294967295"/>
          </p:nvPr>
        </p:nvSpPr>
        <p:spPr>
          <a:xfrm>
            <a:off x="375557" y="2104571"/>
            <a:ext cx="12104310" cy="67684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/>
              <a:t>Google published details in </a:t>
            </a:r>
            <a:r>
              <a:rPr lang="en-US" sz="3600" dirty="0" smtClean="0"/>
              <a:t>2004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/>
              <a:t>Open source implementation: </a:t>
            </a:r>
            <a:r>
              <a:rPr lang="en-US" sz="3200" dirty="0" smtClean="0"/>
              <a:t>Hadoop</a:t>
            </a:r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/>
              <a:t>Co-designed with Google File System (next lecture)</a:t>
            </a:r>
            <a:endParaRPr lang="en-US" sz="3200" dirty="0"/>
          </a:p>
          <a:p>
            <a:pPr marL="419940" lvl="1" indent="0">
              <a:buNone/>
              <a:defRPr sz="1800">
                <a:solidFill>
                  <a:srgbClr val="000000"/>
                </a:solidFill>
              </a:defRPr>
            </a:pPr>
            <a:endParaRPr lang="en-US" sz="3300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/>
              <a:t>Input</a:t>
            </a:r>
            <a:r>
              <a:rPr lang="en-US" sz="3600" dirty="0"/>
              <a:t>: set of key/value pairs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/>
              <a:t>Output: set of key/value </a:t>
            </a:r>
            <a:r>
              <a:rPr lang="en-US" sz="3600" dirty="0" smtClean="0"/>
              <a:t>pairs</a:t>
            </a:r>
            <a:endParaRPr lang="en-US" sz="3600" b="1" dirty="0" smtClean="0">
              <a:ea typeface="Helvetica"/>
              <a:cs typeface="Helvetica"/>
              <a:sym typeface="Helvetica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b="1" dirty="0" smtClean="0">
                <a:ea typeface="Helvetica"/>
                <a:cs typeface="Helvetica"/>
                <a:sym typeface="Helvetica"/>
              </a:rPr>
              <a:t>Strategy</a:t>
            </a:r>
            <a:r>
              <a:rPr sz="3600" dirty="0"/>
              <a:t>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Group </a:t>
            </a:r>
            <a:r>
              <a:rPr lang="en-US" sz="3600" dirty="0"/>
              <a:t>data into logical </a:t>
            </a:r>
            <a:r>
              <a:rPr lang="en-US" sz="3600" dirty="0" smtClean="0"/>
              <a:t>buckets and then compute over each bucket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8740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CS537-Theme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537-Theme" id="{A3B37B17-3632-DC45-8802-8C4EDBDFA1AF}" vid="{33C7E3AB-E050-6441-A050-2D3D49AF61B4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CS537-Theme</Template>
  <TotalTime>3031</TotalTime>
  <Words>1625</Words>
  <Application>Microsoft Macintosh PowerPoint</Application>
  <PresentationFormat>Custom</PresentationFormat>
  <Paragraphs>517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Avenir Book</vt:lpstr>
      <vt:lpstr>Calibri</vt:lpstr>
      <vt:lpstr>Calisto MT</vt:lpstr>
      <vt:lpstr>Helvetica</vt:lpstr>
      <vt:lpstr>Helvetica Light</vt:lpstr>
      <vt:lpstr>Menlo</vt:lpstr>
      <vt:lpstr>Perpetua Titling MT</vt:lpstr>
      <vt:lpstr>Arial</vt:lpstr>
      <vt:lpstr>CS537-Theme</vt:lpstr>
      <vt:lpstr>Announcements</vt:lpstr>
      <vt:lpstr>Advanced Topics: Map-Reduce</vt:lpstr>
      <vt:lpstr>NFS: STATELESS Server with cached STATs</vt:lpstr>
      <vt:lpstr>AFS: Callbacks and Whole-File Caching</vt:lpstr>
      <vt:lpstr>AFS vs nfs Protocols</vt:lpstr>
      <vt:lpstr>Nfs Protocol</vt:lpstr>
      <vt:lpstr>AFS Protocol</vt:lpstr>
      <vt:lpstr>Map-Reduce Motivation</vt:lpstr>
      <vt:lpstr>Map-Reduce Framework</vt:lpstr>
      <vt:lpstr>Map-Reduce Strategy</vt:lpstr>
      <vt:lpstr>MapReduce Overview</vt:lpstr>
      <vt:lpstr>Example:  Revenue per State</vt:lpstr>
      <vt:lpstr>PowerPoint Presentation</vt:lpstr>
      <vt:lpstr>Revenue per State</vt:lpstr>
      <vt:lpstr>SQL Equivalents</vt:lpstr>
      <vt:lpstr>How to change Reducer?</vt:lpstr>
      <vt:lpstr>PowerPoint Presentation</vt:lpstr>
      <vt:lpstr>Mapper Output</vt:lpstr>
      <vt:lpstr>Example: Counting Friends</vt:lpstr>
      <vt:lpstr>PowerPoint Presentation</vt:lpstr>
      <vt:lpstr>PowerPoint Presentation</vt:lpstr>
      <vt:lpstr>Many Other big-data Workloads</vt:lpstr>
      <vt:lpstr>Map/Reduce Function Types</vt:lpstr>
      <vt:lpstr>Hadoop API</vt:lpstr>
      <vt:lpstr>What does this do?</vt:lpstr>
      <vt:lpstr>MapReduce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MapReduce over GFS</vt:lpstr>
      <vt:lpstr>MapReduce over GFS</vt:lpstr>
      <vt:lpstr>Exposing Location</vt:lpstr>
      <vt:lpstr>MapReduce Policy</vt:lpstr>
      <vt:lpstr>Number of Mappers and reducers</vt:lpstr>
      <vt:lpstr>Number of Mappers and reducers</vt:lpstr>
      <vt:lpstr>Failed Tasks</vt:lpstr>
      <vt:lpstr>Slow Tasks</vt:lpstr>
      <vt:lpstr>Map-Reduce Performance</vt:lpstr>
      <vt:lpstr>MapReduce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[537] GFS+MapReduce</dc:title>
  <cp:lastModifiedBy>ANDREA C ARPACI-DUSSEAU</cp:lastModifiedBy>
  <cp:revision>27</cp:revision>
  <cp:lastPrinted>2015-12-09T01:31:02Z</cp:lastPrinted>
  <dcterms:modified xsi:type="dcterms:W3CDTF">2015-12-09T01:31:07Z</dcterms:modified>
</cp:coreProperties>
</file>