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3"/>
  </p:notesMasterIdLst>
  <p:sldIdLst>
    <p:sldId id="346" r:id="rId2"/>
    <p:sldId id="347" r:id="rId3"/>
    <p:sldId id="260" r:id="rId4"/>
    <p:sldId id="259" r:id="rId5"/>
    <p:sldId id="258" r:id="rId6"/>
    <p:sldId id="263" r:id="rId7"/>
    <p:sldId id="262" r:id="rId8"/>
    <p:sldId id="264" r:id="rId9"/>
    <p:sldId id="348" r:id="rId10"/>
    <p:sldId id="269" r:id="rId11"/>
    <p:sldId id="270" r:id="rId12"/>
    <p:sldId id="274" r:id="rId13"/>
    <p:sldId id="275" r:id="rId14"/>
    <p:sldId id="276" r:id="rId15"/>
    <p:sldId id="278" r:id="rId16"/>
    <p:sldId id="280" r:id="rId17"/>
    <p:sldId id="284" r:id="rId18"/>
    <p:sldId id="287" r:id="rId19"/>
    <p:sldId id="288" r:id="rId20"/>
    <p:sldId id="292" r:id="rId21"/>
    <p:sldId id="293" r:id="rId22"/>
    <p:sldId id="295" r:id="rId23"/>
    <p:sldId id="296" r:id="rId24"/>
    <p:sldId id="297" r:id="rId25"/>
    <p:sldId id="298" r:id="rId26"/>
    <p:sldId id="299" r:id="rId27"/>
    <p:sldId id="300" r:id="rId28"/>
    <p:sldId id="302" r:id="rId29"/>
    <p:sldId id="307" r:id="rId30"/>
    <p:sldId id="308" r:id="rId31"/>
    <p:sldId id="310" r:id="rId32"/>
    <p:sldId id="311" r:id="rId33"/>
    <p:sldId id="317" r:id="rId34"/>
    <p:sldId id="349" r:id="rId35"/>
    <p:sldId id="325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39" r:id="rId47"/>
    <p:sldId id="340" r:id="rId48"/>
    <p:sldId id="341" r:id="rId49"/>
    <p:sldId id="345" r:id="rId50"/>
    <p:sldId id="343" r:id="rId51"/>
    <p:sldId id="344" r:id="rId52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1"/>
    <p:restoredTop sz="94595"/>
  </p:normalViewPr>
  <p:slideViewPr>
    <p:cSldViewPr snapToGrid="0" snapToObjects="1">
      <p:cViewPr>
        <p:scale>
          <a:sx n="75" d="100"/>
          <a:sy n="75" d="100"/>
        </p:scale>
        <p:origin x="28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20037528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7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517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6488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6690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7052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05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/>
          <a:lstStyle>
            <a:lvl1pPr algn="ctr">
              <a:defRPr sz="3200"/>
            </a:lvl1pPr>
            <a:lvl2pPr algn="ctr">
              <a:defRPr sz="3200"/>
            </a:lvl2pPr>
            <a:lvl3pPr algn="ctr">
              <a:defRPr sz="3200"/>
            </a:lvl3pPr>
            <a:lvl4pPr algn="ctr">
              <a:defRPr sz="3200"/>
            </a:lvl4pPr>
            <a:lvl5pPr algn="ctr"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2442896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596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1417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12/10/15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702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037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754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333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912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4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12/10/15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52022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4" y="2098439"/>
            <a:ext cx="12062864" cy="7839402"/>
          </a:xfrm>
        </p:spPr>
        <p:txBody>
          <a:bodyPr>
            <a:normAutofit/>
          </a:bodyPr>
          <a:lstStyle/>
          <a:p>
            <a:pPr marL="487672" lvl="1" indent="-487672">
              <a:buNone/>
            </a:pPr>
            <a:r>
              <a:rPr lang="en-US" dirty="0" smtClean="0"/>
              <a:t>P5:  File Systems - Only xv6;</a:t>
            </a:r>
          </a:p>
          <a:p>
            <a:pPr marL="889550" lvl="2" indent="-487672"/>
            <a:r>
              <a:rPr lang="en-US" dirty="0" smtClean="0"/>
              <a:t>Test scripts and </a:t>
            </a:r>
            <a:r>
              <a:rPr lang="en-US" dirty="0" err="1" smtClean="0"/>
              <a:t>handin</a:t>
            </a:r>
            <a:r>
              <a:rPr lang="en-US" dirty="0" smtClean="0"/>
              <a:t> directories available</a:t>
            </a:r>
          </a:p>
          <a:p>
            <a:pPr marL="889550" lvl="2" indent="-487672"/>
            <a:r>
              <a:rPr lang="en-US" dirty="0" smtClean="0"/>
              <a:t>Due  Monday, 12/14 at 9:00 pm</a:t>
            </a:r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Exam 4: In-class Tuesday 12/15</a:t>
            </a:r>
          </a:p>
          <a:p>
            <a:pPr marL="859078" lvl="2" indent="-457200"/>
            <a:r>
              <a:rPr lang="en-US" dirty="0" smtClean="0">
                <a:effectLst/>
              </a:rPr>
              <a:t>Not cumulative!  Only covers Advanced Topics </a:t>
            </a:r>
            <a:endParaRPr lang="en-US" dirty="0" smtClean="0">
              <a:effectLst/>
            </a:endParaRPr>
          </a:p>
          <a:p>
            <a:pPr marL="1260957" lvl="3" indent="-457200"/>
            <a:r>
              <a:rPr lang="en-US" dirty="0"/>
              <a:t>Distributed Systems, </a:t>
            </a:r>
            <a:r>
              <a:rPr lang="en-US" dirty="0" err="1"/>
              <a:t>Dist</a:t>
            </a:r>
            <a:r>
              <a:rPr lang="en-US" dirty="0"/>
              <a:t> File Systems (NFS, AFS, </a:t>
            </a:r>
            <a:r>
              <a:rPr lang="en-US" dirty="0" err="1"/>
              <a:t>MapReduce</a:t>
            </a:r>
            <a:r>
              <a:rPr lang="en-US" dirty="0"/>
              <a:t>, GFS</a:t>
            </a:r>
            <a:r>
              <a:rPr lang="en-US" dirty="0" smtClean="0"/>
              <a:t>)</a:t>
            </a:r>
            <a:endParaRPr lang="en-US" dirty="0" smtClean="0">
              <a:effectLst/>
            </a:endParaRPr>
          </a:p>
          <a:p>
            <a:pPr marL="859078" lvl="2" indent="-457200"/>
            <a:r>
              <a:rPr lang="en-US" dirty="0" smtClean="0">
                <a:effectLst/>
              </a:rPr>
              <a:t>Worth ½ of other midterms</a:t>
            </a:r>
            <a:endParaRPr lang="en-US" dirty="0"/>
          </a:p>
          <a:p>
            <a:pPr marL="859078" lvl="2" indent="-457200"/>
            <a:r>
              <a:rPr lang="en-US" dirty="0" smtClean="0"/>
              <a:t>No final exam in final exam period (none on 12/23)</a:t>
            </a:r>
          </a:p>
          <a:p>
            <a:pPr marL="859078" lvl="2" indent="-457200"/>
            <a:r>
              <a:rPr lang="en-US" dirty="0" smtClean="0"/>
              <a:t>True/False + what data will NFS or AFS clients see (no reading back own writes</a:t>
            </a:r>
            <a:r>
              <a:rPr lang="en-US" dirty="0" smtClean="0"/>
              <a:t>)</a:t>
            </a:r>
          </a:p>
          <a:p>
            <a:pPr marL="859078" lvl="2" indent="-457200"/>
            <a:r>
              <a:rPr lang="en-US" dirty="0" smtClean="0"/>
              <a:t>Less than 50 questions???</a:t>
            </a:r>
            <a:endParaRPr lang="en-US" dirty="0" smtClean="0"/>
          </a:p>
          <a:p>
            <a:pPr marL="37260" indent="-457200">
              <a:buNone/>
            </a:pPr>
            <a:r>
              <a:rPr lang="en-US" dirty="0" smtClean="0"/>
              <a:t>Optional </a:t>
            </a:r>
            <a:r>
              <a:rPr lang="en-US" dirty="0" smtClean="0"/>
              <a:t>Reading: Technical Paper on GFS (challenging!)</a:t>
            </a:r>
          </a:p>
        </p:txBody>
      </p:sp>
    </p:spTree>
    <p:extLst>
      <p:ext uri="{BB962C8B-B14F-4D97-AF65-F5344CB8AC3E}">
        <p14:creationId xmlns:p14="http://schemas.microsoft.com/office/powerpoint/2010/main" val="206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1) </a:t>
            </a:r>
            <a:r>
              <a:rPr sz="6480" dirty="0" smtClean="0">
                <a:solidFill>
                  <a:srgbClr val="FFFFFF"/>
                </a:solidFill>
              </a:rPr>
              <a:t>Replication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82" name="Shape 282"/>
          <p:cNvSpPr>
            <a:spLocks noGrp="1"/>
          </p:cNvSpPr>
          <p:nvPr>
            <p:ph type="body" idx="4294967295"/>
          </p:nvPr>
        </p:nvSpPr>
        <p:spPr>
          <a:xfrm>
            <a:off x="175752" y="5572728"/>
            <a:ext cx="12651040" cy="382527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/>
              <a:t>Less </a:t>
            </a:r>
            <a:r>
              <a:rPr lang="en-US" sz="3300" dirty="0" smtClean="0"/>
              <a:t>structured</a:t>
            </a:r>
            <a:r>
              <a:rPr sz="3300" dirty="0" smtClean="0"/>
              <a:t> </a:t>
            </a:r>
            <a:r>
              <a:rPr sz="3300" dirty="0"/>
              <a:t>than </a:t>
            </a:r>
            <a:r>
              <a:rPr sz="3300" dirty="0" smtClean="0"/>
              <a:t>RAID</a:t>
            </a:r>
            <a:r>
              <a:rPr lang="en-US" sz="3300" dirty="0" smtClean="0"/>
              <a:t> (no static computation to determine locations)</a:t>
            </a:r>
            <a:endParaRPr sz="33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/>
              <a:t> - machines come and </a:t>
            </a:r>
            <a:r>
              <a:rPr sz="3300" dirty="0" smtClean="0"/>
              <a:t>go</a:t>
            </a:r>
            <a:endParaRPr lang="en-US" sz="33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/>
              <a:t> </a:t>
            </a:r>
            <a:r>
              <a:rPr lang="en-US" sz="3300" dirty="0" smtClean="0"/>
              <a:t>- </a:t>
            </a:r>
            <a:r>
              <a:rPr sz="3300" dirty="0" smtClean="0"/>
              <a:t>capacity </a:t>
            </a:r>
            <a:r>
              <a:rPr sz="3300" dirty="0"/>
              <a:t>may vary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/>
              <a:t> - different data may have different </a:t>
            </a:r>
            <a:r>
              <a:rPr sz="3300" dirty="0" smtClean="0"/>
              <a:t>replication</a:t>
            </a:r>
            <a:r>
              <a:rPr lang="en-US" sz="3300" dirty="0" smtClean="0"/>
              <a:t> levels (e.g., 3 vs 5 copies)</a:t>
            </a:r>
            <a:endParaRPr sz="33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 smtClean="0"/>
              <a:t> </a:t>
            </a:r>
            <a:r>
              <a:rPr lang="en-US" sz="3300" dirty="0" smtClean="0"/>
              <a:t>Problem: H</a:t>
            </a:r>
            <a:r>
              <a:rPr sz="3300" dirty="0" smtClean="0"/>
              <a:t>ow </a:t>
            </a:r>
            <a:r>
              <a:rPr sz="3300" dirty="0"/>
              <a:t>to map logical to </a:t>
            </a:r>
            <a:r>
              <a:rPr sz="3300" dirty="0" smtClean="0"/>
              <a:t>physical</a:t>
            </a:r>
            <a:r>
              <a:rPr lang="en-US" sz="3300" dirty="0" smtClean="0"/>
              <a:t> locations</a:t>
            </a:r>
            <a:r>
              <a:rPr sz="3300" dirty="0" smtClean="0"/>
              <a:t>?</a:t>
            </a:r>
            <a:endParaRPr sz="3300" dirty="0"/>
          </a:p>
        </p:txBody>
      </p:sp>
      <p:grpSp>
        <p:nvGrpSpPr>
          <p:cNvPr id="244" name="Group 244"/>
          <p:cNvGrpSpPr/>
          <p:nvPr/>
        </p:nvGrpSpPr>
        <p:grpSpPr>
          <a:xfrm>
            <a:off x="925626" y="1700952"/>
            <a:ext cx="1975682" cy="2415703"/>
            <a:chOff x="0" y="0"/>
            <a:chExt cx="1975680" cy="2415702"/>
          </a:xfrm>
        </p:grpSpPr>
        <p:sp>
          <p:nvSpPr>
            <p:cNvPr id="238" name="Shape 238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1</a:t>
              </a:r>
            </a:p>
          </p:txBody>
        </p:sp>
        <p:grpSp>
          <p:nvGrpSpPr>
            <p:cNvPr id="242" name="Group 242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39" name="Shape 239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40" name="Shape 240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43" name="Shape 243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251" name="Group 251"/>
          <p:cNvGrpSpPr/>
          <p:nvPr/>
        </p:nvGrpSpPr>
        <p:grpSpPr>
          <a:xfrm>
            <a:off x="3220092" y="1700952"/>
            <a:ext cx="1975682" cy="2415703"/>
            <a:chOff x="0" y="0"/>
            <a:chExt cx="1975680" cy="2415702"/>
          </a:xfrm>
        </p:grpSpPr>
        <p:sp>
          <p:nvSpPr>
            <p:cNvPr id="245" name="Shape 245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2</a:t>
              </a:r>
            </a:p>
          </p:txBody>
        </p:sp>
        <p:grpSp>
          <p:nvGrpSpPr>
            <p:cNvPr id="249" name="Group 249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46" name="Shape 246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47" name="Shape 247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48" name="Shape 248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50" name="Shape 250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258" name="Group 258"/>
          <p:cNvGrpSpPr/>
          <p:nvPr/>
        </p:nvGrpSpPr>
        <p:grpSpPr>
          <a:xfrm>
            <a:off x="5514559" y="1700952"/>
            <a:ext cx="1975682" cy="2415703"/>
            <a:chOff x="0" y="0"/>
            <a:chExt cx="1975680" cy="2415702"/>
          </a:xfrm>
        </p:grpSpPr>
        <p:sp>
          <p:nvSpPr>
            <p:cNvPr id="252" name="Shape 252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3</a:t>
              </a:r>
            </a:p>
          </p:txBody>
        </p:sp>
        <p:grpSp>
          <p:nvGrpSpPr>
            <p:cNvPr id="256" name="Group 256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53" name="Shape 253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54" name="Shape 254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55" name="Shape 255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57" name="Shape 257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265" name="Group 265"/>
          <p:cNvGrpSpPr/>
          <p:nvPr/>
        </p:nvGrpSpPr>
        <p:grpSpPr>
          <a:xfrm>
            <a:off x="7809026" y="1700952"/>
            <a:ext cx="1975682" cy="2415703"/>
            <a:chOff x="0" y="0"/>
            <a:chExt cx="1975680" cy="2415702"/>
          </a:xfrm>
        </p:grpSpPr>
        <p:sp>
          <p:nvSpPr>
            <p:cNvPr id="259" name="Shape 259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4</a:t>
              </a:r>
            </a:p>
          </p:txBody>
        </p:sp>
        <p:grpSp>
          <p:nvGrpSpPr>
            <p:cNvPr id="263" name="Group 263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60" name="Shape 260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61" name="Shape 261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62" name="Shape 262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64" name="Shape 264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272" name="Group 272"/>
          <p:cNvGrpSpPr/>
          <p:nvPr/>
        </p:nvGrpSpPr>
        <p:grpSpPr>
          <a:xfrm>
            <a:off x="10103492" y="1700952"/>
            <a:ext cx="1975682" cy="2415703"/>
            <a:chOff x="0" y="0"/>
            <a:chExt cx="1975680" cy="2415702"/>
          </a:xfrm>
        </p:grpSpPr>
        <p:sp>
          <p:nvSpPr>
            <p:cNvPr id="266" name="Shape 266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5</a:t>
              </a:r>
            </a:p>
          </p:txBody>
        </p:sp>
        <p:grpSp>
          <p:nvGrpSpPr>
            <p:cNvPr id="270" name="Group 270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67" name="Shape 267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68" name="Shape 268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69" name="Shape 269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71" name="Shape 271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273" name="Shape 273"/>
          <p:cNvSpPr/>
          <p:nvPr/>
        </p:nvSpPr>
        <p:spPr>
          <a:xfrm>
            <a:off x="1203240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 dirty="0"/>
              <a:t>A</a:t>
            </a:r>
          </a:p>
        </p:txBody>
      </p:sp>
      <p:sp>
        <p:nvSpPr>
          <p:cNvPr id="274" name="Shape 274"/>
          <p:cNvSpPr/>
          <p:nvPr/>
        </p:nvSpPr>
        <p:spPr>
          <a:xfrm>
            <a:off x="8073470" y="3364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275" name="Shape 275"/>
          <p:cNvSpPr/>
          <p:nvPr/>
        </p:nvSpPr>
        <p:spPr>
          <a:xfrm>
            <a:off x="10351881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276" name="Shape 276"/>
          <p:cNvSpPr/>
          <p:nvPr/>
        </p:nvSpPr>
        <p:spPr>
          <a:xfrm>
            <a:off x="3998307" y="3491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277" name="Shape 277"/>
          <p:cNvSpPr/>
          <p:nvPr/>
        </p:nvSpPr>
        <p:spPr>
          <a:xfrm>
            <a:off x="8711434" y="3491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278" name="Shape 278"/>
          <p:cNvSpPr/>
          <p:nvPr/>
        </p:nvSpPr>
        <p:spPr>
          <a:xfrm>
            <a:off x="1790154" y="3506469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 dirty="0"/>
              <a:t>B</a:t>
            </a:r>
          </a:p>
        </p:txBody>
      </p:sp>
      <p:sp>
        <p:nvSpPr>
          <p:cNvPr id="279" name="Shape 279"/>
          <p:cNvSpPr/>
          <p:nvPr/>
        </p:nvSpPr>
        <p:spPr>
          <a:xfrm>
            <a:off x="2314539" y="3361971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 dirty="0"/>
              <a:t>C</a:t>
            </a:r>
          </a:p>
        </p:txBody>
      </p:sp>
      <p:sp>
        <p:nvSpPr>
          <p:cNvPr id="280" name="Shape 280"/>
          <p:cNvSpPr/>
          <p:nvPr/>
        </p:nvSpPr>
        <p:spPr>
          <a:xfrm>
            <a:off x="6326924" y="3488971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281" name="Shape 281"/>
          <p:cNvSpPr/>
          <p:nvPr/>
        </p:nvSpPr>
        <p:spPr>
          <a:xfrm>
            <a:off x="10933355" y="3487529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60991" y="4137181"/>
            <a:ext cx="7059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server holds “chunks” of data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" grpId="0" build="p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2) </a:t>
            </a:r>
            <a:r>
              <a:rPr sz="6480" dirty="0" smtClean="0">
                <a:solidFill>
                  <a:srgbClr val="FFFFFF"/>
                </a:solidFill>
              </a:rPr>
              <a:t>Recovery</a:t>
            </a:r>
            <a:endParaRPr sz="6480" dirty="0">
              <a:solidFill>
                <a:srgbClr val="FFFFFF"/>
              </a:solidFill>
            </a:endParaRPr>
          </a:p>
        </p:txBody>
      </p:sp>
      <p:grpSp>
        <p:nvGrpSpPr>
          <p:cNvPr id="291" name="Group 291"/>
          <p:cNvGrpSpPr/>
          <p:nvPr/>
        </p:nvGrpSpPr>
        <p:grpSpPr>
          <a:xfrm>
            <a:off x="925626" y="1700952"/>
            <a:ext cx="1975682" cy="2415703"/>
            <a:chOff x="0" y="0"/>
            <a:chExt cx="1975680" cy="2415702"/>
          </a:xfrm>
        </p:grpSpPr>
        <p:sp>
          <p:nvSpPr>
            <p:cNvPr id="285" name="Shape 285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1</a:t>
              </a:r>
            </a:p>
          </p:txBody>
        </p:sp>
        <p:grpSp>
          <p:nvGrpSpPr>
            <p:cNvPr id="289" name="Group 289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86" name="Shape 286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87" name="Shape 287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88" name="Shape 288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90" name="Shape 290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298" name="Group 298"/>
          <p:cNvGrpSpPr/>
          <p:nvPr/>
        </p:nvGrpSpPr>
        <p:grpSpPr>
          <a:xfrm>
            <a:off x="3220092" y="1700952"/>
            <a:ext cx="1975682" cy="2415703"/>
            <a:chOff x="0" y="0"/>
            <a:chExt cx="1975680" cy="2415702"/>
          </a:xfrm>
        </p:grpSpPr>
        <p:sp>
          <p:nvSpPr>
            <p:cNvPr id="292" name="Shape 292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2</a:t>
              </a:r>
            </a:p>
          </p:txBody>
        </p:sp>
        <p:grpSp>
          <p:nvGrpSpPr>
            <p:cNvPr id="296" name="Group 296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93" name="Shape 293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94" name="Shape 294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95" name="Shape 295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97" name="Shape 297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305" name="Group 305"/>
          <p:cNvGrpSpPr/>
          <p:nvPr/>
        </p:nvGrpSpPr>
        <p:grpSpPr>
          <a:xfrm>
            <a:off x="5514559" y="1700952"/>
            <a:ext cx="1975682" cy="2415703"/>
            <a:chOff x="0" y="0"/>
            <a:chExt cx="1975680" cy="2415702"/>
          </a:xfrm>
        </p:grpSpPr>
        <p:sp>
          <p:nvSpPr>
            <p:cNvPr id="299" name="Shape 299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3</a:t>
              </a:r>
            </a:p>
          </p:txBody>
        </p:sp>
        <p:grpSp>
          <p:nvGrpSpPr>
            <p:cNvPr id="303" name="Group 303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300" name="Shape 300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01" name="Shape 301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02" name="Shape 302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304" name="Shape 304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312" name="Group 312"/>
          <p:cNvGrpSpPr/>
          <p:nvPr/>
        </p:nvGrpSpPr>
        <p:grpSpPr>
          <a:xfrm>
            <a:off x="7809026" y="1700952"/>
            <a:ext cx="1975682" cy="2415703"/>
            <a:chOff x="0" y="0"/>
            <a:chExt cx="1975680" cy="2415702"/>
          </a:xfrm>
        </p:grpSpPr>
        <p:sp>
          <p:nvSpPr>
            <p:cNvPr id="306" name="Shape 306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4</a:t>
              </a:r>
            </a:p>
          </p:txBody>
        </p:sp>
        <p:grpSp>
          <p:nvGrpSpPr>
            <p:cNvPr id="310" name="Group 310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307" name="Shape 307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08" name="Shape 308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09" name="Shape 309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311" name="Shape 311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319" name="Group 319"/>
          <p:cNvGrpSpPr/>
          <p:nvPr/>
        </p:nvGrpSpPr>
        <p:grpSpPr>
          <a:xfrm>
            <a:off x="10103492" y="1700952"/>
            <a:ext cx="1975682" cy="2415703"/>
            <a:chOff x="0" y="0"/>
            <a:chExt cx="1975680" cy="2415702"/>
          </a:xfrm>
        </p:grpSpPr>
        <p:sp>
          <p:nvSpPr>
            <p:cNvPr id="313" name="Shape 313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5</a:t>
              </a:r>
            </a:p>
          </p:txBody>
        </p:sp>
        <p:grpSp>
          <p:nvGrpSpPr>
            <p:cNvPr id="317" name="Group 317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314" name="Shape 314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15" name="Shape 315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16" name="Shape 316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318" name="Shape 318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320" name="Shape 320"/>
          <p:cNvSpPr/>
          <p:nvPr/>
        </p:nvSpPr>
        <p:spPr>
          <a:xfrm>
            <a:off x="1203240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321" name="Shape 321"/>
          <p:cNvSpPr/>
          <p:nvPr/>
        </p:nvSpPr>
        <p:spPr>
          <a:xfrm>
            <a:off x="8073470" y="3364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322" name="Shape 322"/>
          <p:cNvSpPr/>
          <p:nvPr/>
        </p:nvSpPr>
        <p:spPr>
          <a:xfrm>
            <a:off x="10351881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323" name="Shape 323"/>
          <p:cNvSpPr/>
          <p:nvPr/>
        </p:nvSpPr>
        <p:spPr>
          <a:xfrm>
            <a:off x="3998307" y="3491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324" name="Shape 324"/>
          <p:cNvSpPr/>
          <p:nvPr/>
        </p:nvSpPr>
        <p:spPr>
          <a:xfrm>
            <a:off x="8711434" y="3491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325" name="Shape 325"/>
          <p:cNvSpPr/>
          <p:nvPr/>
        </p:nvSpPr>
        <p:spPr>
          <a:xfrm>
            <a:off x="1790154" y="3506469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326" name="Shape 326"/>
          <p:cNvSpPr/>
          <p:nvPr/>
        </p:nvSpPr>
        <p:spPr>
          <a:xfrm>
            <a:off x="2314539" y="3361971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327" name="Shape 327"/>
          <p:cNvSpPr/>
          <p:nvPr/>
        </p:nvSpPr>
        <p:spPr>
          <a:xfrm>
            <a:off x="6326924" y="3488971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328" name="Shape 328"/>
          <p:cNvSpPr/>
          <p:nvPr/>
        </p:nvSpPr>
        <p:spPr>
          <a:xfrm>
            <a:off x="10933355" y="3487529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2) </a:t>
            </a:r>
            <a:r>
              <a:rPr sz="6480" dirty="0" smtClean="0">
                <a:solidFill>
                  <a:srgbClr val="FFFFFF"/>
                </a:solidFill>
              </a:rPr>
              <a:t>Recovery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514" name="Shape 514"/>
          <p:cNvSpPr>
            <a:spLocks noGrp="1"/>
          </p:cNvSpPr>
          <p:nvPr>
            <p:ph type="body" idx="4294967295"/>
          </p:nvPr>
        </p:nvSpPr>
        <p:spPr>
          <a:xfrm>
            <a:off x="277954" y="5476875"/>
            <a:ext cx="11099800" cy="1603375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</a:lstStyle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/>
              <a:t>Machine may come back, </a:t>
            </a:r>
            <a:r>
              <a:rPr sz="3300" dirty="0" smtClean="0"/>
              <a:t>or </a:t>
            </a:r>
            <a:r>
              <a:rPr sz="3300" dirty="0"/>
              <a:t>may be dead </a:t>
            </a:r>
            <a:r>
              <a:rPr sz="3300" dirty="0" smtClean="0"/>
              <a:t>forever</a:t>
            </a:r>
            <a:endParaRPr lang="en-US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 smtClean="0"/>
              <a:t>Must identify and replicate lost data on other servers</a:t>
            </a:r>
          </a:p>
        </p:txBody>
      </p:sp>
      <p:grpSp>
        <p:nvGrpSpPr>
          <p:cNvPr id="476" name="Group 476"/>
          <p:cNvGrpSpPr/>
          <p:nvPr/>
        </p:nvGrpSpPr>
        <p:grpSpPr>
          <a:xfrm>
            <a:off x="925626" y="1700952"/>
            <a:ext cx="1975682" cy="2415703"/>
            <a:chOff x="0" y="0"/>
            <a:chExt cx="1975680" cy="2415702"/>
          </a:xfrm>
        </p:grpSpPr>
        <p:sp>
          <p:nvSpPr>
            <p:cNvPr id="470" name="Shape 470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1</a:t>
              </a:r>
            </a:p>
          </p:txBody>
        </p:sp>
        <p:grpSp>
          <p:nvGrpSpPr>
            <p:cNvPr id="474" name="Group 474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471" name="Shape 471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72" name="Shape 472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73" name="Shape 473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475" name="Shape 475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483" name="Group 483"/>
          <p:cNvGrpSpPr/>
          <p:nvPr/>
        </p:nvGrpSpPr>
        <p:grpSpPr>
          <a:xfrm>
            <a:off x="3220092" y="1700952"/>
            <a:ext cx="1975682" cy="2415703"/>
            <a:chOff x="0" y="0"/>
            <a:chExt cx="1975680" cy="2415702"/>
          </a:xfrm>
        </p:grpSpPr>
        <p:sp>
          <p:nvSpPr>
            <p:cNvPr id="477" name="Shape 477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2</a:t>
              </a:r>
            </a:p>
          </p:txBody>
        </p:sp>
        <p:grpSp>
          <p:nvGrpSpPr>
            <p:cNvPr id="481" name="Group 481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478" name="Shape 478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79" name="Shape 479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80" name="Shape 480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482" name="Shape 482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490" name="Group 490"/>
          <p:cNvGrpSpPr/>
          <p:nvPr/>
        </p:nvGrpSpPr>
        <p:grpSpPr>
          <a:xfrm>
            <a:off x="5514559" y="1700952"/>
            <a:ext cx="1975682" cy="2415703"/>
            <a:chOff x="0" y="0"/>
            <a:chExt cx="1975680" cy="2415702"/>
          </a:xfrm>
        </p:grpSpPr>
        <p:sp>
          <p:nvSpPr>
            <p:cNvPr id="484" name="Shape 484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3</a:t>
              </a:r>
            </a:p>
          </p:txBody>
        </p:sp>
        <p:grpSp>
          <p:nvGrpSpPr>
            <p:cNvPr id="488" name="Group 488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485" name="Shape 485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86" name="Shape 486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87" name="Shape 487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489" name="Shape 489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491" name="Shape 491"/>
          <p:cNvSpPr/>
          <p:nvPr/>
        </p:nvSpPr>
        <p:spPr>
          <a:xfrm>
            <a:off x="7809026" y="1700952"/>
            <a:ext cx="1975682" cy="673696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???</a:t>
            </a:r>
          </a:p>
        </p:txBody>
      </p:sp>
      <p:sp>
        <p:nvSpPr>
          <p:cNvPr id="492" name="Shape 492"/>
          <p:cNvSpPr/>
          <p:nvPr/>
        </p:nvSpPr>
        <p:spPr>
          <a:xfrm>
            <a:off x="8036982" y="3386074"/>
            <a:ext cx="1571299" cy="7305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53585F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3" name="Shape 493"/>
          <p:cNvSpPr/>
          <p:nvPr/>
        </p:nvSpPr>
        <p:spPr>
          <a:xfrm>
            <a:off x="8016888" y="3149285"/>
            <a:ext cx="1611485" cy="61121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4" name="Shape 494"/>
          <p:cNvSpPr/>
          <p:nvPr/>
        </p:nvSpPr>
        <p:spPr>
          <a:xfrm>
            <a:off x="8036981" y="2783293"/>
            <a:ext cx="1571299" cy="7305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53585F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5" name="Shape 495"/>
          <p:cNvSpPr/>
          <p:nvPr/>
        </p:nvSpPr>
        <p:spPr>
          <a:xfrm flipV="1">
            <a:off x="8796866" y="2369937"/>
            <a:ext cx="1" cy="390956"/>
          </a:xfrm>
          <a:prstGeom prst="line">
            <a:avLst/>
          </a:prstGeom>
          <a:ln w="254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grpSp>
        <p:nvGrpSpPr>
          <p:cNvPr id="502" name="Group 502"/>
          <p:cNvGrpSpPr/>
          <p:nvPr/>
        </p:nvGrpSpPr>
        <p:grpSpPr>
          <a:xfrm>
            <a:off x="10103492" y="1700952"/>
            <a:ext cx="1975682" cy="2415703"/>
            <a:chOff x="0" y="0"/>
            <a:chExt cx="1975680" cy="2415702"/>
          </a:xfrm>
        </p:grpSpPr>
        <p:sp>
          <p:nvSpPr>
            <p:cNvPr id="496" name="Shape 496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5</a:t>
              </a:r>
            </a:p>
          </p:txBody>
        </p:sp>
        <p:grpSp>
          <p:nvGrpSpPr>
            <p:cNvPr id="500" name="Group 500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497" name="Shape 497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98" name="Shape 498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99" name="Shape 499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01" name="Shape 501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503" name="Shape 503"/>
          <p:cNvSpPr/>
          <p:nvPr/>
        </p:nvSpPr>
        <p:spPr>
          <a:xfrm>
            <a:off x="1203240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504" name="Shape 504"/>
          <p:cNvSpPr/>
          <p:nvPr/>
        </p:nvSpPr>
        <p:spPr>
          <a:xfrm>
            <a:off x="8073470" y="3364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A6AAA8"/>
                </a:solidFill>
              </a:rPr>
              <a:t>A</a:t>
            </a:r>
          </a:p>
        </p:txBody>
      </p:sp>
      <p:sp>
        <p:nvSpPr>
          <p:cNvPr id="505" name="Shape 505"/>
          <p:cNvSpPr/>
          <p:nvPr/>
        </p:nvSpPr>
        <p:spPr>
          <a:xfrm>
            <a:off x="10351881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506" name="Shape 506"/>
          <p:cNvSpPr/>
          <p:nvPr/>
        </p:nvSpPr>
        <p:spPr>
          <a:xfrm>
            <a:off x="3998307" y="3491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507" name="Shape 507"/>
          <p:cNvSpPr/>
          <p:nvPr/>
        </p:nvSpPr>
        <p:spPr>
          <a:xfrm>
            <a:off x="8711434" y="3491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A6AAA8"/>
                </a:solidFill>
              </a:rPr>
              <a:t>B</a:t>
            </a:r>
          </a:p>
        </p:txBody>
      </p:sp>
      <p:sp>
        <p:nvSpPr>
          <p:cNvPr id="508" name="Shape 508"/>
          <p:cNvSpPr/>
          <p:nvPr/>
        </p:nvSpPr>
        <p:spPr>
          <a:xfrm>
            <a:off x="1790154" y="3506469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509" name="Shape 509"/>
          <p:cNvSpPr/>
          <p:nvPr/>
        </p:nvSpPr>
        <p:spPr>
          <a:xfrm>
            <a:off x="2314539" y="3361971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510" name="Shape 510"/>
          <p:cNvSpPr/>
          <p:nvPr/>
        </p:nvSpPr>
        <p:spPr>
          <a:xfrm>
            <a:off x="6326924" y="3488971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511" name="Shape 511"/>
          <p:cNvSpPr/>
          <p:nvPr/>
        </p:nvSpPr>
        <p:spPr>
          <a:xfrm>
            <a:off x="10933355" y="3487529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512" name="Shape 512"/>
          <p:cNvSpPr/>
          <p:nvPr/>
        </p:nvSpPr>
        <p:spPr>
          <a:xfrm>
            <a:off x="3497707" y="3363414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 dirty="0"/>
              <a:t>A</a:t>
            </a:r>
          </a:p>
        </p:txBody>
      </p:sp>
      <p:sp>
        <p:nvSpPr>
          <p:cNvPr id="513" name="Shape 513"/>
          <p:cNvSpPr/>
          <p:nvPr/>
        </p:nvSpPr>
        <p:spPr>
          <a:xfrm>
            <a:off x="5827170" y="337802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 dirty="0"/>
              <a:t>B</a:t>
            </a:r>
          </a:p>
        </p:txBody>
      </p:sp>
      <p:sp>
        <p:nvSpPr>
          <p:cNvPr id="48" name="Shape 419"/>
          <p:cNvSpPr/>
          <p:nvPr/>
        </p:nvSpPr>
        <p:spPr>
          <a:xfrm>
            <a:off x="1403682" y="4128239"/>
            <a:ext cx="2262420" cy="774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3" extrusionOk="0">
                <a:moveTo>
                  <a:pt x="0" y="883"/>
                </a:moveTo>
                <a:cubicBezTo>
                  <a:pt x="5154" y="21600"/>
                  <a:pt x="12354" y="21306"/>
                  <a:pt x="21600" y="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49" name="Shape 467"/>
          <p:cNvSpPr/>
          <p:nvPr/>
        </p:nvSpPr>
        <p:spPr>
          <a:xfrm>
            <a:off x="4213361" y="4092992"/>
            <a:ext cx="1742190" cy="8490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48" extrusionOk="0">
                <a:moveTo>
                  <a:pt x="0" y="3326"/>
                </a:moveTo>
                <a:cubicBezTo>
                  <a:pt x="6206" y="21600"/>
                  <a:pt x="13406" y="20491"/>
                  <a:pt x="21600" y="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 animBg="1"/>
      <p:bldP spid="513" grpId="0" animBg="1"/>
      <p:bldP spid="48" grpId="0" animBg="1"/>
      <p:bldP spid="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2) </a:t>
            </a:r>
            <a:r>
              <a:rPr sz="6480" dirty="0" smtClean="0">
                <a:solidFill>
                  <a:srgbClr val="FFFFFF"/>
                </a:solidFill>
              </a:rPr>
              <a:t>Recovery</a:t>
            </a:r>
            <a:endParaRPr sz="6480" dirty="0">
              <a:solidFill>
                <a:srgbClr val="FFFFFF"/>
              </a:solidFill>
            </a:endParaRPr>
          </a:p>
        </p:txBody>
      </p:sp>
      <p:grpSp>
        <p:nvGrpSpPr>
          <p:cNvPr id="523" name="Group 523"/>
          <p:cNvGrpSpPr/>
          <p:nvPr/>
        </p:nvGrpSpPr>
        <p:grpSpPr>
          <a:xfrm>
            <a:off x="925626" y="1700952"/>
            <a:ext cx="1975682" cy="2415703"/>
            <a:chOff x="0" y="0"/>
            <a:chExt cx="1975680" cy="2415702"/>
          </a:xfrm>
        </p:grpSpPr>
        <p:sp>
          <p:nvSpPr>
            <p:cNvPr id="517" name="Shape 517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1</a:t>
              </a:r>
            </a:p>
          </p:txBody>
        </p:sp>
        <p:grpSp>
          <p:nvGrpSpPr>
            <p:cNvPr id="521" name="Group 521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518" name="Shape 518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19" name="Shape 519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20" name="Shape 520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22" name="Shape 522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530" name="Group 530"/>
          <p:cNvGrpSpPr/>
          <p:nvPr/>
        </p:nvGrpSpPr>
        <p:grpSpPr>
          <a:xfrm>
            <a:off x="3220092" y="1700952"/>
            <a:ext cx="1975682" cy="2415703"/>
            <a:chOff x="0" y="0"/>
            <a:chExt cx="1975680" cy="2415702"/>
          </a:xfrm>
        </p:grpSpPr>
        <p:sp>
          <p:nvSpPr>
            <p:cNvPr id="524" name="Shape 524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2</a:t>
              </a:r>
            </a:p>
          </p:txBody>
        </p:sp>
        <p:grpSp>
          <p:nvGrpSpPr>
            <p:cNvPr id="528" name="Group 528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525" name="Shape 525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26" name="Shape 526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27" name="Shape 527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29" name="Shape 529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537" name="Group 537"/>
          <p:cNvGrpSpPr/>
          <p:nvPr/>
        </p:nvGrpSpPr>
        <p:grpSpPr>
          <a:xfrm>
            <a:off x="5514559" y="1700952"/>
            <a:ext cx="1975682" cy="2415703"/>
            <a:chOff x="0" y="0"/>
            <a:chExt cx="1975680" cy="2415702"/>
          </a:xfrm>
        </p:grpSpPr>
        <p:sp>
          <p:nvSpPr>
            <p:cNvPr id="531" name="Shape 531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3</a:t>
              </a:r>
            </a:p>
          </p:txBody>
        </p:sp>
        <p:grpSp>
          <p:nvGrpSpPr>
            <p:cNvPr id="535" name="Group 535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532" name="Shape 532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33" name="Shape 533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34" name="Shape 534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36" name="Shape 536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544" name="Group 544"/>
          <p:cNvGrpSpPr/>
          <p:nvPr/>
        </p:nvGrpSpPr>
        <p:grpSpPr>
          <a:xfrm>
            <a:off x="10103492" y="1700952"/>
            <a:ext cx="1975682" cy="2415703"/>
            <a:chOff x="0" y="0"/>
            <a:chExt cx="1975680" cy="2415702"/>
          </a:xfrm>
        </p:grpSpPr>
        <p:sp>
          <p:nvSpPr>
            <p:cNvPr id="538" name="Shape 538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5</a:t>
              </a:r>
            </a:p>
          </p:txBody>
        </p:sp>
        <p:grpSp>
          <p:nvGrpSpPr>
            <p:cNvPr id="542" name="Group 542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539" name="Shape 539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40" name="Shape 540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41" name="Shape 541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43" name="Shape 543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545" name="Shape 545"/>
          <p:cNvSpPr/>
          <p:nvPr/>
        </p:nvSpPr>
        <p:spPr>
          <a:xfrm>
            <a:off x="1203240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546" name="Shape 546"/>
          <p:cNvSpPr/>
          <p:nvPr/>
        </p:nvSpPr>
        <p:spPr>
          <a:xfrm>
            <a:off x="10351881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547" name="Shape 547"/>
          <p:cNvSpPr/>
          <p:nvPr/>
        </p:nvSpPr>
        <p:spPr>
          <a:xfrm>
            <a:off x="3998307" y="3491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548" name="Shape 548"/>
          <p:cNvSpPr/>
          <p:nvPr/>
        </p:nvSpPr>
        <p:spPr>
          <a:xfrm>
            <a:off x="1790154" y="3506469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549" name="Shape 549"/>
          <p:cNvSpPr/>
          <p:nvPr/>
        </p:nvSpPr>
        <p:spPr>
          <a:xfrm>
            <a:off x="2314539" y="3361971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550" name="Shape 550"/>
          <p:cNvSpPr/>
          <p:nvPr/>
        </p:nvSpPr>
        <p:spPr>
          <a:xfrm>
            <a:off x="6326924" y="3488971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551" name="Shape 551"/>
          <p:cNvSpPr/>
          <p:nvPr/>
        </p:nvSpPr>
        <p:spPr>
          <a:xfrm>
            <a:off x="10933355" y="3487529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552" name="Shape 552"/>
          <p:cNvSpPr/>
          <p:nvPr/>
        </p:nvSpPr>
        <p:spPr>
          <a:xfrm>
            <a:off x="3497707" y="3363414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553" name="Shape 553"/>
          <p:cNvSpPr/>
          <p:nvPr/>
        </p:nvSpPr>
        <p:spPr>
          <a:xfrm>
            <a:off x="5827170" y="337802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grpSp>
        <p:nvGrpSpPr>
          <p:cNvPr id="560" name="Group 560"/>
          <p:cNvGrpSpPr/>
          <p:nvPr/>
        </p:nvGrpSpPr>
        <p:grpSpPr>
          <a:xfrm>
            <a:off x="7809026" y="1700952"/>
            <a:ext cx="1975682" cy="2415703"/>
            <a:chOff x="0" y="0"/>
            <a:chExt cx="1975680" cy="2415702"/>
          </a:xfrm>
        </p:grpSpPr>
        <p:sp>
          <p:nvSpPr>
            <p:cNvPr id="554" name="Shape 554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4</a:t>
              </a:r>
            </a:p>
          </p:txBody>
        </p:sp>
        <p:grpSp>
          <p:nvGrpSpPr>
            <p:cNvPr id="558" name="Group 558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555" name="Shape 555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56" name="Shape 556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57" name="Shape 557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59" name="Shape 559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561" name="Shape 561"/>
          <p:cNvSpPr/>
          <p:nvPr/>
        </p:nvSpPr>
        <p:spPr>
          <a:xfrm>
            <a:off x="8073470" y="3364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562" name="Shape 562"/>
          <p:cNvSpPr/>
          <p:nvPr/>
        </p:nvSpPr>
        <p:spPr>
          <a:xfrm>
            <a:off x="8711434" y="3491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49" name="Shape 514"/>
          <p:cNvSpPr txBox="1">
            <a:spLocks/>
          </p:cNvSpPr>
          <p:nvPr/>
        </p:nvSpPr>
        <p:spPr>
          <a:xfrm>
            <a:off x="277953" y="5476875"/>
            <a:ext cx="12252713" cy="160337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3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000000"/>
                </a:solidFill>
              </a:rPr>
              <a:t>Machine may come back; disk space wasted </a:t>
            </a:r>
            <a:r>
              <a:rPr lang="en-US" sz="3200" smtClean="0">
                <a:solidFill>
                  <a:srgbClr val="000000"/>
                </a:solidFill>
              </a:rPr>
              <a:t>with extra replicas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2) </a:t>
            </a:r>
            <a:r>
              <a:rPr sz="6480" dirty="0" smtClean="0">
                <a:solidFill>
                  <a:srgbClr val="FFFFFF"/>
                </a:solidFill>
              </a:rPr>
              <a:t>Recovery</a:t>
            </a:r>
            <a:endParaRPr sz="6480" dirty="0">
              <a:solidFill>
                <a:srgbClr val="FFFFFF"/>
              </a:solidFill>
            </a:endParaRPr>
          </a:p>
        </p:txBody>
      </p:sp>
      <p:grpSp>
        <p:nvGrpSpPr>
          <p:cNvPr id="571" name="Group 571"/>
          <p:cNvGrpSpPr/>
          <p:nvPr/>
        </p:nvGrpSpPr>
        <p:grpSpPr>
          <a:xfrm>
            <a:off x="925626" y="1700952"/>
            <a:ext cx="1975682" cy="2415703"/>
            <a:chOff x="0" y="0"/>
            <a:chExt cx="1975680" cy="2415702"/>
          </a:xfrm>
        </p:grpSpPr>
        <p:sp>
          <p:nvSpPr>
            <p:cNvPr id="565" name="Shape 565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1</a:t>
              </a:r>
            </a:p>
          </p:txBody>
        </p:sp>
        <p:grpSp>
          <p:nvGrpSpPr>
            <p:cNvPr id="569" name="Group 569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566" name="Shape 566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67" name="Shape 567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68" name="Shape 568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70" name="Shape 570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578" name="Group 578"/>
          <p:cNvGrpSpPr/>
          <p:nvPr/>
        </p:nvGrpSpPr>
        <p:grpSpPr>
          <a:xfrm>
            <a:off x="3220092" y="1700952"/>
            <a:ext cx="1975682" cy="2415703"/>
            <a:chOff x="0" y="0"/>
            <a:chExt cx="1975680" cy="2415702"/>
          </a:xfrm>
        </p:grpSpPr>
        <p:sp>
          <p:nvSpPr>
            <p:cNvPr id="572" name="Shape 572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2</a:t>
              </a:r>
            </a:p>
          </p:txBody>
        </p:sp>
        <p:grpSp>
          <p:nvGrpSpPr>
            <p:cNvPr id="576" name="Group 576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573" name="Shape 573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74" name="Shape 574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75" name="Shape 575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77" name="Shape 577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585" name="Group 585"/>
          <p:cNvGrpSpPr/>
          <p:nvPr/>
        </p:nvGrpSpPr>
        <p:grpSpPr>
          <a:xfrm>
            <a:off x="5514559" y="1700952"/>
            <a:ext cx="1975682" cy="2415703"/>
            <a:chOff x="0" y="0"/>
            <a:chExt cx="1975680" cy="2415702"/>
          </a:xfrm>
        </p:grpSpPr>
        <p:sp>
          <p:nvSpPr>
            <p:cNvPr id="579" name="Shape 579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3</a:t>
              </a:r>
            </a:p>
          </p:txBody>
        </p:sp>
        <p:grpSp>
          <p:nvGrpSpPr>
            <p:cNvPr id="583" name="Group 583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580" name="Shape 580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81" name="Shape 581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82" name="Shape 582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84" name="Shape 584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592" name="Group 592"/>
          <p:cNvGrpSpPr/>
          <p:nvPr/>
        </p:nvGrpSpPr>
        <p:grpSpPr>
          <a:xfrm>
            <a:off x="10103492" y="1700952"/>
            <a:ext cx="1975682" cy="2415703"/>
            <a:chOff x="0" y="0"/>
            <a:chExt cx="1975680" cy="2415702"/>
          </a:xfrm>
        </p:grpSpPr>
        <p:sp>
          <p:nvSpPr>
            <p:cNvPr id="586" name="Shape 586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5</a:t>
              </a:r>
            </a:p>
          </p:txBody>
        </p:sp>
        <p:grpSp>
          <p:nvGrpSpPr>
            <p:cNvPr id="590" name="Group 590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587" name="Shape 587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88" name="Shape 588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589" name="Shape 589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591" name="Shape 591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593" name="Shape 593"/>
          <p:cNvSpPr/>
          <p:nvPr/>
        </p:nvSpPr>
        <p:spPr>
          <a:xfrm>
            <a:off x="1190629" y="3364857"/>
            <a:ext cx="4444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 dirty="0"/>
              <a:t>A</a:t>
            </a:r>
          </a:p>
        </p:txBody>
      </p:sp>
      <p:sp>
        <p:nvSpPr>
          <p:cNvPr id="594" name="Shape 594"/>
          <p:cNvSpPr/>
          <p:nvPr/>
        </p:nvSpPr>
        <p:spPr>
          <a:xfrm>
            <a:off x="10339270" y="3364857"/>
            <a:ext cx="4444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A</a:t>
            </a:r>
          </a:p>
        </p:txBody>
      </p:sp>
      <p:sp>
        <p:nvSpPr>
          <p:cNvPr id="595" name="Shape 595"/>
          <p:cNvSpPr/>
          <p:nvPr/>
        </p:nvSpPr>
        <p:spPr>
          <a:xfrm>
            <a:off x="3998307" y="3491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596" name="Shape 596"/>
          <p:cNvSpPr/>
          <p:nvPr/>
        </p:nvSpPr>
        <p:spPr>
          <a:xfrm>
            <a:off x="1790154" y="3506469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597" name="Shape 597"/>
          <p:cNvSpPr/>
          <p:nvPr/>
        </p:nvSpPr>
        <p:spPr>
          <a:xfrm>
            <a:off x="2314539" y="3361971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598" name="Shape 598"/>
          <p:cNvSpPr/>
          <p:nvPr/>
        </p:nvSpPr>
        <p:spPr>
          <a:xfrm>
            <a:off x="6326924" y="3488971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599" name="Shape 599"/>
          <p:cNvSpPr/>
          <p:nvPr/>
        </p:nvSpPr>
        <p:spPr>
          <a:xfrm>
            <a:off x="10933355" y="3487529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600" name="Shape 600"/>
          <p:cNvSpPr/>
          <p:nvPr/>
        </p:nvSpPr>
        <p:spPr>
          <a:xfrm>
            <a:off x="3485096" y="3363414"/>
            <a:ext cx="4444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A</a:t>
            </a:r>
          </a:p>
        </p:txBody>
      </p:sp>
      <p:sp>
        <p:nvSpPr>
          <p:cNvPr id="601" name="Shape 601"/>
          <p:cNvSpPr/>
          <p:nvPr/>
        </p:nvSpPr>
        <p:spPr>
          <a:xfrm>
            <a:off x="5827170" y="337802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grpSp>
        <p:nvGrpSpPr>
          <p:cNvPr id="608" name="Group 608"/>
          <p:cNvGrpSpPr/>
          <p:nvPr/>
        </p:nvGrpSpPr>
        <p:grpSpPr>
          <a:xfrm>
            <a:off x="7809026" y="1700952"/>
            <a:ext cx="1975682" cy="2415703"/>
            <a:chOff x="0" y="0"/>
            <a:chExt cx="1975680" cy="2415702"/>
          </a:xfrm>
        </p:grpSpPr>
        <p:sp>
          <p:nvSpPr>
            <p:cNvPr id="602" name="Shape 602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4</a:t>
              </a:r>
            </a:p>
          </p:txBody>
        </p:sp>
        <p:grpSp>
          <p:nvGrpSpPr>
            <p:cNvPr id="606" name="Group 606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603" name="Shape 603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04" name="Shape 604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05" name="Shape 605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607" name="Shape 607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609" name="Shape 609"/>
          <p:cNvSpPr/>
          <p:nvPr/>
        </p:nvSpPr>
        <p:spPr>
          <a:xfrm>
            <a:off x="8060859" y="3364857"/>
            <a:ext cx="4444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A</a:t>
            </a:r>
          </a:p>
        </p:txBody>
      </p:sp>
      <p:sp>
        <p:nvSpPr>
          <p:cNvPr id="610" name="Shape 610"/>
          <p:cNvSpPr/>
          <p:nvPr/>
        </p:nvSpPr>
        <p:spPr>
          <a:xfrm>
            <a:off x="8711434" y="3491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49" name="Shape 514"/>
          <p:cNvSpPr txBox="1">
            <a:spLocks/>
          </p:cNvSpPr>
          <p:nvPr/>
        </p:nvSpPr>
        <p:spPr>
          <a:xfrm>
            <a:off x="277953" y="5476875"/>
            <a:ext cx="12252713" cy="160337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3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000000"/>
                </a:solidFill>
              </a:rPr>
              <a:t>Identify number of replicas and choose to remove extras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2) </a:t>
            </a:r>
            <a:r>
              <a:rPr sz="6480" dirty="0" smtClean="0">
                <a:solidFill>
                  <a:srgbClr val="FFFFFF"/>
                </a:solidFill>
              </a:rPr>
              <a:t>Recovery</a:t>
            </a:r>
            <a:endParaRPr sz="6480" dirty="0">
              <a:solidFill>
                <a:srgbClr val="FFFFFF"/>
              </a:solidFill>
            </a:endParaRPr>
          </a:p>
        </p:txBody>
      </p:sp>
      <p:grpSp>
        <p:nvGrpSpPr>
          <p:cNvPr id="666" name="Group 666"/>
          <p:cNvGrpSpPr/>
          <p:nvPr/>
        </p:nvGrpSpPr>
        <p:grpSpPr>
          <a:xfrm>
            <a:off x="925626" y="1700952"/>
            <a:ext cx="1975682" cy="2415703"/>
            <a:chOff x="0" y="0"/>
            <a:chExt cx="1975680" cy="2415702"/>
          </a:xfrm>
        </p:grpSpPr>
        <p:sp>
          <p:nvSpPr>
            <p:cNvPr id="660" name="Shape 660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1</a:t>
              </a:r>
            </a:p>
          </p:txBody>
        </p:sp>
        <p:grpSp>
          <p:nvGrpSpPr>
            <p:cNvPr id="664" name="Group 664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661" name="Shape 661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62" name="Shape 662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63" name="Shape 663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665" name="Shape 665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673" name="Group 673"/>
          <p:cNvGrpSpPr/>
          <p:nvPr/>
        </p:nvGrpSpPr>
        <p:grpSpPr>
          <a:xfrm>
            <a:off x="3220092" y="1700952"/>
            <a:ext cx="1975682" cy="2415703"/>
            <a:chOff x="0" y="0"/>
            <a:chExt cx="1975680" cy="2415702"/>
          </a:xfrm>
        </p:grpSpPr>
        <p:sp>
          <p:nvSpPr>
            <p:cNvPr id="667" name="Shape 667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2</a:t>
              </a:r>
            </a:p>
          </p:txBody>
        </p:sp>
        <p:grpSp>
          <p:nvGrpSpPr>
            <p:cNvPr id="671" name="Group 671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668" name="Shape 668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69" name="Shape 669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70" name="Shape 670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672" name="Shape 672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680" name="Group 680"/>
          <p:cNvGrpSpPr/>
          <p:nvPr/>
        </p:nvGrpSpPr>
        <p:grpSpPr>
          <a:xfrm>
            <a:off x="5514559" y="1700952"/>
            <a:ext cx="1975682" cy="2415703"/>
            <a:chOff x="0" y="0"/>
            <a:chExt cx="1975680" cy="2415702"/>
          </a:xfrm>
        </p:grpSpPr>
        <p:sp>
          <p:nvSpPr>
            <p:cNvPr id="674" name="Shape 674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3</a:t>
              </a:r>
            </a:p>
          </p:txBody>
        </p:sp>
        <p:grpSp>
          <p:nvGrpSpPr>
            <p:cNvPr id="678" name="Group 678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675" name="Shape 675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76" name="Shape 676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77" name="Shape 677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679" name="Shape 679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687" name="Group 687"/>
          <p:cNvGrpSpPr/>
          <p:nvPr/>
        </p:nvGrpSpPr>
        <p:grpSpPr>
          <a:xfrm>
            <a:off x="10103492" y="1700952"/>
            <a:ext cx="1975682" cy="2415703"/>
            <a:chOff x="0" y="0"/>
            <a:chExt cx="1975680" cy="2415702"/>
          </a:xfrm>
        </p:grpSpPr>
        <p:sp>
          <p:nvSpPr>
            <p:cNvPr id="681" name="Shape 681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5</a:t>
              </a:r>
            </a:p>
          </p:txBody>
        </p:sp>
        <p:grpSp>
          <p:nvGrpSpPr>
            <p:cNvPr id="685" name="Group 685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682" name="Shape 682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83" name="Shape 683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84" name="Shape 684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686" name="Shape 686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688" name="Shape 688"/>
          <p:cNvSpPr/>
          <p:nvPr/>
        </p:nvSpPr>
        <p:spPr>
          <a:xfrm>
            <a:off x="10351881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689" name="Shape 689"/>
          <p:cNvSpPr/>
          <p:nvPr/>
        </p:nvSpPr>
        <p:spPr>
          <a:xfrm>
            <a:off x="3985695" y="3491857"/>
            <a:ext cx="4444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690" name="Shape 690"/>
          <p:cNvSpPr/>
          <p:nvPr/>
        </p:nvSpPr>
        <p:spPr>
          <a:xfrm>
            <a:off x="1777542" y="3506469"/>
            <a:ext cx="4444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691" name="Shape 691"/>
          <p:cNvSpPr/>
          <p:nvPr/>
        </p:nvSpPr>
        <p:spPr>
          <a:xfrm>
            <a:off x="2314539" y="3361971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692" name="Shape 692"/>
          <p:cNvSpPr/>
          <p:nvPr/>
        </p:nvSpPr>
        <p:spPr>
          <a:xfrm>
            <a:off x="6326924" y="3488971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693" name="Shape 693"/>
          <p:cNvSpPr/>
          <p:nvPr/>
        </p:nvSpPr>
        <p:spPr>
          <a:xfrm>
            <a:off x="10933355" y="3487529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694" name="Shape 694"/>
          <p:cNvSpPr/>
          <p:nvPr/>
        </p:nvSpPr>
        <p:spPr>
          <a:xfrm>
            <a:off x="3497707" y="3363414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695" name="Shape 695"/>
          <p:cNvSpPr/>
          <p:nvPr/>
        </p:nvSpPr>
        <p:spPr>
          <a:xfrm>
            <a:off x="5814558" y="3378027"/>
            <a:ext cx="4444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grpSp>
        <p:nvGrpSpPr>
          <p:cNvPr id="702" name="Group 702"/>
          <p:cNvGrpSpPr/>
          <p:nvPr/>
        </p:nvGrpSpPr>
        <p:grpSpPr>
          <a:xfrm>
            <a:off x="7809026" y="1700952"/>
            <a:ext cx="1975682" cy="2415703"/>
            <a:chOff x="0" y="0"/>
            <a:chExt cx="1975680" cy="2415702"/>
          </a:xfrm>
        </p:grpSpPr>
        <p:sp>
          <p:nvSpPr>
            <p:cNvPr id="696" name="Shape 696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4</a:t>
              </a:r>
            </a:p>
          </p:txBody>
        </p:sp>
        <p:grpSp>
          <p:nvGrpSpPr>
            <p:cNvPr id="700" name="Group 700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697" name="Shape 697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98" name="Shape 698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699" name="Shape 699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701" name="Shape 701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703" name="Shape 703"/>
          <p:cNvSpPr/>
          <p:nvPr/>
        </p:nvSpPr>
        <p:spPr>
          <a:xfrm>
            <a:off x="8073470" y="3364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704" name="Shape 704"/>
          <p:cNvSpPr/>
          <p:nvPr/>
        </p:nvSpPr>
        <p:spPr>
          <a:xfrm>
            <a:off x="8698823" y="3491857"/>
            <a:ext cx="4444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 dirty="0"/>
              <a:t>B</a:t>
            </a:r>
          </a:p>
        </p:txBody>
      </p:sp>
      <p:sp>
        <p:nvSpPr>
          <p:cNvPr id="48" name="Shape 514"/>
          <p:cNvSpPr txBox="1">
            <a:spLocks/>
          </p:cNvSpPr>
          <p:nvPr/>
        </p:nvSpPr>
        <p:spPr>
          <a:xfrm>
            <a:off x="277953" y="5476875"/>
            <a:ext cx="12252713" cy="160337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3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000000"/>
                </a:solidFill>
              </a:rPr>
              <a:t>Identify number of replicas and choose to remove extras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hape 7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Observation</a:t>
            </a:r>
          </a:p>
        </p:txBody>
      </p:sp>
      <p:sp>
        <p:nvSpPr>
          <p:cNvPr id="797" name="Shape 797"/>
          <p:cNvSpPr>
            <a:spLocks noGrp="1"/>
          </p:cNvSpPr>
          <p:nvPr>
            <p:ph type="body" idx="4294967295"/>
          </p:nvPr>
        </p:nvSpPr>
        <p:spPr>
          <a:xfrm>
            <a:off x="592667" y="5195888"/>
            <a:ext cx="11768666" cy="1503362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 smtClean="0"/>
              <a:t>Finding copies of data + m</a:t>
            </a:r>
            <a:r>
              <a:rPr sz="3300" dirty="0" smtClean="0"/>
              <a:t>aintaining replica</a:t>
            </a:r>
            <a:r>
              <a:rPr lang="en-US" sz="3300" dirty="0" smtClean="0"/>
              <a:t>s</a:t>
            </a:r>
            <a:r>
              <a:rPr sz="3300" dirty="0" smtClean="0"/>
              <a:t> </a:t>
            </a:r>
            <a:r>
              <a:rPr lang="en-US" sz="3300" dirty="0" smtClean="0"/>
              <a:t>is </a:t>
            </a:r>
            <a:r>
              <a:rPr sz="3300" dirty="0" smtClean="0"/>
              <a:t>difficult </a:t>
            </a:r>
            <a:r>
              <a:rPr lang="en-US" sz="3300" dirty="0" smtClean="0"/>
              <a:t>without </a:t>
            </a:r>
            <a:r>
              <a:rPr sz="3300" b="1" dirty="0" smtClean="0"/>
              <a:t>global </a:t>
            </a:r>
            <a:r>
              <a:rPr sz="3300" b="1" dirty="0"/>
              <a:t>view </a:t>
            </a:r>
            <a:r>
              <a:rPr sz="3300" dirty="0"/>
              <a:t>of </a:t>
            </a:r>
            <a:r>
              <a:rPr sz="3300" dirty="0" smtClean="0"/>
              <a:t>data</a:t>
            </a:r>
            <a:endParaRPr sz="3300" dirty="0"/>
          </a:p>
        </p:txBody>
      </p:sp>
      <p:grpSp>
        <p:nvGrpSpPr>
          <p:cNvPr id="759" name="Group 759"/>
          <p:cNvGrpSpPr/>
          <p:nvPr/>
        </p:nvGrpSpPr>
        <p:grpSpPr>
          <a:xfrm>
            <a:off x="925626" y="1700952"/>
            <a:ext cx="1975682" cy="2415703"/>
            <a:chOff x="0" y="0"/>
            <a:chExt cx="1975680" cy="2415702"/>
          </a:xfrm>
        </p:grpSpPr>
        <p:sp>
          <p:nvSpPr>
            <p:cNvPr id="753" name="Shape 753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1</a:t>
              </a:r>
            </a:p>
          </p:txBody>
        </p:sp>
        <p:grpSp>
          <p:nvGrpSpPr>
            <p:cNvPr id="757" name="Group 757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754" name="Shape 754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55" name="Shape 755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56" name="Shape 756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758" name="Shape 758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766" name="Group 766"/>
          <p:cNvGrpSpPr/>
          <p:nvPr/>
        </p:nvGrpSpPr>
        <p:grpSpPr>
          <a:xfrm>
            <a:off x="3220092" y="1700952"/>
            <a:ext cx="1975682" cy="2415703"/>
            <a:chOff x="0" y="0"/>
            <a:chExt cx="1975680" cy="2415702"/>
          </a:xfrm>
        </p:grpSpPr>
        <p:sp>
          <p:nvSpPr>
            <p:cNvPr id="760" name="Shape 760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2</a:t>
              </a:r>
            </a:p>
          </p:txBody>
        </p:sp>
        <p:grpSp>
          <p:nvGrpSpPr>
            <p:cNvPr id="764" name="Group 764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761" name="Shape 761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62" name="Shape 762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63" name="Shape 763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765" name="Shape 765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773" name="Group 773"/>
          <p:cNvGrpSpPr/>
          <p:nvPr/>
        </p:nvGrpSpPr>
        <p:grpSpPr>
          <a:xfrm>
            <a:off x="5514559" y="1700952"/>
            <a:ext cx="1975682" cy="2415703"/>
            <a:chOff x="0" y="0"/>
            <a:chExt cx="1975680" cy="2415702"/>
          </a:xfrm>
        </p:grpSpPr>
        <p:sp>
          <p:nvSpPr>
            <p:cNvPr id="767" name="Shape 767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3</a:t>
              </a:r>
            </a:p>
          </p:txBody>
        </p:sp>
        <p:grpSp>
          <p:nvGrpSpPr>
            <p:cNvPr id="771" name="Group 771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768" name="Shape 768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69" name="Shape 769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70" name="Shape 770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772" name="Shape 772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780" name="Group 780"/>
          <p:cNvGrpSpPr/>
          <p:nvPr/>
        </p:nvGrpSpPr>
        <p:grpSpPr>
          <a:xfrm>
            <a:off x="10103492" y="1700952"/>
            <a:ext cx="1975682" cy="2415703"/>
            <a:chOff x="0" y="0"/>
            <a:chExt cx="1975680" cy="2415702"/>
          </a:xfrm>
        </p:grpSpPr>
        <p:sp>
          <p:nvSpPr>
            <p:cNvPr id="774" name="Shape 774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5</a:t>
              </a:r>
            </a:p>
          </p:txBody>
        </p:sp>
        <p:grpSp>
          <p:nvGrpSpPr>
            <p:cNvPr id="778" name="Group 778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775" name="Shape 775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76" name="Shape 776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77" name="Shape 777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779" name="Shape 779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781" name="Shape 781"/>
          <p:cNvSpPr/>
          <p:nvPr/>
        </p:nvSpPr>
        <p:spPr>
          <a:xfrm>
            <a:off x="10351881" y="3364857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782" name="Shape 782"/>
          <p:cNvSpPr/>
          <p:nvPr/>
        </p:nvSpPr>
        <p:spPr>
          <a:xfrm>
            <a:off x="3985695" y="3491857"/>
            <a:ext cx="4444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783" name="Shape 783"/>
          <p:cNvSpPr/>
          <p:nvPr/>
        </p:nvSpPr>
        <p:spPr>
          <a:xfrm>
            <a:off x="1777542" y="3506469"/>
            <a:ext cx="4444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784" name="Shape 784"/>
          <p:cNvSpPr/>
          <p:nvPr/>
        </p:nvSpPr>
        <p:spPr>
          <a:xfrm>
            <a:off x="2314539" y="3361971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785" name="Shape 785"/>
          <p:cNvSpPr/>
          <p:nvPr/>
        </p:nvSpPr>
        <p:spPr>
          <a:xfrm>
            <a:off x="6326924" y="3488971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786" name="Shape 786"/>
          <p:cNvSpPr/>
          <p:nvPr/>
        </p:nvSpPr>
        <p:spPr>
          <a:xfrm>
            <a:off x="10933355" y="3487529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787" name="Shape 787"/>
          <p:cNvSpPr/>
          <p:nvPr/>
        </p:nvSpPr>
        <p:spPr>
          <a:xfrm>
            <a:off x="3497707" y="3363414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788" name="Shape 788"/>
          <p:cNvSpPr/>
          <p:nvPr/>
        </p:nvSpPr>
        <p:spPr>
          <a:xfrm>
            <a:off x="5814558" y="3378027"/>
            <a:ext cx="4444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grpSp>
        <p:nvGrpSpPr>
          <p:cNvPr id="795" name="Group 795"/>
          <p:cNvGrpSpPr/>
          <p:nvPr/>
        </p:nvGrpSpPr>
        <p:grpSpPr>
          <a:xfrm>
            <a:off x="7809026" y="1700952"/>
            <a:ext cx="1975682" cy="2415703"/>
            <a:chOff x="0" y="0"/>
            <a:chExt cx="1975680" cy="2415702"/>
          </a:xfrm>
        </p:grpSpPr>
        <p:sp>
          <p:nvSpPr>
            <p:cNvPr id="789" name="Shape 789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4</a:t>
              </a:r>
            </a:p>
          </p:txBody>
        </p:sp>
        <p:grpSp>
          <p:nvGrpSpPr>
            <p:cNvPr id="793" name="Group 793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790" name="Shape 790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91" name="Shape 791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792" name="Shape 792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794" name="Shape 794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796" name="Shape 796"/>
          <p:cNvSpPr/>
          <p:nvPr/>
        </p:nvSpPr>
        <p:spPr>
          <a:xfrm>
            <a:off x="8073470" y="336485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Shape 831"/>
          <p:cNvSpPr>
            <a:spLocks noGrp="1"/>
          </p:cNvSpPr>
          <p:nvPr>
            <p:ph type="title" idx="4294967295"/>
          </p:nvPr>
        </p:nvSpPr>
        <p:spPr>
          <a:xfrm>
            <a:off x="1388534" y="91234"/>
            <a:ext cx="10785475" cy="1825625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GFS </a:t>
            </a:r>
            <a:r>
              <a:rPr sz="6480" dirty="0" smtClean="0">
                <a:solidFill>
                  <a:srgbClr val="FFFFFF"/>
                </a:solidFill>
              </a:rPr>
              <a:t>Architecture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832" name="Shape 832"/>
          <p:cNvSpPr/>
          <p:nvPr/>
        </p:nvSpPr>
        <p:spPr>
          <a:xfrm>
            <a:off x="5514559" y="1844210"/>
            <a:ext cx="1975682" cy="142077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833" name="Shape 833"/>
          <p:cNvSpPr/>
          <p:nvPr/>
        </p:nvSpPr>
        <p:spPr>
          <a:xfrm>
            <a:off x="2352384" y="4556115"/>
            <a:ext cx="1975682" cy="142077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 dirty="0" smtClean="0">
                <a:solidFill>
                  <a:srgbClr val="FFFFFF"/>
                </a:solidFill>
              </a:rPr>
              <a:t>Client</a:t>
            </a:r>
            <a:r>
              <a:rPr lang="en-US" sz="3600" b="1" dirty="0" smtClean="0">
                <a:solidFill>
                  <a:srgbClr val="FFFFFF"/>
                </a:solidFill>
              </a:rPr>
              <a:t>s</a:t>
            </a:r>
            <a:endParaRPr sz="3600" b="1" dirty="0">
              <a:solidFill>
                <a:srgbClr val="FFFFFF"/>
              </a:solidFill>
            </a:endParaRPr>
          </a:p>
        </p:txBody>
      </p:sp>
      <p:sp>
        <p:nvSpPr>
          <p:cNvPr id="834" name="Shape 834"/>
          <p:cNvSpPr/>
          <p:nvPr/>
        </p:nvSpPr>
        <p:spPr>
          <a:xfrm>
            <a:off x="8676733" y="4556115"/>
            <a:ext cx="1975682" cy="142077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rgbClr val="FFFFFF"/>
                </a:solidFill>
              </a:rPr>
              <a:t>Chunk Servers</a:t>
            </a:r>
            <a:endParaRPr sz="3200" b="1" dirty="0">
              <a:solidFill>
                <a:srgbClr val="FFFFFF"/>
              </a:solidFill>
            </a:endParaRPr>
          </a:p>
        </p:txBody>
      </p:sp>
      <p:sp>
        <p:nvSpPr>
          <p:cNvPr id="835" name="Shape 835"/>
          <p:cNvSpPr/>
          <p:nvPr/>
        </p:nvSpPr>
        <p:spPr>
          <a:xfrm>
            <a:off x="5911697" y="3216449"/>
            <a:ext cx="11814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(one)</a:t>
            </a:r>
          </a:p>
        </p:txBody>
      </p:sp>
      <p:sp>
        <p:nvSpPr>
          <p:cNvPr id="836" name="Shape 836"/>
          <p:cNvSpPr/>
          <p:nvPr/>
        </p:nvSpPr>
        <p:spPr>
          <a:xfrm>
            <a:off x="8575335" y="7082958"/>
            <a:ext cx="153665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(many)</a:t>
            </a:r>
          </a:p>
        </p:txBody>
      </p:sp>
      <p:sp>
        <p:nvSpPr>
          <p:cNvPr id="837" name="Shape 837"/>
          <p:cNvSpPr/>
          <p:nvPr/>
        </p:nvSpPr>
        <p:spPr>
          <a:xfrm>
            <a:off x="2571900" y="5912298"/>
            <a:ext cx="153665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(many)</a:t>
            </a:r>
          </a:p>
        </p:txBody>
      </p:sp>
      <p:sp>
        <p:nvSpPr>
          <p:cNvPr id="838" name="Shape 838"/>
          <p:cNvSpPr/>
          <p:nvPr/>
        </p:nvSpPr>
        <p:spPr>
          <a:xfrm flipV="1">
            <a:off x="4117371" y="3182149"/>
            <a:ext cx="1270001" cy="1270001"/>
          </a:xfrm>
          <a:prstGeom prst="line">
            <a:avLst/>
          </a:prstGeom>
          <a:ln w="254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39" name="Shape 839"/>
          <p:cNvSpPr/>
          <p:nvPr/>
        </p:nvSpPr>
        <p:spPr>
          <a:xfrm flipH="1" flipV="1">
            <a:off x="7609871" y="3182149"/>
            <a:ext cx="1270001" cy="1270001"/>
          </a:xfrm>
          <a:prstGeom prst="line">
            <a:avLst/>
          </a:prstGeom>
          <a:ln w="254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0" name="Shape 840"/>
          <p:cNvSpPr/>
          <p:nvPr/>
        </p:nvSpPr>
        <p:spPr>
          <a:xfrm flipH="1" flipV="1">
            <a:off x="4367200" y="5285072"/>
            <a:ext cx="427040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1" name="Shape 841"/>
          <p:cNvSpPr/>
          <p:nvPr/>
        </p:nvSpPr>
        <p:spPr>
          <a:xfrm>
            <a:off x="5513704" y="2680828"/>
            <a:ext cx="197739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</a:rPr>
              <a:t>[metadata]</a:t>
            </a:r>
          </a:p>
        </p:txBody>
      </p:sp>
      <p:sp>
        <p:nvSpPr>
          <p:cNvPr id="842" name="Shape 842"/>
          <p:cNvSpPr/>
          <p:nvPr/>
        </p:nvSpPr>
        <p:spPr>
          <a:xfrm>
            <a:off x="9100215" y="5407107"/>
            <a:ext cx="113042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</a:rPr>
              <a:t>[data]</a:t>
            </a:r>
          </a:p>
        </p:txBody>
      </p:sp>
      <p:sp>
        <p:nvSpPr>
          <p:cNvPr id="17" name="Shape 908"/>
          <p:cNvSpPr/>
          <p:nvPr/>
        </p:nvSpPr>
        <p:spPr>
          <a:xfrm>
            <a:off x="7629534" y="2293402"/>
            <a:ext cx="4675960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200"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tx1"/>
                </a:solidFill>
              </a:rPr>
              <a:t>metadata consistency easy</a:t>
            </a:r>
          </a:p>
        </p:txBody>
      </p:sp>
      <p:sp>
        <p:nvSpPr>
          <p:cNvPr id="18" name="Shape 909"/>
          <p:cNvSpPr/>
          <p:nvPr/>
        </p:nvSpPr>
        <p:spPr>
          <a:xfrm>
            <a:off x="10490824" y="7105655"/>
            <a:ext cx="2494273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200"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tx1"/>
                </a:solidFill>
              </a:rPr>
              <a:t>large capacity</a:t>
            </a:r>
          </a:p>
        </p:txBody>
      </p:sp>
      <p:sp>
        <p:nvSpPr>
          <p:cNvPr id="19" name="Shape 857"/>
          <p:cNvSpPr/>
          <p:nvPr/>
        </p:nvSpPr>
        <p:spPr>
          <a:xfrm>
            <a:off x="8774418" y="5912298"/>
            <a:ext cx="171640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local FS’s</a:t>
            </a:r>
          </a:p>
        </p:txBody>
      </p:sp>
      <p:grpSp>
        <p:nvGrpSpPr>
          <p:cNvPr id="20" name="Group 864"/>
          <p:cNvGrpSpPr/>
          <p:nvPr/>
        </p:nvGrpSpPr>
        <p:grpSpPr>
          <a:xfrm>
            <a:off x="8569504" y="6611441"/>
            <a:ext cx="455966" cy="377272"/>
            <a:chOff x="0" y="0"/>
            <a:chExt cx="455965" cy="377271"/>
          </a:xfrm>
        </p:grpSpPr>
        <p:sp>
          <p:nvSpPr>
            <p:cNvPr id="21" name="Shape 861"/>
            <p:cNvSpPr/>
            <p:nvPr/>
          </p:nvSpPr>
          <p:spPr>
            <a:xfrm>
              <a:off x="5685" y="170555"/>
              <a:ext cx="444596" cy="20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22" name="Shape 862"/>
            <p:cNvSpPr/>
            <p:nvPr/>
          </p:nvSpPr>
          <p:spPr>
            <a:xfrm>
              <a:off x="0" y="103556"/>
              <a:ext cx="455966" cy="172943"/>
            </a:xfrm>
            <a:prstGeom prst="rect">
              <a:avLst/>
            </a:pr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23" name="Shape 863"/>
            <p:cNvSpPr/>
            <p:nvPr/>
          </p:nvSpPr>
          <p:spPr>
            <a:xfrm>
              <a:off x="5685" y="0"/>
              <a:ext cx="444596" cy="20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24" name="Group 868"/>
          <p:cNvGrpSpPr/>
          <p:nvPr/>
        </p:nvGrpSpPr>
        <p:grpSpPr>
          <a:xfrm>
            <a:off x="9102904" y="6611441"/>
            <a:ext cx="455966" cy="377272"/>
            <a:chOff x="0" y="0"/>
            <a:chExt cx="455965" cy="377271"/>
          </a:xfrm>
        </p:grpSpPr>
        <p:sp>
          <p:nvSpPr>
            <p:cNvPr id="25" name="Shape 865"/>
            <p:cNvSpPr/>
            <p:nvPr/>
          </p:nvSpPr>
          <p:spPr>
            <a:xfrm>
              <a:off x="5685" y="170555"/>
              <a:ext cx="444596" cy="20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26" name="Shape 866"/>
            <p:cNvSpPr/>
            <p:nvPr/>
          </p:nvSpPr>
          <p:spPr>
            <a:xfrm>
              <a:off x="0" y="103556"/>
              <a:ext cx="455966" cy="172943"/>
            </a:xfrm>
            <a:prstGeom prst="rect">
              <a:avLst/>
            </a:pr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27" name="Shape 867"/>
            <p:cNvSpPr/>
            <p:nvPr/>
          </p:nvSpPr>
          <p:spPr>
            <a:xfrm>
              <a:off x="5685" y="0"/>
              <a:ext cx="444596" cy="20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28" name="Group 872"/>
          <p:cNvGrpSpPr/>
          <p:nvPr/>
        </p:nvGrpSpPr>
        <p:grpSpPr>
          <a:xfrm>
            <a:off x="9661704" y="6611441"/>
            <a:ext cx="455966" cy="377272"/>
            <a:chOff x="0" y="0"/>
            <a:chExt cx="455965" cy="377271"/>
          </a:xfrm>
        </p:grpSpPr>
        <p:sp>
          <p:nvSpPr>
            <p:cNvPr id="29" name="Shape 869"/>
            <p:cNvSpPr/>
            <p:nvPr/>
          </p:nvSpPr>
          <p:spPr>
            <a:xfrm>
              <a:off x="5685" y="170555"/>
              <a:ext cx="444596" cy="20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30" name="Shape 870"/>
            <p:cNvSpPr/>
            <p:nvPr/>
          </p:nvSpPr>
          <p:spPr>
            <a:xfrm>
              <a:off x="0" y="103556"/>
              <a:ext cx="455966" cy="172943"/>
            </a:xfrm>
            <a:prstGeom prst="rect">
              <a:avLst/>
            </a:pr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31" name="Shape 871"/>
            <p:cNvSpPr/>
            <p:nvPr/>
          </p:nvSpPr>
          <p:spPr>
            <a:xfrm>
              <a:off x="5685" y="0"/>
              <a:ext cx="444596" cy="20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32" name="Group 876"/>
          <p:cNvGrpSpPr/>
          <p:nvPr/>
        </p:nvGrpSpPr>
        <p:grpSpPr>
          <a:xfrm>
            <a:off x="10271304" y="6611441"/>
            <a:ext cx="455966" cy="377272"/>
            <a:chOff x="0" y="0"/>
            <a:chExt cx="455965" cy="377271"/>
          </a:xfrm>
        </p:grpSpPr>
        <p:sp>
          <p:nvSpPr>
            <p:cNvPr id="33" name="Shape 873"/>
            <p:cNvSpPr/>
            <p:nvPr/>
          </p:nvSpPr>
          <p:spPr>
            <a:xfrm>
              <a:off x="5685" y="170555"/>
              <a:ext cx="444596" cy="20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34" name="Shape 874"/>
            <p:cNvSpPr/>
            <p:nvPr/>
          </p:nvSpPr>
          <p:spPr>
            <a:xfrm>
              <a:off x="0" y="103556"/>
              <a:ext cx="455966" cy="172943"/>
            </a:xfrm>
            <a:prstGeom prst="rect">
              <a:avLst/>
            </a:pr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35" name="Shape 875"/>
            <p:cNvSpPr/>
            <p:nvPr/>
          </p:nvSpPr>
          <p:spPr>
            <a:xfrm>
              <a:off x="5685" y="0"/>
              <a:ext cx="444596" cy="20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059265" y="6572135"/>
            <a:ext cx="2561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No caching!</a:t>
            </a:r>
            <a:endParaRPr lang="en-US"/>
          </a:p>
        </p:txBody>
      </p:sp>
      <p:sp>
        <p:nvSpPr>
          <p:cNvPr id="37" name="Shape 841"/>
          <p:cNvSpPr/>
          <p:nvPr/>
        </p:nvSpPr>
        <p:spPr>
          <a:xfrm>
            <a:off x="2354573" y="5393115"/>
            <a:ext cx="189474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 smtClean="0">
                <a:solidFill>
                  <a:srgbClr val="FFFFFF"/>
                </a:solidFill>
              </a:rPr>
              <a:t>[</a:t>
            </a:r>
            <a:r>
              <a:rPr lang="en-US" sz="3000" dirty="0" smtClean="0">
                <a:solidFill>
                  <a:srgbClr val="FFFFFF"/>
                </a:solidFill>
              </a:rPr>
              <a:t>workload</a:t>
            </a:r>
            <a:r>
              <a:rPr sz="3000" dirty="0" smtClean="0">
                <a:solidFill>
                  <a:srgbClr val="FFFFFF"/>
                </a:solidFill>
              </a:rPr>
              <a:t>]</a:t>
            </a:r>
            <a:endParaRPr sz="3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" grpId="0" animBg="1"/>
      <p:bldP spid="836" grpId="0" animBg="1"/>
      <p:bldP spid="837" grpId="0" animBg="1"/>
      <p:bldP spid="841" grpId="0" animBg="1"/>
      <p:bldP spid="842" grpId="0" animBg="1"/>
      <p:bldP spid="17" grpId="0" animBg="1"/>
      <p:bldP spid="18" grpId="0" animBg="1"/>
      <p:bldP spid="19" grpId="0" animBg="1"/>
      <p:bldP spid="2" grpId="0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Shape 9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What is a Chunk?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912" name="Shape 912"/>
          <p:cNvSpPr>
            <a:spLocks noGrp="1"/>
          </p:cNvSpPr>
          <p:nvPr>
            <p:ph type="body" idx="4294967295"/>
          </p:nvPr>
        </p:nvSpPr>
        <p:spPr>
          <a:xfrm>
            <a:off x="438574" y="2218272"/>
            <a:ext cx="12363025" cy="54800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Break GFS files into large chunks (e.g., 64MB</a:t>
            </a:r>
            <a:r>
              <a:rPr sz="3600" dirty="0" smtClean="0"/>
              <a:t>)</a:t>
            </a:r>
            <a:r>
              <a:rPr lang="en-US" sz="3600" dirty="0" smtClean="0"/>
              <a:t>; </a:t>
            </a:r>
            <a:br>
              <a:rPr lang="en-US" sz="3600" dirty="0" smtClean="0"/>
            </a:br>
            <a:r>
              <a:rPr lang="en-US" sz="3600" dirty="0" smtClean="0"/>
              <a:t>unit of replication; chunks not split across chunkservers</a:t>
            </a:r>
            <a:endParaRPr lang="en-US"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Why this size?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300" dirty="0" smtClean="0">
                <a:solidFill>
                  <a:schemeClr val="bg1"/>
                </a:solidFill>
              </a:rPr>
              <a:t>Match chunk size to input size for each mapper in </a:t>
            </a:r>
            <a:r>
              <a:rPr lang="en-US" sz="3300" dirty="0" err="1" smtClean="0">
                <a:solidFill>
                  <a:schemeClr val="bg1"/>
                </a:solidFill>
              </a:rPr>
              <a:t>MapReduce</a:t>
            </a:r>
            <a:endParaRPr lang="en-US" sz="36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Chunk servers</a:t>
            </a:r>
            <a:r>
              <a:rPr sz="3600" dirty="0" smtClean="0"/>
              <a:t> </a:t>
            </a:r>
            <a:r>
              <a:rPr sz="3600" dirty="0"/>
              <a:t>store physical chunks in Linux </a:t>
            </a:r>
            <a:r>
              <a:rPr sz="3600" dirty="0" smtClean="0"/>
              <a:t>files</a:t>
            </a:r>
            <a:endParaRPr lang="en-US" sz="36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 smtClean="0"/>
              <a:t>Master </a:t>
            </a:r>
            <a:r>
              <a:rPr sz="3600" dirty="0"/>
              <a:t>maps logical chunk to physical chunk </a:t>
            </a:r>
            <a:r>
              <a:rPr sz="3600" dirty="0" smtClean="0"/>
              <a:t>locations</a:t>
            </a:r>
            <a:endParaRPr sz="3600" dirty="0"/>
          </a:p>
        </p:txBody>
      </p:sp>
      <p:grpSp>
        <p:nvGrpSpPr>
          <p:cNvPr id="4" name="Group 759"/>
          <p:cNvGrpSpPr/>
          <p:nvPr/>
        </p:nvGrpSpPr>
        <p:grpSpPr>
          <a:xfrm>
            <a:off x="740427" y="6952226"/>
            <a:ext cx="1975682" cy="2415703"/>
            <a:chOff x="0" y="0"/>
            <a:chExt cx="1975680" cy="2415702"/>
          </a:xfrm>
        </p:grpSpPr>
        <p:sp>
          <p:nvSpPr>
            <p:cNvPr id="5" name="Shape 753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1</a:t>
              </a:r>
            </a:p>
          </p:txBody>
        </p:sp>
        <p:grpSp>
          <p:nvGrpSpPr>
            <p:cNvPr id="6" name="Group 757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8" name="Shape 754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9" name="Shape 755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0" name="Shape 756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7" name="Shape 758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1" name="Group 766"/>
          <p:cNvGrpSpPr/>
          <p:nvPr/>
        </p:nvGrpSpPr>
        <p:grpSpPr>
          <a:xfrm>
            <a:off x="3034893" y="6952226"/>
            <a:ext cx="1975682" cy="2415703"/>
            <a:chOff x="0" y="0"/>
            <a:chExt cx="1975680" cy="2415702"/>
          </a:xfrm>
        </p:grpSpPr>
        <p:sp>
          <p:nvSpPr>
            <p:cNvPr id="12" name="Shape 760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2</a:t>
              </a:r>
            </a:p>
          </p:txBody>
        </p:sp>
        <p:grpSp>
          <p:nvGrpSpPr>
            <p:cNvPr id="13" name="Group 764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15" name="Shape 761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6" name="Shape 762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7" name="Shape 763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14" name="Shape 765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8" name="Group 773"/>
          <p:cNvGrpSpPr/>
          <p:nvPr/>
        </p:nvGrpSpPr>
        <p:grpSpPr>
          <a:xfrm>
            <a:off x="5329360" y="6952226"/>
            <a:ext cx="1975682" cy="2415703"/>
            <a:chOff x="0" y="0"/>
            <a:chExt cx="1975680" cy="2415702"/>
          </a:xfrm>
        </p:grpSpPr>
        <p:sp>
          <p:nvSpPr>
            <p:cNvPr id="19" name="Shape 767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3</a:t>
              </a:r>
            </a:p>
          </p:txBody>
        </p:sp>
        <p:grpSp>
          <p:nvGrpSpPr>
            <p:cNvPr id="20" name="Group 771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2" name="Shape 768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3" name="Shape 769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4" name="Shape 770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1" name="Shape 772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25" name="Group 780"/>
          <p:cNvGrpSpPr/>
          <p:nvPr/>
        </p:nvGrpSpPr>
        <p:grpSpPr>
          <a:xfrm>
            <a:off x="9918293" y="6952226"/>
            <a:ext cx="1975682" cy="2415703"/>
            <a:chOff x="0" y="0"/>
            <a:chExt cx="1975680" cy="2415702"/>
          </a:xfrm>
        </p:grpSpPr>
        <p:sp>
          <p:nvSpPr>
            <p:cNvPr id="26" name="Shape 774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5</a:t>
              </a:r>
            </a:p>
          </p:txBody>
        </p:sp>
        <p:grpSp>
          <p:nvGrpSpPr>
            <p:cNvPr id="27" name="Group 778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9" name="Shape 775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0" name="Shape 776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1" name="Shape 777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8" name="Shape 779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32" name="Shape 781"/>
          <p:cNvSpPr/>
          <p:nvPr/>
        </p:nvSpPr>
        <p:spPr>
          <a:xfrm>
            <a:off x="10166682" y="8616131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33" name="Shape 782"/>
          <p:cNvSpPr/>
          <p:nvPr/>
        </p:nvSpPr>
        <p:spPr>
          <a:xfrm>
            <a:off x="3800496" y="8743131"/>
            <a:ext cx="4444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34" name="Shape 783"/>
          <p:cNvSpPr/>
          <p:nvPr/>
        </p:nvSpPr>
        <p:spPr>
          <a:xfrm>
            <a:off x="1592343" y="8757743"/>
            <a:ext cx="4444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35" name="Shape 784"/>
          <p:cNvSpPr/>
          <p:nvPr/>
        </p:nvSpPr>
        <p:spPr>
          <a:xfrm>
            <a:off x="2129340" y="8613245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36" name="Shape 785"/>
          <p:cNvSpPr/>
          <p:nvPr/>
        </p:nvSpPr>
        <p:spPr>
          <a:xfrm>
            <a:off x="6141725" y="8740245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37" name="Shape 786"/>
          <p:cNvSpPr/>
          <p:nvPr/>
        </p:nvSpPr>
        <p:spPr>
          <a:xfrm>
            <a:off x="10748156" y="8738803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38" name="Shape 787"/>
          <p:cNvSpPr/>
          <p:nvPr/>
        </p:nvSpPr>
        <p:spPr>
          <a:xfrm>
            <a:off x="3312508" y="8614688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39" name="Shape 788"/>
          <p:cNvSpPr/>
          <p:nvPr/>
        </p:nvSpPr>
        <p:spPr>
          <a:xfrm>
            <a:off x="5629359" y="8629301"/>
            <a:ext cx="4444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grpSp>
        <p:nvGrpSpPr>
          <p:cNvPr id="40" name="Group 795"/>
          <p:cNvGrpSpPr/>
          <p:nvPr/>
        </p:nvGrpSpPr>
        <p:grpSpPr>
          <a:xfrm>
            <a:off x="7623827" y="6952226"/>
            <a:ext cx="1975682" cy="2415703"/>
            <a:chOff x="0" y="0"/>
            <a:chExt cx="1975680" cy="2415702"/>
          </a:xfrm>
        </p:grpSpPr>
        <p:sp>
          <p:nvSpPr>
            <p:cNvPr id="41" name="Shape 789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4</a:t>
              </a:r>
            </a:p>
          </p:txBody>
        </p:sp>
        <p:grpSp>
          <p:nvGrpSpPr>
            <p:cNvPr id="42" name="Group 793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44" name="Shape 790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5" name="Shape 791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6" name="Shape 792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43" name="Shape 794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47" name="Shape 796"/>
          <p:cNvSpPr/>
          <p:nvPr/>
        </p:nvSpPr>
        <p:spPr>
          <a:xfrm>
            <a:off x="7888271" y="8616131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Shape 9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GFS Overview</a:t>
            </a:r>
          </a:p>
        </p:txBody>
      </p:sp>
      <p:sp>
        <p:nvSpPr>
          <p:cNvPr id="915" name="Shape 915"/>
          <p:cNvSpPr>
            <a:spLocks noGrp="1"/>
          </p:cNvSpPr>
          <p:nvPr>
            <p:ph type="body" idx="4294967295"/>
          </p:nvPr>
        </p:nvSpPr>
        <p:spPr>
          <a:xfrm>
            <a:off x="524933" y="2506133"/>
            <a:ext cx="11099800" cy="565308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/>
              <a:t>Motivation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strike="sngStrike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/>
              <a:t>Architecture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Master metadata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err="1" smtClean="0"/>
              <a:t>Chunkserver</a:t>
            </a:r>
            <a:r>
              <a:rPr sz="3800" dirty="0" smtClean="0"/>
              <a:t> </a:t>
            </a:r>
            <a:r>
              <a:rPr sz="3800" dirty="0"/>
              <a:t>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805" y="2330666"/>
            <a:ext cx="12602816" cy="2153919"/>
          </a:xfrm>
        </p:spPr>
        <p:txBody>
          <a:bodyPr/>
          <a:lstStyle/>
          <a:p>
            <a:r>
              <a:rPr lang="en-US" sz="6000" dirty="0" smtClean="0"/>
              <a:t>Advanced Topics:</a:t>
            </a:r>
            <a:br>
              <a:rPr lang="en-US" sz="6000" dirty="0" smtClean="0"/>
            </a:br>
            <a:r>
              <a:rPr lang="en-US" sz="6000" dirty="0" smtClean="0"/>
              <a:t>Google File System (GFS)</a:t>
            </a:r>
            <a:endParaRPr lang="en-US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5120" y="5079999"/>
            <a:ext cx="12246187" cy="4357300"/>
          </a:xfrm>
        </p:spPr>
        <p:txBody>
          <a:bodyPr>
            <a:normAutofit fontScale="85000" lnSpcReduction="20000"/>
          </a:bodyPr>
          <a:lstStyle/>
          <a:p>
            <a:pPr marL="866973" indent="-866973" algn="l"/>
            <a:r>
              <a:rPr lang="en-US" sz="3800" b="1" dirty="0"/>
              <a:t>Questions answered in this </a:t>
            </a:r>
            <a:r>
              <a:rPr lang="en-US" sz="3800" b="1" dirty="0" smtClean="0"/>
              <a:t>lecture:</a:t>
            </a:r>
          </a:p>
          <a:p>
            <a:pPr marL="1517203" lvl="1" indent="-866973" algn="l"/>
            <a:r>
              <a:rPr lang="en-US" sz="3700" dirty="0" smtClean="0">
                <a:solidFill>
                  <a:schemeClr val="bg2"/>
                </a:solidFill>
              </a:rPr>
              <a:t>What are the </a:t>
            </a:r>
            <a:r>
              <a:rPr lang="en-US" sz="3700" b="1" dirty="0" smtClean="0">
                <a:solidFill>
                  <a:schemeClr val="bg2"/>
                </a:solidFill>
              </a:rPr>
              <a:t>requirements</a:t>
            </a:r>
            <a:r>
              <a:rPr lang="en-US" sz="3700" dirty="0" smtClean="0">
                <a:solidFill>
                  <a:schemeClr val="bg2"/>
                </a:solidFill>
              </a:rPr>
              <a:t> for GFS? </a:t>
            </a:r>
          </a:p>
          <a:p>
            <a:pPr marL="1517203" lvl="1" indent="-866973" algn="l"/>
            <a:r>
              <a:rPr lang="en-US" sz="3700" dirty="0" smtClean="0">
                <a:solidFill>
                  <a:schemeClr val="bg2"/>
                </a:solidFill>
              </a:rPr>
              <a:t>What techniques does GFS use to </a:t>
            </a:r>
            <a:r>
              <a:rPr lang="en-US" sz="3700" b="1" dirty="0" smtClean="0">
                <a:solidFill>
                  <a:schemeClr val="bg2"/>
                </a:solidFill>
              </a:rPr>
              <a:t>scale</a:t>
            </a:r>
            <a:r>
              <a:rPr lang="en-US" sz="3700" dirty="0" smtClean="0">
                <a:solidFill>
                  <a:schemeClr val="bg2"/>
                </a:solidFill>
              </a:rPr>
              <a:t>?</a:t>
            </a:r>
          </a:p>
          <a:p>
            <a:pPr marL="1517203" lvl="1" indent="-866973" algn="l"/>
            <a:r>
              <a:rPr lang="en-US" sz="3700" dirty="0" smtClean="0">
                <a:solidFill>
                  <a:schemeClr val="bg2"/>
                </a:solidFill>
              </a:rPr>
              <a:t>What is the role of the </a:t>
            </a:r>
            <a:r>
              <a:rPr lang="en-US" sz="3700" b="1" dirty="0" smtClean="0">
                <a:solidFill>
                  <a:schemeClr val="bg2"/>
                </a:solidFill>
              </a:rPr>
              <a:t>master </a:t>
            </a:r>
            <a:r>
              <a:rPr lang="en-US" sz="3700" dirty="0" smtClean="0">
                <a:solidFill>
                  <a:schemeClr val="bg2"/>
                </a:solidFill>
              </a:rPr>
              <a:t>vs. </a:t>
            </a:r>
            <a:r>
              <a:rPr lang="en-US" sz="3700" b="1" dirty="0" err="1" smtClean="0">
                <a:solidFill>
                  <a:schemeClr val="bg2"/>
                </a:solidFill>
              </a:rPr>
              <a:t>chunkservers</a:t>
            </a:r>
            <a:r>
              <a:rPr lang="en-US" sz="3700" dirty="0" smtClean="0">
                <a:solidFill>
                  <a:schemeClr val="bg2"/>
                </a:solidFill>
              </a:rPr>
              <a:t> in GFS?</a:t>
            </a:r>
          </a:p>
          <a:p>
            <a:pPr marL="1517203" lvl="1" indent="-866973" algn="l"/>
            <a:r>
              <a:rPr lang="en-US" sz="3700" dirty="0" smtClean="0">
                <a:solidFill>
                  <a:schemeClr val="bg2"/>
                </a:solidFill>
              </a:rPr>
              <a:t>What happens if the master or a </a:t>
            </a:r>
            <a:r>
              <a:rPr lang="en-US" sz="3700" dirty="0" err="1" smtClean="0">
                <a:solidFill>
                  <a:schemeClr val="bg2"/>
                </a:solidFill>
              </a:rPr>
              <a:t>chunkserver</a:t>
            </a:r>
            <a:r>
              <a:rPr lang="en-US" sz="3700" dirty="0" smtClean="0">
                <a:solidFill>
                  <a:schemeClr val="bg2"/>
                </a:solidFill>
              </a:rPr>
              <a:t> </a:t>
            </a:r>
            <a:r>
              <a:rPr lang="en-US" sz="3700" b="1" dirty="0" smtClean="0">
                <a:solidFill>
                  <a:schemeClr val="bg2"/>
                </a:solidFill>
              </a:rPr>
              <a:t>crashes</a:t>
            </a:r>
            <a:r>
              <a:rPr lang="en-US" sz="3700" dirty="0" smtClean="0">
                <a:solidFill>
                  <a:schemeClr val="bg2"/>
                </a:solidFill>
              </a:rPr>
              <a:t>?</a:t>
            </a:r>
          </a:p>
          <a:p>
            <a:pPr marL="1517203" lvl="1" indent="-866973" algn="l"/>
            <a:r>
              <a:rPr lang="en-US" sz="3700" dirty="0" smtClean="0">
                <a:solidFill>
                  <a:schemeClr val="bg2"/>
                </a:solidFill>
              </a:rPr>
              <a:t>How are replicas kept </a:t>
            </a:r>
            <a:r>
              <a:rPr lang="en-US" sz="3700" b="1" dirty="0" smtClean="0">
                <a:solidFill>
                  <a:schemeClr val="bg2"/>
                </a:solidFill>
              </a:rPr>
              <a:t>consistent</a:t>
            </a:r>
            <a:r>
              <a:rPr lang="en-US" sz="3700" dirty="0" smtClean="0">
                <a:solidFill>
                  <a:schemeClr val="bg2"/>
                </a:solidFill>
              </a:rPr>
              <a:t>?</a:t>
            </a:r>
          </a:p>
          <a:p>
            <a:pPr marL="866973" indent="-866973" algn="l"/>
            <a:endParaRPr lang="en-US" sz="3200" dirty="0" smtClean="0"/>
          </a:p>
          <a:p>
            <a:pPr marL="866973" indent="-866973" algn="l"/>
            <a:endParaRPr lang="en-US" sz="3200" dirty="0" smtClean="0"/>
          </a:p>
          <a:p>
            <a:pPr marL="866973" indent="-866973" algn="l"/>
            <a:r>
              <a:rPr lang="en-US" sz="3200" dirty="0" smtClean="0"/>
              <a:t> </a:t>
            </a:r>
          </a:p>
          <a:p>
            <a:pPr marL="866973" indent="-866973" algn="l"/>
            <a:endParaRPr lang="en-US" sz="3200" dirty="0" smtClean="0"/>
          </a:p>
          <a:p>
            <a:pPr marL="866973" indent="-866973" algn="l"/>
            <a:endParaRPr lang="en-US" sz="3200" dirty="0" smtClean="0"/>
          </a:p>
          <a:p>
            <a:pPr marL="866973" indent="-866973" algn="l"/>
            <a:endParaRPr lang="en-US" sz="3200" dirty="0" smtClean="0">
              <a:solidFill>
                <a:schemeClr val="bg2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76">
                <a:solidFill>
                  <a:prstClr val="white"/>
                </a:solidFill>
              </a:rPr>
              <a:t>UNIVERSITY of WISCONSIN-MADISON</a:t>
            </a:r>
            <a:br>
              <a:rPr lang="en-US" sz="2276">
                <a:solidFill>
                  <a:prstClr val="white"/>
                </a:solidFill>
              </a:rPr>
            </a:br>
            <a:r>
              <a:rPr lang="en-US" sz="2276">
                <a:solidFill>
                  <a:prstClr val="white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prstClr val="white"/>
                </a:solidFill>
              </a:rPr>
              <a:t>CS 537</a:t>
            </a:r>
            <a:br>
              <a:rPr lang="en-US" sz="1991" dirty="0">
                <a:solidFill>
                  <a:prstClr val="white"/>
                </a:solidFill>
              </a:rPr>
            </a:br>
            <a:r>
              <a:rPr lang="en-US" sz="1991" dirty="0">
                <a:solidFill>
                  <a:prstClr val="white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prstClr val="white"/>
                </a:solidFill>
              </a:rPr>
              <a:t>Andrea C. Arpaci-Dusseau</a:t>
            </a:r>
            <a:br>
              <a:rPr lang="en-US" sz="1991">
                <a:solidFill>
                  <a:prstClr val="white"/>
                </a:solidFill>
              </a:rPr>
            </a:br>
            <a:r>
              <a:rPr lang="en-US" sz="1991">
                <a:solidFill>
                  <a:prstClr val="white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3105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Shape 9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Master Metadata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947" name="Shape 947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948" name="Shape 948"/>
          <p:cNvSpPr/>
          <p:nvPr/>
        </p:nvSpPr>
        <p:spPr>
          <a:xfrm>
            <a:off x="1327714" y="33937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949" name="Shape 949"/>
          <p:cNvSpPr/>
          <p:nvPr/>
        </p:nvSpPr>
        <p:spPr>
          <a:xfrm>
            <a:off x="727714" y="4097772"/>
            <a:ext cx="126040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521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50" name="Shape 950"/>
          <p:cNvSpPr/>
          <p:nvPr/>
        </p:nvSpPr>
        <p:spPr>
          <a:xfrm>
            <a:off x="2230025" y="4097772"/>
            <a:ext cx="19719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w2,w9,w11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51" name="Shape 951"/>
          <p:cNvSpPr/>
          <p:nvPr/>
        </p:nvSpPr>
        <p:spPr>
          <a:xfrm>
            <a:off x="611540" y="46271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52" name="Shape 952"/>
          <p:cNvSpPr/>
          <p:nvPr/>
        </p:nvSpPr>
        <p:spPr>
          <a:xfrm flipV="1">
            <a:off x="2135352" y="4113420"/>
            <a:ext cx="1" cy="182880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53" name="Shape 953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954" name="Shape 954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55" name="Shape 955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956" name="Shape 956"/>
          <p:cNvSpPr/>
          <p:nvPr/>
        </p:nvSpPr>
        <p:spPr>
          <a:xfrm flipH="1">
            <a:off x="4478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57" name="Shape 957"/>
          <p:cNvSpPr/>
          <p:nvPr/>
        </p:nvSpPr>
        <p:spPr>
          <a:xfrm>
            <a:off x="5019792" y="3999998"/>
            <a:ext cx="187345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lookup 924</a:t>
            </a:r>
          </a:p>
        </p:txBody>
      </p:sp>
      <p:sp>
        <p:nvSpPr>
          <p:cNvPr id="2" name="Rectangle 1"/>
          <p:cNvSpPr/>
          <p:nvPr/>
        </p:nvSpPr>
        <p:spPr>
          <a:xfrm>
            <a:off x="142989" y="6875355"/>
            <a:ext cx="120164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Client </a:t>
            </a:r>
            <a:r>
              <a:rPr lang="en-US" dirty="0" smtClean="0"/>
              <a:t>wants to read </a:t>
            </a:r>
            <a:r>
              <a:rPr lang="en-US" dirty="0"/>
              <a:t>a </a:t>
            </a:r>
            <a:r>
              <a:rPr lang="en-US" dirty="0" smtClean="0"/>
              <a:t>chunk (identified with unique id </a:t>
            </a:r>
            <a:r>
              <a:rPr lang="en-US" dirty="0" err="1" smtClean="0"/>
              <a:t>num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does it find where that chunk lives?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Shape 9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Client Reads a Chunk</a:t>
            </a:r>
          </a:p>
        </p:txBody>
      </p:sp>
      <p:sp>
        <p:nvSpPr>
          <p:cNvPr id="960" name="Shape 960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961" name="Shape 961"/>
          <p:cNvSpPr/>
          <p:nvPr/>
        </p:nvSpPr>
        <p:spPr>
          <a:xfrm>
            <a:off x="1327714" y="33937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962" name="Shape 962"/>
          <p:cNvSpPr/>
          <p:nvPr/>
        </p:nvSpPr>
        <p:spPr>
          <a:xfrm>
            <a:off x="727714" y="4097772"/>
            <a:ext cx="126040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521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63" name="Shape 963"/>
          <p:cNvSpPr/>
          <p:nvPr/>
        </p:nvSpPr>
        <p:spPr>
          <a:xfrm>
            <a:off x="2230025" y="4097772"/>
            <a:ext cx="19719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w2,w9,w11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64" name="Shape 964"/>
          <p:cNvSpPr/>
          <p:nvPr/>
        </p:nvSpPr>
        <p:spPr>
          <a:xfrm>
            <a:off x="611540" y="46271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65" name="Shape 965"/>
          <p:cNvSpPr/>
          <p:nvPr/>
        </p:nvSpPr>
        <p:spPr>
          <a:xfrm flipV="1">
            <a:off x="2135352" y="4113420"/>
            <a:ext cx="1" cy="182880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66" name="Shape 966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967" name="Shape 967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68" name="Shape 968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969" name="Shape 969"/>
          <p:cNvSpPr/>
          <p:nvPr/>
        </p:nvSpPr>
        <p:spPr>
          <a:xfrm flipH="1">
            <a:off x="4478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0" name="Shape 970"/>
          <p:cNvSpPr/>
          <p:nvPr/>
        </p:nvSpPr>
        <p:spPr>
          <a:xfrm>
            <a:off x="4991827" y="3999998"/>
            <a:ext cx="16753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1630" y="6651770"/>
            <a:ext cx="9026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can read from any of the </a:t>
            </a:r>
            <a:r>
              <a:rPr lang="en-US" smtClean="0"/>
              <a:t>listed replicas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Shape 9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Client Reads a Chunk</a:t>
            </a:r>
          </a:p>
        </p:txBody>
      </p:sp>
      <p:sp>
        <p:nvSpPr>
          <p:cNvPr id="984" name="Shape 984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985" name="Shape 985"/>
          <p:cNvSpPr/>
          <p:nvPr/>
        </p:nvSpPr>
        <p:spPr>
          <a:xfrm>
            <a:off x="1327714" y="33937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986" name="Shape 986"/>
          <p:cNvSpPr/>
          <p:nvPr/>
        </p:nvSpPr>
        <p:spPr>
          <a:xfrm>
            <a:off x="727714" y="4097772"/>
            <a:ext cx="126040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521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87" name="Shape 987"/>
          <p:cNvSpPr/>
          <p:nvPr/>
        </p:nvSpPr>
        <p:spPr>
          <a:xfrm>
            <a:off x="2230025" y="4097772"/>
            <a:ext cx="19719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w2,w9,w11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88" name="Shape 988"/>
          <p:cNvSpPr/>
          <p:nvPr/>
        </p:nvSpPr>
        <p:spPr>
          <a:xfrm>
            <a:off x="611540" y="46271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89" name="Shape 989"/>
          <p:cNvSpPr/>
          <p:nvPr/>
        </p:nvSpPr>
        <p:spPr>
          <a:xfrm flipV="1">
            <a:off x="2135352" y="4113420"/>
            <a:ext cx="1" cy="182880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90" name="Shape 990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991" name="Shape 991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992" name="Shape 992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993" name="Shape 993"/>
          <p:cNvSpPr/>
          <p:nvPr/>
        </p:nvSpPr>
        <p:spPr>
          <a:xfrm>
            <a:off x="6637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94" name="Shape 994"/>
          <p:cNvSpPr/>
          <p:nvPr/>
        </p:nvSpPr>
        <p:spPr>
          <a:xfrm>
            <a:off x="5895792" y="3928627"/>
            <a:ext cx="1728725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 942: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offset=0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size=1MB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Shape 9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Client Reads a Chunk</a:t>
            </a:r>
          </a:p>
        </p:txBody>
      </p:sp>
      <p:sp>
        <p:nvSpPr>
          <p:cNvPr id="997" name="Shape 997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998" name="Shape 998"/>
          <p:cNvSpPr/>
          <p:nvPr/>
        </p:nvSpPr>
        <p:spPr>
          <a:xfrm>
            <a:off x="1327714" y="33937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999" name="Shape 999"/>
          <p:cNvSpPr/>
          <p:nvPr/>
        </p:nvSpPr>
        <p:spPr>
          <a:xfrm>
            <a:off x="727714" y="4097772"/>
            <a:ext cx="126040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521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00" name="Shape 1000"/>
          <p:cNvSpPr/>
          <p:nvPr/>
        </p:nvSpPr>
        <p:spPr>
          <a:xfrm>
            <a:off x="2230025" y="4097772"/>
            <a:ext cx="19719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w2,w9,w11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01" name="Shape 1001"/>
          <p:cNvSpPr/>
          <p:nvPr/>
        </p:nvSpPr>
        <p:spPr>
          <a:xfrm>
            <a:off x="611540" y="46271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2" name="Shape 1002"/>
          <p:cNvSpPr/>
          <p:nvPr/>
        </p:nvSpPr>
        <p:spPr>
          <a:xfrm flipV="1">
            <a:off x="2135352" y="4113420"/>
            <a:ext cx="1" cy="182880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3" name="Shape 1003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1004" name="Shape 1004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05" name="Shape 1005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1006" name="Shape 1006"/>
          <p:cNvSpPr/>
          <p:nvPr/>
        </p:nvSpPr>
        <p:spPr>
          <a:xfrm>
            <a:off x="6637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7" name="Shape 1007"/>
          <p:cNvSpPr/>
          <p:nvPr/>
        </p:nvSpPr>
        <p:spPr>
          <a:xfrm>
            <a:off x="6879712" y="3989712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Shape 10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Client Reads a Chunk</a:t>
            </a:r>
          </a:p>
        </p:txBody>
      </p:sp>
      <p:sp>
        <p:nvSpPr>
          <p:cNvPr id="1010" name="Shape 1010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1011" name="Shape 1011"/>
          <p:cNvSpPr/>
          <p:nvPr/>
        </p:nvSpPr>
        <p:spPr>
          <a:xfrm>
            <a:off x="1327714" y="33937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1012" name="Shape 1012"/>
          <p:cNvSpPr/>
          <p:nvPr/>
        </p:nvSpPr>
        <p:spPr>
          <a:xfrm>
            <a:off x="727714" y="4097772"/>
            <a:ext cx="126040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521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13" name="Shape 1013"/>
          <p:cNvSpPr/>
          <p:nvPr/>
        </p:nvSpPr>
        <p:spPr>
          <a:xfrm>
            <a:off x="2230025" y="4097772"/>
            <a:ext cx="19719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w2,w9,w11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14" name="Shape 1014"/>
          <p:cNvSpPr/>
          <p:nvPr/>
        </p:nvSpPr>
        <p:spPr>
          <a:xfrm>
            <a:off x="611540" y="46271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15" name="Shape 1015"/>
          <p:cNvSpPr/>
          <p:nvPr/>
        </p:nvSpPr>
        <p:spPr>
          <a:xfrm flipV="1">
            <a:off x="2135352" y="4113420"/>
            <a:ext cx="1" cy="182880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16" name="Shape 1016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1017" name="Shape 1017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18" name="Shape 1018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1019" name="Shape 1019"/>
          <p:cNvSpPr/>
          <p:nvPr/>
        </p:nvSpPr>
        <p:spPr>
          <a:xfrm>
            <a:off x="6637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20" name="Shape 1020"/>
          <p:cNvSpPr/>
          <p:nvPr/>
        </p:nvSpPr>
        <p:spPr>
          <a:xfrm>
            <a:off x="5895792" y="3928627"/>
            <a:ext cx="2042364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 942: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offset=1MB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size=1MB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1721" y="6696623"/>
            <a:ext cx="11856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tracks current offset of read within each 64MB chunk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Shape 10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Client Reads a Chunk</a:t>
            </a:r>
          </a:p>
        </p:txBody>
      </p:sp>
      <p:sp>
        <p:nvSpPr>
          <p:cNvPr id="1023" name="Shape 1023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1024" name="Shape 1024"/>
          <p:cNvSpPr/>
          <p:nvPr/>
        </p:nvSpPr>
        <p:spPr>
          <a:xfrm>
            <a:off x="1327714" y="33937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1025" name="Shape 1025"/>
          <p:cNvSpPr/>
          <p:nvPr/>
        </p:nvSpPr>
        <p:spPr>
          <a:xfrm>
            <a:off x="727714" y="4097772"/>
            <a:ext cx="126040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521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26" name="Shape 1026"/>
          <p:cNvSpPr/>
          <p:nvPr/>
        </p:nvSpPr>
        <p:spPr>
          <a:xfrm>
            <a:off x="2230025" y="4097772"/>
            <a:ext cx="19719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w2,w9,w11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27" name="Shape 1027"/>
          <p:cNvSpPr/>
          <p:nvPr/>
        </p:nvSpPr>
        <p:spPr>
          <a:xfrm>
            <a:off x="611540" y="46271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28" name="Shape 1028"/>
          <p:cNvSpPr/>
          <p:nvPr/>
        </p:nvSpPr>
        <p:spPr>
          <a:xfrm flipV="1">
            <a:off x="2135352" y="4113420"/>
            <a:ext cx="1" cy="182880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29" name="Shape 1029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1030" name="Shape 1030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31" name="Shape 1031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1032" name="Shape 1032"/>
          <p:cNvSpPr/>
          <p:nvPr/>
        </p:nvSpPr>
        <p:spPr>
          <a:xfrm>
            <a:off x="6637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33" name="Shape 1033"/>
          <p:cNvSpPr/>
          <p:nvPr/>
        </p:nvSpPr>
        <p:spPr>
          <a:xfrm>
            <a:off x="6879712" y="3989712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Shape 10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Client Reads a Chunk</a:t>
            </a:r>
          </a:p>
        </p:txBody>
      </p:sp>
      <p:sp>
        <p:nvSpPr>
          <p:cNvPr id="1036" name="Shape 1036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1037" name="Shape 1037"/>
          <p:cNvSpPr/>
          <p:nvPr/>
        </p:nvSpPr>
        <p:spPr>
          <a:xfrm>
            <a:off x="1327714" y="33937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1038" name="Shape 1038"/>
          <p:cNvSpPr/>
          <p:nvPr/>
        </p:nvSpPr>
        <p:spPr>
          <a:xfrm>
            <a:off x="727714" y="4097772"/>
            <a:ext cx="126040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521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39" name="Shape 1039"/>
          <p:cNvSpPr/>
          <p:nvPr/>
        </p:nvSpPr>
        <p:spPr>
          <a:xfrm>
            <a:off x="2230025" y="4097772"/>
            <a:ext cx="19719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w2,w9,w11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40" name="Shape 1040"/>
          <p:cNvSpPr/>
          <p:nvPr/>
        </p:nvSpPr>
        <p:spPr>
          <a:xfrm>
            <a:off x="611540" y="46271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41" name="Shape 1041"/>
          <p:cNvSpPr/>
          <p:nvPr/>
        </p:nvSpPr>
        <p:spPr>
          <a:xfrm flipV="1">
            <a:off x="2135352" y="4113420"/>
            <a:ext cx="1" cy="182880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42" name="Shape 1042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1043" name="Shape 1043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/chunks/942 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44" name="Shape 1044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1045" name="Shape 1045"/>
          <p:cNvSpPr/>
          <p:nvPr/>
        </p:nvSpPr>
        <p:spPr>
          <a:xfrm>
            <a:off x="6637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46" name="Shape 1046"/>
          <p:cNvSpPr/>
          <p:nvPr/>
        </p:nvSpPr>
        <p:spPr>
          <a:xfrm>
            <a:off x="5895792" y="3928627"/>
            <a:ext cx="2042364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read 942: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offset=2MB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size=1MB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Shape 10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Client Reads a Chunk</a:t>
            </a:r>
          </a:p>
        </p:txBody>
      </p:sp>
      <p:sp>
        <p:nvSpPr>
          <p:cNvPr id="1049" name="Shape 1049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1050" name="Shape 1050"/>
          <p:cNvSpPr/>
          <p:nvPr/>
        </p:nvSpPr>
        <p:spPr>
          <a:xfrm>
            <a:off x="1327714" y="33937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1051" name="Shape 1051"/>
          <p:cNvSpPr/>
          <p:nvPr/>
        </p:nvSpPr>
        <p:spPr>
          <a:xfrm>
            <a:off x="727714" y="4097772"/>
            <a:ext cx="126040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521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52" name="Shape 1052"/>
          <p:cNvSpPr/>
          <p:nvPr/>
        </p:nvSpPr>
        <p:spPr>
          <a:xfrm>
            <a:off x="2230025" y="4097772"/>
            <a:ext cx="19719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w2,w9,w11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53" name="Shape 1053"/>
          <p:cNvSpPr/>
          <p:nvPr/>
        </p:nvSpPr>
        <p:spPr>
          <a:xfrm>
            <a:off x="611540" y="46271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54" name="Shape 1054"/>
          <p:cNvSpPr/>
          <p:nvPr/>
        </p:nvSpPr>
        <p:spPr>
          <a:xfrm flipV="1">
            <a:off x="2135352" y="4113420"/>
            <a:ext cx="1" cy="182880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55" name="Shape 1055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1056" name="Shape 1056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57" name="Shape 1057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1058" name="Shape 1058"/>
          <p:cNvSpPr/>
          <p:nvPr/>
        </p:nvSpPr>
        <p:spPr>
          <a:xfrm>
            <a:off x="6637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59" name="Shape 1059"/>
          <p:cNvSpPr/>
          <p:nvPr/>
        </p:nvSpPr>
        <p:spPr>
          <a:xfrm>
            <a:off x="6879712" y="3989712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Shape 10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Client Reads a Chunk</a:t>
            </a:r>
          </a:p>
        </p:txBody>
      </p:sp>
      <p:sp>
        <p:nvSpPr>
          <p:cNvPr id="1073" name="Shape 1073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1074" name="Shape 1074"/>
          <p:cNvSpPr/>
          <p:nvPr/>
        </p:nvSpPr>
        <p:spPr>
          <a:xfrm>
            <a:off x="1327714" y="33937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1075" name="Shape 1075"/>
          <p:cNvSpPr/>
          <p:nvPr/>
        </p:nvSpPr>
        <p:spPr>
          <a:xfrm>
            <a:off x="727714" y="4097772"/>
            <a:ext cx="126040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521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76" name="Shape 1076"/>
          <p:cNvSpPr/>
          <p:nvPr/>
        </p:nvSpPr>
        <p:spPr>
          <a:xfrm>
            <a:off x="2230025" y="4097772"/>
            <a:ext cx="197195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w2,w9,w11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77" name="Shape 1077"/>
          <p:cNvSpPr/>
          <p:nvPr/>
        </p:nvSpPr>
        <p:spPr>
          <a:xfrm>
            <a:off x="611540" y="46271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8" name="Shape 1078"/>
          <p:cNvSpPr/>
          <p:nvPr/>
        </p:nvSpPr>
        <p:spPr>
          <a:xfrm flipV="1">
            <a:off x="2135352" y="4113420"/>
            <a:ext cx="1" cy="182880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9" name="Shape 1079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1080" name="Shape 1080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81" name="Shape 1081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1082" name="Shape 1082"/>
          <p:cNvSpPr/>
          <p:nvPr/>
        </p:nvSpPr>
        <p:spPr>
          <a:xfrm>
            <a:off x="587793" y="6186521"/>
            <a:ext cx="11826956" cy="1764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Master is </a:t>
            </a:r>
            <a:r>
              <a:rPr sz="3600" b="1" dirty="0">
                <a:solidFill>
                  <a:schemeClr val="bg2"/>
                </a:solidFill>
              </a:rPr>
              <a:t>not bottleneck </a:t>
            </a:r>
            <a:r>
              <a:rPr sz="3600" dirty="0">
                <a:solidFill>
                  <a:schemeClr val="bg2"/>
                </a:solidFill>
              </a:rPr>
              <a:t>because not involved in most </a:t>
            </a:r>
            <a:r>
              <a:rPr sz="3600" dirty="0" smtClean="0">
                <a:solidFill>
                  <a:schemeClr val="bg2"/>
                </a:solidFill>
              </a:rPr>
              <a:t>reads</a:t>
            </a:r>
            <a:endParaRPr lang="en-US" dirty="0">
              <a:solidFill>
                <a:schemeClr val="bg2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chemeClr val="bg2"/>
                </a:solidFill>
              </a:rPr>
              <a:t>1 master can handle many clients…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600" dirty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47757" y="8110147"/>
            <a:ext cx="91070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How does client know what chunk </a:t>
            </a:r>
            <a:r>
              <a:rPr lang="en-US" sz="3200" dirty="0" smtClean="0"/>
              <a:t>id </a:t>
            </a:r>
            <a:r>
              <a:rPr lang="en-US" sz="3200" dirty="0" err="1" smtClean="0"/>
              <a:t>num</a:t>
            </a:r>
            <a:r>
              <a:rPr lang="en-US" sz="3200" dirty="0" smtClean="0"/>
              <a:t> to </a:t>
            </a:r>
            <a:r>
              <a:rPr lang="en-US" sz="3200" dirty="0"/>
              <a:t>read?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Shape 11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File Namespace</a:t>
            </a:r>
          </a:p>
        </p:txBody>
      </p:sp>
      <p:sp>
        <p:nvSpPr>
          <p:cNvPr id="1128" name="Shape 1128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1129" name="Shape 1129"/>
          <p:cNvSpPr/>
          <p:nvPr/>
        </p:nvSpPr>
        <p:spPr>
          <a:xfrm>
            <a:off x="1327714" y="43462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1130" name="Shape 1130"/>
          <p:cNvSpPr/>
          <p:nvPr/>
        </p:nvSpPr>
        <p:spPr>
          <a:xfrm>
            <a:off x="727714" y="4770872"/>
            <a:ext cx="126040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</p:txBody>
      </p:sp>
      <p:sp>
        <p:nvSpPr>
          <p:cNvPr id="1131" name="Shape 1131"/>
          <p:cNvSpPr/>
          <p:nvPr/>
        </p:nvSpPr>
        <p:spPr>
          <a:xfrm>
            <a:off x="2328882" y="4770872"/>
            <a:ext cx="1774241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</p:txBody>
      </p:sp>
      <p:sp>
        <p:nvSpPr>
          <p:cNvPr id="1132" name="Shape 1132"/>
          <p:cNvSpPr/>
          <p:nvPr/>
        </p:nvSpPr>
        <p:spPr>
          <a:xfrm>
            <a:off x="611540" y="53002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33" name="Shape 1133"/>
          <p:cNvSpPr/>
          <p:nvPr/>
        </p:nvSpPr>
        <p:spPr>
          <a:xfrm flipV="1">
            <a:off x="2135352" y="4837320"/>
            <a:ext cx="1" cy="109411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34" name="Shape 1134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1135" name="Shape 1135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36" name="Shape 1136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1137" name="Shape 1137"/>
          <p:cNvSpPr/>
          <p:nvPr/>
        </p:nvSpPr>
        <p:spPr>
          <a:xfrm>
            <a:off x="1122963" y="5431272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38" name="Shape 1138"/>
          <p:cNvSpPr/>
          <p:nvPr/>
        </p:nvSpPr>
        <p:spPr>
          <a:xfrm>
            <a:off x="2981052" y="5431272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39" name="Shape 1139"/>
          <p:cNvSpPr/>
          <p:nvPr/>
        </p:nvSpPr>
        <p:spPr>
          <a:xfrm>
            <a:off x="978337" y="2568253"/>
            <a:ext cx="28247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u="sng"/>
            </a:lvl1pPr>
          </a:lstStyle>
          <a:p>
            <a:pPr lvl="0">
              <a:defRPr sz="1800" u="none">
                <a:solidFill>
                  <a:srgbClr val="000000"/>
                </a:solidFill>
              </a:defRPr>
            </a:pPr>
            <a:r>
              <a:rPr sz="3000" u="sng">
                <a:solidFill>
                  <a:srgbClr val="FFFFFF"/>
                </a:solidFill>
              </a:rPr>
              <a:t>file namespace:</a:t>
            </a:r>
          </a:p>
        </p:txBody>
      </p:sp>
      <p:sp>
        <p:nvSpPr>
          <p:cNvPr id="1140" name="Shape 1140"/>
          <p:cNvSpPr/>
          <p:nvPr/>
        </p:nvSpPr>
        <p:spPr>
          <a:xfrm>
            <a:off x="724337" y="2961953"/>
            <a:ext cx="339079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/foo/bar =&gt; 924,813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/var/log =&gt; 123,999</a:t>
            </a:r>
          </a:p>
        </p:txBody>
      </p:sp>
      <p:sp>
        <p:nvSpPr>
          <p:cNvPr id="1141" name="Shape 1141"/>
          <p:cNvSpPr/>
          <p:nvPr/>
        </p:nvSpPr>
        <p:spPr>
          <a:xfrm flipH="1">
            <a:off x="4478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2" name="Shape 1142"/>
          <p:cNvSpPr/>
          <p:nvPr/>
        </p:nvSpPr>
        <p:spPr>
          <a:xfrm>
            <a:off x="4983064" y="3949198"/>
            <a:ext cx="25057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lookup /foo/bar</a:t>
            </a:r>
          </a:p>
        </p:txBody>
      </p:sp>
      <p:sp>
        <p:nvSpPr>
          <p:cNvPr id="2" name="Rectangle 1"/>
          <p:cNvSpPr/>
          <p:nvPr/>
        </p:nvSpPr>
        <p:spPr>
          <a:xfrm>
            <a:off x="1641083" y="6294110"/>
            <a:ext cx="94079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Master maps </a:t>
            </a:r>
            <a:r>
              <a:rPr lang="en-US" sz="3200" b="1" dirty="0"/>
              <a:t>path name </a:t>
            </a:r>
            <a:r>
              <a:rPr lang="en-US" sz="3200" dirty="0"/>
              <a:t>to </a:t>
            </a:r>
            <a:r>
              <a:rPr lang="en-US" sz="3200" b="1" dirty="0"/>
              <a:t>logical chunk </a:t>
            </a:r>
            <a:r>
              <a:rPr lang="en-US" sz="3200" b="1" dirty="0" smtClean="0"/>
              <a:t>list </a:t>
            </a:r>
            <a:br>
              <a:rPr lang="en-US" sz="3200" b="1" dirty="0" smtClean="0"/>
            </a:br>
            <a:r>
              <a:rPr lang="en-US" sz="3200" dirty="0" smtClean="0"/>
              <a:t>(expect many chunks per file)</a:t>
            </a:r>
            <a:endParaRPr lang="en-US" sz="32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2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1. Client sends path name to master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2. Master sends chunk locations to client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3. Client reads/writes to workers directly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GFS Motivation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406399" y="2382308"/>
            <a:ext cx="12259733" cy="689715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4000" dirty="0"/>
              <a:t>Measure </a:t>
            </a:r>
            <a:r>
              <a:rPr lang="en-US" sz="4000" dirty="0" smtClean="0"/>
              <a:t>then </a:t>
            </a:r>
            <a:r>
              <a:rPr lang="en-US" sz="4000" dirty="0"/>
              <a:t>b</a:t>
            </a:r>
            <a:r>
              <a:rPr lang="en-US" sz="4000" dirty="0" smtClean="0"/>
              <a:t>uild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Google </a:t>
            </a:r>
            <a:r>
              <a:rPr sz="3800" dirty="0"/>
              <a:t>workload </a:t>
            </a:r>
            <a:r>
              <a:rPr sz="3800" dirty="0" smtClean="0"/>
              <a:t>characteristics</a:t>
            </a:r>
            <a:endParaRPr sz="38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 </a:t>
            </a:r>
            <a:r>
              <a:rPr sz="3500" dirty="0" smtClean="0"/>
              <a:t>huge </a:t>
            </a:r>
            <a:r>
              <a:rPr sz="3500" dirty="0"/>
              <a:t>files (GBs</a:t>
            </a:r>
            <a:r>
              <a:rPr sz="3500" dirty="0" smtClean="0"/>
              <a:t>)</a:t>
            </a:r>
            <a:r>
              <a:rPr lang="en-US" sz="3500" dirty="0" smtClean="0"/>
              <a:t>; usually read in their entirety</a:t>
            </a:r>
            <a:endParaRPr sz="35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 </a:t>
            </a:r>
            <a:r>
              <a:rPr sz="3500" dirty="0" smtClean="0"/>
              <a:t>almost </a:t>
            </a:r>
            <a:r>
              <a:rPr sz="3500" dirty="0"/>
              <a:t>all writes are appends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 </a:t>
            </a:r>
            <a:r>
              <a:rPr sz="3500" dirty="0" smtClean="0"/>
              <a:t>concurrent </a:t>
            </a:r>
            <a:r>
              <a:rPr sz="3500" dirty="0"/>
              <a:t>appends common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 </a:t>
            </a:r>
            <a:r>
              <a:rPr sz="3500" dirty="0" smtClean="0"/>
              <a:t>high </a:t>
            </a:r>
            <a:r>
              <a:rPr sz="3500" dirty="0"/>
              <a:t>throughput is valuable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 </a:t>
            </a:r>
            <a:r>
              <a:rPr sz="3500" dirty="0" smtClean="0"/>
              <a:t>low </a:t>
            </a:r>
            <a:r>
              <a:rPr sz="3500" dirty="0"/>
              <a:t>latency is </a:t>
            </a:r>
            <a:r>
              <a:rPr sz="3500" dirty="0" smtClean="0"/>
              <a:t>not</a:t>
            </a:r>
            <a:endParaRPr lang="en-US" sz="35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endParaRPr lang="en-US" sz="3500" dirty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Computing environment: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1000s of machines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Machines sometimes fail (both permanently and temporarily)</a:t>
            </a:r>
            <a:endParaRPr sz="3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Shape 1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File Namespace</a:t>
            </a:r>
          </a:p>
        </p:txBody>
      </p:sp>
      <p:sp>
        <p:nvSpPr>
          <p:cNvPr id="1145" name="Shape 1145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1146" name="Shape 1146"/>
          <p:cNvSpPr/>
          <p:nvPr/>
        </p:nvSpPr>
        <p:spPr>
          <a:xfrm>
            <a:off x="1327714" y="43462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1147" name="Shape 1147"/>
          <p:cNvSpPr/>
          <p:nvPr/>
        </p:nvSpPr>
        <p:spPr>
          <a:xfrm>
            <a:off x="727714" y="4770872"/>
            <a:ext cx="126040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</p:txBody>
      </p:sp>
      <p:sp>
        <p:nvSpPr>
          <p:cNvPr id="1148" name="Shape 1148"/>
          <p:cNvSpPr/>
          <p:nvPr/>
        </p:nvSpPr>
        <p:spPr>
          <a:xfrm>
            <a:off x="2328882" y="4770872"/>
            <a:ext cx="1774241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</p:txBody>
      </p:sp>
      <p:sp>
        <p:nvSpPr>
          <p:cNvPr id="1149" name="Shape 1149"/>
          <p:cNvSpPr/>
          <p:nvPr/>
        </p:nvSpPr>
        <p:spPr>
          <a:xfrm>
            <a:off x="611540" y="53002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0" name="Shape 1150"/>
          <p:cNvSpPr/>
          <p:nvPr/>
        </p:nvSpPr>
        <p:spPr>
          <a:xfrm flipV="1">
            <a:off x="2135352" y="4837320"/>
            <a:ext cx="1" cy="109411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1" name="Shape 1151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1152" name="Shape 1152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53" name="Shape 1153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1154" name="Shape 1154"/>
          <p:cNvSpPr/>
          <p:nvPr/>
        </p:nvSpPr>
        <p:spPr>
          <a:xfrm>
            <a:off x="1122963" y="5431272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55" name="Shape 1155"/>
          <p:cNvSpPr/>
          <p:nvPr/>
        </p:nvSpPr>
        <p:spPr>
          <a:xfrm>
            <a:off x="2981052" y="5431272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56" name="Shape 1156"/>
          <p:cNvSpPr/>
          <p:nvPr/>
        </p:nvSpPr>
        <p:spPr>
          <a:xfrm>
            <a:off x="978337" y="2568253"/>
            <a:ext cx="28247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u="sng"/>
            </a:lvl1pPr>
          </a:lstStyle>
          <a:p>
            <a:pPr lvl="0">
              <a:defRPr sz="1800" u="none">
                <a:solidFill>
                  <a:srgbClr val="000000"/>
                </a:solidFill>
              </a:defRPr>
            </a:pPr>
            <a:r>
              <a:rPr sz="3000" u="sng">
                <a:solidFill>
                  <a:srgbClr val="FFFFFF"/>
                </a:solidFill>
              </a:rPr>
              <a:t>file namespace:</a:t>
            </a:r>
          </a:p>
        </p:txBody>
      </p:sp>
      <p:sp>
        <p:nvSpPr>
          <p:cNvPr id="1157" name="Shape 1157"/>
          <p:cNvSpPr/>
          <p:nvPr/>
        </p:nvSpPr>
        <p:spPr>
          <a:xfrm>
            <a:off x="724337" y="2961953"/>
            <a:ext cx="339079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/foo/bar =&gt; 924,813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/var/log =&gt; 123,999</a:t>
            </a:r>
          </a:p>
        </p:txBody>
      </p:sp>
      <p:sp>
        <p:nvSpPr>
          <p:cNvPr id="1158" name="Shape 1158"/>
          <p:cNvSpPr/>
          <p:nvPr/>
        </p:nvSpPr>
        <p:spPr>
          <a:xfrm flipH="1">
            <a:off x="4478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9" name="Shape 1159"/>
          <p:cNvSpPr/>
          <p:nvPr/>
        </p:nvSpPr>
        <p:spPr>
          <a:xfrm>
            <a:off x="5072598" y="4016053"/>
            <a:ext cx="280192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924: [w2,w5,w7]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813: […]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641083" y="6591355"/>
            <a:ext cx="94079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Master maps </a:t>
            </a:r>
            <a:r>
              <a:rPr lang="en-US" sz="3200" b="1" dirty="0"/>
              <a:t>path name </a:t>
            </a:r>
            <a:r>
              <a:rPr lang="en-US" sz="3200" dirty="0"/>
              <a:t>to </a:t>
            </a:r>
            <a:r>
              <a:rPr lang="en-US" sz="3200" b="1" dirty="0"/>
              <a:t>logical chunk list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2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1. Client sends path name to master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2. Master sends chunk locations to client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3. Client reads/writes to workers directly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File Namespace</a:t>
            </a:r>
          </a:p>
        </p:txBody>
      </p:sp>
      <p:sp>
        <p:nvSpPr>
          <p:cNvPr id="1177" name="Shape 1177"/>
          <p:cNvSpPr/>
          <p:nvPr/>
        </p:nvSpPr>
        <p:spPr>
          <a:xfrm>
            <a:off x="366606" y="191130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1178" name="Shape 1178"/>
          <p:cNvSpPr/>
          <p:nvPr/>
        </p:nvSpPr>
        <p:spPr>
          <a:xfrm>
            <a:off x="1327714" y="434625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1179" name="Shape 1179"/>
          <p:cNvSpPr/>
          <p:nvPr/>
        </p:nvSpPr>
        <p:spPr>
          <a:xfrm>
            <a:off x="727714" y="4770872"/>
            <a:ext cx="126040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</p:txBody>
      </p:sp>
      <p:sp>
        <p:nvSpPr>
          <p:cNvPr id="1180" name="Shape 1180"/>
          <p:cNvSpPr/>
          <p:nvPr/>
        </p:nvSpPr>
        <p:spPr>
          <a:xfrm>
            <a:off x="2328882" y="4770872"/>
            <a:ext cx="1774241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</p:txBody>
      </p:sp>
      <p:sp>
        <p:nvSpPr>
          <p:cNvPr id="1181" name="Shape 1181"/>
          <p:cNvSpPr/>
          <p:nvPr/>
        </p:nvSpPr>
        <p:spPr>
          <a:xfrm>
            <a:off x="611540" y="530022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82" name="Shape 1182"/>
          <p:cNvSpPr/>
          <p:nvPr/>
        </p:nvSpPr>
        <p:spPr>
          <a:xfrm flipV="1">
            <a:off x="2135352" y="4837320"/>
            <a:ext cx="1" cy="109411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83" name="Shape 1183"/>
          <p:cNvSpPr/>
          <p:nvPr/>
        </p:nvSpPr>
        <p:spPr>
          <a:xfrm>
            <a:off x="8589998" y="1911301"/>
            <a:ext cx="4048196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 w2</a:t>
            </a:r>
          </a:p>
        </p:txBody>
      </p:sp>
      <p:sp>
        <p:nvSpPr>
          <p:cNvPr id="1184" name="Shape 1184"/>
          <p:cNvSpPr/>
          <p:nvPr/>
        </p:nvSpPr>
        <p:spPr>
          <a:xfrm>
            <a:off x="8720178" y="3962400"/>
            <a:ext cx="3787835" cy="1940623"/>
          </a:xfrm>
          <a:prstGeom prst="rect">
            <a:avLst/>
          </a:prstGeom>
          <a:solidFill>
            <a:srgbClr val="302B7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Local FS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</a:t>
            </a:r>
            <a:r>
              <a:rPr sz="2800" dirty="0" smtClean="0">
                <a:solidFill>
                  <a:srgbClr val="FFFFFF"/>
                </a:solidFill>
              </a:rPr>
              <a:t>chunks/9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=&gt; data1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/churks/521 =&gt; data2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85" name="Shape 1185"/>
          <p:cNvSpPr/>
          <p:nvPr/>
        </p:nvSpPr>
        <p:spPr>
          <a:xfrm>
            <a:off x="5603240" y="1911301"/>
            <a:ext cx="1798321" cy="1565394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1186" name="Shape 1186"/>
          <p:cNvSpPr/>
          <p:nvPr/>
        </p:nvSpPr>
        <p:spPr>
          <a:xfrm>
            <a:off x="1122963" y="5431272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87" name="Shape 1187"/>
          <p:cNvSpPr/>
          <p:nvPr/>
        </p:nvSpPr>
        <p:spPr>
          <a:xfrm>
            <a:off x="2981052" y="5431272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88" name="Shape 1188"/>
          <p:cNvSpPr/>
          <p:nvPr/>
        </p:nvSpPr>
        <p:spPr>
          <a:xfrm>
            <a:off x="978337" y="2568253"/>
            <a:ext cx="28247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u="sng"/>
            </a:lvl1pPr>
          </a:lstStyle>
          <a:p>
            <a:pPr lvl="0">
              <a:defRPr sz="1800" u="none">
                <a:solidFill>
                  <a:srgbClr val="000000"/>
                </a:solidFill>
              </a:defRPr>
            </a:pPr>
            <a:r>
              <a:rPr sz="3000" u="sng">
                <a:solidFill>
                  <a:srgbClr val="FFFFFF"/>
                </a:solidFill>
              </a:rPr>
              <a:t>file namespace:</a:t>
            </a:r>
          </a:p>
        </p:txBody>
      </p:sp>
      <p:sp>
        <p:nvSpPr>
          <p:cNvPr id="1189" name="Shape 1189"/>
          <p:cNvSpPr/>
          <p:nvPr/>
        </p:nvSpPr>
        <p:spPr>
          <a:xfrm>
            <a:off x="724337" y="2961953"/>
            <a:ext cx="339079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/foo/bar =&gt; 924,813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/var/log =&gt; 123,999</a:t>
            </a:r>
          </a:p>
        </p:txBody>
      </p:sp>
      <p:sp>
        <p:nvSpPr>
          <p:cNvPr id="1190" name="Shape 1190"/>
          <p:cNvSpPr/>
          <p:nvPr/>
        </p:nvSpPr>
        <p:spPr>
          <a:xfrm>
            <a:off x="6637427" y="3520816"/>
            <a:ext cx="1866619" cy="738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91" name="Shape 1191"/>
          <p:cNvSpPr/>
          <p:nvPr/>
        </p:nvSpPr>
        <p:spPr>
          <a:xfrm>
            <a:off x="5895792" y="3929500"/>
            <a:ext cx="1928413" cy="1395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read </a:t>
            </a:r>
            <a:r>
              <a:rPr sz="2800" dirty="0" smtClean="0">
                <a:solidFill>
                  <a:srgbClr val="FFFFFF"/>
                </a:solidFill>
              </a:rPr>
              <a:t>9</a:t>
            </a:r>
            <a:r>
              <a:rPr lang="en-US" sz="2800" dirty="0" smtClean="0">
                <a:solidFill>
                  <a:srgbClr val="FFFFFF"/>
                </a:solidFill>
              </a:rPr>
              <a:t>24</a:t>
            </a:r>
            <a:r>
              <a:rPr sz="2800" dirty="0" smtClean="0">
                <a:solidFill>
                  <a:srgbClr val="FFFFFF"/>
                </a:solidFill>
              </a:rPr>
              <a:t>:</a:t>
            </a:r>
            <a:endParaRPr sz="2800" dirty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offset=0MB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size=1MB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Shape 11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How to pick 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smtClean="0">
                <a:solidFill>
                  <a:srgbClr val="FFFFFF"/>
                </a:solidFill>
              </a:rPr>
              <a:t>Chunk Size</a:t>
            </a:r>
            <a:r>
              <a:rPr lang="en-US" sz="6480" dirty="0" smtClean="0">
                <a:solidFill>
                  <a:srgbClr val="FFFFFF"/>
                </a:solidFill>
              </a:rPr>
              <a:t>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194" name="Shape 1194"/>
          <p:cNvSpPr>
            <a:spLocks noGrp="1"/>
          </p:cNvSpPr>
          <p:nvPr>
            <p:ph type="body" idx="4294967295"/>
          </p:nvPr>
        </p:nvSpPr>
        <p:spPr>
          <a:xfrm>
            <a:off x="355600" y="2193925"/>
            <a:ext cx="12293600" cy="5364163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GFS uses </a:t>
            </a:r>
            <a:r>
              <a:rPr sz="3800" dirty="0" smtClean="0"/>
              <a:t>large </a:t>
            </a:r>
            <a:r>
              <a:rPr sz="3800" dirty="0"/>
              <a:t>chunks, </a:t>
            </a:r>
            <a:r>
              <a:rPr lang="en-US" sz="3800" dirty="0" smtClean="0"/>
              <a:t>e.g</a:t>
            </a:r>
            <a:r>
              <a:rPr sz="3800" dirty="0" smtClean="0"/>
              <a:t>., 64MB</a:t>
            </a:r>
            <a:r>
              <a:rPr lang="en-US" sz="3800" dirty="0" smtClean="0"/>
              <a:t> </a:t>
            </a:r>
            <a:br>
              <a:rPr lang="en-US" sz="3800" dirty="0" smtClean="0"/>
            </a:br>
            <a:r>
              <a:rPr lang="en-US" sz="3800" dirty="0" smtClean="0"/>
              <a:t>(coordinate with MapReduce)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How does chunk size affect size of </a:t>
            </a:r>
            <a:r>
              <a:rPr lang="en-US" sz="3800" dirty="0" smtClean="0"/>
              <a:t>master </a:t>
            </a:r>
            <a:r>
              <a:rPr sz="3800" dirty="0" smtClean="0"/>
              <a:t>data </a:t>
            </a:r>
            <a:r>
              <a:rPr sz="3800" dirty="0"/>
              <a:t>structs?</a:t>
            </a:r>
          </a:p>
        </p:txBody>
      </p:sp>
      <p:sp>
        <p:nvSpPr>
          <p:cNvPr id="4" name="Shape 1197"/>
          <p:cNvSpPr/>
          <p:nvPr/>
        </p:nvSpPr>
        <p:spPr>
          <a:xfrm>
            <a:off x="586739" y="5043968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5" name="Shape 1198"/>
          <p:cNvSpPr/>
          <p:nvPr/>
        </p:nvSpPr>
        <p:spPr>
          <a:xfrm>
            <a:off x="1547847" y="7224920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6" name="Shape 1199"/>
          <p:cNvSpPr/>
          <p:nvPr/>
        </p:nvSpPr>
        <p:spPr>
          <a:xfrm>
            <a:off x="947847" y="7649539"/>
            <a:ext cx="126040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813</a:t>
            </a:r>
          </a:p>
        </p:txBody>
      </p:sp>
      <p:sp>
        <p:nvSpPr>
          <p:cNvPr id="7" name="Shape 1200"/>
          <p:cNvSpPr/>
          <p:nvPr/>
        </p:nvSpPr>
        <p:spPr>
          <a:xfrm>
            <a:off x="2549015" y="7649539"/>
            <a:ext cx="1774241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phys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w2,w5,w7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w1,w8,w9</a:t>
            </a:r>
          </a:p>
        </p:txBody>
      </p:sp>
      <p:sp>
        <p:nvSpPr>
          <p:cNvPr id="8" name="Shape 1201"/>
          <p:cNvSpPr/>
          <p:nvPr/>
        </p:nvSpPr>
        <p:spPr>
          <a:xfrm>
            <a:off x="831673" y="8178894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" name="Shape 1202"/>
          <p:cNvSpPr/>
          <p:nvPr/>
        </p:nvSpPr>
        <p:spPr>
          <a:xfrm flipV="1">
            <a:off x="2355485" y="7715987"/>
            <a:ext cx="1" cy="109411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" name="Shape 1203"/>
          <p:cNvSpPr/>
          <p:nvPr/>
        </p:nvSpPr>
        <p:spPr>
          <a:xfrm>
            <a:off x="1343096" y="8690939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" name="Shape 1204"/>
          <p:cNvSpPr/>
          <p:nvPr/>
        </p:nvSpPr>
        <p:spPr>
          <a:xfrm>
            <a:off x="3201185" y="8690939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2" name="Shape 1205"/>
          <p:cNvSpPr/>
          <p:nvPr/>
        </p:nvSpPr>
        <p:spPr>
          <a:xfrm>
            <a:off x="1198470" y="5700920"/>
            <a:ext cx="28247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u="sng"/>
            </a:lvl1pPr>
          </a:lstStyle>
          <a:p>
            <a:pPr lvl="0">
              <a:defRPr sz="1800" u="none">
                <a:solidFill>
                  <a:srgbClr val="000000"/>
                </a:solidFill>
              </a:defRPr>
            </a:pPr>
            <a:r>
              <a:rPr sz="3000" u="sng">
                <a:solidFill>
                  <a:srgbClr val="FFFFFF"/>
                </a:solidFill>
              </a:rPr>
              <a:t>file namespace:</a:t>
            </a:r>
          </a:p>
        </p:txBody>
      </p:sp>
      <p:sp>
        <p:nvSpPr>
          <p:cNvPr id="13" name="Shape 1206"/>
          <p:cNvSpPr/>
          <p:nvPr/>
        </p:nvSpPr>
        <p:spPr>
          <a:xfrm>
            <a:off x="944470" y="6094620"/>
            <a:ext cx="339079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/foo/bar =&gt; 924,813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/var/log =&gt; 123,999</a:t>
            </a:r>
          </a:p>
        </p:txBody>
      </p:sp>
      <p:sp>
        <p:nvSpPr>
          <p:cNvPr id="2" name="Rectangle 1"/>
          <p:cNvSpPr/>
          <p:nvPr/>
        </p:nvSpPr>
        <p:spPr>
          <a:xfrm>
            <a:off x="355600" y="4248500"/>
            <a:ext cx="53367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</a:rPr>
              <a:t>What if Chunk Size Doubles?</a:t>
            </a:r>
          </a:p>
        </p:txBody>
      </p:sp>
      <p:sp>
        <p:nvSpPr>
          <p:cNvPr id="3" name="Rectangle 2"/>
          <p:cNvSpPr/>
          <p:nvPr/>
        </p:nvSpPr>
        <p:spPr>
          <a:xfrm>
            <a:off x="4602900" y="6115555"/>
            <a:ext cx="2605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1"/>
                </a:solidFill>
              </a:rPr>
              <a:t>lists half as long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64024" y="7709941"/>
            <a:ext cx="3219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1"/>
                </a:solidFill>
              </a:rPr>
              <a:t>half as many entries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23456" y="4274087"/>
            <a:ext cx="724746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Any disadvantages to making </a:t>
            </a:r>
            <a:r>
              <a:rPr lang="en-US" sz="2800" dirty="0" smtClean="0"/>
              <a:t>chunks huge</a:t>
            </a:r>
            <a:r>
              <a:rPr lang="en-US" sz="2800" dirty="0"/>
              <a:t>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67622" y="4833275"/>
            <a:ext cx="4423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Cannot parallelize I/O as </a:t>
            </a:r>
            <a:r>
              <a:rPr lang="en-US" sz="2400" dirty="0" smtClean="0">
                <a:solidFill>
                  <a:schemeClr val="bg1"/>
                </a:solidFill>
              </a:rPr>
              <a:t>much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" name="Shape 12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9833">
              <a:defRPr sz="616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160" dirty="0">
                <a:solidFill>
                  <a:srgbClr val="FFFFFF"/>
                </a:solidFill>
              </a:rPr>
              <a:t>Master: </a:t>
            </a:r>
            <a:r>
              <a:rPr lang="en-US" sz="6160" dirty="0" smtClean="0">
                <a:solidFill>
                  <a:srgbClr val="FFFFFF"/>
                </a:solidFill>
              </a:rPr>
              <a:t/>
            </a:r>
            <a:br>
              <a:rPr lang="en-US" sz="6160" dirty="0" smtClean="0">
                <a:solidFill>
                  <a:srgbClr val="FFFFFF"/>
                </a:solidFill>
              </a:rPr>
            </a:br>
            <a:r>
              <a:rPr sz="6160" dirty="0" smtClean="0">
                <a:solidFill>
                  <a:srgbClr val="FFFFFF"/>
                </a:solidFill>
              </a:rPr>
              <a:t>Crashes </a:t>
            </a:r>
            <a:r>
              <a:rPr sz="6160" dirty="0">
                <a:solidFill>
                  <a:srgbClr val="FFFFFF"/>
                </a:solidFill>
              </a:rPr>
              <a:t>+ Consistency</a:t>
            </a:r>
          </a:p>
        </p:txBody>
      </p:sp>
      <p:sp>
        <p:nvSpPr>
          <p:cNvPr id="1248" name="Shape 1248"/>
          <p:cNvSpPr>
            <a:spLocks noGrp="1"/>
          </p:cNvSpPr>
          <p:nvPr>
            <p:ph type="body" idx="4294967295"/>
          </p:nvPr>
        </p:nvSpPr>
        <p:spPr>
          <a:xfrm>
            <a:off x="4586965" y="2201333"/>
            <a:ext cx="7949669" cy="701403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Advantage to minimizing master data structures:</a:t>
            </a:r>
            <a:br>
              <a:rPr lang="en-US" sz="3800" dirty="0" smtClean="0"/>
            </a:b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File </a:t>
            </a:r>
            <a:r>
              <a:rPr sz="3800" b="1" dirty="0"/>
              <a:t>namespace</a:t>
            </a:r>
            <a:r>
              <a:rPr sz="3800" dirty="0"/>
              <a:t> and </a:t>
            </a:r>
            <a:r>
              <a:rPr sz="3800" b="1" dirty="0"/>
              <a:t>chunk map </a:t>
            </a:r>
            <a:r>
              <a:rPr lang="en-US" sz="3800" dirty="0" smtClean="0"/>
              <a:t>fit</a:t>
            </a:r>
            <a:r>
              <a:rPr sz="3800" dirty="0" smtClean="0"/>
              <a:t> </a:t>
            </a:r>
            <a:r>
              <a:rPr sz="3800" dirty="0"/>
              <a:t>100% in </a:t>
            </a:r>
            <a:r>
              <a:rPr sz="3800" dirty="0" smtClean="0"/>
              <a:t>RAM</a:t>
            </a:r>
            <a:endParaRPr sz="3800" dirty="0"/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Advantage? 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100" dirty="0" smtClean="0"/>
              <a:t>Fast (</a:t>
            </a:r>
            <a:r>
              <a:rPr lang="en-US" sz="3100" dirty="0"/>
              <a:t>Allows master to </a:t>
            </a:r>
            <a:r>
              <a:rPr lang="en-US" sz="3100" dirty="0" smtClean="0"/>
              <a:t>keep up with </a:t>
            </a:r>
            <a:r>
              <a:rPr lang="en-US" sz="3100" dirty="0"/>
              <a:t>1000’s of </a:t>
            </a:r>
            <a:r>
              <a:rPr lang="en-US" sz="3100" dirty="0" smtClean="0"/>
              <a:t>workers)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 </a:t>
            </a:r>
            <a:r>
              <a:rPr lang="en-US" sz="3200" dirty="0" smtClean="0"/>
              <a:t>Disadvantage?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Limits size of namespace to what fits in RAM</a:t>
            </a:r>
            <a:endParaRPr lang="en-US" sz="2800" dirty="0"/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3000" dirty="0" smtClean="0"/>
              <a:t>W</a:t>
            </a:r>
            <a:r>
              <a:rPr sz="3000" dirty="0" smtClean="0"/>
              <a:t>hat </a:t>
            </a:r>
            <a:r>
              <a:rPr sz="3000" dirty="0"/>
              <a:t>if master crashes</a:t>
            </a:r>
            <a:r>
              <a:rPr sz="3000" dirty="0" smtClean="0"/>
              <a:t>?</a:t>
            </a:r>
            <a:endParaRPr lang="en-US" sz="33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</p:txBody>
      </p:sp>
      <p:sp>
        <p:nvSpPr>
          <p:cNvPr id="4" name="Shape 1197"/>
          <p:cNvSpPr/>
          <p:nvPr/>
        </p:nvSpPr>
        <p:spPr>
          <a:xfrm>
            <a:off x="304800" y="3639284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5" name="Shape 1198"/>
          <p:cNvSpPr/>
          <p:nvPr/>
        </p:nvSpPr>
        <p:spPr>
          <a:xfrm>
            <a:off x="1265908" y="5820236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6" name="Shape 1199"/>
          <p:cNvSpPr/>
          <p:nvPr/>
        </p:nvSpPr>
        <p:spPr>
          <a:xfrm>
            <a:off x="665908" y="6244855"/>
            <a:ext cx="126040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813</a:t>
            </a:r>
          </a:p>
        </p:txBody>
      </p:sp>
      <p:sp>
        <p:nvSpPr>
          <p:cNvPr id="7" name="Shape 1201"/>
          <p:cNvSpPr/>
          <p:nvPr/>
        </p:nvSpPr>
        <p:spPr>
          <a:xfrm>
            <a:off x="549734" y="6774210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" name="Shape 1202"/>
          <p:cNvSpPr/>
          <p:nvPr/>
        </p:nvSpPr>
        <p:spPr>
          <a:xfrm flipV="1">
            <a:off x="2073546" y="6311303"/>
            <a:ext cx="1" cy="109411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" name="Shape 1203"/>
          <p:cNvSpPr/>
          <p:nvPr/>
        </p:nvSpPr>
        <p:spPr>
          <a:xfrm>
            <a:off x="1061157" y="7286255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0" name="Shape 1204"/>
          <p:cNvSpPr/>
          <p:nvPr/>
        </p:nvSpPr>
        <p:spPr>
          <a:xfrm>
            <a:off x="2919246" y="7286255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" name="Shape 1205"/>
          <p:cNvSpPr/>
          <p:nvPr/>
        </p:nvSpPr>
        <p:spPr>
          <a:xfrm>
            <a:off x="916531" y="4296236"/>
            <a:ext cx="28247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u="sng"/>
            </a:lvl1pPr>
          </a:lstStyle>
          <a:p>
            <a:pPr lvl="0">
              <a:defRPr sz="1800" u="none">
                <a:solidFill>
                  <a:srgbClr val="000000"/>
                </a:solidFill>
              </a:defRPr>
            </a:pPr>
            <a:r>
              <a:rPr sz="3000" u="sng">
                <a:solidFill>
                  <a:srgbClr val="FFFFFF"/>
                </a:solidFill>
              </a:rPr>
              <a:t>file namespace:</a:t>
            </a:r>
          </a:p>
        </p:txBody>
      </p:sp>
      <p:sp>
        <p:nvSpPr>
          <p:cNvPr id="12" name="Shape 1206"/>
          <p:cNvSpPr/>
          <p:nvPr/>
        </p:nvSpPr>
        <p:spPr>
          <a:xfrm>
            <a:off x="662531" y="4689936"/>
            <a:ext cx="339079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/foo/bar =&gt; 924,813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/var/log =&gt; 123,999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Handle </a:t>
            </a:r>
            <a:br>
              <a:rPr lang="en-US" dirty="0" smtClean="0"/>
            </a:br>
            <a:r>
              <a:rPr lang="en-US" dirty="0" smtClean="0"/>
              <a:t>Master crashing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23334" y="2600961"/>
            <a:ext cx="11470642" cy="620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Two data structures to worry about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How </a:t>
            </a:r>
            <a:r>
              <a:rPr lang="en-US" sz="3200" dirty="0"/>
              <a:t>to make </a:t>
            </a:r>
            <a:r>
              <a:rPr lang="en-US" sz="3200" b="1" dirty="0"/>
              <a:t>namespace</a:t>
            </a:r>
            <a:r>
              <a:rPr lang="en-US" sz="3200" dirty="0"/>
              <a:t> persistent? </a:t>
            </a:r>
            <a:br>
              <a:rPr lang="en-US" sz="3200" dirty="0"/>
            </a:br>
            <a:r>
              <a:rPr lang="en-US" sz="3200" dirty="0"/>
              <a:t>Write updates to namespace </a:t>
            </a:r>
            <a:r>
              <a:rPr lang="en-US" sz="3200" dirty="0" smtClean="0"/>
              <a:t>to multiple logs</a:t>
            </a:r>
            <a:endParaRPr lang="en-US" sz="32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Where should these logs be located?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900" dirty="0"/>
              <a:t> </a:t>
            </a:r>
            <a:r>
              <a:rPr lang="en-US" sz="2900" dirty="0" smtClean="0"/>
              <a:t>Local </a:t>
            </a:r>
            <a:r>
              <a:rPr lang="en-US" sz="2900" dirty="0"/>
              <a:t>disk (disk is never read except for crash)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900" dirty="0"/>
              <a:t> D</a:t>
            </a:r>
            <a:r>
              <a:rPr lang="en-US" sz="2900" dirty="0" smtClean="0"/>
              <a:t>isks </a:t>
            </a:r>
            <a:r>
              <a:rPr lang="en-US" sz="2900" dirty="0"/>
              <a:t>on backup </a:t>
            </a:r>
            <a:r>
              <a:rPr lang="en-US" sz="2900" dirty="0" smtClean="0"/>
              <a:t>masters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900" dirty="0" smtClean="0"/>
              <a:t>Shadow read-only masters (may lag state, temporary access)</a:t>
            </a:r>
            <a:endParaRPr lang="en-US" sz="29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Result: High availability when master crashes!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What </a:t>
            </a:r>
            <a:r>
              <a:rPr lang="en-US" sz="3200" dirty="0"/>
              <a:t>about </a:t>
            </a:r>
            <a:r>
              <a:rPr lang="en-US" sz="3200" b="1" dirty="0"/>
              <a:t>chunk map</a:t>
            </a:r>
            <a:r>
              <a:rPr lang="en-US" sz="3200" dirty="0"/>
              <a:t>?</a:t>
            </a:r>
          </a:p>
        </p:txBody>
      </p:sp>
      <p:sp>
        <p:nvSpPr>
          <p:cNvPr id="8" name="Shape 1197"/>
          <p:cNvSpPr/>
          <p:nvPr/>
        </p:nvSpPr>
        <p:spPr>
          <a:xfrm>
            <a:off x="8788400" y="2250751"/>
            <a:ext cx="4048197" cy="411618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9" name="Shape 1198"/>
          <p:cNvSpPr/>
          <p:nvPr/>
        </p:nvSpPr>
        <p:spPr>
          <a:xfrm>
            <a:off x="9749508" y="4431703"/>
            <a:ext cx="21259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chunk map:</a:t>
            </a:r>
          </a:p>
        </p:txBody>
      </p:sp>
      <p:sp>
        <p:nvSpPr>
          <p:cNvPr id="10" name="Shape 1199"/>
          <p:cNvSpPr/>
          <p:nvPr/>
        </p:nvSpPr>
        <p:spPr>
          <a:xfrm>
            <a:off x="9149508" y="4856322"/>
            <a:ext cx="126040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logical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924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813</a:t>
            </a:r>
          </a:p>
        </p:txBody>
      </p:sp>
      <p:sp>
        <p:nvSpPr>
          <p:cNvPr id="11" name="Shape 1201"/>
          <p:cNvSpPr/>
          <p:nvPr/>
        </p:nvSpPr>
        <p:spPr>
          <a:xfrm>
            <a:off x="9033334" y="5385677"/>
            <a:ext cx="352831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" name="Shape 1202"/>
          <p:cNvSpPr/>
          <p:nvPr/>
        </p:nvSpPr>
        <p:spPr>
          <a:xfrm flipV="1">
            <a:off x="10557146" y="4922770"/>
            <a:ext cx="1" cy="1094119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" name="Shape 1203"/>
          <p:cNvSpPr/>
          <p:nvPr/>
        </p:nvSpPr>
        <p:spPr>
          <a:xfrm>
            <a:off x="9544757" y="5897722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4" name="Shape 1204"/>
          <p:cNvSpPr/>
          <p:nvPr/>
        </p:nvSpPr>
        <p:spPr>
          <a:xfrm>
            <a:off x="11402846" y="5897722"/>
            <a:ext cx="4699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5" name="Shape 1205"/>
          <p:cNvSpPr/>
          <p:nvPr/>
        </p:nvSpPr>
        <p:spPr>
          <a:xfrm>
            <a:off x="9400131" y="2907703"/>
            <a:ext cx="28247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u="sng"/>
            </a:lvl1pPr>
          </a:lstStyle>
          <a:p>
            <a:pPr lvl="0">
              <a:defRPr sz="1800" u="none">
                <a:solidFill>
                  <a:srgbClr val="000000"/>
                </a:solidFill>
              </a:defRPr>
            </a:pPr>
            <a:r>
              <a:rPr sz="3000" u="sng">
                <a:solidFill>
                  <a:srgbClr val="FFFFFF"/>
                </a:solidFill>
              </a:rPr>
              <a:t>file namespace:</a:t>
            </a:r>
          </a:p>
        </p:txBody>
      </p:sp>
      <p:sp>
        <p:nvSpPr>
          <p:cNvPr id="16" name="Shape 1206"/>
          <p:cNvSpPr/>
          <p:nvPr/>
        </p:nvSpPr>
        <p:spPr>
          <a:xfrm>
            <a:off x="9146131" y="3301403"/>
            <a:ext cx="339079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/foo/bar =&gt; 924,813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/var/log =&gt; 123,999</a:t>
            </a:r>
          </a:p>
        </p:txBody>
      </p:sp>
    </p:spTree>
    <p:extLst>
      <p:ext uri="{BB962C8B-B14F-4D97-AF65-F5344CB8AC3E}">
        <p14:creationId xmlns:p14="http://schemas.microsoft.com/office/powerpoint/2010/main" val="93019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Shape 12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Chunk </a:t>
            </a:r>
            <a:r>
              <a:rPr sz="6480" dirty="0" smtClean="0">
                <a:solidFill>
                  <a:srgbClr val="FFFFFF"/>
                </a:solidFill>
              </a:rPr>
              <a:t>Map</a:t>
            </a:r>
            <a:r>
              <a:rPr lang="en-US" sz="6480" dirty="0" smtClean="0">
                <a:solidFill>
                  <a:srgbClr val="FFFFFF"/>
                </a:solidFill>
              </a:rPr>
              <a:t> Consistency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289" name="Shape 1289"/>
          <p:cNvSpPr>
            <a:spLocks noGrp="1"/>
          </p:cNvSpPr>
          <p:nvPr>
            <p:ph type="body" idx="4294967295"/>
          </p:nvPr>
        </p:nvSpPr>
        <p:spPr>
          <a:xfrm>
            <a:off x="195042" y="2353009"/>
            <a:ext cx="12809757" cy="431457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Don’t </a:t>
            </a:r>
            <a:r>
              <a:rPr sz="3800" dirty="0" smtClean="0"/>
              <a:t>persist </a:t>
            </a:r>
            <a:r>
              <a:rPr lang="en-US" sz="3800" dirty="0" smtClean="0"/>
              <a:t>chunk map </a:t>
            </a:r>
            <a:r>
              <a:rPr sz="3800" dirty="0" smtClean="0"/>
              <a:t>on master </a:t>
            </a:r>
            <a:endParaRPr lang="en-US" sz="3800" dirty="0" smtClean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Approach: 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After crash (and periodically for cleanup), master asks each </a:t>
            </a:r>
            <a:r>
              <a:rPr lang="en-US" sz="3500" dirty="0" err="1" smtClean="0"/>
              <a:t>chunkserver</a:t>
            </a:r>
            <a:r>
              <a:rPr sz="3500" dirty="0" smtClean="0"/>
              <a:t> </a:t>
            </a:r>
            <a:r>
              <a:rPr sz="3500" dirty="0"/>
              <a:t>which chunks </a:t>
            </a:r>
            <a:r>
              <a:rPr lang="en-US" sz="3500" dirty="0" smtClean="0"/>
              <a:t>it has 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What if </a:t>
            </a:r>
            <a:r>
              <a:rPr lang="en-US" sz="3800" dirty="0" smtClean="0"/>
              <a:t>chunk server</a:t>
            </a:r>
            <a:r>
              <a:rPr sz="3800" dirty="0" smtClean="0"/>
              <a:t> </a:t>
            </a:r>
            <a:r>
              <a:rPr sz="3800" dirty="0"/>
              <a:t>dies too?  </a:t>
            </a: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Doesn’t </a:t>
            </a:r>
            <a:r>
              <a:rPr sz="3800" dirty="0"/>
              <a:t>matter, </a:t>
            </a:r>
            <a:r>
              <a:rPr sz="3800" dirty="0" smtClean="0"/>
              <a:t>that </a:t>
            </a:r>
            <a:r>
              <a:rPr sz="3800" dirty="0"/>
              <a:t>worker </a:t>
            </a:r>
            <a:r>
              <a:rPr sz="3800" dirty="0" smtClean="0"/>
              <a:t>can</a:t>
            </a:r>
            <a:r>
              <a:rPr lang="en-US" sz="3800" dirty="0" smtClean="0"/>
              <a:t>’t</a:t>
            </a:r>
            <a:r>
              <a:rPr sz="3800" dirty="0" smtClean="0"/>
              <a:t> </a:t>
            </a:r>
            <a:r>
              <a:rPr sz="3800" dirty="0"/>
              <a:t>serve chunks </a:t>
            </a:r>
            <a:r>
              <a:rPr sz="3800" dirty="0" smtClean="0"/>
              <a:t>anyway</a:t>
            </a:r>
            <a:endParaRPr sz="3800" dirty="0"/>
          </a:p>
        </p:txBody>
      </p:sp>
      <p:sp>
        <p:nvSpPr>
          <p:cNvPr id="1290" name="Shape 1290"/>
          <p:cNvSpPr/>
          <p:nvPr/>
        </p:nvSpPr>
        <p:spPr>
          <a:xfrm>
            <a:off x="9238576" y="7352689"/>
            <a:ext cx="2655399" cy="67369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Worker</a:t>
            </a:r>
          </a:p>
        </p:txBody>
      </p:sp>
      <p:grpSp>
        <p:nvGrpSpPr>
          <p:cNvPr id="1294" name="Group 1294"/>
          <p:cNvGrpSpPr/>
          <p:nvPr/>
        </p:nvGrpSpPr>
        <p:grpSpPr>
          <a:xfrm>
            <a:off x="9276177" y="8189094"/>
            <a:ext cx="1215703" cy="1005888"/>
            <a:chOff x="0" y="0"/>
            <a:chExt cx="1215701" cy="1005886"/>
          </a:xfrm>
        </p:grpSpPr>
        <p:sp>
          <p:nvSpPr>
            <p:cNvPr id="1291" name="Shape 1291"/>
            <p:cNvSpPr/>
            <p:nvPr/>
          </p:nvSpPr>
          <p:spPr>
            <a:xfrm>
              <a:off x="15158" y="454737"/>
              <a:ext cx="1185386" cy="55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92" name="Shape 1292"/>
            <p:cNvSpPr/>
            <p:nvPr/>
          </p:nvSpPr>
          <p:spPr>
            <a:xfrm>
              <a:off x="0" y="276103"/>
              <a:ext cx="1215702" cy="461101"/>
            </a:xfrm>
            <a:prstGeom prst="rect">
              <a:avLst/>
            </a:pr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93" name="Shape 1293"/>
            <p:cNvSpPr/>
            <p:nvPr/>
          </p:nvSpPr>
          <p:spPr>
            <a:xfrm>
              <a:off x="15157" y="0"/>
              <a:ext cx="1185387" cy="55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298" name="Group 1298"/>
          <p:cNvGrpSpPr/>
          <p:nvPr/>
        </p:nvGrpSpPr>
        <p:grpSpPr>
          <a:xfrm>
            <a:off x="10671546" y="8189094"/>
            <a:ext cx="1215703" cy="1005888"/>
            <a:chOff x="0" y="0"/>
            <a:chExt cx="1215701" cy="1005886"/>
          </a:xfrm>
        </p:grpSpPr>
        <p:sp>
          <p:nvSpPr>
            <p:cNvPr id="1295" name="Shape 1295"/>
            <p:cNvSpPr/>
            <p:nvPr/>
          </p:nvSpPr>
          <p:spPr>
            <a:xfrm>
              <a:off x="15158" y="454737"/>
              <a:ext cx="1185387" cy="55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96" name="Shape 1296"/>
            <p:cNvSpPr/>
            <p:nvPr/>
          </p:nvSpPr>
          <p:spPr>
            <a:xfrm>
              <a:off x="0" y="276103"/>
              <a:ext cx="1215702" cy="461101"/>
            </a:xfrm>
            <a:prstGeom prst="rect">
              <a:avLst/>
            </a:prstGeom>
            <a:solidFill>
              <a:srgbClr val="D459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297" name="Shape 1297"/>
            <p:cNvSpPr/>
            <p:nvPr/>
          </p:nvSpPr>
          <p:spPr>
            <a:xfrm>
              <a:off x="15157" y="0"/>
              <a:ext cx="1185388" cy="55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45954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1299" name="Shape 1299"/>
          <p:cNvSpPr/>
          <p:nvPr/>
        </p:nvSpPr>
        <p:spPr>
          <a:xfrm>
            <a:off x="3810439" y="7352689"/>
            <a:ext cx="2655399" cy="673697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Master</a:t>
            </a:r>
          </a:p>
        </p:txBody>
      </p:sp>
      <p:sp>
        <p:nvSpPr>
          <p:cNvPr id="1300" name="Shape 1300"/>
          <p:cNvSpPr/>
          <p:nvPr/>
        </p:nvSpPr>
        <p:spPr>
          <a:xfrm>
            <a:off x="9510118" y="8649602"/>
            <a:ext cx="376899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100"/>
              <a:t>A</a:t>
            </a:r>
          </a:p>
        </p:txBody>
      </p:sp>
      <p:sp>
        <p:nvSpPr>
          <p:cNvPr id="1301" name="Shape 1301"/>
          <p:cNvSpPr/>
          <p:nvPr/>
        </p:nvSpPr>
        <p:spPr>
          <a:xfrm>
            <a:off x="9891118" y="8649602"/>
            <a:ext cx="376899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100"/>
              <a:t>B</a:t>
            </a:r>
          </a:p>
        </p:txBody>
      </p:sp>
      <p:sp>
        <p:nvSpPr>
          <p:cNvPr id="1302" name="Shape 1302"/>
          <p:cNvSpPr/>
          <p:nvPr/>
        </p:nvSpPr>
        <p:spPr>
          <a:xfrm>
            <a:off x="10896291" y="8649602"/>
            <a:ext cx="398552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100"/>
              <a:t>C</a:t>
            </a:r>
          </a:p>
        </p:txBody>
      </p:sp>
      <p:sp>
        <p:nvSpPr>
          <p:cNvPr id="1303" name="Shape 1303"/>
          <p:cNvSpPr/>
          <p:nvPr/>
        </p:nvSpPr>
        <p:spPr>
          <a:xfrm>
            <a:off x="11277291" y="8649602"/>
            <a:ext cx="398552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100"/>
              <a:t>D</a:t>
            </a:r>
          </a:p>
        </p:txBody>
      </p:sp>
      <p:sp>
        <p:nvSpPr>
          <p:cNvPr id="1304" name="Shape 1304"/>
          <p:cNvSpPr/>
          <p:nvPr/>
        </p:nvSpPr>
        <p:spPr>
          <a:xfrm>
            <a:off x="6980098" y="7628465"/>
            <a:ext cx="1744219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I have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{A,B,C,D}</a:t>
            </a:r>
          </a:p>
        </p:txBody>
      </p:sp>
      <p:sp>
        <p:nvSpPr>
          <p:cNvPr id="1305" name="Shape 1305"/>
          <p:cNvSpPr/>
          <p:nvPr/>
        </p:nvSpPr>
        <p:spPr>
          <a:xfrm flipH="1">
            <a:off x="6552491" y="7683581"/>
            <a:ext cx="259943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1086776" y="8882554"/>
            <a:ext cx="5447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What if one of chunk server’s disks dies?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Shape 13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GFS Overview</a:t>
            </a:r>
          </a:p>
        </p:txBody>
      </p:sp>
      <p:sp>
        <p:nvSpPr>
          <p:cNvPr id="1359" name="Shape 1359"/>
          <p:cNvSpPr>
            <a:spLocks noGrp="1"/>
          </p:cNvSpPr>
          <p:nvPr>
            <p:ph type="body" idx="4294967295"/>
          </p:nvPr>
        </p:nvSpPr>
        <p:spPr>
          <a:xfrm>
            <a:off x="626533" y="2319866"/>
            <a:ext cx="11099800" cy="565308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/>
              <a:t>Motivation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strike="sngStrike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/>
              <a:t>Architecture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strike="sngStrike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/>
              <a:t>Master metadata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err="1" smtClean="0"/>
              <a:t>Chunkserver</a:t>
            </a:r>
            <a:r>
              <a:rPr sz="3800" dirty="0" smtClean="0"/>
              <a:t> </a:t>
            </a:r>
            <a:r>
              <a:rPr sz="3800" dirty="0"/>
              <a:t>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Shape 13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err="1" smtClean="0">
                <a:solidFill>
                  <a:srgbClr val="FFFFFF"/>
                </a:solidFill>
              </a:rPr>
              <a:t>Chunkserver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sz="6480" dirty="0">
                <a:solidFill>
                  <a:srgbClr val="FFFFFF"/>
                </a:solidFill>
              </a:rPr>
              <a:t>Consistency</a:t>
            </a:r>
          </a:p>
        </p:txBody>
      </p:sp>
      <p:sp>
        <p:nvSpPr>
          <p:cNvPr id="1362" name="Shape 1362"/>
          <p:cNvSpPr>
            <a:spLocks noGrp="1"/>
          </p:cNvSpPr>
          <p:nvPr>
            <p:ph type="body" idx="4294967295"/>
          </p:nvPr>
        </p:nvSpPr>
        <p:spPr>
          <a:xfrm>
            <a:off x="396805" y="2404533"/>
            <a:ext cx="12208934" cy="547528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How </a:t>
            </a:r>
            <a:r>
              <a:rPr lang="en-US" sz="3800" dirty="0" smtClean="0"/>
              <a:t>does GFS en</a:t>
            </a:r>
            <a:r>
              <a:rPr sz="3800" dirty="0" smtClean="0"/>
              <a:t>sure </a:t>
            </a:r>
            <a:r>
              <a:rPr sz="3800" dirty="0"/>
              <a:t>physical chunks </a:t>
            </a:r>
            <a:r>
              <a:rPr lang="en-US" sz="3800" dirty="0" smtClean="0"/>
              <a:t>on different chunkservers </a:t>
            </a:r>
            <a:r>
              <a:rPr sz="3800" dirty="0" smtClean="0"/>
              <a:t>are </a:t>
            </a:r>
            <a:r>
              <a:rPr sz="3800" dirty="0"/>
              <a:t>consistent with </a:t>
            </a:r>
            <a:r>
              <a:rPr lang="en-US" sz="3800" dirty="0" smtClean="0"/>
              <a:t>one</a:t>
            </a:r>
            <a:r>
              <a:rPr lang="en-US" sz="3800" dirty="0"/>
              <a:t> </a:t>
            </a:r>
            <a:r>
              <a:rPr lang="en-US" sz="3800" dirty="0" smtClean="0"/>
              <a:t>an</a:t>
            </a:r>
            <a:r>
              <a:rPr sz="3800" dirty="0" smtClean="0"/>
              <a:t>other?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Corruption: delete chunks that violate </a:t>
            </a:r>
            <a:r>
              <a:rPr sz="3800" b="1" dirty="0" smtClean="0"/>
              <a:t>checksum</a:t>
            </a:r>
            <a:endParaRPr lang="en-US" sz="3800" b="1" dirty="0" smtClean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Master eventually sees chunk has &lt; desired replication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What about concurrent </a:t>
            </a:r>
            <a:r>
              <a:rPr sz="3800" dirty="0" smtClean="0"/>
              <a:t>writes</a:t>
            </a:r>
            <a:r>
              <a:rPr lang="en-US" sz="3800" dirty="0" smtClean="0"/>
              <a:t> (or appends) from different clients</a:t>
            </a:r>
            <a:r>
              <a:rPr sz="3800" dirty="0" smtClean="0"/>
              <a:t>?</a:t>
            </a:r>
            <a:r>
              <a:rPr lang="en-US" sz="3800" dirty="0" smtClean="0"/>
              <a:t> (e.g., multiple producers)</a:t>
            </a:r>
            <a:endParaRPr sz="3800" dirty="0"/>
          </a:p>
        </p:txBody>
      </p:sp>
      <p:grpSp>
        <p:nvGrpSpPr>
          <p:cNvPr id="4" name="Group 759"/>
          <p:cNvGrpSpPr/>
          <p:nvPr/>
        </p:nvGrpSpPr>
        <p:grpSpPr>
          <a:xfrm>
            <a:off x="740427" y="6952226"/>
            <a:ext cx="1975682" cy="2415703"/>
            <a:chOff x="0" y="0"/>
            <a:chExt cx="1975680" cy="2415702"/>
          </a:xfrm>
        </p:grpSpPr>
        <p:sp>
          <p:nvSpPr>
            <p:cNvPr id="5" name="Shape 753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1</a:t>
              </a:r>
            </a:p>
          </p:txBody>
        </p:sp>
        <p:grpSp>
          <p:nvGrpSpPr>
            <p:cNvPr id="6" name="Group 757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8" name="Shape 754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9" name="Shape 755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0" name="Shape 756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7" name="Shape 758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1" name="Group 766"/>
          <p:cNvGrpSpPr/>
          <p:nvPr/>
        </p:nvGrpSpPr>
        <p:grpSpPr>
          <a:xfrm>
            <a:off x="3034893" y="6952226"/>
            <a:ext cx="1975682" cy="2415703"/>
            <a:chOff x="0" y="0"/>
            <a:chExt cx="1975680" cy="2415702"/>
          </a:xfrm>
        </p:grpSpPr>
        <p:sp>
          <p:nvSpPr>
            <p:cNvPr id="12" name="Shape 760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2</a:t>
              </a:r>
            </a:p>
          </p:txBody>
        </p:sp>
        <p:grpSp>
          <p:nvGrpSpPr>
            <p:cNvPr id="13" name="Group 764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15" name="Shape 761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6" name="Shape 762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17" name="Shape 763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14" name="Shape 765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18" name="Group 773"/>
          <p:cNvGrpSpPr/>
          <p:nvPr/>
        </p:nvGrpSpPr>
        <p:grpSpPr>
          <a:xfrm>
            <a:off x="5329360" y="6952226"/>
            <a:ext cx="1975682" cy="2415703"/>
            <a:chOff x="0" y="0"/>
            <a:chExt cx="1975680" cy="2415702"/>
          </a:xfrm>
        </p:grpSpPr>
        <p:sp>
          <p:nvSpPr>
            <p:cNvPr id="19" name="Shape 767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3</a:t>
              </a:r>
            </a:p>
          </p:txBody>
        </p:sp>
        <p:grpSp>
          <p:nvGrpSpPr>
            <p:cNvPr id="20" name="Group 771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2" name="Shape 768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3" name="Shape 769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24" name="Shape 770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1" name="Shape 772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grpSp>
        <p:nvGrpSpPr>
          <p:cNvPr id="25" name="Group 780"/>
          <p:cNvGrpSpPr/>
          <p:nvPr/>
        </p:nvGrpSpPr>
        <p:grpSpPr>
          <a:xfrm>
            <a:off x="9918293" y="6952226"/>
            <a:ext cx="1975682" cy="2415703"/>
            <a:chOff x="0" y="0"/>
            <a:chExt cx="1975680" cy="2415702"/>
          </a:xfrm>
        </p:grpSpPr>
        <p:sp>
          <p:nvSpPr>
            <p:cNvPr id="26" name="Shape 774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5</a:t>
              </a:r>
            </a:p>
          </p:txBody>
        </p:sp>
        <p:grpSp>
          <p:nvGrpSpPr>
            <p:cNvPr id="27" name="Group 778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29" name="Shape 775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0" name="Shape 776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31" name="Shape 777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28" name="Shape 779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32" name="Shape 781"/>
          <p:cNvSpPr/>
          <p:nvPr/>
        </p:nvSpPr>
        <p:spPr>
          <a:xfrm>
            <a:off x="10166682" y="8616131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33" name="Shape 782"/>
          <p:cNvSpPr/>
          <p:nvPr/>
        </p:nvSpPr>
        <p:spPr>
          <a:xfrm>
            <a:off x="3800496" y="8743131"/>
            <a:ext cx="4444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34" name="Shape 783"/>
          <p:cNvSpPr/>
          <p:nvPr/>
        </p:nvSpPr>
        <p:spPr>
          <a:xfrm>
            <a:off x="1592343" y="8757743"/>
            <a:ext cx="4444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35" name="Shape 784"/>
          <p:cNvSpPr/>
          <p:nvPr/>
        </p:nvSpPr>
        <p:spPr>
          <a:xfrm>
            <a:off x="2129340" y="8613245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36" name="Shape 785"/>
          <p:cNvSpPr/>
          <p:nvPr/>
        </p:nvSpPr>
        <p:spPr>
          <a:xfrm>
            <a:off x="6141725" y="8740245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37" name="Shape 786"/>
          <p:cNvSpPr/>
          <p:nvPr/>
        </p:nvSpPr>
        <p:spPr>
          <a:xfrm>
            <a:off x="10748156" y="8738803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C</a:t>
            </a:r>
          </a:p>
        </p:txBody>
      </p:sp>
      <p:sp>
        <p:nvSpPr>
          <p:cNvPr id="38" name="Shape 787"/>
          <p:cNvSpPr/>
          <p:nvPr/>
        </p:nvSpPr>
        <p:spPr>
          <a:xfrm>
            <a:off x="3312508" y="8614688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39" name="Shape 788"/>
          <p:cNvSpPr/>
          <p:nvPr/>
        </p:nvSpPr>
        <p:spPr>
          <a:xfrm>
            <a:off x="5629359" y="8629301"/>
            <a:ext cx="4444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grpSp>
        <p:nvGrpSpPr>
          <p:cNvPr id="40" name="Group 795"/>
          <p:cNvGrpSpPr/>
          <p:nvPr/>
        </p:nvGrpSpPr>
        <p:grpSpPr>
          <a:xfrm>
            <a:off x="7623827" y="6952226"/>
            <a:ext cx="1975682" cy="2415703"/>
            <a:chOff x="0" y="0"/>
            <a:chExt cx="1975680" cy="2415702"/>
          </a:xfrm>
        </p:grpSpPr>
        <p:sp>
          <p:nvSpPr>
            <p:cNvPr id="41" name="Shape 789"/>
            <p:cNvSpPr/>
            <p:nvPr/>
          </p:nvSpPr>
          <p:spPr>
            <a:xfrm>
              <a:off x="0" y="0"/>
              <a:ext cx="1975681" cy="673696"/>
            </a:xfrm>
            <a:prstGeom prst="rect">
              <a:avLst/>
            </a:prstGeom>
            <a:solidFill>
              <a:srgbClr val="308B1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600" b="1">
                  <a:solidFill>
                    <a:srgbClr val="FFFFFF"/>
                  </a:solidFill>
                </a:rPr>
                <a:t>Server 4</a:t>
              </a:r>
            </a:p>
          </p:txBody>
        </p:sp>
        <p:grpSp>
          <p:nvGrpSpPr>
            <p:cNvPr id="42" name="Group 793"/>
            <p:cNvGrpSpPr/>
            <p:nvPr/>
          </p:nvGrpSpPr>
          <p:grpSpPr>
            <a:xfrm>
              <a:off x="207862" y="1082341"/>
              <a:ext cx="1611484" cy="1333362"/>
              <a:chOff x="0" y="0"/>
              <a:chExt cx="1611483" cy="1333360"/>
            </a:xfrm>
          </p:grpSpPr>
          <p:sp>
            <p:nvSpPr>
              <p:cNvPr id="44" name="Shape 790"/>
              <p:cNvSpPr/>
              <p:nvPr/>
            </p:nvSpPr>
            <p:spPr>
              <a:xfrm>
                <a:off x="20092" y="60278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5" name="Shape 791"/>
              <p:cNvSpPr/>
              <p:nvPr/>
            </p:nvSpPr>
            <p:spPr>
              <a:xfrm>
                <a:off x="0" y="365991"/>
                <a:ext cx="1611484" cy="611216"/>
              </a:xfrm>
              <a:prstGeom prst="rect">
                <a:avLst/>
              </a:prstGeom>
              <a:solidFill>
                <a:srgbClr val="D459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  <p:sp>
            <p:nvSpPr>
              <p:cNvPr id="46" name="Shape 792"/>
              <p:cNvSpPr/>
              <p:nvPr/>
            </p:nvSpPr>
            <p:spPr>
              <a:xfrm>
                <a:off x="20092" y="0"/>
                <a:ext cx="1571299" cy="7305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D45954"/>
              </a:solidFill>
              <a:ln w="254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/>
                </a:pPr>
                <a:endParaRPr/>
              </a:p>
            </p:txBody>
          </p:sp>
        </p:grpSp>
        <p:sp>
          <p:nvSpPr>
            <p:cNvPr id="43" name="Shape 794"/>
            <p:cNvSpPr/>
            <p:nvPr/>
          </p:nvSpPr>
          <p:spPr>
            <a:xfrm flipV="1">
              <a:off x="987840" y="668985"/>
              <a:ext cx="1" cy="390955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47" name="Shape 796"/>
          <p:cNvSpPr/>
          <p:nvPr/>
        </p:nvSpPr>
        <p:spPr>
          <a:xfrm>
            <a:off x="7888271" y="8616131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Shape 1364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65" name="Shape 1365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366" name="Shape 1366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67" name="Shape 1367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368" name="Shape 1368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69" name="Shape 1369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" name="Shape 1371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72" name="Shape 1372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373" name="Shape 1373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74" name="Shape 1374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375" name="Shape 1375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76" name="Shape 1376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  <p:sp>
        <p:nvSpPr>
          <p:cNvPr id="1377" name="Shape 1377"/>
          <p:cNvSpPr/>
          <p:nvPr/>
        </p:nvSpPr>
        <p:spPr>
          <a:xfrm>
            <a:off x="2145233" y="3726587"/>
            <a:ext cx="8714334" cy="625343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1378" name="Shape 1378"/>
          <p:cNvSpPr/>
          <p:nvPr/>
        </p:nvSpPr>
        <p:spPr>
          <a:xfrm>
            <a:off x="1721297" y="4033080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79" name="Shape 1379"/>
          <p:cNvSpPr/>
          <p:nvPr/>
        </p:nvSpPr>
        <p:spPr>
          <a:xfrm>
            <a:off x="172636" y="3442358"/>
            <a:ext cx="133411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BBBB</a:t>
            </a:r>
          </a:p>
        </p:txBody>
      </p:sp>
      <p:sp>
        <p:nvSpPr>
          <p:cNvPr id="1380" name="Shape 1380"/>
          <p:cNvSpPr/>
          <p:nvPr/>
        </p:nvSpPr>
        <p:spPr>
          <a:xfrm flipH="1">
            <a:off x="10940877" y="4039258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81" name="Shape 1381"/>
          <p:cNvSpPr/>
          <p:nvPr/>
        </p:nvSpPr>
        <p:spPr>
          <a:xfrm>
            <a:off x="11498054" y="3442358"/>
            <a:ext cx="143469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CCCC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Why not use NFS?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5" name="Shape 45"/>
          <p:cNvSpPr>
            <a:spLocks noGrp="1"/>
          </p:cNvSpPr>
          <p:nvPr>
            <p:ph type="body" idx="4294967295"/>
          </p:nvPr>
        </p:nvSpPr>
        <p:spPr>
          <a:xfrm>
            <a:off x="169332" y="2232554"/>
            <a:ext cx="12429067" cy="721624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/>
              <a:t>Scalability : Must store &gt; 100s of Terabytes of file data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NFS </a:t>
            </a:r>
            <a:r>
              <a:rPr lang="en-US" sz="3800" dirty="0"/>
              <a:t>only exports a local FS on </a:t>
            </a:r>
            <a:r>
              <a:rPr lang="en-US" sz="3800" u="sng" dirty="0"/>
              <a:t>one machine</a:t>
            </a:r>
            <a:r>
              <a:rPr lang="en-US" sz="3800" dirty="0"/>
              <a:t> to other </a:t>
            </a:r>
            <a:r>
              <a:rPr lang="en-US" sz="3800" dirty="0" smtClean="0"/>
              <a:t>clients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GFS solution: store data on many server machines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lang="en-US" sz="3800" dirty="0"/>
          </a:p>
          <a:p>
            <a:pPr marL="742950" lvl="0" indent="-742950">
              <a:buAutoNum type="arabicPeriod" startAt="2"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/>
              <a:t>Failures: Must handle temporary and permanent failures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NFS </a:t>
            </a:r>
            <a:r>
              <a:rPr sz="3800" dirty="0"/>
              <a:t>only recovers from temporary </a:t>
            </a:r>
            <a:r>
              <a:rPr sz="3800" dirty="0" smtClean="0"/>
              <a:t>failure</a:t>
            </a:r>
            <a:endParaRPr sz="3800" dirty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 - not permanent disk/server failure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 - </a:t>
            </a:r>
            <a:r>
              <a:rPr sz="3500" dirty="0" smtClean="0"/>
              <a:t>recover</a:t>
            </a:r>
            <a:r>
              <a:rPr lang="en-US" sz="3500" dirty="0" smtClean="0"/>
              <a:t>y</a:t>
            </a:r>
            <a:r>
              <a:rPr sz="3500" dirty="0" smtClean="0"/>
              <a:t> </a:t>
            </a:r>
            <a:r>
              <a:rPr sz="3500" dirty="0"/>
              <a:t>means making reboot invisible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 - technique: </a:t>
            </a:r>
            <a:r>
              <a:rPr sz="3500" dirty="0" smtClean="0"/>
              <a:t>retry</a:t>
            </a:r>
            <a:r>
              <a:rPr lang="en-US" sz="3500" dirty="0" smtClean="0"/>
              <a:t> </a:t>
            </a:r>
            <a:r>
              <a:rPr sz="3500" dirty="0" smtClean="0"/>
              <a:t> </a:t>
            </a:r>
            <a:r>
              <a:rPr sz="3500" dirty="0"/>
              <a:t>(stateless and idempotent protocol helps</a:t>
            </a:r>
            <a:r>
              <a:rPr sz="3500" dirty="0" smtClean="0"/>
              <a:t>)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GFS</a:t>
            </a:r>
            <a:r>
              <a:rPr lang="en-US" sz="3800" dirty="0" smtClean="0"/>
              <a:t> solution: </a:t>
            </a:r>
            <a:r>
              <a:rPr sz="3800" dirty="0" smtClean="0"/>
              <a:t>replication and </a:t>
            </a:r>
            <a:r>
              <a:rPr sz="3800" dirty="0"/>
              <a:t>failover (like RAID)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Shape 1383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84" name="Shape 1384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385" name="Shape 1385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86" name="Shape 1386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387" name="Shape 1387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88" name="Shape 1388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  <p:sp>
        <p:nvSpPr>
          <p:cNvPr id="1389" name="Shape 1389"/>
          <p:cNvSpPr/>
          <p:nvPr/>
        </p:nvSpPr>
        <p:spPr>
          <a:xfrm>
            <a:off x="2145233" y="3726587"/>
            <a:ext cx="8714334" cy="625343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1390" name="Shape 1390"/>
          <p:cNvSpPr/>
          <p:nvPr/>
        </p:nvSpPr>
        <p:spPr>
          <a:xfrm>
            <a:off x="1721297" y="4033080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91" name="Shape 1391"/>
          <p:cNvSpPr/>
          <p:nvPr/>
        </p:nvSpPr>
        <p:spPr>
          <a:xfrm>
            <a:off x="172636" y="3442358"/>
            <a:ext cx="133411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BBBB</a:t>
            </a:r>
          </a:p>
        </p:txBody>
      </p:sp>
      <p:sp>
        <p:nvSpPr>
          <p:cNvPr id="1392" name="Shape 1392"/>
          <p:cNvSpPr/>
          <p:nvPr/>
        </p:nvSpPr>
        <p:spPr>
          <a:xfrm flipH="1">
            <a:off x="10940877" y="4039258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93" name="Shape 1393"/>
          <p:cNvSpPr/>
          <p:nvPr/>
        </p:nvSpPr>
        <p:spPr>
          <a:xfrm>
            <a:off x="11498054" y="3442358"/>
            <a:ext cx="143469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CCCC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Shape 1395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96" name="Shape 1396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397" name="Shape 1397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398" name="Shape 1398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399" name="Shape 1399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00" name="Shape 1400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  <p:sp>
        <p:nvSpPr>
          <p:cNvPr id="1401" name="Shape 1401"/>
          <p:cNvSpPr/>
          <p:nvPr/>
        </p:nvSpPr>
        <p:spPr>
          <a:xfrm>
            <a:off x="2145233" y="3726587"/>
            <a:ext cx="8714334" cy="625343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1402" name="Shape 1402"/>
          <p:cNvSpPr/>
          <p:nvPr/>
        </p:nvSpPr>
        <p:spPr>
          <a:xfrm>
            <a:off x="1721297" y="4033080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03" name="Shape 1403"/>
          <p:cNvSpPr/>
          <p:nvPr/>
        </p:nvSpPr>
        <p:spPr>
          <a:xfrm>
            <a:off x="172636" y="3442358"/>
            <a:ext cx="133411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BBBB</a:t>
            </a:r>
          </a:p>
        </p:txBody>
      </p:sp>
      <p:sp>
        <p:nvSpPr>
          <p:cNvPr id="1404" name="Shape 1404"/>
          <p:cNvSpPr/>
          <p:nvPr/>
        </p:nvSpPr>
        <p:spPr>
          <a:xfrm flipH="1">
            <a:off x="10940877" y="4039258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05" name="Shape 1405"/>
          <p:cNvSpPr/>
          <p:nvPr/>
        </p:nvSpPr>
        <p:spPr>
          <a:xfrm>
            <a:off x="11498054" y="3442358"/>
            <a:ext cx="143469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CCCC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7" name="Shape 1407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08" name="Shape 1408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409" name="Shape 1409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10" name="Shape 1410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411" name="Shape 1411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12" name="Shape 1412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  <p:sp>
        <p:nvSpPr>
          <p:cNvPr id="1413" name="Shape 1413"/>
          <p:cNvSpPr/>
          <p:nvPr/>
        </p:nvSpPr>
        <p:spPr>
          <a:xfrm>
            <a:off x="2145233" y="3726587"/>
            <a:ext cx="8714334" cy="625343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1414" name="Shape 1414"/>
          <p:cNvSpPr/>
          <p:nvPr/>
        </p:nvSpPr>
        <p:spPr>
          <a:xfrm>
            <a:off x="1721297" y="4033080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15" name="Shape 1415"/>
          <p:cNvSpPr/>
          <p:nvPr/>
        </p:nvSpPr>
        <p:spPr>
          <a:xfrm>
            <a:off x="172636" y="3442358"/>
            <a:ext cx="133411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BBBB</a:t>
            </a:r>
          </a:p>
        </p:txBody>
      </p:sp>
      <p:sp>
        <p:nvSpPr>
          <p:cNvPr id="1416" name="Shape 1416"/>
          <p:cNvSpPr/>
          <p:nvPr/>
        </p:nvSpPr>
        <p:spPr>
          <a:xfrm flipH="1">
            <a:off x="10940877" y="4039258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17" name="Shape 1417"/>
          <p:cNvSpPr/>
          <p:nvPr/>
        </p:nvSpPr>
        <p:spPr>
          <a:xfrm>
            <a:off x="11498054" y="3442358"/>
            <a:ext cx="143469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CCCC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" name="Shape 1419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20" name="Shape 1420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421" name="Shape 1421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22" name="Shape 1422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423" name="Shape 1423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24" name="Shape 1424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  <p:sp>
        <p:nvSpPr>
          <p:cNvPr id="1425" name="Shape 1425"/>
          <p:cNvSpPr/>
          <p:nvPr/>
        </p:nvSpPr>
        <p:spPr>
          <a:xfrm>
            <a:off x="2145233" y="3726587"/>
            <a:ext cx="8714334" cy="625343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1426" name="Shape 1426"/>
          <p:cNvSpPr/>
          <p:nvPr/>
        </p:nvSpPr>
        <p:spPr>
          <a:xfrm>
            <a:off x="1721297" y="4033080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7" name="Shape 1427"/>
          <p:cNvSpPr/>
          <p:nvPr/>
        </p:nvSpPr>
        <p:spPr>
          <a:xfrm>
            <a:off x="172636" y="3442358"/>
            <a:ext cx="133411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BBBB</a:t>
            </a:r>
          </a:p>
        </p:txBody>
      </p:sp>
      <p:sp>
        <p:nvSpPr>
          <p:cNvPr id="1428" name="Shape 1428"/>
          <p:cNvSpPr/>
          <p:nvPr/>
        </p:nvSpPr>
        <p:spPr>
          <a:xfrm flipH="1">
            <a:off x="10940877" y="4039258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9" name="Shape 1429"/>
          <p:cNvSpPr/>
          <p:nvPr/>
        </p:nvSpPr>
        <p:spPr>
          <a:xfrm>
            <a:off x="11498054" y="3442358"/>
            <a:ext cx="143469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CCCC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1" name="Shape 1431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32" name="Shape 1432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433" name="Shape 1433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34" name="Shape 1434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435" name="Shape 1435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36" name="Shape 1436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  <p:sp>
        <p:nvSpPr>
          <p:cNvPr id="1437" name="Shape 1437"/>
          <p:cNvSpPr/>
          <p:nvPr/>
        </p:nvSpPr>
        <p:spPr>
          <a:xfrm>
            <a:off x="2145233" y="3726587"/>
            <a:ext cx="8714334" cy="625343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1438" name="Shape 1438"/>
          <p:cNvSpPr/>
          <p:nvPr/>
        </p:nvSpPr>
        <p:spPr>
          <a:xfrm>
            <a:off x="1721297" y="4033080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9" name="Shape 1439"/>
          <p:cNvSpPr/>
          <p:nvPr/>
        </p:nvSpPr>
        <p:spPr>
          <a:xfrm>
            <a:off x="172636" y="3442358"/>
            <a:ext cx="133411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BBBB</a:t>
            </a:r>
          </a:p>
        </p:txBody>
      </p:sp>
      <p:sp>
        <p:nvSpPr>
          <p:cNvPr id="1440" name="Shape 1440"/>
          <p:cNvSpPr/>
          <p:nvPr/>
        </p:nvSpPr>
        <p:spPr>
          <a:xfrm flipH="1">
            <a:off x="10940877" y="4039258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41" name="Shape 1441"/>
          <p:cNvSpPr/>
          <p:nvPr/>
        </p:nvSpPr>
        <p:spPr>
          <a:xfrm>
            <a:off x="11498054" y="3442358"/>
            <a:ext cx="143469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CCCC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" name="Shape 1443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44" name="Shape 1444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445" name="Shape 1445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46" name="Shape 1446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447" name="Shape 1447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48" name="Shape 1448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  <p:sp>
        <p:nvSpPr>
          <p:cNvPr id="1449" name="Shape 1449"/>
          <p:cNvSpPr/>
          <p:nvPr/>
        </p:nvSpPr>
        <p:spPr>
          <a:xfrm>
            <a:off x="2145233" y="3726587"/>
            <a:ext cx="8714334" cy="625343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3800"/>
            </a:pPr>
            <a:endParaRPr/>
          </a:p>
        </p:txBody>
      </p:sp>
      <p:sp>
        <p:nvSpPr>
          <p:cNvPr id="1450" name="Shape 1450"/>
          <p:cNvSpPr/>
          <p:nvPr/>
        </p:nvSpPr>
        <p:spPr>
          <a:xfrm>
            <a:off x="1721297" y="4033080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51" name="Shape 1451"/>
          <p:cNvSpPr/>
          <p:nvPr/>
        </p:nvSpPr>
        <p:spPr>
          <a:xfrm>
            <a:off x="172636" y="3442358"/>
            <a:ext cx="133411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BBBB</a:t>
            </a:r>
          </a:p>
        </p:txBody>
      </p:sp>
      <p:sp>
        <p:nvSpPr>
          <p:cNvPr id="1452" name="Shape 1452"/>
          <p:cNvSpPr/>
          <p:nvPr/>
        </p:nvSpPr>
        <p:spPr>
          <a:xfrm flipH="1">
            <a:off x="10940877" y="4039258"/>
            <a:ext cx="34262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53" name="Shape 1453"/>
          <p:cNvSpPr/>
          <p:nvPr/>
        </p:nvSpPr>
        <p:spPr>
          <a:xfrm>
            <a:off x="11498054" y="3442358"/>
            <a:ext cx="143469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CCCC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Shape 1455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56" name="Shape 1456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457" name="Shape 1457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58" name="Shape 1458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459" name="Shape 1459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60" name="Shape 1460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Shape 1462"/>
          <p:cNvSpPr/>
          <p:nvPr/>
        </p:nvSpPr>
        <p:spPr>
          <a:xfrm>
            <a:off x="2291174" y="3005541"/>
            <a:ext cx="2067435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E8A433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63" name="Shape 1463"/>
          <p:cNvSpPr/>
          <p:nvPr/>
        </p:nvSpPr>
        <p:spPr>
          <a:xfrm>
            <a:off x="2136628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1)</a:t>
            </a:r>
          </a:p>
        </p:txBody>
      </p:sp>
      <p:sp>
        <p:nvSpPr>
          <p:cNvPr id="1464" name="Shape 1464"/>
          <p:cNvSpPr/>
          <p:nvPr/>
        </p:nvSpPr>
        <p:spPr>
          <a:xfrm>
            <a:off x="5468682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E8A433"/>
                </a:solidFill>
              </a:rPr>
              <a:t>CCCC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65" name="Shape 1465"/>
          <p:cNvSpPr/>
          <p:nvPr/>
        </p:nvSpPr>
        <p:spPr>
          <a:xfrm>
            <a:off x="5314137" y="1711050"/>
            <a:ext cx="23765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2)</a:t>
            </a:r>
          </a:p>
        </p:txBody>
      </p:sp>
      <p:sp>
        <p:nvSpPr>
          <p:cNvPr id="1466" name="Shape 1466"/>
          <p:cNvSpPr/>
          <p:nvPr/>
        </p:nvSpPr>
        <p:spPr>
          <a:xfrm>
            <a:off x="8646191" y="3005541"/>
            <a:ext cx="2067436" cy="2067435"/>
          </a:xfrm>
          <a:prstGeom prst="rect">
            <a:avLst/>
          </a:prstGeom>
          <a:solidFill/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11DBE3"/>
                </a:solidFill>
              </a:rPr>
              <a:t>BBBB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AAAA</a:t>
            </a:r>
          </a:p>
        </p:txBody>
      </p:sp>
      <p:sp>
        <p:nvSpPr>
          <p:cNvPr id="1467" name="Shape 1467"/>
          <p:cNvSpPr/>
          <p:nvPr/>
        </p:nvSpPr>
        <p:spPr>
          <a:xfrm>
            <a:off x="8491645" y="1711050"/>
            <a:ext cx="237652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chunk 143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(replica 3)</a:t>
            </a:r>
          </a:p>
        </p:txBody>
      </p:sp>
      <p:sp>
        <p:nvSpPr>
          <p:cNvPr id="1468" name="Shape 1468"/>
          <p:cNvSpPr/>
          <p:nvPr/>
        </p:nvSpPr>
        <p:spPr>
          <a:xfrm>
            <a:off x="3835805" y="5521657"/>
            <a:ext cx="5333190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tx1"/>
                </a:solidFill>
              </a:rPr>
              <a:t>Chunks disagree</a:t>
            </a:r>
            <a:r>
              <a:rPr sz="3200">
                <a:solidFill>
                  <a:schemeClr val="tx1"/>
                </a:solidFill>
              </a:rPr>
              <a:t>, </a:t>
            </a:r>
            <a:r>
              <a:rPr lang="en-US" sz="3200" smtClean="0">
                <a:solidFill>
                  <a:schemeClr val="tx1"/>
                </a:solidFill>
              </a:rPr>
              <a:t/>
            </a:r>
            <a:br>
              <a:rPr lang="en-US" sz="3200" smtClean="0">
                <a:solidFill>
                  <a:schemeClr val="tx1"/>
                </a:solidFill>
              </a:rPr>
            </a:br>
            <a:r>
              <a:rPr sz="3200" smtClean="0">
                <a:solidFill>
                  <a:schemeClr val="tx1"/>
                </a:solidFill>
              </a:rPr>
              <a:t>but </a:t>
            </a:r>
            <a:r>
              <a:rPr sz="3200" dirty="0">
                <a:solidFill>
                  <a:schemeClr val="tx1"/>
                </a:solidFill>
              </a:rPr>
              <a:t>all checksums are </a:t>
            </a:r>
            <a:r>
              <a:rPr sz="3200" dirty="0" smtClean="0">
                <a:solidFill>
                  <a:schemeClr val="tx1"/>
                </a:solidFill>
              </a:rPr>
              <a:t>correct</a:t>
            </a:r>
            <a:r>
              <a:rPr lang="en-US" sz="3200" smtClean="0">
                <a:solidFill>
                  <a:schemeClr val="tx1"/>
                </a:solidFill>
              </a:rPr>
              <a:t>, </a:t>
            </a:r>
            <a:br>
              <a:rPr lang="en-US" sz="3200" smtClean="0">
                <a:solidFill>
                  <a:schemeClr val="tx1"/>
                </a:solidFill>
              </a:rPr>
            </a:br>
            <a:r>
              <a:rPr lang="en-US" sz="3200" smtClean="0">
                <a:solidFill>
                  <a:schemeClr val="tx1"/>
                </a:solidFill>
              </a:rPr>
              <a:t>all </a:t>
            </a:r>
            <a:r>
              <a:rPr lang="en-US" sz="3200" dirty="0" smtClean="0">
                <a:solidFill>
                  <a:schemeClr val="tx1"/>
                </a:solidFill>
              </a:rPr>
              <a:t>writes suceeeded</a:t>
            </a:r>
            <a:r>
              <a:rPr lang="en-US" sz="3200" smtClean="0">
                <a:solidFill>
                  <a:schemeClr val="tx1"/>
                </a:solidFill>
              </a:rPr>
              <a:t>, </a:t>
            </a:r>
            <a:br>
              <a:rPr lang="en-US" sz="3200" smtClean="0">
                <a:solidFill>
                  <a:schemeClr val="tx1"/>
                </a:solidFill>
              </a:rPr>
            </a:br>
            <a:r>
              <a:rPr lang="en-US" sz="3200" smtClean="0">
                <a:solidFill>
                  <a:schemeClr val="tx1"/>
                </a:solidFill>
              </a:rPr>
              <a:t>and </a:t>
            </a:r>
            <a:r>
              <a:rPr lang="en-US" sz="3200" dirty="0" smtClean="0">
                <a:solidFill>
                  <a:schemeClr val="tx1"/>
                </a:solidFill>
              </a:rPr>
              <a:t>no machines ever failed!</a:t>
            </a:r>
            <a:r>
              <a:rPr sz="3200" dirty="0" smtClean="0">
                <a:solidFill>
                  <a:schemeClr val="tx1"/>
                </a:solidFill>
              </a:rPr>
              <a:t>!</a:t>
            </a: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68682" y="8382000"/>
            <a:ext cx="139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Ideas?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Shape 14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err="1" smtClean="0">
                <a:solidFill>
                  <a:srgbClr val="FFFFFF"/>
                </a:solidFill>
              </a:rPr>
              <a:t>Chunkserver</a:t>
            </a:r>
            <a:r>
              <a:rPr sz="6480" dirty="0" smtClean="0">
                <a:solidFill>
                  <a:srgbClr val="FFFFFF"/>
                </a:solidFill>
              </a:rPr>
              <a:t> Consistency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471" name="Shape 1471"/>
          <p:cNvSpPr>
            <a:spLocks noGrp="1"/>
          </p:cNvSpPr>
          <p:nvPr>
            <p:ph type="body" idx="4294967295"/>
          </p:nvPr>
        </p:nvSpPr>
        <p:spPr>
          <a:xfrm>
            <a:off x="237066" y="2201332"/>
            <a:ext cx="12361333" cy="699346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GFS must </a:t>
            </a:r>
            <a:r>
              <a:rPr sz="3800" dirty="0" smtClean="0"/>
              <a:t>“serialize</a:t>
            </a:r>
            <a:r>
              <a:rPr sz="3800" dirty="0"/>
              <a:t>” </a:t>
            </a:r>
            <a:r>
              <a:rPr sz="3800" dirty="0" smtClean="0"/>
              <a:t>writes</a:t>
            </a:r>
            <a:r>
              <a:rPr lang="en-US" sz="3800" dirty="0" smtClean="0"/>
              <a:t> across </a:t>
            </a:r>
            <a:r>
              <a:rPr lang="en-US" sz="3800" dirty="0" err="1" smtClean="0"/>
              <a:t>chunkservers</a:t>
            </a:r>
            <a:endParaRPr sz="38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Decide </a:t>
            </a:r>
            <a:r>
              <a:rPr sz="3500" dirty="0" smtClean="0"/>
              <a:t>an </a:t>
            </a:r>
            <a:r>
              <a:rPr sz="3500" dirty="0"/>
              <a:t>order of </a:t>
            </a:r>
            <a:r>
              <a:rPr sz="3500" dirty="0" smtClean="0"/>
              <a:t>writes</a:t>
            </a:r>
            <a:r>
              <a:rPr lang="en-US" sz="3500" dirty="0" smtClean="0"/>
              <a:t> </a:t>
            </a:r>
            <a:r>
              <a:rPr sz="3500" dirty="0" smtClean="0"/>
              <a:t>and</a:t>
            </a:r>
            <a:r>
              <a:rPr lang="en-US" sz="3500" dirty="0" smtClean="0"/>
              <a:t> ensure order is followed by every </a:t>
            </a:r>
            <a:r>
              <a:rPr lang="en-US" sz="3500" dirty="0" err="1" smtClean="0"/>
              <a:t>chunkserver</a:t>
            </a:r>
            <a:endParaRPr lang="en-US" sz="35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How to decide on an order</a:t>
            </a:r>
            <a:r>
              <a:rPr sz="3800" dirty="0" smtClean="0"/>
              <a:t>?</a:t>
            </a:r>
            <a:endParaRPr lang="en-US" sz="38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/>
              <a:t> </a:t>
            </a:r>
            <a:r>
              <a:rPr lang="en-US" sz="3500" dirty="0" smtClean="0"/>
              <a:t>don’t </a:t>
            </a:r>
            <a:r>
              <a:rPr lang="en-US" sz="3500" dirty="0"/>
              <a:t>want to overload master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/>
              <a:t> </a:t>
            </a:r>
            <a:r>
              <a:rPr lang="en-US" sz="3500" dirty="0" smtClean="0"/>
              <a:t>let </a:t>
            </a:r>
            <a:r>
              <a:rPr lang="en-US" sz="3500" dirty="0"/>
              <a:t>one replica be </a:t>
            </a:r>
            <a:r>
              <a:rPr lang="en-US" sz="3500" dirty="0" smtClean="0"/>
              <a:t>primary </a:t>
            </a:r>
            <a:r>
              <a:rPr lang="en-US" sz="3500" dirty="0"/>
              <a:t>and </a:t>
            </a:r>
            <a:r>
              <a:rPr lang="en-US" sz="3500" dirty="0" smtClean="0"/>
              <a:t>decide order of writes from clients</a:t>
            </a:r>
            <a:endParaRPr lang="en-US"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GFS write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757" y="2152599"/>
            <a:ext cx="8137030" cy="63804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622" y="8533064"/>
            <a:ext cx="124444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Performance Optimization: Data flows w/ most efficient network path</a:t>
            </a:r>
          </a:p>
          <a:p>
            <a:r>
              <a:rPr lang="en-US" sz="3200" dirty="0" smtClean="0">
                <a:solidFill>
                  <a:schemeClr val="bg2"/>
                </a:solidFill>
              </a:rPr>
              <a:t>Correctness: Control flow ensures data committed in same order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9904" y="5740400"/>
            <a:ext cx="5141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Primary: assign </a:t>
            </a:r>
            <a:r>
              <a:rPr lang="en-US" sz="2400" dirty="0" err="1" smtClean="0">
                <a:solidFill>
                  <a:schemeClr val="bg2"/>
                </a:solidFill>
              </a:rPr>
              <a:t>seq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num</a:t>
            </a:r>
            <a:r>
              <a:rPr lang="en-US" sz="2400" dirty="0" smtClean="0">
                <a:solidFill>
                  <a:schemeClr val="bg2"/>
                </a:solidFill>
              </a:rPr>
              <a:t> to each write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New File System: </a:t>
            </a:r>
            <a:r>
              <a:rPr sz="6480" dirty="0" smtClean="0">
                <a:solidFill>
                  <a:srgbClr val="FFFFFF"/>
                </a:solidFill>
              </a:rPr>
              <a:t>GFS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2" name="Shape 42"/>
          <p:cNvSpPr>
            <a:spLocks noGrp="1"/>
          </p:cNvSpPr>
          <p:nvPr>
            <p:ph type="body" idx="4294967295"/>
          </p:nvPr>
        </p:nvSpPr>
        <p:spPr>
          <a:xfrm>
            <a:off x="321733" y="2238375"/>
            <a:ext cx="12513734" cy="71934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Google </a:t>
            </a:r>
            <a:r>
              <a:rPr sz="3800" dirty="0"/>
              <a:t>published details in </a:t>
            </a:r>
            <a:r>
              <a:rPr sz="3800" dirty="0" smtClean="0"/>
              <a:t>2003</a:t>
            </a:r>
            <a:endParaRPr lang="en-US" sz="3800" dirty="0" smtClean="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Has evolved since then…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Open source implementation: </a:t>
            </a:r>
            <a:r>
              <a:rPr lang="en-US" sz="3600" dirty="0"/>
              <a:t> </a:t>
            </a:r>
            <a:r>
              <a:rPr sz="3600" dirty="0" smtClean="0"/>
              <a:t>Hadoop </a:t>
            </a:r>
            <a:r>
              <a:rPr lang="en-US" sz="3600" dirty="0" smtClean="0"/>
              <a:t>Distributed </a:t>
            </a:r>
            <a:r>
              <a:rPr sz="3600" dirty="0" smtClean="0"/>
              <a:t>FS </a:t>
            </a:r>
            <a:r>
              <a:rPr sz="3600" dirty="0"/>
              <a:t>(HDFS)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Shape 14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Primary Replica</a:t>
            </a:r>
          </a:p>
        </p:txBody>
      </p:sp>
      <p:sp>
        <p:nvSpPr>
          <p:cNvPr id="1477" name="Shape 1477"/>
          <p:cNvSpPr>
            <a:spLocks noGrp="1"/>
          </p:cNvSpPr>
          <p:nvPr>
            <p:ph type="body" idx="4294967295"/>
          </p:nvPr>
        </p:nvSpPr>
        <p:spPr>
          <a:xfrm>
            <a:off x="406400" y="2302933"/>
            <a:ext cx="12090400" cy="692573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Master </a:t>
            </a:r>
            <a:r>
              <a:rPr lang="en-US" sz="3800" dirty="0" smtClean="0"/>
              <a:t>chooses </a:t>
            </a:r>
            <a:r>
              <a:rPr sz="3800" dirty="0" smtClean="0"/>
              <a:t>primary </a:t>
            </a:r>
            <a:r>
              <a:rPr lang="en-US" sz="3800" dirty="0" smtClean="0"/>
              <a:t>replica </a:t>
            </a:r>
            <a:r>
              <a:rPr sz="3800" dirty="0" smtClean="0"/>
              <a:t>for </a:t>
            </a:r>
            <a:r>
              <a:rPr sz="3800" dirty="0"/>
              <a:t>each logical </a:t>
            </a:r>
            <a:r>
              <a:rPr sz="3800" dirty="0" smtClean="0"/>
              <a:t>chunk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What if primary dies?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Give primary </a:t>
            </a:r>
            <a:r>
              <a:rPr lang="en-US" sz="3800" dirty="0" smtClean="0"/>
              <a:t>replica a </a:t>
            </a:r>
            <a:r>
              <a:rPr sz="3800" b="1" dirty="0" smtClean="0"/>
              <a:t>lease</a:t>
            </a:r>
            <a:r>
              <a:rPr sz="3800" dirty="0" smtClean="0"/>
              <a:t> </a:t>
            </a:r>
            <a:r>
              <a:rPr sz="3800" dirty="0"/>
              <a:t>that </a:t>
            </a:r>
            <a:r>
              <a:rPr sz="3800" dirty="0" smtClean="0"/>
              <a:t>expire</a:t>
            </a:r>
            <a:r>
              <a:rPr lang="en-US" sz="3800" dirty="0" smtClean="0"/>
              <a:t>s</a:t>
            </a:r>
            <a:r>
              <a:rPr sz="3800" dirty="0" smtClean="0"/>
              <a:t> </a:t>
            </a:r>
            <a:r>
              <a:rPr sz="3800" dirty="0"/>
              <a:t>after 1 </a:t>
            </a:r>
            <a:r>
              <a:rPr sz="3800" dirty="0" smtClean="0"/>
              <a:t>minute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If master wants to reassign primary, and it can’t reach old primary, just wait 1 </a:t>
            </a:r>
            <a:r>
              <a:rPr sz="3800" dirty="0" smtClean="0"/>
              <a:t>minute</a:t>
            </a: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Shape 14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GFS Summary</a:t>
            </a:r>
          </a:p>
        </p:txBody>
      </p:sp>
      <p:sp>
        <p:nvSpPr>
          <p:cNvPr id="1480" name="Shape 1480"/>
          <p:cNvSpPr>
            <a:spLocks noGrp="1"/>
          </p:cNvSpPr>
          <p:nvPr>
            <p:ph type="body" idx="4294967295"/>
          </p:nvPr>
        </p:nvSpPr>
        <p:spPr>
          <a:xfrm>
            <a:off x="237067" y="2426230"/>
            <a:ext cx="12327466" cy="54705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Fight failure with </a:t>
            </a:r>
            <a:r>
              <a:rPr sz="3800" dirty="0" smtClean="0"/>
              <a:t>replication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Metadata consistency is hard, centralize to make it </a:t>
            </a:r>
            <a:r>
              <a:rPr sz="3800" dirty="0" smtClean="0"/>
              <a:t>easier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Data consistency is easier, distribute it for </a:t>
            </a:r>
            <a:r>
              <a:rPr sz="3800" dirty="0" smtClean="0"/>
              <a:t>scalability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Opportunity for 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smtClean="0">
                <a:solidFill>
                  <a:srgbClr val="FFFFFF"/>
                </a:solidFill>
              </a:rPr>
              <a:t>Co-design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57" name="Shape 57"/>
          <p:cNvSpPr>
            <a:spLocks noGrp="1"/>
          </p:cNvSpPr>
          <p:nvPr>
            <p:ph type="body" idx="4294967295"/>
          </p:nvPr>
        </p:nvSpPr>
        <p:spPr>
          <a:xfrm>
            <a:off x="338665" y="2235199"/>
            <a:ext cx="12395201" cy="6993467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Do not need general-purpose file system 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Does not need to be backwards-compatible with existing applications 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Does not need to adhere to POSIX specification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8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Opportunity </a:t>
            </a:r>
            <a:r>
              <a:rPr sz="3800" dirty="0"/>
              <a:t>to build FS and application </a:t>
            </a:r>
            <a:r>
              <a:rPr sz="3800" dirty="0" smtClean="0"/>
              <a:t>together</a:t>
            </a:r>
            <a:endParaRPr lang="en-US" sz="38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 smtClean="0"/>
              <a:t>Make </a:t>
            </a:r>
            <a:r>
              <a:rPr sz="3500" dirty="0"/>
              <a:t>sure applications can deal with FS </a:t>
            </a:r>
            <a:r>
              <a:rPr sz="3500" dirty="0" smtClean="0"/>
              <a:t>quirks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Avoid difficult FS features: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/>
              <a:t>R</a:t>
            </a:r>
            <a:r>
              <a:rPr sz="3500" dirty="0" smtClean="0"/>
              <a:t>ead dir</a:t>
            </a:r>
            <a:r>
              <a:rPr lang="en-US" sz="3500" dirty="0" smtClean="0"/>
              <a:t>ectory (make new directory structure)</a:t>
            </a:r>
            <a:endParaRPr sz="35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/>
              <a:t>L</a:t>
            </a:r>
            <a:r>
              <a:rPr sz="3500" dirty="0" smtClean="0"/>
              <a:t>inks</a:t>
            </a:r>
            <a:endParaRPr lang="en-US" sz="3500" dirty="0" smtClean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Reading from an open, deleted file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What Workloads?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54" name="Shape 54"/>
          <p:cNvSpPr>
            <a:spLocks noGrp="1"/>
          </p:cNvSpPr>
          <p:nvPr>
            <p:ph type="body" idx="4294967295"/>
          </p:nvPr>
        </p:nvSpPr>
        <p:spPr>
          <a:xfrm>
            <a:off x="147108" y="2277533"/>
            <a:ext cx="12163426" cy="7188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MapReduce</a:t>
            </a:r>
            <a:r>
              <a:rPr lang="en-US" sz="3800" dirty="0" smtClean="0"/>
              <a:t> (previous lecture)</a:t>
            </a:r>
            <a:endParaRPr lang="en-US" sz="38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b="1" dirty="0"/>
              <a:t>r</a:t>
            </a:r>
            <a:r>
              <a:rPr sz="3500" b="1" dirty="0" smtClean="0"/>
              <a:t>ead entire</a:t>
            </a:r>
            <a:r>
              <a:rPr lang="en-US" sz="3500" b="1" dirty="0" smtClean="0"/>
              <a:t> input</a:t>
            </a:r>
            <a:r>
              <a:rPr sz="3500" b="1" dirty="0" smtClean="0"/>
              <a:t> </a:t>
            </a:r>
            <a:r>
              <a:rPr lang="en-US" sz="3500" b="1" dirty="0" smtClean="0"/>
              <a:t>file (in chunks) 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/>
              <a:t>c</a:t>
            </a:r>
            <a:r>
              <a:rPr lang="en-US" sz="3500" dirty="0" smtClean="0"/>
              <a:t>ompute </a:t>
            </a:r>
            <a:r>
              <a:rPr sz="3500" dirty="0" smtClean="0"/>
              <a:t>over </a:t>
            </a:r>
            <a:r>
              <a:rPr lang="en-US" sz="3500" dirty="0" smtClean="0"/>
              <a:t>data</a:t>
            </a:r>
            <a:endParaRPr lang="en-US" sz="35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b="1" dirty="0" smtClean="0"/>
              <a:t>append </a:t>
            </a:r>
            <a:r>
              <a:rPr lang="en-US" sz="3500" dirty="0" smtClean="0"/>
              <a:t>to separate output files</a:t>
            </a:r>
            <a:endParaRPr sz="3500" dirty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lang="en-US" sz="3800" dirty="0" smtClean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Producer/consumer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 </a:t>
            </a:r>
            <a:r>
              <a:rPr sz="3500" dirty="0" smtClean="0"/>
              <a:t>many </a:t>
            </a:r>
            <a:r>
              <a:rPr sz="3500" dirty="0"/>
              <a:t>producers </a:t>
            </a:r>
            <a:r>
              <a:rPr sz="3500" b="1" dirty="0" smtClean="0"/>
              <a:t>append</a:t>
            </a:r>
            <a:r>
              <a:rPr sz="3500" dirty="0" smtClean="0"/>
              <a:t> </a:t>
            </a:r>
            <a:r>
              <a:rPr sz="3500" dirty="0"/>
              <a:t>work to </a:t>
            </a:r>
            <a:r>
              <a:rPr lang="en-US" sz="3500" dirty="0" smtClean="0"/>
              <a:t>shared </a:t>
            </a:r>
            <a:r>
              <a:rPr sz="3500" dirty="0" smtClean="0"/>
              <a:t>file </a:t>
            </a:r>
            <a:r>
              <a:rPr sz="3500" dirty="0"/>
              <a:t>concurrently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 </a:t>
            </a:r>
            <a:r>
              <a:rPr sz="3500" dirty="0" smtClean="0"/>
              <a:t>one </a:t>
            </a:r>
            <a:r>
              <a:rPr sz="3500" dirty="0"/>
              <a:t>consumer reads and does </a:t>
            </a:r>
            <a:r>
              <a:rPr sz="3500" dirty="0" smtClean="0"/>
              <a:t>work</a:t>
            </a:r>
            <a:r>
              <a:rPr lang="en-US" sz="3500" dirty="0" smtClean="0"/>
              <a:t> and </a:t>
            </a:r>
            <a:r>
              <a:rPr lang="en-US" sz="3500" b="1" dirty="0" smtClean="0"/>
              <a:t>appends</a:t>
            </a:r>
            <a:r>
              <a:rPr lang="en-US" sz="3500" dirty="0" smtClean="0"/>
              <a:t> to output file</a:t>
            </a:r>
            <a:endParaRPr lang="en-US" sz="3500" dirty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How to handle that appends are </a:t>
            </a:r>
            <a:r>
              <a:rPr lang="en-US" sz="3800" b="1" dirty="0" smtClean="0"/>
              <a:t>not</a:t>
            </a:r>
            <a:r>
              <a:rPr lang="en-US" sz="3800" dirty="0" smtClean="0"/>
              <a:t> idempotent?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Require applications to handle duplicate records in data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Add unique identifiers to records </a:t>
            </a:r>
            <a:endParaRPr sz="3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119" y="2119768"/>
            <a:ext cx="5925549" cy="41286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GFS Overview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4294967295"/>
          </p:nvPr>
        </p:nvSpPr>
        <p:spPr>
          <a:xfrm>
            <a:off x="321733" y="2353734"/>
            <a:ext cx="11099800" cy="565308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/>
              <a:t>Motivation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Architecture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Master metadata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err="1" smtClean="0"/>
              <a:t>Chunkserver</a:t>
            </a:r>
            <a:r>
              <a:rPr sz="3800" dirty="0" smtClean="0"/>
              <a:t> </a:t>
            </a:r>
            <a:r>
              <a:rPr sz="3800" dirty="0"/>
              <a:t>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Machines FAIL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068" y="2600961"/>
            <a:ext cx="11402908" cy="61118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Fact: Machines storing data may fail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Implications for GFS</a:t>
            </a:r>
          </a:p>
          <a:p>
            <a:pPr marL="877140" lvl="1" indent="-457200"/>
            <a:r>
              <a:rPr lang="en-US" dirty="0"/>
              <a:t>M</a:t>
            </a:r>
            <a:r>
              <a:rPr lang="en-US" dirty="0" smtClean="0"/>
              <a:t>ust </a:t>
            </a:r>
            <a:r>
              <a:rPr lang="en-US" b="1" dirty="0" smtClean="0"/>
              <a:t>replicate</a:t>
            </a:r>
            <a:r>
              <a:rPr lang="en-US" dirty="0" smtClean="0"/>
              <a:t> data (similar to RAID)</a:t>
            </a:r>
          </a:p>
          <a:p>
            <a:pPr marL="877140" lvl="1" indent="-457200"/>
            <a:r>
              <a:rPr lang="en-US" dirty="0" smtClean="0"/>
              <a:t>Must </a:t>
            </a:r>
            <a:r>
              <a:rPr lang="en-US" b="1" dirty="0" smtClean="0"/>
              <a:t>recover</a:t>
            </a:r>
            <a:r>
              <a:rPr lang="en-US" dirty="0" smtClean="0"/>
              <a:t> (respond to machines stopping at starting)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6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CS537-Theme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S537-Theme" id="{A3B37B17-3632-DC45-8802-8C4EDBDFA1AF}" vid="{33C7E3AB-E050-6441-A050-2D3D49AF61B4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CS537-Theme</Template>
  <TotalTime>5435</TotalTime>
  <Words>2119</Words>
  <Application>Microsoft Macintosh PowerPoint</Application>
  <PresentationFormat>Custom</PresentationFormat>
  <Paragraphs>808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Avenir Book</vt:lpstr>
      <vt:lpstr>Calisto MT</vt:lpstr>
      <vt:lpstr>Helvetica</vt:lpstr>
      <vt:lpstr>Helvetica Light</vt:lpstr>
      <vt:lpstr>Perpetua Titling MT</vt:lpstr>
      <vt:lpstr>Arial</vt:lpstr>
      <vt:lpstr>CS537-Theme</vt:lpstr>
      <vt:lpstr>Announcements</vt:lpstr>
      <vt:lpstr>Advanced Topics: Google File System (GFS)</vt:lpstr>
      <vt:lpstr>GFS Motivation</vt:lpstr>
      <vt:lpstr>Why not use NFS?</vt:lpstr>
      <vt:lpstr>New File System: GFS</vt:lpstr>
      <vt:lpstr>Opportunity for  Co-design</vt:lpstr>
      <vt:lpstr>What Workloads?</vt:lpstr>
      <vt:lpstr>GFS Overview</vt:lpstr>
      <vt:lpstr>Machines FAIL</vt:lpstr>
      <vt:lpstr>1) Replication</vt:lpstr>
      <vt:lpstr>2) Recovery</vt:lpstr>
      <vt:lpstr>2) Recovery</vt:lpstr>
      <vt:lpstr>2) Recovery</vt:lpstr>
      <vt:lpstr>2) Recovery</vt:lpstr>
      <vt:lpstr>2) Recovery</vt:lpstr>
      <vt:lpstr>Observation</vt:lpstr>
      <vt:lpstr>GFS Architecture</vt:lpstr>
      <vt:lpstr>What is a Chunk?</vt:lpstr>
      <vt:lpstr>GFS Overview</vt:lpstr>
      <vt:lpstr>Master Metadata</vt:lpstr>
      <vt:lpstr>Client Reads a Chunk</vt:lpstr>
      <vt:lpstr>Client Reads a Chunk</vt:lpstr>
      <vt:lpstr>Client Reads a Chunk</vt:lpstr>
      <vt:lpstr>Client Reads a Chunk</vt:lpstr>
      <vt:lpstr>Client Reads a Chunk</vt:lpstr>
      <vt:lpstr>Client Reads a Chunk</vt:lpstr>
      <vt:lpstr>Client Reads a Chunk</vt:lpstr>
      <vt:lpstr>Client Reads a Chunk</vt:lpstr>
      <vt:lpstr>File Namespace</vt:lpstr>
      <vt:lpstr>File Namespace</vt:lpstr>
      <vt:lpstr>File Namespace</vt:lpstr>
      <vt:lpstr>How to pick  Chunk Size?</vt:lpstr>
      <vt:lpstr>Master:  Crashes + Consistency</vt:lpstr>
      <vt:lpstr>How to Handle  Master crashing</vt:lpstr>
      <vt:lpstr>Chunk Map Consistency</vt:lpstr>
      <vt:lpstr>GFS Overview</vt:lpstr>
      <vt:lpstr>Chunkserver Consistency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Chunkserver Consistency</vt:lpstr>
      <vt:lpstr>Steps of GFS write</vt:lpstr>
      <vt:lpstr>Primary Replica</vt:lpstr>
      <vt:lpstr>GFS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GFS+MapReduce</dc:title>
  <cp:lastModifiedBy>ANDREA C ARPACI-DUSSEAU</cp:lastModifiedBy>
  <cp:revision>36</cp:revision>
  <dcterms:modified xsi:type="dcterms:W3CDTF">2015-12-10T18:04:49Z</dcterms:modified>
</cp:coreProperties>
</file>