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55"/>
  </p:notesMasterIdLst>
  <p:handoutMasterIdLst>
    <p:handoutMasterId r:id="rId56"/>
  </p:handoutMasterIdLst>
  <p:sldIdLst>
    <p:sldId id="342" r:id="rId2"/>
    <p:sldId id="347" r:id="rId3"/>
    <p:sldId id="343" r:id="rId4"/>
    <p:sldId id="261" r:id="rId5"/>
    <p:sldId id="271" r:id="rId6"/>
    <p:sldId id="348" r:id="rId7"/>
    <p:sldId id="273" r:id="rId8"/>
    <p:sldId id="274" r:id="rId9"/>
    <p:sldId id="276" r:id="rId10"/>
    <p:sldId id="277" r:id="rId11"/>
    <p:sldId id="278" r:id="rId12"/>
    <p:sldId id="279" r:id="rId13"/>
    <p:sldId id="281" r:id="rId14"/>
    <p:sldId id="283" r:id="rId15"/>
    <p:sldId id="285" r:id="rId16"/>
    <p:sldId id="286" r:id="rId17"/>
    <p:sldId id="287" r:id="rId18"/>
    <p:sldId id="289" r:id="rId19"/>
    <p:sldId id="290" r:id="rId20"/>
    <p:sldId id="291" r:id="rId21"/>
    <p:sldId id="292" r:id="rId22"/>
    <p:sldId id="294" r:id="rId23"/>
    <p:sldId id="295" r:id="rId24"/>
    <p:sldId id="297" r:id="rId25"/>
    <p:sldId id="298" r:id="rId26"/>
    <p:sldId id="299" r:id="rId27"/>
    <p:sldId id="302" r:id="rId28"/>
    <p:sldId id="303" r:id="rId29"/>
    <p:sldId id="306" r:id="rId30"/>
    <p:sldId id="307" r:id="rId31"/>
    <p:sldId id="311" r:id="rId32"/>
    <p:sldId id="312" r:id="rId33"/>
    <p:sldId id="313" r:id="rId34"/>
    <p:sldId id="314" r:id="rId35"/>
    <p:sldId id="317" r:id="rId36"/>
    <p:sldId id="319" r:id="rId37"/>
    <p:sldId id="320" r:id="rId38"/>
    <p:sldId id="321" r:id="rId39"/>
    <p:sldId id="323" r:id="rId40"/>
    <p:sldId id="325" r:id="rId41"/>
    <p:sldId id="326" r:id="rId42"/>
    <p:sldId id="329" r:id="rId43"/>
    <p:sldId id="330" r:id="rId44"/>
    <p:sldId id="331" r:id="rId45"/>
    <p:sldId id="332" r:id="rId46"/>
    <p:sldId id="334" r:id="rId47"/>
    <p:sldId id="349" r:id="rId48"/>
    <p:sldId id="350" r:id="rId49"/>
    <p:sldId id="336" r:id="rId50"/>
    <p:sldId id="338" r:id="rId51"/>
    <p:sldId id="339" r:id="rId52"/>
    <p:sldId id="340" r:id="rId53"/>
    <p:sldId id="341" r:id="rId54"/>
  </p:sldIdLst>
  <p:sldSz cx="13004800" cy="9753600"/>
  <p:notesSz cx="9144000" cy="6858000"/>
  <p:defaultTextStyle>
    <a:lvl1pPr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1pPr>
    <a:lvl2pPr indent="228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2pPr>
    <a:lvl3pPr indent="457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3pPr>
    <a:lvl4pPr indent="685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4pPr>
    <a:lvl5pPr indent="9144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5pPr>
    <a:lvl6pPr indent="11430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6pPr>
    <a:lvl7pPr indent="13716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7pPr>
    <a:lvl8pPr indent="16002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8pPr>
    <a:lvl9pPr indent="1828800" algn="ctr" defTabSz="584200">
      <a:defRPr sz="3600">
        <a:solidFill>
          <a:srgbClr val="FFFFFF"/>
        </a:solidFill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3C0FC">
              <a:alpha val="26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497FC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065C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8EA5CB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4CB9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308B16">
              <a:alpha val="3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CBCBCB"/>
              </a:solidFill>
              <a:prstDash val="solid"/>
              <a:miter lim="400000"/>
            </a:ln>
          </a:insideV>
        </a:tcBdr>
        <a:fill>
          <a:solidFill>
            <a:srgbClr val="2D7132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noFill/>
              <a:miter lim="400000"/>
            </a:ln>
          </a:bottom>
          <a:insideH>
            <a:ln w="25400" cap="flat">
              <a:solidFill>
                <a:srgbClr val="CBCBCB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08B1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BF630E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B4407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254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C">
              <a:alpha val="30000"/>
            </a:srgbClr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4"/>
    <p:restoredTop sz="94595"/>
  </p:normalViewPr>
  <p:slideViewPr>
    <p:cSldViewPr snapToGrid="0" snapToObjects="1">
      <p:cViewPr varScale="1">
        <p:scale>
          <a:sx n="67" d="100"/>
          <a:sy n="67" d="100"/>
        </p:scale>
        <p:origin x="712" y="19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9CB5E-4EF6-A542-A2EE-BB84ADA50C75}" type="datetimeFigureOut">
              <a:rPr lang="en-US" smtClean="0"/>
              <a:t>9/14/15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E4CCAB-90B6-4446-9A2F-542B30311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70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1" name="Shape 31"/>
          <p:cNvSpPr>
            <a:spLocks noGrp="1"/>
          </p:cNvSpPr>
          <p:nvPr>
            <p:ph type="body" sz="quarter" idx="1"/>
          </p:nvPr>
        </p:nvSpPr>
        <p:spPr>
          <a:xfrm>
            <a:off x="1219200" y="3257550"/>
            <a:ext cx="6705600" cy="30861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360989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1pPr>
    <a:lvl2pPr indent="228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2pPr>
    <a:lvl3pPr indent="457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3pPr>
    <a:lvl4pPr indent="685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4pPr>
    <a:lvl5pPr indent="9144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5pPr>
    <a:lvl6pPr indent="11430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6pPr>
    <a:lvl7pPr indent="13716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7pPr>
    <a:lvl8pPr indent="16002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8pPr>
    <a:lvl9pPr indent="1828800" defTabSz="457200">
      <a:lnSpc>
        <a:spcPct val="125000"/>
      </a:lnSpc>
      <a:defRPr sz="2400">
        <a:latin typeface="Avenir Book"/>
        <a:ea typeface="Avenir Book"/>
        <a:cs typeface="Avenir Book"/>
        <a:sym typeface="Avenir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2728459"/>
            <a:ext cx="10785405" cy="2090702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4946924"/>
            <a:ext cx="10785404" cy="2492587"/>
          </a:xfrm>
        </p:spPr>
        <p:txBody>
          <a:bodyPr>
            <a:normAutofit/>
          </a:bodyPr>
          <a:lstStyle>
            <a:lvl1pPr marL="0" indent="0" algn="ctr">
              <a:spcBef>
                <a:spcPts val="853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90144"/>
            <a:ext cx="5631078" cy="2405888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918554" y="376757"/>
            <a:ext cx="5631078" cy="9000087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3400"/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2917"/>
            <a:ext cx="5631078" cy="455168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>
              <a:lnSpc>
                <a:spcPct val="110000"/>
              </a:lnSpc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marL="0" lv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7402" y="9040143"/>
            <a:ext cx="231485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4" y="9040143"/>
            <a:ext cx="2691994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60895"/>
            <a:ext cx="1079398" cy="819302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734" y="5743787"/>
            <a:ext cx="10837333" cy="1408853"/>
          </a:xfrm>
        </p:spPr>
        <p:txBody>
          <a:bodyPr vert="horz" lIns="130046" tIns="65023" rIns="130046" bIns="65023" rtlCol="0" anchor="b" anchorCtr="0">
            <a:normAutofit/>
          </a:bodyPr>
          <a:lstStyle>
            <a:lvl1pPr algn="ctr">
              <a:defRPr sz="51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1300460" rtl="0" eaLnBrk="1" latinLnBrk="0" hangingPunct="1">
              <a:spcBef>
                <a:spcPts val="2844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680" y="377139"/>
            <a:ext cx="12029440" cy="525827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2844"/>
              </a:spcBef>
              <a:buFont typeface="Calisto MT" pitchFamily="18" charset="0"/>
              <a:buNone/>
              <a:defRPr sz="3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4000"/>
            </a:lvl2pPr>
            <a:lvl3pPr marL="1300460" indent="0">
              <a:buNone/>
              <a:defRPr sz="3400"/>
            </a:lvl3pPr>
            <a:lvl4pPr marL="1950690" indent="0">
              <a:buNone/>
              <a:defRPr sz="2800"/>
            </a:lvl4pPr>
            <a:lvl5pPr marL="2600919" indent="0">
              <a:buNone/>
              <a:defRPr sz="2800"/>
            </a:lvl5pPr>
            <a:lvl6pPr marL="3251149" indent="0">
              <a:buNone/>
              <a:defRPr sz="2800"/>
            </a:lvl6pPr>
            <a:lvl7pPr marL="3901379" indent="0">
              <a:buNone/>
              <a:defRPr sz="2800"/>
            </a:lvl7pPr>
            <a:lvl8pPr marL="4551609" indent="0">
              <a:buNone/>
              <a:defRPr sz="2800"/>
            </a:lvl8pPr>
            <a:lvl9pPr marL="5201839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734" y="7171766"/>
            <a:ext cx="10837333" cy="1606475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2600"/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/>
          <a:srcRect r="14719"/>
          <a:stretch>
            <a:fillRect/>
          </a:stretch>
        </p:blipFill>
        <p:spPr>
          <a:xfrm>
            <a:off x="0" y="6374"/>
            <a:ext cx="11090648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62454" y="650241"/>
            <a:ext cx="1733973" cy="8062525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08569" y="650241"/>
            <a:ext cx="9078524" cy="8062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1270827" y="9040143"/>
            <a:ext cx="1517227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5400000" flipH="1">
            <a:off x="6288017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t="50000"/>
          <a:stretch>
            <a:fillRect/>
          </a:stretch>
        </p:blipFill>
        <p:spPr>
          <a:xfrm>
            <a:off x="0" y="4876800"/>
            <a:ext cx="13004800" cy="487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8570" y="1122249"/>
            <a:ext cx="10785405" cy="2090702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570" y="6719147"/>
            <a:ext cx="10785404" cy="1969845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427"/>
              </a:spcBef>
              <a:buNone/>
              <a:defRPr sz="26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650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04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0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09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1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1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1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18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698999"/>
            <a:ext cx="13004800" cy="177801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230039" y="3646699"/>
            <a:ext cx="2544724" cy="2460203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23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24599"/>
            <a:ext cx="13004800" cy="177801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/>
          <a:srcRect t="66667"/>
          <a:stretch>
            <a:fillRect/>
          </a:stretch>
        </p:blipFill>
        <p:spPr>
          <a:xfrm>
            <a:off x="0" y="6502400"/>
            <a:ext cx="13004800" cy="3251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4226561"/>
            <a:ext cx="10785404" cy="1937173"/>
          </a:xfrm>
        </p:spPr>
        <p:txBody>
          <a:bodyPr vert="horz" lIns="130046" tIns="65023" rIns="130046" bIns="65023" rtlCol="0" anchor="b" anchorCtr="0">
            <a:noAutofit/>
          </a:bodyPr>
          <a:lstStyle>
            <a:lvl1pPr algn="ctr" defTabSz="1300460" rtl="0" eaLnBrk="1" latinLnBrk="0" hangingPunct="1">
              <a:spcBef>
                <a:spcPct val="0"/>
              </a:spcBef>
              <a:buNone/>
              <a:defRPr sz="6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6719147"/>
            <a:ext cx="10785404" cy="1988969"/>
          </a:xfrm>
        </p:spPr>
        <p:txBody>
          <a:bodyPr vert="horz" lIns="130046" tIns="65023" rIns="130046" bIns="65023" rtlCol="0">
            <a:normAutofit/>
          </a:bodyPr>
          <a:lstStyle>
            <a:lvl1pPr marL="0" indent="0" algn="ctr" defTabSz="1300460" rtl="0" eaLnBrk="1" latinLnBrk="0" hangingPunct="1">
              <a:spcBef>
                <a:spcPts val="853"/>
              </a:spcBef>
              <a:buFont typeface="Calisto MT" pitchFamily="18" charset="0"/>
              <a:buNone/>
              <a:defRPr sz="2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04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069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091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114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137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160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183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AB499-F5DE-4BE5-BB26-90CC428051F7}" type="datetime1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F5CD18-686B-47A9-AFD5-66CE5FA52A66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8570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2103" y="2600961"/>
            <a:ext cx="5071872" cy="611180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/>
          <a:srcRect t="23333"/>
          <a:stretch>
            <a:fillRect/>
          </a:stretch>
        </p:blipFill>
        <p:spPr>
          <a:xfrm>
            <a:off x="0" y="2027218"/>
            <a:ext cx="13004800" cy="772638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8570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22103" y="2167467"/>
            <a:ext cx="5071872" cy="1192107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4000" b="0"/>
            </a:lvl1pPr>
            <a:lvl2pPr marL="650230" indent="0">
              <a:buNone/>
              <a:defRPr sz="2800" b="1"/>
            </a:lvl2pPr>
            <a:lvl3pPr marL="1300460" indent="0">
              <a:buNone/>
              <a:defRPr sz="2600" b="1"/>
            </a:lvl3pPr>
            <a:lvl4pPr marL="1950690" indent="0">
              <a:buNone/>
              <a:defRPr sz="2300" b="1"/>
            </a:lvl4pPr>
            <a:lvl5pPr marL="2600919" indent="0">
              <a:buNone/>
              <a:defRPr sz="2300" b="1"/>
            </a:lvl5pPr>
            <a:lvl6pPr marL="3251149" indent="0">
              <a:buNone/>
              <a:defRPr sz="2300" b="1"/>
            </a:lvl6pPr>
            <a:lvl7pPr marL="3901379" indent="0">
              <a:buNone/>
              <a:defRPr sz="2300" b="1"/>
            </a:lvl7pPr>
            <a:lvl8pPr marL="4551609" indent="0">
              <a:buNone/>
              <a:defRPr sz="2300" b="1"/>
            </a:lvl8pPr>
            <a:lvl9pPr marL="5201839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22103" y="3404198"/>
            <a:ext cx="5071872" cy="530856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59686"/>
            <a:ext cx="13004800" cy="17780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/>
          <a:srcRect t="21046"/>
          <a:stretch>
            <a:fillRect/>
          </a:stretch>
        </p:blipFill>
        <p:spPr>
          <a:xfrm>
            <a:off x="0" y="2059093"/>
            <a:ext cx="13004800" cy="7700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374"/>
            <a:ext cx="130048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/>
          <a:srcRect l="50000"/>
          <a:stretch>
            <a:fillRect/>
          </a:stretch>
        </p:blipFill>
        <p:spPr>
          <a:xfrm>
            <a:off x="6502400" y="6374"/>
            <a:ext cx="6502400" cy="97536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9159" y="388337"/>
            <a:ext cx="5635413" cy="2403870"/>
          </a:xfrm>
        </p:spPr>
        <p:txBody>
          <a:bodyPr vert="horz" lIns="130046" tIns="65023" rIns="130046" bIns="65023" rtlCol="0" anchor="b" anchorCtr="0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1104" y="388339"/>
            <a:ext cx="5631078" cy="8324427"/>
          </a:xfrm>
        </p:spPr>
        <p:txBody>
          <a:bodyPr>
            <a:normAutofit/>
          </a:bodyPr>
          <a:lstStyle>
            <a:lvl1pPr>
              <a:defRPr sz="3400"/>
            </a:lvl1pPr>
            <a:lvl2pPr>
              <a:defRPr sz="31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9159" y="2809038"/>
            <a:ext cx="5635413" cy="455168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t" anchorCtr="0">
            <a:normAutofit/>
          </a:bodyPr>
          <a:lstStyle>
            <a:lvl1pPr marL="0" indent="0" algn="ctr" defTabSz="1300460" rtl="0" eaLnBrk="1" latinLnBrk="0" hangingPunct="1">
              <a:lnSpc>
                <a:spcPct val="110000"/>
              </a:lnSpc>
              <a:spcBef>
                <a:spcPts val="2844"/>
              </a:spcBef>
              <a:buNone/>
              <a:defRPr sz="26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650230" indent="0">
              <a:buNone/>
              <a:defRPr sz="1700"/>
            </a:lvl2pPr>
            <a:lvl3pPr marL="1300460" indent="0">
              <a:buNone/>
              <a:defRPr sz="1400"/>
            </a:lvl3pPr>
            <a:lvl4pPr marL="1950690" indent="0">
              <a:buNone/>
              <a:defRPr sz="1300"/>
            </a:lvl4pPr>
            <a:lvl5pPr marL="2600919" indent="0">
              <a:buNone/>
              <a:defRPr sz="1300"/>
            </a:lvl5pPr>
            <a:lvl6pPr marL="3251149" indent="0">
              <a:buNone/>
              <a:defRPr sz="1300"/>
            </a:lvl6pPr>
            <a:lvl7pPr marL="3901379" indent="0">
              <a:buNone/>
              <a:defRPr sz="1300"/>
            </a:lvl7pPr>
            <a:lvl8pPr marL="4551609" indent="0">
              <a:buNone/>
              <a:defRPr sz="1300"/>
            </a:lvl8pPr>
            <a:lvl9pPr marL="5201839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793067" y="9040143"/>
            <a:ext cx="2307715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r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4245" y="9040143"/>
            <a:ext cx="2690209" cy="51928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130046" tIns="65023" rIns="130046" bIns="65023" rtlCol="0" anchor="ctr"/>
          <a:lstStyle>
            <a:lvl1pPr marL="0" algn="l" defTabSz="1300460" rtl="0" eaLnBrk="1" latinLnBrk="0" hangingPunct="1">
              <a:defRPr sz="17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691994" y="8175414"/>
            <a:ext cx="1083733" cy="819573"/>
          </a:xfrm>
        </p:spPr>
        <p:txBody>
          <a:bodyPr vert="horz" lIns="130046" tIns="65023" rIns="130046" bIns="65023" rtlCol="0" anchor="ctr">
            <a:noAutofit/>
          </a:bodyPr>
          <a:lstStyle>
            <a:lvl1pPr marL="0" algn="ctr" defTabSz="1300460" rtl="0" eaLnBrk="1" latinLnBrk="0" hangingPunct="1">
              <a:spcBef>
                <a:spcPct val="0"/>
              </a:spcBef>
              <a:defRPr sz="51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/>
          <a:srcRect r="25031"/>
          <a:stretch>
            <a:fillRect/>
          </a:stretch>
        </p:blipFill>
        <p:spPr>
          <a:xfrm rot="16200000">
            <a:off x="1545089" y="4785884"/>
            <a:ext cx="9749567" cy="17780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08570" y="89249"/>
            <a:ext cx="10785405" cy="1824949"/>
          </a:xfrm>
          <a:prstGeom prst="rect">
            <a:avLst/>
          </a:prstGeom>
        </p:spPr>
        <p:txBody>
          <a:bodyPr vert="horz" lIns="130046" tIns="65023" rIns="130046" bIns="65023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8570" y="2600961"/>
            <a:ext cx="10785405" cy="6111805"/>
          </a:xfrm>
          <a:prstGeom prst="rect">
            <a:avLst/>
          </a:prstGeom>
        </p:spPr>
        <p:txBody>
          <a:bodyPr vert="horz" lIns="130046" tIns="65023" rIns="130046" bIns="65023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75103" y="9040143"/>
            <a:ext cx="3034453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196F663E-5ED1-47B2-8DFB-BADDA486BF96}" type="datetimeFigureOut">
              <a:rPr lang="en-US"/>
              <a:pPr/>
              <a:t>9/14/15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244" y="9040143"/>
            <a:ext cx="41181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l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68907" y="9040143"/>
            <a:ext cx="866987" cy="519289"/>
          </a:xfrm>
          <a:prstGeom prst="rect">
            <a:avLst/>
          </a:prstGeom>
        </p:spPr>
        <p:txBody>
          <a:bodyPr vert="horz" lIns="130046" tIns="65023" rIns="130046" bIns="65023" rtlCol="0" anchor="ctr"/>
          <a:lstStyle>
            <a:lvl1pPr algn="ctr">
              <a:defRPr sz="17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61F84E61-BFA6-4150-9FE3-AA0C8F288190}" type="slidenum">
              <a:rPr/>
              <a:pPr/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xStyles>
    <p:titleStyle>
      <a:lvl1pPr algn="ctr" defTabSz="1300460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01878" indent="-401878" algn="l" defTabSz="1300460" rtl="0" eaLnBrk="1" latinLnBrk="0" hangingPunct="1">
        <a:spcBef>
          <a:spcPts val="2844"/>
        </a:spcBef>
        <a:buFont typeface="Calisto MT" pitchFamily="18" charset="0"/>
        <a:buChar char="•"/>
        <a:defRPr sz="3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821818" indent="-419940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31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1223696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625575" indent="-401878" algn="l" defTabSz="1300460" rtl="0" eaLnBrk="1" latinLnBrk="0" hangingPunct="1">
        <a:spcBef>
          <a:spcPts val="853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2027453" indent="-401878" algn="l" defTabSz="1300460" rtl="0" eaLnBrk="1" latinLnBrk="0" hangingPunct="1">
        <a:spcBef>
          <a:spcPts val="853"/>
        </a:spcBef>
        <a:buFont typeface="Calisto MT" pitchFamily="18" charset="0"/>
        <a:buChar char="•"/>
        <a:defRPr sz="26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357626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649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7672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26954" indent="-325115" algn="l" defTabSz="13004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defTabSz="130046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5360" y="2923865"/>
            <a:ext cx="11054080" cy="1625600"/>
          </a:xfrm>
        </p:spPr>
        <p:txBody>
          <a:bodyPr/>
          <a:lstStyle/>
          <a:p>
            <a:r>
              <a:rPr lang="en-US" dirty="0"/>
              <a:t>CPU</a:t>
            </a:r>
            <a:r>
              <a:rPr lang="en-US" dirty="0" smtClean="0"/>
              <a:t> Virtualization:</a:t>
            </a:r>
            <a:br>
              <a:rPr lang="en-US" dirty="0" smtClean="0"/>
            </a:br>
            <a:r>
              <a:rPr lang="en-US" dirty="0" smtClean="0"/>
              <a:t>Scheduling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1867" y="5079846"/>
            <a:ext cx="12029440" cy="4009813"/>
          </a:xfrm>
        </p:spPr>
        <p:txBody>
          <a:bodyPr>
            <a:normAutofit/>
          </a:bodyPr>
          <a:lstStyle/>
          <a:p>
            <a:pPr marL="866973" indent="-866973" algn="l"/>
            <a:r>
              <a:rPr lang="en-US" sz="3200" dirty="0"/>
              <a:t>Questions answered in this lecture</a:t>
            </a:r>
            <a:r>
              <a:rPr lang="en-US" sz="3200" dirty="0" smtClean="0"/>
              <a:t>:</a:t>
            </a:r>
            <a:br>
              <a:rPr lang="en-US" sz="3200" dirty="0" smtClean="0"/>
            </a:br>
            <a:endParaRPr lang="en-US" sz="3200" dirty="0" smtClean="0"/>
          </a:p>
          <a:p>
            <a:pPr marL="1408831" lvl="1" indent="-758601" algn="l"/>
            <a:r>
              <a:rPr lang="en-US" sz="3200" dirty="0" smtClean="0"/>
              <a:t>What </a:t>
            </a:r>
            <a:r>
              <a:rPr lang="en-US" sz="3200" dirty="0"/>
              <a:t>are</a:t>
            </a:r>
            <a:r>
              <a:rPr lang="en-US" sz="3200" dirty="0" smtClean="0"/>
              <a:t> different scheduling policies, such as:</a:t>
            </a:r>
            <a:br>
              <a:rPr lang="en-US" sz="3200" dirty="0" smtClean="0"/>
            </a:br>
            <a:r>
              <a:rPr lang="en-US" sz="3200" dirty="0" smtClean="0"/>
              <a:t>FCFS</a:t>
            </a:r>
            <a:r>
              <a:rPr lang="en-US" sz="3200" dirty="0"/>
              <a:t>, SJF, STCF, RR and</a:t>
            </a:r>
            <a:r>
              <a:rPr lang="en-US" sz="3200" dirty="0" smtClean="0"/>
              <a:t> MLFQ?</a:t>
            </a:r>
            <a:endParaRPr lang="en-US" sz="3200" dirty="0"/>
          </a:p>
          <a:p>
            <a:pPr marL="1408831" lvl="1" indent="-758601" algn="l"/>
            <a:r>
              <a:rPr lang="en-US" sz="3200" dirty="0"/>
              <a:t>What</a:t>
            </a:r>
            <a:r>
              <a:rPr lang="en-US" sz="3200" dirty="0" smtClean="0"/>
              <a:t> type of workload performs well with each scheduler? </a:t>
            </a:r>
            <a:endParaRPr lang="en-US" sz="3200" dirty="0"/>
          </a:p>
          <a:p>
            <a:pPr marL="1408831" lvl="1" indent="-758601" algn="l"/>
            <a:endParaRPr lang="en-US" sz="3200" dirty="0"/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3251200" y="541866"/>
            <a:ext cx="5960533" cy="857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300" dirty="0">
                <a:solidFill>
                  <a:schemeClr val="tx1"/>
                </a:solidFill>
              </a:rPr>
              <a:t>UNIVERSITY of WISCONSIN-MADISON</a:t>
            </a:r>
            <a:br>
              <a:rPr lang="en-US" sz="2300" dirty="0">
                <a:solidFill>
                  <a:schemeClr val="tx1"/>
                </a:solidFill>
              </a:rPr>
            </a:br>
            <a:r>
              <a:rPr lang="en-US" sz="2300" dirty="0">
                <a:solidFill>
                  <a:schemeClr val="tx1"/>
                </a:solidFill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325120" y="1625601"/>
            <a:ext cx="5093547" cy="77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CS 537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>
                <a:solidFill>
                  <a:schemeClr val="tx1"/>
                </a:solidFill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7477760" y="1625601"/>
            <a:ext cx="5093547" cy="772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30046" tIns="65023" rIns="130046" bIns="65023">
            <a:prstTxWarp prst="textNoShape">
              <a:avLst/>
            </a:prstTxWarp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000" dirty="0">
                <a:solidFill>
                  <a:schemeClr val="tx1"/>
                </a:solidFill>
              </a:rPr>
              <a:t>Andrea C. Arpaci-Dusseau</a:t>
            </a:r>
            <a:br>
              <a:rPr lang="en-US" sz="2000" dirty="0">
                <a:solidFill>
                  <a:schemeClr val="tx1"/>
                </a:solidFill>
              </a:rPr>
            </a:br>
            <a:r>
              <a:rPr lang="en-US" sz="2000" dirty="0" err="1">
                <a:solidFill>
                  <a:schemeClr val="tx1"/>
                </a:solidFill>
              </a:rPr>
              <a:t>Remzi</a:t>
            </a:r>
            <a:r>
              <a:rPr lang="en-US" sz="2000" dirty="0">
                <a:solidFill>
                  <a:schemeClr val="tx1"/>
                </a:solidFill>
              </a:rPr>
              <a:t> H. Arpaci-Dusseau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FIFO: </a:t>
            </a:r>
            <a:r>
              <a:rPr sz="6480" dirty="0" smtClean="0">
                <a:solidFill>
                  <a:srgbClr val="FFFFFF"/>
                </a:solidFill>
              </a:rPr>
              <a:t>Event </a:t>
            </a:r>
            <a:r>
              <a:rPr sz="6480" dirty="0">
                <a:solidFill>
                  <a:srgbClr val="FFFFFF"/>
                </a:solidFill>
              </a:rPr>
              <a:t>Trace</a:t>
            </a:r>
          </a:p>
        </p:txBody>
      </p:sp>
      <p:graphicFrame>
        <p:nvGraphicFramePr>
          <p:cNvPr id="181" name="Table 181"/>
          <p:cNvGraphicFramePr/>
          <p:nvPr>
            <p:extLst>
              <p:ext uri="{D42A27DB-BD31-4B8C-83A1-F6EECF244321}">
                <p14:modId xmlns:p14="http://schemas.microsoft.com/office/powerpoint/2010/main" val="1897395429"/>
              </p:ext>
            </p:extLst>
          </p:nvPr>
        </p:nvGraphicFramePr>
        <p:xfrm>
          <a:off x="6501272" y="2293876"/>
          <a:ext cx="5295900" cy="5367932"/>
        </p:xfrm>
        <a:graphic>
          <a:graphicData uri="http://schemas.openxmlformats.org/drawingml/2006/table">
            <a:tbl>
              <a:tblPr>
                <a:tableStyleId>{4C3C2611-4C71-4FC5-86AE-919BDF0F9419}</a:tableStyleId>
              </a:tblPr>
              <a:tblGrid>
                <a:gridCol w="2918763"/>
                <a:gridCol w="2377137"/>
              </a:tblGrid>
              <a:tr h="5778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 b="1" dirty="0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Time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1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Event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1354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0B5D12"/>
                          </a:solidFill>
                        </a:rPr>
                        <a:t>A arrives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11DBE3"/>
                          </a:solidFill>
                        </a:rPr>
                        <a:t>B arrives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BC8027"/>
                          </a:solidFill>
                        </a:rPr>
                        <a:t>C arrives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0B5D12"/>
                          </a:solidFill>
                        </a:rPr>
                        <a:t>run 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0B5D12"/>
                          </a:solidFill>
                        </a:rPr>
                        <a:t>complete 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6352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11DBE3"/>
                          </a:solidFill>
                        </a:rPr>
                        <a:t>run </a:t>
                      </a:r>
                      <a:r>
                        <a:rPr sz="2800" dirty="0" smtClean="0">
                          <a:solidFill>
                            <a:srgbClr val="11DBE3"/>
                          </a:solidFill>
                        </a:rPr>
                        <a:t>B</a:t>
                      </a:r>
                      <a:endParaRPr sz="2800" dirty="0">
                        <a:solidFill>
                          <a:srgbClr val="11DBE3"/>
                        </a:solidFill>
                      </a:endParaRP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11DBE3"/>
                          </a:solidFill>
                        </a:rPr>
                        <a:t>complete 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20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BC8027"/>
                          </a:solidFill>
                        </a:rPr>
                        <a:t>run 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07638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30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BC8027"/>
                          </a:solidFill>
                        </a:rPr>
                        <a:t>complete 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graphicFrame>
        <p:nvGraphicFramePr>
          <p:cNvPr id="4" name="Table 176"/>
          <p:cNvGraphicFramePr/>
          <p:nvPr>
            <p:extLst>
              <p:ext uri="{D42A27DB-BD31-4B8C-83A1-F6EECF244321}">
                <p14:modId xmlns:p14="http://schemas.microsoft.com/office/powerpoint/2010/main" val="635796854"/>
              </p:ext>
            </p:extLst>
          </p:nvPr>
        </p:nvGraphicFramePr>
        <p:xfrm>
          <a:off x="182589" y="2293876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FIFO (Identical JOBS)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184" name="Shape 184"/>
          <p:cNvSpPr/>
          <p:nvPr/>
        </p:nvSpPr>
        <p:spPr>
          <a:xfrm>
            <a:off x="6327375" y="2826391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185" name="Shape 185"/>
          <p:cNvSpPr/>
          <p:nvPr/>
        </p:nvSpPr>
        <p:spPr>
          <a:xfrm>
            <a:off x="7597375" y="2826391"/>
            <a:ext cx="678260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186" name="Shape 186"/>
          <p:cNvSpPr/>
          <p:nvPr/>
        </p:nvSpPr>
        <p:spPr>
          <a:xfrm>
            <a:off x="6962375" y="2826391"/>
            <a:ext cx="678260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187" name="Shape 187"/>
          <p:cNvSpPr/>
          <p:nvPr/>
        </p:nvSpPr>
        <p:spPr>
          <a:xfrm>
            <a:off x="6443715" y="2266950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188" name="Shape 188"/>
          <p:cNvSpPr/>
          <p:nvPr/>
        </p:nvSpPr>
        <p:spPr>
          <a:xfrm>
            <a:off x="7066015" y="2266950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189" name="Shape 189"/>
          <p:cNvSpPr/>
          <p:nvPr/>
        </p:nvSpPr>
        <p:spPr>
          <a:xfrm>
            <a:off x="7675742" y="2266950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190" name="Shape 190"/>
          <p:cNvSpPr/>
          <p:nvPr/>
        </p:nvSpPr>
        <p:spPr>
          <a:xfrm>
            <a:off x="6339839" y="4189081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91" name="Shape 191"/>
          <p:cNvSpPr/>
          <p:nvPr/>
        </p:nvSpPr>
        <p:spPr>
          <a:xfrm>
            <a:off x="6339839" y="418908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2" name="Shape 192"/>
          <p:cNvSpPr/>
          <p:nvPr/>
        </p:nvSpPr>
        <p:spPr>
          <a:xfrm>
            <a:off x="6138890" y="424815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193" name="Shape 193"/>
          <p:cNvSpPr/>
          <p:nvPr/>
        </p:nvSpPr>
        <p:spPr>
          <a:xfrm>
            <a:off x="7609839" y="418908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4" name="Shape 194"/>
          <p:cNvSpPr/>
          <p:nvPr/>
        </p:nvSpPr>
        <p:spPr>
          <a:xfrm>
            <a:off x="7281788" y="424815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195" name="Shape 195"/>
          <p:cNvSpPr/>
          <p:nvPr/>
        </p:nvSpPr>
        <p:spPr>
          <a:xfrm>
            <a:off x="8879839" y="418908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6" name="Shape 196"/>
          <p:cNvSpPr/>
          <p:nvPr/>
        </p:nvSpPr>
        <p:spPr>
          <a:xfrm>
            <a:off x="8551788" y="424815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197" name="Shape 197"/>
          <p:cNvSpPr/>
          <p:nvPr/>
        </p:nvSpPr>
        <p:spPr>
          <a:xfrm>
            <a:off x="8879839" y="418908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8" name="Shape 198"/>
          <p:cNvSpPr/>
          <p:nvPr/>
        </p:nvSpPr>
        <p:spPr>
          <a:xfrm>
            <a:off x="10149839" y="418908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199" name="Shape 199"/>
          <p:cNvSpPr/>
          <p:nvPr/>
        </p:nvSpPr>
        <p:spPr>
          <a:xfrm>
            <a:off x="9821788" y="424815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200" name="Shape 200"/>
          <p:cNvSpPr/>
          <p:nvPr/>
        </p:nvSpPr>
        <p:spPr>
          <a:xfrm>
            <a:off x="11419839" y="418908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01" name="Shape 201"/>
          <p:cNvSpPr/>
          <p:nvPr/>
        </p:nvSpPr>
        <p:spPr>
          <a:xfrm>
            <a:off x="11091788" y="424815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4291" y="6778051"/>
            <a:ext cx="123634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Gantt chart: </a:t>
            </a:r>
            <a:br>
              <a:rPr lang="en-US" dirty="0" smtClean="0"/>
            </a:br>
            <a:r>
              <a:rPr lang="en-US" dirty="0" smtClean="0"/>
              <a:t>Illustrates how jobs are scheduled over time on a CPU</a:t>
            </a:r>
            <a:endParaRPr lang="en-US" dirty="0"/>
          </a:p>
        </p:txBody>
      </p:sp>
      <p:graphicFrame>
        <p:nvGraphicFramePr>
          <p:cNvPr id="22" name="Table 176"/>
          <p:cNvGraphicFramePr/>
          <p:nvPr>
            <p:extLst>
              <p:ext uri="{D42A27DB-BD31-4B8C-83A1-F6EECF244321}">
                <p14:modId xmlns:p14="http://schemas.microsoft.com/office/powerpoint/2010/main" val="320829719"/>
              </p:ext>
            </p:extLst>
          </p:nvPr>
        </p:nvGraphicFramePr>
        <p:xfrm>
          <a:off x="182589" y="2293876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FIFO (IDENTICAL JOBS)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04" name="Shape 204"/>
          <p:cNvSpPr/>
          <p:nvPr/>
        </p:nvSpPr>
        <p:spPr>
          <a:xfrm>
            <a:off x="4258733" y="3607975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05" name="Shape 205"/>
          <p:cNvSpPr/>
          <p:nvPr/>
        </p:nvSpPr>
        <p:spPr>
          <a:xfrm>
            <a:off x="5528733" y="3607975"/>
            <a:ext cx="678260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06" name="Shape 206"/>
          <p:cNvSpPr/>
          <p:nvPr/>
        </p:nvSpPr>
        <p:spPr>
          <a:xfrm>
            <a:off x="4893733" y="3607975"/>
            <a:ext cx="678260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07" name="Shape 207"/>
          <p:cNvSpPr/>
          <p:nvPr/>
        </p:nvSpPr>
        <p:spPr>
          <a:xfrm>
            <a:off x="4375073" y="3048534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08" name="Shape 208"/>
          <p:cNvSpPr/>
          <p:nvPr/>
        </p:nvSpPr>
        <p:spPr>
          <a:xfrm>
            <a:off x="4997373" y="3048534"/>
            <a:ext cx="41925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09" name="Shape 209"/>
          <p:cNvSpPr/>
          <p:nvPr/>
        </p:nvSpPr>
        <p:spPr>
          <a:xfrm>
            <a:off x="5607100" y="3048534"/>
            <a:ext cx="4444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210" name="Shape 210"/>
          <p:cNvSpPr/>
          <p:nvPr/>
        </p:nvSpPr>
        <p:spPr>
          <a:xfrm>
            <a:off x="4271197" y="4970665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11" name="Shape 211"/>
          <p:cNvSpPr/>
          <p:nvPr/>
        </p:nvSpPr>
        <p:spPr>
          <a:xfrm>
            <a:off x="4271197" y="4970665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2" name="Shape 212"/>
          <p:cNvSpPr/>
          <p:nvPr/>
        </p:nvSpPr>
        <p:spPr>
          <a:xfrm>
            <a:off x="4070248" y="502973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13" name="Shape 213"/>
          <p:cNvSpPr/>
          <p:nvPr/>
        </p:nvSpPr>
        <p:spPr>
          <a:xfrm>
            <a:off x="5541197" y="4970665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4" name="Shape 214"/>
          <p:cNvSpPr/>
          <p:nvPr/>
        </p:nvSpPr>
        <p:spPr>
          <a:xfrm>
            <a:off x="5213146" y="502973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215" name="Shape 215"/>
          <p:cNvSpPr/>
          <p:nvPr/>
        </p:nvSpPr>
        <p:spPr>
          <a:xfrm>
            <a:off x="6811197" y="4970665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6" name="Shape 216"/>
          <p:cNvSpPr/>
          <p:nvPr/>
        </p:nvSpPr>
        <p:spPr>
          <a:xfrm>
            <a:off x="6483146" y="502973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217" name="Shape 217"/>
          <p:cNvSpPr/>
          <p:nvPr/>
        </p:nvSpPr>
        <p:spPr>
          <a:xfrm>
            <a:off x="6811197" y="4970665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8" name="Shape 218"/>
          <p:cNvSpPr/>
          <p:nvPr/>
        </p:nvSpPr>
        <p:spPr>
          <a:xfrm>
            <a:off x="8081197" y="4970665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19" name="Shape 219"/>
          <p:cNvSpPr/>
          <p:nvPr/>
        </p:nvSpPr>
        <p:spPr>
          <a:xfrm>
            <a:off x="7753146" y="502973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220" name="Shape 220"/>
          <p:cNvSpPr/>
          <p:nvPr/>
        </p:nvSpPr>
        <p:spPr>
          <a:xfrm>
            <a:off x="9351197" y="4970665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21" name="Shape 221"/>
          <p:cNvSpPr/>
          <p:nvPr/>
        </p:nvSpPr>
        <p:spPr>
          <a:xfrm>
            <a:off x="9023146" y="502973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222" name="Shape 222"/>
          <p:cNvSpPr/>
          <p:nvPr/>
        </p:nvSpPr>
        <p:spPr>
          <a:xfrm>
            <a:off x="1389091" y="6967147"/>
            <a:ext cx="10226618" cy="1379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What is the average turnaround time</a:t>
            </a:r>
            <a:r>
              <a:rPr sz="3600" dirty="0" smtClean="0">
                <a:solidFill>
                  <a:srgbClr val="FFFFFF"/>
                </a:solidFill>
              </a:rPr>
              <a:t>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Def: </a:t>
            </a:r>
            <a:r>
              <a:rPr sz="3600" i="1" dirty="0">
                <a:solidFill>
                  <a:srgbClr val="FFFFFF"/>
                </a:solidFill>
              </a:rPr>
              <a:t>turnaround_time</a:t>
            </a:r>
            <a:r>
              <a:rPr sz="3600" dirty="0">
                <a:solidFill>
                  <a:srgbClr val="FFFFFF"/>
                </a:solidFill>
              </a:rPr>
              <a:t> = </a:t>
            </a:r>
            <a:r>
              <a:rPr sz="3600" i="1" dirty="0">
                <a:solidFill>
                  <a:srgbClr val="FFFFFF"/>
                </a:solidFill>
              </a:rPr>
              <a:t>completion_time</a:t>
            </a:r>
            <a:r>
              <a:rPr sz="3600" dirty="0">
                <a:solidFill>
                  <a:srgbClr val="FFFFFF"/>
                </a:solidFill>
              </a:rPr>
              <a:t> - </a:t>
            </a:r>
            <a:r>
              <a:rPr sz="3600" i="1" dirty="0">
                <a:solidFill>
                  <a:srgbClr val="FFFFFF"/>
                </a:solidFill>
              </a:rPr>
              <a:t>arrival_time</a:t>
            </a:r>
          </a:p>
        </p:txBody>
      </p:sp>
      <p:sp>
        <p:nvSpPr>
          <p:cNvPr id="223" name="Shape 223"/>
          <p:cNvSpPr/>
          <p:nvPr/>
        </p:nvSpPr>
        <p:spPr>
          <a:xfrm>
            <a:off x="3414115" y="2248433"/>
            <a:ext cx="1960170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[A,B,C arrive]</a:t>
            </a:r>
          </a:p>
        </p:txBody>
      </p:sp>
      <p:sp>
        <p:nvSpPr>
          <p:cNvPr id="224" name="Shape 224"/>
          <p:cNvSpPr/>
          <p:nvPr/>
        </p:nvSpPr>
        <p:spPr>
          <a:xfrm>
            <a:off x="4296370" y="2734736"/>
            <a:ext cx="1" cy="844138"/>
          </a:xfrm>
          <a:prstGeom prst="line">
            <a:avLst/>
          </a:prstGeom>
          <a:ln w="127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FIFO (IDENTICAL Jobs)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251" name="Shape 251"/>
          <p:cNvSpPr/>
          <p:nvPr/>
        </p:nvSpPr>
        <p:spPr>
          <a:xfrm>
            <a:off x="4258733" y="3803371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52" name="Shape 252"/>
          <p:cNvSpPr/>
          <p:nvPr/>
        </p:nvSpPr>
        <p:spPr>
          <a:xfrm>
            <a:off x="5528733" y="3803371"/>
            <a:ext cx="678260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53" name="Shape 253"/>
          <p:cNvSpPr/>
          <p:nvPr/>
        </p:nvSpPr>
        <p:spPr>
          <a:xfrm>
            <a:off x="4893733" y="3803371"/>
            <a:ext cx="678260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254" name="Shape 254"/>
          <p:cNvSpPr/>
          <p:nvPr/>
        </p:nvSpPr>
        <p:spPr>
          <a:xfrm>
            <a:off x="4271197" y="5166061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55" name="Shape 255"/>
          <p:cNvSpPr/>
          <p:nvPr/>
        </p:nvSpPr>
        <p:spPr>
          <a:xfrm>
            <a:off x="4271197" y="516606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6" name="Shape 256"/>
          <p:cNvSpPr/>
          <p:nvPr/>
        </p:nvSpPr>
        <p:spPr>
          <a:xfrm>
            <a:off x="4070248" y="522513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257" name="Shape 257"/>
          <p:cNvSpPr/>
          <p:nvPr/>
        </p:nvSpPr>
        <p:spPr>
          <a:xfrm>
            <a:off x="5541197" y="516606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58" name="Shape 258"/>
          <p:cNvSpPr/>
          <p:nvPr/>
        </p:nvSpPr>
        <p:spPr>
          <a:xfrm>
            <a:off x="5213146" y="522513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259" name="Shape 259"/>
          <p:cNvSpPr/>
          <p:nvPr/>
        </p:nvSpPr>
        <p:spPr>
          <a:xfrm>
            <a:off x="6811197" y="516606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60" name="Shape 260"/>
          <p:cNvSpPr/>
          <p:nvPr/>
        </p:nvSpPr>
        <p:spPr>
          <a:xfrm>
            <a:off x="6483146" y="522513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261" name="Shape 261"/>
          <p:cNvSpPr/>
          <p:nvPr/>
        </p:nvSpPr>
        <p:spPr>
          <a:xfrm>
            <a:off x="6811197" y="516606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62" name="Shape 262"/>
          <p:cNvSpPr/>
          <p:nvPr/>
        </p:nvSpPr>
        <p:spPr>
          <a:xfrm>
            <a:off x="8081197" y="516606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63" name="Shape 263"/>
          <p:cNvSpPr/>
          <p:nvPr/>
        </p:nvSpPr>
        <p:spPr>
          <a:xfrm>
            <a:off x="7753146" y="522513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264" name="Shape 264"/>
          <p:cNvSpPr/>
          <p:nvPr/>
        </p:nvSpPr>
        <p:spPr>
          <a:xfrm>
            <a:off x="9351197" y="516606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265" name="Shape 265"/>
          <p:cNvSpPr/>
          <p:nvPr/>
        </p:nvSpPr>
        <p:spPr>
          <a:xfrm>
            <a:off x="9023146" y="522513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266" name="Shape 266"/>
          <p:cNvSpPr/>
          <p:nvPr/>
        </p:nvSpPr>
        <p:spPr>
          <a:xfrm>
            <a:off x="1450536" y="6023981"/>
            <a:ext cx="10103728" cy="1703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What is the average turnaround time? </a:t>
            </a:r>
            <a:endParaRPr sz="11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Def: </a:t>
            </a:r>
            <a:r>
              <a:rPr sz="3600" i="1" dirty="0">
                <a:solidFill>
                  <a:srgbClr val="FFFFFF"/>
                </a:solidFill>
              </a:rPr>
              <a:t>turnaround_time</a:t>
            </a:r>
            <a:r>
              <a:rPr sz="3600" dirty="0">
                <a:solidFill>
                  <a:srgbClr val="FFFFFF"/>
                </a:solidFill>
              </a:rPr>
              <a:t> = </a:t>
            </a:r>
            <a:r>
              <a:rPr sz="3600" i="1" dirty="0">
                <a:solidFill>
                  <a:srgbClr val="FFFFFF"/>
                </a:solidFill>
              </a:rPr>
              <a:t>completion_time</a:t>
            </a:r>
            <a:r>
              <a:rPr sz="3600" dirty="0">
                <a:solidFill>
                  <a:srgbClr val="FFFFFF"/>
                </a:solidFill>
              </a:rPr>
              <a:t> - </a:t>
            </a:r>
            <a:r>
              <a:rPr sz="3600" i="1" dirty="0" smtClean="0">
                <a:solidFill>
                  <a:srgbClr val="FFFFFF"/>
                </a:solidFill>
              </a:rPr>
              <a:t>arrival_time</a:t>
            </a:r>
            <a:endParaRPr lang="en-US" sz="3600" i="1" dirty="0" smtClean="0">
              <a:solidFill>
                <a:srgbClr val="FFFFFF"/>
              </a:solidFill>
            </a:endParaRPr>
          </a:p>
          <a:p>
            <a:pPr>
              <a:defRPr sz="1800">
                <a:solidFill>
                  <a:srgbClr val="000000"/>
                </a:solidFill>
              </a:defRPr>
            </a:pPr>
            <a:r>
              <a:rPr lang="en-US" sz="3200" dirty="0"/>
              <a:t>(10 + 20 + 30) / 3 = </a:t>
            </a:r>
            <a:r>
              <a:rPr lang="en-US" sz="3200" b="1" dirty="0" smtClean="0">
                <a:solidFill>
                  <a:srgbClr val="11DBE3"/>
                </a:solidFill>
                <a:latin typeface="Helvetica"/>
                <a:ea typeface="Helvetica"/>
                <a:cs typeface="Helvetica"/>
                <a:sym typeface="Helvetica"/>
              </a:rPr>
              <a:t>20s</a:t>
            </a:r>
            <a:endParaRPr lang="en-US" sz="3200" b="1" dirty="0">
              <a:solidFill>
                <a:srgbClr val="11DBE3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267" name="Shape 267"/>
          <p:cNvSpPr/>
          <p:nvPr/>
        </p:nvSpPr>
        <p:spPr>
          <a:xfrm>
            <a:off x="4287894" y="2482571"/>
            <a:ext cx="622707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68" name="Shape 268"/>
          <p:cNvSpPr/>
          <p:nvPr/>
        </p:nvSpPr>
        <p:spPr>
          <a:xfrm>
            <a:off x="4287894" y="2990571"/>
            <a:ext cx="1267893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69" name="Shape 269"/>
          <p:cNvSpPr/>
          <p:nvPr/>
        </p:nvSpPr>
        <p:spPr>
          <a:xfrm>
            <a:off x="4287894" y="3498571"/>
            <a:ext cx="1889939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70" name="Shape 270"/>
          <p:cNvSpPr/>
          <p:nvPr/>
        </p:nvSpPr>
        <p:spPr>
          <a:xfrm>
            <a:off x="2740786" y="2184124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A: 10s</a:t>
            </a:r>
          </a:p>
        </p:txBody>
      </p:sp>
      <p:sp>
        <p:nvSpPr>
          <p:cNvPr id="271" name="Shape 271"/>
          <p:cNvSpPr/>
          <p:nvPr/>
        </p:nvSpPr>
        <p:spPr>
          <a:xfrm>
            <a:off x="2740786" y="2730224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B: 20s</a:t>
            </a:r>
          </a:p>
        </p:txBody>
      </p:sp>
      <p:sp>
        <p:nvSpPr>
          <p:cNvPr id="272" name="Shape 272"/>
          <p:cNvSpPr/>
          <p:nvPr/>
        </p:nvSpPr>
        <p:spPr>
          <a:xfrm>
            <a:off x="2731007" y="3238224"/>
            <a:ext cx="11419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C: 30s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Shape 2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Scheduling Basics</a:t>
            </a:r>
          </a:p>
        </p:txBody>
      </p:sp>
      <p:sp>
        <p:nvSpPr>
          <p:cNvPr id="299" name="Shape 299"/>
          <p:cNvSpPr>
            <a:spLocks noGrp="1"/>
          </p:cNvSpPr>
          <p:nvPr>
            <p:ph type="body" idx="4294967295"/>
          </p:nvPr>
        </p:nvSpPr>
        <p:spPr>
          <a:xfrm>
            <a:off x="8713788" y="2466975"/>
            <a:ext cx="4291012" cy="2663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Metrics</a:t>
            </a:r>
            <a:r>
              <a:rPr sz="3800" dirty="0">
                <a:solidFill>
                  <a:srgbClr val="1497FC"/>
                </a:solidFill>
              </a:rPr>
              <a:t>:</a:t>
            </a:r>
            <a:r>
              <a:rPr sz="3800" dirty="0" smtClean="0">
                <a:solidFill>
                  <a:srgbClr val="1497FC"/>
                </a:solidFill>
              </a:rPr>
              <a:t/>
            </a:r>
            <a:br>
              <a:rPr sz="3800" dirty="0" smtClean="0">
                <a:solidFill>
                  <a:srgbClr val="1497FC"/>
                </a:solidFill>
              </a:rPr>
            </a:br>
            <a:r>
              <a:rPr sz="3800" dirty="0" smtClean="0">
                <a:solidFill>
                  <a:srgbClr val="1497FC"/>
                </a:solidFill>
              </a:rPr>
              <a:t>turnaround_time</a:t>
            </a:r>
            <a:r>
              <a:rPr sz="3800" dirty="0" smtClean="0">
                <a:solidFill>
                  <a:srgbClr val="53585F"/>
                </a:solidFill>
              </a:rPr>
              <a:t/>
            </a:r>
            <a:br>
              <a:rPr sz="3800" dirty="0" smtClean="0">
                <a:solidFill>
                  <a:srgbClr val="53585F"/>
                </a:solidFill>
              </a:rPr>
            </a:br>
            <a:r>
              <a:rPr sz="3800" dirty="0" smtClean="0">
                <a:solidFill>
                  <a:srgbClr val="53585F"/>
                </a:solidFill>
              </a:rPr>
              <a:t>response_time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</a:p>
        </p:txBody>
      </p:sp>
      <p:sp>
        <p:nvSpPr>
          <p:cNvPr id="300" name="Shape 300"/>
          <p:cNvSpPr/>
          <p:nvPr/>
        </p:nvSpPr>
        <p:spPr>
          <a:xfrm>
            <a:off x="4615971" y="2467101"/>
            <a:ext cx="3086100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Schedulers</a:t>
            </a:r>
            <a:r>
              <a:rPr sz="3800">
                <a:solidFill>
                  <a:srgbClr val="7BDB45"/>
                </a:solidFill>
              </a:rPr>
              <a:t>:</a:t>
            </a:r>
            <a:br>
              <a:rPr sz="3800">
                <a:solidFill>
                  <a:srgbClr val="7BDB45"/>
                </a:solidFill>
              </a:rPr>
            </a:br>
            <a:r>
              <a:rPr sz="3800">
                <a:solidFill>
                  <a:srgbClr val="A6AAA8"/>
                </a:solidFill>
              </a:rPr>
              <a:t>	</a:t>
            </a:r>
            <a:r>
              <a:rPr sz="3800">
                <a:solidFill>
                  <a:srgbClr val="7BDB45"/>
                </a:solidFill>
              </a:rPr>
              <a:t>FIFO</a:t>
            </a:r>
            <a:r>
              <a:rPr sz="3800">
                <a:solidFill>
                  <a:srgbClr val="53585F"/>
                </a:solidFill>
              </a:rPr>
              <a:t/>
            </a:r>
            <a:br>
              <a:rPr sz="3800">
                <a:solidFill>
                  <a:srgbClr val="53585F"/>
                </a:solidFill>
              </a:rPr>
            </a:br>
            <a:r>
              <a:rPr sz="3800">
                <a:solidFill>
                  <a:srgbClr val="53585F"/>
                </a:solidFill>
              </a:rPr>
              <a:t>	SJF</a:t>
            </a:r>
            <a:br>
              <a:rPr sz="3800">
                <a:solidFill>
                  <a:srgbClr val="53585F"/>
                </a:solidFill>
              </a:rPr>
            </a:br>
            <a:r>
              <a:rPr sz="3800">
                <a:solidFill>
                  <a:srgbClr val="53585F"/>
                </a:solidFill>
              </a:rPr>
              <a:t>	STCF</a:t>
            </a:r>
            <a:br>
              <a:rPr sz="3800">
                <a:solidFill>
                  <a:srgbClr val="53585F"/>
                </a:solidFill>
              </a:rPr>
            </a:br>
            <a:r>
              <a:rPr sz="3800">
                <a:solidFill>
                  <a:srgbClr val="53585F"/>
                </a:solidFill>
              </a:rPr>
              <a:t>	RR</a:t>
            </a:r>
          </a:p>
        </p:txBody>
      </p:sp>
      <p:sp>
        <p:nvSpPr>
          <p:cNvPr id="301" name="Shape 301"/>
          <p:cNvSpPr/>
          <p:nvPr/>
        </p:nvSpPr>
        <p:spPr>
          <a:xfrm>
            <a:off x="551971" y="2467101"/>
            <a:ext cx="3275079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Workloads</a:t>
            </a:r>
            <a:r>
              <a:rPr sz="3800">
                <a:solidFill>
                  <a:srgbClr val="D45954"/>
                </a:solidFill>
              </a:rPr>
              <a:t>:</a:t>
            </a:r>
            <a:br>
              <a:rPr sz="3800">
                <a:solidFill>
                  <a:srgbClr val="D45954"/>
                </a:solidFill>
              </a:rPr>
            </a:br>
            <a:r>
              <a:rPr sz="3800">
                <a:solidFill>
                  <a:srgbClr val="A6AAA8"/>
                </a:solidFill>
              </a:rPr>
              <a:t>	</a:t>
            </a:r>
            <a:r>
              <a:rPr sz="3800">
                <a:solidFill>
                  <a:srgbClr val="D45954"/>
                </a:solidFill>
              </a:rPr>
              <a:t>arrival_time</a:t>
            </a:r>
            <a:br>
              <a:rPr sz="3800">
                <a:solidFill>
                  <a:srgbClr val="D45954"/>
                </a:solidFill>
              </a:rPr>
            </a:br>
            <a:r>
              <a:rPr sz="3800">
                <a:solidFill>
                  <a:srgbClr val="D45954"/>
                </a:solidFill>
              </a:rPr>
              <a:t>	run_time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Workload Assumptions</a:t>
            </a:r>
          </a:p>
        </p:txBody>
      </p:sp>
      <p:sp>
        <p:nvSpPr>
          <p:cNvPr id="307" name="Shape 307"/>
          <p:cNvSpPr>
            <a:spLocks noGrp="1"/>
          </p:cNvSpPr>
          <p:nvPr>
            <p:ph type="body" idx="4294967295"/>
          </p:nvPr>
        </p:nvSpPr>
        <p:spPr>
          <a:xfrm>
            <a:off x="0" y="2308225"/>
            <a:ext cx="11099800" cy="5027613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1. Each job runs for the same amount of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2. All jobs arrive at the same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3. All jobs only use the CPU (no I/O)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4. The run-time of each job is known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Any Problematic Workloads for FIFO?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10" name="Shape 310"/>
          <p:cNvSpPr/>
          <p:nvPr/>
        </p:nvSpPr>
        <p:spPr>
          <a:xfrm>
            <a:off x="508755" y="2784417"/>
            <a:ext cx="11385220" cy="53494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 smtClean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</a:t>
            </a:r>
            <a:r>
              <a:rPr sz="3800" dirty="0">
                <a:solidFill>
                  <a:srgbClr val="D45954"/>
                </a:solidFill>
              </a:rPr>
              <a:t>: </a:t>
            </a:r>
            <a:r>
              <a:rPr sz="3800" dirty="0">
                <a:solidFill>
                  <a:srgbClr val="333333"/>
                </a:solidFill>
              </a:rPr>
              <a:t>?</a:t>
            </a: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</a:t>
            </a:r>
            <a:r>
              <a:rPr sz="3800" dirty="0">
                <a:solidFill>
                  <a:srgbClr val="7BDB45"/>
                </a:solidFill>
              </a:rPr>
              <a:t>: </a:t>
            </a:r>
            <a:r>
              <a:rPr sz="3800" dirty="0">
                <a:solidFill>
                  <a:srgbClr val="333333"/>
                </a:solidFill>
              </a:rPr>
              <a:t>FIFO</a:t>
            </a: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</a:t>
            </a:r>
            <a:r>
              <a:rPr sz="3800" dirty="0">
                <a:solidFill>
                  <a:srgbClr val="1497FC"/>
                </a:solidFill>
              </a:rPr>
              <a:t>: </a:t>
            </a:r>
            <a:r>
              <a:rPr sz="3800" dirty="0">
                <a:solidFill>
                  <a:srgbClr val="333333"/>
                </a:solidFill>
              </a:rPr>
              <a:t>turnaround is high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Shape 31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Big First Job</a:t>
            </a:r>
          </a:p>
        </p:txBody>
      </p:sp>
      <p:graphicFrame>
        <p:nvGraphicFramePr>
          <p:cNvPr id="313" name="Table 313"/>
          <p:cNvGraphicFramePr/>
          <p:nvPr/>
        </p:nvGraphicFramePr>
        <p:xfrm>
          <a:off x="3975100" y="2286000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14" name="Shape 314"/>
          <p:cNvSpPr/>
          <p:nvPr/>
        </p:nvSpPr>
        <p:spPr>
          <a:xfrm>
            <a:off x="2230407" y="5239361"/>
            <a:ext cx="8544006" cy="1318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dirty="0" smtClean="0"/>
              <a:t>Draw Gantt chart for this workload and policy…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 smtClean="0">
                <a:solidFill>
                  <a:srgbClr val="FFFFFF"/>
                </a:solidFill>
              </a:rPr>
              <a:t>What </a:t>
            </a:r>
            <a:r>
              <a:rPr sz="3600" dirty="0">
                <a:solidFill>
                  <a:srgbClr val="FFFFFF"/>
                </a:solidFill>
              </a:rPr>
              <a:t>is the average turnaround time?</a:t>
            </a:r>
            <a:r>
              <a:rPr sz="3600" dirty="0" smtClean="0">
                <a:solidFill>
                  <a:srgbClr val="FFFFFF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Shape 321"/>
          <p:cNvSpPr/>
          <p:nvPr/>
        </p:nvSpPr>
        <p:spPr>
          <a:xfrm>
            <a:off x="4798375" y="6299505"/>
            <a:ext cx="380914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22" name="Shape 322"/>
          <p:cNvSpPr/>
          <p:nvPr/>
        </p:nvSpPr>
        <p:spPr>
          <a:xfrm>
            <a:off x="9230675" y="6299506"/>
            <a:ext cx="678261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23" name="Shape 323"/>
          <p:cNvSpPr/>
          <p:nvPr/>
        </p:nvSpPr>
        <p:spPr>
          <a:xfrm>
            <a:off x="8595675" y="6299506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324" name="Shape 324"/>
          <p:cNvSpPr/>
          <p:nvPr/>
        </p:nvSpPr>
        <p:spPr>
          <a:xfrm>
            <a:off x="4810839" y="7662196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25" name="Shape 325"/>
          <p:cNvSpPr/>
          <p:nvPr/>
        </p:nvSpPr>
        <p:spPr>
          <a:xfrm>
            <a:off x="4810839" y="7662196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26" name="Shape 326"/>
          <p:cNvSpPr/>
          <p:nvPr/>
        </p:nvSpPr>
        <p:spPr>
          <a:xfrm>
            <a:off x="4609890" y="7721264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27" name="Shape 327"/>
          <p:cNvSpPr/>
          <p:nvPr/>
        </p:nvSpPr>
        <p:spPr>
          <a:xfrm>
            <a:off x="6080839" y="7662196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28" name="Shape 328"/>
          <p:cNvSpPr/>
          <p:nvPr/>
        </p:nvSpPr>
        <p:spPr>
          <a:xfrm>
            <a:off x="5752788" y="772126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329" name="Shape 329"/>
          <p:cNvSpPr/>
          <p:nvPr/>
        </p:nvSpPr>
        <p:spPr>
          <a:xfrm>
            <a:off x="7350839" y="7662196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30" name="Shape 330"/>
          <p:cNvSpPr/>
          <p:nvPr/>
        </p:nvSpPr>
        <p:spPr>
          <a:xfrm>
            <a:off x="7022788" y="772126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31" name="Shape 331"/>
          <p:cNvSpPr/>
          <p:nvPr/>
        </p:nvSpPr>
        <p:spPr>
          <a:xfrm>
            <a:off x="7350839" y="7662196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8620839" y="7662196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8292788" y="772126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334" name="Shape 334"/>
          <p:cNvSpPr/>
          <p:nvPr/>
        </p:nvSpPr>
        <p:spPr>
          <a:xfrm>
            <a:off x="9890839" y="7662196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35" name="Shape 335"/>
          <p:cNvSpPr/>
          <p:nvPr/>
        </p:nvSpPr>
        <p:spPr>
          <a:xfrm>
            <a:off x="9562788" y="7721264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336" name="Shape 336"/>
          <p:cNvSpPr/>
          <p:nvPr/>
        </p:nvSpPr>
        <p:spPr>
          <a:xfrm>
            <a:off x="3939606" y="8666775"/>
            <a:ext cx="6204872" cy="647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Average turnaround time: </a:t>
            </a:r>
            <a:r>
              <a:rPr sz="36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70s</a:t>
            </a:r>
          </a:p>
        </p:txBody>
      </p:sp>
      <p:sp>
        <p:nvSpPr>
          <p:cNvPr id="337" name="Shape 337"/>
          <p:cNvSpPr/>
          <p:nvPr/>
        </p:nvSpPr>
        <p:spPr>
          <a:xfrm>
            <a:off x="4827536" y="4904723"/>
            <a:ext cx="3881823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8" name="Shape 338"/>
          <p:cNvSpPr/>
          <p:nvPr/>
        </p:nvSpPr>
        <p:spPr>
          <a:xfrm flipV="1">
            <a:off x="4832413" y="5412723"/>
            <a:ext cx="4459337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39" name="Shape 339"/>
          <p:cNvSpPr/>
          <p:nvPr/>
        </p:nvSpPr>
        <p:spPr>
          <a:xfrm flipV="1">
            <a:off x="4798138" y="5920723"/>
            <a:ext cx="5105402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40" name="Shape 340"/>
          <p:cNvSpPr/>
          <p:nvPr/>
        </p:nvSpPr>
        <p:spPr>
          <a:xfrm>
            <a:off x="3280428" y="4606276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A: 60s</a:t>
            </a:r>
          </a:p>
        </p:txBody>
      </p:sp>
      <p:sp>
        <p:nvSpPr>
          <p:cNvPr id="341" name="Shape 341"/>
          <p:cNvSpPr/>
          <p:nvPr/>
        </p:nvSpPr>
        <p:spPr>
          <a:xfrm>
            <a:off x="3280428" y="5152376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B: 70s</a:t>
            </a:r>
          </a:p>
        </p:txBody>
      </p:sp>
      <p:sp>
        <p:nvSpPr>
          <p:cNvPr id="342" name="Shape 342"/>
          <p:cNvSpPr/>
          <p:nvPr/>
        </p:nvSpPr>
        <p:spPr>
          <a:xfrm>
            <a:off x="3270649" y="5660376"/>
            <a:ext cx="11419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C: 80s</a:t>
            </a:r>
          </a:p>
        </p:txBody>
      </p:sp>
      <p:sp>
        <p:nvSpPr>
          <p:cNvPr id="343" name="Shape 34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Example: Big First Job</a:t>
            </a:r>
          </a:p>
        </p:txBody>
      </p:sp>
      <p:graphicFrame>
        <p:nvGraphicFramePr>
          <p:cNvPr id="27" name="Table 313"/>
          <p:cNvGraphicFramePr/>
          <p:nvPr>
            <p:extLst>
              <p:ext uri="{D42A27DB-BD31-4B8C-83A1-F6EECF244321}">
                <p14:modId xmlns:p14="http://schemas.microsoft.com/office/powerpoint/2010/main" val="1771162824"/>
              </p:ext>
            </p:extLst>
          </p:nvPr>
        </p:nvGraphicFramePr>
        <p:xfrm>
          <a:off x="429683" y="2270035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6" grpId="0" animBg="1"/>
      <p:bldP spid="337" grpId="0" animBg="1"/>
      <p:bldP spid="338" grpId="0" animBg="1"/>
      <p:bldP spid="339" grpId="0" animBg="1"/>
      <p:bldP spid="340" grpId="0" animBg="1"/>
      <p:bldP spid="341" grpId="0" animBg="1"/>
      <p:bldP spid="34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Convoy Effect</a:t>
            </a:r>
          </a:p>
        </p:txBody>
      </p:sp>
      <p:pic>
        <p:nvPicPr>
          <p:cNvPr id="346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7418" y="2339782"/>
            <a:ext cx="11856728" cy="692532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728" y="2170748"/>
            <a:ext cx="12271953" cy="7265362"/>
          </a:xfrm>
        </p:spPr>
        <p:txBody>
          <a:bodyPr/>
          <a:lstStyle/>
          <a:p>
            <a:r>
              <a:rPr lang="en-US" dirty="0" smtClean="0"/>
              <a:t>Reading:</a:t>
            </a:r>
          </a:p>
          <a:p>
            <a:pPr lvl="1"/>
            <a:r>
              <a:rPr lang="en-US" dirty="0" smtClean="0"/>
              <a:t>Today cover Chapters 7-9</a:t>
            </a:r>
          </a:p>
          <a:p>
            <a:r>
              <a:rPr lang="en-US" dirty="0" smtClean="0"/>
              <a:t>Project 1: Sorting and System Calls</a:t>
            </a:r>
          </a:p>
          <a:p>
            <a:pPr lvl="1"/>
            <a:r>
              <a:rPr lang="en-US" dirty="0" smtClean="0"/>
              <a:t>Sorting : Warm-up with using C</a:t>
            </a:r>
          </a:p>
          <a:p>
            <a:pPr lvl="2"/>
            <a:r>
              <a:rPr lang="en-US" dirty="0" smtClean="0"/>
              <a:t>Finish Part A this week</a:t>
            </a:r>
          </a:p>
          <a:p>
            <a:pPr lvl="2"/>
            <a:r>
              <a:rPr lang="en-US" dirty="0" smtClean="0"/>
              <a:t>Competition:</a:t>
            </a:r>
          </a:p>
          <a:p>
            <a:pPr lvl="3"/>
            <a:r>
              <a:rPr lang="en-US" dirty="0" smtClean="0"/>
              <a:t>Free text book or t-shirt to fastest (average) sort in each discussion section</a:t>
            </a:r>
          </a:p>
          <a:p>
            <a:pPr lvl="1"/>
            <a:r>
              <a:rPr lang="en-US" dirty="0" err="1" smtClean="0"/>
              <a:t>Handin</a:t>
            </a:r>
            <a:r>
              <a:rPr lang="en-US" dirty="0" smtClean="0"/>
              <a:t> directories not yet available</a:t>
            </a:r>
          </a:p>
          <a:p>
            <a:pPr lvl="1"/>
            <a:r>
              <a:rPr lang="en-US" dirty="0" smtClean="0"/>
              <a:t>Goal is for everyone to learn material</a:t>
            </a:r>
          </a:p>
          <a:p>
            <a:pPr lvl="2"/>
            <a:r>
              <a:rPr lang="en-US" dirty="0" smtClean="0"/>
              <a:t>Do not copy code from others!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Shape 34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Passing the Tractor</a:t>
            </a:r>
          </a:p>
        </p:txBody>
      </p:sp>
      <p:sp>
        <p:nvSpPr>
          <p:cNvPr id="349" name="Shape 349"/>
          <p:cNvSpPr>
            <a:spLocks noGrp="1"/>
          </p:cNvSpPr>
          <p:nvPr>
            <p:ph type="body" idx="4294967295"/>
          </p:nvPr>
        </p:nvSpPr>
        <p:spPr>
          <a:xfrm>
            <a:off x="0" y="2378075"/>
            <a:ext cx="10488613" cy="4468813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ea typeface="Helvetica"/>
                <a:cs typeface="Helvetica"/>
                <a:sym typeface="Helvetica"/>
              </a:rPr>
              <a:t>Problem with Previous Scheduler: 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>
                <a:ea typeface="Helvetica"/>
                <a:cs typeface="Helvetica"/>
                <a:sym typeface="Helvetica"/>
              </a:rPr>
              <a:t>	</a:t>
            </a:r>
            <a:r>
              <a:rPr lang="en-US" sz="3800" dirty="0" smtClean="0">
                <a:ea typeface="Helvetica"/>
                <a:cs typeface="Helvetica"/>
                <a:sym typeface="Helvetica"/>
              </a:rPr>
              <a:t>FIFO: Turnaround time can suffer when short jobs must wait for long jobs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 smtClean="0">
                <a:ea typeface="Helvetica"/>
                <a:cs typeface="Helvetica"/>
                <a:sym typeface="Helvetica"/>
              </a:rPr>
              <a:t>New </a:t>
            </a:r>
            <a:r>
              <a:rPr sz="3800" b="1" dirty="0">
                <a:ea typeface="Helvetica"/>
                <a:cs typeface="Helvetica"/>
                <a:sym typeface="Helvetica"/>
              </a:rPr>
              <a:t>scheduler</a:t>
            </a:r>
            <a:r>
              <a:rPr sz="3800" dirty="0"/>
              <a:t>: </a:t>
            </a:r>
            <a:endParaRPr lang="en-US" sz="38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/>
              <a:t>	</a:t>
            </a:r>
            <a:r>
              <a:rPr sz="3800" dirty="0" smtClean="0"/>
              <a:t>SJF </a:t>
            </a:r>
            <a:r>
              <a:rPr sz="3800" dirty="0"/>
              <a:t>(Shortest Job First</a:t>
            </a:r>
            <a:r>
              <a:rPr sz="3800" dirty="0" smtClean="0"/>
              <a:t>)</a:t>
            </a:r>
            <a:endParaRPr lang="en-US" sz="3800" dirty="0" smtClean="0"/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/>
              <a:t>	C</a:t>
            </a:r>
            <a:r>
              <a:rPr sz="3800" dirty="0" smtClean="0"/>
              <a:t>hoose </a:t>
            </a:r>
            <a:r>
              <a:rPr lang="en-US" sz="3800" dirty="0" smtClean="0"/>
              <a:t>job</a:t>
            </a:r>
            <a:r>
              <a:rPr sz="3800" dirty="0" smtClean="0"/>
              <a:t> </a:t>
            </a:r>
            <a:r>
              <a:rPr sz="3800" dirty="0"/>
              <a:t>with smallest </a:t>
            </a:r>
            <a:r>
              <a:rPr sz="3800" i="1" dirty="0"/>
              <a:t>run_time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Shape 35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Shortest </a:t>
            </a:r>
            <a:r>
              <a:rPr sz="6480" dirty="0">
                <a:solidFill>
                  <a:srgbClr val="FFFFFF"/>
                </a:solidFill>
              </a:rPr>
              <a:t>Job First</a:t>
            </a:r>
          </a:p>
        </p:txBody>
      </p:sp>
      <p:graphicFrame>
        <p:nvGraphicFramePr>
          <p:cNvPr id="352" name="Table 352"/>
          <p:cNvGraphicFramePr/>
          <p:nvPr/>
        </p:nvGraphicFramePr>
        <p:xfrm>
          <a:off x="3975100" y="2286000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53" name="Shape 353"/>
          <p:cNvSpPr/>
          <p:nvPr/>
        </p:nvSpPr>
        <p:spPr>
          <a:xfrm>
            <a:off x="1844374" y="5485582"/>
            <a:ext cx="9316052" cy="825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What is the average turnaround time with SJF?</a:t>
            </a:r>
            <a:r>
              <a:rPr sz="3600" dirty="0" smtClean="0">
                <a:solidFill>
                  <a:srgbClr val="FFFFFF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Shape 36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SJF Turnaround Time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361" name="Shape 361"/>
          <p:cNvSpPr/>
          <p:nvPr/>
        </p:nvSpPr>
        <p:spPr>
          <a:xfrm>
            <a:off x="5528733" y="3640611"/>
            <a:ext cx="380914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362" name="Shape 362"/>
          <p:cNvSpPr/>
          <p:nvPr/>
        </p:nvSpPr>
        <p:spPr>
          <a:xfrm>
            <a:off x="4881033" y="3640611"/>
            <a:ext cx="678261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363" name="Shape 363"/>
          <p:cNvSpPr/>
          <p:nvPr/>
        </p:nvSpPr>
        <p:spPr>
          <a:xfrm>
            <a:off x="4246033" y="3640611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364" name="Shape 364"/>
          <p:cNvSpPr/>
          <p:nvPr/>
        </p:nvSpPr>
        <p:spPr>
          <a:xfrm>
            <a:off x="4271197" y="5003301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65" name="Shape 365"/>
          <p:cNvSpPr/>
          <p:nvPr/>
        </p:nvSpPr>
        <p:spPr>
          <a:xfrm>
            <a:off x="4271197" y="500330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6" name="Shape 366"/>
          <p:cNvSpPr/>
          <p:nvPr/>
        </p:nvSpPr>
        <p:spPr>
          <a:xfrm>
            <a:off x="4070248" y="5062370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367" name="Shape 367"/>
          <p:cNvSpPr/>
          <p:nvPr/>
        </p:nvSpPr>
        <p:spPr>
          <a:xfrm>
            <a:off x="5541197" y="500330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68" name="Shape 368"/>
          <p:cNvSpPr/>
          <p:nvPr/>
        </p:nvSpPr>
        <p:spPr>
          <a:xfrm>
            <a:off x="5213146" y="506237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369" name="Shape 369"/>
          <p:cNvSpPr/>
          <p:nvPr/>
        </p:nvSpPr>
        <p:spPr>
          <a:xfrm>
            <a:off x="6811197" y="500330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70" name="Shape 370"/>
          <p:cNvSpPr/>
          <p:nvPr/>
        </p:nvSpPr>
        <p:spPr>
          <a:xfrm>
            <a:off x="6483146" y="506237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371" name="Shape 371"/>
          <p:cNvSpPr/>
          <p:nvPr/>
        </p:nvSpPr>
        <p:spPr>
          <a:xfrm>
            <a:off x="6811197" y="500330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72" name="Shape 372"/>
          <p:cNvSpPr/>
          <p:nvPr/>
        </p:nvSpPr>
        <p:spPr>
          <a:xfrm>
            <a:off x="8081197" y="500330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73" name="Shape 373"/>
          <p:cNvSpPr/>
          <p:nvPr/>
        </p:nvSpPr>
        <p:spPr>
          <a:xfrm>
            <a:off x="7753146" y="506237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374" name="Shape 374"/>
          <p:cNvSpPr/>
          <p:nvPr/>
        </p:nvSpPr>
        <p:spPr>
          <a:xfrm>
            <a:off x="9351197" y="5003301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375" name="Shape 375"/>
          <p:cNvSpPr/>
          <p:nvPr/>
        </p:nvSpPr>
        <p:spPr>
          <a:xfrm>
            <a:off x="9023146" y="5062370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376" name="Shape 376"/>
          <p:cNvSpPr/>
          <p:nvPr/>
        </p:nvSpPr>
        <p:spPr>
          <a:xfrm>
            <a:off x="4287894" y="2319811"/>
            <a:ext cx="5013212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7" name="Shape 377"/>
          <p:cNvSpPr/>
          <p:nvPr/>
        </p:nvSpPr>
        <p:spPr>
          <a:xfrm>
            <a:off x="4287894" y="2827811"/>
            <a:ext cx="703660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8" name="Shape 378"/>
          <p:cNvSpPr/>
          <p:nvPr/>
        </p:nvSpPr>
        <p:spPr>
          <a:xfrm>
            <a:off x="4287894" y="3335811"/>
            <a:ext cx="128214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79" name="Shape 379"/>
          <p:cNvSpPr/>
          <p:nvPr/>
        </p:nvSpPr>
        <p:spPr>
          <a:xfrm>
            <a:off x="2740786" y="2021364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A: 80s</a:t>
            </a:r>
          </a:p>
        </p:txBody>
      </p:sp>
      <p:sp>
        <p:nvSpPr>
          <p:cNvPr id="380" name="Shape 380"/>
          <p:cNvSpPr/>
          <p:nvPr/>
        </p:nvSpPr>
        <p:spPr>
          <a:xfrm>
            <a:off x="2740786" y="2567464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B: 10s</a:t>
            </a:r>
          </a:p>
        </p:txBody>
      </p:sp>
      <p:sp>
        <p:nvSpPr>
          <p:cNvPr id="381" name="Shape 381"/>
          <p:cNvSpPr/>
          <p:nvPr/>
        </p:nvSpPr>
        <p:spPr>
          <a:xfrm>
            <a:off x="2731007" y="3075464"/>
            <a:ext cx="11419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C: 20s</a:t>
            </a:r>
          </a:p>
        </p:txBody>
      </p:sp>
      <p:sp>
        <p:nvSpPr>
          <p:cNvPr id="382" name="Shape 382"/>
          <p:cNvSpPr/>
          <p:nvPr/>
        </p:nvSpPr>
        <p:spPr>
          <a:xfrm>
            <a:off x="1844374" y="5668684"/>
            <a:ext cx="9316052" cy="13798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What is the average turnaround time with SJF?</a:t>
            </a:r>
            <a:r>
              <a:rPr sz="3600" dirty="0" smtClean="0">
                <a:solidFill>
                  <a:srgbClr val="FFFFFF"/>
                </a:solidFill>
              </a:rPr>
              <a:t> 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(80 + 10 + 20) / 3 = </a:t>
            </a:r>
            <a:r>
              <a:rPr sz="3600" dirty="0">
                <a:solidFill>
                  <a:srgbClr val="FF2600"/>
                </a:solidFill>
              </a:rPr>
              <a:t>~</a:t>
            </a:r>
            <a:r>
              <a:rPr sz="36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36.7s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9903" y="7228955"/>
            <a:ext cx="127084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333333"/>
                </a:solidFill>
              </a:rPr>
              <a:t>For </a:t>
            </a:r>
            <a:r>
              <a:rPr lang="en-US" sz="3200" dirty="0">
                <a:solidFill>
                  <a:srgbClr val="333333"/>
                </a:solidFill>
              </a:rPr>
              <a:t>minimizing average turnaround </a:t>
            </a:r>
            <a:r>
              <a:rPr lang="en-US" sz="3200" dirty="0" smtClean="0">
                <a:solidFill>
                  <a:srgbClr val="333333"/>
                </a:solidFill>
              </a:rPr>
              <a:t>time </a:t>
            </a:r>
            <a:r>
              <a:rPr lang="en-US" sz="3200" dirty="0">
                <a:solidFill>
                  <a:srgbClr val="333333"/>
                </a:solidFill>
              </a:rPr>
              <a:t>(with no preemption</a:t>
            </a:r>
            <a:r>
              <a:rPr lang="en-US" sz="3200" dirty="0" smtClean="0">
                <a:solidFill>
                  <a:srgbClr val="333333"/>
                </a:solidFill>
              </a:rPr>
              <a:t>):</a:t>
            </a:r>
            <a:endParaRPr lang="en-US" sz="3200" dirty="0">
              <a:solidFill>
                <a:srgbClr val="333333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333333"/>
                </a:solidFill>
              </a:rPr>
              <a:t>SJF is provably optimal </a:t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/>
            </a:r>
            <a:br>
              <a:rPr lang="en-US" sz="3200" dirty="0" smtClean="0">
                <a:solidFill>
                  <a:srgbClr val="333333"/>
                </a:solidFill>
              </a:rPr>
            </a:br>
            <a:r>
              <a:rPr lang="en-US" sz="3200" dirty="0" smtClean="0">
                <a:solidFill>
                  <a:srgbClr val="333333"/>
                </a:solidFill>
              </a:rPr>
              <a:t>Moving shorter job before longer job improves turnaround time of short job more than it harms turnaround time of long job</a:t>
            </a:r>
          </a:p>
        </p:txBody>
      </p:sp>
      <p:sp>
        <p:nvSpPr>
          <p:cNvPr id="2" name="Rectangle 1"/>
          <p:cNvSpPr/>
          <p:nvPr/>
        </p:nvSpPr>
        <p:spPr>
          <a:xfrm>
            <a:off x="9462546" y="6402218"/>
            <a:ext cx="3395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Average turnaround with FIFO: 70s</a:t>
            </a:r>
            <a:endParaRPr lang="en-US" sz="2400" b="1" dirty="0"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Scheduling Basics</a:t>
            </a:r>
          </a:p>
        </p:txBody>
      </p:sp>
      <p:sp>
        <p:nvSpPr>
          <p:cNvPr id="385" name="Shape 385"/>
          <p:cNvSpPr>
            <a:spLocks noGrp="1"/>
          </p:cNvSpPr>
          <p:nvPr>
            <p:ph type="body" idx="4294967295"/>
          </p:nvPr>
        </p:nvSpPr>
        <p:spPr>
          <a:xfrm>
            <a:off x="8713788" y="2401888"/>
            <a:ext cx="4291012" cy="2663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Metrics</a:t>
            </a:r>
            <a:r>
              <a:rPr sz="3800" dirty="0">
                <a:solidFill>
                  <a:srgbClr val="1497FC"/>
                </a:solidFill>
              </a:rPr>
              <a:t>:</a:t>
            </a:r>
            <a:r>
              <a:rPr sz="3800" dirty="0" smtClean="0">
                <a:solidFill>
                  <a:srgbClr val="1497FC"/>
                </a:solidFill>
              </a:rPr>
              <a:t/>
            </a:r>
            <a:br>
              <a:rPr sz="3800" dirty="0" smtClean="0">
                <a:solidFill>
                  <a:srgbClr val="1497FC"/>
                </a:solidFill>
              </a:rPr>
            </a:br>
            <a:r>
              <a:rPr sz="3800" dirty="0" smtClean="0">
                <a:solidFill>
                  <a:srgbClr val="1497FC"/>
                </a:solidFill>
              </a:rPr>
              <a:t>turnaround_time</a:t>
            </a:r>
            <a:r>
              <a:rPr sz="3800" dirty="0" smtClean="0">
                <a:solidFill>
                  <a:srgbClr val="53585F"/>
                </a:solidFill>
              </a:rPr>
              <a:t/>
            </a:r>
            <a:br>
              <a:rPr sz="3800" dirty="0" smtClean="0">
                <a:solidFill>
                  <a:srgbClr val="53585F"/>
                </a:solidFill>
              </a:rPr>
            </a:br>
            <a:r>
              <a:rPr sz="3800" dirty="0" smtClean="0">
                <a:solidFill>
                  <a:srgbClr val="53585F"/>
                </a:solidFill>
              </a:rPr>
              <a:t>response_time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</a:p>
        </p:txBody>
      </p:sp>
      <p:sp>
        <p:nvSpPr>
          <p:cNvPr id="386" name="Shape 386"/>
          <p:cNvSpPr/>
          <p:nvPr/>
        </p:nvSpPr>
        <p:spPr>
          <a:xfrm>
            <a:off x="4648533" y="2401969"/>
            <a:ext cx="3086100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Schedulers</a:t>
            </a:r>
            <a:r>
              <a:rPr sz="3800">
                <a:solidFill>
                  <a:srgbClr val="7BDB45"/>
                </a:solidFill>
              </a:rPr>
              <a:t>:</a:t>
            </a:r>
            <a:br>
              <a:rPr sz="3800">
                <a:solidFill>
                  <a:srgbClr val="7BDB45"/>
                </a:solidFill>
              </a:rPr>
            </a:br>
            <a:r>
              <a:rPr sz="3800">
                <a:solidFill>
                  <a:srgbClr val="A6AAA8"/>
                </a:solidFill>
              </a:rPr>
              <a:t>	</a:t>
            </a:r>
            <a:r>
              <a:rPr sz="3800">
                <a:solidFill>
                  <a:srgbClr val="7BDB45"/>
                </a:solidFill>
              </a:rPr>
              <a:t>FIFO</a:t>
            </a:r>
            <a:r>
              <a:rPr sz="3800">
                <a:solidFill>
                  <a:srgbClr val="53585F"/>
                </a:solidFill>
              </a:rPr>
              <a:t/>
            </a:r>
            <a:br>
              <a:rPr sz="3800">
                <a:solidFill>
                  <a:srgbClr val="53585F"/>
                </a:solidFill>
              </a:rPr>
            </a:br>
            <a:r>
              <a:rPr sz="3800">
                <a:solidFill>
                  <a:srgbClr val="53585F"/>
                </a:solidFill>
              </a:rPr>
              <a:t>	</a:t>
            </a:r>
            <a:r>
              <a:rPr sz="3800">
                <a:solidFill>
                  <a:srgbClr val="7BDB45"/>
                </a:solidFill>
              </a:rPr>
              <a:t>SJF</a:t>
            </a:r>
            <a:r>
              <a:rPr sz="3800">
                <a:solidFill>
                  <a:srgbClr val="53585F"/>
                </a:solidFill>
              </a:rPr>
              <a:t/>
            </a:r>
            <a:br>
              <a:rPr sz="3800">
                <a:solidFill>
                  <a:srgbClr val="53585F"/>
                </a:solidFill>
              </a:rPr>
            </a:br>
            <a:r>
              <a:rPr sz="3800">
                <a:solidFill>
                  <a:srgbClr val="53585F"/>
                </a:solidFill>
              </a:rPr>
              <a:t>	STCF</a:t>
            </a:r>
            <a:br>
              <a:rPr sz="3800">
                <a:solidFill>
                  <a:srgbClr val="53585F"/>
                </a:solidFill>
              </a:rPr>
            </a:br>
            <a:r>
              <a:rPr sz="3800">
                <a:solidFill>
                  <a:srgbClr val="53585F"/>
                </a:solidFill>
              </a:rPr>
              <a:t>	RR</a:t>
            </a:r>
          </a:p>
        </p:txBody>
      </p:sp>
      <p:sp>
        <p:nvSpPr>
          <p:cNvPr id="387" name="Shape 387"/>
          <p:cNvSpPr/>
          <p:nvPr/>
        </p:nvSpPr>
        <p:spPr>
          <a:xfrm>
            <a:off x="584533" y="2401969"/>
            <a:ext cx="3275079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Workloads</a:t>
            </a:r>
            <a:r>
              <a:rPr sz="3800">
                <a:solidFill>
                  <a:srgbClr val="D45954"/>
                </a:solidFill>
              </a:rPr>
              <a:t>:</a:t>
            </a:r>
            <a:br>
              <a:rPr sz="3800">
                <a:solidFill>
                  <a:srgbClr val="D45954"/>
                </a:solidFill>
              </a:rPr>
            </a:br>
            <a:r>
              <a:rPr sz="3800">
                <a:solidFill>
                  <a:srgbClr val="A6AAA8"/>
                </a:solidFill>
              </a:rPr>
              <a:t>	</a:t>
            </a:r>
            <a:r>
              <a:rPr sz="3800">
                <a:solidFill>
                  <a:srgbClr val="D45954"/>
                </a:solidFill>
              </a:rPr>
              <a:t>arrival_time</a:t>
            </a:r>
            <a:br>
              <a:rPr sz="3800">
                <a:solidFill>
                  <a:srgbClr val="D45954"/>
                </a:solidFill>
              </a:rPr>
            </a:br>
            <a:r>
              <a:rPr sz="3800">
                <a:solidFill>
                  <a:srgbClr val="D45954"/>
                </a:solidFill>
              </a:rPr>
              <a:t>	run_time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Workload Assumptions</a:t>
            </a:r>
          </a:p>
        </p:txBody>
      </p:sp>
      <p:sp>
        <p:nvSpPr>
          <p:cNvPr id="393" name="Shape 393"/>
          <p:cNvSpPr>
            <a:spLocks noGrp="1"/>
          </p:cNvSpPr>
          <p:nvPr>
            <p:ph type="body" idx="4294967295"/>
          </p:nvPr>
        </p:nvSpPr>
        <p:spPr>
          <a:xfrm>
            <a:off x="0" y="2360613"/>
            <a:ext cx="11099800" cy="5027612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1. Each job runs for the same amount of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2. All jobs arrive at the same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3. All jobs only use the CPU (no I/O)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4. The run-time of each job is </a:t>
            </a:r>
            <a:r>
              <a:rPr sz="3800" dirty="0" smtClean="0">
                <a:solidFill>
                  <a:srgbClr val="FFFFFF"/>
                </a:solidFill>
              </a:rPr>
              <a:t>known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Shape 39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49833">
              <a:defRPr sz="616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160">
                <a:solidFill>
                  <a:srgbClr val="FFFFFF"/>
                </a:solidFill>
              </a:rPr>
              <a:t>Shortest Job First (Arrival Time)</a:t>
            </a:r>
          </a:p>
        </p:txBody>
      </p:sp>
      <p:graphicFrame>
        <p:nvGraphicFramePr>
          <p:cNvPr id="396" name="Table 396"/>
          <p:cNvGraphicFramePr/>
          <p:nvPr/>
        </p:nvGraphicFramePr>
        <p:xfrm>
          <a:off x="3975100" y="2286000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397" name="Shape 397"/>
          <p:cNvSpPr/>
          <p:nvPr/>
        </p:nvSpPr>
        <p:spPr>
          <a:xfrm>
            <a:off x="1642821" y="5219065"/>
            <a:ext cx="9719158" cy="135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What is the average turnaround time with SJF?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Shape 39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Stuck Behind a Tractor Again</a:t>
            </a:r>
          </a:p>
        </p:txBody>
      </p:sp>
      <p:sp>
        <p:nvSpPr>
          <p:cNvPr id="400" name="Shape 400"/>
          <p:cNvSpPr/>
          <p:nvPr/>
        </p:nvSpPr>
        <p:spPr>
          <a:xfrm>
            <a:off x="1972733" y="3835937"/>
            <a:ext cx="380914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01" name="Shape 401"/>
          <p:cNvSpPr/>
          <p:nvPr/>
        </p:nvSpPr>
        <p:spPr>
          <a:xfrm>
            <a:off x="6405033" y="3835937"/>
            <a:ext cx="678260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402" name="Shape 402"/>
          <p:cNvSpPr/>
          <p:nvPr/>
        </p:nvSpPr>
        <p:spPr>
          <a:xfrm>
            <a:off x="5770033" y="3835937"/>
            <a:ext cx="678260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403" name="Shape 403"/>
          <p:cNvSpPr/>
          <p:nvPr/>
        </p:nvSpPr>
        <p:spPr>
          <a:xfrm>
            <a:off x="1985197" y="5198627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04" name="Shape 404"/>
          <p:cNvSpPr/>
          <p:nvPr/>
        </p:nvSpPr>
        <p:spPr>
          <a:xfrm>
            <a:off x="1985197" y="519862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05" name="Shape 405"/>
          <p:cNvSpPr/>
          <p:nvPr/>
        </p:nvSpPr>
        <p:spPr>
          <a:xfrm>
            <a:off x="1784248" y="5257696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06" name="Shape 406"/>
          <p:cNvSpPr/>
          <p:nvPr/>
        </p:nvSpPr>
        <p:spPr>
          <a:xfrm>
            <a:off x="3255197" y="519862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07" name="Shape 407"/>
          <p:cNvSpPr/>
          <p:nvPr/>
        </p:nvSpPr>
        <p:spPr>
          <a:xfrm>
            <a:off x="2927146" y="525769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408" name="Shape 408"/>
          <p:cNvSpPr/>
          <p:nvPr/>
        </p:nvSpPr>
        <p:spPr>
          <a:xfrm>
            <a:off x="4525197" y="519862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09" name="Shape 409"/>
          <p:cNvSpPr/>
          <p:nvPr/>
        </p:nvSpPr>
        <p:spPr>
          <a:xfrm>
            <a:off x="4197146" y="525769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410" name="Shape 410"/>
          <p:cNvSpPr/>
          <p:nvPr/>
        </p:nvSpPr>
        <p:spPr>
          <a:xfrm>
            <a:off x="4525197" y="519862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5795197" y="519862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5467146" y="525769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413" name="Shape 413"/>
          <p:cNvSpPr/>
          <p:nvPr/>
        </p:nvSpPr>
        <p:spPr>
          <a:xfrm>
            <a:off x="7065197" y="5198627"/>
            <a:ext cx="1" cy="105438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6737146" y="525769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416" name="Shape 416"/>
          <p:cNvSpPr/>
          <p:nvPr/>
        </p:nvSpPr>
        <p:spPr>
          <a:xfrm>
            <a:off x="1907133" y="2476395"/>
            <a:ext cx="167213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[B,C arrive]</a:t>
            </a:r>
          </a:p>
        </p:txBody>
      </p:sp>
      <p:sp>
        <p:nvSpPr>
          <p:cNvPr id="417" name="Shape 417"/>
          <p:cNvSpPr/>
          <p:nvPr/>
        </p:nvSpPr>
        <p:spPr>
          <a:xfrm>
            <a:off x="2645370" y="2962698"/>
            <a:ext cx="1" cy="844138"/>
          </a:xfrm>
          <a:prstGeom prst="line">
            <a:avLst/>
          </a:prstGeom>
          <a:ln w="127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2" name="Shape 458"/>
          <p:cNvSpPr/>
          <p:nvPr/>
        </p:nvSpPr>
        <p:spPr>
          <a:xfrm>
            <a:off x="701551" y="6640704"/>
            <a:ext cx="7458773" cy="8258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What is the average turnaround time?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1100" dirty="0">
              <a:solidFill>
                <a:srgbClr val="FFFFFF"/>
              </a:solidFill>
            </a:endParaRPr>
          </a:p>
        </p:txBody>
      </p:sp>
      <p:graphicFrame>
        <p:nvGraphicFramePr>
          <p:cNvPr id="23" name="Table 396"/>
          <p:cNvGraphicFramePr/>
          <p:nvPr>
            <p:extLst>
              <p:ext uri="{D42A27DB-BD31-4B8C-83A1-F6EECF244321}">
                <p14:modId xmlns:p14="http://schemas.microsoft.com/office/powerpoint/2010/main" val="644327490"/>
              </p:ext>
            </p:extLst>
          </p:nvPr>
        </p:nvGraphicFramePr>
        <p:xfrm>
          <a:off x="7597643" y="2166079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66484" y="7522902"/>
            <a:ext cx="6151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(60 + </a:t>
            </a:r>
            <a:r>
              <a:rPr lang="en-US" sz="2800" dirty="0" smtClean="0"/>
              <a:t>(70 – 10) </a:t>
            </a:r>
            <a:r>
              <a:rPr lang="en-US" sz="2800" dirty="0"/>
              <a:t>+ </a:t>
            </a:r>
            <a:r>
              <a:rPr lang="en-US" sz="2800" dirty="0" smtClean="0"/>
              <a:t>(80 – 10)) </a:t>
            </a:r>
            <a:r>
              <a:rPr lang="en-US" sz="2800" dirty="0"/>
              <a:t>/ 3 = </a:t>
            </a:r>
            <a:r>
              <a:rPr lang="en-US" sz="28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63.3s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1" grpId="0" animBg="1"/>
      <p:bldP spid="402" grpId="0" animBg="1"/>
      <p:bldP spid="416" grpId="0" animBg="1"/>
      <p:bldP spid="417" grpId="0" animBg="1"/>
      <p:bldP spid="22" grpId="0" animBg="1"/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 dirty="0" smtClean="0">
                <a:solidFill>
                  <a:srgbClr val="FFFFFF"/>
                </a:solidFill>
              </a:rPr>
              <a:t>Preemptive Schedul</a:t>
            </a:r>
            <a:r>
              <a:rPr lang="en-US" sz="6480" dirty="0" smtClean="0">
                <a:solidFill>
                  <a:srgbClr val="FFFFFF"/>
                </a:solidFill>
              </a:rPr>
              <a:t>ING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68" name="Shape 468"/>
          <p:cNvSpPr>
            <a:spLocks noGrp="1"/>
          </p:cNvSpPr>
          <p:nvPr>
            <p:ph type="body" idx="4294967295"/>
          </p:nvPr>
        </p:nvSpPr>
        <p:spPr>
          <a:xfrm>
            <a:off x="387350" y="2392363"/>
            <a:ext cx="12617450" cy="7170737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Prev schedulers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FIFO </a:t>
            </a:r>
            <a:r>
              <a:rPr sz="3500" dirty="0">
                <a:solidFill>
                  <a:srgbClr val="333333"/>
                </a:solidFill>
              </a:rPr>
              <a:t>and SJF are non-</a:t>
            </a:r>
            <a:r>
              <a:rPr sz="3500" dirty="0" smtClean="0">
                <a:solidFill>
                  <a:srgbClr val="333333"/>
                </a:solidFill>
              </a:rPr>
              <a:t>preemptive</a:t>
            </a:r>
            <a:endParaRPr lang="en-US" sz="3500" b="1" dirty="0" smtClean="0">
              <a:solidFill>
                <a:srgbClr val="333333"/>
              </a:solidFill>
              <a:ea typeface="Helvetica"/>
              <a:cs typeface="Helvetica"/>
              <a:sym typeface="Helvetica"/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  <a:effectLst/>
                <a:ea typeface="Helvetica"/>
                <a:cs typeface="Helvetica"/>
                <a:sym typeface="Helvetica"/>
              </a:rPr>
              <a:t>Only schedule new job when previous job voluntarily relinquishes CPU (performs I/O or exits)</a:t>
            </a:r>
            <a:endParaRPr sz="3500" dirty="0" smtClean="0">
              <a:solidFill>
                <a:srgbClr val="333333"/>
              </a:solidFill>
              <a:effectLst/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New scheduler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333333"/>
                </a:solidFill>
              </a:rPr>
              <a:t>Preemptive: Potentially schedule different job at any point by taking CPU away from running job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STCF </a:t>
            </a:r>
            <a:r>
              <a:rPr sz="3500" dirty="0">
                <a:solidFill>
                  <a:srgbClr val="333333"/>
                </a:solidFill>
              </a:rPr>
              <a:t>(Shortest Time-to-Completion First</a:t>
            </a:r>
            <a:r>
              <a:rPr sz="3500" dirty="0" smtClean="0">
                <a:solidFill>
                  <a:srgbClr val="333333"/>
                </a:solidFill>
              </a:rPr>
              <a:t>)</a:t>
            </a:r>
            <a:endParaRPr lang="en-US" sz="3500" dirty="0" smtClean="0">
              <a:solidFill>
                <a:srgbClr val="333333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Always </a:t>
            </a:r>
            <a:r>
              <a:rPr sz="3800" dirty="0" smtClean="0">
                <a:solidFill>
                  <a:srgbClr val="333333"/>
                </a:solidFill>
              </a:rPr>
              <a:t>run </a:t>
            </a:r>
            <a:r>
              <a:rPr lang="en-US" sz="3800" dirty="0" smtClean="0">
                <a:solidFill>
                  <a:srgbClr val="333333"/>
                </a:solidFill>
              </a:rPr>
              <a:t>job that </a:t>
            </a:r>
            <a:r>
              <a:rPr sz="3800" dirty="0" smtClean="0">
                <a:solidFill>
                  <a:srgbClr val="333333"/>
                </a:solidFill>
              </a:rPr>
              <a:t>will </a:t>
            </a:r>
            <a:r>
              <a:rPr sz="3800" dirty="0">
                <a:solidFill>
                  <a:srgbClr val="333333"/>
                </a:solidFill>
              </a:rPr>
              <a:t>complete the quickest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NON-PREEMPTIVE: </a:t>
            </a:r>
            <a:r>
              <a:rPr sz="6480" dirty="0" smtClean="0">
                <a:solidFill>
                  <a:srgbClr val="FFFFFF"/>
                </a:solidFill>
              </a:rPr>
              <a:t>SJF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471" name="Shape 471"/>
          <p:cNvSpPr/>
          <p:nvPr/>
        </p:nvSpPr>
        <p:spPr>
          <a:xfrm>
            <a:off x="5248082" y="4525364"/>
            <a:ext cx="380914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472" name="Shape 472"/>
          <p:cNvSpPr/>
          <p:nvPr/>
        </p:nvSpPr>
        <p:spPr>
          <a:xfrm>
            <a:off x="9680382" y="4525365"/>
            <a:ext cx="678261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473" name="Shape 473"/>
          <p:cNvSpPr/>
          <p:nvPr/>
        </p:nvSpPr>
        <p:spPr>
          <a:xfrm>
            <a:off x="9045382" y="4525365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474" name="Shape 474"/>
          <p:cNvSpPr/>
          <p:nvPr/>
        </p:nvSpPr>
        <p:spPr>
          <a:xfrm>
            <a:off x="5260546" y="5888055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475" name="Shape 475"/>
          <p:cNvSpPr/>
          <p:nvPr/>
        </p:nvSpPr>
        <p:spPr>
          <a:xfrm>
            <a:off x="5260546" y="5888055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6" name="Shape 476"/>
          <p:cNvSpPr/>
          <p:nvPr/>
        </p:nvSpPr>
        <p:spPr>
          <a:xfrm>
            <a:off x="5059597" y="5947123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477" name="Shape 477"/>
          <p:cNvSpPr/>
          <p:nvPr/>
        </p:nvSpPr>
        <p:spPr>
          <a:xfrm>
            <a:off x="6530546" y="5888055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78" name="Shape 478"/>
          <p:cNvSpPr/>
          <p:nvPr/>
        </p:nvSpPr>
        <p:spPr>
          <a:xfrm>
            <a:off x="6202495" y="5947123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479" name="Shape 479"/>
          <p:cNvSpPr/>
          <p:nvPr/>
        </p:nvSpPr>
        <p:spPr>
          <a:xfrm>
            <a:off x="7800546" y="5888055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0" name="Shape 480"/>
          <p:cNvSpPr/>
          <p:nvPr/>
        </p:nvSpPr>
        <p:spPr>
          <a:xfrm>
            <a:off x="7472495" y="5947123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481" name="Shape 481"/>
          <p:cNvSpPr/>
          <p:nvPr/>
        </p:nvSpPr>
        <p:spPr>
          <a:xfrm>
            <a:off x="7800546" y="5888055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2" name="Shape 482"/>
          <p:cNvSpPr/>
          <p:nvPr/>
        </p:nvSpPr>
        <p:spPr>
          <a:xfrm>
            <a:off x="9070546" y="5888055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3" name="Shape 483"/>
          <p:cNvSpPr/>
          <p:nvPr/>
        </p:nvSpPr>
        <p:spPr>
          <a:xfrm>
            <a:off x="8742495" y="5947123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484" name="Shape 484"/>
          <p:cNvSpPr/>
          <p:nvPr/>
        </p:nvSpPr>
        <p:spPr>
          <a:xfrm>
            <a:off x="10340546" y="5888055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485" name="Shape 485"/>
          <p:cNvSpPr/>
          <p:nvPr/>
        </p:nvSpPr>
        <p:spPr>
          <a:xfrm>
            <a:off x="10012495" y="5947123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486" name="Shape 486"/>
          <p:cNvSpPr/>
          <p:nvPr/>
        </p:nvSpPr>
        <p:spPr>
          <a:xfrm>
            <a:off x="4845992" y="7269193"/>
            <a:ext cx="5291513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Average turnaround time: </a:t>
            </a:r>
            <a:endParaRPr lang="en-US" sz="3600" dirty="0" smtClean="0">
              <a:solidFill>
                <a:srgbClr val="FFFFFF"/>
              </a:solidFill>
            </a:endParaRPr>
          </a:p>
        </p:txBody>
      </p:sp>
      <p:sp>
        <p:nvSpPr>
          <p:cNvPr id="487" name="Shape 487"/>
          <p:cNvSpPr/>
          <p:nvPr/>
        </p:nvSpPr>
        <p:spPr>
          <a:xfrm>
            <a:off x="5182482" y="3165823"/>
            <a:ext cx="167213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[B,C arrive]</a:t>
            </a:r>
          </a:p>
        </p:txBody>
      </p:sp>
      <p:sp>
        <p:nvSpPr>
          <p:cNvPr id="488" name="Shape 488"/>
          <p:cNvSpPr/>
          <p:nvPr/>
        </p:nvSpPr>
        <p:spPr>
          <a:xfrm>
            <a:off x="5920719" y="3652125"/>
            <a:ext cx="1" cy="844139"/>
          </a:xfrm>
          <a:prstGeom prst="line">
            <a:avLst/>
          </a:prstGeom>
          <a:ln w="127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graphicFrame>
        <p:nvGraphicFramePr>
          <p:cNvPr id="21" name="Table 396"/>
          <p:cNvGraphicFramePr/>
          <p:nvPr>
            <p:extLst>
              <p:ext uri="{D42A27DB-BD31-4B8C-83A1-F6EECF244321}">
                <p14:modId xmlns:p14="http://schemas.microsoft.com/office/powerpoint/2010/main" val="533955848"/>
              </p:ext>
            </p:extLst>
          </p:nvPr>
        </p:nvGraphicFramePr>
        <p:xfrm>
          <a:off x="245297" y="2293331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4484160" y="8005969"/>
            <a:ext cx="61510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800" dirty="0"/>
              <a:t>(60 + </a:t>
            </a:r>
            <a:r>
              <a:rPr lang="en-US" sz="2800" dirty="0" smtClean="0"/>
              <a:t>(70 – 10) </a:t>
            </a:r>
            <a:r>
              <a:rPr lang="en-US" sz="2800" dirty="0"/>
              <a:t>+ </a:t>
            </a:r>
            <a:r>
              <a:rPr lang="en-US" sz="2800" dirty="0" smtClean="0"/>
              <a:t>(80 – 10)) </a:t>
            </a:r>
            <a:r>
              <a:rPr lang="en-US" sz="2800" dirty="0"/>
              <a:t>/ 3 = </a:t>
            </a:r>
            <a:r>
              <a:rPr lang="en-US" sz="28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63.3s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PREEMPTIVE: </a:t>
            </a:r>
            <a:r>
              <a:rPr sz="6480" dirty="0" smtClean="0">
                <a:solidFill>
                  <a:srgbClr val="FFFFFF"/>
                </a:solidFill>
              </a:rPr>
              <a:t>STCF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534" name="Shape 534"/>
          <p:cNvSpPr/>
          <p:nvPr/>
        </p:nvSpPr>
        <p:spPr>
          <a:xfrm>
            <a:off x="6432296" y="4905587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35" name="Shape 535"/>
          <p:cNvSpPr/>
          <p:nvPr/>
        </p:nvSpPr>
        <p:spPr>
          <a:xfrm>
            <a:off x="7689596" y="4905588"/>
            <a:ext cx="678261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536" name="Shape 536"/>
          <p:cNvSpPr/>
          <p:nvPr/>
        </p:nvSpPr>
        <p:spPr>
          <a:xfrm>
            <a:off x="7054596" y="4905588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537" name="Shape 537"/>
          <p:cNvSpPr/>
          <p:nvPr/>
        </p:nvSpPr>
        <p:spPr>
          <a:xfrm>
            <a:off x="6444760" y="6268278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38" name="Shape 538"/>
          <p:cNvSpPr/>
          <p:nvPr/>
        </p:nvSpPr>
        <p:spPr>
          <a:xfrm>
            <a:off x="6444760" y="626827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39" name="Shape 539"/>
          <p:cNvSpPr/>
          <p:nvPr/>
        </p:nvSpPr>
        <p:spPr>
          <a:xfrm>
            <a:off x="6243811" y="6327346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40" name="Shape 540"/>
          <p:cNvSpPr/>
          <p:nvPr/>
        </p:nvSpPr>
        <p:spPr>
          <a:xfrm>
            <a:off x="7714760" y="626827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41" name="Shape 541"/>
          <p:cNvSpPr/>
          <p:nvPr/>
        </p:nvSpPr>
        <p:spPr>
          <a:xfrm>
            <a:off x="7386709" y="632734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542" name="Shape 542"/>
          <p:cNvSpPr/>
          <p:nvPr/>
        </p:nvSpPr>
        <p:spPr>
          <a:xfrm>
            <a:off x="8984760" y="626827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43" name="Shape 543"/>
          <p:cNvSpPr/>
          <p:nvPr/>
        </p:nvSpPr>
        <p:spPr>
          <a:xfrm>
            <a:off x="8656709" y="632734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544" name="Shape 544"/>
          <p:cNvSpPr/>
          <p:nvPr/>
        </p:nvSpPr>
        <p:spPr>
          <a:xfrm>
            <a:off x="8984760" y="626827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10254760" y="626827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9926709" y="632734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47" name="Shape 547"/>
          <p:cNvSpPr/>
          <p:nvPr/>
        </p:nvSpPr>
        <p:spPr>
          <a:xfrm>
            <a:off x="11524760" y="626827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48" name="Shape 548"/>
          <p:cNvSpPr/>
          <p:nvPr/>
        </p:nvSpPr>
        <p:spPr>
          <a:xfrm>
            <a:off x="11196709" y="632734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549" name="Shape 549"/>
          <p:cNvSpPr/>
          <p:nvPr/>
        </p:nvSpPr>
        <p:spPr>
          <a:xfrm>
            <a:off x="4920931" y="7649416"/>
            <a:ext cx="7510069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Average turnaround </a:t>
            </a:r>
            <a:r>
              <a:rPr sz="3600" dirty="0" smtClean="0">
                <a:solidFill>
                  <a:srgbClr val="FFFFFF"/>
                </a:solidFill>
              </a:rPr>
              <a:t>time</a:t>
            </a:r>
            <a:r>
              <a:rPr lang="en-US" sz="3600" dirty="0" smtClean="0">
                <a:solidFill>
                  <a:srgbClr val="FFFFFF"/>
                </a:solidFill>
              </a:rPr>
              <a:t> with STCF?</a:t>
            </a:r>
          </a:p>
        </p:txBody>
      </p:sp>
      <p:sp>
        <p:nvSpPr>
          <p:cNvPr id="550" name="Shape 550"/>
          <p:cNvSpPr/>
          <p:nvPr/>
        </p:nvSpPr>
        <p:spPr>
          <a:xfrm>
            <a:off x="8342389" y="4905587"/>
            <a:ext cx="3169048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51" name="Shape 551"/>
          <p:cNvSpPr/>
          <p:nvPr/>
        </p:nvSpPr>
        <p:spPr>
          <a:xfrm>
            <a:off x="6461457" y="3637805"/>
            <a:ext cx="5013212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2" name="Shape 552"/>
          <p:cNvSpPr/>
          <p:nvPr/>
        </p:nvSpPr>
        <p:spPr>
          <a:xfrm>
            <a:off x="7043849" y="4145805"/>
            <a:ext cx="699756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3" name="Shape 553"/>
          <p:cNvSpPr/>
          <p:nvPr/>
        </p:nvSpPr>
        <p:spPr>
          <a:xfrm>
            <a:off x="7078124" y="4653805"/>
            <a:ext cx="1247873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54" name="Shape 554"/>
          <p:cNvSpPr/>
          <p:nvPr/>
        </p:nvSpPr>
        <p:spPr>
          <a:xfrm>
            <a:off x="4914349" y="3339358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A: 80s</a:t>
            </a:r>
          </a:p>
        </p:txBody>
      </p:sp>
      <p:sp>
        <p:nvSpPr>
          <p:cNvPr id="555" name="Shape 555"/>
          <p:cNvSpPr/>
          <p:nvPr/>
        </p:nvSpPr>
        <p:spPr>
          <a:xfrm>
            <a:off x="4914349" y="3885458"/>
            <a:ext cx="11224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B: 10s</a:t>
            </a:r>
          </a:p>
        </p:txBody>
      </p:sp>
      <p:sp>
        <p:nvSpPr>
          <p:cNvPr id="556" name="Shape 556"/>
          <p:cNvSpPr/>
          <p:nvPr/>
        </p:nvSpPr>
        <p:spPr>
          <a:xfrm>
            <a:off x="4904570" y="4393458"/>
            <a:ext cx="1141985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C: 20s</a:t>
            </a:r>
          </a:p>
        </p:txBody>
      </p:sp>
      <p:graphicFrame>
        <p:nvGraphicFramePr>
          <p:cNvPr id="26" name="Table 396"/>
          <p:cNvGraphicFramePr/>
          <p:nvPr>
            <p:extLst>
              <p:ext uri="{D42A27DB-BD31-4B8C-83A1-F6EECF244321}">
                <p14:modId xmlns:p14="http://schemas.microsoft.com/office/powerpoint/2010/main" val="1370514271"/>
              </p:ext>
            </p:extLst>
          </p:nvPr>
        </p:nvGraphicFramePr>
        <p:xfrm>
          <a:off x="245297" y="2293331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60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b="1">
                          <a:solidFill>
                            <a:srgbClr val="FFFFFF"/>
                          </a:solidFill>
                          <a:latin typeface="Helvetica"/>
                          <a:ea typeface="Helvetica"/>
                          <a:cs typeface="Helvetica"/>
                          <a:sym typeface="Helvetica"/>
                        </a:rPr>
                        <a:t>~10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27" name="Shape 487"/>
          <p:cNvSpPr/>
          <p:nvPr/>
        </p:nvSpPr>
        <p:spPr>
          <a:xfrm>
            <a:off x="6337283" y="2882235"/>
            <a:ext cx="167213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 dirty="0">
                <a:solidFill>
                  <a:srgbClr val="FFFFFF"/>
                </a:solidFill>
              </a:rPr>
              <a:t>[B,C arrive]</a:t>
            </a:r>
          </a:p>
        </p:txBody>
      </p:sp>
      <p:sp>
        <p:nvSpPr>
          <p:cNvPr id="28" name="Shape 488"/>
          <p:cNvSpPr/>
          <p:nvPr/>
        </p:nvSpPr>
        <p:spPr>
          <a:xfrm flipH="1">
            <a:off x="7075521" y="3339359"/>
            <a:ext cx="2603" cy="1562864"/>
          </a:xfrm>
          <a:prstGeom prst="line">
            <a:avLst/>
          </a:prstGeom>
          <a:ln w="127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2" name="Rectangle 1"/>
          <p:cNvSpPr/>
          <p:nvPr/>
        </p:nvSpPr>
        <p:spPr>
          <a:xfrm>
            <a:off x="8053890" y="8356183"/>
            <a:ext cx="14948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2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36.6</a:t>
            </a:r>
          </a:p>
        </p:txBody>
      </p:sp>
      <p:sp>
        <p:nvSpPr>
          <p:cNvPr id="30" name="Shape 486"/>
          <p:cNvSpPr/>
          <p:nvPr/>
        </p:nvSpPr>
        <p:spPr>
          <a:xfrm>
            <a:off x="4651137" y="8822503"/>
            <a:ext cx="8300350" cy="6565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Average turnaround </a:t>
            </a:r>
            <a:r>
              <a:rPr sz="3600" dirty="0" smtClean="0">
                <a:solidFill>
                  <a:srgbClr val="FFFFFF"/>
                </a:solidFill>
              </a:rPr>
              <a:t>time</a:t>
            </a:r>
            <a:r>
              <a:rPr lang="en-US" sz="3600" dirty="0" smtClean="0">
                <a:solidFill>
                  <a:srgbClr val="FFFFFF"/>
                </a:solidFill>
              </a:rPr>
              <a:t> with SJF</a:t>
            </a:r>
            <a:r>
              <a:rPr sz="3600" smtClean="0">
                <a:solidFill>
                  <a:srgbClr val="FFFFFF"/>
                </a:solidFill>
              </a:rPr>
              <a:t>: </a:t>
            </a:r>
            <a:r>
              <a:rPr lang="en-US" sz="3600" b="1" smtClean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63.3</a:t>
            </a:r>
            <a:r>
              <a:rPr sz="3600" b="1" smtClean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s</a:t>
            </a:r>
            <a:endParaRPr sz="3600" b="1" dirty="0">
              <a:solidFill>
                <a:srgbClr val="FF2600"/>
              </a:solidFill>
              <a:latin typeface="Helvetica"/>
              <a:ea typeface="Helvetica"/>
              <a:cs typeface="Helvetica"/>
              <a:sym typeface="Helvetica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" grpId="0" animBg="1"/>
      <p:bldP spid="535" grpId="0" animBg="1"/>
      <p:bldP spid="536" grpId="0" animBg="1"/>
      <p:bldP spid="549" grpId="0" animBg="1"/>
      <p:bldP spid="550" grpId="0" animBg="1"/>
      <p:bldP spid="551" grpId="0" animBg="1"/>
      <p:bldP spid="552" grpId="0" animBg="1"/>
      <p:bldP spid="553" grpId="0" animBg="1"/>
      <p:bldP spid="554" grpId="0" animBg="1"/>
      <p:bldP spid="555" grpId="0" animBg="1"/>
      <p:bldP spid="556" grpId="0" animBg="1"/>
      <p:bldP spid="27" grpId="0" animBg="1"/>
      <p:bldP spid="28" grpId="0" animBg="1"/>
      <p:bldP spid="3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CPU Virtualization:</a:t>
            </a:r>
            <a:br>
              <a:rPr lang="en-US" dirty="0" smtClean="0"/>
            </a:br>
            <a:r>
              <a:rPr lang="en-US" dirty="0" smtClean="0"/>
              <a:t>Two Components</a:t>
            </a:r>
            <a:endParaRPr lang="en-US" dirty="0"/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87334" y="2600961"/>
            <a:ext cx="11406641" cy="611180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 smtClean="0"/>
              <a:t>Dispatcher (Previous lecture)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Low-level mechanism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Performs context-switch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Switch from user mode to kernel mode</a:t>
            </a:r>
          </a:p>
          <a:p>
            <a:pPr lvl="2">
              <a:lnSpc>
                <a:spcPct val="90000"/>
              </a:lnSpc>
            </a:pPr>
            <a:r>
              <a:rPr lang="en-US" sz="2600" dirty="0" smtClean="0"/>
              <a:t>Save </a:t>
            </a:r>
            <a:r>
              <a:rPr lang="en-US" sz="2600" dirty="0"/>
              <a:t>execution state</a:t>
            </a:r>
            <a:r>
              <a:rPr lang="en-US" sz="2600" dirty="0" smtClean="0"/>
              <a:t> (registers) of </a:t>
            </a:r>
            <a:r>
              <a:rPr lang="en-US" sz="2600" dirty="0"/>
              <a:t>old process in PCB</a:t>
            </a:r>
            <a:endParaRPr lang="en-US" sz="2600" dirty="0" smtClean="0"/>
          </a:p>
          <a:p>
            <a:pPr lvl="2">
              <a:lnSpc>
                <a:spcPct val="90000"/>
              </a:lnSpc>
            </a:pPr>
            <a:r>
              <a:rPr lang="en-US" sz="2600" dirty="0" smtClean="0"/>
              <a:t>Insert </a:t>
            </a:r>
            <a:r>
              <a:rPr lang="en-US" sz="2600" dirty="0"/>
              <a:t>PCB</a:t>
            </a:r>
            <a:r>
              <a:rPr lang="en-US" sz="2600" dirty="0" smtClean="0"/>
              <a:t> in ready queue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Load state of next process from PCB to registers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Switch from kernel to user mode</a:t>
            </a:r>
          </a:p>
          <a:p>
            <a:pPr lvl="2">
              <a:lnSpc>
                <a:spcPct val="90000"/>
              </a:lnSpc>
            </a:pPr>
            <a:r>
              <a:rPr lang="en-US" sz="2600" dirty="0"/>
              <a:t>Jump to instruction in </a:t>
            </a:r>
            <a:r>
              <a:rPr lang="en-US" sz="2600" dirty="0" smtClean="0"/>
              <a:t>new user </a:t>
            </a:r>
            <a:r>
              <a:rPr lang="en-US" sz="2600" dirty="0"/>
              <a:t>process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Scheduler (Today)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Policy to determine which process gets CPU </a:t>
            </a:r>
            <a:r>
              <a:rPr lang="en-US" sz="2800" dirty="0" smtClean="0"/>
              <a:t>when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Shape 55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Scheduling Basics</a:t>
            </a:r>
          </a:p>
        </p:txBody>
      </p:sp>
      <p:sp>
        <p:nvSpPr>
          <p:cNvPr id="559" name="Shape 559"/>
          <p:cNvSpPr>
            <a:spLocks noGrp="1"/>
          </p:cNvSpPr>
          <p:nvPr>
            <p:ph type="body" idx="4294967295"/>
          </p:nvPr>
        </p:nvSpPr>
        <p:spPr>
          <a:xfrm>
            <a:off x="8713788" y="2759075"/>
            <a:ext cx="4291012" cy="2663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Metrics</a:t>
            </a:r>
            <a:r>
              <a:rPr sz="3800" dirty="0">
                <a:solidFill>
                  <a:srgbClr val="1497FC"/>
                </a:solidFill>
              </a:rPr>
              <a:t>:</a:t>
            </a:r>
            <a:r>
              <a:rPr sz="3800" dirty="0" smtClean="0">
                <a:solidFill>
                  <a:srgbClr val="1497FC"/>
                </a:solidFill>
              </a:rPr>
              <a:t/>
            </a:r>
            <a:br>
              <a:rPr sz="3800" dirty="0" smtClean="0">
                <a:solidFill>
                  <a:srgbClr val="1497FC"/>
                </a:solidFill>
              </a:rPr>
            </a:br>
            <a:r>
              <a:rPr sz="3800" dirty="0" smtClean="0">
                <a:solidFill>
                  <a:srgbClr val="1497FC"/>
                </a:solidFill>
              </a:rPr>
              <a:t>turnaround_time</a:t>
            </a:r>
            <a:r>
              <a:rPr sz="3800" dirty="0" smtClean="0">
                <a:solidFill>
                  <a:srgbClr val="53585F"/>
                </a:solidFill>
              </a:rPr>
              <a:t/>
            </a:r>
            <a:br>
              <a:rPr sz="3800" dirty="0" smtClean="0">
                <a:solidFill>
                  <a:srgbClr val="53585F"/>
                </a:solidFill>
              </a:rPr>
            </a:br>
            <a:r>
              <a:rPr sz="3800" dirty="0" smtClean="0">
                <a:solidFill>
                  <a:srgbClr val="53585F"/>
                </a:solidFill>
              </a:rPr>
              <a:t>response_time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</a:p>
        </p:txBody>
      </p:sp>
      <p:sp>
        <p:nvSpPr>
          <p:cNvPr id="560" name="Shape 560"/>
          <p:cNvSpPr/>
          <p:nvPr/>
        </p:nvSpPr>
        <p:spPr>
          <a:xfrm>
            <a:off x="4762500" y="2759704"/>
            <a:ext cx="3086100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Schedulers</a:t>
            </a:r>
            <a:r>
              <a:rPr sz="3800" dirty="0">
                <a:solidFill>
                  <a:srgbClr val="7BDB45"/>
                </a:solidFill>
              </a:rPr>
              <a:t>:</a:t>
            </a:r>
            <a:br>
              <a:rPr sz="3800" dirty="0">
                <a:solidFill>
                  <a:srgbClr val="7BDB45"/>
                </a:solidFill>
              </a:rPr>
            </a:br>
            <a:r>
              <a:rPr sz="3800" dirty="0">
                <a:solidFill>
                  <a:srgbClr val="A6AAA8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FIFO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SJF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STCF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RR</a:t>
            </a:r>
          </a:p>
        </p:txBody>
      </p:sp>
      <p:sp>
        <p:nvSpPr>
          <p:cNvPr id="561" name="Shape 561"/>
          <p:cNvSpPr/>
          <p:nvPr/>
        </p:nvSpPr>
        <p:spPr>
          <a:xfrm>
            <a:off x="698500" y="2759704"/>
            <a:ext cx="3275079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Workloads</a:t>
            </a:r>
            <a:r>
              <a:rPr sz="3800" dirty="0">
                <a:solidFill>
                  <a:srgbClr val="D45954"/>
                </a:solidFill>
              </a:rPr>
              <a:t>:</a:t>
            </a:r>
            <a:br>
              <a:rPr sz="3800" dirty="0">
                <a:solidFill>
                  <a:srgbClr val="D45954"/>
                </a:solidFill>
              </a:rPr>
            </a:br>
            <a:r>
              <a:rPr sz="3800" dirty="0">
                <a:solidFill>
                  <a:srgbClr val="A6AAA8"/>
                </a:solidFill>
              </a:rPr>
              <a:t>	</a:t>
            </a:r>
            <a:r>
              <a:rPr sz="3800" dirty="0">
                <a:solidFill>
                  <a:srgbClr val="D45954"/>
                </a:solidFill>
              </a:rPr>
              <a:t>arrival_time</a:t>
            </a:r>
            <a:br>
              <a:rPr sz="3800" dirty="0">
                <a:solidFill>
                  <a:srgbClr val="D45954"/>
                </a:solidFill>
              </a:rPr>
            </a:br>
            <a:r>
              <a:rPr sz="3800" dirty="0">
                <a:solidFill>
                  <a:srgbClr val="D45954"/>
                </a:solidFill>
              </a:rPr>
              <a:t>	run_time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" name="Shape 57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Response Time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4696" y="2615951"/>
            <a:ext cx="12291934" cy="6111805"/>
          </a:xfr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Sometimes care about when job starts instead of when it finishes</a:t>
            </a:r>
            <a:r>
              <a:rPr lang="en-US" sz="3600" dirty="0">
                <a:solidFill>
                  <a:srgbClr val="FFFFFF"/>
                </a:solidFill>
              </a:rPr>
              <a:t> </a:t>
            </a:r>
            <a:endParaRPr lang="en-US" sz="36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New metric: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i="1" dirty="0" err="1" smtClean="0">
                <a:solidFill>
                  <a:srgbClr val="FFFFFF"/>
                </a:solidFill>
              </a:rPr>
              <a:t>response_time</a:t>
            </a:r>
            <a:r>
              <a:rPr lang="en-US" sz="3600" dirty="0" smtClean="0">
                <a:solidFill>
                  <a:srgbClr val="FFFFFF"/>
                </a:solidFill>
              </a:rPr>
              <a:t> = </a:t>
            </a:r>
            <a:r>
              <a:rPr lang="en-US" sz="3600" i="1" dirty="0" err="1" smtClean="0">
                <a:solidFill>
                  <a:srgbClr val="FFFFFF"/>
                </a:solidFill>
              </a:rPr>
              <a:t>first_run_time</a:t>
            </a:r>
            <a:r>
              <a:rPr lang="en-US" sz="3600" dirty="0" smtClean="0">
                <a:solidFill>
                  <a:srgbClr val="FFFFFF"/>
                </a:solidFill>
              </a:rPr>
              <a:t> - </a:t>
            </a:r>
            <a:r>
              <a:rPr lang="en-US" sz="3600" i="1" dirty="0" err="1" smtClean="0">
                <a:solidFill>
                  <a:srgbClr val="FFFFFF"/>
                </a:solidFill>
              </a:rPr>
              <a:t>arrival_time</a:t>
            </a:r>
            <a:r>
              <a:rPr lang="en-US" sz="3600" dirty="0" smtClean="0">
                <a:solidFill>
                  <a:srgbClr val="FFFFFF"/>
                </a:solidFill>
              </a:rPr>
              <a:t> 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Response vs. Turnaround</a:t>
            </a:r>
          </a:p>
        </p:txBody>
      </p:sp>
      <p:sp>
        <p:nvSpPr>
          <p:cNvPr id="577" name="Shape 577"/>
          <p:cNvSpPr/>
          <p:nvPr/>
        </p:nvSpPr>
        <p:spPr>
          <a:xfrm>
            <a:off x="4258733" y="3281374"/>
            <a:ext cx="136017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578" name="Shape 578"/>
          <p:cNvSpPr/>
          <p:nvPr/>
        </p:nvSpPr>
        <p:spPr>
          <a:xfrm>
            <a:off x="4271197" y="4644064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79" name="Shape 579"/>
          <p:cNvSpPr/>
          <p:nvPr/>
        </p:nvSpPr>
        <p:spPr>
          <a:xfrm>
            <a:off x="4271197" y="4644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0" name="Shape 580"/>
          <p:cNvSpPr/>
          <p:nvPr/>
        </p:nvSpPr>
        <p:spPr>
          <a:xfrm>
            <a:off x="4070248" y="470313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581" name="Shape 581"/>
          <p:cNvSpPr/>
          <p:nvPr/>
        </p:nvSpPr>
        <p:spPr>
          <a:xfrm>
            <a:off x="5541197" y="4644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2" name="Shape 582"/>
          <p:cNvSpPr/>
          <p:nvPr/>
        </p:nvSpPr>
        <p:spPr>
          <a:xfrm>
            <a:off x="5213146" y="4703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583" name="Shape 583"/>
          <p:cNvSpPr/>
          <p:nvPr/>
        </p:nvSpPr>
        <p:spPr>
          <a:xfrm>
            <a:off x="6811197" y="4644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6483146" y="4703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585" name="Shape 585"/>
          <p:cNvSpPr/>
          <p:nvPr/>
        </p:nvSpPr>
        <p:spPr>
          <a:xfrm>
            <a:off x="6811197" y="4644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6" name="Shape 586"/>
          <p:cNvSpPr/>
          <p:nvPr/>
        </p:nvSpPr>
        <p:spPr>
          <a:xfrm>
            <a:off x="8081197" y="4644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7" name="Shape 587"/>
          <p:cNvSpPr/>
          <p:nvPr/>
        </p:nvSpPr>
        <p:spPr>
          <a:xfrm>
            <a:off x="7753146" y="4703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588" name="Shape 588"/>
          <p:cNvSpPr/>
          <p:nvPr/>
        </p:nvSpPr>
        <p:spPr>
          <a:xfrm>
            <a:off x="9351197" y="4644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89" name="Shape 589"/>
          <p:cNvSpPr/>
          <p:nvPr/>
        </p:nvSpPr>
        <p:spPr>
          <a:xfrm>
            <a:off x="9023146" y="4703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590" name="Shape 590"/>
          <p:cNvSpPr/>
          <p:nvPr/>
        </p:nvSpPr>
        <p:spPr>
          <a:xfrm>
            <a:off x="4917196" y="2902591"/>
            <a:ext cx="622708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1" name="Shape 591"/>
          <p:cNvSpPr/>
          <p:nvPr/>
        </p:nvSpPr>
        <p:spPr>
          <a:xfrm>
            <a:off x="4911628" y="2394591"/>
            <a:ext cx="1385571" cy="1"/>
          </a:xfrm>
          <a:prstGeom prst="line">
            <a:avLst/>
          </a:prstGeom>
          <a:ln w="38100">
            <a:solidFill>
              <a:srgbClr val="FFFFFF"/>
            </a:solidFill>
            <a:miter lim="400000"/>
            <a:headEnd type="triangle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1566824" y="2108844"/>
            <a:ext cx="319095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B’s turnaround: 20s</a:t>
            </a:r>
          </a:p>
        </p:txBody>
      </p:sp>
      <p:sp>
        <p:nvSpPr>
          <p:cNvPr id="593" name="Shape 593"/>
          <p:cNvSpPr/>
          <p:nvPr/>
        </p:nvSpPr>
        <p:spPr>
          <a:xfrm>
            <a:off x="5516033" y="3281374"/>
            <a:ext cx="678261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594" name="Shape 594"/>
          <p:cNvSpPr/>
          <p:nvPr/>
        </p:nvSpPr>
        <p:spPr>
          <a:xfrm>
            <a:off x="4269333" y="5477832"/>
            <a:ext cx="1519734" cy="469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FFFFFF"/>
                </a:solidFill>
              </a:rPr>
              <a:t>[B arrives]</a:t>
            </a:r>
          </a:p>
        </p:txBody>
      </p:sp>
      <p:sp>
        <p:nvSpPr>
          <p:cNvPr id="595" name="Shape 595"/>
          <p:cNvSpPr/>
          <p:nvPr/>
        </p:nvSpPr>
        <p:spPr>
          <a:xfrm flipV="1">
            <a:off x="4931370" y="4694134"/>
            <a:ext cx="1" cy="844139"/>
          </a:xfrm>
          <a:prstGeom prst="line">
            <a:avLst/>
          </a:prstGeom>
          <a:ln w="25400">
            <a:solidFill>
              <a:srgbClr val="FFFFFF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596" name="Shape 596"/>
          <p:cNvSpPr/>
          <p:nvPr/>
        </p:nvSpPr>
        <p:spPr>
          <a:xfrm>
            <a:off x="1830323" y="2616844"/>
            <a:ext cx="292745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 dirty="0">
                <a:solidFill>
                  <a:srgbClr val="FFFFFF"/>
                </a:solidFill>
              </a:rPr>
              <a:t>B’s response: 10s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" grpId="0" animBg="1"/>
      <p:bldP spid="591" grpId="0" animBg="1"/>
      <p:bldP spid="592" grpId="0" animBg="1"/>
      <p:bldP spid="596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Shape 59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Round-Robin Scheduler</a:t>
            </a:r>
          </a:p>
        </p:txBody>
      </p:sp>
      <p:sp>
        <p:nvSpPr>
          <p:cNvPr id="599" name="Shape 599"/>
          <p:cNvSpPr>
            <a:spLocks noGrp="1"/>
          </p:cNvSpPr>
          <p:nvPr>
            <p:ph type="body" idx="4294967295"/>
          </p:nvPr>
        </p:nvSpPr>
        <p:spPr>
          <a:xfrm>
            <a:off x="387350" y="2378075"/>
            <a:ext cx="12617450" cy="4468813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Prev schedulers</a:t>
            </a:r>
            <a:r>
              <a:rPr sz="3800" dirty="0">
                <a:solidFill>
                  <a:srgbClr val="333333"/>
                </a:solidFill>
              </a:rPr>
              <a:t>: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endParaRPr lang="en-US" sz="3800" dirty="0" smtClean="0">
              <a:solidFill>
                <a:srgbClr val="333333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	</a:t>
            </a:r>
            <a:r>
              <a:rPr sz="3800" dirty="0" smtClean="0">
                <a:solidFill>
                  <a:srgbClr val="333333"/>
                </a:solidFill>
              </a:rPr>
              <a:t>FIFO</a:t>
            </a:r>
            <a:r>
              <a:rPr sz="3800" dirty="0">
                <a:solidFill>
                  <a:srgbClr val="333333"/>
                </a:solidFill>
              </a:rPr>
              <a:t>, SJF, and STCF</a:t>
            </a:r>
            <a:r>
              <a:rPr sz="3800" dirty="0" smtClean="0">
                <a:solidFill>
                  <a:srgbClr val="333333"/>
                </a:solidFill>
              </a:rPr>
              <a:t> </a:t>
            </a:r>
            <a:r>
              <a:rPr lang="en-US" sz="3800" dirty="0" smtClean="0">
                <a:solidFill>
                  <a:srgbClr val="333333"/>
                </a:solidFill>
              </a:rPr>
              <a:t>can have</a:t>
            </a:r>
            <a:r>
              <a:rPr sz="3800" dirty="0" smtClean="0">
                <a:solidFill>
                  <a:srgbClr val="333333"/>
                </a:solidFill>
              </a:rPr>
              <a:t> poo</a:t>
            </a:r>
            <a:r>
              <a:rPr lang="en-US" sz="3800" dirty="0" smtClean="0">
                <a:solidFill>
                  <a:srgbClr val="333333"/>
                </a:solidFill>
              </a:rPr>
              <a:t>r </a:t>
            </a:r>
            <a:r>
              <a:rPr sz="3800" dirty="0" smtClean="0">
                <a:solidFill>
                  <a:srgbClr val="333333"/>
                </a:solidFill>
              </a:rPr>
              <a:t>response </a:t>
            </a:r>
            <a:r>
              <a:rPr sz="3800" dirty="0">
                <a:solidFill>
                  <a:srgbClr val="333333"/>
                </a:solidFill>
              </a:rPr>
              <a:t>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333333"/>
                </a:solidFill>
                <a:ea typeface="Helvetica"/>
                <a:cs typeface="Helvetica"/>
                <a:sym typeface="Helvetica"/>
              </a:rPr>
              <a:t>New scheduler</a:t>
            </a:r>
            <a:r>
              <a:rPr sz="3800" dirty="0">
                <a:solidFill>
                  <a:srgbClr val="333333"/>
                </a:solidFill>
              </a:rPr>
              <a:t>: RR (Round Robin</a:t>
            </a:r>
            <a:r>
              <a:rPr sz="3800" dirty="0" smtClean="0">
                <a:solidFill>
                  <a:srgbClr val="333333"/>
                </a:solidFill>
              </a:rPr>
              <a:t>)</a:t>
            </a:r>
            <a:endParaRPr lang="en-US" sz="3800" dirty="0" smtClean="0">
              <a:solidFill>
                <a:srgbClr val="333333"/>
              </a:solidFill>
            </a:endParaRPr>
          </a:p>
          <a:p>
            <a:pPr marL="401878" lvl="1" indent="0">
              <a:buNone/>
              <a:defRPr sz="1800">
                <a:solidFill>
                  <a:srgbClr val="000000"/>
                </a:solidFill>
              </a:defRPr>
            </a:pPr>
            <a:r>
              <a:rPr sz="3500" dirty="0" smtClean="0">
                <a:solidFill>
                  <a:srgbClr val="333333"/>
                </a:solidFill>
              </a:rPr>
              <a:t>Alternate ready </a:t>
            </a:r>
            <a:r>
              <a:rPr sz="3500" dirty="0">
                <a:solidFill>
                  <a:srgbClr val="333333"/>
                </a:solidFill>
              </a:rPr>
              <a:t>processes</a:t>
            </a:r>
            <a:r>
              <a:rPr sz="3500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every </a:t>
            </a:r>
            <a:r>
              <a:rPr sz="3500" dirty="0" smtClean="0">
                <a:solidFill>
                  <a:srgbClr val="333333"/>
                </a:solidFill>
              </a:rPr>
              <a:t>fixed</a:t>
            </a:r>
            <a:r>
              <a:rPr sz="3500" dirty="0">
                <a:solidFill>
                  <a:srgbClr val="333333"/>
                </a:solidFill>
              </a:rPr>
              <a:t>-length</a:t>
            </a:r>
            <a:r>
              <a:rPr sz="3500" dirty="0" smtClean="0">
                <a:solidFill>
                  <a:srgbClr val="333333"/>
                </a:solidFill>
              </a:rPr>
              <a:t> </a:t>
            </a:r>
            <a:r>
              <a:rPr lang="en-US" sz="3500" dirty="0" smtClean="0">
                <a:solidFill>
                  <a:srgbClr val="333333"/>
                </a:solidFill>
              </a:rPr>
              <a:t>time-</a:t>
            </a:r>
            <a:r>
              <a:rPr sz="3500" dirty="0" smtClean="0">
                <a:solidFill>
                  <a:srgbClr val="333333"/>
                </a:solidFill>
              </a:rPr>
              <a:t>slice</a:t>
            </a:r>
            <a:endParaRPr sz="35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FIFO </a:t>
            </a:r>
            <a:r>
              <a:rPr lang="en-US" dirty="0" err="1" smtClean="0"/>
              <a:t>vs</a:t>
            </a:r>
            <a:r>
              <a:rPr lang="en-US" dirty="0" smtClean="0"/>
              <a:t> RR</a:t>
            </a:r>
            <a:endParaRPr lang="en-US" dirty="0"/>
          </a:p>
        </p:txBody>
      </p:sp>
      <p:grpSp>
        <p:nvGrpSpPr>
          <p:cNvPr id="57" name="Group 56"/>
          <p:cNvGrpSpPr/>
          <p:nvPr/>
        </p:nvGrpSpPr>
        <p:grpSpPr>
          <a:xfrm>
            <a:off x="449448" y="2250410"/>
            <a:ext cx="5575606" cy="2657450"/>
            <a:chOff x="6914575" y="1946689"/>
            <a:chExt cx="5575606" cy="2657450"/>
          </a:xfrm>
        </p:grpSpPr>
        <p:sp>
          <p:nvSpPr>
            <p:cNvPr id="602" name="Shape 602"/>
            <p:cNvSpPr/>
            <p:nvPr/>
          </p:nvSpPr>
          <p:spPr>
            <a:xfrm>
              <a:off x="7103061" y="2534680"/>
              <a:ext cx="1241426" cy="1270001"/>
            </a:xfrm>
            <a:prstGeom prst="rect">
              <a:avLst/>
            </a:prstGeom>
            <a:solidFill>
              <a:srgbClr val="0B5D12"/>
            </a:solidFill>
            <a:ln w="25400">
              <a:solidFill/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03" name="Shape 603"/>
            <p:cNvSpPr/>
            <p:nvPr/>
          </p:nvSpPr>
          <p:spPr>
            <a:xfrm>
              <a:off x="7115524" y="3897370"/>
              <a:ext cx="5080001" cy="1"/>
            </a:xfrm>
            <a:prstGeom prst="line">
              <a:avLst/>
            </a:prstGeom>
            <a:ln w="50800">
              <a:solidFill>
                <a:srgbClr val="FFFFFF"/>
              </a:solidFill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04" name="Shape 604"/>
            <p:cNvSpPr/>
            <p:nvPr/>
          </p:nvSpPr>
          <p:spPr>
            <a:xfrm>
              <a:off x="7115524" y="3897370"/>
              <a:ext cx="1" cy="10543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05" name="Shape 605"/>
            <p:cNvSpPr/>
            <p:nvPr/>
          </p:nvSpPr>
          <p:spPr>
            <a:xfrm>
              <a:off x="6914575" y="3956438"/>
              <a:ext cx="368504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606" name="Shape 606"/>
            <p:cNvSpPr/>
            <p:nvPr/>
          </p:nvSpPr>
          <p:spPr>
            <a:xfrm>
              <a:off x="8385524" y="3897370"/>
              <a:ext cx="1" cy="10543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07" name="Shape 607"/>
            <p:cNvSpPr/>
            <p:nvPr/>
          </p:nvSpPr>
          <p:spPr>
            <a:xfrm>
              <a:off x="8184575" y="3956438"/>
              <a:ext cx="368504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5</a:t>
              </a:r>
            </a:p>
          </p:txBody>
        </p:sp>
        <p:sp>
          <p:nvSpPr>
            <p:cNvPr id="608" name="Shape 608"/>
            <p:cNvSpPr/>
            <p:nvPr/>
          </p:nvSpPr>
          <p:spPr>
            <a:xfrm>
              <a:off x="9655524" y="3897370"/>
              <a:ext cx="1" cy="10543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09" name="Shape 609"/>
            <p:cNvSpPr/>
            <p:nvPr/>
          </p:nvSpPr>
          <p:spPr>
            <a:xfrm>
              <a:off x="9327473" y="3956438"/>
              <a:ext cx="622708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10</a:t>
              </a:r>
            </a:p>
          </p:txBody>
        </p:sp>
        <p:sp>
          <p:nvSpPr>
            <p:cNvPr id="610" name="Shape 610"/>
            <p:cNvSpPr/>
            <p:nvPr/>
          </p:nvSpPr>
          <p:spPr>
            <a:xfrm>
              <a:off x="9655524" y="3897370"/>
              <a:ext cx="1" cy="10543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11" name="Shape 611"/>
            <p:cNvSpPr/>
            <p:nvPr/>
          </p:nvSpPr>
          <p:spPr>
            <a:xfrm>
              <a:off x="10925524" y="3897370"/>
              <a:ext cx="1" cy="105437"/>
            </a:xfrm>
            <a:prstGeom prst="line">
              <a:avLst/>
            </a:prstGeom>
            <a:ln w="25400">
              <a:solidFill>
                <a:srgbClr val="FFFFFF"/>
              </a:solidFill>
              <a:miter lim="400000"/>
            </a:ln>
          </p:spPr>
          <p:txBody>
            <a:bodyPr lIns="50800" tIns="50800" rIns="50800" bIns="5080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12" name="Shape 612"/>
            <p:cNvSpPr/>
            <p:nvPr/>
          </p:nvSpPr>
          <p:spPr>
            <a:xfrm>
              <a:off x="10597473" y="3956438"/>
              <a:ext cx="622708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15</a:t>
              </a:r>
            </a:p>
          </p:txBody>
        </p:sp>
        <p:sp>
          <p:nvSpPr>
            <p:cNvPr id="613" name="Shape 613"/>
            <p:cNvSpPr/>
            <p:nvPr/>
          </p:nvSpPr>
          <p:spPr>
            <a:xfrm>
              <a:off x="11867473" y="3956438"/>
              <a:ext cx="622708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20</a:t>
              </a:r>
            </a:p>
          </p:txBody>
        </p:sp>
        <p:sp>
          <p:nvSpPr>
            <p:cNvPr id="614" name="Shape 614"/>
            <p:cNvSpPr/>
            <p:nvPr/>
          </p:nvSpPr>
          <p:spPr>
            <a:xfrm>
              <a:off x="8373061" y="2534680"/>
              <a:ext cx="1241425" cy="1270001"/>
            </a:xfrm>
            <a:prstGeom prst="rect">
              <a:avLst/>
            </a:prstGeom>
            <a:solidFill>
              <a:srgbClr val="11DBE3"/>
            </a:solidFill>
            <a:ln w="25400">
              <a:solidFill/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15" name="Shape 615"/>
            <p:cNvSpPr/>
            <p:nvPr/>
          </p:nvSpPr>
          <p:spPr>
            <a:xfrm>
              <a:off x="9643061" y="2534680"/>
              <a:ext cx="1241426" cy="1270001"/>
            </a:xfrm>
            <a:prstGeom prst="rect">
              <a:avLst/>
            </a:prstGeom>
            <a:solidFill>
              <a:srgbClr val="BC8027"/>
            </a:solidFill>
            <a:ln w="25400">
              <a:solidFill/>
              <a:miter lim="400000"/>
            </a:ln>
          </p:spPr>
          <p:txBody>
            <a:bodyPr lIns="0" tIns="0" rIns="0" bIns="0" anchor="ctr"/>
            <a:lstStyle/>
            <a:p>
              <a:pPr lvl="0">
                <a:defRPr sz="2600"/>
              </a:pPr>
              <a:endParaRPr/>
            </a:p>
          </p:txBody>
        </p:sp>
        <p:sp>
          <p:nvSpPr>
            <p:cNvPr id="643" name="Shape 643"/>
            <p:cNvSpPr/>
            <p:nvPr/>
          </p:nvSpPr>
          <p:spPr>
            <a:xfrm>
              <a:off x="7514147" y="1946689"/>
              <a:ext cx="419253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A</a:t>
              </a:r>
            </a:p>
          </p:txBody>
        </p:sp>
        <p:sp>
          <p:nvSpPr>
            <p:cNvPr id="644" name="Shape 644"/>
            <p:cNvSpPr/>
            <p:nvPr/>
          </p:nvSpPr>
          <p:spPr>
            <a:xfrm>
              <a:off x="8784147" y="1946689"/>
              <a:ext cx="419253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B</a:t>
              </a:r>
            </a:p>
          </p:txBody>
        </p:sp>
        <p:sp>
          <p:nvSpPr>
            <p:cNvPr id="645" name="Shape 645"/>
            <p:cNvSpPr/>
            <p:nvPr/>
          </p:nvSpPr>
          <p:spPr>
            <a:xfrm>
              <a:off x="10041574" y="1946689"/>
              <a:ext cx="444399" cy="647701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anchor="ctr">
              <a:spAutoFit/>
            </a:bodyPr>
            <a:lstStyle/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3600">
                  <a:solidFill>
                    <a:srgbClr val="FFFFFF"/>
                  </a:solidFill>
                </a:rPr>
                <a:t>C</a:t>
              </a:r>
            </a:p>
          </p:txBody>
        </p:sp>
      </p:grpSp>
      <p:sp>
        <p:nvSpPr>
          <p:cNvPr id="616" name="Shape 616"/>
          <p:cNvSpPr/>
          <p:nvPr/>
        </p:nvSpPr>
        <p:spPr>
          <a:xfrm>
            <a:off x="6899976" y="2803419"/>
            <a:ext cx="225426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6912440" y="4166109"/>
            <a:ext cx="50800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18" name="Shape 618"/>
          <p:cNvSpPr/>
          <p:nvPr/>
        </p:nvSpPr>
        <p:spPr>
          <a:xfrm>
            <a:off x="6912440" y="4166109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19" name="Shape 619"/>
          <p:cNvSpPr/>
          <p:nvPr/>
        </p:nvSpPr>
        <p:spPr>
          <a:xfrm>
            <a:off x="6711491" y="4225177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620" name="Shape 620"/>
          <p:cNvSpPr/>
          <p:nvPr/>
        </p:nvSpPr>
        <p:spPr>
          <a:xfrm>
            <a:off x="8182440" y="4166109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1" name="Shape 621"/>
          <p:cNvSpPr/>
          <p:nvPr/>
        </p:nvSpPr>
        <p:spPr>
          <a:xfrm>
            <a:off x="7981491" y="4225177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622" name="Shape 622"/>
          <p:cNvSpPr/>
          <p:nvPr/>
        </p:nvSpPr>
        <p:spPr>
          <a:xfrm>
            <a:off x="9452440" y="4166109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3" name="Shape 623"/>
          <p:cNvSpPr/>
          <p:nvPr/>
        </p:nvSpPr>
        <p:spPr>
          <a:xfrm>
            <a:off x="9124390" y="4225177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624" name="Shape 624"/>
          <p:cNvSpPr/>
          <p:nvPr/>
        </p:nvSpPr>
        <p:spPr>
          <a:xfrm>
            <a:off x="9452440" y="4166109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5" name="Shape 625"/>
          <p:cNvSpPr/>
          <p:nvPr/>
        </p:nvSpPr>
        <p:spPr>
          <a:xfrm>
            <a:off x="10722440" y="4166109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6" name="Shape 626"/>
          <p:cNvSpPr/>
          <p:nvPr/>
        </p:nvSpPr>
        <p:spPr>
          <a:xfrm>
            <a:off x="10394390" y="4225177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627" name="Shape 627"/>
          <p:cNvSpPr/>
          <p:nvPr/>
        </p:nvSpPr>
        <p:spPr>
          <a:xfrm>
            <a:off x="11992440" y="4166109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628" name="Shape 628"/>
          <p:cNvSpPr/>
          <p:nvPr/>
        </p:nvSpPr>
        <p:spPr>
          <a:xfrm>
            <a:off x="11664390" y="4225177"/>
            <a:ext cx="622707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629" name="Shape 629"/>
          <p:cNvSpPr/>
          <p:nvPr/>
        </p:nvSpPr>
        <p:spPr>
          <a:xfrm>
            <a:off x="7153976" y="2803419"/>
            <a:ext cx="225426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0" name="Shape 630"/>
          <p:cNvSpPr/>
          <p:nvPr/>
        </p:nvSpPr>
        <p:spPr>
          <a:xfrm>
            <a:off x="7407976" y="2803419"/>
            <a:ext cx="225426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1" name="Shape 631"/>
          <p:cNvSpPr/>
          <p:nvPr/>
        </p:nvSpPr>
        <p:spPr>
          <a:xfrm>
            <a:off x="7661977" y="2803419"/>
            <a:ext cx="225426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2" name="Shape 632"/>
          <p:cNvSpPr/>
          <p:nvPr/>
        </p:nvSpPr>
        <p:spPr>
          <a:xfrm>
            <a:off x="7915977" y="2803419"/>
            <a:ext cx="225426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8169977" y="2803419"/>
            <a:ext cx="225426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4" name="Shape 634"/>
          <p:cNvSpPr/>
          <p:nvPr/>
        </p:nvSpPr>
        <p:spPr>
          <a:xfrm>
            <a:off x="8423977" y="2803419"/>
            <a:ext cx="225426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8677977" y="2803419"/>
            <a:ext cx="225426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6" name="Shape 636"/>
          <p:cNvSpPr/>
          <p:nvPr/>
        </p:nvSpPr>
        <p:spPr>
          <a:xfrm>
            <a:off x="8931977" y="2803419"/>
            <a:ext cx="225426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7" name="Shape 637"/>
          <p:cNvSpPr/>
          <p:nvPr/>
        </p:nvSpPr>
        <p:spPr>
          <a:xfrm>
            <a:off x="9185977" y="2803419"/>
            <a:ext cx="225426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9439977" y="2803419"/>
            <a:ext cx="225426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39" name="Shape 639"/>
          <p:cNvSpPr/>
          <p:nvPr/>
        </p:nvSpPr>
        <p:spPr>
          <a:xfrm>
            <a:off x="9693977" y="2803419"/>
            <a:ext cx="225426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0" name="Shape 640"/>
          <p:cNvSpPr/>
          <p:nvPr/>
        </p:nvSpPr>
        <p:spPr>
          <a:xfrm>
            <a:off x="9947977" y="2803419"/>
            <a:ext cx="225426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1" name="Shape 641"/>
          <p:cNvSpPr/>
          <p:nvPr/>
        </p:nvSpPr>
        <p:spPr>
          <a:xfrm>
            <a:off x="10201977" y="2803419"/>
            <a:ext cx="225426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2" name="Shape 642"/>
          <p:cNvSpPr/>
          <p:nvPr/>
        </p:nvSpPr>
        <p:spPr>
          <a:xfrm>
            <a:off x="10455977" y="2803419"/>
            <a:ext cx="225426" cy="1270001"/>
          </a:xfrm>
          <a:prstGeom prst="rect">
            <a:avLst/>
          </a:prstGeom>
          <a:solidFill>
            <a:srgbClr val="BC802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646" name="Shape 646"/>
          <p:cNvSpPr/>
          <p:nvPr/>
        </p:nvSpPr>
        <p:spPr>
          <a:xfrm>
            <a:off x="6803063" y="2215428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647" name="Shape 647"/>
          <p:cNvSpPr/>
          <p:nvPr/>
        </p:nvSpPr>
        <p:spPr>
          <a:xfrm>
            <a:off x="7057063" y="2215428"/>
            <a:ext cx="419253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648" name="Shape 648"/>
          <p:cNvSpPr/>
          <p:nvPr/>
        </p:nvSpPr>
        <p:spPr>
          <a:xfrm>
            <a:off x="7298490" y="2215428"/>
            <a:ext cx="444399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649" name="Shape 649"/>
          <p:cNvSpPr/>
          <p:nvPr/>
        </p:nvSpPr>
        <p:spPr>
          <a:xfrm>
            <a:off x="7615939" y="2215428"/>
            <a:ext cx="57150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…</a:t>
            </a:r>
          </a:p>
        </p:txBody>
      </p:sp>
      <p:sp>
        <p:nvSpPr>
          <p:cNvPr id="54" name="Shape 755"/>
          <p:cNvSpPr/>
          <p:nvPr/>
        </p:nvSpPr>
        <p:spPr>
          <a:xfrm>
            <a:off x="6711491" y="5053919"/>
            <a:ext cx="4577945" cy="119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Avg Response Time?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(0+1+2)/3 = </a:t>
            </a:r>
            <a:r>
              <a:rPr sz="36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1</a:t>
            </a:r>
          </a:p>
        </p:txBody>
      </p:sp>
      <p:sp>
        <p:nvSpPr>
          <p:cNvPr id="55" name="Shape 756"/>
          <p:cNvSpPr/>
          <p:nvPr/>
        </p:nvSpPr>
        <p:spPr>
          <a:xfrm>
            <a:off x="817952" y="4995808"/>
            <a:ext cx="4577945" cy="1193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Avg Response Time?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(0+5+10)/3 = </a:t>
            </a:r>
            <a:r>
              <a:rPr sz="36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5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49144" y="7702904"/>
            <a:ext cx="119735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dirty="0" smtClean="0"/>
              <a:t>Other reasons why RR could be better?</a:t>
            </a:r>
          </a:p>
          <a:p>
            <a:pPr algn="l"/>
            <a:r>
              <a:rPr lang="en-US" dirty="0" smtClean="0"/>
              <a:t>If don’t know run-time of each job, gives short jobs a chance to run and finish fast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7541" y="6404980"/>
            <a:ext cx="1120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dirty="0" smtClean="0"/>
              <a:t>In what way is RR worse?</a:t>
            </a:r>
          </a:p>
          <a:p>
            <a:pPr algn="l"/>
            <a:r>
              <a:rPr lang="en-US" dirty="0" smtClean="0"/>
              <a:t>Ave. </a:t>
            </a:r>
            <a:r>
              <a:rPr lang="en-US" dirty="0"/>
              <a:t>t</a:t>
            </a:r>
            <a:r>
              <a:rPr lang="en-US" dirty="0" smtClean="0"/>
              <a:t>urn-around time with equal job lengths is horrible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" grpId="0" animBg="1"/>
      <p:bldP spid="629" grpId="0" animBg="1"/>
      <p:bldP spid="631" grpId="0" animBg="1"/>
      <p:bldP spid="632" grpId="0" animBg="1"/>
      <p:bldP spid="634" grpId="0" animBg="1"/>
      <p:bldP spid="635" grpId="0" animBg="1"/>
      <p:bldP spid="636" grpId="0" animBg="1"/>
      <p:bldP spid="637" grpId="0" animBg="1"/>
      <p:bldP spid="638" grpId="0" animBg="1"/>
      <p:bldP spid="639" grpId="0" animBg="1"/>
      <p:bldP spid="640" grpId="0" animBg="1"/>
      <p:bldP spid="641" grpId="0" animBg="1"/>
      <p:bldP spid="642" grpId="0" animBg="1"/>
      <p:bldP spid="54" grpId="0" animBg="1"/>
      <p:bldP spid="55" grpId="0" animBg="1"/>
      <p:bldP spid="58" grpId="0" build="p"/>
      <p:bldP spid="2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Shape 75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Scheduling Basics</a:t>
            </a:r>
          </a:p>
        </p:txBody>
      </p:sp>
      <p:sp>
        <p:nvSpPr>
          <p:cNvPr id="760" name="Shape 760"/>
          <p:cNvSpPr>
            <a:spLocks noGrp="1"/>
          </p:cNvSpPr>
          <p:nvPr>
            <p:ph type="body" idx="4294967295"/>
          </p:nvPr>
        </p:nvSpPr>
        <p:spPr>
          <a:xfrm>
            <a:off x="8713788" y="2555875"/>
            <a:ext cx="4291012" cy="2663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Metrics</a:t>
            </a:r>
            <a:r>
              <a:rPr sz="3800" dirty="0">
                <a:solidFill>
                  <a:srgbClr val="1497FC"/>
                </a:solidFill>
              </a:rPr>
              <a:t>:</a:t>
            </a:r>
            <a:r>
              <a:rPr sz="3800" dirty="0" smtClean="0">
                <a:solidFill>
                  <a:srgbClr val="1497FC"/>
                </a:solidFill>
              </a:rPr>
              <a:t/>
            </a:r>
            <a:br>
              <a:rPr sz="3800" dirty="0" smtClean="0">
                <a:solidFill>
                  <a:srgbClr val="1497FC"/>
                </a:solidFill>
              </a:rPr>
            </a:br>
            <a:r>
              <a:rPr sz="3800" dirty="0" smtClean="0">
                <a:solidFill>
                  <a:srgbClr val="1497FC"/>
                </a:solidFill>
              </a:rPr>
              <a:t>turnaround_time</a:t>
            </a:r>
            <a:r>
              <a:rPr sz="3800" dirty="0" smtClean="0">
                <a:solidFill>
                  <a:srgbClr val="53585F"/>
                </a:solidFill>
              </a:rPr>
              <a:t/>
            </a:r>
            <a:br>
              <a:rPr sz="3800" dirty="0" smtClean="0">
                <a:solidFill>
                  <a:srgbClr val="53585F"/>
                </a:solidFill>
              </a:rPr>
            </a:br>
            <a:r>
              <a:rPr sz="3800" dirty="0" smtClean="0">
                <a:solidFill>
                  <a:srgbClr val="1497FC"/>
                </a:solidFill>
              </a:rPr>
              <a:t>response_time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</a:p>
        </p:txBody>
      </p:sp>
      <p:sp>
        <p:nvSpPr>
          <p:cNvPr id="761" name="Shape 761"/>
          <p:cNvSpPr/>
          <p:nvPr/>
        </p:nvSpPr>
        <p:spPr>
          <a:xfrm>
            <a:off x="4762500" y="2555444"/>
            <a:ext cx="3086100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Schedulers</a:t>
            </a:r>
            <a:r>
              <a:rPr sz="3800" dirty="0">
                <a:solidFill>
                  <a:srgbClr val="7BDB45"/>
                </a:solidFill>
              </a:rPr>
              <a:t>:</a:t>
            </a:r>
            <a:br>
              <a:rPr sz="3800" dirty="0">
                <a:solidFill>
                  <a:srgbClr val="7BDB45"/>
                </a:solidFill>
              </a:rPr>
            </a:br>
            <a:r>
              <a:rPr sz="3800" dirty="0">
                <a:solidFill>
                  <a:srgbClr val="A6AAA8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FIFO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SJF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STCF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  <a:r>
              <a:rPr sz="3800" dirty="0">
                <a:solidFill>
                  <a:srgbClr val="7BDB45"/>
                </a:solidFill>
              </a:rPr>
              <a:t>RR</a:t>
            </a:r>
          </a:p>
        </p:txBody>
      </p:sp>
      <p:sp>
        <p:nvSpPr>
          <p:cNvPr id="762" name="Shape 762"/>
          <p:cNvSpPr/>
          <p:nvPr/>
        </p:nvSpPr>
        <p:spPr>
          <a:xfrm>
            <a:off x="698500" y="2555444"/>
            <a:ext cx="3275079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Workloads</a:t>
            </a:r>
            <a:r>
              <a:rPr sz="3800" dirty="0">
                <a:solidFill>
                  <a:srgbClr val="D45954"/>
                </a:solidFill>
              </a:rPr>
              <a:t>:</a:t>
            </a:r>
            <a:br>
              <a:rPr sz="3800" dirty="0">
                <a:solidFill>
                  <a:srgbClr val="D45954"/>
                </a:solidFill>
              </a:rPr>
            </a:br>
            <a:r>
              <a:rPr sz="3800" dirty="0">
                <a:solidFill>
                  <a:srgbClr val="A6AAA8"/>
                </a:solidFill>
              </a:rPr>
              <a:t>	</a:t>
            </a:r>
            <a:r>
              <a:rPr sz="3800" dirty="0">
                <a:solidFill>
                  <a:srgbClr val="D45954"/>
                </a:solidFill>
              </a:rPr>
              <a:t>arrival_time</a:t>
            </a:r>
            <a:br>
              <a:rPr sz="3800" dirty="0">
                <a:solidFill>
                  <a:srgbClr val="D45954"/>
                </a:solidFill>
              </a:rPr>
            </a:br>
            <a:r>
              <a:rPr sz="3800" dirty="0">
                <a:solidFill>
                  <a:srgbClr val="D45954"/>
                </a:solidFill>
              </a:rPr>
              <a:t>	run_time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Shape 76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Workload Assumptions</a:t>
            </a:r>
          </a:p>
        </p:txBody>
      </p:sp>
      <p:sp>
        <p:nvSpPr>
          <p:cNvPr id="768" name="Shape 768"/>
          <p:cNvSpPr>
            <a:spLocks noGrp="1"/>
          </p:cNvSpPr>
          <p:nvPr>
            <p:ph type="body" idx="4294967295"/>
          </p:nvPr>
        </p:nvSpPr>
        <p:spPr>
          <a:xfrm>
            <a:off x="0" y="2581275"/>
            <a:ext cx="11099800" cy="5027613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1. Each job runs for the same amount of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2. All jobs arrive at the same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3. All jobs only use the CPU (no I/O)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4. The run-time of each job is known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Shape 77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Not I/O Aware</a:t>
            </a:r>
          </a:p>
        </p:txBody>
      </p:sp>
      <p:sp>
        <p:nvSpPr>
          <p:cNvPr id="771" name="Shape 771"/>
          <p:cNvSpPr/>
          <p:nvPr/>
        </p:nvSpPr>
        <p:spPr>
          <a:xfrm>
            <a:off x="4893733" y="3662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72" name="Shape 772"/>
          <p:cNvSpPr/>
          <p:nvPr/>
        </p:nvSpPr>
        <p:spPr>
          <a:xfrm>
            <a:off x="4271197" y="5025064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73" name="Shape 773"/>
          <p:cNvSpPr/>
          <p:nvPr/>
        </p:nvSpPr>
        <p:spPr>
          <a:xfrm>
            <a:off x="427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74" name="Shape 774"/>
          <p:cNvSpPr/>
          <p:nvPr/>
        </p:nvSpPr>
        <p:spPr>
          <a:xfrm>
            <a:off x="4070248" y="508413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75" name="Shape 775"/>
          <p:cNvSpPr/>
          <p:nvPr/>
        </p:nvSpPr>
        <p:spPr>
          <a:xfrm>
            <a:off x="554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76" name="Shape 776"/>
          <p:cNvSpPr/>
          <p:nvPr/>
        </p:nvSpPr>
        <p:spPr>
          <a:xfrm>
            <a:off x="521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777" name="Shape 777"/>
          <p:cNvSpPr/>
          <p:nvPr/>
        </p:nvSpPr>
        <p:spPr>
          <a:xfrm>
            <a:off x="681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78" name="Shape 778"/>
          <p:cNvSpPr/>
          <p:nvPr/>
        </p:nvSpPr>
        <p:spPr>
          <a:xfrm>
            <a:off x="648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779" name="Shape 779"/>
          <p:cNvSpPr/>
          <p:nvPr/>
        </p:nvSpPr>
        <p:spPr>
          <a:xfrm>
            <a:off x="681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80" name="Shape 780"/>
          <p:cNvSpPr/>
          <p:nvPr/>
        </p:nvSpPr>
        <p:spPr>
          <a:xfrm>
            <a:off x="808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81" name="Shape 781"/>
          <p:cNvSpPr/>
          <p:nvPr/>
        </p:nvSpPr>
        <p:spPr>
          <a:xfrm>
            <a:off x="775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782" name="Shape 782"/>
          <p:cNvSpPr/>
          <p:nvPr/>
        </p:nvSpPr>
        <p:spPr>
          <a:xfrm>
            <a:off x="935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83" name="Shape 783"/>
          <p:cNvSpPr/>
          <p:nvPr/>
        </p:nvSpPr>
        <p:spPr>
          <a:xfrm>
            <a:off x="902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784" name="Shape 784"/>
          <p:cNvSpPr/>
          <p:nvPr/>
        </p:nvSpPr>
        <p:spPr>
          <a:xfrm>
            <a:off x="2616301" y="3941132"/>
            <a:ext cx="11302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785" name="Shape 785"/>
          <p:cNvSpPr/>
          <p:nvPr/>
        </p:nvSpPr>
        <p:spPr>
          <a:xfrm>
            <a:off x="4258733" y="2138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86" name="Shape 786"/>
          <p:cNvSpPr/>
          <p:nvPr/>
        </p:nvSpPr>
        <p:spPr>
          <a:xfrm>
            <a:off x="7421033" y="2138374"/>
            <a:ext cx="1944556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787" name="Shape 787"/>
          <p:cNvSpPr/>
          <p:nvPr/>
        </p:nvSpPr>
        <p:spPr>
          <a:xfrm>
            <a:off x="2565552" y="2417132"/>
            <a:ext cx="11809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CPU:</a:t>
            </a:r>
          </a:p>
        </p:txBody>
      </p:sp>
      <p:sp>
        <p:nvSpPr>
          <p:cNvPr id="788" name="Shape 788"/>
          <p:cNvSpPr/>
          <p:nvPr/>
        </p:nvSpPr>
        <p:spPr>
          <a:xfrm>
            <a:off x="6163733" y="3662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89" name="Shape 789"/>
          <p:cNvSpPr/>
          <p:nvPr/>
        </p:nvSpPr>
        <p:spPr>
          <a:xfrm>
            <a:off x="5528733" y="2138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90" name="Shape 790"/>
          <p:cNvSpPr/>
          <p:nvPr/>
        </p:nvSpPr>
        <p:spPr>
          <a:xfrm>
            <a:off x="6798733" y="2138374"/>
            <a:ext cx="67826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8563" y="6483092"/>
            <a:ext cx="124091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Don’t let Job A hold on to CPU while blocked waiting for disk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2" name="Shape 7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I/O Aware (Overlap)</a:t>
            </a:r>
          </a:p>
        </p:txBody>
      </p:sp>
      <p:sp>
        <p:nvSpPr>
          <p:cNvPr id="793" name="Shape 793"/>
          <p:cNvSpPr/>
          <p:nvPr/>
        </p:nvSpPr>
        <p:spPr>
          <a:xfrm>
            <a:off x="4893733" y="3662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794" name="Shape 794"/>
          <p:cNvSpPr/>
          <p:nvPr/>
        </p:nvSpPr>
        <p:spPr>
          <a:xfrm>
            <a:off x="4271197" y="5025064"/>
            <a:ext cx="5080000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795" name="Shape 795"/>
          <p:cNvSpPr/>
          <p:nvPr/>
        </p:nvSpPr>
        <p:spPr>
          <a:xfrm>
            <a:off x="427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6" name="Shape 796"/>
          <p:cNvSpPr/>
          <p:nvPr/>
        </p:nvSpPr>
        <p:spPr>
          <a:xfrm>
            <a:off x="4070248" y="5084132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797" name="Shape 797"/>
          <p:cNvSpPr/>
          <p:nvPr/>
        </p:nvSpPr>
        <p:spPr>
          <a:xfrm>
            <a:off x="554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798" name="Shape 798"/>
          <p:cNvSpPr/>
          <p:nvPr/>
        </p:nvSpPr>
        <p:spPr>
          <a:xfrm>
            <a:off x="521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799" name="Shape 799"/>
          <p:cNvSpPr/>
          <p:nvPr/>
        </p:nvSpPr>
        <p:spPr>
          <a:xfrm>
            <a:off x="681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648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40</a:t>
            </a:r>
          </a:p>
        </p:txBody>
      </p:sp>
      <p:sp>
        <p:nvSpPr>
          <p:cNvPr id="801" name="Shape 801"/>
          <p:cNvSpPr/>
          <p:nvPr/>
        </p:nvSpPr>
        <p:spPr>
          <a:xfrm>
            <a:off x="681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2" name="Shape 802"/>
          <p:cNvSpPr/>
          <p:nvPr/>
        </p:nvSpPr>
        <p:spPr>
          <a:xfrm>
            <a:off x="808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3" name="Shape 803"/>
          <p:cNvSpPr/>
          <p:nvPr/>
        </p:nvSpPr>
        <p:spPr>
          <a:xfrm>
            <a:off x="775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60</a:t>
            </a:r>
          </a:p>
        </p:txBody>
      </p:sp>
      <p:sp>
        <p:nvSpPr>
          <p:cNvPr id="804" name="Shape 804"/>
          <p:cNvSpPr/>
          <p:nvPr/>
        </p:nvSpPr>
        <p:spPr>
          <a:xfrm>
            <a:off x="9351197" y="5025064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05" name="Shape 805"/>
          <p:cNvSpPr/>
          <p:nvPr/>
        </p:nvSpPr>
        <p:spPr>
          <a:xfrm>
            <a:off x="9023146" y="5084132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80</a:t>
            </a:r>
          </a:p>
        </p:txBody>
      </p:sp>
      <p:sp>
        <p:nvSpPr>
          <p:cNvPr id="806" name="Shape 806"/>
          <p:cNvSpPr/>
          <p:nvPr/>
        </p:nvSpPr>
        <p:spPr>
          <a:xfrm>
            <a:off x="2616301" y="3941132"/>
            <a:ext cx="113020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Disk:</a:t>
            </a:r>
          </a:p>
        </p:txBody>
      </p:sp>
      <p:sp>
        <p:nvSpPr>
          <p:cNvPr id="807" name="Shape 807"/>
          <p:cNvSpPr/>
          <p:nvPr/>
        </p:nvSpPr>
        <p:spPr>
          <a:xfrm>
            <a:off x="4258733" y="2138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 smtClean="0">
                <a:solidFill>
                  <a:srgbClr val="FFFFFF"/>
                </a:solidFill>
              </a:rPr>
              <a:t>A</a:t>
            </a:r>
            <a:r>
              <a:rPr lang="en-US" sz="2600" dirty="0" smtClean="0">
                <a:solidFill>
                  <a:srgbClr val="FFFFFF"/>
                </a:solidFill>
              </a:rPr>
              <a:t>1</a:t>
            </a:r>
            <a:endParaRPr sz="2600" dirty="0">
              <a:solidFill>
                <a:srgbClr val="FFFFFF"/>
              </a:solidFill>
            </a:endParaRPr>
          </a:p>
        </p:txBody>
      </p:sp>
      <p:sp>
        <p:nvSpPr>
          <p:cNvPr id="808" name="Shape 808"/>
          <p:cNvSpPr/>
          <p:nvPr/>
        </p:nvSpPr>
        <p:spPr>
          <a:xfrm>
            <a:off x="7421033" y="2138374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809" name="Shape 809"/>
          <p:cNvSpPr/>
          <p:nvPr/>
        </p:nvSpPr>
        <p:spPr>
          <a:xfrm>
            <a:off x="2565552" y="2417132"/>
            <a:ext cx="118094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r"/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CPU:</a:t>
            </a:r>
          </a:p>
        </p:txBody>
      </p:sp>
      <p:sp>
        <p:nvSpPr>
          <p:cNvPr id="810" name="Shape 810"/>
          <p:cNvSpPr/>
          <p:nvPr/>
        </p:nvSpPr>
        <p:spPr>
          <a:xfrm>
            <a:off x="6163733" y="3662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11" name="Shape 811"/>
          <p:cNvSpPr/>
          <p:nvPr/>
        </p:nvSpPr>
        <p:spPr>
          <a:xfrm>
            <a:off x="5528733" y="2138374"/>
            <a:ext cx="678260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 smtClean="0">
                <a:solidFill>
                  <a:srgbClr val="FFFFFF"/>
                </a:solidFill>
              </a:rPr>
              <a:t>A</a:t>
            </a:r>
            <a:r>
              <a:rPr lang="en-US" sz="2600" dirty="0" smtClean="0">
                <a:solidFill>
                  <a:srgbClr val="FFFFFF"/>
                </a:solidFill>
              </a:rPr>
              <a:t>2</a:t>
            </a:r>
            <a:endParaRPr sz="2600" dirty="0">
              <a:solidFill>
                <a:srgbClr val="FFFFFF"/>
              </a:solidFill>
            </a:endParaRPr>
          </a:p>
        </p:txBody>
      </p:sp>
      <p:sp>
        <p:nvSpPr>
          <p:cNvPr id="812" name="Shape 812"/>
          <p:cNvSpPr/>
          <p:nvPr/>
        </p:nvSpPr>
        <p:spPr>
          <a:xfrm>
            <a:off x="6798733" y="2138374"/>
            <a:ext cx="678261" cy="1270001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 dirty="0" smtClean="0">
                <a:solidFill>
                  <a:srgbClr val="FFFFFF"/>
                </a:solidFill>
              </a:rPr>
              <a:t>A</a:t>
            </a:r>
            <a:r>
              <a:rPr lang="en-US" sz="2600" dirty="0" smtClean="0">
                <a:solidFill>
                  <a:srgbClr val="FFFFFF"/>
                </a:solidFill>
              </a:rPr>
              <a:t>3</a:t>
            </a:r>
            <a:endParaRPr sz="2600" dirty="0">
              <a:solidFill>
                <a:srgbClr val="FFFFFF"/>
              </a:solidFill>
            </a:endParaRPr>
          </a:p>
        </p:txBody>
      </p:sp>
      <p:sp>
        <p:nvSpPr>
          <p:cNvPr id="813" name="Shape 813"/>
          <p:cNvSpPr/>
          <p:nvPr/>
        </p:nvSpPr>
        <p:spPr>
          <a:xfrm>
            <a:off x="6151033" y="2138374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814" name="Shape 814"/>
          <p:cNvSpPr/>
          <p:nvPr/>
        </p:nvSpPr>
        <p:spPr>
          <a:xfrm>
            <a:off x="4881033" y="2138374"/>
            <a:ext cx="678261" cy="1270001"/>
          </a:xfrm>
          <a:prstGeom prst="rect">
            <a:avLst/>
          </a:prstGeom>
          <a:solidFill>
            <a:srgbClr val="11DBE3"/>
          </a:solidFill>
          <a:ln w="25400">
            <a:solidFill/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600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80832" y="6378150"/>
            <a:ext cx="1160462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Treat Job A as 3 separate CPU bursts</a:t>
            </a:r>
          </a:p>
          <a:p>
            <a:r>
              <a:rPr lang="en-US" dirty="0" smtClean="0"/>
              <a:t>When Job A completes I/O, another Job A is ready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CPU burst is shorter than Job B, so with SCTF, </a:t>
            </a:r>
            <a:br>
              <a:rPr lang="en-US" dirty="0" smtClean="0"/>
            </a:br>
            <a:r>
              <a:rPr lang="en-US" dirty="0" smtClean="0"/>
              <a:t>Job A preempts Job B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" name="Shape 8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Workload Assumptions</a:t>
            </a:r>
          </a:p>
        </p:txBody>
      </p:sp>
      <p:sp>
        <p:nvSpPr>
          <p:cNvPr id="820" name="Shape 820"/>
          <p:cNvSpPr>
            <a:spLocks noGrp="1"/>
          </p:cNvSpPr>
          <p:nvPr>
            <p:ph type="body" idx="4294967295"/>
          </p:nvPr>
        </p:nvSpPr>
        <p:spPr>
          <a:xfrm>
            <a:off x="0" y="2581275"/>
            <a:ext cx="11099800" cy="5027613"/>
          </a:xfrm>
          <a:prstGeom prst="rect">
            <a:avLst/>
          </a:prstGeom>
        </p:spPr>
        <p:txBody>
          <a:bodyPr/>
          <a:lstStyle/>
          <a:p>
            <a:pPr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1. Each job runs for the same amount of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2. All jobs arrive at the same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3. All jobs only use the CPU (no I/O)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strike="sngStrike" dirty="0">
                <a:solidFill>
                  <a:srgbClr val="FFFFFF"/>
                </a:solidFill>
              </a:rPr>
              <a:t>4. The run-time of each job is known</a:t>
            </a:r>
            <a:br>
              <a:rPr sz="3800" strike="sngStrike" dirty="0">
                <a:solidFill>
                  <a:srgbClr val="FFFFFF"/>
                </a:solidFill>
              </a:rPr>
            </a:br>
            <a:r>
              <a:rPr sz="3800" dirty="0">
                <a:solidFill>
                  <a:srgbClr val="FFFFFF"/>
                </a:solidFill>
              </a:rPr>
              <a:t>    </a:t>
            </a:r>
            <a:r>
              <a:rPr sz="3800" dirty="0">
                <a:solidFill>
                  <a:srgbClr val="11DBE3"/>
                </a:solidFill>
              </a:rPr>
              <a:t>(need smarter, fancier scheduler)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Review:</a:t>
            </a:r>
            <a:br>
              <a:rPr lang="en-US" sz="6480" dirty="0" smtClean="0">
                <a:solidFill>
                  <a:srgbClr val="FFFFFF"/>
                </a:solidFill>
              </a:rPr>
            </a:br>
            <a:r>
              <a:rPr sz="6480" dirty="0" smtClean="0">
                <a:solidFill>
                  <a:srgbClr val="FFFFFF"/>
                </a:solidFill>
              </a:rPr>
              <a:t>State </a:t>
            </a:r>
            <a:r>
              <a:rPr sz="6480" dirty="0">
                <a:solidFill>
                  <a:srgbClr val="FFFFFF"/>
                </a:solidFill>
              </a:rPr>
              <a:t>Transitions</a:t>
            </a:r>
          </a:p>
        </p:txBody>
      </p:sp>
      <p:sp>
        <p:nvSpPr>
          <p:cNvPr id="76" name="Shape 76"/>
          <p:cNvSpPr/>
          <p:nvPr/>
        </p:nvSpPr>
        <p:spPr>
          <a:xfrm>
            <a:off x="2963333" y="2725665"/>
            <a:ext cx="2051051" cy="2051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Running</a:t>
            </a:r>
          </a:p>
        </p:txBody>
      </p:sp>
      <p:sp>
        <p:nvSpPr>
          <p:cNvPr id="77" name="Shape 77"/>
          <p:cNvSpPr/>
          <p:nvPr/>
        </p:nvSpPr>
        <p:spPr>
          <a:xfrm>
            <a:off x="7916333" y="2725665"/>
            <a:ext cx="2051051" cy="2051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Ready</a:t>
            </a:r>
          </a:p>
        </p:txBody>
      </p:sp>
      <p:sp>
        <p:nvSpPr>
          <p:cNvPr id="78" name="Shape 78"/>
          <p:cNvSpPr/>
          <p:nvPr/>
        </p:nvSpPr>
        <p:spPr>
          <a:xfrm>
            <a:off x="5503333" y="5250898"/>
            <a:ext cx="2051051" cy="20510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32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3200" b="1">
                <a:solidFill>
                  <a:srgbClr val="FFFFFF"/>
                </a:solidFill>
              </a:rPr>
              <a:t>Blocked</a:t>
            </a:r>
          </a:p>
        </p:txBody>
      </p:sp>
      <p:sp>
        <p:nvSpPr>
          <p:cNvPr id="79" name="Shape 79"/>
          <p:cNvSpPr/>
          <p:nvPr/>
        </p:nvSpPr>
        <p:spPr>
          <a:xfrm>
            <a:off x="5207576" y="3535819"/>
            <a:ext cx="2515565" cy="1"/>
          </a:xfrm>
          <a:prstGeom prst="line">
            <a:avLst/>
          </a:pr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0" name="Shape 80"/>
          <p:cNvSpPr/>
          <p:nvPr/>
        </p:nvSpPr>
        <p:spPr>
          <a:xfrm flipH="1" flipV="1">
            <a:off x="5207576" y="4043819"/>
            <a:ext cx="2515565" cy="1"/>
          </a:xfrm>
          <a:prstGeom prst="line">
            <a:avLst/>
          </a:pr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1" name="Shape 81"/>
          <p:cNvSpPr/>
          <p:nvPr/>
        </p:nvSpPr>
        <p:spPr>
          <a:xfrm>
            <a:off x="4264733" y="4963432"/>
            <a:ext cx="1138541" cy="916547"/>
          </a:xfrm>
          <a:prstGeom prst="line">
            <a:avLst/>
          </a:pr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2" name="Shape 82"/>
          <p:cNvSpPr/>
          <p:nvPr/>
        </p:nvSpPr>
        <p:spPr>
          <a:xfrm flipV="1">
            <a:off x="7566733" y="4963432"/>
            <a:ext cx="1138541" cy="916547"/>
          </a:xfrm>
          <a:prstGeom prst="line">
            <a:avLst/>
          </a:prstGeom>
          <a:ln w="635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3" name="Shape 83"/>
          <p:cNvSpPr/>
          <p:nvPr/>
        </p:nvSpPr>
        <p:spPr>
          <a:xfrm>
            <a:off x="5585587" y="4076099"/>
            <a:ext cx="1833627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Scheduled</a:t>
            </a:r>
          </a:p>
        </p:txBody>
      </p:sp>
      <p:sp>
        <p:nvSpPr>
          <p:cNvPr id="84" name="Shape 84"/>
          <p:cNvSpPr/>
          <p:nvPr/>
        </p:nvSpPr>
        <p:spPr>
          <a:xfrm>
            <a:off x="5378094" y="2933099"/>
            <a:ext cx="2248612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Descheduled</a:t>
            </a:r>
          </a:p>
        </p:txBody>
      </p:sp>
      <p:sp>
        <p:nvSpPr>
          <p:cNvPr id="85" name="Shape 85"/>
          <p:cNvSpPr/>
          <p:nvPr/>
        </p:nvSpPr>
        <p:spPr>
          <a:xfrm>
            <a:off x="3055365" y="5396899"/>
            <a:ext cx="1814069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I/O: initiate</a:t>
            </a:r>
          </a:p>
        </p:txBody>
      </p:sp>
      <p:sp>
        <p:nvSpPr>
          <p:cNvPr id="86" name="Shape 86"/>
          <p:cNvSpPr/>
          <p:nvPr/>
        </p:nvSpPr>
        <p:spPr>
          <a:xfrm>
            <a:off x="8117001" y="5396899"/>
            <a:ext cx="1596798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I/O: done</a:t>
            </a:r>
          </a:p>
        </p:txBody>
      </p:sp>
      <p:sp>
        <p:nvSpPr>
          <p:cNvPr id="15" name="Shape 99"/>
          <p:cNvSpPr/>
          <p:nvPr/>
        </p:nvSpPr>
        <p:spPr>
          <a:xfrm>
            <a:off x="1908682" y="7750774"/>
            <a:ext cx="7353809" cy="1193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How to transition?	(“mechanism”)</a:t>
            </a:r>
          </a:p>
          <a:p>
            <a:pPr lvl="0" algn="l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When to transition?	(“policy”)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79729">
              <a:defRPr sz="5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200" dirty="0">
                <a:solidFill>
                  <a:srgbClr val="FFFFFF"/>
                </a:solidFill>
              </a:rPr>
              <a:t>MLFQ </a:t>
            </a:r>
            <a:r>
              <a:rPr lang="en-US" sz="5200" dirty="0" smtClean="0">
                <a:solidFill>
                  <a:srgbClr val="FFFFFF"/>
                </a:solidFill>
              </a:rPr>
              <a:t/>
            </a:r>
            <a:br>
              <a:rPr lang="en-US" sz="5200" dirty="0" smtClean="0">
                <a:solidFill>
                  <a:srgbClr val="FFFFFF"/>
                </a:solidFill>
              </a:rPr>
            </a:br>
            <a:r>
              <a:rPr sz="5200" dirty="0" smtClean="0">
                <a:solidFill>
                  <a:srgbClr val="FFFFFF"/>
                </a:solidFill>
              </a:rPr>
              <a:t>(</a:t>
            </a:r>
            <a:r>
              <a:rPr sz="5200" dirty="0">
                <a:solidFill>
                  <a:srgbClr val="FFFFFF"/>
                </a:solidFill>
              </a:rPr>
              <a:t>Multi-Level Feedback Queue)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4696" y="2600961"/>
            <a:ext cx="11429280" cy="6111805"/>
          </a:xfr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Goal: general-purpose scheduling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Must support two job types with distinct goals</a:t>
            </a:r>
            <a:br>
              <a:rPr lang="en-US" sz="3600" dirty="0" smtClean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 - “</a:t>
            </a:r>
            <a:r>
              <a:rPr lang="en-US" sz="3600" dirty="0" smtClean="0">
                <a:solidFill>
                  <a:srgbClr val="D45954"/>
                </a:solidFill>
              </a:rPr>
              <a:t>interactive</a:t>
            </a:r>
            <a:r>
              <a:rPr lang="en-US" sz="3600" dirty="0" smtClean="0">
                <a:solidFill>
                  <a:srgbClr val="FFFFFF"/>
                </a:solidFill>
              </a:rPr>
              <a:t>” programs care about </a:t>
            </a:r>
            <a:r>
              <a:rPr lang="en-US" sz="3600" dirty="0" smtClean="0">
                <a:solidFill>
                  <a:srgbClr val="D45954"/>
                </a:solidFill>
              </a:rPr>
              <a:t>response time</a:t>
            </a:r>
            <a:br>
              <a:rPr lang="en-US" sz="3600" dirty="0" smtClean="0">
                <a:solidFill>
                  <a:srgbClr val="D45954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 - “</a:t>
            </a:r>
            <a:r>
              <a:rPr lang="en-US" sz="3600" dirty="0" smtClean="0">
                <a:solidFill>
                  <a:srgbClr val="8881F0"/>
                </a:solidFill>
              </a:rPr>
              <a:t>batch</a:t>
            </a:r>
            <a:r>
              <a:rPr lang="en-US" sz="3600" dirty="0" smtClean="0">
                <a:solidFill>
                  <a:srgbClr val="FFFFFF"/>
                </a:solidFill>
              </a:rPr>
              <a:t>” programs care about </a:t>
            </a:r>
            <a:r>
              <a:rPr lang="en-US" sz="3600" dirty="0" smtClean="0">
                <a:solidFill>
                  <a:srgbClr val="8881F0"/>
                </a:solidFill>
              </a:rPr>
              <a:t>turnaround time</a:t>
            </a:r>
            <a:endParaRPr lang="en-US" sz="36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Approach: multiple levels of round-robin;</a:t>
            </a:r>
            <a:br>
              <a:rPr lang="en-US" sz="3600" dirty="0" smtClean="0">
                <a:solidFill>
                  <a:srgbClr val="FFFFFF"/>
                </a:solidFill>
              </a:rPr>
            </a:br>
            <a:r>
              <a:rPr lang="en-US" sz="3600" dirty="0" smtClean="0">
                <a:solidFill>
                  <a:srgbClr val="FFFFFF"/>
                </a:solidFill>
              </a:rPr>
              <a:t>each level has higher priority than lower levels and preempts them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7" name="Shape 8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Priorities</a:t>
            </a:r>
          </a:p>
        </p:txBody>
      </p:sp>
      <p:sp>
        <p:nvSpPr>
          <p:cNvPr id="828" name="Shape 828"/>
          <p:cNvSpPr>
            <a:spLocks noGrp="1"/>
          </p:cNvSpPr>
          <p:nvPr>
            <p:ph type="body" idx="4294967295"/>
          </p:nvPr>
        </p:nvSpPr>
        <p:spPr>
          <a:xfrm>
            <a:off x="0" y="2201863"/>
            <a:ext cx="11099800" cy="1455737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Rule 1: If priority(A) &gt; Priority(B), A </a:t>
            </a:r>
            <a:r>
              <a:rPr sz="3800" dirty="0" smtClean="0">
                <a:solidFill>
                  <a:srgbClr val="FFFFFF"/>
                </a:solidFill>
              </a:rPr>
              <a:t>runs</a:t>
            </a:r>
            <a:endParaRPr lang="en-US" sz="38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</a:rPr>
              <a:t>Rule </a:t>
            </a:r>
            <a:r>
              <a:rPr sz="3800" dirty="0">
                <a:solidFill>
                  <a:srgbClr val="FFFFFF"/>
                </a:solidFill>
              </a:rPr>
              <a:t>2: If priority(A) == Priority(B), A &amp; B run in RR</a:t>
            </a:r>
          </a:p>
        </p:txBody>
      </p:sp>
      <p:sp>
        <p:nvSpPr>
          <p:cNvPr id="829" name="Shape 829"/>
          <p:cNvSpPr/>
          <p:nvPr/>
        </p:nvSpPr>
        <p:spPr>
          <a:xfrm>
            <a:off x="2345266" y="4081238"/>
            <a:ext cx="737263" cy="737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1497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A</a:t>
            </a:r>
          </a:p>
        </p:txBody>
      </p:sp>
      <p:sp>
        <p:nvSpPr>
          <p:cNvPr id="830" name="Shape 830"/>
          <p:cNvSpPr/>
          <p:nvPr/>
        </p:nvSpPr>
        <p:spPr>
          <a:xfrm>
            <a:off x="2345266" y="4970238"/>
            <a:ext cx="737262" cy="737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7BDB4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B</a:t>
            </a:r>
          </a:p>
        </p:txBody>
      </p:sp>
      <p:sp>
        <p:nvSpPr>
          <p:cNvPr id="831" name="Shape 831"/>
          <p:cNvSpPr/>
          <p:nvPr/>
        </p:nvSpPr>
        <p:spPr>
          <a:xfrm>
            <a:off x="2345266" y="6748238"/>
            <a:ext cx="737262" cy="737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8881F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C</a:t>
            </a:r>
          </a:p>
        </p:txBody>
      </p:sp>
      <p:sp>
        <p:nvSpPr>
          <p:cNvPr id="832" name="Shape 832"/>
          <p:cNvSpPr/>
          <p:nvPr/>
        </p:nvSpPr>
        <p:spPr>
          <a:xfrm>
            <a:off x="1009497" y="4100288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833" name="Shape 833"/>
          <p:cNvSpPr/>
          <p:nvPr/>
        </p:nvSpPr>
        <p:spPr>
          <a:xfrm>
            <a:off x="1009497" y="4989288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834" name="Shape 834"/>
          <p:cNvSpPr/>
          <p:nvPr/>
        </p:nvSpPr>
        <p:spPr>
          <a:xfrm>
            <a:off x="1009497" y="5878288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835" name="Shape 835"/>
          <p:cNvSpPr/>
          <p:nvPr/>
        </p:nvSpPr>
        <p:spPr>
          <a:xfrm>
            <a:off x="1009497" y="6767288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Q0</a:t>
            </a:r>
          </a:p>
        </p:txBody>
      </p:sp>
      <p:sp>
        <p:nvSpPr>
          <p:cNvPr id="836" name="Shape 836"/>
          <p:cNvSpPr/>
          <p:nvPr/>
        </p:nvSpPr>
        <p:spPr>
          <a:xfrm>
            <a:off x="3742266" y="6748238"/>
            <a:ext cx="737262" cy="737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D4595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>
            <a:lvl1pPr>
              <a:defRPr sz="26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sz="2600" b="1">
                <a:solidFill>
                  <a:srgbClr val="FFFFFF"/>
                </a:solidFill>
              </a:rPr>
              <a:t>D</a:t>
            </a:r>
          </a:p>
        </p:txBody>
      </p:sp>
      <p:sp>
        <p:nvSpPr>
          <p:cNvPr id="837" name="Shape 837"/>
          <p:cNvSpPr/>
          <p:nvPr/>
        </p:nvSpPr>
        <p:spPr>
          <a:xfrm>
            <a:off x="3169840" y="7135082"/>
            <a:ext cx="485114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38" name="Shape 838"/>
          <p:cNvSpPr/>
          <p:nvPr/>
        </p:nvSpPr>
        <p:spPr>
          <a:xfrm>
            <a:off x="1772840" y="7135082"/>
            <a:ext cx="485114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39" name="Shape 839"/>
          <p:cNvSpPr/>
          <p:nvPr/>
        </p:nvSpPr>
        <p:spPr>
          <a:xfrm>
            <a:off x="1772840" y="5357082"/>
            <a:ext cx="485114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40" name="Shape 840"/>
          <p:cNvSpPr/>
          <p:nvPr/>
        </p:nvSpPr>
        <p:spPr>
          <a:xfrm>
            <a:off x="1772840" y="4417282"/>
            <a:ext cx="485114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6" name="Shape 855"/>
          <p:cNvSpPr/>
          <p:nvPr/>
        </p:nvSpPr>
        <p:spPr>
          <a:xfrm>
            <a:off x="5921115" y="4065220"/>
            <a:ext cx="6925455" cy="4808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“Multi-level”</a:t>
            </a: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</a:rPr>
              <a:t>How </a:t>
            </a:r>
            <a:r>
              <a:rPr sz="3800" dirty="0">
                <a:solidFill>
                  <a:srgbClr val="FFFFFF"/>
                </a:solidFill>
              </a:rPr>
              <a:t>to know </a:t>
            </a:r>
            <a:r>
              <a:rPr lang="en-US" sz="3800" dirty="0" smtClean="0">
                <a:solidFill>
                  <a:srgbClr val="FFFFFF"/>
                </a:solidFill>
              </a:rPr>
              <a:t>how to </a:t>
            </a:r>
            <a:r>
              <a:rPr sz="3800" dirty="0" smtClean="0">
                <a:solidFill>
                  <a:srgbClr val="FFFFFF"/>
                </a:solidFill>
              </a:rPr>
              <a:t>set </a:t>
            </a:r>
            <a:r>
              <a:rPr sz="3800" dirty="0">
                <a:solidFill>
                  <a:srgbClr val="FFFFFF"/>
                </a:solidFill>
              </a:rPr>
              <a:t>priority?</a:t>
            </a: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Approach 1: nice</a:t>
            </a:r>
            <a:br>
              <a:rPr sz="3800" dirty="0">
                <a:solidFill>
                  <a:srgbClr val="FFFFFF"/>
                </a:solidFill>
              </a:rPr>
            </a:br>
            <a:r>
              <a:rPr sz="3800" dirty="0">
                <a:solidFill>
                  <a:srgbClr val="FFFFFF"/>
                </a:solidFill>
              </a:rPr>
              <a:t>Approach 2: </a:t>
            </a:r>
            <a:r>
              <a:rPr sz="3800" dirty="0" smtClean="0">
                <a:solidFill>
                  <a:srgbClr val="FFFFFF"/>
                </a:solidFill>
              </a:rPr>
              <a:t>history</a:t>
            </a:r>
            <a:r>
              <a:rPr lang="en-US" sz="3800" dirty="0" smtClean="0">
                <a:solidFill>
                  <a:srgbClr val="FFFFFF"/>
                </a:solidFill>
              </a:rPr>
              <a:t> “feedback”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Shape 87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History</a:t>
            </a:r>
          </a:p>
        </p:txBody>
      </p:sp>
      <p:sp>
        <p:nvSpPr>
          <p:cNvPr id="875" name="Shape 875"/>
          <p:cNvSpPr>
            <a:spLocks noGrp="1"/>
          </p:cNvSpPr>
          <p:nvPr>
            <p:ph type="body" idx="4294967295"/>
          </p:nvPr>
        </p:nvSpPr>
        <p:spPr>
          <a:xfrm>
            <a:off x="222250" y="2525713"/>
            <a:ext cx="12782550" cy="373062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Use past behavior of process to predict future behavior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lang="en-US" sz="3500" dirty="0" smtClean="0">
                <a:solidFill>
                  <a:srgbClr val="FFFFFF"/>
                </a:solidFill>
              </a:rPr>
              <a:t>Common technique in systems</a:t>
            </a: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</a:rPr>
              <a:t>Processes </a:t>
            </a:r>
            <a:r>
              <a:rPr sz="3800" dirty="0">
                <a:solidFill>
                  <a:srgbClr val="FFFFFF"/>
                </a:solidFill>
              </a:rPr>
              <a:t>alternate between </a:t>
            </a:r>
            <a:r>
              <a:rPr sz="3800" dirty="0">
                <a:solidFill>
                  <a:srgbClr val="7BDB45"/>
                </a:solidFill>
              </a:rPr>
              <a:t>I/O</a:t>
            </a:r>
            <a:r>
              <a:rPr sz="3800" dirty="0">
                <a:solidFill>
                  <a:srgbClr val="FFFFFF"/>
                </a:solidFill>
              </a:rPr>
              <a:t> and </a:t>
            </a:r>
            <a:r>
              <a:rPr sz="3800" dirty="0">
                <a:solidFill>
                  <a:srgbClr val="11DBE3"/>
                </a:solidFill>
              </a:rPr>
              <a:t>CPU</a:t>
            </a:r>
            <a:r>
              <a:rPr sz="3800" dirty="0">
                <a:solidFill>
                  <a:srgbClr val="FFFFFF"/>
                </a:solidFill>
              </a:rPr>
              <a:t> work</a:t>
            </a:r>
            <a:endParaRPr sz="3800" dirty="0" smtClean="0">
              <a:solidFill>
                <a:srgbClr val="FFFFFF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</a:rPr>
              <a:t>Guess </a:t>
            </a:r>
            <a:r>
              <a:rPr lang="en-US" sz="3800" dirty="0" smtClean="0">
                <a:solidFill>
                  <a:srgbClr val="FFFFFF"/>
                </a:solidFill>
              </a:rPr>
              <a:t>how</a:t>
            </a: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lang="en-US" sz="3800" dirty="0" smtClean="0">
                <a:solidFill>
                  <a:srgbClr val="FFFFFF"/>
                </a:solidFill>
              </a:rPr>
              <a:t>CPU burst (</a:t>
            </a:r>
            <a:r>
              <a:rPr sz="3800" dirty="0" smtClean="0">
                <a:solidFill>
                  <a:srgbClr val="FFFFFF"/>
                </a:solidFill>
              </a:rPr>
              <a:t>job</a:t>
            </a:r>
            <a:r>
              <a:rPr lang="en-US" sz="3800" dirty="0" smtClean="0">
                <a:solidFill>
                  <a:srgbClr val="FFFFFF"/>
                </a:solidFill>
              </a:rPr>
              <a:t>)</a:t>
            </a: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sz="3800" dirty="0">
                <a:solidFill>
                  <a:srgbClr val="FFFFFF"/>
                </a:solidFill>
              </a:rPr>
              <a:t>will</a:t>
            </a: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lang="en-US" sz="3800" dirty="0" smtClean="0">
                <a:solidFill>
                  <a:srgbClr val="FFFFFF"/>
                </a:solidFill>
              </a:rPr>
              <a:t>behave based </a:t>
            </a:r>
            <a:r>
              <a:rPr sz="3800" dirty="0" smtClean="0">
                <a:solidFill>
                  <a:srgbClr val="FFFFFF"/>
                </a:solidFill>
              </a:rPr>
              <a:t>on </a:t>
            </a:r>
            <a:r>
              <a:rPr sz="3800" dirty="0">
                <a:solidFill>
                  <a:srgbClr val="FFFFFF"/>
                </a:solidFill>
              </a:rPr>
              <a:t>past </a:t>
            </a:r>
            <a:r>
              <a:rPr lang="en-US" sz="3800" dirty="0" smtClean="0">
                <a:solidFill>
                  <a:srgbClr val="FFFFFF"/>
                </a:solidFill>
              </a:rPr>
              <a:t>CPU bursts (</a:t>
            </a:r>
            <a:r>
              <a:rPr sz="3800" dirty="0" smtClean="0">
                <a:solidFill>
                  <a:srgbClr val="FFFFFF"/>
                </a:solidFill>
              </a:rPr>
              <a:t>jobs</a:t>
            </a:r>
            <a:r>
              <a:rPr lang="en-US" sz="3800" dirty="0" smtClean="0">
                <a:solidFill>
                  <a:srgbClr val="FFFFFF"/>
                </a:solidFill>
              </a:rPr>
              <a:t>)</a:t>
            </a: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lang="en-US" sz="3800" dirty="0" smtClean="0">
                <a:solidFill>
                  <a:srgbClr val="FFFFFF"/>
                </a:solidFill>
              </a:rPr>
              <a:t>of this process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7" name="Shape 87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More MLFQ Rules</a:t>
            </a:r>
          </a:p>
        </p:txBody>
      </p:sp>
      <p:sp>
        <p:nvSpPr>
          <p:cNvPr id="878" name="Shape 878"/>
          <p:cNvSpPr>
            <a:spLocks noGrp="1"/>
          </p:cNvSpPr>
          <p:nvPr>
            <p:ph type="body" idx="4294967295"/>
          </p:nvPr>
        </p:nvSpPr>
        <p:spPr>
          <a:xfrm>
            <a:off x="0" y="2568575"/>
            <a:ext cx="12133263" cy="49196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Rule 1: If priority(A) &gt; Priority(B), A </a:t>
            </a:r>
            <a:r>
              <a:rPr sz="3800" dirty="0" smtClean="0">
                <a:solidFill>
                  <a:srgbClr val="FFFFFF"/>
                </a:solidFill>
              </a:rPr>
              <a:t>runs</a:t>
            </a:r>
            <a:endParaRPr lang="en-US" sz="38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 smtClean="0">
                <a:solidFill>
                  <a:srgbClr val="FFFFFF"/>
                </a:solidFill>
              </a:rPr>
              <a:t>Rule </a:t>
            </a:r>
            <a:r>
              <a:rPr sz="3800" dirty="0">
                <a:solidFill>
                  <a:srgbClr val="FFFFFF"/>
                </a:solidFill>
              </a:rPr>
              <a:t>2: If priority(A) == Priority(B), A &amp; B run in RR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More rules:</a:t>
            </a:r>
            <a:br>
              <a:rPr sz="3800" dirty="0">
                <a:solidFill>
                  <a:srgbClr val="FFFFFF"/>
                </a:solidFill>
              </a:rPr>
            </a:br>
            <a:r>
              <a:rPr sz="3800" dirty="0">
                <a:solidFill>
                  <a:srgbClr val="D45954"/>
                </a:solidFill>
              </a:rPr>
              <a:t>Rule 3: Processes start at top priority</a:t>
            </a:r>
            <a:br>
              <a:rPr sz="3800" dirty="0">
                <a:solidFill>
                  <a:srgbClr val="D45954"/>
                </a:solidFill>
              </a:rPr>
            </a:br>
            <a:r>
              <a:rPr sz="3800" dirty="0">
                <a:solidFill>
                  <a:srgbClr val="11DBE3"/>
                </a:solidFill>
              </a:rPr>
              <a:t>Rule 4: If job uses whole slice, demote </a:t>
            </a:r>
            <a:r>
              <a:rPr sz="3800" dirty="0" smtClean="0">
                <a:solidFill>
                  <a:srgbClr val="11DBE3"/>
                </a:solidFill>
              </a:rPr>
              <a:t>process</a:t>
            </a:r>
            <a:r>
              <a:rPr lang="en-US" sz="3800" dirty="0" smtClean="0">
                <a:solidFill>
                  <a:srgbClr val="11DBE3"/>
                </a:solidFill>
              </a:rPr>
              <a:t> </a:t>
            </a:r>
            <a:br>
              <a:rPr lang="en-US" sz="3800" dirty="0" smtClean="0">
                <a:solidFill>
                  <a:srgbClr val="11DBE3"/>
                </a:solidFill>
              </a:rPr>
            </a:br>
            <a:r>
              <a:rPr lang="en-US" sz="3800" dirty="0" smtClean="0">
                <a:solidFill>
                  <a:srgbClr val="11DBE3"/>
                </a:solidFill>
              </a:rPr>
              <a:t>(longer time slices at lower priorities)</a:t>
            </a:r>
            <a:r>
              <a:rPr sz="3800" dirty="0" smtClean="0">
                <a:solidFill>
                  <a:srgbClr val="11DBE3"/>
                </a:solidFill>
              </a:rPr>
              <a:t/>
            </a:r>
            <a:br>
              <a:rPr sz="3800" dirty="0" smtClean="0">
                <a:solidFill>
                  <a:srgbClr val="11DBE3"/>
                </a:solidFill>
              </a:rPr>
            </a:br>
            <a:endParaRPr sz="3800" dirty="0">
              <a:solidFill>
                <a:srgbClr val="11DBE3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" name="Shape 880"/>
          <p:cNvSpPr/>
          <p:nvPr/>
        </p:nvSpPr>
        <p:spPr>
          <a:xfrm>
            <a:off x="4855450" y="5679372"/>
            <a:ext cx="4579013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81" name="Shape 881"/>
          <p:cNvSpPr/>
          <p:nvPr/>
        </p:nvSpPr>
        <p:spPr>
          <a:xfrm>
            <a:off x="4486914" y="6584598"/>
            <a:ext cx="50800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82" name="Shape 882"/>
          <p:cNvSpPr/>
          <p:nvPr/>
        </p:nvSpPr>
        <p:spPr>
          <a:xfrm>
            <a:off x="4486914" y="658459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3" name="Shape 883"/>
          <p:cNvSpPr/>
          <p:nvPr/>
        </p:nvSpPr>
        <p:spPr>
          <a:xfrm>
            <a:off x="4285965" y="6643666"/>
            <a:ext cx="368505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0</a:t>
            </a:r>
          </a:p>
        </p:txBody>
      </p:sp>
      <p:sp>
        <p:nvSpPr>
          <p:cNvPr id="884" name="Shape 884"/>
          <p:cNvSpPr/>
          <p:nvPr/>
        </p:nvSpPr>
        <p:spPr>
          <a:xfrm>
            <a:off x="5756914" y="658459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5" name="Shape 885"/>
          <p:cNvSpPr/>
          <p:nvPr/>
        </p:nvSpPr>
        <p:spPr>
          <a:xfrm>
            <a:off x="5555965" y="6643666"/>
            <a:ext cx="368504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5</a:t>
            </a:r>
          </a:p>
        </p:txBody>
      </p:sp>
      <p:sp>
        <p:nvSpPr>
          <p:cNvPr id="886" name="Shape 886"/>
          <p:cNvSpPr/>
          <p:nvPr/>
        </p:nvSpPr>
        <p:spPr>
          <a:xfrm>
            <a:off x="7026914" y="658459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7" name="Shape 887"/>
          <p:cNvSpPr/>
          <p:nvPr/>
        </p:nvSpPr>
        <p:spPr>
          <a:xfrm>
            <a:off x="6698864" y="664366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888" name="Shape 888"/>
          <p:cNvSpPr/>
          <p:nvPr/>
        </p:nvSpPr>
        <p:spPr>
          <a:xfrm>
            <a:off x="7026914" y="658459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89" name="Shape 889"/>
          <p:cNvSpPr/>
          <p:nvPr/>
        </p:nvSpPr>
        <p:spPr>
          <a:xfrm>
            <a:off x="8296914" y="658459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90" name="Shape 890"/>
          <p:cNvSpPr/>
          <p:nvPr/>
        </p:nvSpPr>
        <p:spPr>
          <a:xfrm>
            <a:off x="7968864" y="664366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15</a:t>
            </a:r>
          </a:p>
        </p:txBody>
      </p:sp>
      <p:sp>
        <p:nvSpPr>
          <p:cNvPr id="891" name="Shape 891"/>
          <p:cNvSpPr/>
          <p:nvPr/>
        </p:nvSpPr>
        <p:spPr>
          <a:xfrm>
            <a:off x="9566914" y="658459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892" name="Shape 892"/>
          <p:cNvSpPr/>
          <p:nvPr/>
        </p:nvSpPr>
        <p:spPr>
          <a:xfrm>
            <a:off x="9238864" y="6643666"/>
            <a:ext cx="622708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</a:t>
            </a:r>
          </a:p>
        </p:txBody>
      </p:sp>
      <p:sp>
        <p:nvSpPr>
          <p:cNvPr id="893" name="Shape 89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 defTabSz="473201">
              <a:defRPr sz="1800">
                <a:solidFill>
                  <a:srgbClr val="000000"/>
                </a:solidFill>
              </a:defRPr>
            </a:pPr>
            <a:r>
              <a:rPr sz="6480" dirty="0">
                <a:solidFill>
                  <a:srgbClr val="FFFFFF"/>
                </a:solidFill>
              </a:rPr>
              <a:t>One Long Job (Example)</a:t>
            </a:r>
          </a:p>
        </p:txBody>
      </p:sp>
      <p:sp>
        <p:nvSpPr>
          <p:cNvPr id="894" name="Shape 894"/>
          <p:cNvSpPr/>
          <p:nvPr/>
        </p:nvSpPr>
        <p:spPr>
          <a:xfrm>
            <a:off x="4703050" y="4663372"/>
            <a:ext cx="22542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95" name="Shape 895"/>
          <p:cNvSpPr/>
          <p:nvPr/>
        </p:nvSpPr>
        <p:spPr>
          <a:xfrm>
            <a:off x="4474450" y="3647372"/>
            <a:ext cx="22542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896" name="Shape 896"/>
          <p:cNvSpPr/>
          <p:nvPr/>
        </p:nvSpPr>
        <p:spPr>
          <a:xfrm>
            <a:off x="3240281" y="270214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897" name="Shape 897"/>
          <p:cNvSpPr/>
          <p:nvPr/>
        </p:nvSpPr>
        <p:spPr>
          <a:xfrm>
            <a:off x="3240281" y="366734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898" name="Shape 898"/>
          <p:cNvSpPr/>
          <p:nvPr/>
        </p:nvSpPr>
        <p:spPr>
          <a:xfrm>
            <a:off x="3240281" y="475954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899" name="Shape 899"/>
          <p:cNvSpPr/>
          <p:nvPr/>
        </p:nvSpPr>
        <p:spPr>
          <a:xfrm>
            <a:off x="3240281" y="581364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Q0</a:t>
            </a:r>
          </a:p>
        </p:txBody>
      </p:sp>
      <p:sp>
        <p:nvSpPr>
          <p:cNvPr id="900" name="Shape 900"/>
          <p:cNvSpPr/>
          <p:nvPr/>
        </p:nvSpPr>
        <p:spPr>
          <a:xfrm>
            <a:off x="4271250" y="2631372"/>
            <a:ext cx="22542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Shape 902"/>
          <p:cNvSpPr/>
          <p:nvPr/>
        </p:nvSpPr>
        <p:spPr>
          <a:xfrm>
            <a:off x="3798054" y="5748402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3" name="Shape 903"/>
          <p:cNvSpPr/>
          <p:nvPr/>
        </p:nvSpPr>
        <p:spPr>
          <a:xfrm>
            <a:off x="3810518" y="6653628"/>
            <a:ext cx="50800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04" name="Shape 904"/>
          <p:cNvSpPr/>
          <p:nvPr/>
        </p:nvSpPr>
        <p:spPr>
          <a:xfrm>
            <a:off x="3810518" y="665362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05" name="Shape 905"/>
          <p:cNvSpPr/>
          <p:nvPr/>
        </p:nvSpPr>
        <p:spPr>
          <a:xfrm>
            <a:off x="3355366" y="6712696"/>
            <a:ext cx="876911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906" name="Shape 906"/>
          <p:cNvSpPr/>
          <p:nvPr/>
        </p:nvSpPr>
        <p:spPr>
          <a:xfrm>
            <a:off x="5080518" y="665362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07" name="Shape 907"/>
          <p:cNvSpPr/>
          <p:nvPr/>
        </p:nvSpPr>
        <p:spPr>
          <a:xfrm>
            <a:off x="4625366" y="671269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908" name="Shape 908"/>
          <p:cNvSpPr/>
          <p:nvPr/>
        </p:nvSpPr>
        <p:spPr>
          <a:xfrm>
            <a:off x="6350518" y="665362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09" name="Shape 909"/>
          <p:cNvSpPr/>
          <p:nvPr/>
        </p:nvSpPr>
        <p:spPr>
          <a:xfrm>
            <a:off x="5895367" y="671269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910" name="Shape 910"/>
          <p:cNvSpPr/>
          <p:nvPr/>
        </p:nvSpPr>
        <p:spPr>
          <a:xfrm>
            <a:off x="6350518" y="665362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11" name="Shape 911"/>
          <p:cNvSpPr/>
          <p:nvPr/>
        </p:nvSpPr>
        <p:spPr>
          <a:xfrm>
            <a:off x="7620518" y="665362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12" name="Shape 912"/>
          <p:cNvSpPr/>
          <p:nvPr/>
        </p:nvSpPr>
        <p:spPr>
          <a:xfrm>
            <a:off x="7165367" y="671269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180</a:t>
            </a:r>
          </a:p>
        </p:txBody>
      </p:sp>
      <p:sp>
        <p:nvSpPr>
          <p:cNvPr id="913" name="Shape 913"/>
          <p:cNvSpPr/>
          <p:nvPr/>
        </p:nvSpPr>
        <p:spPr>
          <a:xfrm>
            <a:off x="8890518" y="6653628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14" name="Shape 914"/>
          <p:cNvSpPr/>
          <p:nvPr/>
        </p:nvSpPr>
        <p:spPr>
          <a:xfrm>
            <a:off x="8435367" y="6712696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915" name="Shape 91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An Interactive Process Joins</a:t>
            </a:r>
          </a:p>
        </p:txBody>
      </p:sp>
      <p:sp>
        <p:nvSpPr>
          <p:cNvPr id="916" name="Shape 916"/>
          <p:cNvSpPr/>
          <p:nvPr/>
        </p:nvSpPr>
        <p:spPr>
          <a:xfrm>
            <a:off x="2563885" y="277117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917" name="Shape 917"/>
          <p:cNvSpPr/>
          <p:nvPr/>
        </p:nvSpPr>
        <p:spPr>
          <a:xfrm>
            <a:off x="2563885" y="373637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918" name="Shape 918"/>
          <p:cNvSpPr/>
          <p:nvPr/>
        </p:nvSpPr>
        <p:spPr>
          <a:xfrm>
            <a:off x="2563885" y="482857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919" name="Shape 919"/>
          <p:cNvSpPr/>
          <p:nvPr/>
        </p:nvSpPr>
        <p:spPr>
          <a:xfrm>
            <a:off x="2563885" y="5882674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Q0</a:t>
            </a:r>
          </a:p>
        </p:txBody>
      </p:sp>
      <p:sp>
        <p:nvSpPr>
          <p:cNvPr id="920" name="Shape 920"/>
          <p:cNvSpPr/>
          <p:nvPr/>
        </p:nvSpPr>
        <p:spPr>
          <a:xfrm>
            <a:off x="4179054" y="2725802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1" name="Shape 921"/>
          <p:cNvSpPr/>
          <p:nvPr/>
        </p:nvSpPr>
        <p:spPr>
          <a:xfrm>
            <a:off x="4267954" y="5748402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2" name="Shape 922"/>
          <p:cNvSpPr/>
          <p:nvPr/>
        </p:nvSpPr>
        <p:spPr>
          <a:xfrm>
            <a:off x="4648954" y="2725802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3" name="Shape 923"/>
          <p:cNvSpPr/>
          <p:nvPr/>
        </p:nvSpPr>
        <p:spPr>
          <a:xfrm>
            <a:off x="4750554" y="5748402"/>
            <a:ext cx="1248504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4" name="Shape 924"/>
          <p:cNvSpPr/>
          <p:nvPr/>
        </p:nvSpPr>
        <p:spPr>
          <a:xfrm>
            <a:off x="5995154" y="2725802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5" name="Shape 925"/>
          <p:cNvSpPr/>
          <p:nvPr/>
        </p:nvSpPr>
        <p:spPr>
          <a:xfrm>
            <a:off x="6084054" y="5748402"/>
            <a:ext cx="69880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6" name="Shape 926"/>
          <p:cNvSpPr/>
          <p:nvPr/>
        </p:nvSpPr>
        <p:spPr>
          <a:xfrm>
            <a:off x="6719054" y="2725802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7" name="Shape 927"/>
          <p:cNvSpPr/>
          <p:nvPr/>
        </p:nvSpPr>
        <p:spPr>
          <a:xfrm>
            <a:off x="6820654" y="5748402"/>
            <a:ext cx="313878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8" name="Shape 928"/>
          <p:cNvSpPr/>
          <p:nvPr/>
        </p:nvSpPr>
        <p:spPr>
          <a:xfrm>
            <a:off x="7125454" y="2725802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29" name="Shape 929"/>
          <p:cNvSpPr/>
          <p:nvPr/>
        </p:nvSpPr>
        <p:spPr>
          <a:xfrm>
            <a:off x="7218323" y="5748402"/>
            <a:ext cx="1634637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30" name="Shape 930"/>
          <p:cNvSpPr/>
          <p:nvPr/>
        </p:nvSpPr>
        <p:spPr>
          <a:xfrm>
            <a:off x="8789154" y="2725802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31" name="TextBox 30"/>
          <p:cNvSpPr txBox="1"/>
          <p:nvPr/>
        </p:nvSpPr>
        <p:spPr>
          <a:xfrm>
            <a:off x="263211" y="8021007"/>
            <a:ext cx="127415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Interactive process never uses entire time slice, so never demoted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Shape 963"/>
          <p:cNvSpPr/>
          <p:nvPr/>
        </p:nvSpPr>
        <p:spPr>
          <a:xfrm>
            <a:off x="4628887" y="5344074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64" name="Shape 964"/>
          <p:cNvSpPr/>
          <p:nvPr/>
        </p:nvSpPr>
        <p:spPr>
          <a:xfrm>
            <a:off x="4641351" y="6249300"/>
            <a:ext cx="50800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65" name="Shape 965"/>
          <p:cNvSpPr/>
          <p:nvPr/>
        </p:nvSpPr>
        <p:spPr>
          <a:xfrm>
            <a:off x="464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6" name="Shape 966"/>
          <p:cNvSpPr/>
          <p:nvPr/>
        </p:nvSpPr>
        <p:spPr>
          <a:xfrm>
            <a:off x="418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967" name="Shape 967"/>
          <p:cNvSpPr/>
          <p:nvPr/>
        </p:nvSpPr>
        <p:spPr>
          <a:xfrm>
            <a:off x="591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8" name="Shape 968"/>
          <p:cNvSpPr/>
          <p:nvPr/>
        </p:nvSpPr>
        <p:spPr>
          <a:xfrm>
            <a:off x="5456199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969" name="Shape 969"/>
          <p:cNvSpPr/>
          <p:nvPr/>
        </p:nvSpPr>
        <p:spPr>
          <a:xfrm>
            <a:off x="718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0" name="Shape 970"/>
          <p:cNvSpPr/>
          <p:nvPr/>
        </p:nvSpPr>
        <p:spPr>
          <a:xfrm>
            <a:off x="672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971" name="Shape 971"/>
          <p:cNvSpPr/>
          <p:nvPr/>
        </p:nvSpPr>
        <p:spPr>
          <a:xfrm>
            <a:off x="718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2" name="Shape 972"/>
          <p:cNvSpPr/>
          <p:nvPr/>
        </p:nvSpPr>
        <p:spPr>
          <a:xfrm>
            <a:off x="845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3" name="Shape 973"/>
          <p:cNvSpPr/>
          <p:nvPr/>
        </p:nvSpPr>
        <p:spPr>
          <a:xfrm>
            <a:off x="799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180</a:t>
            </a:r>
          </a:p>
        </p:txBody>
      </p:sp>
      <p:sp>
        <p:nvSpPr>
          <p:cNvPr id="974" name="Shape 974"/>
          <p:cNvSpPr/>
          <p:nvPr/>
        </p:nvSpPr>
        <p:spPr>
          <a:xfrm>
            <a:off x="972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5" name="Shape 975"/>
          <p:cNvSpPr/>
          <p:nvPr/>
        </p:nvSpPr>
        <p:spPr>
          <a:xfrm>
            <a:off x="926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976" name="Shape 9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Problems with MLFQ?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977" name="Shape 977"/>
          <p:cNvSpPr/>
          <p:nvPr/>
        </p:nvSpPr>
        <p:spPr>
          <a:xfrm>
            <a:off x="3394718" y="23668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978" name="Shape 978"/>
          <p:cNvSpPr/>
          <p:nvPr/>
        </p:nvSpPr>
        <p:spPr>
          <a:xfrm>
            <a:off x="3394718" y="33320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979" name="Shape 979"/>
          <p:cNvSpPr/>
          <p:nvPr/>
        </p:nvSpPr>
        <p:spPr>
          <a:xfrm>
            <a:off x="3394718" y="44242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980" name="Shape 980"/>
          <p:cNvSpPr/>
          <p:nvPr/>
        </p:nvSpPr>
        <p:spPr>
          <a:xfrm>
            <a:off x="3394718" y="54783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Q0</a:t>
            </a:r>
          </a:p>
        </p:txBody>
      </p:sp>
      <p:sp>
        <p:nvSpPr>
          <p:cNvPr id="981" name="Shape 981"/>
          <p:cNvSpPr/>
          <p:nvPr/>
        </p:nvSpPr>
        <p:spPr>
          <a:xfrm>
            <a:off x="50098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2" name="Shape 982"/>
          <p:cNvSpPr/>
          <p:nvPr/>
        </p:nvSpPr>
        <p:spPr>
          <a:xfrm>
            <a:off x="5098787" y="5344074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54797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4" name="Shape 984"/>
          <p:cNvSpPr/>
          <p:nvPr/>
        </p:nvSpPr>
        <p:spPr>
          <a:xfrm>
            <a:off x="5581387" y="5344074"/>
            <a:ext cx="1248504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68259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6914887" y="5344074"/>
            <a:ext cx="69880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7" name="Shape 987"/>
          <p:cNvSpPr/>
          <p:nvPr/>
        </p:nvSpPr>
        <p:spPr>
          <a:xfrm>
            <a:off x="75498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8" name="Shape 988"/>
          <p:cNvSpPr/>
          <p:nvPr/>
        </p:nvSpPr>
        <p:spPr>
          <a:xfrm>
            <a:off x="7651487" y="5344074"/>
            <a:ext cx="313878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9" name="Shape 989"/>
          <p:cNvSpPr/>
          <p:nvPr/>
        </p:nvSpPr>
        <p:spPr>
          <a:xfrm>
            <a:off x="79562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0" name="Shape 990"/>
          <p:cNvSpPr/>
          <p:nvPr/>
        </p:nvSpPr>
        <p:spPr>
          <a:xfrm>
            <a:off x="8049156" y="5344074"/>
            <a:ext cx="1634637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1" name="Shape 991"/>
          <p:cNvSpPr/>
          <p:nvPr/>
        </p:nvSpPr>
        <p:spPr>
          <a:xfrm>
            <a:off x="96199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2" name="Shape 992"/>
          <p:cNvSpPr/>
          <p:nvPr/>
        </p:nvSpPr>
        <p:spPr>
          <a:xfrm>
            <a:off x="1092046" y="7468786"/>
            <a:ext cx="10475843" cy="2593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Problems</a:t>
            </a:r>
            <a:br>
              <a:rPr lang="en-US" sz="3800" dirty="0" smtClean="0">
                <a:solidFill>
                  <a:srgbClr val="FFFFFF"/>
                </a:solidFill>
              </a:rPr>
            </a:b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sz="3800" dirty="0">
                <a:solidFill>
                  <a:srgbClr val="FFFFFF"/>
                </a:solidFill>
              </a:rPr>
              <a:t>- </a:t>
            </a:r>
            <a:r>
              <a:rPr sz="3800" dirty="0" smtClean="0">
                <a:solidFill>
                  <a:srgbClr val="FFFFFF"/>
                </a:solidFill>
              </a:rPr>
              <a:t>unforgiving</a:t>
            </a:r>
            <a:r>
              <a:rPr lang="en-US" sz="3800" dirty="0" smtClean="0">
                <a:solidFill>
                  <a:srgbClr val="FFFFFF"/>
                </a:solidFill>
              </a:rPr>
              <a:t> + starvation</a:t>
            </a:r>
            <a:r>
              <a:rPr sz="3800" dirty="0" smtClean="0">
                <a:solidFill>
                  <a:srgbClr val="FFFFFF"/>
                </a:solidFill>
              </a:rPr>
              <a:t/>
            </a:r>
            <a:br>
              <a:rPr sz="3800" dirty="0" smtClean="0">
                <a:solidFill>
                  <a:srgbClr val="FFFFFF"/>
                </a:solidFill>
              </a:rPr>
            </a:br>
            <a:r>
              <a:rPr sz="3800" dirty="0">
                <a:solidFill>
                  <a:srgbClr val="FFFFFF"/>
                </a:solidFill>
              </a:rPr>
              <a:t> - gaming the </a:t>
            </a:r>
            <a:r>
              <a:rPr sz="3800" dirty="0" smtClean="0">
                <a:solidFill>
                  <a:srgbClr val="FFFFFF"/>
                </a:solidFill>
              </a:rPr>
              <a:t>system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Shape 963"/>
          <p:cNvSpPr/>
          <p:nvPr/>
        </p:nvSpPr>
        <p:spPr>
          <a:xfrm>
            <a:off x="4628887" y="5344074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64" name="Shape 964"/>
          <p:cNvSpPr/>
          <p:nvPr/>
        </p:nvSpPr>
        <p:spPr>
          <a:xfrm>
            <a:off x="4641351" y="6249300"/>
            <a:ext cx="50800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65" name="Shape 965"/>
          <p:cNvSpPr/>
          <p:nvPr/>
        </p:nvSpPr>
        <p:spPr>
          <a:xfrm>
            <a:off x="464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6" name="Shape 966"/>
          <p:cNvSpPr/>
          <p:nvPr/>
        </p:nvSpPr>
        <p:spPr>
          <a:xfrm>
            <a:off x="418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967" name="Shape 967"/>
          <p:cNvSpPr/>
          <p:nvPr/>
        </p:nvSpPr>
        <p:spPr>
          <a:xfrm>
            <a:off x="591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8" name="Shape 968"/>
          <p:cNvSpPr/>
          <p:nvPr/>
        </p:nvSpPr>
        <p:spPr>
          <a:xfrm>
            <a:off x="5456199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969" name="Shape 969"/>
          <p:cNvSpPr/>
          <p:nvPr/>
        </p:nvSpPr>
        <p:spPr>
          <a:xfrm>
            <a:off x="718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0" name="Shape 970"/>
          <p:cNvSpPr/>
          <p:nvPr/>
        </p:nvSpPr>
        <p:spPr>
          <a:xfrm>
            <a:off x="672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971" name="Shape 971"/>
          <p:cNvSpPr/>
          <p:nvPr/>
        </p:nvSpPr>
        <p:spPr>
          <a:xfrm>
            <a:off x="718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2" name="Shape 972"/>
          <p:cNvSpPr/>
          <p:nvPr/>
        </p:nvSpPr>
        <p:spPr>
          <a:xfrm>
            <a:off x="845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3" name="Shape 973"/>
          <p:cNvSpPr/>
          <p:nvPr/>
        </p:nvSpPr>
        <p:spPr>
          <a:xfrm>
            <a:off x="799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180</a:t>
            </a:r>
          </a:p>
        </p:txBody>
      </p:sp>
      <p:sp>
        <p:nvSpPr>
          <p:cNvPr id="974" name="Shape 974"/>
          <p:cNvSpPr/>
          <p:nvPr/>
        </p:nvSpPr>
        <p:spPr>
          <a:xfrm>
            <a:off x="972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5" name="Shape 975"/>
          <p:cNvSpPr/>
          <p:nvPr/>
        </p:nvSpPr>
        <p:spPr>
          <a:xfrm>
            <a:off x="926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976" name="Shape 9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Prevent Starvation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977" name="Shape 977"/>
          <p:cNvSpPr/>
          <p:nvPr/>
        </p:nvSpPr>
        <p:spPr>
          <a:xfrm>
            <a:off x="3394718" y="23668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978" name="Shape 978"/>
          <p:cNvSpPr/>
          <p:nvPr/>
        </p:nvSpPr>
        <p:spPr>
          <a:xfrm>
            <a:off x="3394718" y="33320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979" name="Shape 979"/>
          <p:cNvSpPr/>
          <p:nvPr/>
        </p:nvSpPr>
        <p:spPr>
          <a:xfrm>
            <a:off x="3394718" y="44242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980" name="Shape 980"/>
          <p:cNvSpPr/>
          <p:nvPr/>
        </p:nvSpPr>
        <p:spPr>
          <a:xfrm>
            <a:off x="3394718" y="54783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Q0</a:t>
            </a:r>
          </a:p>
        </p:txBody>
      </p:sp>
      <p:sp>
        <p:nvSpPr>
          <p:cNvPr id="981" name="Shape 981"/>
          <p:cNvSpPr/>
          <p:nvPr/>
        </p:nvSpPr>
        <p:spPr>
          <a:xfrm>
            <a:off x="50098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2" name="Shape 982"/>
          <p:cNvSpPr/>
          <p:nvPr/>
        </p:nvSpPr>
        <p:spPr>
          <a:xfrm>
            <a:off x="5098787" y="5344074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54797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4" name="Shape 984"/>
          <p:cNvSpPr/>
          <p:nvPr/>
        </p:nvSpPr>
        <p:spPr>
          <a:xfrm>
            <a:off x="5581387" y="5344074"/>
            <a:ext cx="1248504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68259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6914887" y="5344074"/>
            <a:ext cx="69880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7" name="Shape 987"/>
          <p:cNvSpPr/>
          <p:nvPr/>
        </p:nvSpPr>
        <p:spPr>
          <a:xfrm>
            <a:off x="75498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8" name="Shape 988"/>
          <p:cNvSpPr/>
          <p:nvPr/>
        </p:nvSpPr>
        <p:spPr>
          <a:xfrm>
            <a:off x="7651487" y="5344074"/>
            <a:ext cx="313878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9" name="Shape 989"/>
          <p:cNvSpPr/>
          <p:nvPr/>
        </p:nvSpPr>
        <p:spPr>
          <a:xfrm>
            <a:off x="79562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0" name="Shape 990"/>
          <p:cNvSpPr/>
          <p:nvPr/>
        </p:nvSpPr>
        <p:spPr>
          <a:xfrm>
            <a:off x="8049156" y="5344074"/>
            <a:ext cx="1634637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1" name="Shape 991"/>
          <p:cNvSpPr/>
          <p:nvPr/>
        </p:nvSpPr>
        <p:spPr>
          <a:xfrm>
            <a:off x="96199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2" name="Shape 992"/>
          <p:cNvSpPr/>
          <p:nvPr/>
        </p:nvSpPr>
        <p:spPr>
          <a:xfrm>
            <a:off x="396346" y="7160242"/>
            <a:ext cx="12659708" cy="25933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Problem: Low priority job may never get scheduled</a:t>
            </a:r>
            <a:endParaRPr lang="en-US" sz="3800" dirty="0"/>
          </a:p>
          <a:p>
            <a:pPr lvl="1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	Periodically boost priority of all jobs (or all jobs that haven’t been scheduled)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2" grpId="0" build="p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Shape 963"/>
          <p:cNvSpPr/>
          <p:nvPr/>
        </p:nvSpPr>
        <p:spPr>
          <a:xfrm>
            <a:off x="4628887" y="5344074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64" name="Shape 964"/>
          <p:cNvSpPr/>
          <p:nvPr/>
        </p:nvSpPr>
        <p:spPr>
          <a:xfrm>
            <a:off x="4641351" y="6249300"/>
            <a:ext cx="508000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65" name="Shape 965"/>
          <p:cNvSpPr/>
          <p:nvPr/>
        </p:nvSpPr>
        <p:spPr>
          <a:xfrm>
            <a:off x="464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6" name="Shape 966"/>
          <p:cNvSpPr/>
          <p:nvPr/>
        </p:nvSpPr>
        <p:spPr>
          <a:xfrm>
            <a:off x="418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120</a:t>
            </a:r>
          </a:p>
        </p:txBody>
      </p:sp>
      <p:sp>
        <p:nvSpPr>
          <p:cNvPr id="967" name="Shape 967"/>
          <p:cNvSpPr/>
          <p:nvPr/>
        </p:nvSpPr>
        <p:spPr>
          <a:xfrm>
            <a:off x="591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68" name="Shape 968"/>
          <p:cNvSpPr/>
          <p:nvPr/>
        </p:nvSpPr>
        <p:spPr>
          <a:xfrm>
            <a:off x="5456199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140</a:t>
            </a:r>
          </a:p>
        </p:txBody>
      </p:sp>
      <p:sp>
        <p:nvSpPr>
          <p:cNvPr id="969" name="Shape 969"/>
          <p:cNvSpPr/>
          <p:nvPr/>
        </p:nvSpPr>
        <p:spPr>
          <a:xfrm>
            <a:off x="718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0" name="Shape 970"/>
          <p:cNvSpPr/>
          <p:nvPr/>
        </p:nvSpPr>
        <p:spPr>
          <a:xfrm>
            <a:off x="672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160</a:t>
            </a:r>
          </a:p>
        </p:txBody>
      </p:sp>
      <p:sp>
        <p:nvSpPr>
          <p:cNvPr id="971" name="Shape 971"/>
          <p:cNvSpPr/>
          <p:nvPr/>
        </p:nvSpPr>
        <p:spPr>
          <a:xfrm>
            <a:off x="718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2" name="Shape 972"/>
          <p:cNvSpPr/>
          <p:nvPr/>
        </p:nvSpPr>
        <p:spPr>
          <a:xfrm>
            <a:off x="845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3" name="Shape 973"/>
          <p:cNvSpPr/>
          <p:nvPr/>
        </p:nvSpPr>
        <p:spPr>
          <a:xfrm>
            <a:off x="799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180</a:t>
            </a:r>
          </a:p>
        </p:txBody>
      </p:sp>
      <p:sp>
        <p:nvSpPr>
          <p:cNvPr id="974" name="Shape 974"/>
          <p:cNvSpPr/>
          <p:nvPr/>
        </p:nvSpPr>
        <p:spPr>
          <a:xfrm>
            <a:off x="9721351" y="6249300"/>
            <a:ext cx="1" cy="105437"/>
          </a:xfrm>
          <a:prstGeom prst="line">
            <a:avLst/>
          </a:prstGeom>
          <a:ln w="25400">
            <a:solidFill>
              <a:srgbClr val="FFFFFF"/>
            </a:solidFill>
            <a:miter lim="400000"/>
          </a:ln>
        </p:spPr>
        <p:txBody>
          <a:bodyPr lIns="50800" tIns="50800" rIns="50800" bIns="50800" anchor="ctr"/>
          <a:lstStyle/>
          <a:p>
            <a:pPr lvl="0">
              <a:defRPr sz="2600"/>
            </a:pPr>
            <a:endParaRPr/>
          </a:p>
        </p:txBody>
      </p:sp>
      <p:sp>
        <p:nvSpPr>
          <p:cNvPr id="975" name="Shape 975"/>
          <p:cNvSpPr/>
          <p:nvPr/>
        </p:nvSpPr>
        <p:spPr>
          <a:xfrm>
            <a:off x="9266200" y="6308368"/>
            <a:ext cx="876910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200</a:t>
            </a:r>
          </a:p>
        </p:txBody>
      </p:sp>
      <p:sp>
        <p:nvSpPr>
          <p:cNvPr id="976" name="Shape 97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6480" dirty="0" smtClean="0">
                <a:solidFill>
                  <a:srgbClr val="FFFFFF"/>
                </a:solidFill>
              </a:rPr>
              <a:t>Prevent Gaming</a:t>
            </a:r>
            <a:endParaRPr sz="6480" dirty="0">
              <a:solidFill>
                <a:srgbClr val="FFFFFF"/>
              </a:solidFill>
            </a:endParaRPr>
          </a:p>
        </p:txBody>
      </p:sp>
      <p:sp>
        <p:nvSpPr>
          <p:cNvPr id="977" name="Shape 977"/>
          <p:cNvSpPr/>
          <p:nvPr/>
        </p:nvSpPr>
        <p:spPr>
          <a:xfrm>
            <a:off x="3394718" y="23668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Q3</a:t>
            </a:r>
          </a:p>
        </p:txBody>
      </p:sp>
      <p:sp>
        <p:nvSpPr>
          <p:cNvPr id="978" name="Shape 978"/>
          <p:cNvSpPr/>
          <p:nvPr/>
        </p:nvSpPr>
        <p:spPr>
          <a:xfrm>
            <a:off x="3394718" y="33320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 dirty="0">
                <a:solidFill>
                  <a:srgbClr val="FFFFFF"/>
                </a:solidFill>
              </a:rPr>
              <a:t>Q2</a:t>
            </a:r>
          </a:p>
        </p:txBody>
      </p:sp>
      <p:sp>
        <p:nvSpPr>
          <p:cNvPr id="979" name="Shape 979"/>
          <p:cNvSpPr/>
          <p:nvPr/>
        </p:nvSpPr>
        <p:spPr>
          <a:xfrm>
            <a:off x="3394718" y="44242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Q1</a:t>
            </a:r>
          </a:p>
        </p:txBody>
      </p:sp>
      <p:sp>
        <p:nvSpPr>
          <p:cNvPr id="980" name="Shape 980"/>
          <p:cNvSpPr/>
          <p:nvPr/>
        </p:nvSpPr>
        <p:spPr>
          <a:xfrm>
            <a:off x="3394718" y="5478346"/>
            <a:ext cx="72420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FFFFFF"/>
                </a:solidFill>
              </a:rPr>
              <a:t>Q0</a:t>
            </a:r>
          </a:p>
        </p:txBody>
      </p:sp>
      <p:sp>
        <p:nvSpPr>
          <p:cNvPr id="981" name="Shape 981"/>
          <p:cNvSpPr/>
          <p:nvPr/>
        </p:nvSpPr>
        <p:spPr>
          <a:xfrm>
            <a:off x="50098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2" name="Shape 982"/>
          <p:cNvSpPr/>
          <p:nvPr/>
        </p:nvSpPr>
        <p:spPr>
          <a:xfrm>
            <a:off x="5098787" y="5344074"/>
            <a:ext cx="419630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3" name="Shape 983"/>
          <p:cNvSpPr/>
          <p:nvPr/>
        </p:nvSpPr>
        <p:spPr>
          <a:xfrm>
            <a:off x="54797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4" name="Shape 984"/>
          <p:cNvSpPr/>
          <p:nvPr/>
        </p:nvSpPr>
        <p:spPr>
          <a:xfrm>
            <a:off x="5581387" y="5344074"/>
            <a:ext cx="1248504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5" name="Shape 985"/>
          <p:cNvSpPr/>
          <p:nvPr/>
        </p:nvSpPr>
        <p:spPr>
          <a:xfrm>
            <a:off x="68259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6" name="Shape 986"/>
          <p:cNvSpPr/>
          <p:nvPr/>
        </p:nvSpPr>
        <p:spPr>
          <a:xfrm>
            <a:off x="6914887" y="5344074"/>
            <a:ext cx="698806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7" name="Shape 987"/>
          <p:cNvSpPr/>
          <p:nvPr/>
        </p:nvSpPr>
        <p:spPr>
          <a:xfrm>
            <a:off x="75498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8" name="Shape 988"/>
          <p:cNvSpPr/>
          <p:nvPr/>
        </p:nvSpPr>
        <p:spPr>
          <a:xfrm>
            <a:off x="7651487" y="5344074"/>
            <a:ext cx="313878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89" name="Shape 989"/>
          <p:cNvSpPr/>
          <p:nvPr/>
        </p:nvSpPr>
        <p:spPr>
          <a:xfrm>
            <a:off x="79562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0" name="Shape 990"/>
          <p:cNvSpPr/>
          <p:nvPr/>
        </p:nvSpPr>
        <p:spPr>
          <a:xfrm>
            <a:off x="8049156" y="5344074"/>
            <a:ext cx="1634637" cy="812537"/>
          </a:xfrm>
          <a:prstGeom prst="rect">
            <a:avLst/>
          </a:prstGeom>
          <a:solidFill>
            <a:srgbClr val="0B5D12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1" name="Shape 991"/>
          <p:cNvSpPr/>
          <p:nvPr/>
        </p:nvSpPr>
        <p:spPr>
          <a:xfrm>
            <a:off x="9619987" y="2321474"/>
            <a:ext cx="105504" cy="812537"/>
          </a:xfrm>
          <a:prstGeom prst="rect">
            <a:avLst/>
          </a:prstGeom>
          <a:solidFill>
            <a:srgbClr val="971817"/>
          </a:solidFill>
          <a:ln w="25400">
            <a:solidFill/>
            <a:miter lim="400000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992" name="Shape 992"/>
          <p:cNvSpPr/>
          <p:nvPr/>
        </p:nvSpPr>
        <p:spPr>
          <a:xfrm>
            <a:off x="396346" y="6849395"/>
            <a:ext cx="12659708" cy="12136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333333"/>
                </a:solidFill>
              </a:rPr>
              <a:t>Problem: High priority job could trick scheduler and get </a:t>
            </a:r>
            <a:r>
              <a:rPr lang="en-US" sz="3800" dirty="0" smtClean="0"/>
              <a:t>more CPU by performing I/O right before time-slice ends</a:t>
            </a:r>
            <a:endParaRPr lang="en-US" sz="3800" dirty="0" smtClean="0">
              <a:solidFill>
                <a:srgbClr val="FFFFFF"/>
              </a:solidFill>
            </a:endParaRPr>
          </a:p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endParaRPr sz="3800" dirty="0">
              <a:solidFill>
                <a:srgbClr val="FFFFFF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86543" y="7941595"/>
            <a:ext cx="1042945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Fix: Account for job’s total run time at priority level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instead of just this time slice);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downgrade </a:t>
            </a:r>
            <a:r>
              <a:rPr lang="en-US" dirty="0"/>
              <a:t>when exceed threshold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Shape 99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Lottery Scheduling</a:t>
            </a:r>
          </a:p>
        </p:txBody>
      </p:sp>
      <p:sp>
        <p:nvSpPr>
          <p:cNvPr id="997" name="Shape 997"/>
          <p:cNvSpPr>
            <a:spLocks noGrp="1"/>
          </p:cNvSpPr>
          <p:nvPr>
            <p:ph type="body" idx="4294967295"/>
          </p:nvPr>
        </p:nvSpPr>
        <p:spPr>
          <a:xfrm>
            <a:off x="0" y="2622550"/>
            <a:ext cx="11099800" cy="669607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Goal: proportional</a:t>
            </a: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lang="en-US" sz="3800" dirty="0" smtClean="0">
                <a:solidFill>
                  <a:srgbClr val="FFFFFF"/>
                </a:solidFill>
              </a:rPr>
              <a:t>(fair) </a:t>
            </a:r>
            <a:r>
              <a:rPr sz="3800" dirty="0" smtClean="0">
                <a:solidFill>
                  <a:srgbClr val="FFFFFF"/>
                </a:solidFill>
              </a:rPr>
              <a:t>share</a:t>
            </a:r>
            <a:endParaRPr sz="3800" dirty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Approach:</a:t>
            </a:r>
            <a:br>
              <a:rPr sz="3800" dirty="0">
                <a:solidFill>
                  <a:srgbClr val="FFFFFF"/>
                </a:solidFill>
              </a:rPr>
            </a:br>
            <a:r>
              <a:rPr sz="3800" dirty="0">
                <a:solidFill>
                  <a:srgbClr val="FFFFFF"/>
                </a:solidFill>
              </a:rPr>
              <a:t> - give processes lottery tickets</a:t>
            </a:r>
            <a:br>
              <a:rPr sz="3800" dirty="0">
                <a:solidFill>
                  <a:srgbClr val="FFFFFF"/>
                </a:solidFill>
              </a:rPr>
            </a:br>
            <a:r>
              <a:rPr sz="3800" dirty="0">
                <a:solidFill>
                  <a:srgbClr val="FFFFFF"/>
                </a:solidFill>
              </a:rPr>
              <a:t> - whoever wins runs</a:t>
            </a:r>
            <a:br>
              <a:rPr sz="3800" dirty="0">
                <a:solidFill>
                  <a:srgbClr val="FFFFFF"/>
                </a:solidFill>
              </a:rPr>
            </a:br>
            <a:r>
              <a:rPr sz="3800" dirty="0">
                <a:solidFill>
                  <a:srgbClr val="FFFFFF"/>
                </a:solidFill>
              </a:rPr>
              <a:t> - higher priority =&gt; more </a:t>
            </a:r>
            <a:r>
              <a:rPr sz="3800" dirty="0" smtClean="0">
                <a:solidFill>
                  <a:srgbClr val="FFFFFF"/>
                </a:solidFill>
              </a:rPr>
              <a:t>tickets</a:t>
            </a:r>
            <a:endParaRPr lang="en-US" sz="38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endParaRPr lang="en-US" sz="3800" dirty="0" smtClean="0">
              <a:solidFill>
                <a:srgbClr val="FFFFFF"/>
              </a:solidFill>
            </a:endParaRP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Amazingly simple to implement</a:t>
            </a:r>
            <a:endParaRPr sz="3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Vocabulary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17846" y="2265186"/>
            <a:ext cx="12126604" cy="7087287"/>
          </a:xfrm>
        </p:spPr>
        <p:txBody>
          <a:bodyPr>
            <a:normAutofit/>
          </a:bodyPr>
          <a:lstStyle/>
          <a:p>
            <a:pPr lvl="0">
              <a:spcBef>
                <a:spcPts val="42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</a:t>
            </a:r>
            <a:r>
              <a:rPr lang="en-US" sz="3800" dirty="0" smtClean="0">
                <a:solidFill>
                  <a:srgbClr val="D45954"/>
                </a:solidFill>
              </a:rPr>
              <a:t>: </a:t>
            </a:r>
            <a:r>
              <a:rPr lang="en-US" sz="3800" dirty="0" smtClean="0"/>
              <a:t>set of </a:t>
            </a:r>
            <a:r>
              <a:rPr lang="en-US" sz="3800" b="1" dirty="0" smtClean="0"/>
              <a:t>job</a:t>
            </a:r>
            <a:r>
              <a:rPr lang="en-US" sz="3800" dirty="0" smtClean="0"/>
              <a:t> </a:t>
            </a:r>
            <a:r>
              <a:rPr lang="en-US" sz="3800" smtClean="0"/>
              <a:t>descriptions (</a:t>
            </a:r>
            <a:r>
              <a:rPr lang="en-US" sz="3800" dirty="0" smtClean="0"/>
              <a:t>arrival time, </a:t>
            </a:r>
            <a:r>
              <a:rPr lang="en-US" sz="3800" dirty="0" err="1" smtClean="0"/>
              <a:t>run_time</a:t>
            </a:r>
            <a:r>
              <a:rPr lang="en-US" sz="3800" dirty="0" smtClean="0"/>
              <a:t>)</a:t>
            </a:r>
          </a:p>
          <a:p>
            <a:pPr lvl="1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Job: View as current CPU burst of a process</a:t>
            </a:r>
          </a:p>
          <a:p>
            <a:pPr lvl="1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lang="en-US" sz="3700" dirty="0" smtClean="0"/>
              <a:t>Process alternates between CPU and I/O</a:t>
            </a:r>
            <a:br>
              <a:rPr lang="en-US" sz="3700" dirty="0" smtClean="0"/>
            </a:br>
            <a:r>
              <a:rPr lang="en-US" sz="3700" dirty="0" smtClean="0"/>
              <a:t>process moves between ready and blocked queues</a:t>
            </a:r>
            <a:endParaRPr lang="en-US" sz="3800" dirty="0" smtClean="0"/>
          </a:p>
          <a:p>
            <a:pPr lvl="0">
              <a:spcBef>
                <a:spcPts val="42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</a:t>
            </a:r>
            <a:r>
              <a:rPr lang="en-US" sz="3800" dirty="0" smtClean="0">
                <a:solidFill>
                  <a:srgbClr val="7BDB45"/>
                </a:solidFill>
              </a:rPr>
              <a:t>: </a:t>
            </a:r>
            <a:r>
              <a:rPr lang="en-US" sz="3800" dirty="0" smtClean="0">
                <a:solidFill>
                  <a:srgbClr val="333333"/>
                </a:solidFill>
              </a:rPr>
              <a:t>logic that decides which ready job to run</a:t>
            </a:r>
          </a:p>
          <a:p>
            <a:pPr lvl="0">
              <a:spcBef>
                <a:spcPts val="42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3800" b="1" dirty="0" smtClean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</a:t>
            </a:r>
            <a:r>
              <a:rPr lang="en-US" sz="3800" dirty="0" smtClean="0">
                <a:solidFill>
                  <a:srgbClr val="1497FC"/>
                </a:solidFill>
              </a:rPr>
              <a:t>: </a:t>
            </a:r>
            <a:r>
              <a:rPr lang="en-US" sz="3800" dirty="0" smtClean="0">
                <a:solidFill>
                  <a:srgbClr val="333333"/>
                </a:solidFill>
              </a:rPr>
              <a:t>measurement of scheduling quality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Shape 100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Lottery Code</a:t>
            </a:r>
          </a:p>
        </p:txBody>
      </p:sp>
      <p:sp>
        <p:nvSpPr>
          <p:cNvPr id="1003" name="Shape 1003"/>
          <p:cNvSpPr>
            <a:spLocks noGrp="1"/>
          </p:cNvSpPr>
          <p:nvPr>
            <p:ph type="body" idx="4294967295"/>
          </p:nvPr>
        </p:nvSpPr>
        <p:spPr>
          <a:xfrm>
            <a:off x="0" y="2705100"/>
            <a:ext cx="11099800" cy="5376863"/>
          </a:xfrm>
          <a:prstGeom prst="rect">
            <a:avLst/>
          </a:prstGeom>
        </p:spPr>
        <p:txBody>
          <a:bodyPr/>
          <a:lstStyle/>
          <a:p>
            <a:pPr lvl="0" defTabSz="525779">
              <a:spcBef>
                <a:spcPts val="37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3420" dirty="0" smtClean="0">
                <a:solidFill>
                  <a:srgbClr val="FFFFFF"/>
                </a:solidFill>
              </a:rPr>
              <a:t>	</a:t>
            </a:r>
            <a:r>
              <a:rPr sz="3420" dirty="0" err="1" smtClean="0">
                <a:solidFill>
                  <a:srgbClr val="FFFFFF"/>
                </a:solidFill>
              </a:rPr>
              <a:t>int</a:t>
            </a:r>
            <a:r>
              <a:rPr sz="3420" dirty="0" smtClean="0">
                <a:solidFill>
                  <a:srgbClr val="FFFFFF"/>
                </a:solidFill>
              </a:rPr>
              <a:t> </a:t>
            </a:r>
            <a:r>
              <a:rPr sz="3420" dirty="0">
                <a:solidFill>
                  <a:srgbClr val="FFFFFF"/>
                </a:solidFill>
              </a:rPr>
              <a:t>counter = 0;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>
                <a:solidFill>
                  <a:srgbClr val="FFFFFF"/>
                </a:solidFill>
              </a:rPr>
              <a:t>int </a:t>
            </a:r>
            <a:r>
              <a:rPr sz="3420" dirty="0">
                <a:solidFill>
                  <a:srgbClr val="D45954"/>
                </a:solidFill>
              </a:rPr>
              <a:t>winner</a:t>
            </a:r>
            <a:r>
              <a:rPr sz="3420" dirty="0">
                <a:solidFill>
                  <a:srgbClr val="FFFFFF"/>
                </a:solidFill>
              </a:rPr>
              <a:t> = getrandom(0, totaltickets);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>
                <a:solidFill>
                  <a:srgbClr val="FFFFFF"/>
                </a:solidFill>
              </a:rPr>
              <a:t>node_t *current = head;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 smtClean="0">
                <a:solidFill>
                  <a:srgbClr val="FFFFFF"/>
                </a:solidFill>
              </a:rPr>
              <a:t>while</a:t>
            </a:r>
            <a:r>
              <a:rPr lang="en-US" sz="3420" dirty="0" smtClean="0">
                <a:solidFill>
                  <a:srgbClr val="FFFFFF"/>
                </a:solidFill>
              </a:rPr>
              <a:t> </a:t>
            </a:r>
            <a:r>
              <a:rPr sz="3420" dirty="0" smtClean="0">
                <a:solidFill>
                  <a:srgbClr val="FFFFFF"/>
                </a:solidFill>
              </a:rPr>
              <a:t>(</a:t>
            </a:r>
            <a:r>
              <a:rPr sz="3420" dirty="0">
                <a:solidFill>
                  <a:srgbClr val="FFFFFF"/>
                </a:solidFill>
              </a:rPr>
              <a:t>current) {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 smtClean="0">
                <a:solidFill>
                  <a:srgbClr val="FFFFFF"/>
                </a:solidFill>
              </a:rPr>
              <a:t>	</a:t>
            </a:r>
            <a:r>
              <a:rPr lang="en-US" sz="3420" dirty="0" smtClean="0">
                <a:solidFill>
                  <a:srgbClr val="FFFFFF"/>
                </a:solidFill>
              </a:rPr>
              <a:t>		</a:t>
            </a:r>
            <a:r>
              <a:rPr sz="3420" dirty="0" smtClean="0">
                <a:solidFill>
                  <a:srgbClr val="FFFFFF"/>
                </a:solidFill>
              </a:rPr>
              <a:t>counter </a:t>
            </a:r>
            <a:r>
              <a:rPr sz="3420" dirty="0">
                <a:solidFill>
                  <a:srgbClr val="FFFFFF"/>
                </a:solidFill>
              </a:rPr>
              <a:t>+= current-&gt;tickets;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 smtClean="0">
                <a:solidFill>
                  <a:srgbClr val="FFFFFF"/>
                </a:solidFill>
              </a:rPr>
              <a:t>	</a:t>
            </a:r>
            <a:r>
              <a:rPr lang="en-US" sz="3420" dirty="0" smtClean="0">
                <a:solidFill>
                  <a:srgbClr val="FFFFFF"/>
                </a:solidFill>
              </a:rPr>
              <a:t>		</a:t>
            </a:r>
            <a:r>
              <a:rPr sz="3420" dirty="0" smtClean="0">
                <a:solidFill>
                  <a:srgbClr val="FFFFFF"/>
                </a:solidFill>
              </a:rPr>
              <a:t>if </a:t>
            </a:r>
            <a:r>
              <a:rPr sz="3420" dirty="0">
                <a:solidFill>
                  <a:srgbClr val="FFFFFF"/>
                </a:solidFill>
              </a:rPr>
              <a:t>(counter &gt; </a:t>
            </a:r>
            <a:r>
              <a:rPr sz="3420" dirty="0">
                <a:solidFill>
                  <a:srgbClr val="D45954"/>
                </a:solidFill>
              </a:rPr>
              <a:t>winner</a:t>
            </a:r>
            <a:r>
              <a:rPr sz="3420" dirty="0" smtClean="0">
                <a:solidFill>
                  <a:srgbClr val="FFFFFF"/>
                </a:solidFill>
              </a:rPr>
              <a:t>)</a:t>
            </a:r>
            <a:r>
              <a:rPr lang="en-US" sz="3420" dirty="0" smtClean="0">
                <a:solidFill>
                  <a:srgbClr val="FFFFFF"/>
                </a:solidFill>
              </a:rPr>
              <a:t> </a:t>
            </a:r>
            <a:r>
              <a:rPr sz="3420" dirty="0" smtClean="0">
                <a:solidFill>
                  <a:srgbClr val="FFFFFF"/>
                </a:solidFill>
              </a:rPr>
              <a:t>break</a:t>
            </a:r>
            <a:r>
              <a:rPr sz="3420" dirty="0">
                <a:solidFill>
                  <a:srgbClr val="FFFFFF"/>
                </a:solidFill>
              </a:rPr>
              <a:t>;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 smtClean="0">
                <a:solidFill>
                  <a:srgbClr val="FFFFFF"/>
                </a:solidFill>
              </a:rPr>
              <a:t>	</a:t>
            </a:r>
            <a:r>
              <a:rPr lang="en-US" sz="3420" dirty="0" smtClean="0">
                <a:solidFill>
                  <a:srgbClr val="FFFFFF"/>
                </a:solidFill>
              </a:rPr>
              <a:t>		</a:t>
            </a:r>
            <a:r>
              <a:rPr sz="3420" dirty="0" smtClean="0">
                <a:solidFill>
                  <a:srgbClr val="FFFFFF"/>
                </a:solidFill>
              </a:rPr>
              <a:t>current </a:t>
            </a:r>
            <a:r>
              <a:rPr sz="3420" dirty="0">
                <a:solidFill>
                  <a:srgbClr val="FFFFFF"/>
                </a:solidFill>
              </a:rPr>
              <a:t>= current-&gt;next;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>
                <a:solidFill>
                  <a:srgbClr val="FFFFFF"/>
                </a:solidFill>
              </a:rPr>
              <a:t>}</a:t>
            </a:r>
            <a:br>
              <a:rPr sz="3420" dirty="0">
                <a:solidFill>
                  <a:srgbClr val="FFFFFF"/>
                </a:solidFill>
              </a:rPr>
            </a:br>
            <a:r>
              <a:rPr sz="3420" dirty="0">
                <a:solidFill>
                  <a:srgbClr val="FFFFFF"/>
                </a:solidFill>
              </a:rPr>
              <a:t>// current is the winner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Lottery example</a:t>
            </a:r>
            <a:endParaRPr lang="en-US" dirty="0"/>
          </a:p>
        </p:txBody>
      </p:sp>
      <p:sp>
        <p:nvSpPr>
          <p:cNvPr id="1005" name="Shape 1005"/>
          <p:cNvSpPr>
            <a:spLocks noGrp="1"/>
          </p:cNvSpPr>
          <p:nvPr>
            <p:ph type="body" idx="4294967295"/>
          </p:nvPr>
        </p:nvSpPr>
        <p:spPr>
          <a:xfrm>
            <a:off x="0" y="2355850"/>
            <a:ext cx="7451725" cy="490378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defTabSz="484886">
              <a:spcBef>
                <a:spcPts val="3400"/>
              </a:spcBef>
              <a:buNone/>
              <a:defRPr sz="1800">
                <a:solidFill>
                  <a:srgbClr val="000000"/>
                </a:solidFill>
              </a:defRPr>
            </a:pPr>
            <a:r>
              <a:rPr lang="en-US" sz="3154" dirty="0" smtClean="0">
                <a:solidFill>
                  <a:srgbClr val="FFFFFF"/>
                </a:solidFill>
              </a:rPr>
              <a:t>	</a:t>
            </a:r>
            <a:r>
              <a:rPr sz="3154" dirty="0" err="1" smtClean="0">
                <a:solidFill>
                  <a:srgbClr val="FFFFFF"/>
                </a:solidFill>
              </a:rPr>
              <a:t>int</a:t>
            </a:r>
            <a:r>
              <a:rPr sz="3154" dirty="0" smtClean="0">
                <a:solidFill>
                  <a:srgbClr val="FFFFFF"/>
                </a:solidFill>
              </a:rPr>
              <a:t> </a:t>
            </a:r>
            <a:r>
              <a:rPr sz="3154" dirty="0">
                <a:solidFill>
                  <a:srgbClr val="FFFFFF"/>
                </a:solidFill>
              </a:rPr>
              <a:t>counter = 0;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>
                <a:solidFill>
                  <a:srgbClr val="FFFFFF"/>
                </a:solidFill>
              </a:rPr>
              <a:t>int </a:t>
            </a:r>
            <a:r>
              <a:rPr sz="3154" dirty="0">
                <a:solidFill>
                  <a:srgbClr val="D45954"/>
                </a:solidFill>
              </a:rPr>
              <a:t>winner</a:t>
            </a:r>
            <a:r>
              <a:rPr sz="3154" dirty="0">
                <a:solidFill>
                  <a:srgbClr val="FFFFFF"/>
                </a:solidFill>
              </a:rPr>
              <a:t> = getrandom(0, totaltickets);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>
                <a:solidFill>
                  <a:srgbClr val="FFFFFF"/>
                </a:solidFill>
              </a:rPr>
              <a:t>node_t *current = head;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>
                <a:solidFill>
                  <a:srgbClr val="FFFFFF"/>
                </a:solidFill>
              </a:rPr>
              <a:t>while(current) {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 smtClean="0">
                <a:solidFill>
                  <a:srgbClr val="FFFFFF"/>
                </a:solidFill>
              </a:rPr>
              <a:t>	</a:t>
            </a:r>
            <a:r>
              <a:rPr lang="en-US" sz="3154" dirty="0" smtClean="0">
                <a:solidFill>
                  <a:srgbClr val="FFFFFF"/>
                </a:solidFill>
              </a:rPr>
              <a:t>	</a:t>
            </a:r>
            <a:r>
              <a:rPr sz="3154" dirty="0" smtClean="0">
                <a:solidFill>
                  <a:srgbClr val="FFFFFF"/>
                </a:solidFill>
              </a:rPr>
              <a:t>counter </a:t>
            </a:r>
            <a:r>
              <a:rPr sz="3154" dirty="0">
                <a:solidFill>
                  <a:srgbClr val="FFFFFF"/>
                </a:solidFill>
              </a:rPr>
              <a:t>+= current-&gt;tickets;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 smtClean="0">
                <a:solidFill>
                  <a:srgbClr val="FFFFFF"/>
                </a:solidFill>
              </a:rPr>
              <a:t>	</a:t>
            </a:r>
            <a:r>
              <a:rPr lang="en-US" sz="3154" dirty="0" smtClean="0">
                <a:solidFill>
                  <a:srgbClr val="FFFFFF"/>
                </a:solidFill>
              </a:rPr>
              <a:t>	i</a:t>
            </a:r>
            <a:r>
              <a:rPr sz="3154" dirty="0" smtClean="0">
                <a:solidFill>
                  <a:srgbClr val="FFFFFF"/>
                </a:solidFill>
              </a:rPr>
              <a:t>f </a:t>
            </a:r>
            <a:r>
              <a:rPr sz="3154" dirty="0">
                <a:solidFill>
                  <a:srgbClr val="FFFFFF"/>
                </a:solidFill>
              </a:rPr>
              <a:t>(counter &gt; </a:t>
            </a:r>
            <a:r>
              <a:rPr sz="3154" dirty="0">
                <a:solidFill>
                  <a:srgbClr val="D45954"/>
                </a:solidFill>
              </a:rPr>
              <a:t>winner</a:t>
            </a:r>
            <a:r>
              <a:rPr sz="3154" dirty="0" smtClean="0">
                <a:solidFill>
                  <a:srgbClr val="FFFFFF"/>
                </a:solidFill>
              </a:rPr>
              <a:t>)</a:t>
            </a:r>
            <a:r>
              <a:rPr lang="en-US" sz="3154" dirty="0" smtClean="0">
                <a:solidFill>
                  <a:srgbClr val="FFFFFF"/>
                </a:solidFill>
              </a:rPr>
              <a:t> </a:t>
            </a:r>
            <a:r>
              <a:rPr sz="3154" dirty="0" smtClean="0">
                <a:solidFill>
                  <a:srgbClr val="FFFFFF"/>
                </a:solidFill>
              </a:rPr>
              <a:t>break</a:t>
            </a:r>
            <a:r>
              <a:rPr sz="3154" dirty="0">
                <a:solidFill>
                  <a:srgbClr val="FFFFFF"/>
                </a:solidFill>
              </a:rPr>
              <a:t>;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 smtClean="0">
                <a:solidFill>
                  <a:srgbClr val="FFFFFF"/>
                </a:solidFill>
              </a:rPr>
              <a:t>	</a:t>
            </a:r>
            <a:r>
              <a:rPr lang="en-US" sz="3154" dirty="0" smtClean="0">
                <a:solidFill>
                  <a:srgbClr val="FFFFFF"/>
                </a:solidFill>
              </a:rPr>
              <a:t>	</a:t>
            </a:r>
            <a:r>
              <a:rPr sz="3154" dirty="0" smtClean="0">
                <a:solidFill>
                  <a:srgbClr val="FFFFFF"/>
                </a:solidFill>
              </a:rPr>
              <a:t>current </a:t>
            </a:r>
            <a:r>
              <a:rPr sz="3154" dirty="0">
                <a:solidFill>
                  <a:srgbClr val="FFFFFF"/>
                </a:solidFill>
              </a:rPr>
              <a:t>= current-&gt;next;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>
                <a:solidFill>
                  <a:srgbClr val="FFFFFF"/>
                </a:solidFill>
              </a:rPr>
              <a:t>}</a:t>
            </a:r>
            <a:br>
              <a:rPr sz="3154" dirty="0">
                <a:solidFill>
                  <a:srgbClr val="FFFFFF"/>
                </a:solidFill>
              </a:rPr>
            </a:br>
            <a:r>
              <a:rPr sz="3154" dirty="0">
                <a:solidFill>
                  <a:srgbClr val="FFFFFF"/>
                </a:solidFill>
              </a:rPr>
              <a:t>// current gets to run</a:t>
            </a:r>
          </a:p>
        </p:txBody>
      </p:sp>
      <p:sp>
        <p:nvSpPr>
          <p:cNvPr id="1006" name="Shape 1006"/>
          <p:cNvSpPr/>
          <p:nvPr/>
        </p:nvSpPr>
        <p:spPr>
          <a:xfrm>
            <a:off x="1871133" y="7425368"/>
            <a:ext cx="1309688" cy="127000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/>
              <a:t>Job A</a:t>
            </a:r>
            <a:br>
              <a:rPr sz="3100"/>
            </a:br>
            <a:r>
              <a:rPr sz="3100"/>
              <a:t>(1)</a:t>
            </a:r>
          </a:p>
        </p:txBody>
      </p:sp>
      <p:sp>
        <p:nvSpPr>
          <p:cNvPr id="1007" name="Shape 1007"/>
          <p:cNvSpPr/>
          <p:nvPr/>
        </p:nvSpPr>
        <p:spPr>
          <a:xfrm>
            <a:off x="3776133" y="7425368"/>
            <a:ext cx="1309688" cy="127000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/>
              <a:t>Job B</a:t>
            </a:r>
            <a:br>
              <a:rPr sz="3100"/>
            </a:br>
            <a:r>
              <a:rPr sz="3100"/>
              <a:t>(1)</a:t>
            </a:r>
          </a:p>
        </p:txBody>
      </p:sp>
      <p:sp>
        <p:nvSpPr>
          <p:cNvPr id="1008" name="Shape 1008"/>
          <p:cNvSpPr/>
          <p:nvPr/>
        </p:nvSpPr>
        <p:spPr>
          <a:xfrm>
            <a:off x="3192131" y="8109634"/>
            <a:ext cx="57269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09" name="Shape 1009"/>
          <p:cNvSpPr/>
          <p:nvPr/>
        </p:nvSpPr>
        <p:spPr>
          <a:xfrm>
            <a:off x="1287131" y="8109634"/>
            <a:ext cx="57269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0" name="Shape 1010"/>
          <p:cNvSpPr/>
          <p:nvPr/>
        </p:nvSpPr>
        <p:spPr>
          <a:xfrm>
            <a:off x="351108" y="7831768"/>
            <a:ext cx="924713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head</a:t>
            </a:r>
          </a:p>
        </p:txBody>
      </p:sp>
      <p:sp>
        <p:nvSpPr>
          <p:cNvPr id="1011" name="Shape 1011"/>
          <p:cNvSpPr/>
          <p:nvPr/>
        </p:nvSpPr>
        <p:spPr>
          <a:xfrm>
            <a:off x="5681133" y="7425368"/>
            <a:ext cx="1309688" cy="127000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/>
              <a:t>Job C</a:t>
            </a:r>
            <a:br>
              <a:rPr sz="3100"/>
            </a:br>
            <a:r>
              <a:rPr sz="3100"/>
              <a:t>(100)</a:t>
            </a:r>
          </a:p>
        </p:txBody>
      </p:sp>
      <p:sp>
        <p:nvSpPr>
          <p:cNvPr id="1012" name="Shape 1012"/>
          <p:cNvSpPr/>
          <p:nvPr/>
        </p:nvSpPr>
        <p:spPr>
          <a:xfrm>
            <a:off x="5097131" y="8109634"/>
            <a:ext cx="572692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3" name="Shape 1013"/>
          <p:cNvSpPr/>
          <p:nvPr/>
        </p:nvSpPr>
        <p:spPr>
          <a:xfrm>
            <a:off x="7586133" y="7425368"/>
            <a:ext cx="1309688" cy="127000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/>
              <a:t>Job D</a:t>
            </a:r>
            <a:br>
              <a:rPr sz="3100"/>
            </a:br>
            <a:r>
              <a:rPr sz="3100"/>
              <a:t>(200)</a:t>
            </a:r>
          </a:p>
        </p:txBody>
      </p:sp>
      <p:sp>
        <p:nvSpPr>
          <p:cNvPr id="1014" name="Shape 1014"/>
          <p:cNvSpPr/>
          <p:nvPr/>
        </p:nvSpPr>
        <p:spPr>
          <a:xfrm>
            <a:off x="7002132" y="8109634"/>
            <a:ext cx="57269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5" name="Shape 1015"/>
          <p:cNvSpPr/>
          <p:nvPr/>
        </p:nvSpPr>
        <p:spPr>
          <a:xfrm>
            <a:off x="9491133" y="7425368"/>
            <a:ext cx="1309688" cy="1270001"/>
          </a:xfrm>
          <a:prstGeom prst="rect">
            <a:avLst/>
          </a:prstGeom>
          <a:solidFill>
            <a:srgbClr val="E8A433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100"/>
              <a:t>Job E</a:t>
            </a:r>
            <a:br>
              <a:rPr sz="3100"/>
            </a:br>
            <a:r>
              <a:rPr sz="3100"/>
              <a:t>(100)</a:t>
            </a:r>
          </a:p>
        </p:txBody>
      </p:sp>
      <p:sp>
        <p:nvSpPr>
          <p:cNvPr id="1016" name="Shape 1016"/>
          <p:cNvSpPr/>
          <p:nvPr/>
        </p:nvSpPr>
        <p:spPr>
          <a:xfrm>
            <a:off x="8907132" y="8109634"/>
            <a:ext cx="57269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7" name="Shape 1017"/>
          <p:cNvSpPr/>
          <p:nvPr/>
        </p:nvSpPr>
        <p:spPr>
          <a:xfrm>
            <a:off x="10812132" y="8109634"/>
            <a:ext cx="572691" cy="1"/>
          </a:xfrm>
          <a:prstGeom prst="line">
            <a:avLst/>
          </a:prstGeom>
          <a:ln w="50800">
            <a:solidFill>
              <a:srgbClr val="FFFFFF"/>
            </a:solidFill>
            <a:miter lim="400000"/>
            <a:tailEnd type="triangle"/>
          </a:ln>
        </p:spPr>
        <p:txBody>
          <a:bodyPr lIns="0" tIns="0" rIns="0" bIns="0" anchor="ctr"/>
          <a:lstStyle/>
          <a:p>
            <a:pPr lvl="0">
              <a:defRPr sz="2600"/>
            </a:pPr>
            <a:endParaRPr/>
          </a:p>
        </p:txBody>
      </p:sp>
      <p:sp>
        <p:nvSpPr>
          <p:cNvPr id="1018" name="Shape 1018"/>
          <p:cNvSpPr/>
          <p:nvPr/>
        </p:nvSpPr>
        <p:spPr>
          <a:xfrm>
            <a:off x="11401658" y="7831768"/>
            <a:ext cx="667614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8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800">
                <a:solidFill>
                  <a:srgbClr val="FFFFFF"/>
                </a:solidFill>
              </a:rPr>
              <a:t>null</a:t>
            </a:r>
          </a:p>
        </p:txBody>
      </p:sp>
      <p:sp>
        <p:nvSpPr>
          <p:cNvPr id="1019" name="Shape 1019"/>
          <p:cNvSpPr/>
          <p:nvPr/>
        </p:nvSpPr>
        <p:spPr>
          <a:xfrm>
            <a:off x="8170597" y="4196512"/>
            <a:ext cx="4145228" cy="2276477"/>
          </a:xfrm>
          <a:prstGeom prst="rect">
            <a:avLst/>
          </a:prstGeom>
          <a:ln w="25400">
            <a:solidFill>
              <a:srgbClr val="D4595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200" dirty="0">
                <a:solidFill>
                  <a:srgbClr val="FFFFFF"/>
                </a:solidFill>
              </a:rPr>
              <a:t>Who runs if </a:t>
            </a:r>
            <a:r>
              <a:rPr sz="3200" dirty="0">
                <a:solidFill>
                  <a:srgbClr val="D45954"/>
                </a:solidFill>
              </a:rPr>
              <a:t>winner</a:t>
            </a:r>
            <a:r>
              <a:rPr sz="3200" dirty="0">
                <a:solidFill>
                  <a:srgbClr val="FFFFFF"/>
                </a:solidFill>
              </a:rPr>
              <a:t> is:</a:t>
            </a:r>
            <a:br>
              <a:rPr sz="3200" dirty="0">
                <a:solidFill>
                  <a:srgbClr val="FFFFFF"/>
                </a:solidFill>
              </a:rPr>
            </a:br>
            <a:r>
              <a:rPr sz="3200" dirty="0">
                <a:solidFill>
                  <a:srgbClr val="FFFFFF"/>
                </a:solidFill>
              </a:rPr>
              <a:t>	50	</a:t>
            </a:r>
            <a:r>
              <a:rPr sz="3200" dirty="0" smtClean="0">
                <a:solidFill>
                  <a:srgbClr val="FFFFFF"/>
                </a:solidFill>
              </a:rPr>
              <a:t>	</a:t>
            </a:r>
            <a:br>
              <a:rPr sz="3200" dirty="0" smtClean="0">
                <a:solidFill>
                  <a:srgbClr val="FFFFFF"/>
                </a:solidFill>
              </a:rPr>
            </a:br>
            <a:r>
              <a:rPr sz="3200" dirty="0">
                <a:solidFill>
                  <a:srgbClr val="FFFFFF"/>
                </a:solidFill>
              </a:rPr>
              <a:t>	350</a:t>
            </a:r>
            <a:r>
              <a:rPr sz="3200" dirty="0" smtClean="0">
                <a:solidFill>
                  <a:srgbClr val="FFFFFF"/>
                </a:solidFill>
              </a:rPr>
              <a:t>	</a:t>
            </a:r>
            <a:br>
              <a:rPr sz="3200" dirty="0" smtClean="0">
                <a:solidFill>
                  <a:srgbClr val="FFFFFF"/>
                </a:solidFill>
              </a:rPr>
            </a:br>
            <a:r>
              <a:rPr sz="3200" dirty="0">
                <a:solidFill>
                  <a:srgbClr val="FFFFFF"/>
                </a:solidFill>
              </a:rPr>
              <a:t>	0	</a:t>
            </a:r>
            <a:r>
              <a:rPr sz="3200" dirty="0" smtClean="0">
                <a:solidFill>
                  <a:srgbClr val="FFFFFF"/>
                </a:solidFill>
              </a:rPr>
              <a:t>	</a:t>
            </a:r>
            <a:endParaRPr sz="32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Shape 10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Other Lottery Ideas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Ticket Transfers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Ticket Currencies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Ticket Inflation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lang="en-US" sz="3600" dirty="0" smtClean="0">
                <a:solidFill>
                  <a:srgbClr val="FFFFFF"/>
                </a:solidFill>
              </a:rPr>
              <a:t>(read more in OSTEP)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" name="Shape 1024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Summary</a:t>
            </a:r>
          </a:p>
        </p:txBody>
      </p:sp>
      <p:sp>
        <p:nvSpPr>
          <p:cNvPr id="1025" name="Shape 1025"/>
          <p:cNvSpPr>
            <a:spLocks noGrp="1"/>
          </p:cNvSpPr>
          <p:nvPr>
            <p:ph type="body" idx="4294967295"/>
          </p:nvPr>
        </p:nvSpPr>
        <p:spPr>
          <a:xfrm>
            <a:off x="0" y="2663825"/>
            <a:ext cx="11568113" cy="4930775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Understand </a:t>
            </a:r>
            <a:r>
              <a:rPr sz="3800" dirty="0" smtClean="0">
                <a:solidFill>
                  <a:srgbClr val="FFFFFF"/>
                </a:solidFill>
              </a:rPr>
              <a:t>goals </a:t>
            </a:r>
            <a:r>
              <a:rPr sz="3800" dirty="0">
                <a:solidFill>
                  <a:srgbClr val="FFFFFF"/>
                </a:solidFill>
              </a:rPr>
              <a:t>(metrics) and workload, then design </a:t>
            </a:r>
            <a:r>
              <a:rPr sz="3800" dirty="0" smtClean="0">
                <a:solidFill>
                  <a:srgbClr val="FFFFFF"/>
                </a:solidFill>
              </a:rPr>
              <a:t>scheduler </a:t>
            </a:r>
            <a:r>
              <a:rPr sz="3800" dirty="0">
                <a:solidFill>
                  <a:srgbClr val="FFFFFF"/>
                </a:solidFill>
              </a:rPr>
              <a:t>around </a:t>
            </a:r>
            <a:r>
              <a:rPr sz="3800" dirty="0" smtClean="0">
                <a:solidFill>
                  <a:srgbClr val="FFFFFF"/>
                </a:solidFill>
              </a:rPr>
              <a:t>that</a:t>
            </a:r>
            <a:endParaRPr sz="3800" dirty="0">
              <a:solidFill>
                <a:srgbClr val="FFFFFF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General purpose schedulers need to support processes with different </a:t>
            </a:r>
            <a:r>
              <a:rPr sz="3800" dirty="0" smtClean="0">
                <a:solidFill>
                  <a:srgbClr val="FFFFFF"/>
                </a:solidFill>
              </a:rPr>
              <a:t>goals</a:t>
            </a:r>
            <a:endParaRPr lang="en-US" sz="3800" dirty="0" smtClean="0">
              <a:solidFill>
                <a:srgbClr val="FFFFFF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lang="en-US" sz="3800" dirty="0" smtClean="0">
                <a:solidFill>
                  <a:srgbClr val="FFFFFF"/>
                </a:solidFill>
              </a:rPr>
              <a:t>Past behavior is good predictor </a:t>
            </a:r>
            <a:r>
              <a:rPr lang="en-US" sz="3800" smtClean="0">
                <a:solidFill>
                  <a:srgbClr val="FFFFFF"/>
                </a:solidFill>
              </a:rPr>
              <a:t>of future behavior</a:t>
            </a:r>
            <a:endParaRPr sz="3800" dirty="0">
              <a:solidFill>
                <a:srgbClr val="FFFFFF"/>
              </a:solidFill>
            </a:endParaRPr>
          </a:p>
          <a:p>
            <a:pPr marL="0" lvl="0" indent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Random algorithms </a:t>
            </a:r>
            <a:r>
              <a:rPr lang="en-US" sz="3800" dirty="0" smtClean="0">
                <a:solidFill>
                  <a:srgbClr val="FFFFFF"/>
                </a:solidFill>
              </a:rPr>
              <a:t>(lottery scheduling) can be </a:t>
            </a:r>
            <a:r>
              <a:rPr sz="3800" dirty="0" smtClean="0">
                <a:solidFill>
                  <a:srgbClr val="FFFFFF"/>
                </a:solidFill>
              </a:rPr>
              <a:t>simple </a:t>
            </a:r>
            <a:r>
              <a:rPr sz="3800" dirty="0">
                <a:solidFill>
                  <a:srgbClr val="FFFFFF"/>
                </a:solidFill>
              </a:rPr>
              <a:t>to implement, and avoid corner cases.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Performance Metrics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433493" y="2149150"/>
            <a:ext cx="12029440" cy="760445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Minimize turnaround time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Do not want to wait long for job to complete</a:t>
            </a:r>
          </a:p>
          <a:p>
            <a:pPr lvl="1">
              <a:lnSpc>
                <a:spcPct val="90000"/>
              </a:lnSpc>
            </a:pPr>
            <a:r>
              <a:rPr lang="en-US" sz="2800" dirty="0" err="1">
                <a:solidFill>
                  <a:schemeClr val="bg1"/>
                </a:solidFill>
              </a:rPr>
              <a:t>Completion_time</a:t>
            </a:r>
            <a:r>
              <a:rPr lang="en-US" sz="2800" dirty="0">
                <a:solidFill>
                  <a:schemeClr val="bg1"/>
                </a:solidFill>
              </a:rPr>
              <a:t> – </a:t>
            </a:r>
            <a:r>
              <a:rPr lang="en-US" sz="2800" dirty="0" err="1">
                <a:solidFill>
                  <a:schemeClr val="bg1"/>
                </a:solidFill>
              </a:rPr>
              <a:t>arrival_time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>
                <a:solidFill>
                  <a:schemeClr val="bg1"/>
                </a:solidFill>
              </a:rPr>
              <a:t>Minimize response time</a:t>
            </a:r>
          </a:p>
          <a:p>
            <a:pPr lvl="1">
              <a:lnSpc>
                <a:spcPct val="90000"/>
              </a:lnSpc>
            </a:pPr>
            <a:r>
              <a:rPr lang="en-US" sz="2800" dirty="0">
                <a:solidFill>
                  <a:schemeClr val="bg1"/>
                </a:solidFill>
              </a:rPr>
              <a:t>Schedule interactive jobs promptly so users see output quickly</a:t>
            </a:r>
          </a:p>
          <a:p>
            <a:pPr lvl="1">
              <a:lnSpc>
                <a:spcPct val="90000"/>
              </a:lnSpc>
            </a:pPr>
            <a:r>
              <a:rPr lang="en-US" sz="2800" dirty="0" err="1">
                <a:solidFill>
                  <a:schemeClr val="bg1"/>
                </a:solidFill>
              </a:rPr>
              <a:t>Initial_schedule_time</a:t>
            </a:r>
            <a:r>
              <a:rPr lang="en-US" sz="2800" dirty="0">
                <a:solidFill>
                  <a:schemeClr val="bg1"/>
                </a:solidFill>
              </a:rPr>
              <a:t> – </a:t>
            </a:r>
            <a:r>
              <a:rPr lang="en-US" sz="2800" dirty="0" err="1">
                <a:solidFill>
                  <a:schemeClr val="bg1"/>
                </a:solidFill>
              </a:rPr>
              <a:t>arrival_time</a:t>
            </a:r>
            <a:endParaRPr lang="en-US" sz="2800" dirty="0">
              <a:solidFill>
                <a:schemeClr val="bg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Minimize </a:t>
            </a:r>
            <a:r>
              <a:rPr lang="en-US" dirty="0"/>
              <a:t>waiting time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Do not want to spend much time in Ready queue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Maximize </a:t>
            </a:r>
            <a:r>
              <a:rPr lang="en-US" dirty="0"/>
              <a:t>throughput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Want many jobs to complete per unit of time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Maximize </a:t>
            </a:r>
            <a:r>
              <a:rPr lang="en-US" dirty="0"/>
              <a:t>resource utilization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Keep expensive devices busy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Minimize overhead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Reduce number of context switches</a:t>
            </a:r>
          </a:p>
          <a:p>
            <a:pPr>
              <a:lnSpc>
                <a:spcPct val="90000"/>
              </a:lnSpc>
              <a:buNone/>
            </a:pPr>
            <a:r>
              <a:rPr lang="en-US" dirty="0"/>
              <a:t>Maximize fairness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All jobs get same amount of CPU over some time interval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Workload Assumptions</a:t>
            </a:r>
          </a:p>
        </p:txBody>
      </p:sp>
      <p:sp>
        <p:nvSpPr>
          <p:cNvPr id="163" name="Shape 163"/>
          <p:cNvSpPr>
            <a:spLocks noGrp="1"/>
          </p:cNvSpPr>
          <p:nvPr>
            <p:ph type="body" idx="4294967295"/>
          </p:nvPr>
        </p:nvSpPr>
        <p:spPr>
          <a:xfrm>
            <a:off x="0" y="2360613"/>
            <a:ext cx="11099800" cy="5027612"/>
          </a:xfrm>
          <a:prstGeom prst="rect">
            <a:avLst/>
          </a:prstGeom>
        </p:spPr>
        <p:txBody>
          <a:bodyPr/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1. Each job runs for the same amount of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2. All jobs arrive at the same time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3. All jobs only use the CPU (no I/O)</a:t>
            </a:r>
          </a:p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dirty="0">
                <a:solidFill>
                  <a:srgbClr val="FFFFFF"/>
                </a:solidFill>
              </a:rPr>
              <a:t>4.</a:t>
            </a:r>
            <a:r>
              <a:rPr sz="3800" dirty="0" smtClean="0">
                <a:solidFill>
                  <a:srgbClr val="FFFFFF"/>
                </a:solidFill>
              </a:rPr>
              <a:t> </a:t>
            </a:r>
            <a:r>
              <a:rPr lang="en-US" sz="3800" dirty="0" smtClean="0">
                <a:solidFill>
                  <a:srgbClr val="FFFFFF"/>
                </a:solidFill>
              </a:rPr>
              <a:t>R</a:t>
            </a:r>
            <a:r>
              <a:rPr sz="3800" dirty="0" smtClean="0">
                <a:solidFill>
                  <a:srgbClr val="FFFFFF"/>
                </a:solidFill>
              </a:rPr>
              <a:t>un</a:t>
            </a:r>
            <a:r>
              <a:rPr sz="3800" dirty="0">
                <a:solidFill>
                  <a:srgbClr val="FFFFFF"/>
                </a:solidFill>
              </a:rPr>
              <a:t>-time of each job is known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z="648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480">
                <a:solidFill>
                  <a:srgbClr val="FFFFFF"/>
                </a:solidFill>
              </a:rPr>
              <a:t>Scheduling Basics</a:t>
            </a:r>
          </a:p>
        </p:txBody>
      </p:sp>
      <p:sp>
        <p:nvSpPr>
          <p:cNvPr id="166" name="Shape 166"/>
          <p:cNvSpPr>
            <a:spLocks noGrp="1"/>
          </p:cNvSpPr>
          <p:nvPr>
            <p:ph type="body" idx="4294967295"/>
          </p:nvPr>
        </p:nvSpPr>
        <p:spPr>
          <a:xfrm>
            <a:off x="8713788" y="2914650"/>
            <a:ext cx="4291012" cy="2663825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buNone/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1497FC"/>
                </a:solidFill>
                <a:latin typeface="Helvetica"/>
                <a:ea typeface="Helvetica"/>
                <a:cs typeface="Helvetica"/>
                <a:sym typeface="Helvetica"/>
              </a:rPr>
              <a:t>Metrics</a:t>
            </a:r>
            <a:r>
              <a:rPr sz="3800" dirty="0">
                <a:solidFill>
                  <a:srgbClr val="1497FC"/>
                </a:solidFill>
              </a:rPr>
              <a:t>:</a:t>
            </a:r>
            <a:r>
              <a:rPr sz="3800" dirty="0" smtClean="0">
                <a:solidFill>
                  <a:srgbClr val="1497FC"/>
                </a:solidFill>
              </a:rPr>
              <a:t/>
            </a:r>
            <a:br>
              <a:rPr sz="3800" dirty="0" smtClean="0">
                <a:solidFill>
                  <a:srgbClr val="1497FC"/>
                </a:solidFill>
              </a:rPr>
            </a:br>
            <a:r>
              <a:rPr sz="3800" dirty="0" smtClean="0">
                <a:solidFill>
                  <a:srgbClr val="53585F"/>
                </a:solidFill>
              </a:rPr>
              <a:t>turnaround_time</a:t>
            </a:r>
            <a:br>
              <a:rPr sz="3800" dirty="0" smtClean="0">
                <a:solidFill>
                  <a:srgbClr val="53585F"/>
                </a:solidFill>
              </a:rPr>
            </a:br>
            <a:r>
              <a:rPr sz="3800" dirty="0" smtClean="0">
                <a:solidFill>
                  <a:srgbClr val="53585F"/>
                </a:solidFill>
              </a:rPr>
              <a:t>response_time</a:t>
            </a:r>
            <a:r>
              <a:rPr sz="3800" dirty="0">
                <a:solidFill>
                  <a:srgbClr val="53585F"/>
                </a:solidFill>
              </a:rPr>
              <a:t/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</a:t>
            </a:r>
          </a:p>
        </p:txBody>
      </p:sp>
      <p:sp>
        <p:nvSpPr>
          <p:cNvPr id="167" name="Shape 167"/>
          <p:cNvSpPr/>
          <p:nvPr/>
        </p:nvSpPr>
        <p:spPr>
          <a:xfrm>
            <a:off x="4762500" y="2914682"/>
            <a:ext cx="3086100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Schedulers</a:t>
            </a:r>
            <a:r>
              <a:rPr sz="3800" dirty="0">
                <a:solidFill>
                  <a:srgbClr val="7BDB45"/>
                </a:solidFill>
              </a:rPr>
              <a:t>:</a:t>
            </a:r>
            <a:br>
              <a:rPr sz="3800" dirty="0">
                <a:solidFill>
                  <a:srgbClr val="7BDB45"/>
                </a:solidFill>
              </a:rPr>
            </a:br>
            <a:r>
              <a:rPr sz="3800" dirty="0">
                <a:solidFill>
                  <a:srgbClr val="A6AAA8"/>
                </a:solidFill>
              </a:rPr>
              <a:t>	</a:t>
            </a:r>
            <a:r>
              <a:rPr sz="3800" dirty="0">
                <a:solidFill>
                  <a:srgbClr val="53585F"/>
                </a:solidFill>
              </a:rPr>
              <a:t>FIFO</a:t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SJF</a:t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STCF</a:t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RR</a:t>
            </a:r>
          </a:p>
        </p:txBody>
      </p:sp>
      <p:sp>
        <p:nvSpPr>
          <p:cNvPr id="168" name="Shape 168"/>
          <p:cNvSpPr/>
          <p:nvPr/>
        </p:nvSpPr>
        <p:spPr>
          <a:xfrm>
            <a:off x="698500" y="2914682"/>
            <a:ext cx="3275079" cy="3620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algn="l">
              <a:spcBef>
                <a:spcPts val="4200"/>
              </a:spcBef>
              <a:defRPr sz="1800">
                <a:solidFill>
                  <a:srgbClr val="000000"/>
                </a:solidFill>
              </a:defRPr>
            </a:pPr>
            <a:r>
              <a:rPr sz="3800" b="1" dirty="0">
                <a:solidFill>
                  <a:srgbClr val="D45954"/>
                </a:solidFill>
                <a:latin typeface="Helvetica"/>
                <a:ea typeface="Helvetica"/>
                <a:cs typeface="Helvetica"/>
                <a:sym typeface="Helvetica"/>
              </a:rPr>
              <a:t>Workloads</a:t>
            </a:r>
            <a:r>
              <a:rPr sz="3800" dirty="0">
                <a:solidFill>
                  <a:srgbClr val="D45954"/>
                </a:solidFill>
              </a:rPr>
              <a:t>:</a:t>
            </a:r>
            <a:br>
              <a:rPr sz="3800" dirty="0">
                <a:solidFill>
                  <a:srgbClr val="D45954"/>
                </a:solidFill>
              </a:rPr>
            </a:br>
            <a:r>
              <a:rPr sz="3800" dirty="0">
                <a:solidFill>
                  <a:srgbClr val="A6AAA8"/>
                </a:solidFill>
              </a:rPr>
              <a:t>	</a:t>
            </a:r>
            <a:r>
              <a:rPr sz="3800" dirty="0">
                <a:solidFill>
                  <a:srgbClr val="53585F"/>
                </a:solidFill>
              </a:rPr>
              <a:t>arrival_time</a:t>
            </a:r>
            <a:br>
              <a:rPr sz="3800" dirty="0">
                <a:solidFill>
                  <a:srgbClr val="53585F"/>
                </a:solidFill>
              </a:rPr>
            </a:br>
            <a:r>
              <a:rPr sz="3800" dirty="0">
                <a:solidFill>
                  <a:srgbClr val="53585F"/>
                </a:solidFill>
              </a:rPr>
              <a:t>	run_time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373887">
              <a:defRPr sz="5119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5119">
                <a:solidFill>
                  <a:srgbClr val="FFFFFF"/>
                </a:solidFill>
              </a:rPr>
              <a:t>Example: workload, scheduler, metric</a:t>
            </a:r>
          </a:p>
        </p:txBody>
      </p:sp>
      <p:graphicFrame>
        <p:nvGraphicFramePr>
          <p:cNvPr id="176" name="Table 176"/>
          <p:cNvGraphicFramePr/>
          <p:nvPr/>
        </p:nvGraphicFramePr>
        <p:xfrm>
          <a:off x="3975100" y="2323856"/>
          <a:ext cx="5295900" cy="2172970"/>
        </p:xfrm>
        <a:graphic>
          <a:graphicData uri="http://schemas.openxmlformats.org/drawingml/2006/table">
            <a:tbl>
              <a:tblPr firstRow="1">
                <a:tableStyleId>{4C3C2611-4C71-4FC5-86AE-919BDF0F9419}</a:tableStyleId>
              </a:tblPr>
              <a:tblGrid>
                <a:gridCol w="825500"/>
                <a:gridCol w="2463800"/>
                <a:gridCol w="2006600"/>
              </a:tblGrid>
              <a:tr h="485312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JOB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arrival_time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run_time (s)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  <a:solidFill>
                      <a:srgbClr val="D45954"/>
                    </a:solidFill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A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B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  <a:tr h="546100"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C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>
                          <a:solidFill>
                            <a:srgbClr val="FFFFFF"/>
                          </a:solidFill>
                        </a:rPr>
                        <a:t>~0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lvl="0" defTabSz="914400"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2800" dirty="0">
                          <a:solidFill>
                            <a:srgbClr val="FFFFFF"/>
                          </a:solidFill>
                        </a:rPr>
                        <a:t>10</a:t>
                      </a:r>
                    </a:p>
                  </a:txBody>
                  <a:tcPr marL="50800" marR="50800" marT="50800" marB="50800" anchor="ctr" horzOverflow="overflow">
                    <a:lnL w="12700">
                      <a:miter lim="400000"/>
                    </a:lnL>
                    <a:lnR w="12700">
                      <a:miter lim="400000"/>
                    </a:lnR>
                    <a:lnT w="12700">
                      <a:miter lim="400000"/>
                    </a:lnT>
                    <a:lnB w="12700">
                      <a:miter lim="400000"/>
                    </a:lnB>
                  </a:tcPr>
                </a:tc>
              </a:tr>
            </a:tbl>
          </a:graphicData>
        </a:graphic>
      </p:graphicFrame>
      <p:sp>
        <p:nvSpPr>
          <p:cNvPr id="177" name="Shape 177"/>
          <p:cNvSpPr/>
          <p:nvPr/>
        </p:nvSpPr>
        <p:spPr>
          <a:xfrm>
            <a:off x="723900" y="4782575"/>
            <a:ext cx="11328400" cy="2341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algn="l" defTabSz="554990">
              <a:spcBef>
                <a:spcPts val="3900"/>
              </a:spcBef>
              <a:defRPr sz="1800">
                <a:solidFill>
                  <a:srgbClr val="000000"/>
                </a:solidFill>
              </a:defRPr>
            </a:pPr>
            <a:r>
              <a:rPr sz="3609" b="1" dirty="0" smtClean="0">
                <a:solidFill>
                  <a:srgbClr val="7BDB45"/>
                </a:solidFill>
                <a:latin typeface="Helvetica"/>
                <a:ea typeface="Helvetica"/>
                <a:cs typeface="Helvetica"/>
                <a:sym typeface="Helvetica"/>
              </a:rPr>
              <a:t>FIFO</a:t>
            </a:r>
            <a:r>
              <a:rPr sz="3609" dirty="0">
                <a:solidFill>
                  <a:srgbClr val="7BDB45"/>
                </a:solidFill>
              </a:rPr>
              <a:t>: </a:t>
            </a:r>
            <a:r>
              <a:rPr sz="3609" dirty="0" smtClean="0">
                <a:solidFill>
                  <a:srgbClr val="333333"/>
                </a:solidFill>
              </a:rPr>
              <a:t>First </a:t>
            </a:r>
            <a:r>
              <a:rPr sz="3609" dirty="0">
                <a:solidFill>
                  <a:srgbClr val="333333"/>
                </a:solidFill>
              </a:rPr>
              <a:t>In, First Out </a:t>
            </a:r>
            <a:r>
              <a:rPr lang="en-US" sz="3609" dirty="0">
                <a:solidFill>
                  <a:srgbClr val="333333"/>
                </a:solidFill>
              </a:rPr>
              <a:t/>
            </a:r>
            <a:br>
              <a:rPr lang="en-US" sz="3609" dirty="0">
                <a:solidFill>
                  <a:srgbClr val="333333"/>
                </a:solidFill>
              </a:rPr>
            </a:br>
            <a:r>
              <a:rPr lang="en-US" sz="3609" dirty="0" smtClean="0">
                <a:solidFill>
                  <a:srgbClr val="333333"/>
                </a:solidFill>
              </a:rPr>
              <a:t>	- also called FCFS (first come first served</a:t>
            </a:r>
            <a:r>
              <a:rPr lang="en-US" sz="3609" dirty="0">
                <a:solidFill>
                  <a:srgbClr val="333333"/>
                </a:solidFill>
              </a:rPr>
              <a:t>)</a:t>
            </a:r>
            <a:br>
              <a:rPr lang="en-US" sz="3609" dirty="0">
                <a:solidFill>
                  <a:srgbClr val="333333"/>
                </a:solidFill>
              </a:rPr>
            </a:br>
            <a:r>
              <a:rPr lang="en-US" sz="3609" dirty="0">
                <a:solidFill>
                  <a:srgbClr val="333333"/>
                </a:solidFill>
              </a:rPr>
              <a:t> </a:t>
            </a:r>
            <a:r>
              <a:rPr lang="en-US" sz="3609" dirty="0" smtClean="0">
                <a:solidFill>
                  <a:srgbClr val="333333"/>
                </a:solidFill>
              </a:rPr>
              <a:t>	- run </a:t>
            </a:r>
            <a:r>
              <a:rPr lang="en-US" sz="3609" dirty="0">
                <a:solidFill>
                  <a:srgbClr val="333333"/>
                </a:solidFill>
              </a:rPr>
              <a:t>jobs in </a:t>
            </a:r>
            <a:r>
              <a:rPr lang="en-US" sz="3609" i="1" dirty="0">
                <a:solidFill>
                  <a:srgbClr val="333333"/>
                </a:solidFill>
              </a:rPr>
              <a:t>arrival_time</a:t>
            </a:r>
            <a:r>
              <a:rPr lang="en-US" sz="3609" dirty="0">
                <a:solidFill>
                  <a:srgbClr val="333333"/>
                </a:solidFill>
              </a:rPr>
              <a:t> </a:t>
            </a:r>
            <a:r>
              <a:rPr lang="en-US" sz="3609" dirty="0" smtClean="0">
                <a:solidFill>
                  <a:srgbClr val="333333"/>
                </a:solidFill>
              </a:rPr>
              <a:t>order</a:t>
            </a:r>
          </a:p>
        </p:txBody>
      </p:sp>
      <p:sp>
        <p:nvSpPr>
          <p:cNvPr id="178" name="Shape 178"/>
          <p:cNvSpPr/>
          <p:nvPr/>
        </p:nvSpPr>
        <p:spPr>
          <a:xfrm>
            <a:off x="952500" y="7314437"/>
            <a:ext cx="11099800" cy="759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lvl="0" defTabSz="519937">
              <a:spcBef>
                <a:spcPts val="3700"/>
              </a:spcBef>
              <a:defRPr sz="1800">
                <a:solidFill>
                  <a:srgbClr val="000000"/>
                </a:solidFill>
              </a:defRPr>
            </a:pPr>
            <a:r>
              <a:rPr sz="3382" b="1" dirty="0">
                <a:solidFill>
                  <a:schemeClr val="bg2"/>
                </a:solidFill>
                <a:latin typeface="Helvetica"/>
                <a:ea typeface="Helvetica"/>
                <a:cs typeface="Helvetica"/>
                <a:sym typeface="Helvetica"/>
              </a:rPr>
              <a:t>What is our turnaround?</a:t>
            </a:r>
            <a:r>
              <a:rPr sz="3382" dirty="0">
                <a:solidFill>
                  <a:schemeClr val="bg2"/>
                </a:solidFill>
              </a:rPr>
              <a:t>: </a:t>
            </a:r>
            <a:r>
              <a:rPr sz="3382" i="1" dirty="0">
                <a:solidFill>
                  <a:schemeClr val="bg2"/>
                </a:solidFill>
              </a:rPr>
              <a:t>completion_time</a:t>
            </a:r>
            <a:r>
              <a:rPr sz="3382" dirty="0">
                <a:solidFill>
                  <a:schemeClr val="bg2"/>
                </a:solidFill>
              </a:rPr>
              <a:t> - </a:t>
            </a:r>
            <a:r>
              <a:rPr sz="3382" i="1" dirty="0">
                <a:solidFill>
                  <a:schemeClr val="bg2"/>
                </a:solidFill>
              </a:rPr>
              <a:t>arrival_time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065C1"/>
      </a:accent1>
      <a:accent2>
        <a:srgbClr val="00A6AC"/>
      </a:accent2>
      <a:accent3>
        <a:srgbClr val="308B16"/>
      </a:accent3>
      <a:accent4>
        <a:srgbClr val="BC8027"/>
      </a:accent4>
      <a:accent5>
        <a:srgbClr val="971817"/>
      </a:accent5>
      <a:accent6>
        <a:srgbClr val="5747C1"/>
      </a:accent6>
      <a:hlink>
        <a:srgbClr val="0000FF"/>
      </a:hlink>
      <a:folHlink>
        <a:srgbClr val="FF00FF"/>
      </a:folHlink>
    </a:clrScheme>
    <a:fontScheme name="Black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685</TotalTime>
  <Words>1787</Words>
  <Application>Microsoft Macintosh PowerPoint</Application>
  <PresentationFormat>Custom</PresentationFormat>
  <Paragraphs>575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1" baseType="lpstr">
      <vt:lpstr>Avenir Book</vt:lpstr>
      <vt:lpstr>Calibri</vt:lpstr>
      <vt:lpstr>Calisto MT</vt:lpstr>
      <vt:lpstr>Helvetica</vt:lpstr>
      <vt:lpstr>Helvetica Light</vt:lpstr>
      <vt:lpstr>Perpetua Titling MT</vt:lpstr>
      <vt:lpstr>Arial</vt:lpstr>
      <vt:lpstr>Precedent</vt:lpstr>
      <vt:lpstr>CPU Virtualization: Scheduling</vt:lpstr>
      <vt:lpstr>Announcements</vt:lpstr>
      <vt:lpstr>CPU Virtualization: Two Components</vt:lpstr>
      <vt:lpstr>Review: State Transitions</vt:lpstr>
      <vt:lpstr>Vocabulary</vt:lpstr>
      <vt:lpstr>Scheduling Performance Metrics</vt:lpstr>
      <vt:lpstr>Workload Assumptions</vt:lpstr>
      <vt:lpstr>Scheduling Basics</vt:lpstr>
      <vt:lpstr>Example: workload, scheduler, metric</vt:lpstr>
      <vt:lpstr>FIFO: Event Trace</vt:lpstr>
      <vt:lpstr>FIFO (Identical JOBS)</vt:lpstr>
      <vt:lpstr>FIFO (IDENTICAL JOBS)</vt:lpstr>
      <vt:lpstr>FIFO (IDENTICAL Jobs)</vt:lpstr>
      <vt:lpstr>Scheduling Basics</vt:lpstr>
      <vt:lpstr>Workload Assumptions</vt:lpstr>
      <vt:lpstr>Any Problematic Workloads for FIFO?</vt:lpstr>
      <vt:lpstr>Example: Big First Job</vt:lpstr>
      <vt:lpstr>Example: Big First Job</vt:lpstr>
      <vt:lpstr>Convoy Effect</vt:lpstr>
      <vt:lpstr>Passing the Tractor</vt:lpstr>
      <vt:lpstr>Shortest Job First</vt:lpstr>
      <vt:lpstr>SJF Turnaround Time</vt:lpstr>
      <vt:lpstr>Scheduling Basics</vt:lpstr>
      <vt:lpstr>Workload Assumptions</vt:lpstr>
      <vt:lpstr>Shortest Job First (Arrival Time)</vt:lpstr>
      <vt:lpstr>Stuck Behind a Tractor Again</vt:lpstr>
      <vt:lpstr>Preemptive SchedulING</vt:lpstr>
      <vt:lpstr>NON-PREEMPTIVE: SJF</vt:lpstr>
      <vt:lpstr>PREEMPTIVE: STCF</vt:lpstr>
      <vt:lpstr>Scheduling Basics</vt:lpstr>
      <vt:lpstr>Response Time</vt:lpstr>
      <vt:lpstr>Response vs. Turnaround</vt:lpstr>
      <vt:lpstr>Round-Robin Scheduler</vt:lpstr>
      <vt:lpstr>FIFO vs RR</vt:lpstr>
      <vt:lpstr>Scheduling Basics</vt:lpstr>
      <vt:lpstr>Workload Assumptions</vt:lpstr>
      <vt:lpstr>Not I/O Aware</vt:lpstr>
      <vt:lpstr>I/O Aware (Overlap)</vt:lpstr>
      <vt:lpstr>Workload Assumptions</vt:lpstr>
      <vt:lpstr>MLFQ  (Multi-Level Feedback Queue)</vt:lpstr>
      <vt:lpstr>Priorities</vt:lpstr>
      <vt:lpstr>History</vt:lpstr>
      <vt:lpstr>More MLFQ Rules</vt:lpstr>
      <vt:lpstr>One Long Job (Example)</vt:lpstr>
      <vt:lpstr>An Interactive Process Joins</vt:lpstr>
      <vt:lpstr>Problems with MLFQ?</vt:lpstr>
      <vt:lpstr>Prevent Starvation</vt:lpstr>
      <vt:lpstr>Prevent Gaming</vt:lpstr>
      <vt:lpstr>Lottery Scheduling</vt:lpstr>
      <vt:lpstr>Lottery Code</vt:lpstr>
      <vt:lpstr>Lottery example</vt:lpstr>
      <vt:lpstr>Other Lottery Ideas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[537] Schedulers</dc:title>
  <cp:lastModifiedBy>ANDREA C ARPACI-DUSSEAU</cp:lastModifiedBy>
  <cp:revision>15</cp:revision>
  <dcterms:created xsi:type="dcterms:W3CDTF">2015-09-10T02:36:14Z</dcterms:created>
  <dcterms:modified xsi:type="dcterms:W3CDTF">2015-09-14T19:35:47Z</dcterms:modified>
</cp:coreProperties>
</file>