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9" r:id="rId1"/>
  </p:sldMasterIdLst>
  <p:sldIdLst>
    <p:sldId id="259" r:id="rId2"/>
    <p:sldId id="258" r:id="rId3"/>
    <p:sldId id="260" r:id="rId4"/>
    <p:sldId id="261" r:id="rId5"/>
    <p:sldId id="268" r:id="rId6"/>
    <p:sldId id="269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3" r:id="rId16"/>
    <p:sldId id="274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26" r:id="rId25"/>
    <p:sldId id="327" r:id="rId26"/>
    <p:sldId id="328" r:id="rId27"/>
    <p:sldId id="329" r:id="rId28"/>
    <p:sldId id="276" r:id="rId29"/>
    <p:sldId id="277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5" r:id="rId52"/>
    <p:sldId id="300" r:id="rId53"/>
    <p:sldId id="301" r:id="rId54"/>
    <p:sldId id="302" r:id="rId55"/>
    <p:sldId id="303" r:id="rId56"/>
    <p:sldId id="304" r:id="rId57"/>
    <p:sldId id="306" r:id="rId58"/>
    <p:sldId id="307" r:id="rId59"/>
    <p:sldId id="330" r:id="rId60"/>
    <p:sldId id="308" r:id="rId61"/>
    <p:sldId id="309" r:id="rId62"/>
    <p:sldId id="310" r:id="rId63"/>
    <p:sldId id="331" r:id="rId64"/>
    <p:sldId id="312" r:id="rId65"/>
    <p:sldId id="313" r:id="rId66"/>
    <p:sldId id="314" r:id="rId67"/>
    <p:sldId id="315" r:id="rId68"/>
    <p:sldId id="316" r:id="rId69"/>
    <p:sldId id="317" r:id="rId70"/>
    <p:sldId id="332" r:id="rId71"/>
    <p:sldId id="311" r:id="rId72"/>
    <p:sldId id="318" r:id="rId73"/>
    <p:sldId id="333" r:id="rId7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8"/>
    <p:restoredTop sz="96206"/>
  </p:normalViewPr>
  <p:slideViewPr>
    <p:cSldViewPr snapToGrid="0" snapToObjects="1">
      <p:cViewPr>
        <p:scale>
          <a:sx n="95" d="100"/>
          <a:sy n="95" d="100"/>
        </p:scale>
        <p:origin x="424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presProps" Target="presProps.xml"/><Relationship Id="rId76" Type="http://schemas.openxmlformats.org/officeDocument/2006/relationships/viewProps" Target="viewProps.xml"/><Relationship Id="rId77" Type="http://schemas.openxmlformats.org/officeDocument/2006/relationships/theme" Target="theme/theme1.xml"/><Relationship Id="rId78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12192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9285" y="1918448"/>
            <a:ext cx="10111317" cy="1470025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9285" y="3478306"/>
            <a:ext cx="10111316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28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343B2-20CD-5E47-B705-B8D47D75043B}" type="datetimeFigureOut">
              <a:rPr lang="en-US" smtClean="0"/>
              <a:t>9/15/15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4A5A-BE45-454A-BDEE-9CD10F85292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12192000" cy="125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45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096000" y="4482"/>
            <a:ext cx="6096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2591049" y="3344239"/>
            <a:ext cx="6855164" cy="1666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74320"/>
            <a:ext cx="5279136" cy="1691640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914353" rtl="0" eaLnBrk="1" latinLnBrk="0" hangingPunct="1">
              <a:spcBef>
                <a:spcPct val="0"/>
              </a:spcBef>
              <a:buNone/>
              <a:defRPr sz="3586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86144" y="264908"/>
            <a:ext cx="5279136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391"/>
            </a:lvl1pPr>
            <a:lvl2pPr marL="457177" indent="0">
              <a:buNone/>
              <a:defRPr sz="2812"/>
            </a:lvl2pPr>
            <a:lvl3pPr marL="914353" indent="0">
              <a:buNone/>
              <a:defRPr sz="2391"/>
            </a:lvl3pPr>
            <a:lvl4pPr marL="1371530" indent="0">
              <a:buNone/>
              <a:defRPr sz="1969"/>
            </a:lvl4pPr>
            <a:lvl5pPr marL="1828706" indent="0">
              <a:buNone/>
              <a:defRPr sz="1969"/>
            </a:lvl5pPr>
            <a:lvl6pPr marL="2285883" indent="0">
              <a:buNone/>
              <a:defRPr sz="1969"/>
            </a:lvl6pPr>
            <a:lvl7pPr marL="2743060" indent="0">
              <a:buNone/>
              <a:defRPr sz="1969"/>
            </a:lvl7pPr>
            <a:lvl8pPr marL="3200236" indent="0">
              <a:buNone/>
              <a:defRPr sz="1969"/>
            </a:lvl8pPr>
            <a:lvl9pPr marL="3657413" indent="0">
              <a:buNone/>
              <a:defRPr sz="1969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1970801"/>
            <a:ext cx="5279136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>
              <a:lnSpc>
                <a:spcPct val="110000"/>
              </a:lnSpc>
              <a:buNone/>
              <a:defRPr sz="1828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195"/>
            </a:lvl2pPr>
            <a:lvl3pPr marL="914353" indent="0">
              <a:buNone/>
              <a:defRPr sz="984"/>
            </a:lvl3pPr>
            <a:lvl4pPr marL="1371530" indent="0">
              <a:buNone/>
              <a:defRPr sz="914"/>
            </a:lvl4pPr>
            <a:lvl5pPr marL="1828706" indent="0">
              <a:buNone/>
              <a:defRPr sz="914"/>
            </a:lvl5pPr>
            <a:lvl6pPr marL="2285883" indent="0">
              <a:buNone/>
              <a:defRPr sz="914"/>
            </a:lvl6pPr>
            <a:lvl7pPr marL="2743060" indent="0">
              <a:buNone/>
              <a:defRPr sz="914"/>
            </a:lvl7pPr>
            <a:lvl8pPr marL="3200236" indent="0">
              <a:buNone/>
              <a:defRPr sz="914"/>
            </a:lvl8pPr>
            <a:lvl9pPr marL="3657413" indent="0">
              <a:buNone/>
              <a:defRPr sz="914"/>
            </a:lvl9pPr>
          </a:lstStyle>
          <a:p>
            <a:pPr marL="0" lvl="0" indent="0" algn="ctr" defTabSz="914353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60064" y="6356351"/>
            <a:ext cx="2170176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914353" rtl="0" eaLnBrk="1" latinLnBrk="0" hangingPunct="1">
              <a:defRPr sz="1195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489343B2-20CD-5E47-B705-B8D47D75043B}" type="datetimeFigureOut">
              <a:rPr lang="en-US" smtClean="0"/>
              <a:t>9/15/15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2729" y="6356351"/>
            <a:ext cx="2523744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914353" rtl="0" eaLnBrk="1" latinLnBrk="0" hangingPunct="1">
              <a:defRPr sz="1195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523744" y="5738129"/>
            <a:ext cx="1011936" cy="576072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914353" rtl="0" eaLnBrk="1" latinLnBrk="0" hangingPunct="1">
              <a:spcBef>
                <a:spcPct val="0"/>
              </a:spcBef>
              <a:defRPr sz="3586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EE724A5A-BE45-454A-BDEE-9CD10F852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899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1" y="4038600"/>
            <a:ext cx="10160000" cy="990600"/>
          </a:xfrm>
        </p:spPr>
        <p:txBody>
          <a:bodyPr vert="horz" lIns="130046" tIns="65023" rIns="130046" bIns="65023" rtlCol="0" anchor="b" anchorCtr="0">
            <a:normAutofit/>
          </a:bodyPr>
          <a:lstStyle>
            <a:lvl1pPr algn="ctr">
              <a:defRPr sz="3586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353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265176"/>
            <a:ext cx="112776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130046" tIns="65023" rIns="130046" bIns="65023" rtlCol="0">
            <a:normAutofit/>
          </a:bodyPr>
          <a:lstStyle>
            <a:lvl1pPr marL="0" indent="0" algn="ctr" defTabSz="914353" rtl="0" eaLnBrk="1" latinLnBrk="0" hangingPunct="1">
              <a:spcBef>
                <a:spcPts val="2000"/>
              </a:spcBef>
              <a:buFont typeface="Calisto MT" pitchFamily="18" charset="0"/>
              <a:buNone/>
              <a:defRPr sz="2391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12"/>
            </a:lvl2pPr>
            <a:lvl3pPr marL="914353" indent="0">
              <a:buNone/>
              <a:defRPr sz="2391"/>
            </a:lvl3pPr>
            <a:lvl4pPr marL="1371530" indent="0">
              <a:buNone/>
              <a:defRPr sz="1969"/>
            </a:lvl4pPr>
            <a:lvl5pPr marL="1828706" indent="0">
              <a:buNone/>
              <a:defRPr sz="1969"/>
            </a:lvl5pPr>
            <a:lvl6pPr marL="2285883" indent="0">
              <a:buNone/>
              <a:defRPr sz="1969"/>
            </a:lvl6pPr>
            <a:lvl7pPr marL="2743060" indent="0">
              <a:buNone/>
              <a:defRPr sz="1969"/>
            </a:lvl7pPr>
            <a:lvl8pPr marL="3200236" indent="0">
              <a:buNone/>
              <a:defRPr sz="1969"/>
            </a:lvl8pPr>
            <a:lvl9pPr marL="3657413" indent="0">
              <a:buNone/>
              <a:defRPr sz="1969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1" y="5042648"/>
            <a:ext cx="1016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ct val="600"/>
              </a:spcBef>
              <a:buNone/>
              <a:defRPr sz="1828"/>
            </a:lvl1pPr>
            <a:lvl2pPr marL="457177" indent="0">
              <a:buNone/>
              <a:defRPr sz="1195"/>
            </a:lvl2pPr>
            <a:lvl3pPr marL="914353" indent="0">
              <a:buNone/>
              <a:defRPr sz="984"/>
            </a:lvl3pPr>
            <a:lvl4pPr marL="1371530" indent="0">
              <a:buNone/>
              <a:defRPr sz="914"/>
            </a:lvl4pPr>
            <a:lvl5pPr marL="1828706" indent="0">
              <a:buNone/>
              <a:defRPr sz="914"/>
            </a:lvl5pPr>
            <a:lvl6pPr marL="2285883" indent="0">
              <a:buNone/>
              <a:defRPr sz="914"/>
            </a:lvl6pPr>
            <a:lvl7pPr marL="2743060" indent="0">
              <a:buNone/>
              <a:defRPr sz="914"/>
            </a:lvl7pPr>
            <a:lvl8pPr marL="3200236" indent="0">
              <a:buNone/>
              <a:defRPr sz="914"/>
            </a:lvl8pPr>
            <a:lvl9pPr marL="3657413" indent="0">
              <a:buNone/>
              <a:defRPr sz="91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343B2-20CD-5E47-B705-B8D47D75043B}" type="datetimeFigureOut">
              <a:rPr lang="en-US" smtClean="0"/>
              <a:t>9/15/15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4A5A-BE45-454A-BDEE-9CD10F852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02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489343B2-20CD-5E47-B705-B8D47D75043B}" type="datetimeFigureOut">
              <a:rPr lang="en-US" smtClean="0"/>
              <a:t>9/15/15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EE724A5A-BE45-454A-BDEE-9CD10F852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15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12192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12192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343B2-20CD-5E47-B705-B8D47D75043B}" type="datetimeFigureOut">
              <a:rPr lang="en-US" smtClean="0"/>
              <a:t>9/15/15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4A5A-BE45-454A-BDEE-9CD10F852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7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1039748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4801" y="457201"/>
            <a:ext cx="1625600" cy="5668963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284" y="457201"/>
            <a:ext cx="8511116" cy="566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566401" y="6356351"/>
            <a:ext cx="14224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914353" rtl="0" eaLnBrk="1" latinLnBrk="0" hangingPunct="1">
              <a:defRPr sz="1195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489343B2-20CD-5E47-B705-B8D47D75043B}" type="datetimeFigureOut">
              <a:rPr lang="en-US" smtClean="0"/>
              <a:t>9/15/15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4A5A-BE45-454A-BDEE-9CD10F852923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7037544" y="3344239"/>
            <a:ext cx="6855164" cy="166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93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625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672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72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72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72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72">
                <a:solidFill>
                  <a:srgbClr val="FFFFFF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34260849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12192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12192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343B2-20CD-5E47-B705-B8D47D75043B}" type="datetimeFigureOut">
              <a:rPr lang="en-US" smtClean="0"/>
              <a:t>9/15/15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4A5A-BE45-454A-BDEE-9CD10F852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7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12192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9285" y="789081"/>
            <a:ext cx="10111317" cy="1470025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9285" y="4724401"/>
            <a:ext cx="10111316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28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343B2-20CD-5E47-B705-B8D47D75043B}" type="datetimeFigureOut">
              <a:rPr lang="en-US" smtClean="0"/>
              <a:t>9/15/15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4A5A-BE45-454A-BDEE-9CD10F85292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12192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903161" y="2564086"/>
            <a:ext cx="238567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17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96760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12192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12192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285" y="2971801"/>
            <a:ext cx="10111316" cy="1362075"/>
          </a:xfrm>
        </p:spPr>
        <p:txBody>
          <a:bodyPr vert="horz" lIns="130046" tIns="65023" rIns="130046" bIns="65023" rtlCol="0" anchor="b" anchorCtr="0">
            <a:noAutofit/>
          </a:bodyPr>
          <a:lstStyle>
            <a:lvl1pPr algn="ctr" defTabSz="914353" rtl="0" eaLnBrk="1" latinLnBrk="0" hangingPunct="1">
              <a:spcBef>
                <a:spcPct val="0"/>
              </a:spcBef>
              <a:buNone/>
              <a:defRPr sz="4781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285" y="4724401"/>
            <a:ext cx="10111316" cy="1398494"/>
          </a:xfrm>
        </p:spPr>
        <p:txBody>
          <a:bodyPr vert="horz" lIns="130046" tIns="65023" rIns="130046" bIns="65023" rtlCol="0">
            <a:normAutofit/>
          </a:bodyPr>
          <a:lstStyle>
            <a:lvl1pPr marL="0" indent="0" algn="ctr" defTabSz="914353" rtl="0" eaLnBrk="1" latinLnBrk="0" hangingPunct="1">
              <a:spcBef>
                <a:spcPts val="600"/>
              </a:spcBef>
              <a:buFont typeface="Calisto MT" pitchFamily="18" charset="0"/>
              <a:buNone/>
              <a:defRPr sz="1828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28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17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343B2-20CD-5E47-B705-B8D47D75043B}" type="datetimeFigureOut">
              <a:rPr lang="en-US" smtClean="0"/>
              <a:t>9/15/15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4A5A-BE45-454A-BDEE-9CD10F852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53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12192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12192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285" y="62754"/>
            <a:ext cx="10111317" cy="12831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284" y="1828801"/>
            <a:ext cx="4754880" cy="4297363"/>
          </a:xfrm>
        </p:spPr>
        <p:txBody>
          <a:bodyPr>
            <a:normAutofit/>
          </a:bodyPr>
          <a:lstStyle>
            <a:lvl1pPr>
              <a:defRPr sz="1969"/>
            </a:lvl1pPr>
            <a:lvl2pPr>
              <a:defRPr sz="1828"/>
            </a:lvl2pPr>
            <a:lvl3pPr>
              <a:defRPr sz="1828"/>
            </a:lvl3pPr>
            <a:lvl4pPr>
              <a:defRPr sz="1828"/>
            </a:lvl4pPr>
            <a:lvl5pPr>
              <a:defRPr sz="1828"/>
            </a:lvl5pPr>
            <a:lvl6pPr>
              <a:defRPr sz="1828"/>
            </a:lvl6pPr>
            <a:lvl7pPr>
              <a:defRPr sz="1828"/>
            </a:lvl7pPr>
            <a:lvl8pPr>
              <a:defRPr sz="1828"/>
            </a:lvl8pPr>
            <a:lvl9pPr>
              <a:defRPr sz="182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5722" y="1828801"/>
            <a:ext cx="4754880" cy="4297363"/>
          </a:xfrm>
        </p:spPr>
        <p:txBody>
          <a:bodyPr>
            <a:normAutofit/>
          </a:bodyPr>
          <a:lstStyle>
            <a:lvl1pPr>
              <a:defRPr sz="1969"/>
            </a:lvl1pPr>
            <a:lvl2pPr>
              <a:defRPr sz="1828"/>
            </a:lvl2pPr>
            <a:lvl3pPr>
              <a:defRPr sz="1828"/>
            </a:lvl3pPr>
            <a:lvl4pPr>
              <a:defRPr sz="1828"/>
            </a:lvl4pPr>
            <a:lvl5pPr>
              <a:defRPr sz="1828"/>
            </a:lvl5pPr>
            <a:lvl6pPr>
              <a:defRPr sz="1828"/>
            </a:lvl6pPr>
            <a:lvl7pPr>
              <a:defRPr sz="1828"/>
            </a:lvl7pPr>
            <a:lvl8pPr>
              <a:defRPr sz="1828"/>
            </a:lvl8pPr>
            <a:lvl9pPr>
              <a:defRPr sz="182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343B2-20CD-5E47-B705-B8D47D75043B}" type="datetimeFigureOut">
              <a:rPr lang="en-US" smtClean="0"/>
              <a:t>9/15/15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4A5A-BE45-454A-BDEE-9CD10F852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69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12192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12192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285" y="62754"/>
            <a:ext cx="10111317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284" y="1524001"/>
            <a:ext cx="475488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12" b="0"/>
            </a:lvl1pPr>
            <a:lvl2pPr marL="457177" indent="0">
              <a:buNone/>
              <a:defRPr sz="1969" b="1"/>
            </a:lvl2pPr>
            <a:lvl3pPr marL="914353" indent="0">
              <a:buNone/>
              <a:defRPr sz="1828" b="1"/>
            </a:lvl3pPr>
            <a:lvl4pPr marL="1371530" indent="0">
              <a:buNone/>
              <a:defRPr sz="1617" b="1"/>
            </a:lvl4pPr>
            <a:lvl5pPr marL="1828706" indent="0">
              <a:buNone/>
              <a:defRPr sz="1617" b="1"/>
            </a:lvl5pPr>
            <a:lvl6pPr marL="2285883" indent="0">
              <a:buNone/>
              <a:defRPr sz="1617" b="1"/>
            </a:lvl6pPr>
            <a:lvl7pPr marL="2743060" indent="0">
              <a:buNone/>
              <a:defRPr sz="1617" b="1"/>
            </a:lvl7pPr>
            <a:lvl8pPr marL="3200236" indent="0">
              <a:buNone/>
              <a:defRPr sz="1617" b="1"/>
            </a:lvl8pPr>
            <a:lvl9pPr marL="3657413" indent="0">
              <a:buNone/>
              <a:defRPr sz="161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39284" y="2393577"/>
            <a:ext cx="4754880" cy="3732585"/>
          </a:xfrm>
        </p:spPr>
        <p:txBody>
          <a:bodyPr>
            <a:normAutofit/>
          </a:bodyPr>
          <a:lstStyle>
            <a:lvl1pPr>
              <a:defRPr sz="1969"/>
            </a:lvl1pPr>
            <a:lvl2pPr>
              <a:defRPr sz="1828"/>
            </a:lvl2pPr>
            <a:lvl3pPr>
              <a:defRPr sz="1828"/>
            </a:lvl3pPr>
            <a:lvl4pPr>
              <a:defRPr sz="1828"/>
            </a:lvl4pPr>
            <a:lvl5pPr>
              <a:defRPr sz="1828"/>
            </a:lvl5pPr>
            <a:lvl6pPr>
              <a:defRPr sz="1617"/>
            </a:lvl6pPr>
            <a:lvl7pPr>
              <a:defRPr sz="1617"/>
            </a:lvl7pPr>
            <a:lvl8pPr>
              <a:defRPr sz="1617"/>
            </a:lvl8pPr>
            <a:lvl9pPr>
              <a:defRPr sz="161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5722" y="1524001"/>
            <a:ext cx="475488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12" b="0"/>
            </a:lvl1pPr>
            <a:lvl2pPr marL="457177" indent="0">
              <a:buNone/>
              <a:defRPr sz="1969" b="1"/>
            </a:lvl2pPr>
            <a:lvl3pPr marL="914353" indent="0">
              <a:buNone/>
              <a:defRPr sz="1828" b="1"/>
            </a:lvl3pPr>
            <a:lvl4pPr marL="1371530" indent="0">
              <a:buNone/>
              <a:defRPr sz="1617" b="1"/>
            </a:lvl4pPr>
            <a:lvl5pPr marL="1828706" indent="0">
              <a:buNone/>
              <a:defRPr sz="1617" b="1"/>
            </a:lvl5pPr>
            <a:lvl6pPr marL="2285883" indent="0">
              <a:buNone/>
              <a:defRPr sz="1617" b="1"/>
            </a:lvl6pPr>
            <a:lvl7pPr marL="2743060" indent="0">
              <a:buNone/>
              <a:defRPr sz="1617" b="1"/>
            </a:lvl7pPr>
            <a:lvl8pPr marL="3200236" indent="0">
              <a:buNone/>
              <a:defRPr sz="1617" b="1"/>
            </a:lvl8pPr>
            <a:lvl9pPr marL="3657413" indent="0">
              <a:buNone/>
              <a:defRPr sz="161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95722" y="2393577"/>
            <a:ext cx="4754880" cy="3732585"/>
          </a:xfrm>
        </p:spPr>
        <p:txBody>
          <a:bodyPr>
            <a:normAutofit/>
          </a:bodyPr>
          <a:lstStyle>
            <a:lvl1pPr>
              <a:defRPr sz="1969"/>
            </a:lvl1pPr>
            <a:lvl2pPr>
              <a:defRPr sz="1828"/>
            </a:lvl2pPr>
            <a:lvl3pPr>
              <a:defRPr sz="1828"/>
            </a:lvl3pPr>
            <a:lvl4pPr>
              <a:defRPr sz="1828"/>
            </a:lvl4pPr>
            <a:lvl5pPr>
              <a:defRPr sz="1828"/>
            </a:lvl5pPr>
            <a:lvl6pPr>
              <a:defRPr sz="1617"/>
            </a:lvl6pPr>
            <a:lvl7pPr>
              <a:defRPr sz="1617"/>
            </a:lvl7pPr>
            <a:lvl8pPr>
              <a:defRPr sz="1617"/>
            </a:lvl8pPr>
            <a:lvl9pPr>
              <a:defRPr sz="161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343B2-20CD-5E47-B705-B8D47D75043B}" type="datetimeFigureOut">
              <a:rPr lang="en-US" smtClean="0"/>
              <a:t>9/15/15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4A5A-BE45-454A-BDEE-9CD10F852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0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12192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343B2-20CD-5E47-B705-B8D47D75043B}" type="datetimeFigureOut">
              <a:rPr lang="en-US" smtClean="0"/>
              <a:t>9/15/15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4A5A-BE45-454A-BDEE-9CD10F852923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12192000" cy="54146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02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343B2-20CD-5E47-B705-B8D47D75043B}" type="datetimeFigureOut">
              <a:rPr lang="en-US" smtClean="0"/>
              <a:t>9/15/15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4A5A-BE45-454A-BDEE-9CD10F852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3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096000" y="4482"/>
            <a:ext cx="6096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7" y="273050"/>
            <a:ext cx="5283200" cy="1690221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914353" rtl="0" eaLnBrk="1" latinLnBrk="0" hangingPunct="1">
              <a:spcBef>
                <a:spcPct val="0"/>
              </a:spcBef>
              <a:defRPr sz="3586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8535" y="273051"/>
            <a:ext cx="5279136" cy="5853113"/>
          </a:xfrm>
        </p:spPr>
        <p:txBody>
          <a:bodyPr>
            <a:normAutofit/>
          </a:bodyPr>
          <a:lstStyle>
            <a:lvl1pPr>
              <a:defRPr sz="2391"/>
            </a:lvl1pPr>
            <a:lvl2pPr>
              <a:defRPr sz="2180"/>
            </a:lvl2pPr>
            <a:lvl3pPr>
              <a:defRPr sz="1969"/>
            </a:lvl3pPr>
            <a:lvl4pPr>
              <a:defRPr sz="1828"/>
            </a:lvl4pPr>
            <a:lvl5pPr>
              <a:defRPr sz="1828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7" y="1975105"/>
            <a:ext cx="52832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 defTabSz="914353" rtl="0" eaLnBrk="1" latinLnBrk="0" hangingPunct="1">
              <a:lnSpc>
                <a:spcPct val="110000"/>
              </a:lnSpc>
              <a:spcBef>
                <a:spcPts val="2000"/>
              </a:spcBef>
              <a:buNone/>
              <a:defRPr sz="1828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195"/>
            </a:lvl2pPr>
            <a:lvl3pPr marL="914353" indent="0">
              <a:buNone/>
              <a:defRPr sz="984"/>
            </a:lvl3pPr>
            <a:lvl4pPr marL="1371530" indent="0">
              <a:buNone/>
              <a:defRPr sz="914"/>
            </a:lvl4pPr>
            <a:lvl5pPr marL="1828706" indent="0">
              <a:buNone/>
              <a:defRPr sz="914"/>
            </a:lvl5pPr>
            <a:lvl6pPr marL="2285883" indent="0">
              <a:buNone/>
              <a:defRPr sz="914"/>
            </a:lvl6pPr>
            <a:lvl7pPr marL="2743060" indent="0">
              <a:buNone/>
              <a:defRPr sz="914"/>
            </a:lvl7pPr>
            <a:lvl8pPr marL="3200236" indent="0">
              <a:buNone/>
              <a:defRPr sz="914"/>
            </a:lvl8pPr>
            <a:lvl9pPr marL="3657413" indent="0">
              <a:buNone/>
              <a:defRPr sz="91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56001" y="6356351"/>
            <a:ext cx="216348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914353" rtl="0" eaLnBrk="1" latinLnBrk="0" hangingPunct="1">
              <a:defRPr sz="1195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489343B2-20CD-5E47-B705-B8D47D75043B}" type="datetimeFigureOut">
              <a:rPr lang="en-US" smtClean="0"/>
              <a:t>9/15/15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2730" y="6356351"/>
            <a:ext cx="2522071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914353" rtl="0" eaLnBrk="1" latinLnBrk="0" hangingPunct="1">
              <a:defRPr sz="1195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523745" y="5748338"/>
            <a:ext cx="1016000" cy="576262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914353" rtl="0" eaLnBrk="1" latinLnBrk="0" hangingPunct="1">
              <a:spcBef>
                <a:spcPct val="0"/>
              </a:spcBef>
              <a:defRPr sz="3586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EE724A5A-BE45-454A-BDEE-9CD10F852923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2591049" y="3344239"/>
            <a:ext cx="6855164" cy="166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344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285" y="62754"/>
            <a:ext cx="10111317" cy="1283167"/>
          </a:xfrm>
          <a:prstGeom prst="rect">
            <a:avLst/>
          </a:prstGeom>
        </p:spPr>
        <p:txBody>
          <a:bodyPr vert="horz" lIns="130046" tIns="65023" rIns="130046" bIns="65023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285" y="1828801"/>
            <a:ext cx="10111317" cy="4297363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76659" y="6356351"/>
            <a:ext cx="2844800" cy="365125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r">
              <a:defRPr sz="1195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489343B2-20CD-5E47-B705-B8D47D75043B}" type="datetimeFigureOut">
              <a:rPr lang="en-US" smtClean="0"/>
              <a:t>9/15/15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2729" y="6356351"/>
            <a:ext cx="3860800" cy="365125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l">
              <a:defRPr sz="1195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89601" y="6356351"/>
            <a:ext cx="812800" cy="365125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ctr">
              <a:defRPr sz="1195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EE724A5A-BE45-454A-BDEE-9CD10F852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9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</p:sldLayoutIdLst>
  <p:txStyles>
    <p:titleStyle>
      <a:lvl1pPr algn="ctr" defTabSz="914353" rtl="0" eaLnBrk="1" latinLnBrk="0" hangingPunct="1">
        <a:spcBef>
          <a:spcPct val="0"/>
        </a:spcBef>
        <a:buNone/>
        <a:defRPr sz="4781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60" indent="-282560" algn="l" defTabSz="914353" rtl="0" eaLnBrk="1" latinLnBrk="0" hangingPunct="1">
        <a:spcBef>
          <a:spcPts val="2000"/>
        </a:spcBef>
        <a:buFont typeface="Calisto MT" pitchFamily="18" charset="0"/>
        <a:buChar char="•"/>
        <a:defRPr sz="2391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20" indent="-295260" algn="l" defTabSz="914353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18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381" indent="-282560" algn="l" defTabSz="914353" rtl="0" eaLnBrk="1" latinLnBrk="0" hangingPunct="1">
        <a:spcBef>
          <a:spcPts val="600"/>
        </a:spcBef>
        <a:buFont typeface="Calisto MT" pitchFamily="18" charset="0"/>
        <a:buChar char="•"/>
        <a:defRPr sz="1969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2942" indent="-282560" algn="l" defTabSz="914353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28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02" indent="-282560" algn="l" defTabSz="914353" rtl="0" eaLnBrk="1" latinLnBrk="0" hangingPunct="1">
        <a:spcBef>
          <a:spcPts val="600"/>
        </a:spcBef>
        <a:buFont typeface="Calisto MT" pitchFamily="18" charset="0"/>
        <a:buChar char="•"/>
        <a:defRPr sz="1828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1969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1969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1969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19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53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cs.wisc.edu/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6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cs.wisc.edu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" name="Table 149"/>
          <p:cNvGraphicFramePr/>
          <p:nvPr>
            <p:extLst>
              <p:ext uri="{D42A27DB-BD31-4B8C-83A1-F6EECF244321}">
                <p14:modId xmlns:p14="http://schemas.microsoft.com/office/powerpoint/2010/main" val="1726699364"/>
              </p:ext>
            </p:extLst>
          </p:nvPr>
        </p:nvGraphicFramePr>
        <p:xfrm>
          <a:off x="656340" y="2054511"/>
          <a:ext cx="2132812" cy="1827908"/>
        </p:xfrm>
        <a:graphic>
          <a:graphicData uri="http://schemas.openxmlformats.org/drawingml/2006/table">
            <a:tbl>
              <a:tblPr firstRow="1"/>
              <a:tblGrid>
                <a:gridCol w="693164"/>
                <a:gridCol w="917109"/>
                <a:gridCol w="522539"/>
              </a:tblGrid>
              <a:tr h="671513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</a:rPr>
                        <a:t>JOB</a:t>
                      </a:r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T w="12700">
                      <a:miter lim="400000"/>
                    </a:lnT>
                    <a:solidFill>
                      <a:srgbClr val="D45954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</a:rPr>
                        <a:t>arrival</a:t>
                      </a:r>
                    </a:p>
                  </a:txBody>
                  <a:tcPr marL="35719" marR="35719" marT="35719" marB="35719" anchor="ctr" horzOverflow="overflow">
                    <a:lnT w="12700">
                      <a:miter lim="400000"/>
                    </a:lnT>
                    <a:solidFill>
                      <a:srgbClr val="D45954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dirty="0">
                          <a:solidFill>
                            <a:srgbClr val="FFFFFF"/>
                          </a:solidFill>
                        </a:rPr>
                        <a:t>run</a:t>
                      </a:r>
                    </a:p>
                  </a:txBody>
                  <a:tcPr marL="35719" marR="35719" marT="35719" marB="35719" anchor="ctr" horzOverflow="overflow">
                    <a:lnR w="12700">
                      <a:miter lim="400000"/>
                    </a:lnR>
                    <a:lnT w="12700">
                      <a:miter lim="400000"/>
                    </a:lnT>
                    <a:solidFill>
                      <a:srgbClr val="D45954"/>
                    </a:solidFill>
                  </a:tcPr>
                </a:tc>
              </a:tr>
              <a:tr h="388441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</a:rPr>
                        <a:t>A</a:t>
                      </a:r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</a:rPr>
                        <a:t>40</a:t>
                      </a:r>
                    </a:p>
                  </a:txBody>
                  <a:tcPr marL="35719" marR="35719" marT="35719" marB="35719" anchor="ctr" horzOverflow="overflow">
                    <a:lnR w="12700">
                      <a:miter lim="400000"/>
                    </a:lnR>
                  </a:tcPr>
                </a:tc>
              </a:tr>
              <a:tr h="383977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</a:rPr>
                        <a:t>B</a:t>
                      </a:r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</a:rPr>
                        <a:t>20</a:t>
                      </a:r>
                    </a:p>
                  </a:txBody>
                  <a:tcPr marL="35719" marR="35719" marT="35719" marB="35719" anchor="ctr" horzOverflow="overflow">
                    <a:lnR w="12700">
                      <a:miter lim="400000"/>
                    </a:lnR>
                  </a:tcPr>
                </a:tc>
              </a:tr>
              <a:tr h="383977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</a:rPr>
                        <a:t>C</a:t>
                      </a:r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L="35719" marR="35719" marT="35719" marB="35719" anchor="ctr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dirty="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35719" marR="35719" marT="35719" marB="35719" anchor="ctr" horzOverflow="overflow">
                    <a:lnR w="12700">
                      <a:miter lim="400000"/>
                    </a:lnR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150" name="Shape 150"/>
          <p:cNvSpPr/>
          <p:nvPr/>
        </p:nvSpPr>
        <p:spPr>
          <a:xfrm>
            <a:off x="8633245" y="2735781"/>
            <a:ext cx="1303727" cy="651985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 sz="1828"/>
          </a:p>
        </p:txBody>
      </p:sp>
      <p:sp>
        <p:nvSpPr>
          <p:cNvPr id="151" name="Shape 151"/>
          <p:cNvSpPr/>
          <p:nvPr/>
        </p:nvSpPr>
        <p:spPr>
          <a:xfrm>
            <a:off x="7651213" y="2735782"/>
            <a:ext cx="651742" cy="651985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 sz="1828"/>
          </a:p>
        </p:txBody>
      </p:sp>
      <p:sp>
        <p:nvSpPr>
          <p:cNvPr id="152" name="Shape 152"/>
          <p:cNvSpPr/>
          <p:nvPr/>
        </p:nvSpPr>
        <p:spPr>
          <a:xfrm>
            <a:off x="9108715" y="2359282"/>
            <a:ext cx="366060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153" name="Shape 153"/>
          <p:cNvSpPr/>
          <p:nvPr/>
        </p:nvSpPr>
        <p:spPr>
          <a:xfrm>
            <a:off x="7767616" y="2359282"/>
            <a:ext cx="418937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154" name="Shape 154"/>
          <p:cNvSpPr/>
          <p:nvPr/>
        </p:nvSpPr>
        <p:spPr>
          <a:xfrm>
            <a:off x="7657378" y="3435351"/>
            <a:ext cx="2607938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55" name="Shape 155"/>
          <p:cNvSpPr/>
          <p:nvPr/>
        </p:nvSpPr>
        <p:spPr>
          <a:xfrm>
            <a:off x="7657378" y="3435351"/>
            <a:ext cx="1" cy="5412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56" name="Shape 156"/>
          <p:cNvSpPr/>
          <p:nvPr/>
        </p:nvSpPr>
        <p:spPr>
          <a:xfrm>
            <a:off x="7554216" y="3465674"/>
            <a:ext cx="271575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57" name="Shape 157"/>
          <p:cNvSpPr/>
          <p:nvPr/>
        </p:nvSpPr>
        <p:spPr>
          <a:xfrm>
            <a:off x="8309362" y="3435351"/>
            <a:ext cx="1" cy="5412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58" name="Shape 158"/>
          <p:cNvSpPr/>
          <p:nvPr/>
        </p:nvSpPr>
        <p:spPr>
          <a:xfrm>
            <a:off x="8066382" y="3465674"/>
            <a:ext cx="468817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159" name="Shape 159"/>
          <p:cNvSpPr/>
          <p:nvPr/>
        </p:nvSpPr>
        <p:spPr>
          <a:xfrm>
            <a:off x="8961346" y="3435351"/>
            <a:ext cx="1" cy="5412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60" name="Shape 160"/>
          <p:cNvSpPr/>
          <p:nvPr/>
        </p:nvSpPr>
        <p:spPr>
          <a:xfrm>
            <a:off x="8665207" y="3465674"/>
            <a:ext cx="575136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161" name="Shape 161"/>
          <p:cNvSpPr/>
          <p:nvPr/>
        </p:nvSpPr>
        <p:spPr>
          <a:xfrm>
            <a:off x="8961346" y="3435351"/>
            <a:ext cx="1" cy="5412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62" name="Shape 162"/>
          <p:cNvSpPr/>
          <p:nvPr/>
        </p:nvSpPr>
        <p:spPr>
          <a:xfrm>
            <a:off x="9613331" y="3435351"/>
            <a:ext cx="1" cy="5412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63" name="Shape 163"/>
          <p:cNvSpPr/>
          <p:nvPr/>
        </p:nvSpPr>
        <p:spPr>
          <a:xfrm>
            <a:off x="9313563" y="3465674"/>
            <a:ext cx="582391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164" name="Shape 164"/>
          <p:cNvSpPr/>
          <p:nvPr/>
        </p:nvSpPr>
        <p:spPr>
          <a:xfrm>
            <a:off x="10265314" y="3703241"/>
            <a:ext cx="1" cy="5412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65" name="Shape 165"/>
          <p:cNvSpPr/>
          <p:nvPr/>
        </p:nvSpPr>
        <p:spPr>
          <a:xfrm>
            <a:off x="9932108" y="3465674"/>
            <a:ext cx="649272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166" name="Shape 166"/>
          <p:cNvSpPr/>
          <p:nvPr/>
        </p:nvSpPr>
        <p:spPr>
          <a:xfrm>
            <a:off x="7648977" y="4898114"/>
            <a:ext cx="1303727" cy="651985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 sz="1828"/>
          </a:p>
        </p:txBody>
      </p:sp>
      <p:sp>
        <p:nvSpPr>
          <p:cNvPr id="167" name="Shape 167"/>
          <p:cNvSpPr/>
          <p:nvPr/>
        </p:nvSpPr>
        <p:spPr>
          <a:xfrm>
            <a:off x="9604929" y="4898115"/>
            <a:ext cx="348201" cy="651985"/>
          </a:xfrm>
          <a:prstGeom prst="rect">
            <a:avLst/>
          </a:prstGeom>
          <a:solidFill>
            <a:srgbClr val="BC802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 sz="1828"/>
          </a:p>
        </p:txBody>
      </p:sp>
      <p:sp>
        <p:nvSpPr>
          <p:cNvPr id="168" name="Shape 168"/>
          <p:cNvSpPr/>
          <p:nvPr/>
        </p:nvSpPr>
        <p:spPr>
          <a:xfrm>
            <a:off x="8952945" y="4898115"/>
            <a:ext cx="651742" cy="651985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 sz="1828"/>
          </a:p>
        </p:txBody>
      </p:sp>
      <p:sp>
        <p:nvSpPr>
          <p:cNvPr id="169" name="Shape 169"/>
          <p:cNvSpPr/>
          <p:nvPr/>
        </p:nvSpPr>
        <p:spPr>
          <a:xfrm>
            <a:off x="8115400" y="4521615"/>
            <a:ext cx="366060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170" name="Shape 170"/>
          <p:cNvSpPr/>
          <p:nvPr/>
        </p:nvSpPr>
        <p:spPr>
          <a:xfrm>
            <a:off x="9069348" y="4521615"/>
            <a:ext cx="418936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171" name="Shape 171"/>
          <p:cNvSpPr/>
          <p:nvPr/>
        </p:nvSpPr>
        <p:spPr>
          <a:xfrm>
            <a:off x="9534749" y="4521615"/>
            <a:ext cx="488561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172" name="Shape 172"/>
          <p:cNvSpPr/>
          <p:nvPr/>
        </p:nvSpPr>
        <p:spPr>
          <a:xfrm>
            <a:off x="7655375" y="5597684"/>
            <a:ext cx="2607938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73" name="Shape 173"/>
          <p:cNvSpPr/>
          <p:nvPr/>
        </p:nvSpPr>
        <p:spPr>
          <a:xfrm>
            <a:off x="7552213" y="5628007"/>
            <a:ext cx="271575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74" name="Shape 174"/>
          <p:cNvSpPr/>
          <p:nvPr/>
        </p:nvSpPr>
        <p:spPr>
          <a:xfrm>
            <a:off x="8307359" y="5597684"/>
            <a:ext cx="1" cy="5412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75" name="Shape 175"/>
          <p:cNvSpPr/>
          <p:nvPr/>
        </p:nvSpPr>
        <p:spPr>
          <a:xfrm>
            <a:off x="8064379" y="5628007"/>
            <a:ext cx="468817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176" name="Shape 176"/>
          <p:cNvSpPr/>
          <p:nvPr/>
        </p:nvSpPr>
        <p:spPr>
          <a:xfrm>
            <a:off x="8959344" y="5597684"/>
            <a:ext cx="1" cy="5412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77" name="Shape 177"/>
          <p:cNvSpPr/>
          <p:nvPr/>
        </p:nvSpPr>
        <p:spPr>
          <a:xfrm>
            <a:off x="8663205" y="5628007"/>
            <a:ext cx="575136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178" name="Shape 178"/>
          <p:cNvSpPr/>
          <p:nvPr/>
        </p:nvSpPr>
        <p:spPr>
          <a:xfrm>
            <a:off x="8959344" y="5597684"/>
            <a:ext cx="1" cy="5412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79" name="Shape 179"/>
          <p:cNvSpPr/>
          <p:nvPr/>
        </p:nvSpPr>
        <p:spPr>
          <a:xfrm>
            <a:off x="9611328" y="5597684"/>
            <a:ext cx="1" cy="5412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80" name="Shape 180"/>
          <p:cNvSpPr/>
          <p:nvPr/>
        </p:nvSpPr>
        <p:spPr>
          <a:xfrm>
            <a:off x="9311561" y="5628007"/>
            <a:ext cx="582391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181" name="Shape 181"/>
          <p:cNvSpPr/>
          <p:nvPr/>
        </p:nvSpPr>
        <p:spPr>
          <a:xfrm>
            <a:off x="9930105" y="5628007"/>
            <a:ext cx="649271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182" name="Shape 182"/>
          <p:cNvSpPr/>
          <p:nvPr/>
        </p:nvSpPr>
        <p:spPr>
          <a:xfrm>
            <a:off x="8303198" y="2735782"/>
            <a:ext cx="348201" cy="651985"/>
          </a:xfrm>
          <a:prstGeom prst="rect">
            <a:avLst/>
          </a:prstGeom>
          <a:solidFill>
            <a:srgbClr val="BC802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 sz="1828"/>
          </a:p>
        </p:txBody>
      </p:sp>
      <p:sp>
        <p:nvSpPr>
          <p:cNvPr id="183" name="Shape 183"/>
          <p:cNvSpPr/>
          <p:nvPr/>
        </p:nvSpPr>
        <p:spPr>
          <a:xfrm>
            <a:off x="8233018" y="2359282"/>
            <a:ext cx="488561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184" name="Shape 184"/>
          <p:cNvSpPr/>
          <p:nvPr/>
        </p:nvSpPr>
        <p:spPr>
          <a:xfrm>
            <a:off x="5403326" y="4904072"/>
            <a:ext cx="1303727" cy="651985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 sz="1828"/>
          </a:p>
        </p:txBody>
      </p:sp>
      <p:sp>
        <p:nvSpPr>
          <p:cNvPr id="185" name="Shape 185"/>
          <p:cNvSpPr/>
          <p:nvPr/>
        </p:nvSpPr>
        <p:spPr>
          <a:xfrm>
            <a:off x="4421295" y="4904072"/>
            <a:ext cx="164684" cy="651985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 sz="1828"/>
          </a:p>
        </p:txBody>
      </p:sp>
      <p:sp>
        <p:nvSpPr>
          <p:cNvPr id="186" name="Shape 186"/>
          <p:cNvSpPr/>
          <p:nvPr/>
        </p:nvSpPr>
        <p:spPr>
          <a:xfrm>
            <a:off x="5878797" y="4527572"/>
            <a:ext cx="366060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187" name="Shape 187"/>
          <p:cNvSpPr/>
          <p:nvPr/>
        </p:nvSpPr>
        <p:spPr>
          <a:xfrm>
            <a:off x="4296596" y="4527573"/>
            <a:ext cx="418937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188" name="Shape 188"/>
          <p:cNvSpPr/>
          <p:nvPr/>
        </p:nvSpPr>
        <p:spPr>
          <a:xfrm>
            <a:off x="4427460" y="5603640"/>
            <a:ext cx="2607937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89" name="Shape 189"/>
          <p:cNvSpPr/>
          <p:nvPr/>
        </p:nvSpPr>
        <p:spPr>
          <a:xfrm>
            <a:off x="4324298" y="5633965"/>
            <a:ext cx="271574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90" name="Shape 190"/>
          <p:cNvSpPr/>
          <p:nvPr/>
        </p:nvSpPr>
        <p:spPr>
          <a:xfrm>
            <a:off x="5079444" y="5603640"/>
            <a:ext cx="1" cy="5412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91" name="Shape 191"/>
          <p:cNvSpPr/>
          <p:nvPr/>
        </p:nvSpPr>
        <p:spPr>
          <a:xfrm>
            <a:off x="4836463" y="5633965"/>
            <a:ext cx="468817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192" name="Shape 192"/>
          <p:cNvSpPr/>
          <p:nvPr/>
        </p:nvSpPr>
        <p:spPr>
          <a:xfrm>
            <a:off x="5731428" y="5603640"/>
            <a:ext cx="1" cy="5412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93" name="Shape 193"/>
          <p:cNvSpPr/>
          <p:nvPr/>
        </p:nvSpPr>
        <p:spPr>
          <a:xfrm>
            <a:off x="5435288" y="5633965"/>
            <a:ext cx="575136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194" name="Shape 194"/>
          <p:cNvSpPr/>
          <p:nvPr/>
        </p:nvSpPr>
        <p:spPr>
          <a:xfrm>
            <a:off x="5731428" y="5603640"/>
            <a:ext cx="1" cy="5412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95" name="Shape 195"/>
          <p:cNvSpPr/>
          <p:nvPr/>
        </p:nvSpPr>
        <p:spPr>
          <a:xfrm>
            <a:off x="6383412" y="5603640"/>
            <a:ext cx="1" cy="5412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96" name="Shape 196"/>
          <p:cNvSpPr/>
          <p:nvPr/>
        </p:nvSpPr>
        <p:spPr>
          <a:xfrm>
            <a:off x="6083645" y="5633965"/>
            <a:ext cx="582391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197" name="Shape 197"/>
          <p:cNvSpPr/>
          <p:nvPr/>
        </p:nvSpPr>
        <p:spPr>
          <a:xfrm>
            <a:off x="7035396" y="5603640"/>
            <a:ext cx="1" cy="5412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98" name="Shape 198"/>
          <p:cNvSpPr/>
          <p:nvPr/>
        </p:nvSpPr>
        <p:spPr>
          <a:xfrm>
            <a:off x="6702189" y="5633965"/>
            <a:ext cx="649271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199" name="Shape 199"/>
          <p:cNvSpPr/>
          <p:nvPr/>
        </p:nvSpPr>
        <p:spPr>
          <a:xfrm>
            <a:off x="4591075" y="4904072"/>
            <a:ext cx="348202" cy="651985"/>
          </a:xfrm>
          <a:prstGeom prst="rect">
            <a:avLst/>
          </a:prstGeom>
          <a:solidFill>
            <a:srgbClr val="BC802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 sz="1828"/>
          </a:p>
        </p:txBody>
      </p:sp>
      <p:sp>
        <p:nvSpPr>
          <p:cNvPr id="200" name="Shape 200"/>
          <p:cNvSpPr/>
          <p:nvPr/>
        </p:nvSpPr>
        <p:spPr>
          <a:xfrm>
            <a:off x="4604487" y="4527572"/>
            <a:ext cx="271574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201" name="Shape 201"/>
          <p:cNvSpPr/>
          <p:nvPr/>
        </p:nvSpPr>
        <p:spPr>
          <a:xfrm>
            <a:off x="4912428" y="4904072"/>
            <a:ext cx="557277" cy="651985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 sz="1828"/>
          </a:p>
        </p:txBody>
      </p:sp>
      <p:sp>
        <p:nvSpPr>
          <p:cNvPr id="202" name="Shape 202"/>
          <p:cNvSpPr/>
          <p:nvPr/>
        </p:nvSpPr>
        <p:spPr>
          <a:xfrm>
            <a:off x="5031690" y="4527572"/>
            <a:ext cx="288203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203" name="Shape 203"/>
          <p:cNvSpPr/>
          <p:nvPr/>
        </p:nvSpPr>
        <p:spPr>
          <a:xfrm>
            <a:off x="4400670" y="2753442"/>
            <a:ext cx="164683" cy="651985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B5D12"/>
                </a:solidFill>
              </a:defRPr>
            </a:pPr>
            <a:endParaRPr sz="1828"/>
          </a:p>
        </p:txBody>
      </p:sp>
      <p:sp>
        <p:nvSpPr>
          <p:cNvPr id="204" name="Shape 204"/>
          <p:cNvSpPr/>
          <p:nvPr/>
        </p:nvSpPr>
        <p:spPr>
          <a:xfrm>
            <a:off x="4349652" y="2376944"/>
            <a:ext cx="271574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205" name="Shape 205"/>
          <p:cNvSpPr/>
          <p:nvPr/>
        </p:nvSpPr>
        <p:spPr>
          <a:xfrm>
            <a:off x="4406835" y="3453012"/>
            <a:ext cx="2607938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206" name="Shape 206"/>
          <p:cNvSpPr/>
          <p:nvPr/>
        </p:nvSpPr>
        <p:spPr>
          <a:xfrm>
            <a:off x="4303673" y="3483335"/>
            <a:ext cx="271575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207" name="Shape 207"/>
          <p:cNvSpPr/>
          <p:nvPr/>
        </p:nvSpPr>
        <p:spPr>
          <a:xfrm>
            <a:off x="5058818" y="3453012"/>
            <a:ext cx="1" cy="5412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208" name="Shape 208"/>
          <p:cNvSpPr/>
          <p:nvPr/>
        </p:nvSpPr>
        <p:spPr>
          <a:xfrm>
            <a:off x="4815839" y="3483335"/>
            <a:ext cx="468817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209" name="Shape 209"/>
          <p:cNvSpPr/>
          <p:nvPr/>
        </p:nvSpPr>
        <p:spPr>
          <a:xfrm>
            <a:off x="5710803" y="3453012"/>
            <a:ext cx="1" cy="5412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210" name="Shape 210"/>
          <p:cNvSpPr/>
          <p:nvPr/>
        </p:nvSpPr>
        <p:spPr>
          <a:xfrm>
            <a:off x="5414663" y="3483335"/>
            <a:ext cx="575137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211" name="Shape 211"/>
          <p:cNvSpPr/>
          <p:nvPr/>
        </p:nvSpPr>
        <p:spPr>
          <a:xfrm>
            <a:off x="5710803" y="3453012"/>
            <a:ext cx="1" cy="5412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212" name="Shape 212"/>
          <p:cNvSpPr/>
          <p:nvPr/>
        </p:nvSpPr>
        <p:spPr>
          <a:xfrm>
            <a:off x="6362787" y="3453012"/>
            <a:ext cx="1" cy="5412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213" name="Shape 213"/>
          <p:cNvSpPr/>
          <p:nvPr/>
        </p:nvSpPr>
        <p:spPr>
          <a:xfrm>
            <a:off x="6063020" y="3483335"/>
            <a:ext cx="582392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214" name="Shape 214"/>
          <p:cNvSpPr/>
          <p:nvPr/>
        </p:nvSpPr>
        <p:spPr>
          <a:xfrm>
            <a:off x="7014771" y="3453012"/>
            <a:ext cx="1" cy="5412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215" name="Shape 215"/>
          <p:cNvSpPr/>
          <p:nvPr/>
        </p:nvSpPr>
        <p:spPr>
          <a:xfrm>
            <a:off x="6681563" y="3483335"/>
            <a:ext cx="649271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216" name="Shape 216"/>
          <p:cNvSpPr/>
          <p:nvPr/>
        </p:nvSpPr>
        <p:spPr>
          <a:xfrm>
            <a:off x="4561405" y="2753442"/>
            <a:ext cx="164684" cy="651985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 sz="1828"/>
          </a:p>
        </p:txBody>
      </p:sp>
      <p:sp>
        <p:nvSpPr>
          <p:cNvPr id="217" name="Shape 217"/>
          <p:cNvSpPr/>
          <p:nvPr/>
        </p:nvSpPr>
        <p:spPr>
          <a:xfrm>
            <a:off x="4510387" y="2376944"/>
            <a:ext cx="271574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218" name="Shape 218"/>
          <p:cNvSpPr/>
          <p:nvPr/>
        </p:nvSpPr>
        <p:spPr>
          <a:xfrm>
            <a:off x="4722139" y="2753442"/>
            <a:ext cx="164684" cy="651985"/>
          </a:xfrm>
          <a:prstGeom prst="rect">
            <a:avLst/>
          </a:prstGeom>
          <a:solidFill>
            <a:srgbClr val="E8A433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 sz="1828"/>
          </a:p>
        </p:txBody>
      </p:sp>
      <p:sp>
        <p:nvSpPr>
          <p:cNvPr id="219" name="Shape 219"/>
          <p:cNvSpPr/>
          <p:nvPr/>
        </p:nvSpPr>
        <p:spPr>
          <a:xfrm>
            <a:off x="4671121" y="2376944"/>
            <a:ext cx="271574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220" name="Shape 220"/>
          <p:cNvSpPr/>
          <p:nvPr/>
        </p:nvSpPr>
        <p:spPr>
          <a:xfrm>
            <a:off x="4882873" y="2753442"/>
            <a:ext cx="164684" cy="651985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B5D12"/>
                </a:solidFill>
              </a:defRPr>
            </a:pPr>
            <a:endParaRPr sz="1828"/>
          </a:p>
        </p:txBody>
      </p:sp>
      <p:sp>
        <p:nvSpPr>
          <p:cNvPr id="221" name="Shape 221"/>
          <p:cNvSpPr/>
          <p:nvPr/>
        </p:nvSpPr>
        <p:spPr>
          <a:xfrm>
            <a:off x="4831856" y="2376944"/>
            <a:ext cx="271574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222" name="Shape 222"/>
          <p:cNvSpPr/>
          <p:nvPr/>
        </p:nvSpPr>
        <p:spPr>
          <a:xfrm>
            <a:off x="5043608" y="2753442"/>
            <a:ext cx="164684" cy="651985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 sz="1828"/>
          </a:p>
        </p:txBody>
      </p:sp>
      <p:sp>
        <p:nvSpPr>
          <p:cNvPr id="223" name="Shape 223"/>
          <p:cNvSpPr/>
          <p:nvPr/>
        </p:nvSpPr>
        <p:spPr>
          <a:xfrm>
            <a:off x="4992590" y="2376944"/>
            <a:ext cx="271574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224" name="Shape 224"/>
          <p:cNvSpPr/>
          <p:nvPr/>
        </p:nvSpPr>
        <p:spPr>
          <a:xfrm>
            <a:off x="5204342" y="2753442"/>
            <a:ext cx="164684" cy="651985"/>
          </a:xfrm>
          <a:prstGeom prst="rect">
            <a:avLst/>
          </a:prstGeom>
          <a:solidFill>
            <a:srgbClr val="E8A433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 sz="1828"/>
          </a:p>
        </p:txBody>
      </p:sp>
      <p:sp>
        <p:nvSpPr>
          <p:cNvPr id="225" name="Shape 225"/>
          <p:cNvSpPr/>
          <p:nvPr/>
        </p:nvSpPr>
        <p:spPr>
          <a:xfrm>
            <a:off x="5153324" y="2376944"/>
            <a:ext cx="271574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226" name="Shape 226"/>
          <p:cNvSpPr/>
          <p:nvPr/>
        </p:nvSpPr>
        <p:spPr>
          <a:xfrm>
            <a:off x="5365077" y="2753442"/>
            <a:ext cx="164684" cy="651985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B5D12"/>
                </a:solidFill>
              </a:defRPr>
            </a:pPr>
            <a:endParaRPr sz="1828"/>
          </a:p>
        </p:txBody>
      </p:sp>
      <p:sp>
        <p:nvSpPr>
          <p:cNvPr id="227" name="Shape 227"/>
          <p:cNvSpPr/>
          <p:nvPr/>
        </p:nvSpPr>
        <p:spPr>
          <a:xfrm>
            <a:off x="5314059" y="2376944"/>
            <a:ext cx="271574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228" name="Shape 228"/>
          <p:cNvSpPr/>
          <p:nvPr/>
        </p:nvSpPr>
        <p:spPr>
          <a:xfrm>
            <a:off x="5525811" y="2753442"/>
            <a:ext cx="164684" cy="651985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 sz="1828"/>
          </a:p>
        </p:txBody>
      </p:sp>
      <p:sp>
        <p:nvSpPr>
          <p:cNvPr id="229" name="Shape 229"/>
          <p:cNvSpPr/>
          <p:nvPr/>
        </p:nvSpPr>
        <p:spPr>
          <a:xfrm>
            <a:off x="5474793" y="2376944"/>
            <a:ext cx="271574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230" name="Shape 230"/>
          <p:cNvSpPr/>
          <p:nvPr/>
        </p:nvSpPr>
        <p:spPr>
          <a:xfrm>
            <a:off x="5686545" y="2753442"/>
            <a:ext cx="164684" cy="651985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B5D12"/>
                </a:solidFill>
              </a:defRPr>
            </a:pPr>
            <a:endParaRPr sz="1828"/>
          </a:p>
        </p:txBody>
      </p:sp>
      <p:sp>
        <p:nvSpPr>
          <p:cNvPr id="231" name="Shape 231"/>
          <p:cNvSpPr/>
          <p:nvPr/>
        </p:nvSpPr>
        <p:spPr>
          <a:xfrm>
            <a:off x="5635527" y="2376944"/>
            <a:ext cx="271574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232" name="Shape 232"/>
          <p:cNvSpPr/>
          <p:nvPr/>
        </p:nvSpPr>
        <p:spPr>
          <a:xfrm>
            <a:off x="5847280" y="2753442"/>
            <a:ext cx="164684" cy="651985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 sz="1828"/>
          </a:p>
        </p:txBody>
      </p:sp>
      <p:sp>
        <p:nvSpPr>
          <p:cNvPr id="233" name="Shape 233"/>
          <p:cNvSpPr/>
          <p:nvPr/>
        </p:nvSpPr>
        <p:spPr>
          <a:xfrm>
            <a:off x="5796262" y="2376944"/>
            <a:ext cx="271574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234" name="Shape 234"/>
          <p:cNvSpPr/>
          <p:nvPr/>
        </p:nvSpPr>
        <p:spPr>
          <a:xfrm>
            <a:off x="6008014" y="2753442"/>
            <a:ext cx="164684" cy="651985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B5D12"/>
                </a:solidFill>
              </a:defRPr>
            </a:pPr>
            <a:endParaRPr sz="1828"/>
          </a:p>
        </p:txBody>
      </p:sp>
      <p:sp>
        <p:nvSpPr>
          <p:cNvPr id="235" name="Shape 235"/>
          <p:cNvSpPr/>
          <p:nvPr/>
        </p:nvSpPr>
        <p:spPr>
          <a:xfrm>
            <a:off x="5956996" y="2376944"/>
            <a:ext cx="271574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236" name="Shape 236"/>
          <p:cNvSpPr/>
          <p:nvPr/>
        </p:nvSpPr>
        <p:spPr>
          <a:xfrm>
            <a:off x="6168749" y="2753442"/>
            <a:ext cx="164683" cy="651985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B5D12"/>
                </a:solidFill>
              </a:defRPr>
            </a:pPr>
            <a:endParaRPr sz="1828"/>
          </a:p>
        </p:txBody>
      </p:sp>
      <p:sp>
        <p:nvSpPr>
          <p:cNvPr id="237" name="Shape 237"/>
          <p:cNvSpPr/>
          <p:nvPr/>
        </p:nvSpPr>
        <p:spPr>
          <a:xfrm>
            <a:off x="6117731" y="2376944"/>
            <a:ext cx="271574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238" name="Shape 238"/>
          <p:cNvSpPr/>
          <p:nvPr/>
        </p:nvSpPr>
        <p:spPr>
          <a:xfrm>
            <a:off x="6329483" y="2753442"/>
            <a:ext cx="164683" cy="651985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B5D12"/>
                </a:solidFill>
              </a:defRPr>
            </a:pPr>
            <a:endParaRPr sz="1828"/>
          </a:p>
        </p:txBody>
      </p:sp>
      <p:sp>
        <p:nvSpPr>
          <p:cNvPr id="239" name="Shape 239"/>
          <p:cNvSpPr/>
          <p:nvPr/>
        </p:nvSpPr>
        <p:spPr>
          <a:xfrm>
            <a:off x="6278465" y="2376944"/>
            <a:ext cx="271574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240" name="Shape 240"/>
          <p:cNvSpPr/>
          <p:nvPr/>
        </p:nvSpPr>
        <p:spPr>
          <a:xfrm>
            <a:off x="6490217" y="2753442"/>
            <a:ext cx="164683" cy="651985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B5D12"/>
                </a:solidFill>
              </a:defRPr>
            </a:pPr>
            <a:endParaRPr sz="1828"/>
          </a:p>
        </p:txBody>
      </p:sp>
      <p:sp>
        <p:nvSpPr>
          <p:cNvPr id="241" name="Shape 241"/>
          <p:cNvSpPr/>
          <p:nvPr/>
        </p:nvSpPr>
        <p:spPr>
          <a:xfrm>
            <a:off x="6439199" y="2376944"/>
            <a:ext cx="271574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242" name="Shape 242"/>
          <p:cNvSpPr/>
          <p:nvPr/>
        </p:nvSpPr>
        <p:spPr>
          <a:xfrm>
            <a:off x="672315" y="1603854"/>
            <a:ext cx="1750102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defTabSz="508254">
              <a:spcBef>
                <a:spcPts val="3600"/>
              </a:spcBef>
              <a:defRPr sz="3306" b="1">
                <a:solidFill>
                  <a:srgbClr val="D45954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324" dirty="0"/>
              <a:t>Workload</a:t>
            </a:r>
          </a:p>
        </p:txBody>
      </p:sp>
      <p:sp>
        <p:nvSpPr>
          <p:cNvPr id="243" name="Shape 243"/>
          <p:cNvSpPr/>
          <p:nvPr/>
        </p:nvSpPr>
        <p:spPr>
          <a:xfrm>
            <a:off x="689895" y="4115126"/>
            <a:ext cx="2099258" cy="215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r>
              <a:rPr sz="2672" b="1" dirty="0">
                <a:solidFill>
                  <a:schemeClr val="bg2"/>
                </a:solidFill>
                <a:latin typeface="Helvetica"/>
                <a:ea typeface="Helvetica"/>
                <a:cs typeface="Helvetica"/>
                <a:sym typeface="Helvetica"/>
              </a:rPr>
              <a:t>Schedulers</a:t>
            </a:r>
            <a:r>
              <a:rPr sz="2672" dirty="0">
                <a:solidFill>
                  <a:schemeClr val="bg2"/>
                </a:solidFill>
              </a:rPr>
              <a:t>:</a:t>
            </a:r>
            <a:br>
              <a:rPr sz="2672" dirty="0">
                <a:solidFill>
                  <a:schemeClr val="bg2"/>
                </a:solidFill>
              </a:rPr>
            </a:br>
            <a:r>
              <a:rPr sz="2672" dirty="0">
                <a:solidFill>
                  <a:schemeClr val="bg2"/>
                </a:solidFill>
              </a:rPr>
              <a:t>	FIFO</a:t>
            </a:r>
            <a:br>
              <a:rPr sz="2672" dirty="0">
                <a:solidFill>
                  <a:schemeClr val="bg2"/>
                </a:solidFill>
              </a:rPr>
            </a:br>
            <a:r>
              <a:rPr sz="2672" dirty="0">
                <a:solidFill>
                  <a:schemeClr val="bg2"/>
                </a:solidFill>
              </a:rPr>
              <a:t>	SJF</a:t>
            </a:r>
            <a:br>
              <a:rPr sz="2672" dirty="0">
                <a:solidFill>
                  <a:schemeClr val="bg2"/>
                </a:solidFill>
              </a:rPr>
            </a:br>
            <a:r>
              <a:rPr sz="2672" dirty="0">
                <a:solidFill>
                  <a:schemeClr val="bg2"/>
                </a:solidFill>
              </a:rPr>
              <a:t>	STCF</a:t>
            </a:r>
            <a:br>
              <a:rPr sz="2672" dirty="0">
                <a:solidFill>
                  <a:schemeClr val="bg2"/>
                </a:solidFill>
              </a:rPr>
            </a:br>
            <a:r>
              <a:rPr sz="2672" dirty="0">
                <a:solidFill>
                  <a:schemeClr val="bg2"/>
                </a:solidFill>
              </a:rPr>
              <a:t>	RR</a:t>
            </a:r>
          </a:p>
        </p:txBody>
      </p:sp>
      <p:sp>
        <p:nvSpPr>
          <p:cNvPr id="244" name="Shape 244"/>
          <p:cNvSpPr/>
          <p:nvPr/>
        </p:nvSpPr>
        <p:spPr>
          <a:xfrm>
            <a:off x="6190937" y="1938797"/>
            <a:ext cx="1750102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defTabSz="508254">
              <a:spcBef>
                <a:spcPts val="3600"/>
              </a:spcBef>
              <a:defRPr sz="3306" b="1">
                <a:solidFill>
                  <a:srgbClr val="8881F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324"/>
              <a:t>Timelines</a:t>
            </a:r>
          </a:p>
        </p:txBody>
      </p:sp>
      <p:sp>
        <p:nvSpPr>
          <p:cNvPr id="245" name="Shape 245"/>
          <p:cNvSpPr/>
          <p:nvPr/>
        </p:nvSpPr>
        <p:spPr>
          <a:xfrm>
            <a:off x="4826822" y="3926818"/>
            <a:ext cx="1750102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defTabSz="508254">
              <a:spcBef>
                <a:spcPts val="3600"/>
              </a:spcBef>
              <a:defRPr sz="3306" b="1">
                <a:solidFill>
                  <a:srgbClr val="8881F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324"/>
              <a:t>RR</a:t>
            </a:r>
          </a:p>
        </p:txBody>
      </p:sp>
      <p:sp>
        <p:nvSpPr>
          <p:cNvPr id="246" name="Shape 246"/>
          <p:cNvSpPr/>
          <p:nvPr/>
        </p:nvSpPr>
        <p:spPr>
          <a:xfrm>
            <a:off x="8086295" y="3926818"/>
            <a:ext cx="1750102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defTabSz="508254">
              <a:spcBef>
                <a:spcPts val="3600"/>
              </a:spcBef>
              <a:defRPr sz="3306" b="1">
                <a:solidFill>
                  <a:srgbClr val="8881F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324" dirty="0"/>
              <a:t>SJF</a:t>
            </a:r>
          </a:p>
        </p:txBody>
      </p:sp>
      <p:sp>
        <p:nvSpPr>
          <p:cNvPr id="247" name="Shape 247"/>
          <p:cNvSpPr/>
          <p:nvPr/>
        </p:nvSpPr>
        <p:spPr>
          <a:xfrm>
            <a:off x="4826822" y="6075655"/>
            <a:ext cx="1750102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defTabSz="508254">
              <a:spcBef>
                <a:spcPts val="3600"/>
              </a:spcBef>
              <a:defRPr sz="3306" b="1">
                <a:solidFill>
                  <a:srgbClr val="8881F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324"/>
              <a:t>STCF</a:t>
            </a:r>
          </a:p>
        </p:txBody>
      </p:sp>
      <p:sp>
        <p:nvSpPr>
          <p:cNvPr id="248" name="Shape 248"/>
          <p:cNvSpPr/>
          <p:nvPr/>
        </p:nvSpPr>
        <p:spPr>
          <a:xfrm>
            <a:off x="8077365" y="6096336"/>
            <a:ext cx="1750102" cy="431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defTabSz="508254">
              <a:spcBef>
                <a:spcPts val="3600"/>
              </a:spcBef>
              <a:defRPr sz="3306" b="1">
                <a:solidFill>
                  <a:srgbClr val="8881F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324"/>
              <a:t>FIFO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Policy:</a:t>
            </a:r>
            <a:br>
              <a:rPr lang="en-US" dirty="0" smtClean="0"/>
            </a:br>
            <a:r>
              <a:rPr lang="en-US" dirty="0" smtClean="0"/>
              <a:t>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775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" grpId="0" animBg="1"/>
      <p:bldP spid="246" grpId="0" animBg="1"/>
      <p:bldP spid="247" grpId="0" animBg="1"/>
      <p:bldP spid="24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 dirty="0" smtClean="0"/>
              <a:t>Where Are stacks Used?</a:t>
            </a:r>
            <a:endParaRPr lang="en-US" altLang="en-US" sz="60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268941" y="1703295"/>
            <a:ext cx="11443447" cy="50202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000" dirty="0"/>
              <a:t>OS uses stack for procedure call frames 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(</a:t>
            </a:r>
            <a:r>
              <a:rPr lang="en-US" altLang="en-US" sz="2000" dirty="0"/>
              <a:t>local </a:t>
            </a:r>
            <a:r>
              <a:rPr lang="en-US" altLang="en-US" sz="2000" dirty="0" smtClean="0"/>
              <a:t>variables and parameters)</a:t>
            </a:r>
            <a:endParaRPr lang="en-US" alt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1039284" y="2321860"/>
            <a:ext cx="10242797" cy="3732585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000" dirty="0">
                <a:latin typeface="Courier" charset="0"/>
              </a:rPr>
              <a:t>main () {</a:t>
            </a:r>
            <a:br>
              <a:rPr lang="en-US" altLang="en-US" sz="2000" dirty="0">
                <a:latin typeface="Courier" charset="0"/>
              </a:rPr>
            </a:br>
            <a:r>
              <a:rPr lang="en-US" altLang="en-US" sz="2000" dirty="0">
                <a:latin typeface="Courier" charset="0"/>
              </a:rPr>
              <a:t>	</a:t>
            </a:r>
            <a:r>
              <a:rPr lang="en-US" altLang="en-US" sz="2000" dirty="0" err="1">
                <a:latin typeface="Courier" charset="0"/>
              </a:rPr>
              <a:t>int</a:t>
            </a:r>
            <a:r>
              <a:rPr lang="en-US" altLang="en-US" sz="2000" dirty="0">
                <a:latin typeface="Courier" charset="0"/>
              </a:rPr>
              <a:t> A = 0;</a:t>
            </a:r>
            <a:br>
              <a:rPr lang="en-US" altLang="en-US" sz="2000" dirty="0">
                <a:latin typeface="Courier" charset="0"/>
              </a:rPr>
            </a:br>
            <a:r>
              <a:rPr lang="en-US" altLang="en-US" sz="2000" dirty="0">
                <a:latin typeface="Courier" charset="0"/>
              </a:rPr>
              <a:t>	foo (A);</a:t>
            </a:r>
            <a:br>
              <a:rPr lang="en-US" altLang="en-US" sz="2000" dirty="0">
                <a:latin typeface="Courier" charset="0"/>
              </a:rPr>
            </a:br>
            <a:r>
              <a:rPr lang="en-US" altLang="en-US" sz="2000" dirty="0">
                <a:latin typeface="Courier" charset="0"/>
              </a:rPr>
              <a:t>	</a:t>
            </a:r>
            <a:r>
              <a:rPr lang="en-US" altLang="en-US" sz="2000" dirty="0" err="1">
                <a:latin typeface="Courier" charset="0"/>
              </a:rPr>
              <a:t>printf</a:t>
            </a:r>
            <a:r>
              <a:rPr lang="en-US" altLang="en-US" sz="2000" dirty="0">
                <a:latin typeface="Courier" charset="0"/>
              </a:rPr>
              <a:t>(“A: %d\n”, A);</a:t>
            </a:r>
            <a:br>
              <a:rPr lang="en-US" altLang="en-US" sz="2000" dirty="0">
                <a:latin typeface="Courier" charset="0"/>
              </a:rPr>
            </a:br>
            <a:r>
              <a:rPr lang="en-US" altLang="en-US" sz="2000" dirty="0" smtClean="0">
                <a:latin typeface="Courier" charset="0"/>
              </a:rPr>
              <a:t>}</a:t>
            </a:r>
            <a:endParaRPr lang="en-US" altLang="en-US" sz="2000" dirty="0">
              <a:latin typeface="Courier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000" dirty="0">
                <a:latin typeface="Courier" charset="0"/>
              </a:rPr>
              <a:t>void foo (</a:t>
            </a:r>
            <a:r>
              <a:rPr lang="en-US" altLang="en-US" sz="2000" dirty="0" err="1">
                <a:latin typeface="Courier" charset="0"/>
              </a:rPr>
              <a:t>int</a:t>
            </a:r>
            <a:r>
              <a:rPr lang="en-US" altLang="en-US" sz="2000" dirty="0">
                <a:latin typeface="Courier" charset="0"/>
              </a:rPr>
              <a:t> Z) {</a:t>
            </a:r>
            <a:br>
              <a:rPr lang="en-US" altLang="en-US" sz="2000" dirty="0">
                <a:latin typeface="Courier" charset="0"/>
              </a:rPr>
            </a:br>
            <a:r>
              <a:rPr lang="en-US" altLang="en-US" sz="2000" dirty="0">
                <a:latin typeface="Courier" charset="0"/>
              </a:rPr>
              <a:t>	</a:t>
            </a:r>
            <a:r>
              <a:rPr lang="en-US" altLang="en-US" sz="2000" dirty="0" err="1">
                <a:latin typeface="Courier" charset="0"/>
              </a:rPr>
              <a:t>int</a:t>
            </a:r>
            <a:r>
              <a:rPr lang="en-US" altLang="en-US" sz="2000" dirty="0">
                <a:latin typeface="Courier" charset="0"/>
              </a:rPr>
              <a:t> A = 2;</a:t>
            </a:r>
            <a:br>
              <a:rPr lang="en-US" altLang="en-US" sz="2000" dirty="0">
                <a:latin typeface="Courier" charset="0"/>
              </a:rPr>
            </a:br>
            <a:r>
              <a:rPr lang="en-US" altLang="en-US" sz="2000" dirty="0">
                <a:latin typeface="Courier" charset="0"/>
              </a:rPr>
              <a:t>	Z = 5;</a:t>
            </a:r>
            <a:br>
              <a:rPr lang="en-US" altLang="en-US" sz="2000" dirty="0">
                <a:latin typeface="Courier" charset="0"/>
              </a:rPr>
            </a:br>
            <a:r>
              <a:rPr lang="en-US" altLang="en-US" sz="2000" dirty="0">
                <a:latin typeface="Courier" charset="0"/>
              </a:rPr>
              <a:t>	</a:t>
            </a:r>
            <a:r>
              <a:rPr lang="en-US" altLang="en-US" sz="2000" dirty="0" err="1">
                <a:latin typeface="Courier" charset="0"/>
              </a:rPr>
              <a:t>printf</a:t>
            </a:r>
            <a:r>
              <a:rPr lang="en-US" altLang="en-US" sz="2000" dirty="0">
                <a:latin typeface="Courier" charset="0"/>
              </a:rPr>
              <a:t>(“A: %d Z: %d\n”, A, Z);</a:t>
            </a:r>
            <a:br>
              <a:rPr lang="en-US" altLang="en-US" sz="2000" dirty="0">
                <a:latin typeface="Courier" charset="0"/>
              </a:rPr>
            </a:br>
            <a:r>
              <a:rPr lang="en-US" altLang="en-US" sz="2000" dirty="0">
                <a:latin typeface="Courier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72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 dirty="0"/>
              <a:t>Heap Organization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439" y="3200400"/>
            <a:ext cx="11092031" cy="35723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sz="2400" dirty="0"/>
              <a:t>Advantage</a:t>
            </a:r>
          </a:p>
          <a:p>
            <a:pPr lvl="1"/>
            <a:r>
              <a:rPr lang="en-US" altLang="en-US" sz="2000" dirty="0"/>
              <a:t>Works for all data structures</a:t>
            </a:r>
          </a:p>
          <a:p>
            <a:pPr marL="0" indent="0">
              <a:buNone/>
            </a:pPr>
            <a:r>
              <a:rPr lang="en-US" altLang="en-US" sz="2400" dirty="0"/>
              <a:t>Disadvantages</a:t>
            </a:r>
          </a:p>
          <a:p>
            <a:pPr lvl="1"/>
            <a:r>
              <a:rPr lang="en-US" altLang="en-US" sz="2000" dirty="0"/>
              <a:t>Allocation can be slow</a:t>
            </a:r>
          </a:p>
          <a:p>
            <a:pPr lvl="1"/>
            <a:r>
              <a:rPr lang="en-US" altLang="en-US" sz="2000" dirty="0"/>
              <a:t>End up with small chunks of free </a:t>
            </a:r>
            <a:r>
              <a:rPr lang="en-US" altLang="en-US" sz="2000" dirty="0" smtClean="0"/>
              <a:t>space - fragmentation</a:t>
            </a:r>
            <a:endParaRPr lang="en-US" altLang="en-US" sz="2000" dirty="0"/>
          </a:p>
          <a:p>
            <a:pPr lvl="1"/>
            <a:r>
              <a:rPr lang="en-US" altLang="en-US" sz="2000" dirty="0"/>
              <a:t>Where to allocate </a:t>
            </a:r>
            <a:r>
              <a:rPr lang="en-US" altLang="en-US" sz="2000" dirty="0" smtClean="0"/>
              <a:t>12 </a:t>
            </a:r>
            <a:r>
              <a:rPr lang="en-US" altLang="en-US" sz="2000" dirty="0"/>
              <a:t>bytes? </a:t>
            </a:r>
            <a:r>
              <a:rPr lang="en-US" altLang="en-US" sz="2000" dirty="0" smtClean="0"/>
              <a:t>16 </a:t>
            </a:r>
            <a:r>
              <a:rPr lang="en-US" altLang="en-US" sz="2000" dirty="0"/>
              <a:t>bytes? 24 bytes</a:t>
            </a:r>
            <a:r>
              <a:rPr lang="en-US" altLang="en-US" sz="2000" dirty="0" smtClean="0"/>
              <a:t>??</a:t>
            </a:r>
          </a:p>
          <a:p>
            <a:r>
              <a:rPr lang="en-US" altLang="en-US" sz="2211" dirty="0" smtClean="0"/>
              <a:t>What is OS’s role in managing heap?</a:t>
            </a:r>
          </a:p>
          <a:p>
            <a:pPr lvl="1"/>
            <a:r>
              <a:rPr lang="en-US" altLang="en-US" sz="2000" dirty="0" smtClean="0"/>
              <a:t>OS gives big chunk of free memory to process; library manages individual allocations </a:t>
            </a:r>
            <a:endParaRPr lang="en-US" altLang="en-US" sz="2000" dirty="0"/>
          </a:p>
        </p:txBody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609599" y="1562100"/>
            <a:ext cx="11241741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defRPr sz="2800">
                <a:solidFill>
                  <a:schemeClr val="tx1"/>
                </a:solidFill>
                <a:latin typeface="Chalkboard" charset="0"/>
              </a:defRPr>
            </a:lvl1pPr>
            <a:lvl2pPr marL="742950" indent="-285750">
              <a:spcBef>
                <a:spcPct val="20000"/>
              </a:spcBef>
              <a:buFont typeface="Times" charset="0"/>
              <a:buChar char="•"/>
              <a:defRPr sz="2400">
                <a:solidFill>
                  <a:schemeClr val="tx1"/>
                </a:solidFill>
                <a:latin typeface="Chalkboard" charset="0"/>
              </a:defRPr>
            </a:lvl2pPr>
            <a:lvl3pPr marL="11430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halkboard" charset="0"/>
              </a:defRPr>
            </a:lvl3pPr>
            <a:lvl4pPr marL="1600200" indent="-228600">
              <a:spcBef>
                <a:spcPct val="20000"/>
              </a:spcBef>
              <a:buFont typeface="Times" charset="0"/>
              <a:buChar char="•"/>
              <a:defRPr>
                <a:solidFill>
                  <a:schemeClr val="tx1"/>
                </a:solidFill>
                <a:latin typeface="Chalkboard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halkboard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halkboard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halkboard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halkboard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halkboard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chemeClr val="bg2"/>
                </a:solidFill>
                <a:latin typeface="+mn-lt"/>
              </a:rPr>
              <a:t>Definition: Allocate from any random </a:t>
            </a:r>
            <a:r>
              <a:rPr lang="en-US" altLang="en-US" dirty="0" smtClean="0">
                <a:solidFill>
                  <a:schemeClr val="bg2"/>
                </a:solidFill>
                <a:latin typeface="+mn-lt"/>
              </a:rPr>
              <a:t>location: </a:t>
            </a:r>
            <a:r>
              <a:rPr lang="en-US" altLang="en-US" dirty="0" err="1" smtClean="0">
                <a:solidFill>
                  <a:schemeClr val="bg2"/>
                </a:solidFill>
                <a:latin typeface="+mn-lt"/>
              </a:rPr>
              <a:t>malloc</a:t>
            </a:r>
            <a:r>
              <a:rPr lang="en-US" altLang="en-US" dirty="0" smtClean="0">
                <a:solidFill>
                  <a:schemeClr val="bg2"/>
                </a:solidFill>
                <a:latin typeface="+mn-lt"/>
              </a:rPr>
              <a:t>(), new()</a:t>
            </a:r>
            <a:endParaRPr lang="en-US" altLang="en-US" dirty="0">
              <a:solidFill>
                <a:schemeClr val="bg2"/>
              </a:solidFill>
              <a:latin typeface="+mn-lt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chemeClr val="bg2"/>
                </a:solidFill>
                <a:latin typeface="+mn-lt"/>
              </a:rPr>
              <a:t>Heap memory </a:t>
            </a:r>
            <a:r>
              <a:rPr lang="en-US" altLang="en-US" dirty="0">
                <a:solidFill>
                  <a:schemeClr val="bg2"/>
                </a:solidFill>
                <a:latin typeface="+mn-lt"/>
              </a:rPr>
              <a:t>consists of allocated areas and free areas (holes)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solidFill>
                  <a:schemeClr val="bg2"/>
                </a:solidFill>
                <a:latin typeface="+mn-lt"/>
              </a:rPr>
              <a:t>Order of allocation and free is unpredictable</a:t>
            </a:r>
          </a:p>
        </p:txBody>
      </p:sp>
      <p:sp>
        <p:nvSpPr>
          <p:cNvPr id="138245" name="Rectangle 5"/>
          <p:cNvSpPr>
            <a:spLocks noChangeArrowheads="1"/>
          </p:cNvSpPr>
          <p:nvPr/>
        </p:nvSpPr>
        <p:spPr bwMode="auto">
          <a:xfrm>
            <a:off x="8942289" y="4419600"/>
            <a:ext cx="1981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Free</a:t>
            </a:r>
          </a:p>
        </p:txBody>
      </p:sp>
      <p:sp>
        <p:nvSpPr>
          <p:cNvPr id="138248" name="Rectangle 8"/>
          <p:cNvSpPr>
            <a:spLocks noChangeArrowheads="1"/>
          </p:cNvSpPr>
          <p:nvPr/>
        </p:nvSpPr>
        <p:spPr bwMode="auto">
          <a:xfrm>
            <a:off x="8942289" y="3124200"/>
            <a:ext cx="1981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Free</a:t>
            </a:r>
          </a:p>
        </p:txBody>
      </p:sp>
      <p:sp>
        <p:nvSpPr>
          <p:cNvPr id="138249" name="Rectangle 9"/>
          <p:cNvSpPr>
            <a:spLocks noChangeArrowheads="1"/>
          </p:cNvSpPr>
          <p:nvPr/>
        </p:nvSpPr>
        <p:spPr bwMode="auto">
          <a:xfrm>
            <a:off x="8942289" y="3657600"/>
            <a:ext cx="1981200" cy="762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Alloc</a:t>
            </a:r>
          </a:p>
        </p:txBody>
      </p:sp>
      <p:sp>
        <p:nvSpPr>
          <p:cNvPr id="138250" name="Rectangle 10"/>
          <p:cNvSpPr>
            <a:spLocks noChangeArrowheads="1"/>
          </p:cNvSpPr>
          <p:nvPr/>
        </p:nvSpPr>
        <p:spPr bwMode="auto">
          <a:xfrm>
            <a:off x="8942289" y="4724400"/>
            <a:ext cx="1981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Alloc</a:t>
            </a:r>
          </a:p>
        </p:txBody>
      </p:sp>
      <p:sp>
        <p:nvSpPr>
          <p:cNvPr id="138251" name="Text Box 11"/>
          <p:cNvSpPr txBox="1">
            <a:spLocks noChangeArrowheads="1"/>
          </p:cNvSpPr>
          <p:nvPr/>
        </p:nvSpPr>
        <p:spPr bwMode="auto">
          <a:xfrm>
            <a:off x="7951690" y="3200400"/>
            <a:ext cx="88998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16 bytes</a:t>
            </a:r>
          </a:p>
        </p:txBody>
      </p:sp>
      <p:sp>
        <p:nvSpPr>
          <p:cNvPr id="138252" name="Text Box 12"/>
          <p:cNvSpPr txBox="1">
            <a:spLocks noChangeArrowheads="1"/>
          </p:cNvSpPr>
          <p:nvPr/>
        </p:nvSpPr>
        <p:spPr bwMode="auto">
          <a:xfrm>
            <a:off x="7951690" y="3886200"/>
            <a:ext cx="88998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24 bytes</a:t>
            </a:r>
          </a:p>
        </p:txBody>
      </p:sp>
      <p:sp>
        <p:nvSpPr>
          <p:cNvPr id="138253" name="Text Box 13"/>
          <p:cNvSpPr txBox="1">
            <a:spLocks noChangeArrowheads="1"/>
          </p:cNvSpPr>
          <p:nvPr/>
        </p:nvSpPr>
        <p:spPr bwMode="auto">
          <a:xfrm>
            <a:off x="7951690" y="4419600"/>
            <a:ext cx="83708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12bytes</a:t>
            </a:r>
          </a:p>
        </p:txBody>
      </p:sp>
      <p:sp>
        <p:nvSpPr>
          <p:cNvPr id="138254" name="Text Box 14"/>
          <p:cNvSpPr txBox="1">
            <a:spLocks noChangeArrowheads="1"/>
          </p:cNvSpPr>
          <p:nvPr/>
        </p:nvSpPr>
        <p:spPr bwMode="auto">
          <a:xfrm>
            <a:off x="7951690" y="4800600"/>
            <a:ext cx="88998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16 bytes</a:t>
            </a:r>
          </a:p>
        </p:txBody>
      </p:sp>
      <p:sp>
        <p:nvSpPr>
          <p:cNvPr id="138255" name="Text Box 15"/>
          <p:cNvSpPr txBox="1">
            <a:spLocks noChangeArrowheads="1"/>
          </p:cNvSpPr>
          <p:nvPr/>
        </p:nvSpPr>
        <p:spPr bwMode="auto">
          <a:xfrm>
            <a:off x="10983814" y="3717925"/>
            <a:ext cx="36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</a:t>
            </a:r>
          </a:p>
        </p:txBody>
      </p:sp>
      <p:sp>
        <p:nvSpPr>
          <p:cNvPr id="138256" name="Text Box 16"/>
          <p:cNvSpPr txBox="1">
            <a:spLocks noChangeArrowheads="1"/>
          </p:cNvSpPr>
          <p:nvPr/>
        </p:nvSpPr>
        <p:spPr bwMode="auto">
          <a:xfrm>
            <a:off x="10999689" y="4724400"/>
            <a:ext cx="1841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10085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5400" dirty="0" smtClean="0">
                <a:solidFill>
                  <a:srgbClr val="FFFFFF"/>
                </a:solidFill>
              </a:rPr>
              <a:t>Quiz: </a:t>
            </a:r>
            <a:r>
              <a:rPr sz="5400" dirty="0" smtClean="0">
                <a:solidFill>
                  <a:srgbClr val="FFFFFF"/>
                </a:solidFill>
              </a:rPr>
              <a:t>Match that</a:t>
            </a:r>
            <a:r>
              <a:rPr lang="en-US" sz="5400" dirty="0">
                <a:solidFill>
                  <a:srgbClr val="FFFFFF"/>
                </a:solidFill>
              </a:rPr>
              <a:t> </a:t>
            </a:r>
            <a:r>
              <a:rPr lang="en-US" sz="5400" dirty="0" smtClean="0">
                <a:solidFill>
                  <a:srgbClr val="FFFFFF"/>
                </a:solidFill>
              </a:rPr>
              <a:t>Address Location</a:t>
            </a:r>
            <a:endParaRPr sz="5400" dirty="0">
              <a:solidFill>
                <a:srgbClr val="FFFFFF"/>
              </a:solidFill>
            </a:endParaRPr>
          </a:p>
        </p:txBody>
      </p:sp>
      <p:sp>
        <p:nvSpPr>
          <p:cNvPr id="355" name="Shape 355"/>
          <p:cNvSpPr>
            <a:spLocks noGrp="1"/>
          </p:cNvSpPr>
          <p:nvPr>
            <p:ph type="body" idx="4294967295"/>
          </p:nvPr>
        </p:nvSpPr>
        <p:spPr>
          <a:xfrm>
            <a:off x="461410" y="1638696"/>
            <a:ext cx="7875765" cy="152241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defTabSz="321457">
              <a:spcBef>
                <a:spcPts val="0"/>
              </a:spcBef>
              <a:buNone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35A327"/>
                </a:solidFill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sz="2000" dirty="0">
                <a:latin typeface="Menlo"/>
                <a:ea typeface="Menlo"/>
                <a:cs typeface="Menlo"/>
                <a:sym typeface="Menlo"/>
              </a:rPr>
              <a:t> </a:t>
            </a:r>
            <a:r>
              <a:rPr sz="2000" dirty="0">
                <a:solidFill>
                  <a:srgbClr val="CE7924"/>
                </a:solidFill>
                <a:latin typeface="Menlo"/>
                <a:ea typeface="Menlo"/>
                <a:cs typeface="Menlo"/>
                <a:sym typeface="Menlo"/>
              </a:rPr>
              <a:t>x</a:t>
            </a:r>
            <a:r>
              <a:rPr sz="2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;</a:t>
            </a:r>
            <a:endParaRPr sz="2000" dirty="0">
              <a:solidFill>
                <a:srgbClr val="35A327"/>
              </a:solidFill>
              <a:latin typeface="Menlo"/>
              <a:ea typeface="Menlo"/>
              <a:cs typeface="Menlo"/>
              <a:sym typeface="Menlo"/>
            </a:endParaRPr>
          </a:p>
          <a:p>
            <a:pPr marL="0" indent="0" defTabSz="321457">
              <a:spcBef>
                <a:spcPts val="0"/>
              </a:spcBef>
              <a:buNone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35A327"/>
                </a:solidFill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sz="2000" dirty="0">
                <a:latin typeface="Menlo"/>
                <a:ea typeface="Menlo"/>
                <a:cs typeface="Menlo"/>
                <a:sym typeface="Menlo"/>
              </a:rPr>
              <a:t> </a:t>
            </a:r>
            <a:r>
              <a:rPr sz="2000" dirty="0">
                <a:solidFill>
                  <a:srgbClr val="5E34FF"/>
                </a:solidFill>
                <a:latin typeface="Menlo"/>
                <a:ea typeface="Menlo"/>
                <a:cs typeface="Menlo"/>
                <a:sym typeface="Menlo"/>
              </a:rPr>
              <a:t>main</a:t>
            </a:r>
            <a:r>
              <a:rPr sz="2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(</a:t>
            </a:r>
            <a:r>
              <a:rPr sz="2000" dirty="0">
                <a:solidFill>
                  <a:srgbClr val="35A327"/>
                </a:solidFill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sz="2000" dirty="0">
                <a:latin typeface="Menlo"/>
                <a:ea typeface="Menlo"/>
                <a:cs typeface="Menlo"/>
                <a:sym typeface="Menlo"/>
              </a:rPr>
              <a:t> </a:t>
            </a:r>
            <a:r>
              <a:rPr sz="2000" dirty="0">
                <a:solidFill>
                  <a:srgbClr val="CE7924"/>
                </a:solidFill>
                <a:latin typeface="Menlo"/>
                <a:ea typeface="Menlo"/>
                <a:cs typeface="Menlo"/>
                <a:sym typeface="Menlo"/>
              </a:rPr>
              <a:t>argc</a:t>
            </a:r>
            <a:r>
              <a:rPr sz="2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2000" dirty="0">
                <a:solidFill>
                  <a:srgbClr val="35A327"/>
                </a:solidFill>
                <a:latin typeface="Menlo"/>
                <a:ea typeface="Menlo"/>
                <a:cs typeface="Menlo"/>
                <a:sym typeface="Menlo"/>
              </a:rPr>
              <a:t>char</a:t>
            </a:r>
            <a:r>
              <a:rPr sz="2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 *</a:t>
            </a:r>
            <a:r>
              <a:rPr sz="2000" dirty="0">
                <a:solidFill>
                  <a:srgbClr val="CE7924"/>
                </a:solidFill>
                <a:latin typeface="Menlo"/>
                <a:ea typeface="Menlo"/>
                <a:cs typeface="Menlo"/>
                <a:sym typeface="Menlo"/>
              </a:rPr>
              <a:t>argv</a:t>
            </a:r>
            <a:r>
              <a:rPr sz="2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[]) {</a:t>
            </a:r>
          </a:p>
          <a:p>
            <a:pPr marL="0" indent="0" defTabSz="321457">
              <a:spcBef>
                <a:spcPts val="0"/>
              </a:spcBef>
              <a:buNone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r>
              <a:rPr sz="2000" dirty="0">
                <a:latin typeface="Menlo"/>
                <a:ea typeface="Menlo"/>
                <a:cs typeface="Menlo"/>
                <a:sym typeface="Menlo"/>
              </a:rPr>
              <a:t>  </a:t>
            </a:r>
            <a:r>
              <a:rPr sz="2000" dirty="0">
                <a:solidFill>
                  <a:srgbClr val="35A327"/>
                </a:solidFill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sz="2000" dirty="0">
                <a:latin typeface="Menlo"/>
                <a:ea typeface="Menlo"/>
                <a:cs typeface="Menlo"/>
                <a:sym typeface="Menlo"/>
              </a:rPr>
              <a:t> </a:t>
            </a:r>
            <a:r>
              <a:rPr sz="2000" dirty="0">
                <a:solidFill>
                  <a:srgbClr val="CE7924"/>
                </a:solidFill>
                <a:latin typeface="Menlo"/>
                <a:ea typeface="Menlo"/>
                <a:cs typeface="Menlo"/>
                <a:sym typeface="Menlo"/>
              </a:rPr>
              <a:t>y</a:t>
            </a:r>
            <a:r>
              <a:rPr sz="2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;</a:t>
            </a:r>
          </a:p>
          <a:p>
            <a:pPr marL="0" indent="0" defTabSz="321457">
              <a:spcBef>
                <a:spcPts val="0"/>
              </a:spcBef>
              <a:buNone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r>
              <a:rPr sz="2000" dirty="0">
                <a:latin typeface="Menlo"/>
                <a:ea typeface="Menlo"/>
                <a:cs typeface="Menlo"/>
                <a:sym typeface="Menlo"/>
              </a:rPr>
              <a:t>  </a:t>
            </a:r>
            <a:r>
              <a:rPr sz="2000" dirty="0">
                <a:solidFill>
                  <a:srgbClr val="35A327"/>
                </a:solidFill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sz="2000" dirty="0">
                <a:latin typeface="Menlo"/>
                <a:ea typeface="Menlo"/>
                <a:cs typeface="Menlo"/>
                <a:sym typeface="Menlo"/>
              </a:rPr>
              <a:t> </a:t>
            </a:r>
            <a:r>
              <a:rPr sz="2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*</a:t>
            </a:r>
            <a:r>
              <a:rPr sz="2000" dirty="0">
                <a:solidFill>
                  <a:srgbClr val="CE7924"/>
                </a:solidFill>
                <a:latin typeface="Menlo"/>
                <a:ea typeface="Menlo"/>
                <a:cs typeface="Menlo"/>
                <a:sym typeface="Menlo"/>
              </a:rPr>
              <a:t>z</a:t>
            </a:r>
            <a:r>
              <a:rPr sz="2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 = malloc(</a:t>
            </a:r>
            <a:r>
              <a:rPr sz="2000" dirty="0">
                <a:solidFill>
                  <a:srgbClr val="D03CFF"/>
                </a:solidFill>
                <a:latin typeface="Menlo"/>
                <a:ea typeface="Menlo"/>
                <a:cs typeface="Menlo"/>
                <a:sym typeface="Menlo"/>
              </a:rPr>
              <a:t>sizeof</a:t>
            </a:r>
            <a:r>
              <a:rPr sz="2000" dirty="0">
                <a:latin typeface="Menlo"/>
                <a:ea typeface="Menlo"/>
                <a:cs typeface="Menlo"/>
                <a:sym typeface="Menlo"/>
              </a:rPr>
              <a:t>(</a:t>
            </a:r>
            <a:r>
              <a:rPr sz="2000" dirty="0">
                <a:solidFill>
                  <a:srgbClr val="35A327"/>
                </a:solidFill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sz="2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));</a:t>
            </a:r>
            <a:r>
              <a:rPr sz="2000" dirty="0">
                <a:latin typeface="Menlo"/>
                <a:ea typeface="Menlo"/>
                <a:cs typeface="Menlo"/>
                <a:sym typeface="Menlo"/>
              </a:rPr>
              <a:t>);</a:t>
            </a:r>
          </a:p>
          <a:p>
            <a:pPr marL="0" indent="0" defTabSz="321457">
              <a:spcBef>
                <a:spcPts val="0"/>
              </a:spcBef>
              <a:buNone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}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404741"/>
              </p:ext>
            </p:extLst>
          </p:nvPr>
        </p:nvGraphicFramePr>
        <p:xfrm>
          <a:off x="552594" y="4108704"/>
          <a:ext cx="8128000" cy="2317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463296">
                <a:tc>
                  <a:txBody>
                    <a:bodyPr/>
                    <a:lstStyle/>
                    <a:p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*z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1410" y="3426935"/>
            <a:ext cx="60247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2"/>
                </a:solidFill>
              </a:rPr>
              <a:t>Possible segments: static data, code, stack, heap</a:t>
            </a: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50979" y="4555671"/>
            <a:ext cx="12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Static data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43707" y="4925003"/>
            <a:ext cx="7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Code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43706" y="5354271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Stack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43705" y="5667218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Stack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36433" y="6062685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Heap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98872" y="3292135"/>
            <a:ext cx="3605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2"/>
                </a:solidFill>
              </a:rPr>
              <a:t>What if no static data segment?</a:t>
            </a: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69483" y="4577051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  <a:sym typeface="Wingdings"/>
              </a:rPr>
              <a:t> Code</a:t>
            </a:r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51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/>
      <p:bldP spid="18" grpId="0"/>
      <p:bldP spid="19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 dirty="0">
                <a:solidFill>
                  <a:srgbClr val="FFFFFF"/>
                </a:solidFill>
              </a:rPr>
              <a:t>Memory Accesses</a:t>
            </a:r>
          </a:p>
        </p:txBody>
      </p:sp>
      <p:sp>
        <p:nvSpPr>
          <p:cNvPr id="391" name="Shape 391"/>
          <p:cNvSpPr>
            <a:spLocks noGrp="1"/>
          </p:cNvSpPr>
          <p:nvPr>
            <p:ph type="body" idx="4294967295"/>
          </p:nvPr>
        </p:nvSpPr>
        <p:spPr>
          <a:xfrm>
            <a:off x="440873" y="2088016"/>
            <a:ext cx="5554984" cy="2777897"/>
          </a:xfrm>
          <a:prstGeom prst="rect">
            <a:avLst/>
          </a:prstGeom>
          <a:solidFill/>
        </p:spPr>
        <p:txBody>
          <a:bodyPr/>
          <a:lstStyle/>
          <a:p>
            <a:pPr marL="0" indent="0" defTabSz="321457">
              <a:spcBef>
                <a:spcPts val="0"/>
              </a:spcBef>
              <a:buNone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r>
              <a:rPr sz="1477" dirty="0">
                <a:solidFill>
                  <a:srgbClr val="A47AA3"/>
                </a:solidFill>
                <a:latin typeface="Menlo"/>
                <a:ea typeface="Menlo"/>
                <a:cs typeface="Menlo"/>
                <a:sym typeface="Menlo"/>
              </a:rPr>
              <a:t>#include</a:t>
            </a:r>
            <a:r>
              <a:rPr sz="1477" dirty="0">
                <a:latin typeface="Menlo"/>
                <a:ea typeface="Menlo"/>
                <a:cs typeface="Menlo"/>
                <a:sym typeface="Menlo"/>
              </a:rPr>
              <a:t> </a:t>
            </a:r>
            <a:r>
              <a:rPr sz="1477" dirty="0">
                <a:solidFill>
                  <a:srgbClr val="AF3782"/>
                </a:solidFill>
                <a:latin typeface="Menlo"/>
                <a:ea typeface="Menlo"/>
                <a:cs typeface="Menlo"/>
                <a:sym typeface="Menlo"/>
              </a:rPr>
              <a:t>&lt;stdio.h&gt;</a:t>
            </a:r>
            <a:endParaRPr sz="1477" dirty="0">
              <a:latin typeface="Menlo"/>
              <a:ea typeface="Menlo"/>
              <a:cs typeface="Menlo"/>
              <a:sym typeface="Menlo"/>
            </a:endParaRPr>
          </a:p>
          <a:p>
            <a:pPr marL="0" indent="0" defTabSz="321457">
              <a:spcBef>
                <a:spcPts val="0"/>
              </a:spcBef>
              <a:buNone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r>
              <a:rPr sz="1477" dirty="0">
                <a:solidFill>
                  <a:srgbClr val="A47AA3"/>
                </a:solidFill>
                <a:latin typeface="Menlo"/>
                <a:ea typeface="Menlo"/>
                <a:cs typeface="Menlo"/>
                <a:sym typeface="Menlo"/>
              </a:rPr>
              <a:t>#include</a:t>
            </a:r>
            <a:r>
              <a:rPr sz="1477" dirty="0">
                <a:latin typeface="Menlo"/>
                <a:ea typeface="Menlo"/>
                <a:cs typeface="Menlo"/>
                <a:sym typeface="Menlo"/>
              </a:rPr>
              <a:t> </a:t>
            </a:r>
            <a:r>
              <a:rPr sz="1477" dirty="0">
                <a:solidFill>
                  <a:srgbClr val="AF3782"/>
                </a:solidFill>
                <a:latin typeface="Menlo"/>
                <a:ea typeface="Menlo"/>
                <a:cs typeface="Menlo"/>
                <a:sym typeface="Menlo"/>
              </a:rPr>
              <a:t>&lt;stdlib.h&gt;</a:t>
            </a:r>
            <a:endParaRPr sz="1477" dirty="0">
              <a:latin typeface="Menlo"/>
              <a:ea typeface="Menlo"/>
              <a:cs typeface="Menlo"/>
              <a:sym typeface="Menlo"/>
            </a:endParaRPr>
          </a:p>
          <a:p>
            <a:pPr marL="0" indent="0" defTabSz="321457">
              <a:spcBef>
                <a:spcPts val="0"/>
              </a:spcBef>
              <a:buNone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endParaRPr sz="1477" dirty="0">
              <a:latin typeface="Menlo"/>
              <a:ea typeface="Menlo"/>
              <a:cs typeface="Menlo"/>
              <a:sym typeface="Menlo"/>
            </a:endParaRPr>
          </a:p>
          <a:p>
            <a:pPr marL="0" indent="0" defTabSz="321457">
              <a:spcBef>
                <a:spcPts val="0"/>
              </a:spcBef>
              <a:buNone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r>
              <a:rPr sz="1477" dirty="0">
                <a:solidFill>
                  <a:srgbClr val="35A327"/>
                </a:solidFill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sz="1477" dirty="0">
                <a:latin typeface="Menlo"/>
                <a:ea typeface="Menlo"/>
                <a:cs typeface="Menlo"/>
                <a:sym typeface="Menlo"/>
              </a:rPr>
              <a:t> </a:t>
            </a:r>
            <a:r>
              <a:rPr sz="1477" dirty="0">
                <a:solidFill>
                  <a:srgbClr val="5E34FF"/>
                </a:solidFill>
                <a:latin typeface="Menlo"/>
                <a:ea typeface="Menlo"/>
                <a:cs typeface="Menlo"/>
                <a:sym typeface="Menlo"/>
              </a:rPr>
              <a:t>main</a:t>
            </a:r>
            <a:r>
              <a:rPr sz="1477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(</a:t>
            </a:r>
            <a:r>
              <a:rPr sz="1477" dirty="0">
                <a:solidFill>
                  <a:srgbClr val="35A327"/>
                </a:solidFill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sz="1477" dirty="0">
                <a:latin typeface="Menlo"/>
                <a:ea typeface="Menlo"/>
                <a:cs typeface="Menlo"/>
                <a:sym typeface="Menlo"/>
              </a:rPr>
              <a:t> </a:t>
            </a:r>
            <a:r>
              <a:rPr sz="1477" dirty="0">
                <a:solidFill>
                  <a:srgbClr val="CE7924"/>
                </a:solidFill>
                <a:latin typeface="Menlo"/>
                <a:ea typeface="Menlo"/>
                <a:cs typeface="Menlo"/>
                <a:sym typeface="Menlo"/>
              </a:rPr>
              <a:t>argc</a:t>
            </a:r>
            <a:r>
              <a:rPr sz="1477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</a:t>
            </a:r>
            <a:r>
              <a:rPr sz="1477" dirty="0">
                <a:latin typeface="Menlo"/>
                <a:ea typeface="Menlo"/>
                <a:cs typeface="Menlo"/>
                <a:sym typeface="Menlo"/>
              </a:rPr>
              <a:t> </a:t>
            </a:r>
            <a:r>
              <a:rPr sz="1477" dirty="0">
                <a:solidFill>
                  <a:srgbClr val="35A327"/>
                </a:solidFill>
                <a:latin typeface="Menlo"/>
                <a:ea typeface="Menlo"/>
                <a:cs typeface="Menlo"/>
                <a:sym typeface="Menlo"/>
              </a:rPr>
              <a:t>char</a:t>
            </a:r>
            <a:r>
              <a:rPr sz="1477" dirty="0">
                <a:latin typeface="Menlo"/>
                <a:ea typeface="Menlo"/>
                <a:cs typeface="Menlo"/>
                <a:sym typeface="Menlo"/>
              </a:rPr>
              <a:t> </a:t>
            </a:r>
            <a:r>
              <a:rPr sz="1477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*</a:t>
            </a:r>
            <a:r>
              <a:rPr sz="1477" dirty="0">
                <a:solidFill>
                  <a:srgbClr val="CE7924"/>
                </a:solidFill>
                <a:latin typeface="Menlo"/>
                <a:ea typeface="Menlo"/>
                <a:cs typeface="Menlo"/>
                <a:sym typeface="Menlo"/>
              </a:rPr>
              <a:t>argv</a:t>
            </a:r>
            <a:r>
              <a:rPr sz="1477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[]) {</a:t>
            </a:r>
            <a:endParaRPr sz="1477" dirty="0">
              <a:latin typeface="Menlo"/>
              <a:ea typeface="Menlo"/>
              <a:cs typeface="Menlo"/>
              <a:sym typeface="Menlo"/>
            </a:endParaRPr>
          </a:p>
          <a:p>
            <a:pPr marL="0" indent="0" defTabSz="321457">
              <a:spcBef>
                <a:spcPts val="0"/>
              </a:spcBef>
              <a:buNone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r>
              <a:rPr sz="1477" dirty="0">
                <a:latin typeface="Menlo"/>
                <a:ea typeface="Menlo"/>
                <a:cs typeface="Menlo"/>
                <a:sym typeface="Menlo"/>
              </a:rPr>
              <a:t>  </a:t>
            </a:r>
            <a:r>
              <a:rPr sz="1477" dirty="0">
                <a:solidFill>
                  <a:srgbClr val="35A327"/>
                </a:solidFill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sz="1477" dirty="0">
                <a:latin typeface="Menlo"/>
                <a:ea typeface="Menlo"/>
                <a:cs typeface="Menlo"/>
                <a:sym typeface="Menlo"/>
              </a:rPr>
              <a:t> </a:t>
            </a:r>
            <a:r>
              <a:rPr sz="1477" dirty="0">
                <a:solidFill>
                  <a:srgbClr val="CE7924"/>
                </a:solidFill>
                <a:latin typeface="Menlo"/>
                <a:ea typeface="Menlo"/>
                <a:cs typeface="Menlo"/>
                <a:sym typeface="Menlo"/>
              </a:rPr>
              <a:t>x</a:t>
            </a:r>
            <a:r>
              <a:rPr sz="1477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;</a:t>
            </a:r>
            <a:endParaRPr sz="1477" dirty="0">
              <a:latin typeface="Menlo"/>
              <a:ea typeface="Menlo"/>
              <a:cs typeface="Menlo"/>
              <a:sym typeface="Menlo"/>
            </a:endParaRPr>
          </a:p>
          <a:p>
            <a:pPr marL="0" indent="0" defTabSz="321457">
              <a:spcBef>
                <a:spcPts val="0"/>
              </a:spcBef>
              <a:buNone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r>
              <a:rPr sz="1477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  x = x + 3;</a:t>
            </a:r>
          </a:p>
          <a:p>
            <a:pPr marL="0" indent="0" defTabSz="321457">
              <a:spcBef>
                <a:spcPts val="0"/>
              </a:spcBef>
              <a:buNone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r>
              <a:rPr sz="1477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}</a:t>
            </a:r>
          </a:p>
        </p:txBody>
      </p:sp>
      <p:sp>
        <p:nvSpPr>
          <p:cNvPr id="393" name="Shape 393"/>
          <p:cNvSpPr/>
          <p:nvPr/>
        </p:nvSpPr>
        <p:spPr>
          <a:xfrm>
            <a:off x="2106386" y="3058143"/>
            <a:ext cx="3889471" cy="693886"/>
          </a:xfrm>
          <a:prstGeom prst="rightArrow">
            <a:avLst>
              <a:gd name="adj1" fmla="val 32000"/>
              <a:gd name="adj2" fmla="val 55727"/>
            </a:avLst>
          </a:prstGeom>
          <a:solidFill>
            <a:srgbClr val="D45954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394" name="Shape 394"/>
          <p:cNvSpPr/>
          <p:nvPr/>
        </p:nvSpPr>
        <p:spPr>
          <a:xfrm>
            <a:off x="1731192" y="5000225"/>
            <a:ext cx="3505768" cy="721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defTabSz="321457"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r>
              <a:rPr sz="2109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otool -tv demo1.o</a:t>
            </a:r>
          </a:p>
          <a:p>
            <a:pPr defTabSz="321457"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r>
              <a:rPr sz="2109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(or objdump on Linux)</a:t>
            </a:r>
          </a:p>
        </p:txBody>
      </p:sp>
      <p:sp>
        <p:nvSpPr>
          <p:cNvPr id="8" name="Shape 398"/>
          <p:cNvSpPr txBox="1">
            <a:spLocks/>
          </p:cNvSpPr>
          <p:nvPr/>
        </p:nvSpPr>
        <p:spPr>
          <a:xfrm>
            <a:off x="6094943" y="2822803"/>
            <a:ext cx="5922886" cy="1654523"/>
          </a:xfrm>
          <a:prstGeom prst="rect">
            <a:avLst/>
          </a:prstGeom>
        </p:spPr>
        <p:txBody>
          <a:bodyPr/>
          <a:lstStyle>
            <a:lvl1pPr marL="282560" indent="-282560" algn="l" defTabSz="914353" rtl="0" eaLnBrk="1" latinLnBrk="0" hangingPunct="1">
              <a:spcBef>
                <a:spcPts val="2000"/>
              </a:spcBef>
              <a:buFont typeface="Calisto MT" pitchFamily="18" charset="0"/>
              <a:buChar char="•"/>
              <a:defRPr sz="2391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577820" indent="-295260" algn="l" defTabSz="914353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218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860381" indent="-282560" algn="l" defTabSz="914353" rtl="0" eaLnBrk="1" latinLnBrk="0" hangingPunct="1">
              <a:spcBef>
                <a:spcPts val="600"/>
              </a:spcBef>
              <a:buFont typeface="Calisto MT" pitchFamily="18" charset="0"/>
              <a:buChar char="•"/>
              <a:defRPr sz="1969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142942" indent="-282560" algn="l" defTabSz="914353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1828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425502" indent="-282560" algn="l" defTabSz="914353" rtl="0" eaLnBrk="1" latinLnBrk="0" hangingPunct="1">
              <a:spcBef>
                <a:spcPts val="600"/>
              </a:spcBef>
              <a:buFont typeface="Calisto MT" pitchFamily="18" charset="0"/>
              <a:buChar char="•"/>
              <a:defRPr sz="1828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471" indent="-228588" algn="l" defTabSz="91435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48" indent="-228588" algn="l" defTabSz="91435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5" indent="-228588" algn="l" defTabSz="91435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1" indent="-228588" algn="l" defTabSz="91435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29768">
              <a:spcBef>
                <a:spcPts val="0"/>
              </a:spcBef>
              <a:buNone/>
              <a:tabLst>
                <a:tab pos="330200" algn="l"/>
                <a:tab pos="660400" algn="l"/>
                <a:tab pos="990600" algn="l"/>
                <a:tab pos="1333500" algn="l"/>
                <a:tab pos="1663700" algn="l"/>
                <a:tab pos="19939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>
                <a:solidFill>
                  <a:srgbClr val="000000"/>
                </a:solidFill>
              </a:defRPr>
            </a:pPr>
            <a:r>
              <a:rPr lang="hr-HR" sz="2632" dirty="0" smtClean="0">
                <a:latin typeface="Menlo"/>
                <a:ea typeface="Menlo"/>
                <a:cs typeface="Menlo"/>
                <a:sym typeface="Menlo"/>
              </a:rPr>
              <a:t>0x10:	</a:t>
            </a:r>
            <a:r>
              <a:rPr lang="hr-HR" sz="2632" dirty="0" err="1" smtClean="0">
                <a:latin typeface="Menlo"/>
                <a:ea typeface="Menlo"/>
                <a:cs typeface="Menlo"/>
                <a:sym typeface="Menlo"/>
              </a:rPr>
              <a:t>movl</a:t>
            </a:r>
            <a:r>
              <a:rPr lang="hr-HR" sz="2632" dirty="0" smtClean="0">
                <a:latin typeface="Menlo"/>
                <a:ea typeface="Menlo"/>
                <a:cs typeface="Menlo"/>
                <a:sym typeface="Menlo"/>
              </a:rPr>
              <a:t>	0x8(%</a:t>
            </a:r>
            <a:r>
              <a:rPr lang="hr-HR" sz="2632" dirty="0" err="1" smtClean="0">
                <a:latin typeface="Menlo"/>
                <a:ea typeface="Menlo"/>
                <a:cs typeface="Menlo"/>
                <a:sym typeface="Menlo"/>
              </a:rPr>
              <a:t>rbp</a:t>
            </a:r>
            <a:r>
              <a:rPr lang="hr-HR" sz="2632" dirty="0" smtClean="0">
                <a:latin typeface="Menlo"/>
                <a:ea typeface="Menlo"/>
                <a:cs typeface="Menlo"/>
                <a:sym typeface="Menlo"/>
              </a:rPr>
              <a:t>), %</a:t>
            </a:r>
            <a:r>
              <a:rPr lang="hr-HR" sz="2632" dirty="0" err="1" smtClean="0">
                <a:latin typeface="Menlo"/>
                <a:ea typeface="Menlo"/>
                <a:cs typeface="Menlo"/>
                <a:sym typeface="Menlo"/>
              </a:rPr>
              <a:t>edi</a:t>
            </a:r>
            <a:endParaRPr lang="hr-HR" sz="2632" dirty="0" smtClean="0">
              <a:latin typeface="Menlo"/>
              <a:ea typeface="Menlo"/>
              <a:cs typeface="Menlo"/>
              <a:sym typeface="Menlo"/>
            </a:endParaRPr>
          </a:p>
          <a:p>
            <a:pPr marL="0" indent="0" defTabSz="429768">
              <a:spcBef>
                <a:spcPts val="0"/>
              </a:spcBef>
              <a:buNone/>
              <a:tabLst>
                <a:tab pos="330200" algn="l"/>
                <a:tab pos="660400" algn="l"/>
                <a:tab pos="990600" algn="l"/>
                <a:tab pos="1333500" algn="l"/>
                <a:tab pos="1663700" algn="l"/>
                <a:tab pos="19939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>
                <a:solidFill>
                  <a:srgbClr val="000000"/>
                </a:solidFill>
              </a:defRPr>
            </a:pPr>
            <a:r>
              <a:rPr lang="hr-HR" sz="2632" dirty="0" smtClean="0">
                <a:latin typeface="Menlo"/>
                <a:ea typeface="Menlo"/>
                <a:cs typeface="Menlo"/>
                <a:sym typeface="Menlo"/>
              </a:rPr>
              <a:t>0x13:	</a:t>
            </a:r>
            <a:r>
              <a:rPr lang="hr-HR" sz="2632" dirty="0" err="1" smtClean="0">
                <a:latin typeface="Menlo"/>
                <a:ea typeface="Menlo"/>
                <a:cs typeface="Menlo"/>
                <a:sym typeface="Menlo"/>
              </a:rPr>
              <a:t>addl</a:t>
            </a:r>
            <a:r>
              <a:rPr lang="hr-HR" sz="2632" dirty="0" smtClean="0">
                <a:latin typeface="Menlo"/>
                <a:ea typeface="Menlo"/>
                <a:cs typeface="Menlo"/>
                <a:sym typeface="Menlo"/>
              </a:rPr>
              <a:t>	$0x3, %</a:t>
            </a:r>
            <a:r>
              <a:rPr lang="hr-HR" sz="2632" dirty="0" err="1" smtClean="0">
                <a:latin typeface="Menlo"/>
                <a:ea typeface="Menlo"/>
                <a:cs typeface="Menlo"/>
                <a:sym typeface="Menlo"/>
              </a:rPr>
              <a:t>edi</a:t>
            </a:r>
            <a:endParaRPr lang="hr-HR" sz="2632" dirty="0" smtClean="0">
              <a:latin typeface="Menlo"/>
              <a:ea typeface="Menlo"/>
              <a:cs typeface="Menlo"/>
              <a:sym typeface="Menlo"/>
            </a:endParaRPr>
          </a:p>
          <a:p>
            <a:pPr marL="0" indent="0" defTabSz="429768">
              <a:spcBef>
                <a:spcPts val="0"/>
              </a:spcBef>
              <a:buNone/>
              <a:tabLst>
                <a:tab pos="330200" algn="l"/>
                <a:tab pos="660400" algn="l"/>
                <a:tab pos="990600" algn="l"/>
                <a:tab pos="1333500" algn="l"/>
                <a:tab pos="1663700" algn="l"/>
                <a:tab pos="19939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>
                <a:solidFill>
                  <a:srgbClr val="000000"/>
                </a:solidFill>
              </a:defRPr>
            </a:pPr>
            <a:r>
              <a:rPr lang="hr-HR" sz="2632" dirty="0" smtClean="0">
                <a:latin typeface="Menlo"/>
                <a:ea typeface="Menlo"/>
                <a:cs typeface="Menlo"/>
                <a:sym typeface="Menlo"/>
              </a:rPr>
              <a:t>0x19:	</a:t>
            </a:r>
            <a:r>
              <a:rPr lang="hr-HR" sz="2632" dirty="0" err="1" smtClean="0">
                <a:latin typeface="Menlo"/>
                <a:ea typeface="Menlo"/>
                <a:cs typeface="Menlo"/>
                <a:sym typeface="Menlo"/>
              </a:rPr>
              <a:t>movl</a:t>
            </a:r>
            <a:r>
              <a:rPr lang="hr-HR" sz="2632" dirty="0" smtClean="0">
                <a:latin typeface="Menlo"/>
                <a:ea typeface="Menlo"/>
                <a:cs typeface="Menlo"/>
                <a:sym typeface="Menlo"/>
              </a:rPr>
              <a:t>	%</a:t>
            </a:r>
            <a:r>
              <a:rPr lang="hr-HR" sz="2632" dirty="0" err="1" smtClean="0">
                <a:latin typeface="Menlo"/>
                <a:ea typeface="Menlo"/>
                <a:cs typeface="Menlo"/>
                <a:sym typeface="Menlo"/>
              </a:rPr>
              <a:t>edi</a:t>
            </a:r>
            <a:r>
              <a:rPr lang="hr-HR" sz="2632" dirty="0" smtClean="0">
                <a:latin typeface="Menlo"/>
                <a:ea typeface="Menlo"/>
                <a:cs typeface="Menlo"/>
                <a:sym typeface="Menlo"/>
              </a:rPr>
              <a:t>, 0x8(%</a:t>
            </a:r>
            <a:r>
              <a:rPr lang="hr-HR" sz="2632" dirty="0" err="1" smtClean="0">
                <a:latin typeface="Menlo"/>
                <a:ea typeface="Menlo"/>
                <a:cs typeface="Menlo"/>
                <a:sym typeface="Menlo"/>
              </a:rPr>
              <a:t>rbp</a:t>
            </a:r>
            <a:r>
              <a:rPr lang="hr-HR" sz="2632" dirty="0" smtClean="0">
                <a:latin typeface="Menlo"/>
                <a:ea typeface="Menlo"/>
                <a:cs typeface="Menlo"/>
                <a:sym typeface="Menlo"/>
              </a:rPr>
              <a:t>)</a:t>
            </a:r>
            <a:endParaRPr lang="hr-HR" sz="2632" dirty="0">
              <a:latin typeface="Menlo"/>
              <a:ea typeface="Menlo"/>
              <a:cs typeface="Menlo"/>
              <a:sym typeface="Menlo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51671" y="4865913"/>
            <a:ext cx="58020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dirty="0" smtClean="0">
                <a:solidFill>
                  <a:srgbClr val="222222"/>
                </a:solidFill>
                <a:effectLst/>
                <a:latin typeface="arial" charset="0"/>
              </a:rPr>
              <a:t>%</a:t>
            </a:r>
            <a:r>
              <a:rPr lang="en-US" b="1" i="0" dirty="0" err="1" smtClean="0">
                <a:solidFill>
                  <a:srgbClr val="222222"/>
                </a:solidFill>
                <a:effectLst/>
                <a:latin typeface="arial" charset="0"/>
              </a:rPr>
              <a:t>rbp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 charset="0"/>
              </a:rPr>
              <a:t> is the base 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 charset="0"/>
              </a:rPr>
              <a:t>pointer: </a:t>
            </a:r>
            <a:br>
              <a:rPr lang="en-US" b="0" i="0" dirty="0" smtClean="0">
                <a:solidFill>
                  <a:srgbClr val="222222"/>
                </a:solidFill>
                <a:effectLst/>
                <a:latin typeface="arial" charset="0"/>
              </a:rPr>
            </a:br>
            <a:r>
              <a:rPr lang="en-US" b="0" i="0" dirty="0" smtClean="0">
                <a:solidFill>
                  <a:srgbClr val="222222"/>
                </a:solidFill>
                <a:effectLst/>
                <a:latin typeface="arial" charset="0"/>
              </a:rPr>
              <a:t>points to 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 charset="0"/>
              </a:rPr>
              <a:t>base 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 charset="0"/>
              </a:rPr>
              <a:t>of 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 charset="0"/>
              </a:rPr>
              <a:t>current stack frame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94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" grpId="0" animBg="1"/>
      <p:bldP spid="394" grpId="0" animBg="1"/>
      <p:bldP spid="8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Shape 44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000" dirty="0" smtClean="0">
                <a:solidFill>
                  <a:srgbClr val="FFFFFF"/>
                </a:solidFill>
              </a:rPr>
              <a:t>Quiz: </a:t>
            </a:r>
            <a:r>
              <a:rPr sz="6000" dirty="0" smtClean="0">
                <a:solidFill>
                  <a:srgbClr val="FFFFFF"/>
                </a:solidFill>
              </a:rPr>
              <a:t>Memory Accesses</a:t>
            </a:r>
            <a:r>
              <a:rPr lang="en-US" sz="6000" dirty="0" smtClean="0">
                <a:solidFill>
                  <a:srgbClr val="FFFFFF"/>
                </a:solidFill>
              </a:rPr>
              <a:t>?</a:t>
            </a:r>
            <a:endParaRPr sz="6000" dirty="0">
              <a:solidFill>
                <a:srgbClr val="FFFFFF"/>
              </a:solidFill>
            </a:endParaRPr>
          </a:p>
        </p:txBody>
      </p:sp>
      <p:sp>
        <p:nvSpPr>
          <p:cNvPr id="446" name="Shape 446"/>
          <p:cNvSpPr>
            <a:spLocks noGrp="1"/>
          </p:cNvSpPr>
          <p:nvPr>
            <p:ph type="body" idx="4294967295"/>
          </p:nvPr>
        </p:nvSpPr>
        <p:spPr>
          <a:xfrm>
            <a:off x="636815" y="2309173"/>
            <a:ext cx="4767943" cy="176666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302170">
              <a:spcBef>
                <a:spcPts val="0"/>
              </a:spcBef>
              <a:buNone/>
              <a:tabLst>
                <a:tab pos="232164" algn="l"/>
                <a:tab pos="464327" algn="l"/>
                <a:tab pos="696491" algn="l"/>
                <a:tab pos="937584" algn="l"/>
                <a:tab pos="1169747" algn="l"/>
                <a:tab pos="1401911" algn="l"/>
                <a:tab pos="1643004" algn="l"/>
                <a:tab pos="1875168" algn="l"/>
                <a:tab pos="2107331" algn="l"/>
                <a:tab pos="2348424" algn="l"/>
                <a:tab pos="2580588" algn="l"/>
                <a:tab pos="2812752" algn="l"/>
              </a:tabLst>
              <a:defRPr sz="1800">
                <a:solidFill>
                  <a:srgbClr val="000000"/>
                </a:solidFill>
              </a:defRPr>
            </a:pPr>
            <a:r>
              <a:rPr sz="1851" dirty="0">
                <a:latin typeface="Menlo"/>
                <a:ea typeface="Menlo"/>
                <a:cs typeface="Menlo"/>
                <a:sym typeface="Menlo"/>
              </a:rPr>
              <a:t>0x10:	movl	0x8(%rbp), %edi</a:t>
            </a:r>
          </a:p>
          <a:p>
            <a:pPr marL="0" indent="0" defTabSz="302170">
              <a:spcBef>
                <a:spcPts val="0"/>
              </a:spcBef>
              <a:buNone/>
              <a:tabLst>
                <a:tab pos="232164" algn="l"/>
                <a:tab pos="464327" algn="l"/>
                <a:tab pos="696491" algn="l"/>
                <a:tab pos="937584" algn="l"/>
                <a:tab pos="1169747" algn="l"/>
                <a:tab pos="1401911" algn="l"/>
                <a:tab pos="1643004" algn="l"/>
                <a:tab pos="1875168" algn="l"/>
                <a:tab pos="2107331" algn="l"/>
                <a:tab pos="2348424" algn="l"/>
                <a:tab pos="2580588" algn="l"/>
                <a:tab pos="2812752" algn="l"/>
              </a:tabLst>
              <a:defRPr sz="1800">
                <a:solidFill>
                  <a:srgbClr val="000000"/>
                </a:solidFill>
              </a:defRPr>
            </a:pPr>
            <a:r>
              <a:rPr sz="1851" dirty="0">
                <a:latin typeface="Menlo"/>
                <a:ea typeface="Menlo"/>
                <a:cs typeface="Menlo"/>
                <a:sym typeface="Menlo"/>
              </a:rPr>
              <a:t>0x13:	addl	$0x3, %edi</a:t>
            </a:r>
          </a:p>
          <a:p>
            <a:pPr marL="0" indent="0" defTabSz="302170">
              <a:spcBef>
                <a:spcPts val="0"/>
              </a:spcBef>
              <a:buNone/>
              <a:tabLst>
                <a:tab pos="232164" algn="l"/>
                <a:tab pos="464327" algn="l"/>
                <a:tab pos="696491" algn="l"/>
                <a:tab pos="937584" algn="l"/>
                <a:tab pos="1169747" algn="l"/>
                <a:tab pos="1401911" algn="l"/>
                <a:tab pos="1643004" algn="l"/>
                <a:tab pos="1875168" algn="l"/>
                <a:tab pos="2107331" algn="l"/>
                <a:tab pos="2348424" algn="l"/>
                <a:tab pos="2580588" algn="l"/>
                <a:tab pos="2812752" algn="l"/>
              </a:tabLst>
              <a:defRPr sz="1800">
                <a:solidFill>
                  <a:srgbClr val="000000"/>
                </a:solidFill>
              </a:defRPr>
            </a:pPr>
            <a:r>
              <a:rPr sz="1851" dirty="0">
                <a:latin typeface="Menlo"/>
                <a:ea typeface="Menlo"/>
                <a:cs typeface="Menlo"/>
                <a:sym typeface="Menlo"/>
              </a:rPr>
              <a:t>0x19:	movl	%edi, 0x8(%rbp)</a:t>
            </a:r>
          </a:p>
        </p:txBody>
      </p:sp>
      <p:sp>
        <p:nvSpPr>
          <p:cNvPr id="447" name="Shape 447"/>
          <p:cNvSpPr/>
          <p:nvPr/>
        </p:nvSpPr>
        <p:spPr>
          <a:xfrm>
            <a:off x="6908193" y="1774478"/>
            <a:ext cx="5034530" cy="49664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92500" lnSpcReduction="20000"/>
          </a:bodyPr>
          <a:lstStyle/>
          <a:p>
            <a:pPr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r>
              <a:rPr sz="2109" dirty="0" smtClean="0">
                <a:solidFill>
                  <a:schemeClr val="bg2"/>
                </a:solidFill>
              </a:rPr>
              <a:t>Fetch </a:t>
            </a:r>
            <a:r>
              <a:rPr sz="2109" dirty="0">
                <a:solidFill>
                  <a:schemeClr val="bg2"/>
                </a:solidFill>
              </a:rPr>
              <a:t>instruction at addr </a:t>
            </a:r>
            <a:r>
              <a:rPr sz="2109" dirty="0" smtClean="0">
                <a:solidFill>
                  <a:schemeClr val="bg2"/>
                </a:solidFill>
              </a:rPr>
              <a:t>0x10</a:t>
            </a:r>
            <a:r>
              <a:rPr lang="en-US" sz="2109" dirty="0">
                <a:solidFill>
                  <a:schemeClr val="bg2"/>
                </a:solidFill>
              </a:rPr>
              <a:t/>
            </a:r>
            <a:br>
              <a:rPr lang="en-US" sz="2109" dirty="0">
                <a:solidFill>
                  <a:schemeClr val="bg2"/>
                </a:solidFill>
              </a:rPr>
            </a:br>
            <a:r>
              <a:rPr sz="2109" dirty="0" smtClean="0">
                <a:solidFill>
                  <a:schemeClr val="bg2"/>
                </a:solidFill>
              </a:rPr>
              <a:t>Exec</a:t>
            </a:r>
            <a:r>
              <a:rPr lang="en-US" sz="2109" dirty="0" smtClean="0">
                <a:solidFill>
                  <a:schemeClr val="bg2"/>
                </a:solidFill>
              </a:rPr>
              <a:t>:</a:t>
            </a:r>
            <a:endParaRPr lang="en-US" sz="2109" dirty="0">
              <a:solidFill>
                <a:schemeClr val="bg2"/>
              </a:solidFill>
            </a:endParaRPr>
          </a:p>
          <a:p>
            <a:pPr lvl="1"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r>
              <a:rPr sz="2109" dirty="0" smtClean="0">
                <a:solidFill>
                  <a:schemeClr val="bg2"/>
                </a:solidFill>
              </a:rPr>
              <a:t>load </a:t>
            </a:r>
            <a:r>
              <a:rPr sz="2109" dirty="0">
                <a:solidFill>
                  <a:schemeClr val="bg2"/>
                </a:solidFill>
              </a:rPr>
              <a:t>from addr </a:t>
            </a:r>
            <a:r>
              <a:rPr sz="2109" dirty="0" smtClean="0">
                <a:solidFill>
                  <a:schemeClr val="bg2"/>
                </a:solidFill>
              </a:rPr>
              <a:t>0x208</a:t>
            </a:r>
            <a:endParaRPr lang="en-US" sz="2109" dirty="0">
              <a:solidFill>
                <a:schemeClr val="bg2"/>
              </a:solidFill>
            </a:endParaRPr>
          </a:p>
          <a:p>
            <a:pPr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r>
              <a:rPr sz="2109" dirty="0">
                <a:solidFill>
                  <a:schemeClr val="bg2"/>
                </a:solidFill>
              </a:rPr>
              <a:t/>
            </a:r>
            <a:br>
              <a:rPr sz="2109" dirty="0">
                <a:solidFill>
                  <a:schemeClr val="bg2"/>
                </a:solidFill>
              </a:rPr>
            </a:br>
            <a:r>
              <a:rPr sz="562" dirty="0">
                <a:solidFill>
                  <a:schemeClr val="bg2"/>
                </a:solidFill>
              </a:rPr>
              <a:t/>
            </a:r>
            <a:br>
              <a:rPr sz="562" dirty="0">
                <a:solidFill>
                  <a:schemeClr val="bg2"/>
                </a:solidFill>
              </a:rPr>
            </a:br>
            <a:r>
              <a:rPr sz="2109" dirty="0">
                <a:solidFill>
                  <a:schemeClr val="bg2"/>
                </a:solidFill>
              </a:rPr>
              <a:t> Fetch instruction at addr 0x13</a:t>
            </a:r>
            <a:br>
              <a:rPr sz="2109" dirty="0">
                <a:solidFill>
                  <a:schemeClr val="bg2"/>
                </a:solidFill>
              </a:rPr>
            </a:br>
            <a:r>
              <a:rPr sz="2109" dirty="0">
                <a:solidFill>
                  <a:schemeClr val="bg2"/>
                </a:solidFill>
              </a:rPr>
              <a:t> </a:t>
            </a:r>
            <a:r>
              <a:rPr sz="2109" dirty="0" smtClean="0">
                <a:solidFill>
                  <a:schemeClr val="bg2"/>
                </a:solidFill>
              </a:rPr>
              <a:t>Exec</a:t>
            </a:r>
            <a:r>
              <a:rPr lang="en-US" sz="2109" dirty="0" smtClean="0">
                <a:solidFill>
                  <a:schemeClr val="bg2"/>
                </a:solidFill>
              </a:rPr>
              <a:t>:</a:t>
            </a:r>
            <a:endParaRPr lang="en-US" sz="2109" dirty="0">
              <a:solidFill>
                <a:schemeClr val="bg2"/>
              </a:solidFill>
            </a:endParaRPr>
          </a:p>
          <a:p>
            <a:pPr lvl="1"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r>
              <a:rPr sz="2109" dirty="0" smtClean="0">
                <a:solidFill>
                  <a:schemeClr val="bg2"/>
                </a:solidFill>
              </a:rPr>
              <a:t>no </a:t>
            </a:r>
            <a:r>
              <a:rPr lang="en-US" sz="2109" dirty="0" smtClean="0">
                <a:solidFill>
                  <a:schemeClr val="bg2"/>
                </a:solidFill>
              </a:rPr>
              <a:t>memory access</a:t>
            </a:r>
          </a:p>
          <a:p>
            <a:pPr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r>
              <a:rPr sz="2109" dirty="0">
                <a:solidFill>
                  <a:schemeClr val="bg2"/>
                </a:solidFill>
              </a:rPr>
              <a:t/>
            </a:r>
            <a:br>
              <a:rPr sz="2109" dirty="0">
                <a:solidFill>
                  <a:schemeClr val="bg2"/>
                </a:solidFill>
              </a:rPr>
            </a:br>
            <a:r>
              <a:rPr sz="562" dirty="0">
                <a:solidFill>
                  <a:schemeClr val="bg2"/>
                </a:solidFill>
              </a:rPr>
              <a:t/>
            </a:r>
            <a:br>
              <a:rPr sz="562" dirty="0">
                <a:solidFill>
                  <a:schemeClr val="bg2"/>
                </a:solidFill>
              </a:rPr>
            </a:br>
            <a:r>
              <a:rPr sz="2109" dirty="0">
                <a:solidFill>
                  <a:schemeClr val="bg2"/>
                </a:solidFill>
              </a:rPr>
              <a:t> Fetch instruction at addr 0x19</a:t>
            </a:r>
            <a:br>
              <a:rPr sz="2109" dirty="0">
                <a:solidFill>
                  <a:schemeClr val="bg2"/>
                </a:solidFill>
              </a:rPr>
            </a:br>
            <a:r>
              <a:rPr sz="2109" dirty="0">
                <a:solidFill>
                  <a:schemeClr val="bg2"/>
                </a:solidFill>
              </a:rPr>
              <a:t> </a:t>
            </a:r>
            <a:r>
              <a:rPr sz="2109" dirty="0" smtClean="0">
                <a:solidFill>
                  <a:schemeClr val="bg2"/>
                </a:solidFill>
              </a:rPr>
              <a:t>Exec</a:t>
            </a:r>
            <a:r>
              <a:rPr lang="en-US" sz="2109" dirty="0" smtClean="0">
                <a:solidFill>
                  <a:schemeClr val="bg2"/>
                </a:solidFill>
              </a:rPr>
              <a:t>:	</a:t>
            </a:r>
          </a:p>
          <a:p>
            <a:pPr lvl="1"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r>
              <a:rPr sz="2109" dirty="0" smtClean="0">
                <a:solidFill>
                  <a:schemeClr val="bg2"/>
                </a:solidFill>
              </a:rPr>
              <a:t>store </a:t>
            </a:r>
            <a:r>
              <a:rPr sz="2109" dirty="0">
                <a:solidFill>
                  <a:schemeClr val="bg2"/>
                </a:solidFill>
              </a:rPr>
              <a:t>to addr </a:t>
            </a:r>
            <a:r>
              <a:rPr sz="2109" dirty="0" smtClean="0">
                <a:solidFill>
                  <a:schemeClr val="bg2"/>
                </a:solidFill>
              </a:rPr>
              <a:t>0x208</a:t>
            </a:r>
            <a:endParaRPr sz="2109" dirty="0">
              <a:solidFill>
                <a:schemeClr val="bg2"/>
              </a:solidFill>
            </a:endParaRPr>
          </a:p>
        </p:txBody>
      </p:sp>
      <p:sp>
        <p:nvSpPr>
          <p:cNvPr id="448" name="Shape 448"/>
          <p:cNvSpPr/>
          <p:nvPr/>
        </p:nvSpPr>
        <p:spPr>
          <a:xfrm>
            <a:off x="795545" y="1563806"/>
            <a:ext cx="3709458" cy="745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r>
              <a:rPr lang="en-US" sz="2109" dirty="0" smtClean="0">
                <a:solidFill>
                  <a:srgbClr val="FFFFFF"/>
                </a:solidFill>
              </a:rPr>
              <a:t>Initial </a:t>
            </a:r>
            <a:r>
              <a:rPr sz="2109" dirty="0" smtClean="0">
                <a:solidFill>
                  <a:srgbClr val="FFFFFF"/>
                </a:solidFill>
              </a:rPr>
              <a:t>%rip </a:t>
            </a:r>
            <a:r>
              <a:rPr sz="2109" dirty="0">
                <a:solidFill>
                  <a:srgbClr val="FFFFFF"/>
                </a:solidFill>
              </a:rPr>
              <a:t>= </a:t>
            </a:r>
            <a:r>
              <a:rPr sz="2109" dirty="0" smtClean="0">
                <a:solidFill>
                  <a:srgbClr val="FFFFFF"/>
                </a:solidFill>
              </a:rPr>
              <a:t>0x1</a:t>
            </a:r>
            <a:r>
              <a:rPr lang="en-US" sz="2109" dirty="0" smtClean="0">
                <a:solidFill>
                  <a:srgbClr val="FFFFFF"/>
                </a:solidFill>
              </a:rPr>
              <a:t>0</a:t>
            </a:r>
            <a:r>
              <a:rPr sz="2109" dirty="0">
                <a:solidFill>
                  <a:srgbClr val="FFFFFF"/>
                </a:solidFill>
              </a:rPr>
              <a:t/>
            </a:r>
            <a:br>
              <a:rPr sz="2109" dirty="0">
                <a:solidFill>
                  <a:srgbClr val="FFFFFF"/>
                </a:solidFill>
              </a:rPr>
            </a:br>
            <a:r>
              <a:rPr sz="2109" dirty="0">
                <a:solidFill>
                  <a:srgbClr val="FFFFFF"/>
                </a:solidFill>
              </a:rPr>
              <a:t>%rbp = 0x200</a:t>
            </a:r>
          </a:p>
        </p:txBody>
      </p:sp>
      <p:sp>
        <p:nvSpPr>
          <p:cNvPr id="449" name="Shape 449"/>
          <p:cNvSpPr/>
          <p:nvPr/>
        </p:nvSpPr>
        <p:spPr>
          <a:xfrm>
            <a:off x="193182" y="2309173"/>
            <a:ext cx="443633" cy="474076"/>
          </a:xfrm>
          <a:prstGeom prst="rightArrow">
            <a:avLst>
              <a:gd name="adj1" fmla="val 32000"/>
              <a:gd name="adj2" fmla="val 55727"/>
            </a:avLst>
          </a:prstGeom>
          <a:blipFill>
            <a:blip r:embed="rId2"/>
          </a:blipFill>
          <a:ln w="12700"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8" name="Rectangle 7"/>
          <p:cNvSpPr/>
          <p:nvPr/>
        </p:nvSpPr>
        <p:spPr>
          <a:xfrm>
            <a:off x="193182" y="3811101"/>
            <a:ext cx="580208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0" i="0" dirty="0" smtClean="0">
                <a:solidFill>
                  <a:srgbClr val="222222"/>
                </a:solidFill>
                <a:effectLst/>
                <a:latin typeface="arial" charset="0"/>
              </a:rPr>
              <a:t>%</a:t>
            </a:r>
            <a:r>
              <a:rPr lang="en-US" sz="2000" b="1" i="0" dirty="0" err="1" smtClean="0">
                <a:solidFill>
                  <a:srgbClr val="222222"/>
                </a:solidFill>
                <a:effectLst/>
                <a:latin typeface="arial" charset="0"/>
              </a:rPr>
              <a:t>rbp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arial" charset="0"/>
              </a:rPr>
              <a:t> is the base 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arial" charset="0"/>
              </a:rPr>
              <a:t>pointer:</a:t>
            </a:r>
            <a:br>
              <a:rPr lang="en-US" sz="2000" b="0" i="0" dirty="0" smtClean="0">
                <a:solidFill>
                  <a:srgbClr val="222222"/>
                </a:solidFill>
                <a:effectLst/>
                <a:latin typeface="arial" charset="0"/>
              </a:rPr>
            </a:br>
            <a:r>
              <a:rPr lang="en-US" sz="2000" b="0" i="0" dirty="0" smtClean="0">
                <a:solidFill>
                  <a:srgbClr val="222222"/>
                </a:solidFill>
                <a:effectLst/>
                <a:latin typeface="arial" charset="0"/>
              </a:rPr>
              <a:t>points 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arial" charset="0"/>
              </a:rPr>
              <a:t>to 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arial" charset="0"/>
              </a:rPr>
              <a:t>base 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arial" charset="0"/>
              </a:rPr>
              <a:t>of 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arial" charset="0"/>
              </a:rPr>
              <a:t>current 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arial" charset="0"/>
              </a:rPr>
              <a:t>stack frame</a:t>
            </a:r>
          </a:p>
          <a:p>
            <a:endParaRPr lang="en-US" sz="2000" dirty="0">
              <a:solidFill>
                <a:srgbClr val="222222"/>
              </a:solidFill>
              <a:latin typeface="arial" charset="0"/>
            </a:endParaRPr>
          </a:p>
          <a:p>
            <a:r>
              <a:rPr lang="en-US" sz="2000" b="1" dirty="0" smtClean="0">
                <a:solidFill>
                  <a:srgbClr val="222222"/>
                </a:solidFill>
                <a:latin typeface="arial" charset="0"/>
              </a:rPr>
              <a:t>%rip </a:t>
            </a:r>
            <a:r>
              <a:rPr lang="en-US" sz="2000" dirty="0" smtClean="0">
                <a:solidFill>
                  <a:srgbClr val="222222"/>
                </a:solidFill>
                <a:latin typeface="arial" charset="0"/>
              </a:rPr>
              <a:t>is instruction pointer (or program counter)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193182" y="5921690"/>
            <a:ext cx="5820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2"/>
                </a:solidFill>
                <a:latin typeface="Helvetica"/>
                <a:ea typeface="Helvetica"/>
                <a:cs typeface="Helvetica"/>
                <a:sym typeface="Helvetica"/>
              </a:rPr>
              <a:t>Memory Accesses to what addresses?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7254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" grpId="0" uiExpand="1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hape 4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38835">
              <a:defRPr sz="46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800" dirty="0" smtClean="0">
                <a:solidFill>
                  <a:srgbClr val="FFFFFF"/>
                </a:solidFill>
              </a:rPr>
              <a:t>How </a:t>
            </a:r>
            <a:r>
              <a:rPr sz="4800" dirty="0">
                <a:solidFill>
                  <a:srgbClr val="FFFFFF"/>
                </a:solidFill>
              </a:rPr>
              <a:t>to </a:t>
            </a:r>
            <a:r>
              <a:rPr lang="en-US" sz="4800" dirty="0" smtClean="0">
                <a:solidFill>
                  <a:srgbClr val="FFFFFF"/>
                </a:solidFill>
              </a:rPr>
              <a:t>Virtualize Memory?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1640541"/>
            <a:ext cx="10693402" cy="5029200"/>
          </a:xfr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400" dirty="0"/>
              <a:t>Problem: How to run multiple processes simultaneously?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400" dirty="0"/>
              <a:t>Addresses are “hardcoded” into process </a:t>
            </a:r>
            <a:r>
              <a:rPr lang="en-US" sz="2400" dirty="0" smtClean="0"/>
              <a:t>binaries</a:t>
            </a:r>
            <a:endParaRPr lang="en-US" sz="24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400" dirty="0"/>
              <a:t>How to avoid collisions?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400" dirty="0" smtClean="0"/>
              <a:t>Possible Solutions for Mechanisms (covered </a:t>
            </a:r>
            <a:r>
              <a:rPr lang="en-US" sz="2400" dirty="0"/>
              <a:t>today):</a:t>
            </a:r>
          </a:p>
          <a:p>
            <a:pPr marL="752460" lvl="1" indent="-457200"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r>
              <a:rPr lang="en-US" sz="2189" dirty="0" smtClean="0">
                <a:solidFill>
                  <a:schemeClr val="bg1"/>
                </a:solidFill>
              </a:rPr>
              <a:t>Time Sharing</a:t>
            </a:r>
          </a:p>
          <a:p>
            <a:pPr marL="752460" lvl="1" indent="-457200"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r>
              <a:rPr lang="en-US" sz="2189" dirty="0" smtClean="0">
                <a:solidFill>
                  <a:srgbClr val="53585F"/>
                </a:solidFill>
              </a:rPr>
              <a:t>Static Relocation</a:t>
            </a:r>
          </a:p>
          <a:p>
            <a:pPr marL="752460" lvl="1" indent="-457200"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r>
              <a:rPr lang="en-US" sz="2189" dirty="0" smtClean="0">
                <a:solidFill>
                  <a:srgbClr val="53585F"/>
                </a:solidFill>
              </a:rPr>
              <a:t>Base</a:t>
            </a:r>
          </a:p>
          <a:p>
            <a:pPr marL="752460" lvl="1" indent="-457200"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r>
              <a:rPr lang="en-US" sz="2189" dirty="0" err="1" smtClean="0">
                <a:solidFill>
                  <a:srgbClr val="53585F"/>
                </a:solidFill>
              </a:rPr>
              <a:t>Base+Bounds</a:t>
            </a:r>
            <a:endParaRPr lang="en-US" sz="2189" dirty="0" smtClean="0">
              <a:solidFill>
                <a:srgbClr val="53585F"/>
              </a:solidFill>
            </a:endParaRPr>
          </a:p>
          <a:p>
            <a:pPr marL="752460" lvl="1" indent="-457200"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r>
              <a:rPr lang="en-US" sz="2189" dirty="0" smtClean="0">
                <a:solidFill>
                  <a:srgbClr val="53585F"/>
                </a:solidFill>
              </a:rPr>
              <a:t>Segmentation</a:t>
            </a:r>
            <a:endParaRPr lang="en-US" sz="2189" dirty="0">
              <a:solidFill>
                <a:srgbClr val="53585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5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800" dirty="0" smtClean="0">
                <a:solidFill>
                  <a:srgbClr val="FFFFFF"/>
                </a:solidFill>
              </a:rPr>
              <a:t>1) </a:t>
            </a:r>
            <a:r>
              <a:rPr sz="4800" dirty="0" smtClean="0">
                <a:solidFill>
                  <a:srgbClr val="FFFFFF"/>
                </a:solidFill>
              </a:rPr>
              <a:t>Time Sharing</a:t>
            </a:r>
            <a:r>
              <a:rPr lang="en-US" sz="4800" dirty="0" smtClean="0">
                <a:solidFill>
                  <a:srgbClr val="FFFFFF"/>
                </a:solidFill>
              </a:rPr>
              <a:t> of Memory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455" name="Shape 455"/>
          <p:cNvSpPr>
            <a:spLocks noGrp="1"/>
          </p:cNvSpPr>
          <p:nvPr>
            <p:ph type="body" idx="4294967295"/>
          </p:nvPr>
        </p:nvSpPr>
        <p:spPr>
          <a:xfrm>
            <a:off x="394447" y="1721224"/>
            <a:ext cx="11098306" cy="4625787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531" dirty="0" smtClean="0"/>
              <a:t>Try similar approach to how OS virtualizes CPU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531" dirty="0" smtClean="0"/>
              <a:t>Observation</a:t>
            </a:r>
            <a:r>
              <a:rPr lang="en-US" sz="2531" dirty="0" smtClean="0"/>
              <a:t>:</a:t>
            </a:r>
            <a:br>
              <a:rPr lang="en-US" sz="2531" dirty="0" smtClean="0"/>
            </a:br>
            <a:r>
              <a:rPr lang="en-US" sz="2531" dirty="0" smtClean="0"/>
              <a:t>OS gives </a:t>
            </a:r>
            <a:r>
              <a:rPr sz="2531" dirty="0" smtClean="0"/>
              <a:t>illusion </a:t>
            </a:r>
            <a:r>
              <a:rPr sz="2531" dirty="0"/>
              <a:t>of many virtual CPUs by </a:t>
            </a:r>
            <a:r>
              <a:rPr sz="2531" dirty="0" smtClean="0"/>
              <a:t>saving</a:t>
            </a:r>
            <a:r>
              <a:rPr lang="en-US" sz="2531" dirty="0" smtClean="0"/>
              <a:t> </a:t>
            </a:r>
            <a:r>
              <a:rPr sz="2531" b="1" dirty="0" smtClean="0">
                <a:latin typeface="Helvetica"/>
                <a:ea typeface="Helvetica"/>
                <a:cs typeface="Helvetica"/>
                <a:sym typeface="Helvetica"/>
              </a:rPr>
              <a:t>CPU </a:t>
            </a:r>
            <a:r>
              <a:rPr sz="2531" b="1" dirty="0">
                <a:latin typeface="Helvetica"/>
                <a:ea typeface="Helvetica"/>
                <a:cs typeface="Helvetica"/>
                <a:sym typeface="Helvetica"/>
              </a:rPr>
              <a:t>registers</a:t>
            </a:r>
            <a:r>
              <a:rPr sz="2531" dirty="0"/>
              <a:t> to </a:t>
            </a:r>
            <a:r>
              <a:rPr sz="2531" b="1" dirty="0">
                <a:latin typeface="Helvetica"/>
                <a:ea typeface="Helvetica"/>
                <a:cs typeface="Helvetica"/>
                <a:sym typeface="Helvetica"/>
              </a:rPr>
              <a:t>memory</a:t>
            </a:r>
            <a:r>
              <a:rPr sz="2531" dirty="0"/>
              <a:t> when a process isn’t </a:t>
            </a:r>
            <a:r>
              <a:rPr sz="2531" dirty="0" smtClean="0"/>
              <a:t>running</a:t>
            </a:r>
            <a:endParaRPr lang="en-US" sz="2531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2531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531" dirty="0" smtClean="0"/>
              <a:t>Could </a:t>
            </a:r>
            <a:r>
              <a:rPr sz="2531" dirty="0" smtClean="0"/>
              <a:t>give </a:t>
            </a:r>
            <a:r>
              <a:rPr sz="2531" dirty="0"/>
              <a:t>illusion of many virtual memories by saving </a:t>
            </a:r>
            <a:r>
              <a:rPr sz="2531" b="1" dirty="0">
                <a:latin typeface="Helvetica"/>
                <a:ea typeface="Helvetica"/>
                <a:cs typeface="Helvetica"/>
                <a:sym typeface="Helvetica"/>
              </a:rPr>
              <a:t>memory</a:t>
            </a:r>
            <a:r>
              <a:rPr sz="2531" dirty="0"/>
              <a:t> to </a:t>
            </a:r>
            <a:r>
              <a:rPr sz="2531" b="1" dirty="0">
                <a:latin typeface="Helvetica"/>
                <a:ea typeface="Helvetica"/>
                <a:cs typeface="Helvetica"/>
                <a:sym typeface="Helvetica"/>
              </a:rPr>
              <a:t>disk</a:t>
            </a:r>
            <a:r>
              <a:rPr sz="2531" dirty="0"/>
              <a:t> when </a:t>
            </a:r>
            <a:r>
              <a:rPr sz="2531" dirty="0" smtClean="0"/>
              <a:t>process </a:t>
            </a:r>
            <a:r>
              <a:rPr sz="2531" dirty="0"/>
              <a:t>isn’t running</a:t>
            </a:r>
          </a:p>
        </p:txBody>
      </p:sp>
    </p:spTree>
    <p:extLst>
      <p:ext uri="{BB962C8B-B14F-4D97-AF65-F5344CB8AC3E}">
        <p14:creationId xmlns:p14="http://schemas.microsoft.com/office/powerpoint/2010/main" val="12228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/>
          <p:nvPr/>
        </p:nvSpPr>
        <p:spPr>
          <a:xfrm>
            <a:off x="1966923" y="4170164"/>
            <a:ext cx="3732584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458" name="Shape 458"/>
          <p:cNvSpPr/>
          <p:nvPr/>
        </p:nvSpPr>
        <p:spPr>
          <a:xfrm>
            <a:off x="1961555" y="527616"/>
            <a:ext cx="3743321" cy="3822712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1828">
              <a:solidFill>
                <a:srgbClr val="FFFFFF"/>
              </a:solidFill>
            </a:endParaRPr>
          </a:p>
        </p:txBody>
      </p:sp>
      <p:sp>
        <p:nvSpPr>
          <p:cNvPr id="459" name="Shape 459"/>
          <p:cNvSpPr/>
          <p:nvPr/>
        </p:nvSpPr>
        <p:spPr>
          <a:xfrm>
            <a:off x="1966923" y="330399"/>
            <a:ext cx="3732584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460" name="Shape 460"/>
          <p:cNvSpPr/>
          <p:nvPr/>
        </p:nvSpPr>
        <p:spPr>
          <a:xfrm>
            <a:off x="7280087" y="806556"/>
            <a:ext cx="2393669" cy="2086663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461" name="Shape 461"/>
          <p:cNvSpPr/>
          <p:nvPr/>
        </p:nvSpPr>
        <p:spPr>
          <a:xfrm>
            <a:off x="2436458" y="810222"/>
            <a:ext cx="1040799" cy="1076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code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data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Program</a:t>
            </a:r>
          </a:p>
        </p:txBody>
      </p:sp>
      <p:sp>
        <p:nvSpPr>
          <p:cNvPr id="462" name="Shape 462"/>
          <p:cNvSpPr/>
          <p:nvPr/>
        </p:nvSpPr>
        <p:spPr>
          <a:xfrm>
            <a:off x="2271721" y="823391"/>
            <a:ext cx="1397776" cy="659960"/>
          </a:xfrm>
          <a:prstGeom prst="rect">
            <a:avLst/>
          </a:prstGeom>
          <a:ln w="25400">
            <a:solidFill>
              <a:srgbClr val="FFFFFF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463" name="Shape 463"/>
          <p:cNvSpPr/>
          <p:nvPr/>
        </p:nvSpPr>
        <p:spPr>
          <a:xfrm>
            <a:off x="7988018" y="427777"/>
            <a:ext cx="1040991" cy="323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Memory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391" y="4786308"/>
            <a:ext cx="10111316" cy="1362075"/>
          </a:xfrm>
        </p:spPr>
        <p:txBody>
          <a:bodyPr/>
          <a:lstStyle/>
          <a:p>
            <a:r>
              <a:rPr lang="en-US" dirty="0"/>
              <a:t>Time Share Memory: Example</a:t>
            </a:r>
          </a:p>
        </p:txBody>
      </p:sp>
    </p:spTree>
    <p:extLst>
      <p:ext uri="{BB962C8B-B14F-4D97-AF65-F5344CB8AC3E}">
        <p14:creationId xmlns:p14="http://schemas.microsoft.com/office/powerpoint/2010/main" val="726138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/>
          <p:nvPr/>
        </p:nvSpPr>
        <p:spPr>
          <a:xfrm>
            <a:off x="1966923" y="4170164"/>
            <a:ext cx="3732584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466" name="Shape 466"/>
          <p:cNvSpPr/>
          <p:nvPr/>
        </p:nvSpPr>
        <p:spPr>
          <a:xfrm>
            <a:off x="1961555" y="527616"/>
            <a:ext cx="3743321" cy="3822712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1828">
              <a:solidFill>
                <a:srgbClr val="FFFFFF"/>
              </a:solidFill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1966923" y="330399"/>
            <a:ext cx="3732584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468" name="Shape 468"/>
          <p:cNvSpPr/>
          <p:nvPr/>
        </p:nvSpPr>
        <p:spPr>
          <a:xfrm>
            <a:off x="7280087" y="806556"/>
            <a:ext cx="2393669" cy="2086663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469" name="Shape 469"/>
          <p:cNvSpPr/>
          <p:nvPr/>
        </p:nvSpPr>
        <p:spPr>
          <a:xfrm>
            <a:off x="2436458" y="810222"/>
            <a:ext cx="1040799" cy="1076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code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data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Program</a:t>
            </a:r>
          </a:p>
        </p:txBody>
      </p:sp>
      <p:sp>
        <p:nvSpPr>
          <p:cNvPr id="470" name="Shape 470"/>
          <p:cNvSpPr/>
          <p:nvPr/>
        </p:nvSpPr>
        <p:spPr>
          <a:xfrm>
            <a:off x="2271721" y="823391"/>
            <a:ext cx="1397776" cy="659960"/>
          </a:xfrm>
          <a:prstGeom prst="rect">
            <a:avLst/>
          </a:prstGeom>
          <a:ln w="25400">
            <a:solidFill>
              <a:srgbClr val="FFFFFF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471" name="Shape 471"/>
          <p:cNvSpPr/>
          <p:nvPr/>
        </p:nvSpPr>
        <p:spPr>
          <a:xfrm>
            <a:off x="7988018" y="427777"/>
            <a:ext cx="1040991" cy="323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Memory</a:t>
            </a:r>
          </a:p>
        </p:txBody>
      </p:sp>
      <p:sp>
        <p:nvSpPr>
          <p:cNvPr id="472" name="Shape 472"/>
          <p:cNvSpPr/>
          <p:nvPr/>
        </p:nvSpPr>
        <p:spPr>
          <a:xfrm>
            <a:off x="7884562" y="901282"/>
            <a:ext cx="1106073" cy="1812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code</a:t>
            </a:r>
            <a:br>
              <a:rPr sz="2039"/>
            </a:br>
            <a:r>
              <a:rPr sz="2039"/>
              <a:t>data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heap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3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stack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/>
              <a:t>Process 1</a:t>
            </a:r>
          </a:p>
        </p:txBody>
      </p:sp>
      <p:sp>
        <p:nvSpPr>
          <p:cNvPr id="473" name="Shape 473"/>
          <p:cNvSpPr/>
          <p:nvPr/>
        </p:nvSpPr>
        <p:spPr>
          <a:xfrm>
            <a:off x="7718831" y="1010189"/>
            <a:ext cx="1558510" cy="1311067"/>
          </a:xfrm>
          <a:prstGeom prst="rect">
            <a:avLst/>
          </a:prstGeom>
          <a:ln w="25400">
            <a:solidFill/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00000"/>
                </a:solidFill>
              </a:defRPr>
            </a:pPr>
            <a:endParaRPr sz="1828"/>
          </a:p>
        </p:txBody>
      </p:sp>
      <p:sp>
        <p:nvSpPr>
          <p:cNvPr id="474" name="Shape 474"/>
          <p:cNvSpPr/>
          <p:nvPr/>
        </p:nvSpPr>
        <p:spPr>
          <a:xfrm>
            <a:off x="3714570" y="1154683"/>
            <a:ext cx="3960183" cy="1"/>
          </a:xfrm>
          <a:prstGeom prst="line">
            <a:avLst/>
          </a:prstGeom>
          <a:ln w="76200">
            <a:solidFill>
              <a:srgbClr val="971817"/>
            </a:solidFill>
            <a:prstDash val="sysDot"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475" name="Shape 475"/>
          <p:cNvSpPr/>
          <p:nvPr/>
        </p:nvSpPr>
        <p:spPr>
          <a:xfrm>
            <a:off x="6074104" y="623711"/>
            <a:ext cx="888065" cy="46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create</a:t>
            </a:r>
          </a:p>
        </p:txBody>
      </p:sp>
    </p:spTree>
    <p:extLst>
      <p:ext uri="{BB962C8B-B14F-4D97-AF65-F5344CB8AC3E}">
        <p14:creationId xmlns:p14="http://schemas.microsoft.com/office/powerpoint/2010/main" val="551446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Shape 477"/>
          <p:cNvSpPr/>
          <p:nvPr/>
        </p:nvSpPr>
        <p:spPr>
          <a:xfrm>
            <a:off x="1966923" y="4170164"/>
            <a:ext cx="3732584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478" name="Shape 478"/>
          <p:cNvSpPr/>
          <p:nvPr/>
        </p:nvSpPr>
        <p:spPr>
          <a:xfrm>
            <a:off x="1961555" y="527616"/>
            <a:ext cx="3743321" cy="3822712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1828">
              <a:solidFill>
                <a:srgbClr val="FFFFFF"/>
              </a:solidFill>
            </a:endParaRPr>
          </a:p>
        </p:txBody>
      </p:sp>
      <p:sp>
        <p:nvSpPr>
          <p:cNvPr id="479" name="Shape 479"/>
          <p:cNvSpPr/>
          <p:nvPr/>
        </p:nvSpPr>
        <p:spPr>
          <a:xfrm>
            <a:off x="1966923" y="330399"/>
            <a:ext cx="3732584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480" name="Shape 480"/>
          <p:cNvSpPr/>
          <p:nvPr/>
        </p:nvSpPr>
        <p:spPr>
          <a:xfrm>
            <a:off x="7280087" y="806556"/>
            <a:ext cx="2393669" cy="2086663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481" name="Shape 481"/>
          <p:cNvSpPr/>
          <p:nvPr/>
        </p:nvSpPr>
        <p:spPr>
          <a:xfrm>
            <a:off x="2436458" y="810222"/>
            <a:ext cx="1040799" cy="1076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code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data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Program</a:t>
            </a:r>
          </a:p>
        </p:txBody>
      </p:sp>
      <p:sp>
        <p:nvSpPr>
          <p:cNvPr id="482" name="Shape 482"/>
          <p:cNvSpPr/>
          <p:nvPr/>
        </p:nvSpPr>
        <p:spPr>
          <a:xfrm>
            <a:off x="2271721" y="823391"/>
            <a:ext cx="1397776" cy="659960"/>
          </a:xfrm>
          <a:prstGeom prst="rect">
            <a:avLst/>
          </a:prstGeom>
          <a:ln w="25400">
            <a:solidFill>
              <a:srgbClr val="FFFFFF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483" name="Shape 483"/>
          <p:cNvSpPr/>
          <p:nvPr/>
        </p:nvSpPr>
        <p:spPr>
          <a:xfrm>
            <a:off x="7988018" y="427777"/>
            <a:ext cx="1040991" cy="323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Memory</a:t>
            </a:r>
          </a:p>
        </p:txBody>
      </p:sp>
      <p:sp>
        <p:nvSpPr>
          <p:cNvPr id="484" name="Shape 484"/>
          <p:cNvSpPr/>
          <p:nvPr/>
        </p:nvSpPr>
        <p:spPr>
          <a:xfrm>
            <a:off x="7884562" y="901282"/>
            <a:ext cx="1106073" cy="1812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code</a:t>
            </a:r>
            <a:br>
              <a:rPr sz="2039"/>
            </a:br>
            <a:r>
              <a:rPr sz="2039"/>
              <a:t>data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heap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3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stack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/>
              <a:t>Process 1</a:t>
            </a:r>
          </a:p>
        </p:txBody>
      </p:sp>
      <p:sp>
        <p:nvSpPr>
          <p:cNvPr id="485" name="Shape 485"/>
          <p:cNvSpPr/>
          <p:nvPr/>
        </p:nvSpPr>
        <p:spPr>
          <a:xfrm>
            <a:off x="7718831" y="1010189"/>
            <a:ext cx="1558510" cy="1311067"/>
          </a:xfrm>
          <a:prstGeom prst="rect">
            <a:avLst/>
          </a:prstGeom>
          <a:ln w="25400">
            <a:solidFill/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00000"/>
                </a:solidFill>
              </a:defRPr>
            </a:pPr>
            <a:endParaRPr sz="1828"/>
          </a:p>
        </p:txBody>
      </p:sp>
    </p:spTree>
    <p:extLst>
      <p:ext uri="{BB962C8B-B14F-4D97-AF65-F5344CB8AC3E}">
        <p14:creationId xmlns:p14="http://schemas.microsoft.com/office/powerpoint/2010/main" val="12513865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055843"/>
            <a:ext cx="7772400" cy="1143000"/>
          </a:xfrm>
        </p:spPr>
        <p:txBody>
          <a:bodyPr/>
          <a:lstStyle/>
          <a:p>
            <a:r>
              <a:rPr lang="en-US" dirty="0" smtClean="0"/>
              <a:t>Memory Virtualization: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8478" y="3571767"/>
            <a:ext cx="9944722" cy="2819400"/>
          </a:xfrm>
        </p:spPr>
        <p:txBody>
          <a:bodyPr>
            <a:normAutofit/>
          </a:bodyPr>
          <a:lstStyle/>
          <a:p>
            <a:pPr marL="609569" indent="-609569" algn="l"/>
            <a:r>
              <a:rPr lang="en-US" sz="2250" b="1" dirty="0"/>
              <a:t>Questions answered in this lecture</a:t>
            </a:r>
            <a:r>
              <a:rPr lang="en-US" sz="2250" b="1" dirty="0" smtClean="0"/>
              <a:t>:</a:t>
            </a:r>
          </a:p>
          <a:p>
            <a:pPr marL="609569" indent="-609569" algn="l"/>
            <a:r>
              <a:rPr lang="en-US" sz="2250" dirty="0" smtClean="0"/>
              <a:t>What is in the address space of a process (review)?</a:t>
            </a:r>
          </a:p>
          <a:p>
            <a:pPr marL="609569" indent="-609569" algn="l"/>
            <a:r>
              <a:rPr lang="en-US" sz="2250" dirty="0" smtClean="0"/>
              <a:t>What are the different ways that that OS can virtualize memory?</a:t>
            </a:r>
          </a:p>
          <a:p>
            <a:pPr marL="609569" indent="-609569" algn="l"/>
            <a:r>
              <a:rPr lang="en-US" sz="2250" dirty="0"/>
              <a:t>	</a:t>
            </a:r>
            <a:r>
              <a:rPr lang="en-US" sz="2250" dirty="0" smtClean="0"/>
              <a:t>Time sharing, static relocation, dynamic relocation </a:t>
            </a:r>
          </a:p>
          <a:p>
            <a:pPr marL="609569" indent="-609569" algn="l"/>
            <a:r>
              <a:rPr lang="en-US" sz="2250" dirty="0"/>
              <a:t>	</a:t>
            </a:r>
            <a:r>
              <a:rPr lang="en-US" sz="2250" dirty="0" smtClean="0"/>
              <a:t>	(base, base + bounds, segmentation)</a:t>
            </a:r>
          </a:p>
          <a:p>
            <a:pPr marL="609569" indent="-609569" algn="l"/>
            <a:r>
              <a:rPr lang="en-US" sz="2250" dirty="0" smtClean="0"/>
              <a:t>What hardware support is needed for dynamic relocation?</a:t>
            </a:r>
            <a:endParaRPr lang="en-US" sz="2250" dirty="0"/>
          </a:p>
          <a:p>
            <a:pPr marL="990549" lvl="1" indent="-533372" algn="l"/>
            <a:endParaRPr lang="en-US" sz="2250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810000" y="380999"/>
            <a:ext cx="4191000" cy="590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9" tIns="45719" rIns="91439" bIns="45719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17" dirty="0"/>
              <a:t>UNIVERSITY of WISCONSIN-MADISON</a:t>
            </a:r>
            <a:br>
              <a:rPr lang="en-US" sz="1617" dirty="0"/>
            </a:br>
            <a:r>
              <a:rPr lang="en-US" sz="1617" dirty="0"/>
              <a:t>Computer Sciences Department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18478" y="1143001"/>
            <a:ext cx="3581400" cy="525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9" tIns="45719" rIns="91439" bIns="45719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6" dirty="0"/>
              <a:t>CS 537</a:t>
            </a:r>
            <a:br>
              <a:rPr lang="en-US" sz="1406" dirty="0"/>
            </a:br>
            <a:r>
              <a:rPr lang="en-US" sz="1406" dirty="0"/>
              <a:t>Introduction to Operating Systems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8100931" y="1143001"/>
            <a:ext cx="3581400" cy="525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9" tIns="45719" rIns="91439" bIns="45719"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406" dirty="0"/>
              <a:t>Andrea C. Arpaci-Dusseau</a:t>
            </a:r>
            <a:br>
              <a:rPr lang="en-US" sz="1406" dirty="0"/>
            </a:br>
            <a:r>
              <a:rPr lang="en-US" sz="1406" dirty="0" err="1"/>
              <a:t>Remzi</a:t>
            </a:r>
            <a:r>
              <a:rPr lang="en-US" sz="1406" dirty="0"/>
              <a:t> H. Arpaci-Dusseau</a:t>
            </a:r>
          </a:p>
        </p:txBody>
      </p:sp>
    </p:spTree>
    <p:extLst>
      <p:ext uri="{BB962C8B-B14F-4D97-AF65-F5344CB8AC3E}">
        <p14:creationId xmlns:p14="http://schemas.microsoft.com/office/powerpoint/2010/main" val="68005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Shape 487"/>
          <p:cNvSpPr/>
          <p:nvPr/>
        </p:nvSpPr>
        <p:spPr>
          <a:xfrm>
            <a:off x="1966923" y="4170164"/>
            <a:ext cx="3732584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488" name="Shape 488"/>
          <p:cNvSpPr/>
          <p:nvPr/>
        </p:nvSpPr>
        <p:spPr>
          <a:xfrm>
            <a:off x="1961555" y="527616"/>
            <a:ext cx="3743321" cy="3822712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1828">
              <a:solidFill>
                <a:srgbClr val="FFFFFF"/>
              </a:solidFill>
            </a:endParaRPr>
          </a:p>
        </p:txBody>
      </p:sp>
      <p:sp>
        <p:nvSpPr>
          <p:cNvPr id="489" name="Shape 489"/>
          <p:cNvSpPr/>
          <p:nvPr/>
        </p:nvSpPr>
        <p:spPr>
          <a:xfrm>
            <a:off x="1966923" y="330399"/>
            <a:ext cx="3732584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490" name="Shape 490"/>
          <p:cNvSpPr/>
          <p:nvPr/>
        </p:nvSpPr>
        <p:spPr>
          <a:xfrm>
            <a:off x="7280087" y="806556"/>
            <a:ext cx="2393669" cy="2086663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491" name="Shape 491"/>
          <p:cNvSpPr/>
          <p:nvPr/>
        </p:nvSpPr>
        <p:spPr>
          <a:xfrm>
            <a:off x="2436458" y="810222"/>
            <a:ext cx="1040799" cy="1076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code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data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Program</a:t>
            </a:r>
          </a:p>
        </p:txBody>
      </p:sp>
      <p:sp>
        <p:nvSpPr>
          <p:cNvPr id="492" name="Shape 492"/>
          <p:cNvSpPr/>
          <p:nvPr/>
        </p:nvSpPr>
        <p:spPr>
          <a:xfrm>
            <a:off x="2271721" y="823391"/>
            <a:ext cx="1397776" cy="659960"/>
          </a:xfrm>
          <a:prstGeom prst="rect">
            <a:avLst/>
          </a:prstGeom>
          <a:ln w="25400">
            <a:solidFill>
              <a:srgbClr val="FFFFFF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493" name="Shape 493"/>
          <p:cNvSpPr/>
          <p:nvPr/>
        </p:nvSpPr>
        <p:spPr>
          <a:xfrm>
            <a:off x="7988018" y="427777"/>
            <a:ext cx="1040991" cy="323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Memory</a:t>
            </a:r>
          </a:p>
        </p:txBody>
      </p:sp>
      <p:sp>
        <p:nvSpPr>
          <p:cNvPr id="494" name="Shape 494"/>
          <p:cNvSpPr/>
          <p:nvPr/>
        </p:nvSpPr>
        <p:spPr>
          <a:xfrm>
            <a:off x="4134093" y="2597923"/>
            <a:ext cx="1106073" cy="1812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code</a:t>
            </a:r>
            <a:br>
              <a:rPr sz="2039"/>
            </a:br>
            <a:r>
              <a:rPr sz="2039"/>
              <a:t>data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heap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3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stack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/>
              <a:t>Process 1</a:t>
            </a:r>
          </a:p>
        </p:txBody>
      </p:sp>
      <p:sp>
        <p:nvSpPr>
          <p:cNvPr id="495" name="Shape 495"/>
          <p:cNvSpPr/>
          <p:nvPr/>
        </p:nvSpPr>
        <p:spPr>
          <a:xfrm>
            <a:off x="3968362" y="2706831"/>
            <a:ext cx="1558510" cy="1311067"/>
          </a:xfrm>
          <a:prstGeom prst="rect">
            <a:avLst/>
          </a:prstGeom>
          <a:ln w="25400">
            <a:solidFill/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00000"/>
                </a:solidFill>
              </a:defRPr>
            </a:pPr>
            <a:endParaRPr sz="1828"/>
          </a:p>
        </p:txBody>
      </p:sp>
      <p:sp>
        <p:nvSpPr>
          <p:cNvPr id="496" name="Shape 496"/>
          <p:cNvSpPr/>
          <p:nvPr/>
        </p:nvSpPr>
        <p:spPr>
          <a:xfrm flipH="1">
            <a:off x="5606603" y="1899384"/>
            <a:ext cx="2812852" cy="1299307"/>
          </a:xfrm>
          <a:prstGeom prst="line">
            <a:avLst/>
          </a:prstGeom>
          <a:ln w="76200">
            <a:solidFill>
              <a:srgbClr val="971817"/>
            </a:solidFill>
            <a:prstDash val="sysDot"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</p:spTree>
    <p:extLst>
      <p:ext uri="{BB962C8B-B14F-4D97-AF65-F5344CB8AC3E}">
        <p14:creationId xmlns:p14="http://schemas.microsoft.com/office/powerpoint/2010/main" val="17470126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Shape 498"/>
          <p:cNvSpPr/>
          <p:nvPr/>
        </p:nvSpPr>
        <p:spPr>
          <a:xfrm>
            <a:off x="1966923" y="4170164"/>
            <a:ext cx="3732584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499" name="Shape 499"/>
          <p:cNvSpPr/>
          <p:nvPr/>
        </p:nvSpPr>
        <p:spPr>
          <a:xfrm>
            <a:off x="1961555" y="527616"/>
            <a:ext cx="3743321" cy="3822712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1828">
              <a:solidFill>
                <a:srgbClr val="FFFFFF"/>
              </a:solidFill>
            </a:endParaRPr>
          </a:p>
        </p:txBody>
      </p:sp>
      <p:sp>
        <p:nvSpPr>
          <p:cNvPr id="500" name="Shape 500"/>
          <p:cNvSpPr/>
          <p:nvPr/>
        </p:nvSpPr>
        <p:spPr>
          <a:xfrm>
            <a:off x="1966923" y="330399"/>
            <a:ext cx="3732584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01" name="Shape 501"/>
          <p:cNvSpPr/>
          <p:nvPr/>
        </p:nvSpPr>
        <p:spPr>
          <a:xfrm>
            <a:off x="7280087" y="806556"/>
            <a:ext cx="2393669" cy="2086663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02" name="Shape 502"/>
          <p:cNvSpPr/>
          <p:nvPr/>
        </p:nvSpPr>
        <p:spPr>
          <a:xfrm>
            <a:off x="2436458" y="810222"/>
            <a:ext cx="1040799" cy="1076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code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data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Program</a:t>
            </a:r>
          </a:p>
        </p:txBody>
      </p:sp>
      <p:sp>
        <p:nvSpPr>
          <p:cNvPr id="503" name="Shape 503"/>
          <p:cNvSpPr/>
          <p:nvPr/>
        </p:nvSpPr>
        <p:spPr>
          <a:xfrm>
            <a:off x="2271721" y="823391"/>
            <a:ext cx="1397776" cy="659960"/>
          </a:xfrm>
          <a:prstGeom prst="rect">
            <a:avLst/>
          </a:prstGeom>
          <a:ln w="25400">
            <a:solidFill>
              <a:srgbClr val="FFFFFF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04" name="Shape 504"/>
          <p:cNvSpPr/>
          <p:nvPr/>
        </p:nvSpPr>
        <p:spPr>
          <a:xfrm>
            <a:off x="7988018" y="427777"/>
            <a:ext cx="1040991" cy="323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Memory</a:t>
            </a:r>
          </a:p>
        </p:txBody>
      </p:sp>
      <p:sp>
        <p:nvSpPr>
          <p:cNvPr id="505" name="Shape 505"/>
          <p:cNvSpPr/>
          <p:nvPr/>
        </p:nvSpPr>
        <p:spPr>
          <a:xfrm>
            <a:off x="4134093" y="2597923"/>
            <a:ext cx="1106073" cy="1812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code</a:t>
            </a:r>
            <a:br>
              <a:rPr sz="2039"/>
            </a:br>
            <a:r>
              <a:rPr sz="2039"/>
              <a:t>data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heap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3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stack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/>
              <a:t>Process 1</a:t>
            </a:r>
          </a:p>
        </p:txBody>
      </p:sp>
      <p:sp>
        <p:nvSpPr>
          <p:cNvPr id="506" name="Shape 506"/>
          <p:cNvSpPr/>
          <p:nvPr/>
        </p:nvSpPr>
        <p:spPr>
          <a:xfrm>
            <a:off x="3968362" y="2706831"/>
            <a:ext cx="1558510" cy="1311067"/>
          </a:xfrm>
          <a:prstGeom prst="rect">
            <a:avLst/>
          </a:prstGeom>
          <a:ln w="25400">
            <a:solidFill/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00000"/>
                </a:solidFill>
              </a:defRPr>
            </a:pPr>
            <a:endParaRPr sz="1828"/>
          </a:p>
        </p:txBody>
      </p:sp>
    </p:spTree>
    <p:extLst>
      <p:ext uri="{BB962C8B-B14F-4D97-AF65-F5344CB8AC3E}">
        <p14:creationId xmlns:p14="http://schemas.microsoft.com/office/powerpoint/2010/main" val="16449850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/>
          <p:nvPr/>
        </p:nvSpPr>
        <p:spPr>
          <a:xfrm>
            <a:off x="1966923" y="4170164"/>
            <a:ext cx="3732584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09" name="Shape 509"/>
          <p:cNvSpPr/>
          <p:nvPr/>
        </p:nvSpPr>
        <p:spPr>
          <a:xfrm>
            <a:off x="1961555" y="527616"/>
            <a:ext cx="3743321" cy="3822712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1828">
              <a:solidFill>
                <a:srgbClr val="FFFFFF"/>
              </a:solidFill>
            </a:endParaRPr>
          </a:p>
        </p:txBody>
      </p:sp>
      <p:sp>
        <p:nvSpPr>
          <p:cNvPr id="510" name="Shape 510"/>
          <p:cNvSpPr/>
          <p:nvPr/>
        </p:nvSpPr>
        <p:spPr>
          <a:xfrm>
            <a:off x="1966923" y="330399"/>
            <a:ext cx="3732584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11" name="Shape 511"/>
          <p:cNvSpPr/>
          <p:nvPr/>
        </p:nvSpPr>
        <p:spPr>
          <a:xfrm>
            <a:off x="7280087" y="806556"/>
            <a:ext cx="2393669" cy="2086663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12" name="Shape 512"/>
          <p:cNvSpPr/>
          <p:nvPr/>
        </p:nvSpPr>
        <p:spPr>
          <a:xfrm>
            <a:off x="2436458" y="810222"/>
            <a:ext cx="1040799" cy="1076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code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data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Program</a:t>
            </a:r>
          </a:p>
        </p:txBody>
      </p:sp>
      <p:sp>
        <p:nvSpPr>
          <p:cNvPr id="513" name="Shape 513"/>
          <p:cNvSpPr/>
          <p:nvPr/>
        </p:nvSpPr>
        <p:spPr>
          <a:xfrm>
            <a:off x="2271721" y="823391"/>
            <a:ext cx="1397776" cy="659960"/>
          </a:xfrm>
          <a:prstGeom prst="rect">
            <a:avLst/>
          </a:prstGeom>
          <a:ln w="25400">
            <a:solidFill>
              <a:srgbClr val="FFFFFF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14" name="Shape 514"/>
          <p:cNvSpPr/>
          <p:nvPr/>
        </p:nvSpPr>
        <p:spPr>
          <a:xfrm>
            <a:off x="7988018" y="427777"/>
            <a:ext cx="1040991" cy="323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Memory</a:t>
            </a:r>
          </a:p>
        </p:txBody>
      </p:sp>
      <p:sp>
        <p:nvSpPr>
          <p:cNvPr id="515" name="Shape 515"/>
          <p:cNvSpPr/>
          <p:nvPr/>
        </p:nvSpPr>
        <p:spPr>
          <a:xfrm>
            <a:off x="4134093" y="2597923"/>
            <a:ext cx="1106073" cy="1812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code</a:t>
            </a:r>
            <a:br>
              <a:rPr sz="2039"/>
            </a:br>
            <a:r>
              <a:rPr sz="2039"/>
              <a:t>data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heap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3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stack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/>
              <a:t>Process 1</a:t>
            </a:r>
          </a:p>
        </p:txBody>
      </p:sp>
      <p:sp>
        <p:nvSpPr>
          <p:cNvPr id="516" name="Shape 516"/>
          <p:cNvSpPr/>
          <p:nvPr/>
        </p:nvSpPr>
        <p:spPr>
          <a:xfrm>
            <a:off x="3968362" y="2706831"/>
            <a:ext cx="1558510" cy="1311067"/>
          </a:xfrm>
          <a:prstGeom prst="rect">
            <a:avLst/>
          </a:prstGeom>
          <a:ln w="25400">
            <a:solidFill/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00000"/>
                </a:solidFill>
              </a:defRPr>
            </a:pPr>
            <a:endParaRPr sz="1828"/>
          </a:p>
        </p:txBody>
      </p:sp>
      <p:sp>
        <p:nvSpPr>
          <p:cNvPr id="517" name="Shape 517"/>
          <p:cNvSpPr/>
          <p:nvPr/>
        </p:nvSpPr>
        <p:spPr>
          <a:xfrm>
            <a:off x="7884562" y="901282"/>
            <a:ext cx="1106073" cy="1812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code</a:t>
            </a:r>
            <a:br>
              <a:rPr sz="2039"/>
            </a:br>
            <a:r>
              <a:rPr sz="2039"/>
              <a:t>data2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heap2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3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stack2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/>
              <a:t>Process 2</a:t>
            </a:r>
          </a:p>
        </p:txBody>
      </p:sp>
      <p:sp>
        <p:nvSpPr>
          <p:cNvPr id="518" name="Shape 518"/>
          <p:cNvSpPr/>
          <p:nvPr/>
        </p:nvSpPr>
        <p:spPr>
          <a:xfrm>
            <a:off x="7718831" y="1010189"/>
            <a:ext cx="1558510" cy="1311067"/>
          </a:xfrm>
          <a:prstGeom prst="rect">
            <a:avLst/>
          </a:prstGeom>
          <a:ln w="25400">
            <a:solidFill/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00000"/>
                </a:solidFill>
              </a:defRPr>
            </a:pPr>
            <a:endParaRPr sz="1828"/>
          </a:p>
        </p:txBody>
      </p:sp>
      <p:sp>
        <p:nvSpPr>
          <p:cNvPr id="519" name="Shape 519"/>
          <p:cNvSpPr/>
          <p:nvPr/>
        </p:nvSpPr>
        <p:spPr>
          <a:xfrm>
            <a:off x="3714570" y="1154683"/>
            <a:ext cx="3960183" cy="1"/>
          </a:xfrm>
          <a:prstGeom prst="line">
            <a:avLst/>
          </a:prstGeom>
          <a:ln w="76200">
            <a:solidFill>
              <a:srgbClr val="971817"/>
            </a:solidFill>
            <a:prstDash val="sysDot"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20" name="Shape 520"/>
          <p:cNvSpPr/>
          <p:nvPr/>
        </p:nvSpPr>
        <p:spPr>
          <a:xfrm>
            <a:off x="6074104" y="623711"/>
            <a:ext cx="888065" cy="46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create</a:t>
            </a:r>
          </a:p>
        </p:txBody>
      </p:sp>
    </p:spTree>
    <p:extLst>
      <p:ext uri="{BB962C8B-B14F-4D97-AF65-F5344CB8AC3E}">
        <p14:creationId xmlns:p14="http://schemas.microsoft.com/office/powerpoint/2010/main" val="5598016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/>
          <p:nvPr/>
        </p:nvSpPr>
        <p:spPr>
          <a:xfrm>
            <a:off x="1966923" y="4170164"/>
            <a:ext cx="3732584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23" name="Shape 523"/>
          <p:cNvSpPr/>
          <p:nvPr/>
        </p:nvSpPr>
        <p:spPr>
          <a:xfrm>
            <a:off x="1961555" y="527616"/>
            <a:ext cx="3743321" cy="3822712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1828">
              <a:solidFill>
                <a:srgbClr val="FFFFFF"/>
              </a:solidFill>
            </a:endParaRPr>
          </a:p>
        </p:txBody>
      </p:sp>
      <p:sp>
        <p:nvSpPr>
          <p:cNvPr id="524" name="Shape 524"/>
          <p:cNvSpPr/>
          <p:nvPr/>
        </p:nvSpPr>
        <p:spPr>
          <a:xfrm>
            <a:off x="1966923" y="330399"/>
            <a:ext cx="3732584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25" name="Shape 525"/>
          <p:cNvSpPr/>
          <p:nvPr/>
        </p:nvSpPr>
        <p:spPr>
          <a:xfrm>
            <a:off x="7280087" y="806556"/>
            <a:ext cx="2393669" cy="2086663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26" name="Shape 526"/>
          <p:cNvSpPr/>
          <p:nvPr/>
        </p:nvSpPr>
        <p:spPr>
          <a:xfrm>
            <a:off x="2436458" y="810222"/>
            <a:ext cx="1040799" cy="1076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code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data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Program</a:t>
            </a:r>
          </a:p>
        </p:txBody>
      </p:sp>
      <p:sp>
        <p:nvSpPr>
          <p:cNvPr id="527" name="Shape 527"/>
          <p:cNvSpPr/>
          <p:nvPr/>
        </p:nvSpPr>
        <p:spPr>
          <a:xfrm>
            <a:off x="2271721" y="823391"/>
            <a:ext cx="1397776" cy="659960"/>
          </a:xfrm>
          <a:prstGeom prst="rect">
            <a:avLst/>
          </a:prstGeom>
          <a:ln w="25400">
            <a:solidFill>
              <a:srgbClr val="FFFFFF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28" name="Shape 528"/>
          <p:cNvSpPr/>
          <p:nvPr/>
        </p:nvSpPr>
        <p:spPr>
          <a:xfrm>
            <a:off x="7988018" y="427777"/>
            <a:ext cx="1040991" cy="323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Memory</a:t>
            </a:r>
          </a:p>
        </p:txBody>
      </p:sp>
      <p:sp>
        <p:nvSpPr>
          <p:cNvPr id="529" name="Shape 529"/>
          <p:cNvSpPr/>
          <p:nvPr/>
        </p:nvSpPr>
        <p:spPr>
          <a:xfrm>
            <a:off x="4134093" y="2597923"/>
            <a:ext cx="1106073" cy="1812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code</a:t>
            </a:r>
            <a:br>
              <a:rPr sz="2039"/>
            </a:br>
            <a:r>
              <a:rPr sz="2039"/>
              <a:t>data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heap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3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stack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/>
              <a:t>Process 1</a:t>
            </a:r>
          </a:p>
        </p:txBody>
      </p:sp>
      <p:sp>
        <p:nvSpPr>
          <p:cNvPr id="530" name="Shape 530"/>
          <p:cNvSpPr/>
          <p:nvPr/>
        </p:nvSpPr>
        <p:spPr>
          <a:xfrm>
            <a:off x="3968362" y="2706831"/>
            <a:ext cx="1558510" cy="1311067"/>
          </a:xfrm>
          <a:prstGeom prst="rect">
            <a:avLst/>
          </a:prstGeom>
          <a:ln w="25400">
            <a:solidFill/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00000"/>
                </a:solidFill>
              </a:defRPr>
            </a:pPr>
            <a:endParaRPr sz="1828"/>
          </a:p>
        </p:txBody>
      </p:sp>
      <p:sp>
        <p:nvSpPr>
          <p:cNvPr id="531" name="Shape 531"/>
          <p:cNvSpPr/>
          <p:nvPr/>
        </p:nvSpPr>
        <p:spPr>
          <a:xfrm>
            <a:off x="7884562" y="901282"/>
            <a:ext cx="1106073" cy="1812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code</a:t>
            </a:r>
            <a:br>
              <a:rPr sz="2039"/>
            </a:br>
            <a:r>
              <a:rPr sz="2039"/>
              <a:t>data2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heap2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3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stack2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/>
              <a:t>Process 2</a:t>
            </a:r>
          </a:p>
        </p:txBody>
      </p:sp>
      <p:sp>
        <p:nvSpPr>
          <p:cNvPr id="532" name="Shape 532"/>
          <p:cNvSpPr/>
          <p:nvPr/>
        </p:nvSpPr>
        <p:spPr>
          <a:xfrm>
            <a:off x="7718831" y="1010189"/>
            <a:ext cx="1558510" cy="1311067"/>
          </a:xfrm>
          <a:prstGeom prst="rect">
            <a:avLst/>
          </a:prstGeom>
          <a:ln w="25400">
            <a:solidFill/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00000"/>
                </a:solidFill>
              </a:defRPr>
            </a:pPr>
            <a:endParaRPr sz="1828"/>
          </a:p>
        </p:txBody>
      </p:sp>
    </p:spTree>
    <p:extLst>
      <p:ext uri="{BB962C8B-B14F-4D97-AF65-F5344CB8AC3E}">
        <p14:creationId xmlns:p14="http://schemas.microsoft.com/office/powerpoint/2010/main" val="46124716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Shape 534"/>
          <p:cNvSpPr/>
          <p:nvPr/>
        </p:nvSpPr>
        <p:spPr>
          <a:xfrm>
            <a:off x="1966923" y="4170164"/>
            <a:ext cx="3732584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35" name="Shape 535"/>
          <p:cNvSpPr/>
          <p:nvPr/>
        </p:nvSpPr>
        <p:spPr>
          <a:xfrm>
            <a:off x="1961555" y="527616"/>
            <a:ext cx="3743321" cy="3822712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1828">
              <a:solidFill>
                <a:srgbClr val="FFFFFF"/>
              </a:solidFill>
            </a:endParaRPr>
          </a:p>
        </p:txBody>
      </p:sp>
      <p:sp>
        <p:nvSpPr>
          <p:cNvPr id="536" name="Shape 536"/>
          <p:cNvSpPr/>
          <p:nvPr/>
        </p:nvSpPr>
        <p:spPr>
          <a:xfrm>
            <a:off x="1966923" y="330399"/>
            <a:ext cx="3732584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37" name="Shape 537"/>
          <p:cNvSpPr/>
          <p:nvPr/>
        </p:nvSpPr>
        <p:spPr>
          <a:xfrm>
            <a:off x="7280087" y="806556"/>
            <a:ext cx="2393669" cy="2086663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38" name="Shape 538"/>
          <p:cNvSpPr/>
          <p:nvPr/>
        </p:nvSpPr>
        <p:spPr>
          <a:xfrm>
            <a:off x="2436458" y="810222"/>
            <a:ext cx="1040799" cy="1076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code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data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Program</a:t>
            </a:r>
          </a:p>
        </p:txBody>
      </p:sp>
      <p:sp>
        <p:nvSpPr>
          <p:cNvPr id="539" name="Shape 539"/>
          <p:cNvSpPr/>
          <p:nvPr/>
        </p:nvSpPr>
        <p:spPr>
          <a:xfrm>
            <a:off x="2271721" y="823391"/>
            <a:ext cx="1397776" cy="659960"/>
          </a:xfrm>
          <a:prstGeom prst="rect">
            <a:avLst/>
          </a:prstGeom>
          <a:ln w="25400">
            <a:solidFill>
              <a:srgbClr val="FFFFFF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40" name="Shape 540"/>
          <p:cNvSpPr/>
          <p:nvPr/>
        </p:nvSpPr>
        <p:spPr>
          <a:xfrm>
            <a:off x="7988018" y="427777"/>
            <a:ext cx="1040991" cy="323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Memory</a:t>
            </a:r>
          </a:p>
        </p:txBody>
      </p:sp>
      <p:sp>
        <p:nvSpPr>
          <p:cNvPr id="541" name="Shape 541"/>
          <p:cNvSpPr/>
          <p:nvPr/>
        </p:nvSpPr>
        <p:spPr>
          <a:xfrm>
            <a:off x="4134093" y="2597923"/>
            <a:ext cx="1106073" cy="1812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code</a:t>
            </a:r>
            <a:br>
              <a:rPr sz="2039"/>
            </a:br>
            <a:r>
              <a:rPr sz="2039"/>
              <a:t>data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heap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3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stack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/>
              <a:t>Process 1</a:t>
            </a:r>
          </a:p>
        </p:txBody>
      </p:sp>
      <p:sp>
        <p:nvSpPr>
          <p:cNvPr id="542" name="Shape 542"/>
          <p:cNvSpPr/>
          <p:nvPr/>
        </p:nvSpPr>
        <p:spPr>
          <a:xfrm>
            <a:off x="3968362" y="2706831"/>
            <a:ext cx="1558510" cy="1311067"/>
          </a:xfrm>
          <a:prstGeom prst="rect">
            <a:avLst/>
          </a:prstGeom>
          <a:ln w="25400">
            <a:solidFill/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00000"/>
                </a:solidFill>
              </a:defRPr>
            </a:pPr>
            <a:endParaRPr sz="1828"/>
          </a:p>
        </p:txBody>
      </p:sp>
      <p:sp>
        <p:nvSpPr>
          <p:cNvPr id="543" name="Shape 543"/>
          <p:cNvSpPr/>
          <p:nvPr/>
        </p:nvSpPr>
        <p:spPr>
          <a:xfrm>
            <a:off x="4134093" y="722688"/>
            <a:ext cx="1106073" cy="1812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code</a:t>
            </a:r>
            <a:br>
              <a:rPr sz="2039"/>
            </a:br>
            <a:r>
              <a:rPr sz="2039"/>
              <a:t>data2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heap2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3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stack2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/>
              <a:t>Process 2</a:t>
            </a:r>
          </a:p>
        </p:txBody>
      </p:sp>
      <p:sp>
        <p:nvSpPr>
          <p:cNvPr id="544" name="Shape 544"/>
          <p:cNvSpPr/>
          <p:nvPr/>
        </p:nvSpPr>
        <p:spPr>
          <a:xfrm>
            <a:off x="3968362" y="831596"/>
            <a:ext cx="1558510" cy="1311067"/>
          </a:xfrm>
          <a:prstGeom prst="rect">
            <a:avLst/>
          </a:prstGeom>
          <a:ln w="25400">
            <a:solidFill/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00000"/>
                </a:solidFill>
              </a:defRPr>
            </a:pPr>
            <a:endParaRPr sz="1828"/>
          </a:p>
        </p:txBody>
      </p:sp>
      <p:sp>
        <p:nvSpPr>
          <p:cNvPr id="545" name="Shape 545"/>
          <p:cNvSpPr/>
          <p:nvPr/>
        </p:nvSpPr>
        <p:spPr>
          <a:xfrm flipH="1" flipV="1">
            <a:off x="5583750" y="1575176"/>
            <a:ext cx="2815298" cy="174797"/>
          </a:xfrm>
          <a:prstGeom prst="line">
            <a:avLst/>
          </a:prstGeom>
          <a:ln w="76200">
            <a:solidFill>
              <a:srgbClr val="971817"/>
            </a:solidFill>
            <a:prstDash val="sysDot"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</p:spTree>
    <p:extLst>
      <p:ext uri="{BB962C8B-B14F-4D97-AF65-F5344CB8AC3E}">
        <p14:creationId xmlns:p14="http://schemas.microsoft.com/office/powerpoint/2010/main" val="19126201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/>
          <p:nvPr/>
        </p:nvSpPr>
        <p:spPr>
          <a:xfrm>
            <a:off x="1966923" y="4170164"/>
            <a:ext cx="3732584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48" name="Shape 548"/>
          <p:cNvSpPr/>
          <p:nvPr/>
        </p:nvSpPr>
        <p:spPr>
          <a:xfrm>
            <a:off x="1961555" y="527616"/>
            <a:ext cx="3743321" cy="3822712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1828">
              <a:solidFill>
                <a:srgbClr val="FFFFFF"/>
              </a:solidFill>
            </a:endParaRPr>
          </a:p>
        </p:txBody>
      </p:sp>
      <p:sp>
        <p:nvSpPr>
          <p:cNvPr id="549" name="Shape 549"/>
          <p:cNvSpPr/>
          <p:nvPr/>
        </p:nvSpPr>
        <p:spPr>
          <a:xfrm>
            <a:off x="1966923" y="330399"/>
            <a:ext cx="3732584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50" name="Shape 550"/>
          <p:cNvSpPr/>
          <p:nvPr/>
        </p:nvSpPr>
        <p:spPr>
          <a:xfrm>
            <a:off x="7280087" y="806556"/>
            <a:ext cx="2393669" cy="2086663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51" name="Shape 551"/>
          <p:cNvSpPr/>
          <p:nvPr/>
        </p:nvSpPr>
        <p:spPr>
          <a:xfrm>
            <a:off x="2436458" y="810222"/>
            <a:ext cx="1040799" cy="1076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code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data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Program</a:t>
            </a:r>
          </a:p>
        </p:txBody>
      </p:sp>
      <p:sp>
        <p:nvSpPr>
          <p:cNvPr id="552" name="Shape 552"/>
          <p:cNvSpPr/>
          <p:nvPr/>
        </p:nvSpPr>
        <p:spPr>
          <a:xfrm>
            <a:off x="2271721" y="823391"/>
            <a:ext cx="1397776" cy="659960"/>
          </a:xfrm>
          <a:prstGeom prst="rect">
            <a:avLst/>
          </a:prstGeom>
          <a:ln w="25400">
            <a:solidFill>
              <a:srgbClr val="FFFFFF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53" name="Shape 553"/>
          <p:cNvSpPr/>
          <p:nvPr/>
        </p:nvSpPr>
        <p:spPr>
          <a:xfrm>
            <a:off x="7988018" y="427777"/>
            <a:ext cx="1040991" cy="323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Memory</a:t>
            </a:r>
          </a:p>
        </p:txBody>
      </p:sp>
      <p:sp>
        <p:nvSpPr>
          <p:cNvPr id="554" name="Shape 554"/>
          <p:cNvSpPr/>
          <p:nvPr/>
        </p:nvSpPr>
        <p:spPr>
          <a:xfrm>
            <a:off x="4134093" y="2597923"/>
            <a:ext cx="1106073" cy="1812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code</a:t>
            </a:r>
            <a:br>
              <a:rPr sz="2039"/>
            </a:br>
            <a:r>
              <a:rPr sz="2039"/>
              <a:t>data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heap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3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stack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/>
              <a:t>Process 1</a:t>
            </a:r>
          </a:p>
        </p:txBody>
      </p:sp>
      <p:sp>
        <p:nvSpPr>
          <p:cNvPr id="555" name="Shape 555"/>
          <p:cNvSpPr/>
          <p:nvPr/>
        </p:nvSpPr>
        <p:spPr>
          <a:xfrm>
            <a:off x="3968362" y="2706831"/>
            <a:ext cx="1558510" cy="1311067"/>
          </a:xfrm>
          <a:prstGeom prst="rect">
            <a:avLst/>
          </a:prstGeom>
          <a:ln w="25400">
            <a:solidFill/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00000"/>
                </a:solidFill>
              </a:defRPr>
            </a:pPr>
            <a:endParaRPr sz="1828"/>
          </a:p>
        </p:txBody>
      </p:sp>
      <p:sp>
        <p:nvSpPr>
          <p:cNvPr id="556" name="Shape 556"/>
          <p:cNvSpPr/>
          <p:nvPr/>
        </p:nvSpPr>
        <p:spPr>
          <a:xfrm>
            <a:off x="4134093" y="722688"/>
            <a:ext cx="1106073" cy="1812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code</a:t>
            </a:r>
            <a:br>
              <a:rPr sz="2039"/>
            </a:br>
            <a:r>
              <a:rPr sz="2039"/>
              <a:t>data2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heap2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3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stack2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/>
              <a:t>Process 2</a:t>
            </a:r>
          </a:p>
        </p:txBody>
      </p:sp>
      <p:sp>
        <p:nvSpPr>
          <p:cNvPr id="557" name="Shape 557"/>
          <p:cNvSpPr/>
          <p:nvPr/>
        </p:nvSpPr>
        <p:spPr>
          <a:xfrm>
            <a:off x="3968362" y="831596"/>
            <a:ext cx="1558510" cy="1311067"/>
          </a:xfrm>
          <a:prstGeom prst="rect">
            <a:avLst/>
          </a:prstGeom>
          <a:ln w="25400">
            <a:solidFill/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00000"/>
                </a:solidFill>
              </a:defRPr>
            </a:pPr>
            <a:endParaRPr sz="1828"/>
          </a:p>
        </p:txBody>
      </p:sp>
    </p:spTree>
    <p:extLst>
      <p:ext uri="{BB962C8B-B14F-4D97-AF65-F5344CB8AC3E}">
        <p14:creationId xmlns:p14="http://schemas.microsoft.com/office/powerpoint/2010/main" val="18713302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/>
          <p:nvPr/>
        </p:nvSpPr>
        <p:spPr>
          <a:xfrm>
            <a:off x="1966923" y="4170164"/>
            <a:ext cx="3732584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60" name="Shape 560"/>
          <p:cNvSpPr/>
          <p:nvPr/>
        </p:nvSpPr>
        <p:spPr>
          <a:xfrm>
            <a:off x="1961555" y="527616"/>
            <a:ext cx="3743321" cy="3822712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1828">
              <a:solidFill>
                <a:srgbClr val="FFFFFF"/>
              </a:solidFill>
            </a:endParaRPr>
          </a:p>
        </p:txBody>
      </p:sp>
      <p:sp>
        <p:nvSpPr>
          <p:cNvPr id="561" name="Shape 561"/>
          <p:cNvSpPr/>
          <p:nvPr/>
        </p:nvSpPr>
        <p:spPr>
          <a:xfrm>
            <a:off x="1966923" y="330399"/>
            <a:ext cx="3732584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62" name="Shape 562"/>
          <p:cNvSpPr/>
          <p:nvPr/>
        </p:nvSpPr>
        <p:spPr>
          <a:xfrm>
            <a:off x="7280087" y="806556"/>
            <a:ext cx="2393669" cy="2086663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63" name="Shape 563"/>
          <p:cNvSpPr/>
          <p:nvPr/>
        </p:nvSpPr>
        <p:spPr>
          <a:xfrm>
            <a:off x="2436458" y="810222"/>
            <a:ext cx="1040799" cy="1076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code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data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Program</a:t>
            </a:r>
          </a:p>
        </p:txBody>
      </p:sp>
      <p:sp>
        <p:nvSpPr>
          <p:cNvPr id="564" name="Shape 564"/>
          <p:cNvSpPr/>
          <p:nvPr/>
        </p:nvSpPr>
        <p:spPr>
          <a:xfrm>
            <a:off x="2271721" y="823391"/>
            <a:ext cx="1397776" cy="659960"/>
          </a:xfrm>
          <a:prstGeom prst="rect">
            <a:avLst/>
          </a:prstGeom>
          <a:ln w="25400">
            <a:solidFill>
              <a:srgbClr val="FFFFFF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65" name="Shape 565"/>
          <p:cNvSpPr/>
          <p:nvPr/>
        </p:nvSpPr>
        <p:spPr>
          <a:xfrm>
            <a:off x="7988018" y="427777"/>
            <a:ext cx="1040991" cy="323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Memory</a:t>
            </a:r>
          </a:p>
        </p:txBody>
      </p:sp>
      <p:sp>
        <p:nvSpPr>
          <p:cNvPr id="566" name="Shape 566"/>
          <p:cNvSpPr/>
          <p:nvPr/>
        </p:nvSpPr>
        <p:spPr>
          <a:xfrm>
            <a:off x="7884562" y="901282"/>
            <a:ext cx="1106073" cy="1812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code</a:t>
            </a:r>
            <a:br>
              <a:rPr sz="2039"/>
            </a:br>
            <a:r>
              <a:rPr sz="2039"/>
              <a:t>data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heap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3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stack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/>
              <a:t>Process 1</a:t>
            </a:r>
          </a:p>
        </p:txBody>
      </p:sp>
      <p:sp>
        <p:nvSpPr>
          <p:cNvPr id="567" name="Shape 567"/>
          <p:cNvSpPr/>
          <p:nvPr/>
        </p:nvSpPr>
        <p:spPr>
          <a:xfrm>
            <a:off x="7718831" y="1010190"/>
            <a:ext cx="1558510" cy="1311067"/>
          </a:xfrm>
          <a:prstGeom prst="rect">
            <a:avLst/>
          </a:prstGeom>
          <a:ln w="25400">
            <a:solidFill/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00000"/>
                </a:solidFill>
              </a:defRPr>
            </a:pPr>
            <a:endParaRPr sz="1828"/>
          </a:p>
        </p:txBody>
      </p:sp>
      <p:sp>
        <p:nvSpPr>
          <p:cNvPr id="568" name="Shape 568"/>
          <p:cNvSpPr/>
          <p:nvPr/>
        </p:nvSpPr>
        <p:spPr>
          <a:xfrm>
            <a:off x="4134093" y="722688"/>
            <a:ext cx="1106073" cy="1812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code</a:t>
            </a:r>
            <a:br>
              <a:rPr sz="2039"/>
            </a:br>
            <a:r>
              <a:rPr sz="2039"/>
              <a:t>data2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heap2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3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stack2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/>
              <a:t>Process 2</a:t>
            </a:r>
          </a:p>
        </p:txBody>
      </p:sp>
      <p:sp>
        <p:nvSpPr>
          <p:cNvPr id="569" name="Shape 569"/>
          <p:cNvSpPr/>
          <p:nvPr/>
        </p:nvSpPr>
        <p:spPr>
          <a:xfrm>
            <a:off x="3968362" y="831596"/>
            <a:ext cx="1558510" cy="1311067"/>
          </a:xfrm>
          <a:prstGeom prst="rect">
            <a:avLst/>
          </a:prstGeom>
          <a:ln w="25400">
            <a:solidFill/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00000"/>
                </a:solidFill>
              </a:defRPr>
            </a:pPr>
            <a:endParaRPr sz="1828"/>
          </a:p>
        </p:txBody>
      </p:sp>
      <p:sp>
        <p:nvSpPr>
          <p:cNvPr id="570" name="Shape 570"/>
          <p:cNvSpPr/>
          <p:nvPr/>
        </p:nvSpPr>
        <p:spPr>
          <a:xfrm flipV="1">
            <a:off x="4953358" y="2064698"/>
            <a:ext cx="2651727" cy="1607257"/>
          </a:xfrm>
          <a:prstGeom prst="line">
            <a:avLst/>
          </a:prstGeom>
          <a:ln w="76200">
            <a:solidFill>
              <a:srgbClr val="971817"/>
            </a:solidFill>
            <a:prstDash val="sysDot"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</p:spTree>
    <p:extLst>
      <p:ext uri="{BB962C8B-B14F-4D97-AF65-F5344CB8AC3E}">
        <p14:creationId xmlns:p14="http://schemas.microsoft.com/office/powerpoint/2010/main" val="15491316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Shape 572"/>
          <p:cNvSpPr/>
          <p:nvPr/>
        </p:nvSpPr>
        <p:spPr>
          <a:xfrm>
            <a:off x="1966923" y="4170164"/>
            <a:ext cx="3732584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73" name="Shape 573"/>
          <p:cNvSpPr/>
          <p:nvPr/>
        </p:nvSpPr>
        <p:spPr>
          <a:xfrm>
            <a:off x="1961555" y="527616"/>
            <a:ext cx="3743321" cy="3822712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1828">
              <a:solidFill>
                <a:srgbClr val="FFFFFF"/>
              </a:solidFill>
            </a:endParaRPr>
          </a:p>
        </p:txBody>
      </p:sp>
      <p:sp>
        <p:nvSpPr>
          <p:cNvPr id="574" name="Shape 574"/>
          <p:cNvSpPr/>
          <p:nvPr/>
        </p:nvSpPr>
        <p:spPr>
          <a:xfrm>
            <a:off x="1966923" y="330399"/>
            <a:ext cx="3732584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75" name="Shape 575"/>
          <p:cNvSpPr/>
          <p:nvPr/>
        </p:nvSpPr>
        <p:spPr>
          <a:xfrm>
            <a:off x="7280087" y="806556"/>
            <a:ext cx="2393669" cy="2086663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76" name="Shape 576"/>
          <p:cNvSpPr/>
          <p:nvPr/>
        </p:nvSpPr>
        <p:spPr>
          <a:xfrm>
            <a:off x="2436458" y="810222"/>
            <a:ext cx="1040799" cy="1076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code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data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Program</a:t>
            </a:r>
          </a:p>
        </p:txBody>
      </p:sp>
      <p:sp>
        <p:nvSpPr>
          <p:cNvPr id="577" name="Shape 577"/>
          <p:cNvSpPr/>
          <p:nvPr/>
        </p:nvSpPr>
        <p:spPr>
          <a:xfrm>
            <a:off x="2271721" y="823391"/>
            <a:ext cx="1397776" cy="659960"/>
          </a:xfrm>
          <a:prstGeom prst="rect">
            <a:avLst/>
          </a:prstGeom>
          <a:ln w="25400">
            <a:solidFill>
              <a:srgbClr val="FFFFFF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578" name="Shape 578"/>
          <p:cNvSpPr/>
          <p:nvPr/>
        </p:nvSpPr>
        <p:spPr>
          <a:xfrm>
            <a:off x="7988018" y="427777"/>
            <a:ext cx="1040991" cy="323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>
                <a:solidFill>
                  <a:srgbClr val="FFFFFF"/>
                </a:solidFill>
              </a:rPr>
              <a:t>Memory</a:t>
            </a:r>
          </a:p>
        </p:txBody>
      </p:sp>
      <p:sp>
        <p:nvSpPr>
          <p:cNvPr id="579" name="Shape 579"/>
          <p:cNvSpPr/>
          <p:nvPr/>
        </p:nvSpPr>
        <p:spPr>
          <a:xfrm>
            <a:off x="7884562" y="901282"/>
            <a:ext cx="1106073" cy="1812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code</a:t>
            </a:r>
            <a:br>
              <a:rPr sz="2039"/>
            </a:br>
            <a:r>
              <a:rPr sz="2039"/>
              <a:t>data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heap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3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stack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/>
              <a:t>Process 1</a:t>
            </a:r>
          </a:p>
        </p:txBody>
      </p:sp>
      <p:sp>
        <p:nvSpPr>
          <p:cNvPr id="580" name="Shape 580"/>
          <p:cNvSpPr/>
          <p:nvPr/>
        </p:nvSpPr>
        <p:spPr>
          <a:xfrm>
            <a:off x="7718831" y="1010190"/>
            <a:ext cx="1558510" cy="1311067"/>
          </a:xfrm>
          <a:prstGeom prst="rect">
            <a:avLst/>
          </a:prstGeom>
          <a:ln w="25400">
            <a:solidFill/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00000"/>
                </a:solidFill>
              </a:defRPr>
            </a:pPr>
            <a:endParaRPr sz="1828"/>
          </a:p>
        </p:txBody>
      </p:sp>
      <p:sp>
        <p:nvSpPr>
          <p:cNvPr id="581" name="Shape 581"/>
          <p:cNvSpPr/>
          <p:nvPr/>
        </p:nvSpPr>
        <p:spPr>
          <a:xfrm>
            <a:off x="4134093" y="722688"/>
            <a:ext cx="1106073" cy="1812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code</a:t>
            </a:r>
            <a:br>
              <a:rPr sz="2039"/>
            </a:br>
            <a:r>
              <a:rPr sz="2039"/>
              <a:t>data2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heap2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3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39"/>
              <a:t>stack2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39"/>
              <a:t>Process 2</a:t>
            </a:r>
          </a:p>
        </p:txBody>
      </p:sp>
      <p:sp>
        <p:nvSpPr>
          <p:cNvPr id="582" name="Shape 582"/>
          <p:cNvSpPr/>
          <p:nvPr/>
        </p:nvSpPr>
        <p:spPr>
          <a:xfrm>
            <a:off x="3968362" y="831596"/>
            <a:ext cx="1558510" cy="1311067"/>
          </a:xfrm>
          <a:prstGeom prst="rect">
            <a:avLst/>
          </a:prstGeom>
          <a:ln w="25400">
            <a:solidFill/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00000"/>
                </a:solidFill>
              </a:defRPr>
            </a:pPr>
            <a:endParaRPr sz="1828"/>
          </a:p>
        </p:txBody>
      </p:sp>
    </p:spTree>
    <p:extLst>
      <p:ext uri="{BB962C8B-B14F-4D97-AF65-F5344CB8AC3E}">
        <p14:creationId xmlns:p14="http://schemas.microsoft.com/office/powerpoint/2010/main" val="1644263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Shape 5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556" dirty="0" smtClean="0">
                <a:solidFill>
                  <a:srgbClr val="FFFFFF"/>
                </a:solidFill>
              </a:rPr>
              <a:t>Problems with </a:t>
            </a:r>
            <a:br>
              <a:rPr lang="en-US" sz="4556" dirty="0" smtClean="0">
                <a:solidFill>
                  <a:srgbClr val="FFFFFF"/>
                </a:solidFill>
              </a:rPr>
            </a:br>
            <a:r>
              <a:rPr sz="4556" dirty="0" smtClean="0">
                <a:solidFill>
                  <a:srgbClr val="FFFFFF"/>
                </a:solidFill>
              </a:rPr>
              <a:t>Time </a:t>
            </a:r>
            <a:r>
              <a:rPr sz="4556" dirty="0" smtClean="0">
                <a:solidFill>
                  <a:srgbClr val="FFFFFF"/>
                </a:solidFill>
              </a:rPr>
              <a:t>Sharing</a:t>
            </a:r>
            <a:r>
              <a:rPr lang="en-US" sz="4556" dirty="0" smtClean="0">
                <a:solidFill>
                  <a:srgbClr val="FFFFFF"/>
                </a:solidFill>
              </a:rPr>
              <a:t> </a:t>
            </a:r>
            <a:r>
              <a:rPr lang="en-US" sz="4556" dirty="0" smtClean="0">
                <a:solidFill>
                  <a:srgbClr val="FFFFFF"/>
                </a:solidFill>
              </a:rPr>
              <a:t>Memory</a:t>
            </a:r>
            <a:endParaRPr sz="4556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7883" y="1828801"/>
            <a:ext cx="10612720" cy="4297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Problem: Ridiculously </a:t>
            </a:r>
            <a:r>
              <a:rPr lang="en-US" dirty="0"/>
              <a:t>poor performance</a:t>
            </a:r>
          </a:p>
          <a:p>
            <a:pPr marL="0" indent="0">
              <a:buNone/>
            </a:pPr>
            <a:r>
              <a:rPr lang="en-US" dirty="0"/>
              <a:t>Better Alternative: space </a:t>
            </a:r>
            <a:r>
              <a:rPr lang="en-US" dirty="0" smtClean="0"/>
              <a:t>sharing</a:t>
            </a:r>
          </a:p>
          <a:p>
            <a:pPr marL="638160" lvl="1" indent="-342900"/>
            <a:r>
              <a:rPr lang="en-US" dirty="0" smtClean="0"/>
              <a:t>At same time, space of memory is divided across processes</a:t>
            </a:r>
          </a:p>
          <a:p>
            <a:pPr marL="0" indent="0">
              <a:buNone/>
            </a:pPr>
            <a:r>
              <a:rPr lang="en-US" dirty="0" smtClean="0"/>
              <a:t>Remainder of solutions all use space sharing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21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Shape 59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5400" dirty="0" smtClean="0">
                <a:solidFill>
                  <a:srgbClr val="FFFFFF"/>
                </a:solidFill>
              </a:rPr>
              <a:t>2) </a:t>
            </a:r>
            <a:r>
              <a:rPr sz="5400" dirty="0" smtClean="0">
                <a:solidFill>
                  <a:srgbClr val="FFFFFF"/>
                </a:solidFill>
              </a:rPr>
              <a:t>Static </a:t>
            </a:r>
            <a:r>
              <a:rPr sz="5400" dirty="0">
                <a:solidFill>
                  <a:srgbClr val="FFFFFF"/>
                </a:solidFill>
              </a:rPr>
              <a:t>Relocation</a:t>
            </a:r>
          </a:p>
        </p:txBody>
      </p:sp>
      <p:sp>
        <p:nvSpPr>
          <p:cNvPr id="591" name="Shape 591"/>
          <p:cNvSpPr>
            <a:spLocks noGrp="1"/>
          </p:cNvSpPr>
          <p:nvPr>
            <p:ph type="body" idx="4294967295"/>
          </p:nvPr>
        </p:nvSpPr>
        <p:spPr>
          <a:xfrm>
            <a:off x="179293" y="1572653"/>
            <a:ext cx="11170025" cy="3236912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320" dirty="0">
                <a:solidFill>
                  <a:srgbClr val="FFFFFF"/>
                </a:solidFill>
              </a:rPr>
              <a:t>Idea: </a:t>
            </a:r>
            <a:r>
              <a:rPr lang="en-US" sz="2320" dirty="0" smtClean="0">
                <a:solidFill>
                  <a:srgbClr val="FFFFFF"/>
                </a:solidFill>
              </a:rPr>
              <a:t>OS </a:t>
            </a:r>
            <a:r>
              <a:rPr sz="2320" dirty="0" smtClean="0">
                <a:solidFill>
                  <a:srgbClr val="FFFFFF"/>
                </a:solidFill>
              </a:rPr>
              <a:t>rewrite</a:t>
            </a:r>
            <a:r>
              <a:rPr lang="en-US" sz="2320" dirty="0" smtClean="0">
                <a:solidFill>
                  <a:srgbClr val="FFFFFF"/>
                </a:solidFill>
              </a:rPr>
              <a:t>s</a:t>
            </a:r>
            <a:r>
              <a:rPr sz="2320" dirty="0" smtClean="0">
                <a:solidFill>
                  <a:srgbClr val="FFFFFF"/>
                </a:solidFill>
              </a:rPr>
              <a:t> </a:t>
            </a:r>
            <a:r>
              <a:rPr sz="2320" dirty="0">
                <a:solidFill>
                  <a:srgbClr val="FFFFFF"/>
                </a:solidFill>
              </a:rPr>
              <a:t>each program before loading it as a </a:t>
            </a:r>
            <a:r>
              <a:rPr sz="2320" dirty="0" smtClean="0">
                <a:solidFill>
                  <a:srgbClr val="FFFFFF"/>
                </a:solidFill>
              </a:rPr>
              <a:t>process</a:t>
            </a:r>
            <a:r>
              <a:rPr lang="en-US" sz="2320" dirty="0" smtClean="0">
                <a:solidFill>
                  <a:srgbClr val="FFFFFF"/>
                </a:solidFill>
              </a:rPr>
              <a:t> in memory</a:t>
            </a:r>
            <a:endParaRPr sz="2320" dirty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320" dirty="0">
                <a:solidFill>
                  <a:srgbClr val="FFFFFF"/>
                </a:solidFill>
              </a:rPr>
              <a:t>Each rewrite </a:t>
            </a:r>
            <a:r>
              <a:rPr lang="en-US" sz="2320" dirty="0" smtClean="0">
                <a:solidFill>
                  <a:srgbClr val="FFFFFF"/>
                </a:solidFill>
              </a:rPr>
              <a:t>for different process </a:t>
            </a:r>
            <a:r>
              <a:rPr sz="2320" dirty="0" smtClean="0">
                <a:solidFill>
                  <a:srgbClr val="FFFFFF"/>
                </a:solidFill>
              </a:rPr>
              <a:t>uses </a:t>
            </a:r>
            <a:r>
              <a:rPr sz="2320" dirty="0">
                <a:solidFill>
                  <a:srgbClr val="FFFFFF"/>
                </a:solidFill>
              </a:rPr>
              <a:t>different addresses and pointers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320" dirty="0">
                <a:solidFill>
                  <a:srgbClr val="FFFFFF"/>
                </a:solidFill>
              </a:rPr>
              <a:t>Change jumps, </a:t>
            </a:r>
            <a:r>
              <a:rPr sz="2320" dirty="0" smtClean="0">
                <a:solidFill>
                  <a:srgbClr val="FFFFFF"/>
                </a:solidFill>
              </a:rPr>
              <a:t>loads</a:t>
            </a:r>
            <a:r>
              <a:rPr lang="en-US" sz="2320" dirty="0" smtClean="0">
                <a:solidFill>
                  <a:srgbClr val="FFFFFF"/>
                </a:solidFill>
              </a:rPr>
              <a:t> of static data</a:t>
            </a:r>
            <a:endParaRPr sz="2320" dirty="0">
              <a:solidFill>
                <a:srgbClr val="FFFFFF"/>
              </a:solidFill>
            </a:endParaRPr>
          </a:p>
        </p:txBody>
      </p:sp>
      <p:sp>
        <p:nvSpPr>
          <p:cNvPr id="4" name="Shape 594"/>
          <p:cNvSpPr txBox="1">
            <a:spLocks/>
          </p:cNvSpPr>
          <p:nvPr/>
        </p:nvSpPr>
        <p:spPr>
          <a:xfrm>
            <a:off x="2042702" y="4109829"/>
            <a:ext cx="3755891" cy="1163336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82560" indent="-282560" algn="l" defTabSz="914353" rtl="0" eaLnBrk="1" latinLnBrk="0" hangingPunct="1">
              <a:spcBef>
                <a:spcPts val="2000"/>
              </a:spcBef>
              <a:buFont typeface="Calisto MT" pitchFamily="18" charset="0"/>
              <a:buChar char="•"/>
              <a:defRPr sz="2391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577820" indent="-295260" algn="l" defTabSz="914353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218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860381" indent="-282560" algn="l" defTabSz="914353" rtl="0" eaLnBrk="1" latinLnBrk="0" hangingPunct="1">
              <a:spcBef>
                <a:spcPts val="600"/>
              </a:spcBef>
              <a:buFont typeface="Calisto MT" pitchFamily="18" charset="0"/>
              <a:buChar char="•"/>
              <a:defRPr sz="1969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142942" indent="-282560" algn="l" defTabSz="914353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1828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425502" indent="-282560" algn="l" defTabSz="914353" rtl="0" eaLnBrk="1" latinLnBrk="0" hangingPunct="1">
              <a:spcBef>
                <a:spcPts val="600"/>
              </a:spcBef>
              <a:buFont typeface="Calisto MT" pitchFamily="18" charset="0"/>
              <a:buChar char="•"/>
              <a:defRPr sz="1828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471" indent="-228588" algn="l" defTabSz="91435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48" indent="-228588" algn="l" defTabSz="91435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5" indent="-228588" algn="l" defTabSz="91435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1" indent="-228588" algn="l" defTabSz="91435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21457">
              <a:spcBef>
                <a:spcPts val="0"/>
              </a:spcBef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r>
              <a:rPr lang="hr-HR" sz="1758" smtClean="0">
                <a:latin typeface="Menlo"/>
                <a:ea typeface="Menlo"/>
                <a:cs typeface="Menlo"/>
                <a:sym typeface="Menlo"/>
              </a:rPr>
              <a:t>0x10:	movl	0x8(%rbp), %edi</a:t>
            </a:r>
          </a:p>
          <a:p>
            <a:pPr defTabSz="321457">
              <a:spcBef>
                <a:spcPts val="0"/>
              </a:spcBef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r>
              <a:rPr lang="hr-HR" sz="1758" smtClean="0">
                <a:latin typeface="Menlo"/>
                <a:ea typeface="Menlo"/>
                <a:cs typeface="Menlo"/>
                <a:sym typeface="Menlo"/>
              </a:rPr>
              <a:t>0x13:	addl	$0x3, %edi</a:t>
            </a:r>
          </a:p>
          <a:p>
            <a:pPr defTabSz="321457">
              <a:spcBef>
                <a:spcPts val="0"/>
              </a:spcBef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r>
              <a:rPr lang="hr-HR" sz="1758" smtClean="0">
                <a:latin typeface="Menlo"/>
                <a:ea typeface="Menlo"/>
                <a:cs typeface="Menlo"/>
                <a:sym typeface="Menlo"/>
              </a:rPr>
              <a:t>0x19:	movl	%edi, 0x8(%rbp)</a:t>
            </a:r>
            <a:endParaRPr lang="hr-HR" sz="1758" dirty="0">
              <a:latin typeface="Menlo"/>
              <a:ea typeface="Menlo"/>
              <a:cs typeface="Menlo"/>
              <a:sym typeface="Menlo"/>
            </a:endParaRPr>
          </a:p>
        </p:txBody>
      </p:sp>
      <p:sp>
        <p:nvSpPr>
          <p:cNvPr id="5" name="Shape 595"/>
          <p:cNvSpPr/>
          <p:nvPr/>
        </p:nvSpPr>
        <p:spPr>
          <a:xfrm>
            <a:off x="6566474" y="2948969"/>
            <a:ext cx="3995223" cy="11633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defTabSz="321457"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r>
              <a:rPr sz="1758">
                <a:solidFill>
                  <a:schemeClr val="bg2"/>
                </a:solidFill>
                <a:latin typeface="Menlo"/>
                <a:ea typeface="Menlo"/>
                <a:cs typeface="Menlo"/>
                <a:sym typeface="Menlo"/>
              </a:rPr>
              <a:t>0x1010:	movl	0x8(%rbp), %edi</a:t>
            </a:r>
          </a:p>
          <a:p>
            <a:pPr defTabSz="321457"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r>
              <a:rPr sz="1758">
                <a:solidFill>
                  <a:schemeClr val="bg2"/>
                </a:solidFill>
                <a:latin typeface="Menlo"/>
                <a:ea typeface="Menlo"/>
                <a:cs typeface="Menlo"/>
                <a:sym typeface="Menlo"/>
              </a:rPr>
              <a:t>0x1013:	addl	$0x3, %edi</a:t>
            </a:r>
          </a:p>
          <a:p>
            <a:pPr defTabSz="321457"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r>
              <a:rPr sz="1758">
                <a:solidFill>
                  <a:schemeClr val="bg2"/>
                </a:solidFill>
                <a:latin typeface="Menlo"/>
                <a:ea typeface="Menlo"/>
                <a:cs typeface="Menlo"/>
                <a:sym typeface="Menlo"/>
              </a:rPr>
              <a:t>0x1019:	movl	%edi, 0x8(%rbp)</a:t>
            </a:r>
          </a:p>
        </p:txBody>
      </p:sp>
      <p:sp>
        <p:nvSpPr>
          <p:cNvPr id="6" name="Shape 596"/>
          <p:cNvSpPr/>
          <p:nvPr/>
        </p:nvSpPr>
        <p:spPr>
          <a:xfrm>
            <a:off x="6507547" y="5054313"/>
            <a:ext cx="3755890" cy="11633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defTabSz="305384">
              <a:tabLst>
                <a:tab pos="232164" algn="l"/>
                <a:tab pos="473257" algn="l"/>
                <a:tab pos="705420" algn="l"/>
                <a:tab pos="946513" algn="l"/>
                <a:tab pos="1178677" algn="l"/>
                <a:tab pos="1419770" algn="l"/>
                <a:tab pos="1660863" algn="l"/>
                <a:tab pos="1893026" algn="l"/>
                <a:tab pos="2134119" algn="l"/>
                <a:tab pos="2366283" algn="l"/>
                <a:tab pos="2607376" algn="l"/>
                <a:tab pos="2848469" algn="l"/>
              </a:tabLst>
              <a:defRPr sz="1800">
                <a:solidFill>
                  <a:srgbClr val="000000"/>
                </a:solidFill>
              </a:defRPr>
            </a:pPr>
            <a:r>
              <a:rPr sz="1670">
                <a:solidFill>
                  <a:schemeClr val="bg2"/>
                </a:solidFill>
                <a:latin typeface="Menlo"/>
                <a:ea typeface="Menlo"/>
                <a:cs typeface="Menlo"/>
                <a:sym typeface="Menlo"/>
              </a:rPr>
              <a:t>0x3010:	movl	0x8(%rbp), %edi</a:t>
            </a:r>
          </a:p>
          <a:p>
            <a:pPr defTabSz="305384">
              <a:tabLst>
                <a:tab pos="232164" algn="l"/>
                <a:tab pos="473257" algn="l"/>
                <a:tab pos="705420" algn="l"/>
                <a:tab pos="946513" algn="l"/>
                <a:tab pos="1178677" algn="l"/>
                <a:tab pos="1419770" algn="l"/>
                <a:tab pos="1660863" algn="l"/>
                <a:tab pos="1893026" algn="l"/>
                <a:tab pos="2134119" algn="l"/>
                <a:tab pos="2366283" algn="l"/>
                <a:tab pos="2607376" algn="l"/>
                <a:tab pos="2848469" algn="l"/>
              </a:tabLst>
              <a:defRPr sz="1800">
                <a:solidFill>
                  <a:srgbClr val="000000"/>
                </a:solidFill>
              </a:defRPr>
            </a:pPr>
            <a:r>
              <a:rPr sz="1670">
                <a:solidFill>
                  <a:schemeClr val="bg2"/>
                </a:solidFill>
                <a:latin typeface="Menlo"/>
                <a:ea typeface="Menlo"/>
                <a:cs typeface="Menlo"/>
                <a:sym typeface="Menlo"/>
              </a:rPr>
              <a:t>0x3013:	addl	$0x3, %edi</a:t>
            </a:r>
          </a:p>
          <a:p>
            <a:pPr defTabSz="305384">
              <a:tabLst>
                <a:tab pos="232164" algn="l"/>
                <a:tab pos="473257" algn="l"/>
                <a:tab pos="705420" algn="l"/>
                <a:tab pos="946513" algn="l"/>
                <a:tab pos="1178677" algn="l"/>
                <a:tab pos="1419770" algn="l"/>
                <a:tab pos="1660863" algn="l"/>
                <a:tab pos="1893026" algn="l"/>
                <a:tab pos="2134119" algn="l"/>
                <a:tab pos="2366283" algn="l"/>
                <a:tab pos="2607376" algn="l"/>
                <a:tab pos="2848469" algn="l"/>
              </a:tabLst>
              <a:defRPr sz="1800">
                <a:solidFill>
                  <a:srgbClr val="000000"/>
                </a:solidFill>
              </a:defRPr>
            </a:pPr>
            <a:r>
              <a:rPr sz="1670">
                <a:solidFill>
                  <a:schemeClr val="bg2"/>
                </a:solidFill>
                <a:latin typeface="Menlo"/>
                <a:ea typeface="Menlo"/>
                <a:cs typeface="Menlo"/>
                <a:sym typeface="Menlo"/>
              </a:rPr>
              <a:t>0x3019:	movl	%edi, 0x8(%rbp)</a:t>
            </a:r>
          </a:p>
        </p:txBody>
      </p:sp>
      <p:sp>
        <p:nvSpPr>
          <p:cNvPr id="7" name="Shape 597"/>
          <p:cNvSpPr/>
          <p:nvPr/>
        </p:nvSpPr>
        <p:spPr>
          <a:xfrm flipV="1">
            <a:off x="5396585" y="3497067"/>
            <a:ext cx="1071335" cy="566194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>
              <a:solidFill>
                <a:schemeClr val="bg2"/>
              </a:solidFill>
            </a:endParaRPr>
          </a:p>
        </p:txBody>
      </p:sp>
      <p:sp>
        <p:nvSpPr>
          <p:cNvPr id="8" name="Shape 598"/>
          <p:cNvSpPr/>
          <p:nvPr/>
        </p:nvSpPr>
        <p:spPr>
          <a:xfrm>
            <a:off x="5396585" y="5015114"/>
            <a:ext cx="1071335" cy="566194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>
              <a:solidFill>
                <a:schemeClr val="bg2"/>
              </a:solidFill>
            </a:endParaRPr>
          </a:p>
        </p:txBody>
      </p:sp>
      <p:sp>
        <p:nvSpPr>
          <p:cNvPr id="9" name="Shape 599"/>
          <p:cNvSpPr/>
          <p:nvPr/>
        </p:nvSpPr>
        <p:spPr>
          <a:xfrm>
            <a:off x="5215701" y="3404066"/>
            <a:ext cx="76456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chemeClr val="bg2"/>
                </a:solidFill>
              </a:rPr>
              <a:t>rewrite</a:t>
            </a:r>
          </a:p>
        </p:txBody>
      </p:sp>
      <p:sp>
        <p:nvSpPr>
          <p:cNvPr id="10" name="Shape 600"/>
          <p:cNvSpPr/>
          <p:nvPr/>
        </p:nvSpPr>
        <p:spPr>
          <a:xfrm>
            <a:off x="5215701" y="5288230"/>
            <a:ext cx="76456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chemeClr val="bg2"/>
                </a:solidFill>
              </a:rPr>
              <a:t>rewrite</a:t>
            </a:r>
          </a:p>
        </p:txBody>
      </p:sp>
    </p:spTree>
    <p:extLst>
      <p:ext uri="{BB962C8B-B14F-4D97-AF65-F5344CB8AC3E}">
        <p14:creationId xmlns:p14="http://schemas.microsoft.com/office/powerpoint/2010/main" val="243670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4949" y="1593669"/>
            <a:ext cx="5389215" cy="4532495"/>
          </a:xfrm>
        </p:spPr>
        <p:txBody>
          <a:bodyPr>
            <a:normAutofit fontScale="92500" lnSpcReduction="10000"/>
          </a:bodyPr>
          <a:lstStyle/>
          <a:p>
            <a:pPr marL="282560" lvl="1" indent="-282560">
              <a:spcBef>
                <a:spcPts val="2000"/>
              </a:spcBef>
              <a:buClrTx/>
            </a:pPr>
            <a:r>
              <a:rPr lang="en-US" sz="2200" dirty="0"/>
              <a:t>Intro to Linux </a:t>
            </a:r>
            <a:r>
              <a:rPr lang="en-US" sz="2200" dirty="0" smtClean="0"/>
              <a:t>tutorial tonight: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5:30pm </a:t>
            </a:r>
            <a:r>
              <a:rPr lang="en-US" sz="2200" dirty="0" smtClean="0"/>
              <a:t>in CS 1221</a:t>
            </a:r>
          </a:p>
          <a:p>
            <a:pPr marL="282560" lvl="1" indent="-282560">
              <a:spcBef>
                <a:spcPts val="2000"/>
              </a:spcBef>
              <a:buClrTx/>
            </a:pPr>
            <a:r>
              <a:rPr lang="en-US" sz="2200" dirty="0" smtClean="0"/>
              <a:t>Switching discussion sections unofficially</a:t>
            </a:r>
          </a:p>
          <a:p>
            <a:r>
              <a:rPr lang="en-US" sz="2600" dirty="0" smtClean="0"/>
              <a:t>P1</a:t>
            </a:r>
          </a:p>
          <a:p>
            <a:pPr lvl="1"/>
            <a:r>
              <a:rPr lang="en-US" sz="2200" dirty="0" err="1" smtClean="0"/>
              <a:t>Handin</a:t>
            </a:r>
            <a:r>
              <a:rPr lang="en-US" sz="2200" dirty="0" smtClean="0"/>
              <a:t> directories now </a:t>
            </a:r>
            <a:r>
              <a:rPr lang="en-US" sz="2200" dirty="0" smtClean="0"/>
              <a:t>available</a:t>
            </a:r>
          </a:p>
          <a:p>
            <a:pPr lvl="1"/>
            <a:r>
              <a:rPr lang="en-US" sz="2200" dirty="0" smtClean="0"/>
              <a:t>Some test scripts available </a:t>
            </a:r>
            <a:endParaRPr lang="en-US" sz="2200" dirty="0" smtClean="0"/>
          </a:p>
          <a:p>
            <a:pPr lvl="1"/>
            <a:r>
              <a:rPr lang="en-US" sz="2200" dirty="0" smtClean="0"/>
              <a:t>Due officially by Friday, 5pm; unofficially by Saturday morning, 8am</a:t>
            </a:r>
          </a:p>
          <a:p>
            <a:r>
              <a:rPr lang="en-US" sz="2341" dirty="0" smtClean="0"/>
              <a:t>Discussion Sections tomorrow</a:t>
            </a:r>
          </a:p>
          <a:p>
            <a:pPr lvl="1"/>
            <a:r>
              <a:rPr lang="en-US" sz="2200" dirty="0" smtClean="0"/>
              <a:t>P1b questions</a:t>
            </a:r>
          </a:p>
          <a:p>
            <a:pPr lvl="1"/>
            <a:r>
              <a:rPr lang="en-US" sz="2200" dirty="0" smtClean="0"/>
              <a:t>Watch video ahead of time!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4164" y="1449977"/>
            <a:ext cx="6158350" cy="531658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effectLst/>
              </a:rPr>
              <a:t>Lots of Office Hours</a:t>
            </a:r>
          </a:p>
          <a:p>
            <a:r>
              <a:rPr lang="en-US" dirty="0" smtClean="0">
                <a:effectLst/>
                <a:hlinkClick r:id="rId2"/>
              </a:rPr>
              <a:t>Joe </a:t>
            </a:r>
            <a:r>
              <a:rPr lang="en-US" dirty="0">
                <a:effectLst/>
                <a:hlinkClick r:id="rId2"/>
              </a:rPr>
              <a:t>Cai</a:t>
            </a:r>
            <a:r>
              <a:rPr lang="en-US" dirty="0">
                <a:effectLst/>
              </a:rPr>
              <a:t> </a:t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>Office </a:t>
            </a:r>
            <a:r>
              <a:rPr lang="en-US" dirty="0">
                <a:effectLst/>
              </a:rPr>
              <a:t>Hours in 5364 </a:t>
            </a:r>
            <a:r>
              <a:rPr lang="en-US" dirty="0" smtClean="0">
                <a:effectLst/>
              </a:rPr>
              <a:t>CS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Thu </a:t>
            </a:r>
            <a:r>
              <a:rPr lang="en-US" dirty="0">
                <a:effectLst/>
              </a:rPr>
              <a:t>1:20-2:20, Fri 1:20-2:20</a:t>
            </a:r>
            <a:br>
              <a:rPr lang="en-US" dirty="0">
                <a:effectLst/>
              </a:rPr>
            </a:br>
            <a:endParaRPr lang="en-US" dirty="0">
              <a:effectLst/>
            </a:endParaRPr>
          </a:p>
          <a:p>
            <a:r>
              <a:rPr lang="en-US" dirty="0" smtClean="0">
                <a:effectLst/>
                <a:hlinkClick r:id="rId2"/>
              </a:rPr>
              <a:t>Ceyhun </a:t>
            </a:r>
            <a:r>
              <a:rPr lang="en-US" dirty="0">
                <a:effectLst/>
                <a:hlinkClick r:id="rId2"/>
              </a:rPr>
              <a:t>Alp</a:t>
            </a:r>
            <a:r>
              <a:rPr lang="en-US" dirty="0">
                <a:effectLst/>
              </a:rPr>
              <a:t> </a:t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>Office </a:t>
            </a:r>
            <a:r>
              <a:rPr lang="en-US" dirty="0">
                <a:effectLst/>
              </a:rPr>
              <a:t>Hours in 1306 </a:t>
            </a:r>
            <a:r>
              <a:rPr lang="en-US" dirty="0" smtClean="0">
                <a:effectLst/>
              </a:rPr>
              <a:t>CS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Tue </a:t>
            </a:r>
            <a:r>
              <a:rPr lang="en-US" dirty="0">
                <a:effectLst/>
              </a:rPr>
              <a:t>2:40-3:40, Thu 2:40-3:40</a:t>
            </a:r>
            <a:br>
              <a:rPr lang="en-US" dirty="0">
                <a:effectLst/>
              </a:rPr>
            </a:br>
            <a:endParaRPr lang="en-US" dirty="0">
              <a:effectLst/>
            </a:endParaRPr>
          </a:p>
          <a:p>
            <a:r>
              <a:rPr lang="en-US" dirty="0" smtClean="0">
                <a:effectLst/>
                <a:hlinkClick r:id="rId2"/>
              </a:rPr>
              <a:t>Taylor </a:t>
            </a:r>
            <a:r>
              <a:rPr lang="en-US" dirty="0">
                <a:effectLst/>
                <a:hlinkClick r:id="rId2"/>
              </a:rPr>
              <a:t>Johnston</a:t>
            </a:r>
            <a:r>
              <a:rPr lang="en-US" dirty="0">
                <a:effectLst/>
              </a:rPr>
              <a:t> </a:t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>Office </a:t>
            </a:r>
            <a:r>
              <a:rPr lang="en-US" dirty="0">
                <a:effectLst/>
              </a:rPr>
              <a:t>Hours in 1307 </a:t>
            </a:r>
            <a:r>
              <a:rPr lang="en-US" dirty="0" smtClean="0">
                <a:effectLst/>
              </a:rPr>
              <a:t>CS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Mon </a:t>
            </a:r>
            <a:r>
              <a:rPr lang="en-US" dirty="0">
                <a:effectLst/>
              </a:rPr>
              <a:t>2:30-3:30, Thu 1:00-2:00</a:t>
            </a:r>
            <a:br>
              <a:rPr lang="en-US" dirty="0">
                <a:effectLst/>
              </a:rPr>
            </a:br>
            <a:endParaRPr lang="en-US" dirty="0">
              <a:effectLst/>
            </a:endParaRPr>
          </a:p>
          <a:p>
            <a:r>
              <a:rPr lang="en-US" dirty="0" smtClean="0">
                <a:effectLst/>
                <a:hlinkClick r:id="rId2"/>
              </a:rPr>
              <a:t>Akshay </a:t>
            </a:r>
            <a:r>
              <a:rPr lang="en-US" dirty="0">
                <a:effectLst/>
                <a:hlinkClick r:id="rId2"/>
              </a:rPr>
              <a:t>Uttamani</a:t>
            </a:r>
            <a:r>
              <a:rPr lang="en-US" dirty="0">
                <a:effectLst/>
              </a:rPr>
              <a:t> </a:t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>Office </a:t>
            </a:r>
            <a:r>
              <a:rPr lang="en-US" dirty="0">
                <a:effectLst/>
              </a:rPr>
              <a:t>Hours in 1302 </a:t>
            </a:r>
            <a:r>
              <a:rPr lang="en-US" dirty="0" smtClean="0">
                <a:effectLst/>
              </a:rPr>
              <a:t>CS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Wed </a:t>
            </a:r>
            <a:r>
              <a:rPr lang="en-US" dirty="0">
                <a:effectLst/>
              </a:rPr>
              <a:t>2:45-3:45, Fri 3:30-4:30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73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Shape 602"/>
          <p:cNvSpPr/>
          <p:nvPr/>
        </p:nvSpPr>
        <p:spPr>
          <a:xfrm>
            <a:off x="3866551" y="2607752"/>
            <a:ext cx="2278512" cy="448083"/>
          </a:xfrm>
          <a:prstGeom prst="rect">
            <a:avLst/>
          </a:prstGeom>
          <a:solidFill>
            <a:srgbClr val="DCDEE0"/>
          </a:solidFill>
          <a:ln w="254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406"/>
              <a:t>(free)</a:t>
            </a:r>
          </a:p>
        </p:txBody>
      </p:sp>
      <p:sp>
        <p:nvSpPr>
          <p:cNvPr id="603" name="Shape 603"/>
          <p:cNvSpPr/>
          <p:nvPr/>
        </p:nvSpPr>
        <p:spPr>
          <a:xfrm>
            <a:off x="3866551" y="2070630"/>
            <a:ext cx="2278512" cy="319059"/>
          </a:xfrm>
          <a:prstGeom prst="rect">
            <a:avLst/>
          </a:prstGeom>
          <a:solidFill>
            <a:srgbClr val="FFFFFF"/>
          </a:solidFill>
          <a:ln w="254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406"/>
              <a:t>Program Code</a:t>
            </a:r>
          </a:p>
        </p:txBody>
      </p:sp>
      <p:sp>
        <p:nvSpPr>
          <p:cNvPr id="604" name="Shape 604"/>
          <p:cNvSpPr/>
          <p:nvPr/>
        </p:nvSpPr>
        <p:spPr>
          <a:xfrm>
            <a:off x="3866551" y="3052896"/>
            <a:ext cx="2278512" cy="319059"/>
          </a:xfrm>
          <a:prstGeom prst="rect">
            <a:avLst/>
          </a:prstGeom>
          <a:solidFill>
            <a:srgbClr val="FFFFFF"/>
          </a:solidFill>
          <a:ln w="254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406"/>
              <a:t>stack</a:t>
            </a:r>
          </a:p>
        </p:txBody>
      </p:sp>
      <p:sp>
        <p:nvSpPr>
          <p:cNvPr id="605" name="Shape 605"/>
          <p:cNvSpPr/>
          <p:nvPr/>
        </p:nvSpPr>
        <p:spPr>
          <a:xfrm>
            <a:off x="3866551" y="2338521"/>
            <a:ext cx="2278512" cy="319059"/>
          </a:xfrm>
          <a:prstGeom prst="rect">
            <a:avLst/>
          </a:prstGeom>
          <a:solidFill>
            <a:srgbClr val="FFFFFF"/>
          </a:solidFill>
          <a:ln w="254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406"/>
              <a:t>Heap</a:t>
            </a:r>
          </a:p>
        </p:txBody>
      </p:sp>
      <p:sp>
        <p:nvSpPr>
          <p:cNvPr id="606" name="Shape 606"/>
          <p:cNvSpPr/>
          <p:nvPr/>
        </p:nvSpPr>
        <p:spPr>
          <a:xfrm>
            <a:off x="3866551" y="5286658"/>
            <a:ext cx="2278512" cy="448083"/>
          </a:xfrm>
          <a:prstGeom prst="rect">
            <a:avLst/>
          </a:prstGeom>
          <a:solidFill>
            <a:srgbClr val="DCDEE0"/>
          </a:solidFill>
          <a:ln w="254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406"/>
              <a:t>(free)</a:t>
            </a:r>
          </a:p>
        </p:txBody>
      </p:sp>
      <p:sp>
        <p:nvSpPr>
          <p:cNvPr id="607" name="Shape 607"/>
          <p:cNvSpPr/>
          <p:nvPr/>
        </p:nvSpPr>
        <p:spPr>
          <a:xfrm>
            <a:off x="3866551" y="4749536"/>
            <a:ext cx="2278512" cy="319059"/>
          </a:xfrm>
          <a:prstGeom prst="rect">
            <a:avLst/>
          </a:prstGeom>
          <a:solidFill>
            <a:srgbClr val="FFFFFF"/>
          </a:solidFill>
          <a:ln w="254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406"/>
              <a:t>Program Code</a:t>
            </a:r>
          </a:p>
        </p:txBody>
      </p:sp>
      <p:sp>
        <p:nvSpPr>
          <p:cNvPr id="608" name="Shape 608"/>
          <p:cNvSpPr/>
          <p:nvPr/>
        </p:nvSpPr>
        <p:spPr>
          <a:xfrm>
            <a:off x="3866551" y="5731802"/>
            <a:ext cx="2278512" cy="319059"/>
          </a:xfrm>
          <a:prstGeom prst="rect">
            <a:avLst/>
          </a:prstGeom>
          <a:solidFill>
            <a:srgbClr val="FFFFFF"/>
          </a:solidFill>
          <a:ln w="254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406"/>
              <a:t>stack</a:t>
            </a:r>
          </a:p>
        </p:txBody>
      </p:sp>
      <p:sp>
        <p:nvSpPr>
          <p:cNvPr id="609" name="Shape 609"/>
          <p:cNvSpPr/>
          <p:nvPr/>
        </p:nvSpPr>
        <p:spPr>
          <a:xfrm>
            <a:off x="3866551" y="5017427"/>
            <a:ext cx="2278512" cy="319059"/>
          </a:xfrm>
          <a:prstGeom prst="rect">
            <a:avLst/>
          </a:prstGeom>
          <a:solidFill>
            <a:srgbClr val="FFFFFF"/>
          </a:solidFill>
          <a:ln w="254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406"/>
              <a:t>Heap</a:t>
            </a:r>
          </a:p>
        </p:txBody>
      </p:sp>
      <p:sp>
        <p:nvSpPr>
          <p:cNvPr id="610" name="Shape 610"/>
          <p:cNvSpPr/>
          <p:nvPr/>
        </p:nvSpPr>
        <p:spPr>
          <a:xfrm>
            <a:off x="3866551" y="3322127"/>
            <a:ext cx="2278512" cy="1429007"/>
          </a:xfrm>
          <a:prstGeom prst="rect">
            <a:avLst/>
          </a:prstGeom>
          <a:solidFill>
            <a:srgbClr val="53585F"/>
          </a:solidFill>
          <a:ln w="254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406"/>
              <a:t>(free)</a:t>
            </a:r>
          </a:p>
        </p:txBody>
      </p:sp>
      <p:sp>
        <p:nvSpPr>
          <p:cNvPr id="611" name="Shape 611"/>
          <p:cNvSpPr/>
          <p:nvPr/>
        </p:nvSpPr>
        <p:spPr>
          <a:xfrm>
            <a:off x="3866551" y="6072471"/>
            <a:ext cx="2278512" cy="319058"/>
          </a:xfrm>
          <a:prstGeom prst="rect">
            <a:avLst/>
          </a:prstGeom>
          <a:solidFill>
            <a:srgbClr val="53585F"/>
          </a:solidFill>
          <a:ln w="254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406"/>
              <a:t>(free)</a:t>
            </a:r>
          </a:p>
        </p:txBody>
      </p:sp>
      <p:sp>
        <p:nvSpPr>
          <p:cNvPr id="612" name="Shape 612"/>
          <p:cNvSpPr/>
          <p:nvPr/>
        </p:nvSpPr>
        <p:spPr>
          <a:xfrm>
            <a:off x="3866551" y="1624146"/>
            <a:ext cx="2278512" cy="448083"/>
          </a:xfrm>
          <a:prstGeom prst="rect">
            <a:avLst/>
          </a:prstGeom>
          <a:solidFill>
            <a:srgbClr val="53585F"/>
          </a:solidFill>
          <a:ln w="254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406"/>
              <a:t>(free)</a:t>
            </a:r>
          </a:p>
        </p:txBody>
      </p:sp>
      <p:sp>
        <p:nvSpPr>
          <p:cNvPr id="613" name="Shape 613"/>
          <p:cNvSpPr/>
          <p:nvPr/>
        </p:nvSpPr>
        <p:spPr>
          <a:xfrm flipV="1">
            <a:off x="2584335" y="2102303"/>
            <a:ext cx="1" cy="1150508"/>
          </a:xfrm>
          <a:prstGeom prst="line">
            <a:avLst/>
          </a:prstGeom>
          <a:ln w="38100">
            <a:solidFill>
              <a:srgbClr val="FFFFFF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614" name="Shape 614"/>
          <p:cNvSpPr/>
          <p:nvPr/>
        </p:nvSpPr>
        <p:spPr>
          <a:xfrm>
            <a:off x="3231618" y="1925749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4 KB</a:t>
            </a:r>
          </a:p>
        </p:txBody>
      </p:sp>
      <p:sp>
        <p:nvSpPr>
          <p:cNvPr id="615" name="Shape 615"/>
          <p:cNvSpPr/>
          <p:nvPr/>
        </p:nvSpPr>
        <p:spPr>
          <a:xfrm>
            <a:off x="3231618" y="3158046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8 KB</a:t>
            </a:r>
          </a:p>
        </p:txBody>
      </p:sp>
      <p:sp>
        <p:nvSpPr>
          <p:cNvPr id="616" name="Shape 616"/>
          <p:cNvSpPr/>
          <p:nvPr/>
        </p:nvSpPr>
        <p:spPr>
          <a:xfrm>
            <a:off x="3121012" y="4586796"/>
            <a:ext cx="654026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12 KB</a:t>
            </a:r>
          </a:p>
        </p:txBody>
      </p:sp>
      <p:sp>
        <p:nvSpPr>
          <p:cNvPr id="617" name="Shape 617"/>
          <p:cNvSpPr/>
          <p:nvPr/>
        </p:nvSpPr>
        <p:spPr>
          <a:xfrm>
            <a:off x="3121012" y="5872671"/>
            <a:ext cx="654026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16 KB</a:t>
            </a:r>
          </a:p>
        </p:txBody>
      </p:sp>
      <p:sp>
        <p:nvSpPr>
          <p:cNvPr id="618" name="Shape 618"/>
          <p:cNvSpPr/>
          <p:nvPr/>
        </p:nvSpPr>
        <p:spPr>
          <a:xfrm flipV="1">
            <a:off x="2584335" y="4781209"/>
            <a:ext cx="1" cy="1150508"/>
          </a:xfrm>
          <a:prstGeom prst="line">
            <a:avLst/>
          </a:prstGeom>
          <a:ln w="38100">
            <a:solidFill>
              <a:srgbClr val="FFFFFF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619" name="Shape 619"/>
          <p:cNvSpPr/>
          <p:nvPr/>
        </p:nvSpPr>
        <p:spPr>
          <a:xfrm>
            <a:off x="1526681" y="2461530"/>
            <a:ext cx="908904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process 1</a:t>
            </a:r>
          </a:p>
        </p:txBody>
      </p:sp>
      <p:sp>
        <p:nvSpPr>
          <p:cNvPr id="620" name="Shape 620"/>
          <p:cNvSpPr/>
          <p:nvPr/>
        </p:nvSpPr>
        <p:spPr>
          <a:xfrm>
            <a:off x="1526681" y="5140436"/>
            <a:ext cx="908904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process 2</a:t>
            </a:r>
          </a:p>
        </p:txBody>
      </p:sp>
      <p:sp>
        <p:nvSpPr>
          <p:cNvPr id="621" name="Shape 621"/>
          <p:cNvSpPr/>
          <p:nvPr/>
        </p:nvSpPr>
        <p:spPr>
          <a:xfrm>
            <a:off x="6043334" y="2188383"/>
            <a:ext cx="544997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622" name="Shape 622"/>
          <p:cNvSpPr/>
          <p:nvPr/>
        </p:nvSpPr>
        <p:spPr>
          <a:xfrm>
            <a:off x="6043334" y="4903008"/>
            <a:ext cx="544997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623" name="Shape 623"/>
          <p:cNvSpPr/>
          <p:nvPr/>
        </p:nvSpPr>
        <p:spPr>
          <a:xfrm>
            <a:off x="6654019" y="1769130"/>
            <a:ext cx="3755890" cy="11633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defTabSz="318242">
              <a:tabLst>
                <a:tab pos="241093" algn="l"/>
                <a:tab pos="491115" algn="l"/>
                <a:tab pos="741138" algn="l"/>
                <a:tab pos="982231" algn="l"/>
                <a:tab pos="1232253" algn="l"/>
                <a:tab pos="1482275" algn="l"/>
                <a:tab pos="1732298" algn="l"/>
                <a:tab pos="1973391" algn="l"/>
                <a:tab pos="2223413" algn="l"/>
                <a:tab pos="2473435" algn="l"/>
                <a:tab pos="2714528" algn="l"/>
                <a:tab pos="2964551" algn="l"/>
              </a:tabLst>
              <a:defRPr sz="1800">
                <a:solidFill>
                  <a:srgbClr val="000000"/>
                </a:solidFill>
              </a:defRPr>
            </a:pPr>
            <a:r>
              <a:rPr sz="1671">
                <a:solidFill>
                  <a:schemeClr val="bg2"/>
                </a:solidFill>
                <a:latin typeface="Menlo"/>
                <a:ea typeface="Menlo"/>
                <a:cs typeface="Menlo"/>
                <a:sym typeface="Menlo"/>
              </a:rPr>
              <a:t>0x1010:	movl	0x8(%rbp), %edi</a:t>
            </a:r>
          </a:p>
          <a:p>
            <a:pPr defTabSz="318242">
              <a:tabLst>
                <a:tab pos="241093" algn="l"/>
                <a:tab pos="491115" algn="l"/>
                <a:tab pos="741138" algn="l"/>
                <a:tab pos="982231" algn="l"/>
                <a:tab pos="1232253" algn="l"/>
                <a:tab pos="1482275" algn="l"/>
                <a:tab pos="1732298" algn="l"/>
                <a:tab pos="1973391" algn="l"/>
                <a:tab pos="2223413" algn="l"/>
                <a:tab pos="2473435" algn="l"/>
                <a:tab pos="2714528" algn="l"/>
                <a:tab pos="2964551" algn="l"/>
              </a:tabLst>
              <a:defRPr sz="1800">
                <a:solidFill>
                  <a:srgbClr val="000000"/>
                </a:solidFill>
              </a:defRPr>
            </a:pPr>
            <a:r>
              <a:rPr sz="1671">
                <a:solidFill>
                  <a:schemeClr val="bg2"/>
                </a:solidFill>
                <a:latin typeface="Menlo"/>
                <a:ea typeface="Menlo"/>
                <a:cs typeface="Menlo"/>
                <a:sym typeface="Menlo"/>
              </a:rPr>
              <a:t>0x1013:	addl	$0x3, %edi</a:t>
            </a:r>
          </a:p>
          <a:p>
            <a:pPr defTabSz="318242">
              <a:tabLst>
                <a:tab pos="241093" algn="l"/>
                <a:tab pos="491115" algn="l"/>
                <a:tab pos="741138" algn="l"/>
                <a:tab pos="982231" algn="l"/>
                <a:tab pos="1232253" algn="l"/>
                <a:tab pos="1482275" algn="l"/>
                <a:tab pos="1732298" algn="l"/>
                <a:tab pos="1973391" algn="l"/>
                <a:tab pos="2223413" algn="l"/>
                <a:tab pos="2473435" algn="l"/>
                <a:tab pos="2714528" algn="l"/>
                <a:tab pos="2964551" algn="l"/>
              </a:tabLst>
              <a:defRPr sz="1800">
                <a:solidFill>
                  <a:srgbClr val="000000"/>
                </a:solidFill>
              </a:defRPr>
            </a:pPr>
            <a:r>
              <a:rPr sz="1671">
                <a:solidFill>
                  <a:schemeClr val="bg2"/>
                </a:solidFill>
                <a:latin typeface="Menlo"/>
                <a:ea typeface="Menlo"/>
                <a:cs typeface="Menlo"/>
                <a:sym typeface="Menlo"/>
              </a:rPr>
              <a:t>0x1019:	movl	%edi, 0x8(%rbp)</a:t>
            </a:r>
          </a:p>
        </p:txBody>
      </p:sp>
      <p:sp>
        <p:nvSpPr>
          <p:cNvPr id="624" name="Shape 624"/>
          <p:cNvSpPr/>
          <p:nvPr/>
        </p:nvSpPr>
        <p:spPr>
          <a:xfrm>
            <a:off x="6684389" y="4499552"/>
            <a:ext cx="3755890" cy="11633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defTabSz="305384">
              <a:tabLst>
                <a:tab pos="232164" algn="l"/>
                <a:tab pos="473257" algn="l"/>
                <a:tab pos="705420" algn="l"/>
                <a:tab pos="946513" algn="l"/>
                <a:tab pos="1178677" algn="l"/>
                <a:tab pos="1419770" algn="l"/>
                <a:tab pos="1660863" algn="l"/>
                <a:tab pos="1893026" algn="l"/>
                <a:tab pos="2134119" algn="l"/>
                <a:tab pos="2366283" algn="l"/>
                <a:tab pos="2607376" algn="l"/>
                <a:tab pos="2848469" algn="l"/>
              </a:tabLst>
              <a:defRPr sz="1800">
                <a:solidFill>
                  <a:srgbClr val="000000"/>
                </a:solidFill>
              </a:defRPr>
            </a:pPr>
            <a:r>
              <a:rPr sz="1670">
                <a:solidFill>
                  <a:schemeClr val="bg2"/>
                </a:solidFill>
                <a:latin typeface="Menlo"/>
                <a:ea typeface="Menlo"/>
                <a:cs typeface="Menlo"/>
                <a:sym typeface="Menlo"/>
              </a:rPr>
              <a:t>0x3010:	movl	0x8(%rbp), %edi</a:t>
            </a:r>
          </a:p>
          <a:p>
            <a:pPr defTabSz="305384">
              <a:tabLst>
                <a:tab pos="232164" algn="l"/>
                <a:tab pos="473257" algn="l"/>
                <a:tab pos="705420" algn="l"/>
                <a:tab pos="946513" algn="l"/>
                <a:tab pos="1178677" algn="l"/>
                <a:tab pos="1419770" algn="l"/>
                <a:tab pos="1660863" algn="l"/>
                <a:tab pos="1893026" algn="l"/>
                <a:tab pos="2134119" algn="l"/>
                <a:tab pos="2366283" algn="l"/>
                <a:tab pos="2607376" algn="l"/>
                <a:tab pos="2848469" algn="l"/>
              </a:tabLst>
              <a:defRPr sz="1800">
                <a:solidFill>
                  <a:srgbClr val="000000"/>
                </a:solidFill>
              </a:defRPr>
            </a:pPr>
            <a:r>
              <a:rPr sz="1670">
                <a:solidFill>
                  <a:schemeClr val="bg2"/>
                </a:solidFill>
                <a:latin typeface="Menlo"/>
                <a:ea typeface="Menlo"/>
                <a:cs typeface="Menlo"/>
                <a:sym typeface="Menlo"/>
              </a:rPr>
              <a:t>0x3013:	addl	$0x3, %edi</a:t>
            </a:r>
          </a:p>
          <a:p>
            <a:pPr defTabSz="305384">
              <a:tabLst>
                <a:tab pos="232164" algn="l"/>
                <a:tab pos="473257" algn="l"/>
                <a:tab pos="705420" algn="l"/>
                <a:tab pos="946513" algn="l"/>
                <a:tab pos="1178677" algn="l"/>
                <a:tab pos="1419770" algn="l"/>
                <a:tab pos="1660863" algn="l"/>
                <a:tab pos="1893026" algn="l"/>
                <a:tab pos="2134119" algn="l"/>
                <a:tab pos="2366283" algn="l"/>
                <a:tab pos="2607376" algn="l"/>
                <a:tab pos="2848469" algn="l"/>
              </a:tabLst>
              <a:defRPr sz="1800">
                <a:solidFill>
                  <a:srgbClr val="000000"/>
                </a:solidFill>
              </a:defRPr>
            </a:pPr>
            <a:r>
              <a:rPr sz="1670">
                <a:solidFill>
                  <a:schemeClr val="bg2"/>
                </a:solidFill>
                <a:latin typeface="Menlo"/>
                <a:ea typeface="Menlo"/>
                <a:cs typeface="Menlo"/>
                <a:sym typeface="Menlo"/>
              </a:rPr>
              <a:t>0x3019:	movl	%edi, 0x8(%rbp)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Static: Layout in Memory</a:t>
            </a:r>
            <a:endParaRPr lang="en-US" sz="5400" dirty="0"/>
          </a:p>
        </p:txBody>
      </p:sp>
      <p:sp>
        <p:nvSpPr>
          <p:cNvPr id="26" name="Shape 651"/>
          <p:cNvSpPr/>
          <p:nvPr/>
        </p:nvSpPr>
        <p:spPr>
          <a:xfrm>
            <a:off x="6866964" y="5742828"/>
            <a:ext cx="4840941" cy="46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531" dirty="0">
                <a:solidFill>
                  <a:srgbClr val="FFFFFF"/>
                </a:solidFill>
              </a:rPr>
              <a:t>why didn’t </a:t>
            </a:r>
            <a:r>
              <a:rPr lang="en-US" sz="2531" dirty="0" smtClean="0">
                <a:solidFill>
                  <a:srgbClr val="FFFFFF"/>
                </a:solidFill>
              </a:rPr>
              <a:t>OS</a:t>
            </a:r>
            <a:r>
              <a:rPr sz="2531" dirty="0" smtClean="0">
                <a:solidFill>
                  <a:srgbClr val="FFFFFF"/>
                </a:solidFill>
              </a:rPr>
              <a:t> </a:t>
            </a:r>
            <a:r>
              <a:rPr sz="2531" dirty="0" smtClean="0">
                <a:solidFill>
                  <a:srgbClr val="FFFFFF"/>
                </a:solidFill>
              </a:rPr>
              <a:t>rewrite stack </a:t>
            </a:r>
            <a:r>
              <a:rPr sz="2531" dirty="0">
                <a:solidFill>
                  <a:srgbClr val="FFFFFF"/>
                </a:solidFill>
              </a:rPr>
              <a:t>addr?</a:t>
            </a:r>
          </a:p>
        </p:txBody>
      </p:sp>
    </p:spTree>
    <p:extLst>
      <p:ext uri="{BB962C8B-B14F-4D97-AF65-F5344CB8AC3E}">
        <p14:creationId xmlns:p14="http://schemas.microsoft.com/office/powerpoint/2010/main" val="52130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Static Relocation: Disadvantages</a:t>
            </a:r>
            <a:endParaRPr lang="en-US" altLang="en-US" dirty="0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1" y="1828801"/>
            <a:ext cx="10845802" cy="4297363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No </a:t>
            </a:r>
            <a:r>
              <a:rPr lang="en-US" altLang="en-US" dirty="0"/>
              <a:t>protection</a:t>
            </a:r>
          </a:p>
          <a:p>
            <a:pPr lvl="1"/>
            <a:r>
              <a:rPr lang="en-US" altLang="en-US" dirty="0"/>
              <a:t>Process can destroy OS or other processes</a:t>
            </a:r>
          </a:p>
          <a:p>
            <a:pPr lvl="1"/>
            <a:r>
              <a:rPr lang="en-US" altLang="en-US" dirty="0"/>
              <a:t>No privacy</a:t>
            </a:r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Cannot </a:t>
            </a:r>
            <a:r>
              <a:rPr lang="en-US" altLang="en-US" dirty="0"/>
              <a:t>move address space after it has been placed</a:t>
            </a:r>
          </a:p>
          <a:p>
            <a:pPr lvl="1"/>
            <a:r>
              <a:rPr lang="en-US" altLang="en-US" dirty="0"/>
              <a:t>May not be able to allocate new </a:t>
            </a:r>
            <a:r>
              <a:rPr lang="en-US" altLang="en-US" dirty="0" smtClean="0"/>
              <a:t>process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1308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dirty="0" smtClean="0"/>
              <a:t>3) Dynamic </a:t>
            </a:r>
            <a:r>
              <a:rPr lang="en-US" altLang="en-US" sz="5400" dirty="0"/>
              <a:t>Relocation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376" y="1524000"/>
            <a:ext cx="9950824" cy="26670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400" dirty="0"/>
              <a:t>Goal: Protect processes from one another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400" dirty="0"/>
              <a:t>Requires hardware support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Memory Management Unit (MMU)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400" dirty="0"/>
              <a:t>MMU dynamically changes process address at every memory reference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Process generates</a:t>
            </a:r>
            <a:r>
              <a:rPr lang="en-US" altLang="en-US" sz="2000" dirty="0">
                <a:solidFill>
                  <a:schemeClr val="folHlink"/>
                </a:solidFill>
              </a:rPr>
              <a:t> logical </a:t>
            </a:r>
            <a:r>
              <a:rPr lang="en-US" altLang="en-US" sz="2000" dirty="0"/>
              <a:t>or </a:t>
            </a:r>
            <a:r>
              <a:rPr lang="en-US" altLang="en-US" sz="2000" dirty="0">
                <a:solidFill>
                  <a:schemeClr val="folHlink"/>
                </a:solidFill>
              </a:rPr>
              <a:t>virtual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addresses (in their address space)</a:t>
            </a:r>
            <a:endParaRPr lang="en-US" altLang="en-US" sz="2000" dirty="0"/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Memory hardware </a:t>
            </a:r>
            <a:r>
              <a:rPr lang="en-US" altLang="en-US" sz="2000" dirty="0" smtClean="0"/>
              <a:t>uses </a:t>
            </a:r>
            <a:r>
              <a:rPr lang="en-US" altLang="en-US" sz="2000" dirty="0">
                <a:solidFill>
                  <a:schemeClr val="folHlink"/>
                </a:solidFill>
              </a:rPr>
              <a:t>physical</a:t>
            </a:r>
            <a:r>
              <a:rPr lang="en-US" altLang="en-US" sz="2000" dirty="0"/>
              <a:t> or </a:t>
            </a:r>
            <a:r>
              <a:rPr lang="en-US" altLang="en-US" sz="2000" dirty="0">
                <a:solidFill>
                  <a:schemeClr val="folHlink"/>
                </a:solidFill>
              </a:rPr>
              <a:t>real</a:t>
            </a:r>
            <a:r>
              <a:rPr lang="en-US" altLang="en-US" sz="2000" dirty="0"/>
              <a:t> addresses</a:t>
            </a:r>
          </a:p>
          <a:p>
            <a:pPr>
              <a:lnSpc>
                <a:spcPct val="90000"/>
              </a:lnSpc>
            </a:pPr>
            <a:endParaRPr lang="en-US" altLang="en-US" sz="2400" dirty="0"/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2133600" y="4648200"/>
            <a:ext cx="2209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CPU</a:t>
            </a:r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5486400" y="4724400"/>
            <a:ext cx="1676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MMU</a:t>
            </a:r>
          </a:p>
        </p:txBody>
      </p:sp>
      <p:sp>
        <p:nvSpPr>
          <p:cNvPr id="160774" name="Rectangle 6"/>
          <p:cNvSpPr>
            <a:spLocks noChangeArrowheads="1"/>
          </p:cNvSpPr>
          <p:nvPr/>
        </p:nvSpPr>
        <p:spPr bwMode="auto">
          <a:xfrm>
            <a:off x="8153400" y="4267200"/>
            <a:ext cx="1295400" cy="2590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Memory</a:t>
            </a:r>
          </a:p>
        </p:txBody>
      </p:sp>
      <p:sp>
        <p:nvSpPr>
          <p:cNvPr id="160778" name="Line 10"/>
          <p:cNvSpPr>
            <a:spLocks noChangeShapeType="1"/>
          </p:cNvSpPr>
          <p:nvPr/>
        </p:nvSpPr>
        <p:spPr bwMode="auto">
          <a:xfrm>
            <a:off x="4343400" y="51054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79" name="Line 11"/>
          <p:cNvSpPr>
            <a:spLocks noChangeShapeType="1"/>
          </p:cNvSpPr>
          <p:nvPr/>
        </p:nvSpPr>
        <p:spPr bwMode="auto">
          <a:xfrm>
            <a:off x="7162800" y="51054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0" name="Text Box 12"/>
          <p:cNvSpPr txBox="1">
            <a:spLocks noChangeArrowheads="1"/>
          </p:cNvSpPr>
          <p:nvPr/>
        </p:nvSpPr>
        <p:spPr bwMode="auto">
          <a:xfrm>
            <a:off x="2133600" y="4267200"/>
            <a:ext cx="20817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Process runs here</a:t>
            </a:r>
          </a:p>
        </p:txBody>
      </p:sp>
      <p:sp>
        <p:nvSpPr>
          <p:cNvPr id="160781" name="Text Box 13"/>
          <p:cNvSpPr txBox="1">
            <a:spLocks noChangeArrowheads="1"/>
          </p:cNvSpPr>
          <p:nvPr/>
        </p:nvSpPr>
        <p:spPr bwMode="auto">
          <a:xfrm>
            <a:off x="5257800" y="4343400"/>
            <a:ext cx="26162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OS can control MMU</a:t>
            </a:r>
          </a:p>
        </p:txBody>
      </p:sp>
      <p:sp>
        <p:nvSpPr>
          <p:cNvPr id="160784" name="Text Box 16"/>
          <p:cNvSpPr txBox="1">
            <a:spLocks noChangeArrowheads="1"/>
          </p:cNvSpPr>
          <p:nvPr/>
        </p:nvSpPr>
        <p:spPr bwMode="auto">
          <a:xfrm>
            <a:off x="4038601" y="5867400"/>
            <a:ext cx="1939925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Logical address</a:t>
            </a:r>
          </a:p>
        </p:txBody>
      </p:sp>
      <p:sp>
        <p:nvSpPr>
          <p:cNvPr id="160785" name="Text Box 17"/>
          <p:cNvSpPr txBox="1">
            <a:spLocks noChangeArrowheads="1"/>
          </p:cNvSpPr>
          <p:nvPr/>
        </p:nvSpPr>
        <p:spPr bwMode="auto">
          <a:xfrm>
            <a:off x="6324601" y="5715000"/>
            <a:ext cx="19666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Physical address</a:t>
            </a:r>
          </a:p>
        </p:txBody>
      </p:sp>
      <p:sp>
        <p:nvSpPr>
          <p:cNvPr id="160786" name="Line 18"/>
          <p:cNvSpPr>
            <a:spLocks noChangeShapeType="1"/>
          </p:cNvSpPr>
          <p:nvPr/>
        </p:nvSpPr>
        <p:spPr bwMode="auto">
          <a:xfrm flipV="1">
            <a:off x="4800600" y="5181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7" name="Line 19"/>
          <p:cNvSpPr>
            <a:spLocks noChangeShapeType="1"/>
          </p:cNvSpPr>
          <p:nvPr/>
        </p:nvSpPr>
        <p:spPr bwMode="auto">
          <a:xfrm flipV="1">
            <a:off x="7696200" y="5181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60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Hardware Support for </a:t>
            </a:r>
            <a:br>
              <a:rPr lang="en-US" altLang="en-US"/>
            </a:br>
            <a:r>
              <a:rPr lang="en-US" altLang="en-US"/>
              <a:t>Dynamic Relocation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1" y="1631577"/>
            <a:ext cx="11618258" cy="49126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3200" dirty="0"/>
              <a:t>Two operating </a:t>
            </a:r>
            <a:r>
              <a:rPr lang="en-US" altLang="en-US" sz="3200" dirty="0" smtClean="0"/>
              <a:t>modes</a:t>
            </a:r>
            <a:endParaRPr lang="en-US" altLang="en-US" sz="3200" dirty="0"/>
          </a:p>
          <a:p>
            <a:pPr lvl="1"/>
            <a:r>
              <a:rPr lang="en-US" altLang="en-US" sz="2800" dirty="0"/>
              <a:t>Privileged (protected, kernel) mode: OS runs</a:t>
            </a:r>
          </a:p>
          <a:p>
            <a:pPr lvl="2"/>
            <a:r>
              <a:rPr lang="en-US" altLang="en-US" sz="2400" dirty="0"/>
              <a:t>When enter OS (trap, system calls, interrupts, exceptions)</a:t>
            </a:r>
          </a:p>
          <a:p>
            <a:pPr lvl="2"/>
            <a:r>
              <a:rPr lang="en-US" altLang="en-US" sz="2400" dirty="0"/>
              <a:t>Allows certain instructions to be executed</a:t>
            </a:r>
          </a:p>
          <a:p>
            <a:pPr lvl="3"/>
            <a:r>
              <a:rPr lang="en-US" altLang="en-US" sz="2000" b="1" dirty="0"/>
              <a:t>Can manipulate contents of MMU</a:t>
            </a:r>
          </a:p>
          <a:p>
            <a:pPr lvl="2"/>
            <a:r>
              <a:rPr lang="en-US" altLang="en-US" sz="2400" b="1" dirty="0"/>
              <a:t>Allows OS to access all of physical memory</a:t>
            </a:r>
          </a:p>
          <a:p>
            <a:pPr lvl="1"/>
            <a:r>
              <a:rPr lang="en-US" altLang="en-US" sz="2800" dirty="0"/>
              <a:t>User mode: User processes run</a:t>
            </a:r>
          </a:p>
          <a:p>
            <a:pPr lvl="2"/>
            <a:r>
              <a:rPr lang="en-US" altLang="en-US" sz="2400" b="1" dirty="0"/>
              <a:t>Perform translation of logical address to physical address</a:t>
            </a:r>
          </a:p>
          <a:p>
            <a:pPr marL="0" indent="0">
              <a:buNone/>
            </a:pPr>
            <a:r>
              <a:rPr lang="en-US" altLang="en-US" sz="3200" dirty="0" smtClean="0"/>
              <a:t>Minimal MMU </a:t>
            </a:r>
            <a:r>
              <a:rPr lang="en-US" altLang="en-US" sz="3200" dirty="0"/>
              <a:t>contains </a:t>
            </a:r>
            <a:r>
              <a:rPr lang="en-US" altLang="en-US" sz="3200" b="1" dirty="0"/>
              <a:t>base </a:t>
            </a:r>
            <a:r>
              <a:rPr lang="en-US" altLang="en-US" sz="3200" b="1" dirty="0" smtClean="0"/>
              <a:t>register </a:t>
            </a:r>
            <a:r>
              <a:rPr lang="en-US" altLang="en-US" sz="3200" dirty="0" smtClean="0"/>
              <a:t>for translation</a:t>
            </a:r>
            <a:endParaRPr lang="en-US" altLang="en-US" sz="3200" dirty="0"/>
          </a:p>
          <a:p>
            <a:pPr lvl="1"/>
            <a:r>
              <a:rPr lang="en-US" altLang="en-US" sz="2800" dirty="0"/>
              <a:t>base: start location for address </a:t>
            </a:r>
            <a:r>
              <a:rPr lang="en-US" altLang="en-US" sz="2800" dirty="0" smtClean="0"/>
              <a:t>space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66539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68941" y="62754"/>
            <a:ext cx="11698941" cy="1283167"/>
          </a:xfrm>
        </p:spPr>
        <p:txBody>
          <a:bodyPr/>
          <a:lstStyle/>
          <a:p>
            <a:r>
              <a:rPr lang="en-US" altLang="en-US" dirty="0"/>
              <a:t>Implementation of</a:t>
            </a:r>
            <a:br>
              <a:rPr lang="en-US" altLang="en-US" dirty="0"/>
            </a:br>
            <a:r>
              <a:rPr lang="en-US" altLang="en-US" dirty="0"/>
              <a:t> Dynamic </a:t>
            </a:r>
            <a:r>
              <a:rPr lang="en-US" altLang="en-US" dirty="0" smtClean="0"/>
              <a:t>Relocation: BASE REG </a:t>
            </a:r>
            <a:endParaRPr lang="en-US" altLang="en-US" dirty="0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8941" y="1524000"/>
            <a:ext cx="10018059" cy="17526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400" dirty="0"/>
              <a:t>Translation on every memory access of user process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/>
              <a:t>MMU </a:t>
            </a:r>
            <a:r>
              <a:rPr lang="en-US" altLang="en-US" sz="2000" dirty="0"/>
              <a:t>adds base register to logical address to form physical </a:t>
            </a:r>
            <a:r>
              <a:rPr lang="en-US" altLang="en-US" sz="2000" dirty="0" smtClean="0"/>
              <a:t>address</a:t>
            </a:r>
            <a:endParaRPr lang="en-US" altLang="en-US" sz="2000" dirty="0"/>
          </a:p>
        </p:txBody>
      </p:sp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2590800" y="3429000"/>
            <a:ext cx="6858000" cy="3200400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62821" name="Rectangle 5"/>
          <p:cNvSpPr>
            <a:spLocks noChangeArrowheads="1"/>
          </p:cNvSpPr>
          <p:nvPr/>
        </p:nvSpPr>
        <p:spPr bwMode="auto">
          <a:xfrm>
            <a:off x="4419600" y="3657600"/>
            <a:ext cx="1676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base</a:t>
            </a:r>
          </a:p>
        </p:txBody>
      </p:sp>
      <p:sp>
        <p:nvSpPr>
          <p:cNvPr id="162822" name="Rectangle 6"/>
          <p:cNvSpPr>
            <a:spLocks noChangeArrowheads="1"/>
          </p:cNvSpPr>
          <p:nvPr/>
        </p:nvSpPr>
        <p:spPr bwMode="auto">
          <a:xfrm>
            <a:off x="8229600" y="3657600"/>
            <a:ext cx="685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mode</a:t>
            </a:r>
          </a:p>
        </p:txBody>
      </p:sp>
      <p:sp>
        <p:nvSpPr>
          <p:cNvPr id="162829" name="Text Box 13"/>
          <p:cNvSpPr txBox="1">
            <a:spLocks noChangeArrowheads="1"/>
          </p:cNvSpPr>
          <p:nvPr/>
        </p:nvSpPr>
        <p:spPr bwMode="auto">
          <a:xfrm>
            <a:off x="3048000" y="3657601"/>
            <a:ext cx="12522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registers</a:t>
            </a:r>
          </a:p>
        </p:txBody>
      </p:sp>
      <p:sp>
        <p:nvSpPr>
          <p:cNvPr id="162830" name="Text Box 14"/>
          <p:cNvSpPr txBox="1">
            <a:spLocks noChangeArrowheads="1"/>
          </p:cNvSpPr>
          <p:nvPr/>
        </p:nvSpPr>
        <p:spPr bwMode="auto">
          <a:xfrm>
            <a:off x="4800601" y="3429000"/>
            <a:ext cx="74892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32 bits</a:t>
            </a:r>
          </a:p>
        </p:txBody>
      </p:sp>
      <p:sp>
        <p:nvSpPr>
          <p:cNvPr id="162832" name="Text Box 16"/>
          <p:cNvSpPr txBox="1">
            <a:spLocks noChangeArrowheads="1"/>
          </p:cNvSpPr>
          <p:nvPr/>
        </p:nvSpPr>
        <p:spPr bwMode="auto">
          <a:xfrm>
            <a:off x="8153401" y="3429000"/>
            <a:ext cx="56618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1 bit</a:t>
            </a:r>
          </a:p>
        </p:txBody>
      </p:sp>
      <p:sp>
        <p:nvSpPr>
          <p:cNvPr id="162833" name="AutoShape 17"/>
          <p:cNvSpPr>
            <a:spLocks noChangeArrowheads="1"/>
          </p:cNvSpPr>
          <p:nvPr/>
        </p:nvSpPr>
        <p:spPr bwMode="auto">
          <a:xfrm>
            <a:off x="3124200" y="4267200"/>
            <a:ext cx="762000" cy="990600"/>
          </a:xfrm>
          <a:prstGeom prst="diamond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mode </a:t>
            </a:r>
            <a:br>
              <a:rPr lang="en-US" altLang="en-US" sz="1400"/>
            </a:br>
            <a:r>
              <a:rPr lang="en-US" altLang="en-US" sz="1400"/>
              <a:t>= </a:t>
            </a:r>
            <a:br>
              <a:rPr lang="en-US" altLang="en-US" sz="1400"/>
            </a:br>
            <a:r>
              <a:rPr lang="en-US" altLang="en-US" sz="1400"/>
              <a:t>user?</a:t>
            </a:r>
            <a:endParaRPr lang="en-US" altLang="en-US"/>
          </a:p>
        </p:txBody>
      </p:sp>
      <p:sp>
        <p:nvSpPr>
          <p:cNvPr id="162836" name="Text Box 20"/>
          <p:cNvSpPr txBox="1">
            <a:spLocks noChangeArrowheads="1"/>
          </p:cNvSpPr>
          <p:nvPr/>
        </p:nvSpPr>
        <p:spPr bwMode="auto">
          <a:xfrm>
            <a:off x="3733800" y="4343400"/>
            <a:ext cx="6096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no</a:t>
            </a:r>
          </a:p>
        </p:txBody>
      </p:sp>
      <p:sp>
        <p:nvSpPr>
          <p:cNvPr id="162838" name="Text Box 22"/>
          <p:cNvSpPr txBox="1">
            <a:spLocks noChangeArrowheads="1"/>
          </p:cNvSpPr>
          <p:nvPr/>
        </p:nvSpPr>
        <p:spPr bwMode="auto">
          <a:xfrm>
            <a:off x="3505200" y="5029200"/>
            <a:ext cx="6096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yes</a:t>
            </a:r>
          </a:p>
        </p:txBody>
      </p:sp>
      <p:sp>
        <p:nvSpPr>
          <p:cNvPr id="162841" name="Line 25"/>
          <p:cNvSpPr>
            <a:spLocks noChangeShapeType="1"/>
          </p:cNvSpPr>
          <p:nvPr/>
        </p:nvSpPr>
        <p:spPr bwMode="auto">
          <a:xfrm>
            <a:off x="1524000" y="4800600"/>
            <a:ext cx="1600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2" name="Line 26"/>
          <p:cNvSpPr>
            <a:spLocks noChangeShapeType="1"/>
          </p:cNvSpPr>
          <p:nvPr/>
        </p:nvSpPr>
        <p:spPr bwMode="auto">
          <a:xfrm>
            <a:off x="3886200" y="4800600"/>
            <a:ext cx="640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3" name="Line 27"/>
          <p:cNvSpPr>
            <a:spLocks noChangeShapeType="1"/>
          </p:cNvSpPr>
          <p:nvPr/>
        </p:nvSpPr>
        <p:spPr bwMode="auto">
          <a:xfrm flipV="1">
            <a:off x="3505200" y="5943600"/>
            <a:ext cx="2514600" cy="31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4" name="Rectangle 28"/>
          <p:cNvSpPr>
            <a:spLocks noChangeArrowheads="1"/>
          </p:cNvSpPr>
          <p:nvPr/>
        </p:nvSpPr>
        <p:spPr bwMode="auto">
          <a:xfrm>
            <a:off x="6096000" y="5486400"/>
            <a:ext cx="9906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+ </a:t>
            </a:r>
            <a:br>
              <a:rPr lang="en-US" altLang="en-US"/>
            </a:br>
            <a:r>
              <a:rPr lang="en-US" altLang="en-US"/>
              <a:t>base</a:t>
            </a:r>
          </a:p>
        </p:txBody>
      </p:sp>
      <p:sp>
        <p:nvSpPr>
          <p:cNvPr id="162851" name="Line 35"/>
          <p:cNvSpPr>
            <a:spLocks noChangeShapeType="1"/>
          </p:cNvSpPr>
          <p:nvPr/>
        </p:nvSpPr>
        <p:spPr bwMode="auto">
          <a:xfrm>
            <a:off x="3505200" y="5257800"/>
            <a:ext cx="0" cy="7175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3" name="Freeform 37"/>
          <p:cNvSpPr>
            <a:spLocks/>
          </p:cNvSpPr>
          <p:nvPr/>
        </p:nvSpPr>
        <p:spPr bwMode="auto">
          <a:xfrm>
            <a:off x="7086600" y="4800600"/>
            <a:ext cx="685800" cy="1143000"/>
          </a:xfrm>
          <a:custGeom>
            <a:avLst/>
            <a:gdLst>
              <a:gd name="T0" fmla="*/ 0 w 432"/>
              <a:gd name="T1" fmla="*/ 720 h 720"/>
              <a:gd name="T2" fmla="*/ 432 w 432"/>
              <a:gd name="T3" fmla="*/ 720 h 720"/>
              <a:gd name="T4" fmla="*/ 432 w 432"/>
              <a:gd name="T5" fmla="*/ 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720">
                <a:moveTo>
                  <a:pt x="0" y="720"/>
                </a:moveTo>
                <a:lnTo>
                  <a:pt x="432" y="720"/>
                </a:lnTo>
                <a:lnTo>
                  <a:pt x="432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6" name="Text Box 40"/>
          <p:cNvSpPr txBox="1">
            <a:spLocks noChangeArrowheads="1"/>
          </p:cNvSpPr>
          <p:nvPr/>
        </p:nvSpPr>
        <p:spPr bwMode="auto">
          <a:xfrm>
            <a:off x="1676401" y="4114800"/>
            <a:ext cx="99578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logical</a:t>
            </a:r>
            <a:br>
              <a:rPr lang="en-US" altLang="en-US" sz="2000"/>
            </a:br>
            <a:r>
              <a:rPr lang="en-US" altLang="en-US" sz="2000"/>
              <a:t>address</a:t>
            </a:r>
          </a:p>
        </p:txBody>
      </p:sp>
      <p:sp>
        <p:nvSpPr>
          <p:cNvPr id="162857" name="Text Box 41"/>
          <p:cNvSpPr txBox="1">
            <a:spLocks noChangeArrowheads="1"/>
          </p:cNvSpPr>
          <p:nvPr/>
        </p:nvSpPr>
        <p:spPr bwMode="auto">
          <a:xfrm>
            <a:off x="9448800" y="4114801"/>
            <a:ext cx="11049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physical</a:t>
            </a:r>
            <a:br>
              <a:rPr lang="en-US" altLang="en-US" sz="2000"/>
            </a:br>
            <a:r>
              <a:rPr lang="en-US" altLang="en-US" sz="2000"/>
              <a:t>address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75062" y="2824490"/>
            <a:ext cx="11689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MMU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2159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Shape 6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556" dirty="0" smtClean="0">
                <a:solidFill>
                  <a:srgbClr val="FFFFFF"/>
                </a:solidFill>
              </a:rPr>
              <a:t>Dynamic Relocation with </a:t>
            </a:r>
            <a:r>
              <a:rPr sz="4556" dirty="0" smtClean="0">
                <a:solidFill>
                  <a:srgbClr val="FFFFFF"/>
                </a:solidFill>
              </a:rPr>
              <a:t>Base</a:t>
            </a:r>
            <a:r>
              <a:rPr lang="en-US" sz="4556" dirty="0" smtClean="0">
                <a:solidFill>
                  <a:srgbClr val="FFFFFF"/>
                </a:solidFill>
              </a:rPr>
              <a:t> Register</a:t>
            </a:r>
            <a:endParaRPr sz="4556" dirty="0">
              <a:solidFill>
                <a:srgbClr val="FFFFFF"/>
              </a:solidFill>
            </a:endParaRPr>
          </a:p>
        </p:txBody>
      </p:sp>
      <p:sp>
        <p:nvSpPr>
          <p:cNvPr id="657" name="Shape 657"/>
          <p:cNvSpPr>
            <a:spLocks noGrp="1"/>
          </p:cNvSpPr>
          <p:nvPr>
            <p:ph type="body" idx="4294967295"/>
          </p:nvPr>
        </p:nvSpPr>
        <p:spPr>
          <a:xfrm>
            <a:off x="268941" y="1626441"/>
            <a:ext cx="11654117" cy="4792288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320" dirty="0"/>
              <a:t>Idea: translate virtual addresses to physical by adding a fixed offset each time.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320" dirty="0"/>
              <a:t>Store offset in </a:t>
            </a:r>
            <a:r>
              <a:rPr sz="2320" dirty="0" smtClean="0"/>
              <a:t>base </a:t>
            </a:r>
            <a:r>
              <a:rPr sz="2320" dirty="0" smtClean="0"/>
              <a:t>register</a:t>
            </a:r>
            <a:endParaRPr sz="232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320" dirty="0"/>
              <a:t>Each process has </a:t>
            </a:r>
            <a:r>
              <a:rPr sz="2320" dirty="0" smtClean="0"/>
              <a:t>different </a:t>
            </a:r>
            <a:r>
              <a:rPr sz="2320" dirty="0"/>
              <a:t>value in </a:t>
            </a:r>
            <a:r>
              <a:rPr sz="2320" dirty="0" smtClean="0"/>
              <a:t>base </a:t>
            </a:r>
            <a:r>
              <a:rPr sz="2320" dirty="0"/>
              <a:t>register </a:t>
            </a:r>
            <a:endParaRPr lang="en-US" sz="2320" dirty="0" smtClean="0"/>
          </a:p>
        </p:txBody>
      </p:sp>
    </p:spTree>
    <p:extLst>
      <p:ext uri="{BB962C8B-B14F-4D97-AF65-F5344CB8AC3E}">
        <p14:creationId xmlns:p14="http://schemas.microsoft.com/office/powerpoint/2010/main" val="817284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Shape 659"/>
          <p:cNvSpPr/>
          <p:nvPr/>
        </p:nvSpPr>
        <p:spPr>
          <a:xfrm>
            <a:off x="3064072" y="1336543"/>
            <a:ext cx="1758179" cy="535810"/>
          </a:xfrm>
          <a:prstGeom prst="rect">
            <a:avLst/>
          </a:prstGeom>
          <a:solidFill>
            <a:srgbClr val="11DBE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</a:t>
            </a:r>
          </a:p>
        </p:txBody>
      </p:sp>
      <p:sp>
        <p:nvSpPr>
          <p:cNvPr id="660" name="Shape 660"/>
          <p:cNvSpPr/>
          <p:nvPr/>
        </p:nvSpPr>
        <p:spPr>
          <a:xfrm>
            <a:off x="3064072" y="1872325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661" name="Shape 661"/>
          <p:cNvSpPr/>
          <p:nvPr/>
        </p:nvSpPr>
        <p:spPr>
          <a:xfrm>
            <a:off x="3064072" y="2408105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662" name="Shape 662"/>
          <p:cNvSpPr/>
          <p:nvPr/>
        </p:nvSpPr>
        <p:spPr>
          <a:xfrm>
            <a:off x="3064072" y="2943887"/>
            <a:ext cx="1758179" cy="53581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</a:t>
            </a:r>
          </a:p>
        </p:txBody>
      </p:sp>
      <p:sp>
        <p:nvSpPr>
          <p:cNvPr id="663" name="Shape 663"/>
          <p:cNvSpPr/>
          <p:nvPr/>
        </p:nvSpPr>
        <p:spPr>
          <a:xfrm>
            <a:off x="3064072" y="800762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664" name="Shape 664"/>
          <p:cNvSpPr/>
          <p:nvPr/>
        </p:nvSpPr>
        <p:spPr>
          <a:xfrm>
            <a:off x="3064072" y="3479668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665" name="Shape 665"/>
          <p:cNvSpPr/>
          <p:nvPr/>
        </p:nvSpPr>
        <p:spPr>
          <a:xfrm>
            <a:off x="2500154" y="2785625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4 KB</a:t>
            </a:r>
          </a:p>
        </p:txBody>
      </p:sp>
      <p:sp>
        <p:nvSpPr>
          <p:cNvPr id="666" name="Shape 666"/>
          <p:cNvSpPr/>
          <p:nvPr/>
        </p:nvSpPr>
        <p:spPr>
          <a:xfrm>
            <a:off x="2500154" y="3294617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5 KB</a:t>
            </a:r>
          </a:p>
        </p:txBody>
      </p:sp>
      <p:sp>
        <p:nvSpPr>
          <p:cNvPr id="667" name="Shape 667"/>
          <p:cNvSpPr/>
          <p:nvPr/>
        </p:nvSpPr>
        <p:spPr>
          <a:xfrm>
            <a:off x="2500154" y="3830399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6 KB</a:t>
            </a:r>
          </a:p>
        </p:txBody>
      </p:sp>
      <p:sp>
        <p:nvSpPr>
          <p:cNvPr id="668" name="Shape 668"/>
          <p:cNvSpPr/>
          <p:nvPr/>
        </p:nvSpPr>
        <p:spPr>
          <a:xfrm>
            <a:off x="2500154" y="1714063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2 KB</a:t>
            </a:r>
          </a:p>
        </p:txBody>
      </p:sp>
      <p:sp>
        <p:nvSpPr>
          <p:cNvPr id="669" name="Shape 669"/>
          <p:cNvSpPr/>
          <p:nvPr/>
        </p:nvSpPr>
        <p:spPr>
          <a:xfrm>
            <a:off x="2500154" y="2249844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3 KB</a:t>
            </a:r>
          </a:p>
        </p:txBody>
      </p:sp>
      <p:sp>
        <p:nvSpPr>
          <p:cNvPr id="670" name="Shape 670"/>
          <p:cNvSpPr/>
          <p:nvPr/>
        </p:nvSpPr>
        <p:spPr>
          <a:xfrm>
            <a:off x="2500154" y="1178282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1 KB</a:t>
            </a:r>
          </a:p>
        </p:txBody>
      </p:sp>
      <p:sp>
        <p:nvSpPr>
          <p:cNvPr id="671" name="Shape 671"/>
          <p:cNvSpPr/>
          <p:nvPr/>
        </p:nvSpPr>
        <p:spPr>
          <a:xfrm>
            <a:off x="2500154" y="642500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0 KB</a:t>
            </a:r>
          </a:p>
        </p:txBody>
      </p:sp>
      <p:sp>
        <p:nvSpPr>
          <p:cNvPr id="672" name="Shape 672"/>
          <p:cNvSpPr/>
          <p:nvPr/>
        </p:nvSpPr>
        <p:spPr>
          <a:xfrm>
            <a:off x="7048488" y="2184922"/>
            <a:ext cx="1510030" cy="46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same code</a:t>
            </a:r>
          </a:p>
        </p:txBody>
      </p:sp>
      <p:sp>
        <p:nvSpPr>
          <p:cNvPr id="673" name="Shape 673"/>
          <p:cNvSpPr/>
          <p:nvPr/>
        </p:nvSpPr>
        <p:spPr>
          <a:xfrm flipH="1" flipV="1">
            <a:off x="4856974" y="1654745"/>
            <a:ext cx="2154107" cy="664407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674" name="Shape 674"/>
          <p:cNvSpPr/>
          <p:nvPr/>
        </p:nvSpPr>
        <p:spPr>
          <a:xfrm flipH="1">
            <a:off x="4856974" y="2547714"/>
            <a:ext cx="2154107" cy="664407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1" y="4806724"/>
            <a:ext cx="10160000" cy="990600"/>
          </a:xfrm>
        </p:spPr>
        <p:txBody>
          <a:bodyPr>
            <a:normAutofit fontScale="90000"/>
          </a:bodyPr>
          <a:lstStyle/>
          <a:p>
            <a:r>
              <a:rPr lang="en-US" smtClean="0"/>
              <a:t>VISUAL Example </a:t>
            </a:r>
            <a:r>
              <a:rPr lang="en-US" dirty="0" smtClean="0"/>
              <a:t>of DYNAMIC RELOCATION: </a:t>
            </a:r>
            <a:br>
              <a:rPr lang="en-US" dirty="0" smtClean="0"/>
            </a:br>
            <a:r>
              <a:rPr lang="en-US" dirty="0" smtClean="0"/>
              <a:t>BASE REGISTER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96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Shape 676"/>
          <p:cNvSpPr/>
          <p:nvPr/>
        </p:nvSpPr>
        <p:spPr>
          <a:xfrm>
            <a:off x="3064072" y="1336543"/>
            <a:ext cx="1758179" cy="535810"/>
          </a:xfrm>
          <a:prstGeom prst="rect">
            <a:avLst/>
          </a:prstGeom>
          <a:solidFill>
            <a:srgbClr val="11DBE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</a:t>
            </a:r>
          </a:p>
        </p:txBody>
      </p:sp>
      <p:sp>
        <p:nvSpPr>
          <p:cNvPr id="677" name="Shape 677"/>
          <p:cNvSpPr/>
          <p:nvPr/>
        </p:nvSpPr>
        <p:spPr>
          <a:xfrm>
            <a:off x="3064072" y="1872325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678" name="Shape 678"/>
          <p:cNvSpPr/>
          <p:nvPr/>
        </p:nvSpPr>
        <p:spPr>
          <a:xfrm>
            <a:off x="3064072" y="2408105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679" name="Shape 679"/>
          <p:cNvSpPr/>
          <p:nvPr/>
        </p:nvSpPr>
        <p:spPr>
          <a:xfrm>
            <a:off x="3064072" y="2943887"/>
            <a:ext cx="1758179" cy="53581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</a:t>
            </a:r>
          </a:p>
        </p:txBody>
      </p:sp>
      <p:sp>
        <p:nvSpPr>
          <p:cNvPr id="680" name="Shape 680"/>
          <p:cNvSpPr/>
          <p:nvPr/>
        </p:nvSpPr>
        <p:spPr>
          <a:xfrm>
            <a:off x="3064072" y="800762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681" name="Shape 681"/>
          <p:cNvSpPr/>
          <p:nvPr/>
        </p:nvSpPr>
        <p:spPr>
          <a:xfrm>
            <a:off x="3064072" y="3479668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682" name="Shape 682"/>
          <p:cNvSpPr/>
          <p:nvPr/>
        </p:nvSpPr>
        <p:spPr>
          <a:xfrm>
            <a:off x="2500154" y="2785625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4 KB</a:t>
            </a:r>
          </a:p>
        </p:txBody>
      </p:sp>
      <p:sp>
        <p:nvSpPr>
          <p:cNvPr id="683" name="Shape 683"/>
          <p:cNvSpPr/>
          <p:nvPr/>
        </p:nvSpPr>
        <p:spPr>
          <a:xfrm>
            <a:off x="2500154" y="3294617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5 KB</a:t>
            </a:r>
          </a:p>
        </p:txBody>
      </p:sp>
      <p:sp>
        <p:nvSpPr>
          <p:cNvPr id="684" name="Shape 684"/>
          <p:cNvSpPr/>
          <p:nvPr/>
        </p:nvSpPr>
        <p:spPr>
          <a:xfrm>
            <a:off x="2500154" y="3830399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6 KB</a:t>
            </a:r>
          </a:p>
        </p:txBody>
      </p:sp>
      <p:sp>
        <p:nvSpPr>
          <p:cNvPr id="685" name="Shape 685"/>
          <p:cNvSpPr/>
          <p:nvPr/>
        </p:nvSpPr>
        <p:spPr>
          <a:xfrm>
            <a:off x="2500154" y="1714063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2 KB</a:t>
            </a:r>
          </a:p>
        </p:txBody>
      </p:sp>
      <p:sp>
        <p:nvSpPr>
          <p:cNvPr id="686" name="Shape 686"/>
          <p:cNvSpPr/>
          <p:nvPr/>
        </p:nvSpPr>
        <p:spPr>
          <a:xfrm>
            <a:off x="2500154" y="2249844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3 KB</a:t>
            </a:r>
          </a:p>
        </p:txBody>
      </p:sp>
      <p:sp>
        <p:nvSpPr>
          <p:cNvPr id="687" name="Shape 687"/>
          <p:cNvSpPr/>
          <p:nvPr/>
        </p:nvSpPr>
        <p:spPr>
          <a:xfrm>
            <a:off x="2500154" y="1178282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1 KB</a:t>
            </a:r>
          </a:p>
        </p:txBody>
      </p:sp>
      <p:sp>
        <p:nvSpPr>
          <p:cNvPr id="688" name="Shape 688"/>
          <p:cNvSpPr/>
          <p:nvPr/>
        </p:nvSpPr>
        <p:spPr>
          <a:xfrm>
            <a:off x="2500154" y="642500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0 KB</a:t>
            </a:r>
          </a:p>
        </p:txBody>
      </p:sp>
      <p:sp>
        <p:nvSpPr>
          <p:cNvPr id="689" name="Shape 689"/>
          <p:cNvSpPr/>
          <p:nvPr/>
        </p:nvSpPr>
        <p:spPr>
          <a:xfrm flipH="1">
            <a:off x="4857742" y="1348826"/>
            <a:ext cx="456658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690" name="Shape 690"/>
          <p:cNvSpPr/>
          <p:nvPr/>
        </p:nvSpPr>
        <p:spPr>
          <a:xfrm>
            <a:off x="5317085" y="1113360"/>
            <a:ext cx="1755289" cy="46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base register</a:t>
            </a:r>
          </a:p>
        </p:txBody>
      </p:sp>
      <p:sp>
        <p:nvSpPr>
          <p:cNvPr id="691" name="Shape 691"/>
          <p:cNvSpPr/>
          <p:nvPr/>
        </p:nvSpPr>
        <p:spPr>
          <a:xfrm>
            <a:off x="7893552" y="1993120"/>
            <a:ext cx="1913474" cy="46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P1 is running</a:t>
            </a:r>
          </a:p>
        </p:txBody>
      </p:sp>
    </p:spTree>
    <p:extLst>
      <p:ext uri="{BB962C8B-B14F-4D97-AF65-F5344CB8AC3E}">
        <p14:creationId xmlns:p14="http://schemas.microsoft.com/office/powerpoint/2010/main" val="212737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Shape 693"/>
          <p:cNvSpPr/>
          <p:nvPr/>
        </p:nvSpPr>
        <p:spPr>
          <a:xfrm>
            <a:off x="3064072" y="1336543"/>
            <a:ext cx="1758179" cy="535810"/>
          </a:xfrm>
          <a:prstGeom prst="rect">
            <a:avLst/>
          </a:prstGeom>
          <a:solidFill>
            <a:srgbClr val="11DBE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</a:t>
            </a:r>
          </a:p>
        </p:txBody>
      </p:sp>
      <p:sp>
        <p:nvSpPr>
          <p:cNvPr id="694" name="Shape 694"/>
          <p:cNvSpPr/>
          <p:nvPr/>
        </p:nvSpPr>
        <p:spPr>
          <a:xfrm>
            <a:off x="3064072" y="1872325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695" name="Shape 695"/>
          <p:cNvSpPr/>
          <p:nvPr/>
        </p:nvSpPr>
        <p:spPr>
          <a:xfrm>
            <a:off x="3064072" y="2408105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696" name="Shape 696"/>
          <p:cNvSpPr/>
          <p:nvPr/>
        </p:nvSpPr>
        <p:spPr>
          <a:xfrm>
            <a:off x="3064072" y="2943887"/>
            <a:ext cx="1758179" cy="53581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</a:t>
            </a:r>
          </a:p>
        </p:txBody>
      </p:sp>
      <p:sp>
        <p:nvSpPr>
          <p:cNvPr id="697" name="Shape 697"/>
          <p:cNvSpPr/>
          <p:nvPr/>
        </p:nvSpPr>
        <p:spPr>
          <a:xfrm>
            <a:off x="3064072" y="800762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698" name="Shape 698"/>
          <p:cNvSpPr/>
          <p:nvPr/>
        </p:nvSpPr>
        <p:spPr>
          <a:xfrm>
            <a:off x="3064072" y="3479668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699" name="Shape 699"/>
          <p:cNvSpPr/>
          <p:nvPr/>
        </p:nvSpPr>
        <p:spPr>
          <a:xfrm>
            <a:off x="2500154" y="2785625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4 KB</a:t>
            </a:r>
          </a:p>
        </p:txBody>
      </p:sp>
      <p:sp>
        <p:nvSpPr>
          <p:cNvPr id="700" name="Shape 700"/>
          <p:cNvSpPr/>
          <p:nvPr/>
        </p:nvSpPr>
        <p:spPr>
          <a:xfrm>
            <a:off x="2500154" y="3294617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5 KB</a:t>
            </a:r>
          </a:p>
        </p:txBody>
      </p:sp>
      <p:sp>
        <p:nvSpPr>
          <p:cNvPr id="701" name="Shape 701"/>
          <p:cNvSpPr/>
          <p:nvPr/>
        </p:nvSpPr>
        <p:spPr>
          <a:xfrm>
            <a:off x="2500154" y="3830399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6 KB</a:t>
            </a:r>
          </a:p>
        </p:txBody>
      </p:sp>
      <p:sp>
        <p:nvSpPr>
          <p:cNvPr id="702" name="Shape 702"/>
          <p:cNvSpPr/>
          <p:nvPr/>
        </p:nvSpPr>
        <p:spPr>
          <a:xfrm>
            <a:off x="2500154" y="1714063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2 KB</a:t>
            </a:r>
          </a:p>
        </p:txBody>
      </p:sp>
      <p:sp>
        <p:nvSpPr>
          <p:cNvPr id="703" name="Shape 703"/>
          <p:cNvSpPr/>
          <p:nvPr/>
        </p:nvSpPr>
        <p:spPr>
          <a:xfrm>
            <a:off x="2500154" y="2249844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3 KB</a:t>
            </a:r>
          </a:p>
        </p:txBody>
      </p:sp>
      <p:sp>
        <p:nvSpPr>
          <p:cNvPr id="704" name="Shape 704"/>
          <p:cNvSpPr/>
          <p:nvPr/>
        </p:nvSpPr>
        <p:spPr>
          <a:xfrm>
            <a:off x="2500154" y="1178282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1 KB</a:t>
            </a:r>
          </a:p>
        </p:txBody>
      </p:sp>
      <p:sp>
        <p:nvSpPr>
          <p:cNvPr id="705" name="Shape 705"/>
          <p:cNvSpPr/>
          <p:nvPr/>
        </p:nvSpPr>
        <p:spPr>
          <a:xfrm>
            <a:off x="2500154" y="642500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0 KB</a:t>
            </a:r>
          </a:p>
        </p:txBody>
      </p:sp>
      <p:sp>
        <p:nvSpPr>
          <p:cNvPr id="706" name="Shape 706"/>
          <p:cNvSpPr/>
          <p:nvPr/>
        </p:nvSpPr>
        <p:spPr>
          <a:xfrm flipH="1">
            <a:off x="4857742" y="2956170"/>
            <a:ext cx="456658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07" name="Shape 707"/>
          <p:cNvSpPr/>
          <p:nvPr/>
        </p:nvSpPr>
        <p:spPr>
          <a:xfrm>
            <a:off x="5317085" y="2720704"/>
            <a:ext cx="1755289" cy="46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base register</a:t>
            </a:r>
          </a:p>
        </p:txBody>
      </p:sp>
      <p:sp>
        <p:nvSpPr>
          <p:cNvPr id="708" name="Shape 708"/>
          <p:cNvSpPr/>
          <p:nvPr/>
        </p:nvSpPr>
        <p:spPr>
          <a:xfrm>
            <a:off x="7893552" y="1993120"/>
            <a:ext cx="1913474" cy="46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P2 is running</a:t>
            </a:r>
          </a:p>
        </p:txBody>
      </p:sp>
    </p:spTree>
    <p:extLst>
      <p:ext uri="{BB962C8B-B14F-4D97-AF65-F5344CB8AC3E}">
        <p14:creationId xmlns:p14="http://schemas.microsoft.com/office/powerpoint/2010/main" val="1402521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Shape 710"/>
          <p:cNvSpPr/>
          <p:nvPr/>
        </p:nvSpPr>
        <p:spPr>
          <a:xfrm>
            <a:off x="3064072" y="1336543"/>
            <a:ext cx="1758179" cy="535810"/>
          </a:xfrm>
          <a:prstGeom prst="rect">
            <a:avLst/>
          </a:prstGeom>
          <a:solidFill>
            <a:srgbClr val="11DBE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</a:t>
            </a:r>
          </a:p>
        </p:txBody>
      </p:sp>
      <p:sp>
        <p:nvSpPr>
          <p:cNvPr id="711" name="Shape 711"/>
          <p:cNvSpPr/>
          <p:nvPr/>
        </p:nvSpPr>
        <p:spPr>
          <a:xfrm>
            <a:off x="3064072" y="1872325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12" name="Shape 712"/>
          <p:cNvSpPr/>
          <p:nvPr/>
        </p:nvSpPr>
        <p:spPr>
          <a:xfrm>
            <a:off x="3064072" y="2408105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13" name="Shape 713"/>
          <p:cNvSpPr/>
          <p:nvPr/>
        </p:nvSpPr>
        <p:spPr>
          <a:xfrm>
            <a:off x="3064072" y="2943887"/>
            <a:ext cx="1758179" cy="53581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</a:t>
            </a:r>
          </a:p>
        </p:txBody>
      </p:sp>
      <p:sp>
        <p:nvSpPr>
          <p:cNvPr id="714" name="Shape 714"/>
          <p:cNvSpPr/>
          <p:nvPr/>
        </p:nvSpPr>
        <p:spPr>
          <a:xfrm>
            <a:off x="3064072" y="800762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15" name="Shape 715"/>
          <p:cNvSpPr/>
          <p:nvPr/>
        </p:nvSpPr>
        <p:spPr>
          <a:xfrm>
            <a:off x="3064072" y="3479668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16" name="Shape 716"/>
          <p:cNvSpPr/>
          <p:nvPr/>
        </p:nvSpPr>
        <p:spPr>
          <a:xfrm>
            <a:off x="2500154" y="2785625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4 KB</a:t>
            </a:r>
          </a:p>
        </p:txBody>
      </p:sp>
      <p:sp>
        <p:nvSpPr>
          <p:cNvPr id="717" name="Shape 717"/>
          <p:cNvSpPr/>
          <p:nvPr/>
        </p:nvSpPr>
        <p:spPr>
          <a:xfrm>
            <a:off x="2500154" y="3294617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5 KB</a:t>
            </a:r>
          </a:p>
        </p:txBody>
      </p:sp>
      <p:sp>
        <p:nvSpPr>
          <p:cNvPr id="718" name="Shape 718"/>
          <p:cNvSpPr/>
          <p:nvPr/>
        </p:nvSpPr>
        <p:spPr>
          <a:xfrm>
            <a:off x="2500154" y="3830399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6 KB</a:t>
            </a:r>
          </a:p>
        </p:txBody>
      </p:sp>
      <p:sp>
        <p:nvSpPr>
          <p:cNvPr id="719" name="Shape 719"/>
          <p:cNvSpPr/>
          <p:nvPr/>
        </p:nvSpPr>
        <p:spPr>
          <a:xfrm>
            <a:off x="2500154" y="1714063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2 KB</a:t>
            </a:r>
          </a:p>
        </p:txBody>
      </p:sp>
      <p:sp>
        <p:nvSpPr>
          <p:cNvPr id="720" name="Shape 720"/>
          <p:cNvSpPr/>
          <p:nvPr/>
        </p:nvSpPr>
        <p:spPr>
          <a:xfrm>
            <a:off x="2500154" y="2249844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3 KB</a:t>
            </a:r>
          </a:p>
        </p:txBody>
      </p:sp>
      <p:sp>
        <p:nvSpPr>
          <p:cNvPr id="721" name="Shape 721"/>
          <p:cNvSpPr/>
          <p:nvPr/>
        </p:nvSpPr>
        <p:spPr>
          <a:xfrm>
            <a:off x="2500154" y="1178282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1 KB</a:t>
            </a:r>
          </a:p>
        </p:txBody>
      </p:sp>
      <p:sp>
        <p:nvSpPr>
          <p:cNvPr id="722" name="Shape 722"/>
          <p:cNvSpPr/>
          <p:nvPr/>
        </p:nvSpPr>
        <p:spPr>
          <a:xfrm>
            <a:off x="2500154" y="642500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0 KB</a:t>
            </a:r>
          </a:p>
        </p:txBody>
      </p:sp>
      <p:sp>
        <p:nvSpPr>
          <p:cNvPr id="723" name="Shape 723"/>
          <p:cNvSpPr/>
          <p:nvPr/>
        </p:nvSpPr>
        <p:spPr>
          <a:xfrm>
            <a:off x="6135414" y="98885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P1: load 100, R1</a:t>
            </a:r>
          </a:p>
        </p:txBody>
      </p:sp>
      <p:sp>
        <p:nvSpPr>
          <p:cNvPr id="724" name="Shape 724"/>
          <p:cNvSpPr/>
          <p:nvPr/>
        </p:nvSpPr>
        <p:spPr>
          <a:xfrm flipV="1">
            <a:off x="8130999" y="692864"/>
            <a:ext cx="1" cy="289473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25" name="Shape 725"/>
          <p:cNvSpPr/>
          <p:nvPr/>
        </p:nvSpPr>
        <p:spPr>
          <a:xfrm flipH="1" flipV="1">
            <a:off x="6130363" y="976574"/>
            <a:ext cx="3820605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26" name="Shape 726"/>
          <p:cNvSpPr/>
          <p:nvPr/>
        </p:nvSpPr>
        <p:spPr>
          <a:xfrm>
            <a:off x="6224710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Virtual</a:t>
            </a:r>
          </a:p>
        </p:txBody>
      </p:sp>
      <p:sp>
        <p:nvSpPr>
          <p:cNvPr id="727" name="Shape 727"/>
          <p:cNvSpPr/>
          <p:nvPr/>
        </p:nvSpPr>
        <p:spPr>
          <a:xfrm>
            <a:off x="8189242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Physical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89298" y="187711"/>
            <a:ext cx="2047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(Decimal notation)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727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556">
                <a:solidFill>
                  <a:srgbClr val="FFFFFF"/>
                </a:solidFill>
              </a:rPr>
              <a:t>More Virtualization</a:t>
            </a:r>
          </a:p>
        </p:txBody>
      </p:sp>
      <p:sp>
        <p:nvSpPr>
          <p:cNvPr id="335" name="Shape 335"/>
          <p:cNvSpPr>
            <a:spLocks noGrp="1"/>
          </p:cNvSpPr>
          <p:nvPr>
            <p:ph idx="1"/>
          </p:nvPr>
        </p:nvSpPr>
        <p:spPr>
          <a:xfrm>
            <a:off x="490655" y="1828801"/>
            <a:ext cx="10659948" cy="4297363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672" dirty="0" smtClean="0"/>
              <a:t>1</a:t>
            </a:r>
            <a:r>
              <a:rPr lang="en-US" sz="2672" baseline="30000" dirty="0" smtClean="0"/>
              <a:t>st</a:t>
            </a:r>
            <a:r>
              <a:rPr lang="en-US" sz="2672" dirty="0" smtClean="0"/>
              <a:t> part of course: Virtualization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672" dirty="0" smtClean="0"/>
              <a:t>Virtual </a:t>
            </a:r>
            <a:r>
              <a:rPr sz="2672" dirty="0"/>
              <a:t>CPU: </a:t>
            </a:r>
            <a:r>
              <a:rPr sz="2672" i="1" dirty="0"/>
              <a:t>illusion</a:t>
            </a:r>
            <a:r>
              <a:rPr sz="2672" dirty="0"/>
              <a:t> of </a:t>
            </a:r>
            <a:r>
              <a:rPr sz="2672" b="1" dirty="0"/>
              <a:t>private CPU registers</a:t>
            </a:r>
            <a:br>
              <a:rPr sz="2672" b="1" dirty="0"/>
            </a:br>
            <a:r>
              <a:rPr sz="2672" dirty="0"/>
              <a:t> - 2 </a:t>
            </a:r>
            <a:r>
              <a:rPr sz="2672" dirty="0" smtClean="0"/>
              <a:t>lectures</a:t>
            </a:r>
            <a:r>
              <a:rPr lang="en-US" sz="2672" dirty="0" smtClean="0"/>
              <a:t> (mechanism + policy)</a:t>
            </a:r>
            <a:endParaRPr sz="2672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672" dirty="0"/>
              <a:t>Virtual RAM: </a:t>
            </a:r>
            <a:r>
              <a:rPr sz="2672" i="1" dirty="0"/>
              <a:t>illusion</a:t>
            </a:r>
            <a:r>
              <a:rPr sz="2672" dirty="0"/>
              <a:t> of </a:t>
            </a:r>
            <a:r>
              <a:rPr sz="2672" b="1" dirty="0"/>
              <a:t>private memory</a:t>
            </a:r>
            <a:r>
              <a:rPr sz="2672" dirty="0"/>
              <a:t/>
            </a:r>
            <a:br>
              <a:rPr sz="2672" dirty="0"/>
            </a:br>
            <a:r>
              <a:rPr sz="2672" dirty="0"/>
              <a:t> - 5 </a:t>
            </a:r>
            <a:r>
              <a:rPr sz="2672" dirty="0" smtClean="0"/>
              <a:t>lectures</a:t>
            </a:r>
            <a:endParaRPr sz="2672" dirty="0"/>
          </a:p>
        </p:txBody>
      </p:sp>
    </p:spTree>
    <p:extLst>
      <p:ext uri="{BB962C8B-B14F-4D97-AF65-F5344CB8AC3E}">
        <p14:creationId xmlns:p14="http://schemas.microsoft.com/office/powerpoint/2010/main" val="128744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Shape 729"/>
          <p:cNvSpPr/>
          <p:nvPr/>
        </p:nvSpPr>
        <p:spPr>
          <a:xfrm>
            <a:off x="3064072" y="1336543"/>
            <a:ext cx="1758179" cy="535810"/>
          </a:xfrm>
          <a:prstGeom prst="rect">
            <a:avLst/>
          </a:prstGeom>
          <a:solidFill>
            <a:srgbClr val="11DBE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</a:t>
            </a:r>
          </a:p>
        </p:txBody>
      </p:sp>
      <p:sp>
        <p:nvSpPr>
          <p:cNvPr id="730" name="Shape 730"/>
          <p:cNvSpPr/>
          <p:nvPr/>
        </p:nvSpPr>
        <p:spPr>
          <a:xfrm>
            <a:off x="3064072" y="1872325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31" name="Shape 731"/>
          <p:cNvSpPr/>
          <p:nvPr/>
        </p:nvSpPr>
        <p:spPr>
          <a:xfrm>
            <a:off x="3064072" y="2408105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32" name="Shape 732"/>
          <p:cNvSpPr/>
          <p:nvPr/>
        </p:nvSpPr>
        <p:spPr>
          <a:xfrm>
            <a:off x="3064072" y="2943887"/>
            <a:ext cx="1758179" cy="53581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</a:t>
            </a:r>
          </a:p>
        </p:txBody>
      </p:sp>
      <p:sp>
        <p:nvSpPr>
          <p:cNvPr id="733" name="Shape 733"/>
          <p:cNvSpPr/>
          <p:nvPr/>
        </p:nvSpPr>
        <p:spPr>
          <a:xfrm>
            <a:off x="3064072" y="800762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34" name="Shape 734"/>
          <p:cNvSpPr/>
          <p:nvPr/>
        </p:nvSpPr>
        <p:spPr>
          <a:xfrm>
            <a:off x="3064072" y="3479668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35" name="Shape 735"/>
          <p:cNvSpPr/>
          <p:nvPr/>
        </p:nvSpPr>
        <p:spPr>
          <a:xfrm>
            <a:off x="2500154" y="2785625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4 KB</a:t>
            </a:r>
          </a:p>
        </p:txBody>
      </p:sp>
      <p:sp>
        <p:nvSpPr>
          <p:cNvPr id="736" name="Shape 736"/>
          <p:cNvSpPr/>
          <p:nvPr/>
        </p:nvSpPr>
        <p:spPr>
          <a:xfrm>
            <a:off x="2500154" y="3294617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5 KB</a:t>
            </a:r>
          </a:p>
        </p:txBody>
      </p:sp>
      <p:sp>
        <p:nvSpPr>
          <p:cNvPr id="737" name="Shape 737"/>
          <p:cNvSpPr/>
          <p:nvPr/>
        </p:nvSpPr>
        <p:spPr>
          <a:xfrm>
            <a:off x="2500154" y="3830399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6 KB</a:t>
            </a:r>
          </a:p>
        </p:txBody>
      </p:sp>
      <p:sp>
        <p:nvSpPr>
          <p:cNvPr id="738" name="Shape 738"/>
          <p:cNvSpPr/>
          <p:nvPr/>
        </p:nvSpPr>
        <p:spPr>
          <a:xfrm>
            <a:off x="2500154" y="1714063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2 KB</a:t>
            </a:r>
          </a:p>
        </p:txBody>
      </p:sp>
      <p:sp>
        <p:nvSpPr>
          <p:cNvPr id="739" name="Shape 739"/>
          <p:cNvSpPr/>
          <p:nvPr/>
        </p:nvSpPr>
        <p:spPr>
          <a:xfrm>
            <a:off x="2500154" y="2249844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3 KB</a:t>
            </a:r>
          </a:p>
        </p:txBody>
      </p:sp>
      <p:sp>
        <p:nvSpPr>
          <p:cNvPr id="740" name="Shape 740"/>
          <p:cNvSpPr/>
          <p:nvPr/>
        </p:nvSpPr>
        <p:spPr>
          <a:xfrm>
            <a:off x="2500154" y="1178282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1 KB</a:t>
            </a:r>
          </a:p>
        </p:txBody>
      </p:sp>
      <p:sp>
        <p:nvSpPr>
          <p:cNvPr id="741" name="Shape 741"/>
          <p:cNvSpPr/>
          <p:nvPr/>
        </p:nvSpPr>
        <p:spPr>
          <a:xfrm>
            <a:off x="2500154" y="642500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0 KB</a:t>
            </a:r>
          </a:p>
        </p:txBody>
      </p:sp>
      <p:sp>
        <p:nvSpPr>
          <p:cNvPr id="742" name="Shape 742"/>
          <p:cNvSpPr/>
          <p:nvPr/>
        </p:nvSpPr>
        <p:spPr>
          <a:xfrm>
            <a:off x="6135414" y="98885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P1: load 100, R1</a:t>
            </a:r>
          </a:p>
        </p:txBody>
      </p:sp>
      <p:sp>
        <p:nvSpPr>
          <p:cNvPr id="743" name="Shape 743"/>
          <p:cNvSpPr/>
          <p:nvPr/>
        </p:nvSpPr>
        <p:spPr>
          <a:xfrm flipV="1">
            <a:off x="8130999" y="692864"/>
            <a:ext cx="1" cy="289473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44" name="Shape 744"/>
          <p:cNvSpPr/>
          <p:nvPr/>
        </p:nvSpPr>
        <p:spPr>
          <a:xfrm flipH="1" flipV="1">
            <a:off x="6130363" y="976574"/>
            <a:ext cx="3820605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45" name="Shape 745"/>
          <p:cNvSpPr/>
          <p:nvPr/>
        </p:nvSpPr>
        <p:spPr>
          <a:xfrm>
            <a:off x="8189242" y="98885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1124, R1</a:t>
            </a:r>
          </a:p>
        </p:txBody>
      </p:sp>
      <p:sp>
        <p:nvSpPr>
          <p:cNvPr id="746" name="Shape 746"/>
          <p:cNvSpPr/>
          <p:nvPr/>
        </p:nvSpPr>
        <p:spPr>
          <a:xfrm>
            <a:off x="6224710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Virtual</a:t>
            </a:r>
          </a:p>
        </p:txBody>
      </p:sp>
      <p:sp>
        <p:nvSpPr>
          <p:cNvPr id="747" name="Shape 747"/>
          <p:cNvSpPr/>
          <p:nvPr/>
        </p:nvSpPr>
        <p:spPr>
          <a:xfrm>
            <a:off x="8189242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Physical</a:t>
            </a:r>
          </a:p>
        </p:txBody>
      </p:sp>
      <p:sp>
        <p:nvSpPr>
          <p:cNvPr id="748" name="Shape 748"/>
          <p:cNvSpPr/>
          <p:nvPr/>
        </p:nvSpPr>
        <p:spPr>
          <a:xfrm>
            <a:off x="4842748" y="1372090"/>
            <a:ext cx="146876" cy="1468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2" name="TextBox 1"/>
          <p:cNvSpPr txBox="1"/>
          <p:nvPr/>
        </p:nvSpPr>
        <p:spPr>
          <a:xfrm>
            <a:off x="10367682" y="975599"/>
            <a:ext cx="142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(1024 + 100)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04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" name="Shape 750"/>
          <p:cNvSpPr/>
          <p:nvPr/>
        </p:nvSpPr>
        <p:spPr>
          <a:xfrm>
            <a:off x="3064072" y="1336543"/>
            <a:ext cx="1758179" cy="535810"/>
          </a:xfrm>
          <a:prstGeom prst="rect">
            <a:avLst/>
          </a:prstGeom>
          <a:solidFill>
            <a:srgbClr val="11DBE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</a:t>
            </a:r>
          </a:p>
        </p:txBody>
      </p:sp>
      <p:sp>
        <p:nvSpPr>
          <p:cNvPr id="751" name="Shape 751"/>
          <p:cNvSpPr/>
          <p:nvPr/>
        </p:nvSpPr>
        <p:spPr>
          <a:xfrm>
            <a:off x="3064072" y="1872325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52" name="Shape 752"/>
          <p:cNvSpPr/>
          <p:nvPr/>
        </p:nvSpPr>
        <p:spPr>
          <a:xfrm>
            <a:off x="3064072" y="2408105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53" name="Shape 753"/>
          <p:cNvSpPr/>
          <p:nvPr/>
        </p:nvSpPr>
        <p:spPr>
          <a:xfrm>
            <a:off x="3064072" y="2943887"/>
            <a:ext cx="1758179" cy="53581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</a:t>
            </a:r>
          </a:p>
        </p:txBody>
      </p:sp>
      <p:sp>
        <p:nvSpPr>
          <p:cNvPr id="754" name="Shape 754"/>
          <p:cNvSpPr/>
          <p:nvPr/>
        </p:nvSpPr>
        <p:spPr>
          <a:xfrm>
            <a:off x="3064072" y="800762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55" name="Shape 755"/>
          <p:cNvSpPr/>
          <p:nvPr/>
        </p:nvSpPr>
        <p:spPr>
          <a:xfrm>
            <a:off x="3064072" y="3479668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56" name="Shape 756"/>
          <p:cNvSpPr/>
          <p:nvPr/>
        </p:nvSpPr>
        <p:spPr>
          <a:xfrm>
            <a:off x="2500154" y="2785625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4 KB</a:t>
            </a:r>
          </a:p>
        </p:txBody>
      </p:sp>
      <p:sp>
        <p:nvSpPr>
          <p:cNvPr id="757" name="Shape 757"/>
          <p:cNvSpPr/>
          <p:nvPr/>
        </p:nvSpPr>
        <p:spPr>
          <a:xfrm>
            <a:off x="2500154" y="3294617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5 KB</a:t>
            </a:r>
          </a:p>
        </p:txBody>
      </p:sp>
      <p:sp>
        <p:nvSpPr>
          <p:cNvPr id="758" name="Shape 758"/>
          <p:cNvSpPr/>
          <p:nvPr/>
        </p:nvSpPr>
        <p:spPr>
          <a:xfrm>
            <a:off x="2500154" y="3830399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6 KB</a:t>
            </a:r>
          </a:p>
        </p:txBody>
      </p:sp>
      <p:sp>
        <p:nvSpPr>
          <p:cNvPr id="759" name="Shape 759"/>
          <p:cNvSpPr/>
          <p:nvPr/>
        </p:nvSpPr>
        <p:spPr>
          <a:xfrm>
            <a:off x="2500154" y="1714063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2 KB</a:t>
            </a:r>
          </a:p>
        </p:txBody>
      </p:sp>
      <p:sp>
        <p:nvSpPr>
          <p:cNvPr id="760" name="Shape 760"/>
          <p:cNvSpPr/>
          <p:nvPr/>
        </p:nvSpPr>
        <p:spPr>
          <a:xfrm>
            <a:off x="2500154" y="2249844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3 KB</a:t>
            </a:r>
          </a:p>
        </p:txBody>
      </p:sp>
      <p:sp>
        <p:nvSpPr>
          <p:cNvPr id="761" name="Shape 761"/>
          <p:cNvSpPr/>
          <p:nvPr/>
        </p:nvSpPr>
        <p:spPr>
          <a:xfrm>
            <a:off x="2500154" y="1178282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1 KB</a:t>
            </a:r>
          </a:p>
        </p:txBody>
      </p:sp>
      <p:sp>
        <p:nvSpPr>
          <p:cNvPr id="762" name="Shape 762"/>
          <p:cNvSpPr/>
          <p:nvPr/>
        </p:nvSpPr>
        <p:spPr>
          <a:xfrm>
            <a:off x="2500154" y="642500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0 KB</a:t>
            </a:r>
          </a:p>
        </p:txBody>
      </p:sp>
      <p:sp>
        <p:nvSpPr>
          <p:cNvPr id="763" name="Shape 763"/>
          <p:cNvSpPr/>
          <p:nvPr/>
        </p:nvSpPr>
        <p:spPr>
          <a:xfrm>
            <a:off x="6135414" y="98885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P1: load 100, R1</a:t>
            </a:r>
          </a:p>
        </p:txBody>
      </p:sp>
      <p:sp>
        <p:nvSpPr>
          <p:cNvPr id="764" name="Shape 764"/>
          <p:cNvSpPr/>
          <p:nvPr/>
        </p:nvSpPr>
        <p:spPr>
          <a:xfrm flipV="1">
            <a:off x="8130999" y="692864"/>
            <a:ext cx="1" cy="289473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65" name="Shape 765"/>
          <p:cNvSpPr/>
          <p:nvPr/>
        </p:nvSpPr>
        <p:spPr>
          <a:xfrm flipH="1" flipV="1">
            <a:off x="6130363" y="976574"/>
            <a:ext cx="3820605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66" name="Shape 766"/>
          <p:cNvSpPr/>
          <p:nvPr/>
        </p:nvSpPr>
        <p:spPr>
          <a:xfrm>
            <a:off x="8189242" y="98885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1124, R1</a:t>
            </a:r>
          </a:p>
        </p:txBody>
      </p:sp>
      <p:sp>
        <p:nvSpPr>
          <p:cNvPr id="767" name="Shape 767"/>
          <p:cNvSpPr/>
          <p:nvPr/>
        </p:nvSpPr>
        <p:spPr>
          <a:xfrm>
            <a:off x="6224710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Virtual</a:t>
            </a:r>
          </a:p>
        </p:txBody>
      </p:sp>
      <p:sp>
        <p:nvSpPr>
          <p:cNvPr id="768" name="Shape 768"/>
          <p:cNvSpPr/>
          <p:nvPr/>
        </p:nvSpPr>
        <p:spPr>
          <a:xfrm>
            <a:off x="8189242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Physical</a:t>
            </a:r>
          </a:p>
        </p:txBody>
      </p:sp>
      <p:sp>
        <p:nvSpPr>
          <p:cNvPr id="769" name="Shape 769"/>
          <p:cNvSpPr/>
          <p:nvPr/>
        </p:nvSpPr>
        <p:spPr>
          <a:xfrm>
            <a:off x="6135414" y="1346038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P2: load 100, R1</a:t>
            </a:r>
          </a:p>
        </p:txBody>
      </p:sp>
    </p:spTree>
    <p:extLst>
      <p:ext uri="{BB962C8B-B14F-4D97-AF65-F5344CB8AC3E}">
        <p14:creationId xmlns:p14="http://schemas.microsoft.com/office/powerpoint/2010/main" val="40569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Shape 771"/>
          <p:cNvSpPr/>
          <p:nvPr/>
        </p:nvSpPr>
        <p:spPr>
          <a:xfrm>
            <a:off x="3064072" y="1336543"/>
            <a:ext cx="1758179" cy="535810"/>
          </a:xfrm>
          <a:prstGeom prst="rect">
            <a:avLst/>
          </a:prstGeom>
          <a:solidFill>
            <a:srgbClr val="11DBE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</a:t>
            </a:r>
          </a:p>
        </p:txBody>
      </p:sp>
      <p:sp>
        <p:nvSpPr>
          <p:cNvPr id="772" name="Shape 772"/>
          <p:cNvSpPr/>
          <p:nvPr/>
        </p:nvSpPr>
        <p:spPr>
          <a:xfrm>
            <a:off x="3064072" y="1872325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73" name="Shape 773"/>
          <p:cNvSpPr/>
          <p:nvPr/>
        </p:nvSpPr>
        <p:spPr>
          <a:xfrm>
            <a:off x="3064072" y="2408105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74" name="Shape 774"/>
          <p:cNvSpPr/>
          <p:nvPr/>
        </p:nvSpPr>
        <p:spPr>
          <a:xfrm>
            <a:off x="3064072" y="2943887"/>
            <a:ext cx="1758179" cy="53581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</a:t>
            </a:r>
          </a:p>
        </p:txBody>
      </p:sp>
      <p:sp>
        <p:nvSpPr>
          <p:cNvPr id="775" name="Shape 775"/>
          <p:cNvSpPr/>
          <p:nvPr/>
        </p:nvSpPr>
        <p:spPr>
          <a:xfrm>
            <a:off x="3064072" y="800762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76" name="Shape 776"/>
          <p:cNvSpPr/>
          <p:nvPr/>
        </p:nvSpPr>
        <p:spPr>
          <a:xfrm>
            <a:off x="3064072" y="3479668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77" name="Shape 777"/>
          <p:cNvSpPr/>
          <p:nvPr/>
        </p:nvSpPr>
        <p:spPr>
          <a:xfrm>
            <a:off x="2500154" y="2785625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4 KB</a:t>
            </a:r>
          </a:p>
        </p:txBody>
      </p:sp>
      <p:sp>
        <p:nvSpPr>
          <p:cNvPr id="778" name="Shape 778"/>
          <p:cNvSpPr/>
          <p:nvPr/>
        </p:nvSpPr>
        <p:spPr>
          <a:xfrm>
            <a:off x="2500154" y="3294617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5 KB</a:t>
            </a:r>
          </a:p>
        </p:txBody>
      </p:sp>
      <p:sp>
        <p:nvSpPr>
          <p:cNvPr id="779" name="Shape 779"/>
          <p:cNvSpPr/>
          <p:nvPr/>
        </p:nvSpPr>
        <p:spPr>
          <a:xfrm>
            <a:off x="2500154" y="3830399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6 KB</a:t>
            </a:r>
          </a:p>
        </p:txBody>
      </p:sp>
      <p:sp>
        <p:nvSpPr>
          <p:cNvPr id="780" name="Shape 780"/>
          <p:cNvSpPr/>
          <p:nvPr/>
        </p:nvSpPr>
        <p:spPr>
          <a:xfrm>
            <a:off x="2500154" y="1714063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2 KB</a:t>
            </a:r>
          </a:p>
        </p:txBody>
      </p:sp>
      <p:sp>
        <p:nvSpPr>
          <p:cNvPr id="781" name="Shape 781"/>
          <p:cNvSpPr/>
          <p:nvPr/>
        </p:nvSpPr>
        <p:spPr>
          <a:xfrm>
            <a:off x="2500154" y="2249844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3 KB</a:t>
            </a:r>
          </a:p>
        </p:txBody>
      </p:sp>
      <p:sp>
        <p:nvSpPr>
          <p:cNvPr id="782" name="Shape 782"/>
          <p:cNvSpPr/>
          <p:nvPr/>
        </p:nvSpPr>
        <p:spPr>
          <a:xfrm>
            <a:off x="2500154" y="1178282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1 KB</a:t>
            </a:r>
          </a:p>
        </p:txBody>
      </p:sp>
      <p:sp>
        <p:nvSpPr>
          <p:cNvPr id="783" name="Shape 783"/>
          <p:cNvSpPr/>
          <p:nvPr/>
        </p:nvSpPr>
        <p:spPr>
          <a:xfrm>
            <a:off x="2500154" y="642500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0 KB</a:t>
            </a:r>
          </a:p>
        </p:txBody>
      </p:sp>
      <p:sp>
        <p:nvSpPr>
          <p:cNvPr id="784" name="Shape 784"/>
          <p:cNvSpPr/>
          <p:nvPr/>
        </p:nvSpPr>
        <p:spPr>
          <a:xfrm>
            <a:off x="6135414" y="98885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P1: load 100, R1</a:t>
            </a:r>
          </a:p>
        </p:txBody>
      </p:sp>
      <p:sp>
        <p:nvSpPr>
          <p:cNvPr id="785" name="Shape 785"/>
          <p:cNvSpPr/>
          <p:nvPr/>
        </p:nvSpPr>
        <p:spPr>
          <a:xfrm flipV="1">
            <a:off x="8130999" y="692864"/>
            <a:ext cx="1" cy="289473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86" name="Shape 786"/>
          <p:cNvSpPr/>
          <p:nvPr/>
        </p:nvSpPr>
        <p:spPr>
          <a:xfrm flipH="1" flipV="1">
            <a:off x="6130363" y="976574"/>
            <a:ext cx="3820605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87" name="Shape 787"/>
          <p:cNvSpPr/>
          <p:nvPr/>
        </p:nvSpPr>
        <p:spPr>
          <a:xfrm>
            <a:off x="8189242" y="98885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1124, R1</a:t>
            </a:r>
          </a:p>
        </p:txBody>
      </p:sp>
      <p:sp>
        <p:nvSpPr>
          <p:cNvPr id="788" name="Shape 788"/>
          <p:cNvSpPr/>
          <p:nvPr/>
        </p:nvSpPr>
        <p:spPr>
          <a:xfrm>
            <a:off x="6224710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Virtual</a:t>
            </a:r>
          </a:p>
        </p:txBody>
      </p:sp>
      <p:sp>
        <p:nvSpPr>
          <p:cNvPr id="789" name="Shape 789"/>
          <p:cNvSpPr/>
          <p:nvPr/>
        </p:nvSpPr>
        <p:spPr>
          <a:xfrm>
            <a:off x="8189242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Physical</a:t>
            </a:r>
          </a:p>
        </p:txBody>
      </p:sp>
      <p:sp>
        <p:nvSpPr>
          <p:cNvPr id="790" name="Shape 790"/>
          <p:cNvSpPr/>
          <p:nvPr/>
        </p:nvSpPr>
        <p:spPr>
          <a:xfrm>
            <a:off x="6135414" y="1346038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P2: load 100, R1</a:t>
            </a:r>
          </a:p>
        </p:txBody>
      </p:sp>
      <p:sp>
        <p:nvSpPr>
          <p:cNvPr id="791" name="Shape 791"/>
          <p:cNvSpPr/>
          <p:nvPr/>
        </p:nvSpPr>
        <p:spPr>
          <a:xfrm>
            <a:off x="8189242" y="1346038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4196, R1</a:t>
            </a:r>
          </a:p>
        </p:txBody>
      </p:sp>
      <p:sp>
        <p:nvSpPr>
          <p:cNvPr id="792" name="Shape 792"/>
          <p:cNvSpPr/>
          <p:nvPr/>
        </p:nvSpPr>
        <p:spPr>
          <a:xfrm>
            <a:off x="4842748" y="2961576"/>
            <a:ext cx="146876" cy="146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2" name="TextBox 1"/>
          <p:cNvSpPr txBox="1"/>
          <p:nvPr/>
        </p:nvSpPr>
        <p:spPr>
          <a:xfrm>
            <a:off x="10249597" y="1344731"/>
            <a:ext cx="142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(4096 + 100)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0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Shape 794"/>
          <p:cNvSpPr/>
          <p:nvPr/>
        </p:nvSpPr>
        <p:spPr>
          <a:xfrm>
            <a:off x="3064072" y="1336543"/>
            <a:ext cx="1758179" cy="535810"/>
          </a:xfrm>
          <a:prstGeom prst="rect">
            <a:avLst/>
          </a:prstGeom>
          <a:solidFill>
            <a:srgbClr val="11DBE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</a:t>
            </a:r>
          </a:p>
        </p:txBody>
      </p:sp>
      <p:sp>
        <p:nvSpPr>
          <p:cNvPr id="795" name="Shape 795"/>
          <p:cNvSpPr/>
          <p:nvPr/>
        </p:nvSpPr>
        <p:spPr>
          <a:xfrm>
            <a:off x="3064072" y="1872325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96" name="Shape 796"/>
          <p:cNvSpPr/>
          <p:nvPr/>
        </p:nvSpPr>
        <p:spPr>
          <a:xfrm>
            <a:off x="3064072" y="2408105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97" name="Shape 797"/>
          <p:cNvSpPr/>
          <p:nvPr/>
        </p:nvSpPr>
        <p:spPr>
          <a:xfrm>
            <a:off x="3064072" y="2943887"/>
            <a:ext cx="1758179" cy="53581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</a:t>
            </a:r>
          </a:p>
        </p:txBody>
      </p:sp>
      <p:sp>
        <p:nvSpPr>
          <p:cNvPr id="798" name="Shape 798"/>
          <p:cNvSpPr/>
          <p:nvPr/>
        </p:nvSpPr>
        <p:spPr>
          <a:xfrm>
            <a:off x="3064072" y="800762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799" name="Shape 799"/>
          <p:cNvSpPr/>
          <p:nvPr/>
        </p:nvSpPr>
        <p:spPr>
          <a:xfrm>
            <a:off x="3064072" y="3479668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800" name="Shape 800"/>
          <p:cNvSpPr/>
          <p:nvPr/>
        </p:nvSpPr>
        <p:spPr>
          <a:xfrm>
            <a:off x="2500154" y="2785625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4 KB</a:t>
            </a:r>
          </a:p>
        </p:txBody>
      </p:sp>
      <p:sp>
        <p:nvSpPr>
          <p:cNvPr id="801" name="Shape 801"/>
          <p:cNvSpPr/>
          <p:nvPr/>
        </p:nvSpPr>
        <p:spPr>
          <a:xfrm>
            <a:off x="2500154" y="3294617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5 KB</a:t>
            </a:r>
          </a:p>
        </p:txBody>
      </p:sp>
      <p:sp>
        <p:nvSpPr>
          <p:cNvPr id="802" name="Shape 802"/>
          <p:cNvSpPr/>
          <p:nvPr/>
        </p:nvSpPr>
        <p:spPr>
          <a:xfrm>
            <a:off x="2500154" y="3830399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6 KB</a:t>
            </a:r>
          </a:p>
        </p:txBody>
      </p:sp>
      <p:sp>
        <p:nvSpPr>
          <p:cNvPr id="803" name="Shape 803"/>
          <p:cNvSpPr/>
          <p:nvPr/>
        </p:nvSpPr>
        <p:spPr>
          <a:xfrm>
            <a:off x="2500154" y="1714063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2 KB</a:t>
            </a:r>
          </a:p>
        </p:txBody>
      </p:sp>
      <p:sp>
        <p:nvSpPr>
          <p:cNvPr id="804" name="Shape 804"/>
          <p:cNvSpPr/>
          <p:nvPr/>
        </p:nvSpPr>
        <p:spPr>
          <a:xfrm>
            <a:off x="2500154" y="2249844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3 KB</a:t>
            </a:r>
          </a:p>
        </p:txBody>
      </p:sp>
      <p:sp>
        <p:nvSpPr>
          <p:cNvPr id="805" name="Shape 805"/>
          <p:cNvSpPr/>
          <p:nvPr/>
        </p:nvSpPr>
        <p:spPr>
          <a:xfrm>
            <a:off x="2500154" y="1178282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1 KB</a:t>
            </a:r>
          </a:p>
        </p:txBody>
      </p:sp>
      <p:sp>
        <p:nvSpPr>
          <p:cNvPr id="806" name="Shape 806"/>
          <p:cNvSpPr/>
          <p:nvPr/>
        </p:nvSpPr>
        <p:spPr>
          <a:xfrm>
            <a:off x="2500154" y="642500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0 KB</a:t>
            </a:r>
          </a:p>
        </p:txBody>
      </p:sp>
      <p:sp>
        <p:nvSpPr>
          <p:cNvPr id="807" name="Shape 807"/>
          <p:cNvSpPr/>
          <p:nvPr/>
        </p:nvSpPr>
        <p:spPr>
          <a:xfrm>
            <a:off x="6135414" y="98885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P1: load 100, R1</a:t>
            </a:r>
          </a:p>
        </p:txBody>
      </p:sp>
      <p:sp>
        <p:nvSpPr>
          <p:cNvPr id="808" name="Shape 808"/>
          <p:cNvSpPr/>
          <p:nvPr/>
        </p:nvSpPr>
        <p:spPr>
          <a:xfrm flipV="1">
            <a:off x="8130999" y="692864"/>
            <a:ext cx="1" cy="289473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809" name="Shape 809"/>
          <p:cNvSpPr/>
          <p:nvPr/>
        </p:nvSpPr>
        <p:spPr>
          <a:xfrm flipH="1" flipV="1">
            <a:off x="6130363" y="976574"/>
            <a:ext cx="3820605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810" name="Shape 810"/>
          <p:cNvSpPr/>
          <p:nvPr/>
        </p:nvSpPr>
        <p:spPr>
          <a:xfrm>
            <a:off x="8189242" y="98885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1124, R1</a:t>
            </a:r>
          </a:p>
        </p:txBody>
      </p:sp>
      <p:sp>
        <p:nvSpPr>
          <p:cNvPr id="811" name="Shape 811"/>
          <p:cNvSpPr/>
          <p:nvPr/>
        </p:nvSpPr>
        <p:spPr>
          <a:xfrm>
            <a:off x="6224710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Virtual</a:t>
            </a:r>
          </a:p>
        </p:txBody>
      </p:sp>
      <p:sp>
        <p:nvSpPr>
          <p:cNvPr id="812" name="Shape 812"/>
          <p:cNvSpPr/>
          <p:nvPr/>
        </p:nvSpPr>
        <p:spPr>
          <a:xfrm>
            <a:off x="8189242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Physical</a:t>
            </a:r>
          </a:p>
        </p:txBody>
      </p:sp>
      <p:sp>
        <p:nvSpPr>
          <p:cNvPr id="813" name="Shape 813"/>
          <p:cNvSpPr/>
          <p:nvPr/>
        </p:nvSpPr>
        <p:spPr>
          <a:xfrm>
            <a:off x="6135414" y="1346038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P2: load 100, R1</a:t>
            </a:r>
          </a:p>
        </p:txBody>
      </p:sp>
      <p:sp>
        <p:nvSpPr>
          <p:cNvPr id="814" name="Shape 814"/>
          <p:cNvSpPr/>
          <p:nvPr/>
        </p:nvSpPr>
        <p:spPr>
          <a:xfrm>
            <a:off x="8189242" y="1346038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4196, R1</a:t>
            </a:r>
          </a:p>
        </p:txBody>
      </p:sp>
      <p:sp>
        <p:nvSpPr>
          <p:cNvPr id="815" name="Shape 815"/>
          <p:cNvSpPr/>
          <p:nvPr/>
        </p:nvSpPr>
        <p:spPr>
          <a:xfrm>
            <a:off x="6135413" y="1703226"/>
            <a:ext cx="1937344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P2: load 1000, R1</a:t>
            </a:r>
          </a:p>
        </p:txBody>
      </p:sp>
    </p:spTree>
    <p:extLst>
      <p:ext uri="{BB962C8B-B14F-4D97-AF65-F5344CB8AC3E}">
        <p14:creationId xmlns:p14="http://schemas.microsoft.com/office/powerpoint/2010/main" val="13295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Shape 817"/>
          <p:cNvSpPr/>
          <p:nvPr/>
        </p:nvSpPr>
        <p:spPr>
          <a:xfrm>
            <a:off x="3064072" y="1336543"/>
            <a:ext cx="1758179" cy="535810"/>
          </a:xfrm>
          <a:prstGeom prst="rect">
            <a:avLst/>
          </a:prstGeom>
          <a:solidFill>
            <a:srgbClr val="11DBE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</a:t>
            </a:r>
          </a:p>
        </p:txBody>
      </p:sp>
      <p:sp>
        <p:nvSpPr>
          <p:cNvPr id="818" name="Shape 818"/>
          <p:cNvSpPr/>
          <p:nvPr/>
        </p:nvSpPr>
        <p:spPr>
          <a:xfrm>
            <a:off x="3064072" y="1872325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819" name="Shape 819"/>
          <p:cNvSpPr/>
          <p:nvPr/>
        </p:nvSpPr>
        <p:spPr>
          <a:xfrm>
            <a:off x="3064072" y="2408105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820" name="Shape 820"/>
          <p:cNvSpPr/>
          <p:nvPr/>
        </p:nvSpPr>
        <p:spPr>
          <a:xfrm>
            <a:off x="3064072" y="2943887"/>
            <a:ext cx="1758179" cy="53581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</a:t>
            </a:r>
          </a:p>
        </p:txBody>
      </p:sp>
      <p:sp>
        <p:nvSpPr>
          <p:cNvPr id="821" name="Shape 821"/>
          <p:cNvSpPr/>
          <p:nvPr/>
        </p:nvSpPr>
        <p:spPr>
          <a:xfrm>
            <a:off x="3064072" y="800762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822" name="Shape 822"/>
          <p:cNvSpPr/>
          <p:nvPr/>
        </p:nvSpPr>
        <p:spPr>
          <a:xfrm>
            <a:off x="3064072" y="3479668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823" name="Shape 823"/>
          <p:cNvSpPr/>
          <p:nvPr/>
        </p:nvSpPr>
        <p:spPr>
          <a:xfrm>
            <a:off x="2500154" y="2785625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4 KB</a:t>
            </a:r>
          </a:p>
        </p:txBody>
      </p:sp>
      <p:sp>
        <p:nvSpPr>
          <p:cNvPr id="824" name="Shape 824"/>
          <p:cNvSpPr/>
          <p:nvPr/>
        </p:nvSpPr>
        <p:spPr>
          <a:xfrm>
            <a:off x="2500154" y="3294617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5 KB</a:t>
            </a:r>
          </a:p>
        </p:txBody>
      </p:sp>
      <p:sp>
        <p:nvSpPr>
          <p:cNvPr id="825" name="Shape 825"/>
          <p:cNvSpPr/>
          <p:nvPr/>
        </p:nvSpPr>
        <p:spPr>
          <a:xfrm>
            <a:off x="2500154" y="3830399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6 KB</a:t>
            </a:r>
          </a:p>
        </p:txBody>
      </p:sp>
      <p:sp>
        <p:nvSpPr>
          <p:cNvPr id="826" name="Shape 826"/>
          <p:cNvSpPr/>
          <p:nvPr/>
        </p:nvSpPr>
        <p:spPr>
          <a:xfrm>
            <a:off x="2500154" y="1714063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2 KB</a:t>
            </a:r>
          </a:p>
        </p:txBody>
      </p:sp>
      <p:sp>
        <p:nvSpPr>
          <p:cNvPr id="827" name="Shape 827"/>
          <p:cNvSpPr/>
          <p:nvPr/>
        </p:nvSpPr>
        <p:spPr>
          <a:xfrm>
            <a:off x="2500154" y="2249844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3 KB</a:t>
            </a:r>
          </a:p>
        </p:txBody>
      </p:sp>
      <p:sp>
        <p:nvSpPr>
          <p:cNvPr id="828" name="Shape 828"/>
          <p:cNvSpPr/>
          <p:nvPr/>
        </p:nvSpPr>
        <p:spPr>
          <a:xfrm>
            <a:off x="2500154" y="1178282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1 KB</a:t>
            </a:r>
          </a:p>
        </p:txBody>
      </p:sp>
      <p:sp>
        <p:nvSpPr>
          <p:cNvPr id="829" name="Shape 829"/>
          <p:cNvSpPr/>
          <p:nvPr/>
        </p:nvSpPr>
        <p:spPr>
          <a:xfrm>
            <a:off x="2500154" y="642500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0 KB</a:t>
            </a:r>
          </a:p>
        </p:txBody>
      </p:sp>
      <p:sp>
        <p:nvSpPr>
          <p:cNvPr id="830" name="Shape 830"/>
          <p:cNvSpPr/>
          <p:nvPr/>
        </p:nvSpPr>
        <p:spPr>
          <a:xfrm>
            <a:off x="6135414" y="98885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P1: load 100, R1</a:t>
            </a:r>
          </a:p>
        </p:txBody>
      </p:sp>
      <p:sp>
        <p:nvSpPr>
          <p:cNvPr id="831" name="Shape 831"/>
          <p:cNvSpPr/>
          <p:nvPr/>
        </p:nvSpPr>
        <p:spPr>
          <a:xfrm flipV="1">
            <a:off x="8130999" y="692864"/>
            <a:ext cx="1" cy="289473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832" name="Shape 832"/>
          <p:cNvSpPr/>
          <p:nvPr/>
        </p:nvSpPr>
        <p:spPr>
          <a:xfrm flipH="1" flipV="1">
            <a:off x="6130363" y="976574"/>
            <a:ext cx="3820605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833" name="Shape 833"/>
          <p:cNvSpPr/>
          <p:nvPr/>
        </p:nvSpPr>
        <p:spPr>
          <a:xfrm>
            <a:off x="8189242" y="98885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1124, R1</a:t>
            </a:r>
          </a:p>
        </p:txBody>
      </p:sp>
      <p:sp>
        <p:nvSpPr>
          <p:cNvPr id="834" name="Shape 834"/>
          <p:cNvSpPr/>
          <p:nvPr/>
        </p:nvSpPr>
        <p:spPr>
          <a:xfrm>
            <a:off x="6224710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Virtual</a:t>
            </a:r>
          </a:p>
        </p:txBody>
      </p:sp>
      <p:sp>
        <p:nvSpPr>
          <p:cNvPr id="835" name="Shape 835"/>
          <p:cNvSpPr/>
          <p:nvPr/>
        </p:nvSpPr>
        <p:spPr>
          <a:xfrm>
            <a:off x="8189242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Physical</a:t>
            </a:r>
          </a:p>
        </p:txBody>
      </p:sp>
      <p:sp>
        <p:nvSpPr>
          <p:cNvPr id="836" name="Shape 836"/>
          <p:cNvSpPr/>
          <p:nvPr/>
        </p:nvSpPr>
        <p:spPr>
          <a:xfrm>
            <a:off x="6135414" y="1346038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P2: load 100, R1</a:t>
            </a:r>
          </a:p>
        </p:txBody>
      </p:sp>
      <p:sp>
        <p:nvSpPr>
          <p:cNvPr id="837" name="Shape 837"/>
          <p:cNvSpPr/>
          <p:nvPr/>
        </p:nvSpPr>
        <p:spPr>
          <a:xfrm>
            <a:off x="8189242" y="1346038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4196, R1</a:t>
            </a:r>
          </a:p>
        </p:txBody>
      </p:sp>
      <p:sp>
        <p:nvSpPr>
          <p:cNvPr id="838" name="Shape 838"/>
          <p:cNvSpPr/>
          <p:nvPr/>
        </p:nvSpPr>
        <p:spPr>
          <a:xfrm>
            <a:off x="6135413" y="1703226"/>
            <a:ext cx="1937344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P2: load 1000, R1</a:t>
            </a:r>
          </a:p>
        </p:txBody>
      </p:sp>
      <p:sp>
        <p:nvSpPr>
          <p:cNvPr id="839" name="Shape 839"/>
          <p:cNvSpPr/>
          <p:nvPr/>
        </p:nvSpPr>
        <p:spPr>
          <a:xfrm>
            <a:off x="8189242" y="1703226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5196, R1</a:t>
            </a:r>
          </a:p>
        </p:txBody>
      </p:sp>
      <p:sp>
        <p:nvSpPr>
          <p:cNvPr id="840" name="Shape 840"/>
          <p:cNvSpPr/>
          <p:nvPr/>
        </p:nvSpPr>
        <p:spPr>
          <a:xfrm>
            <a:off x="4842748" y="3300904"/>
            <a:ext cx="146876" cy="146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</p:spTree>
    <p:extLst>
      <p:ext uri="{BB962C8B-B14F-4D97-AF65-F5344CB8AC3E}">
        <p14:creationId xmlns:p14="http://schemas.microsoft.com/office/powerpoint/2010/main" val="115933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Shape 842"/>
          <p:cNvSpPr/>
          <p:nvPr/>
        </p:nvSpPr>
        <p:spPr>
          <a:xfrm>
            <a:off x="3064072" y="1336543"/>
            <a:ext cx="1758179" cy="535810"/>
          </a:xfrm>
          <a:prstGeom prst="rect">
            <a:avLst/>
          </a:prstGeom>
          <a:solidFill>
            <a:srgbClr val="11DBE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</a:t>
            </a:r>
          </a:p>
        </p:txBody>
      </p:sp>
      <p:sp>
        <p:nvSpPr>
          <p:cNvPr id="843" name="Shape 843"/>
          <p:cNvSpPr/>
          <p:nvPr/>
        </p:nvSpPr>
        <p:spPr>
          <a:xfrm>
            <a:off x="3064072" y="1872325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844" name="Shape 844"/>
          <p:cNvSpPr/>
          <p:nvPr/>
        </p:nvSpPr>
        <p:spPr>
          <a:xfrm>
            <a:off x="3064072" y="2408105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845" name="Shape 845"/>
          <p:cNvSpPr/>
          <p:nvPr/>
        </p:nvSpPr>
        <p:spPr>
          <a:xfrm>
            <a:off x="3064072" y="2943887"/>
            <a:ext cx="1758179" cy="53581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</a:t>
            </a:r>
          </a:p>
        </p:txBody>
      </p:sp>
      <p:sp>
        <p:nvSpPr>
          <p:cNvPr id="846" name="Shape 846"/>
          <p:cNvSpPr/>
          <p:nvPr/>
        </p:nvSpPr>
        <p:spPr>
          <a:xfrm>
            <a:off x="3064072" y="800762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847" name="Shape 847"/>
          <p:cNvSpPr/>
          <p:nvPr/>
        </p:nvSpPr>
        <p:spPr>
          <a:xfrm>
            <a:off x="3064072" y="3479668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848" name="Shape 848"/>
          <p:cNvSpPr/>
          <p:nvPr/>
        </p:nvSpPr>
        <p:spPr>
          <a:xfrm>
            <a:off x="2500154" y="2785625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4 KB</a:t>
            </a:r>
          </a:p>
        </p:txBody>
      </p:sp>
      <p:sp>
        <p:nvSpPr>
          <p:cNvPr id="849" name="Shape 849"/>
          <p:cNvSpPr/>
          <p:nvPr/>
        </p:nvSpPr>
        <p:spPr>
          <a:xfrm>
            <a:off x="2500154" y="3294617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5 KB</a:t>
            </a:r>
          </a:p>
        </p:txBody>
      </p:sp>
      <p:sp>
        <p:nvSpPr>
          <p:cNvPr id="850" name="Shape 850"/>
          <p:cNvSpPr/>
          <p:nvPr/>
        </p:nvSpPr>
        <p:spPr>
          <a:xfrm>
            <a:off x="2500154" y="3830399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6 KB</a:t>
            </a:r>
          </a:p>
        </p:txBody>
      </p:sp>
      <p:sp>
        <p:nvSpPr>
          <p:cNvPr id="851" name="Shape 851"/>
          <p:cNvSpPr/>
          <p:nvPr/>
        </p:nvSpPr>
        <p:spPr>
          <a:xfrm>
            <a:off x="2500154" y="1714063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2 KB</a:t>
            </a:r>
          </a:p>
        </p:txBody>
      </p:sp>
      <p:sp>
        <p:nvSpPr>
          <p:cNvPr id="852" name="Shape 852"/>
          <p:cNvSpPr/>
          <p:nvPr/>
        </p:nvSpPr>
        <p:spPr>
          <a:xfrm>
            <a:off x="2500154" y="2249844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3 KB</a:t>
            </a:r>
          </a:p>
        </p:txBody>
      </p:sp>
      <p:sp>
        <p:nvSpPr>
          <p:cNvPr id="853" name="Shape 853"/>
          <p:cNvSpPr/>
          <p:nvPr/>
        </p:nvSpPr>
        <p:spPr>
          <a:xfrm>
            <a:off x="2500154" y="1178282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1 KB</a:t>
            </a:r>
          </a:p>
        </p:txBody>
      </p:sp>
      <p:sp>
        <p:nvSpPr>
          <p:cNvPr id="854" name="Shape 854"/>
          <p:cNvSpPr/>
          <p:nvPr/>
        </p:nvSpPr>
        <p:spPr>
          <a:xfrm>
            <a:off x="2500154" y="642500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0 KB</a:t>
            </a:r>
          </a:p>
        </p:txBody>
      </p:sp>
      <p:sp>
        <p:nvSpPr>
          <p:cNvPr id="855" name="Shape 855"/>
          <p:cNvSpPr/>
          <p:nvPr/>
        </p:nvSpPr>
        <p:spPr>
          <a:xfrm>
            <a:off x="6135414" y="98885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P1: load 100, R1</a:t>
            </a:r>
          </a:p>
        </p:txBody>
      </p:sp>
      <p:sp>
        <p:nvSpPr>
          <p:cNvPr id="856" name="Shape 856"/>
          <p:cNvSpPr/>
          <p:nvPr/>
        </p:nvSpPr>
        <p:spPr>
          <a:xfrm flipV="1">
            <a:off x="8130999" y="692864"/>
            <a:ext cx="1" cy="289473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857" name="Shape 857"/>
          <p:cNvSpPr/>
          <p:nvPr/>
        </p:nvSpPr>
        <p:spPr>
          <a:xfrm flipH="1" flipV="1">
            <a:off x="6130363" y="976574"/>
            <a:ext cx="3820605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858" name="Shape 858"/>
          <p:cNvSpPr/>
          <p:nvPr/>
        </p:nvSpPr>
        <p:spPr>
          <a:xfrm>
            <a:off x="8189242" y="98885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1124, R1</a:t>
            </a:r>
          </a:p>
        </p:txBody>
      </p:sp>
      <p:sp>
        <p:nvSpPr>
          <p:cNvPr id="859" name="Shape 859"/>
          <p:cNvSpPr/>
          <p:nvPr/>
        </p:nvSpPr>
        <p:spPr>
          <a:xfrm>
            <a:off x="6224710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Virtual</a:t>
            </a:r>
          </a:p>
        </p:txBody>
      </p:sp>
      <p:sp>
        <p:nvSpPr>
          <p:cNvPr id="860" name="Shape 860"/>
          <p:cNvSpPr/>
          <p:nvPr/>
        </p:nvSpPr>
        <p:spPr>
          <a:xfrm>
            <a:off x="8189242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Physical</a:t>
            </a:r>
          </a:p>
        </p:txBody>
      </p:sp>
      <p:sp>
        <p:nvSpPr>
          <p:cNvPr id="861" name="Shape 861"/>
          <p:cNvSpPr/>
          <p:nvPr/>
        </p:nvSpPr>
        <p:spPr>
          <a:xfrm>
            <a:off x="6135414" y="1346038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P2: load 100, R1</a:t>
            </a:r>
          </a:p>
        </p:txBody>
      </p:sp>
      <p:sp>
        <p:nvSpPr>
          <p:cNvPr id="862" name="Shape 862"/>
          <p:cNvSpPr/>
          <p:nvPr/>
        </p:nvSpPr>
        <p:spPr>
          <a:xfrm>
            <a:off x="8189242" y="1346038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4196, R1</a:t>
            </a:r>
          </a:p>
        </p:txBody>
      </p:sp>
      <p:sp>
        <p:nvSpPr>
          <p:cNvPr id="863" name="Shape 863"/>
          <p:cNvSpPr/>
          <p:nvPr/>
        </p:nvSpPr>
        <p:spPr>
          <a:xfrm>
            <a:off x="6135413" y="1703226"/>
            <a:ext cx="1937344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P2: load 1000, R1</a:t>
            </a:r>
          </a:p>
        </p:txBody>
      </p:sp>
      <p:sp>
        <p:nvSpPr>
          <p:cNvPr id="864" name="Shape 864"/>
          <p:cNvSpPr/>
          <p:nvPr/>
        </p:nvSpPr>
        <p:spPr>
          <a:xfrm>
            <a:off x="8189242" y="1703226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5196, R1</a:t>
            </a:r>
          </a:p>
        </p:txBody>
      </p:sp>
      <p:sp>
        <p:nvSpPr>
          <p:cNvPr id="865" name="Shape 865"/>
          <p:cNvSpPr/>
          <p:nvPr/>
        </p:nvSpPr>
        <p:spPr>
          <a:xfrm>
            <a:off x="6135413" y="2060413"/>
            <a:ext cx="1937344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P1: load 100, R1</a:t>
            </a:r>
          </a:p>
        </p:txBody>
      </p:sp>
    </p:spTree>
    <p:extLst>
      <p:ext uri="{BB962C8B-B14F-4D97-AF65-F5344CB8AC3E}">
        <p14:creationId xmlns:p14="http://schemas.microsoft.com/office/powerpoint/2010/main" val="816904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" name="Shape 867"/>
          <p:cNvSpPr/>
          <p:nvPr/>
        </p:nvSpPr>
        <p:spPr>
          <a:xfrm>
            <a:off x="3064072" y="1336543"/>
            <a:ext cx="1758179" cy="535810"/>
          </a:xfrm>
          <a:prstGeom prst="rect">
            <a:avLst/>
          </a:prstGeom>
          <a:solidFill>
            <a:srgbClr val="11DBE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</a:t>
            </a:r>
          </a:p>
        </p:txBody>
      </p:sp>
      <p:sp>
        <p:nvSpPr>
          <p:cNvPr id="868" name="Shape 868"/>
          <p:cNvSpPr/>
          <p:nvPr/>
        </p:nvSpPr>
        <p:spPr>
          <a:xfrm>
            <a:off x="3064072" y="1872325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869" name="Shape 869"/>
          <p:cNvSpPr/>
          <p:nvPr/>
        </p:nvSpPr>
        <p:spPr>
          <a:xfrm>
            <a:off x="3064072" y="2408105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870" name="Shape 870"/>
          <p:cNvSpPr/>
          <p:nvPr/>
        </p:nvSpPr>
        <p:spPr>
          <a:xfrm>
            <a:off x="3064072" y="2943887"/>
            <a:ext cx="1758179" cy="53581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</a:t>
            </a:r>
          </a:p>
        </p:txBody>
      </p:sp>
      <p:sp>
        <p:nvSpPr>
          <p:cNvPr id="871" name="Shape 871"/>
          <p:cNvSpPr/>
          <p:nvPr/>
        </p:nvSpPr>
        <p:spPr>
          <a:xfrm>
            <a:off x="3064072" y="800762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872" name="Shape 872"/>
          <p:cNvSpPr/>
          <p:nvPr/>
        </p:nvSpPr>
        <p:spPr>
          <a:xfrm>
            <a:off x="3064072" y="3479668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873" name="Shape 873"/>
          <p:cNvSpPr/>
          <p:nvPr/>
        </p:nvSpPr>
        <p:spPr>
          <a:xfrm>
            <a:off x="2500154" y="2785625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4 KB</a:t>
            </a:r>
          </a:p>
        </p:txBody>
      </p:sp>
      <p:sp>
        <p:nvSpPr>
          <p:cNvPr id="874" name="Shape 874"/>
          <p:cNvSpPr/>
          <p:nvPr/>
        </p:nvSpPr>
        <p:spPr>
          <a:xfrm>
            <a:off x="2500154" y="3294617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5 KB</a:t>
            </a:r>
          </a:p>
        </p:txBody>
      </p:sp>
      <p:sp>
        <p:nvSpPr>
          <p:cNvPr id="875" name="Shape 875"/>
          <p:cNvSpPr/>
          <p:nvPr/>
        </p:nvSpPr>
        <p:spPr>
          <a:xfrm>
            <a:off x="2500154" y="3830399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6 KB</a:t>
            </a:r>
          </a:p>
        </p:txBody>
      </p:sp>
      <p:sp>
        <p:nvSpPr>
          <p:cNvPr id="876" name="Shape 876"/>
          <p:cNvSpPr/>
          <p:nvPr/>
        </p:nvSpPr>
        <p:spPr>
          <a:xfrm>
            <a:off x="2500154" y="1714063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2 KB</a:t>
            </a:r>
          </a:p>
        </p:txBody>
      </p:sp>
      <p:sp>
        <p:nvSpPr>
          <p:cNvPr id="877" name="Shape 877"/>
          <p:cNvSpPr/>
          <p:nvPr/>
        </p:nvSpPr>
        <p:spPr>
          <a:xfrm>
            <a:off x="2500154" y="2249844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3 KB</a:t>
            </a:r>
          </a:p>
        </p:txBody>
      </p:sp>
      <p:sp>
        <p:nvSpPr>
          <p:cNvPr id="878" name="Shape 878"/>
          <p:cNvSpPr/>
          <p:nvPr/>
        </p:nvSpPr>
        <p:spPr>
          <a:xfrm>
            <a:off x="2500154" y="1178282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1 KB</a:t>
            </a:r>
          </a:p>
        </p:txBody>
      </p:sp>
      <p:sp>
        <p:nvSpPr>
          <p:cNvPr id="879" name="Shape 879"/>
          <p:cNvSpPr/>
          <p:nvPr/>
        </p:nvSpPr>
        <p:spPr>
          <a:xfrm>
            <a:off x="2500154" y="642500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0 KB</a:t>
            </a:r>
          </a:p>
        </p:txBody>
      </p:sp>
      <p:sp>
        <p:nvSpPr>
          <p:cNvPr id="880" name="Shape 880"/>
          <p:cNvSpPr/>
          <p:nvPr/>
        </p:nvSpPr>
        <p:spPr>
          <a:xfrm>
            <a:off x="6135414" y="98885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P1: load 100, R1</a:t>
            </a:r>
          </a:p>
        </p:txBody>
      </p:sp>
      <p:sp>
        <p:nvSpPr>
          <p:cNvPr id="881" name="Shape 881"/>
          <p:cNvSpPr/>
          <p:nvPr/>
        </p:nvSpPr>
        <p:spPr>
          <a:xfrm flipV="1">
            <a:off x="8130999" y="692864"/>
            <a:ext cx="1" cy="289473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882" name="Shape 882"/>
          <p:cNvSpPr/>
          <p:nvPr/>
        </p:nvSpPr>
        <p:spPr>
          <a:xfrm flipH="1" flipV="1">
            <a:off x="6130363" y="976574"/>
            <a:ext cx="3820605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883" name="Shape 883"/>
          <p:cNvSpPr/>
          <p:nvPr/>
        </p:nvSpPr>
        <p:spPr>
          <a:xfrm>
            <a:off x="8189242" y="98885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1124, R1</a:t>
            </a:r>
          </a:p>
        </p:txBody>
      </p:sp>
      <p:sp>
        <p:nvSpPr>
          <p:cNvPr id="884" name="Shape 884"/>
          <p:cNvSpPr/>
          <p:nvPr/>
        </p:nvSpPr>
        <p:spPr>
          <a:xfrm>
            <a:off x="6224710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Virtual</a:t>
            </a:r>
          </a:p>
        </p:txBody>
      </p:sp>
      <p:sp>
        <p:nvSpPr>
          <p:cNvPr id="885" name="Shape 885"/>
          <p:cNvSpPr/>
          <p:nvPr/>
        </p:nvSpPr>
        <p:spPr>
          <a:xfrm>
            <a:off x="8189242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Physical</a:t>
            </a:r>
          </a:p>
        </p:txBody>
      </p:sp>
      <p:sp>
        <p:nvSpPr>
          <p:cNvPr id="886" name="Shape 886"/>
          <p:cNvSpPr/>
          <p:nvPr/>
        </p:nvSpPr>
        <p:spPr>
          <a:xfrm>
            <a:off x="6135414" y="1346038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P2: load 100, R1</a:t>
            </a:r>
          </a:p>
        </p:txBody>
      </p:sp>
      <p:sp>
        <p:nvSpPr>
          <p:cNvPr id="887" name="Shape 887"/>
          <p:cNvSpPr/>
          <p:nvPr/>
        </p:nvSpPr>
        <p:spPr>
          <a:xfrm>
            <a:off x="8189242" y="1346038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4196, R1</a:t>
            </a:r>
          </a:p>
        </p:txBody>
      </p:sp>
      <p:sp>
        <p:nvSpPr>
          <p:cNvPr id="888" name="Shape 888"/>
          <p:cNvSpPr/>
          <p:nvPr/>
        </p:nvSpPr>
        <p:spPr>
          <a:xfrm>
            <a:off x="6135413" y="1703226"/>
            <a:ext cx="1937344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P2: load 1000, R1</a:t>
            </a:r>
          </a:p>
        </p:txBody>
      </p:sp>
      <p:sp>
        <p:nvSpPr>
          <p:cNvPr id="889" name="Shape 889"/>
          <p:cNvSpPr/>
          <p:nvPr/>
        </p:nvSpPr>
        <p:spPr>
          <a:xfrm>
            <a:off x="8189242" y="1703226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5196, R1</a:t>
            </a:r>
          </a:p>
        </p:txBody>
      </p:sp>
      <p:sp>
        <p:nvSpPr>
          <p:cNvPr id="890" name="Shape 890"/>
          <p:cNvSpPr/>
          <p:nvPr/>
        </p:nvSpPr>
        <p:spPr>
          <a:xfrm>
            <a:off x="6135413" y="2060413"/>
            <a:ext cx="1937344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 dirty="0">
                <a:solidFill>
                  <a:srgbClr val="FFFFFF"/>
                </a:solidFill>
              </a:rPr>
              <a:t>P1: load </a:t>
            </a:r>
            <a:r>
              <a:rPr sz="1828" dirty="0" smtClean="0">
                <a:solidFill>
                  <a:srgbClr val="FFFFFF"/>
                </a:solidFill>
              </a:rPr>
              <a:t>100</a:t>
            </a:r>
            <a:r>
              <a:rPr lang="en-US" sz="1828" dirty="0" smtClean="0">
                <a:solidFill>
                  <a:srgbClr val="FFFFFF"/>
                </a:solidFill>
              </a:rPr>
              <a:t>0</a:t>
            </a:r>
            <a:r>
              <a:rPr sz="1828" dirty="0" smtClean="0">
                <a:solidFill>
                  <a:srgbClr val="FFFFFF"/>
                </a:solidFill>
              </a:rPr>
              <a:t>, </a:t>
            </a:r>
            <a:r>
              <a:rPr sz="1828" dirty="0">
                <a:solidFill>
                  <a:srgbClr val="FFFFFF"/>
                </a:solidFill>
              </a:rPr>
              <a:t>R1</a:t>
            </a:r>
          </a:p>
        </p:txBody>
      </p:sp>
      <p:sp>
        <p:nvSpPr>
          <p:cNvPr id="891" name="Shape 891"/>
          <p:cNvSpPr/>
          <p:nvPr/>
        </p:nvSpPr>
        <p:spPr>
          <a:xfrm>
            <a:off x="8189242" y="206041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2024, R1</a:t>
            </a:r>
          </a:p>
        </p:txBody>
      </p:sp>
      <p:sp>
        <p:nvSpPr>
          <p:cNvPr id="892" name="Shape 892"/>
          <p:cNvSpPr/>
          <p:nvPr/>
        </p:nvSpPr>
        <p:spPr>
          <a:xfrm>
            <a:off x="4842748" y="1684629"/>
            <a:ext cx="146876" cy="1468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</p:spTree>
    <p:extLst>
      <p:ext uri="{BB962C8B-B14F-4D97-AF65-F5344CB8AC3E}">
        <p14:creationId xmlns:p14="http://schemas.microsoft.com/office/powerpoint/2010/main" val="85474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" name="Shape 89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6466">
              <a:defRPr sz="58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106" dirty="0" smtClean="0">
                <a:solidFill>
                  <a:srgbClr val="FFFFFF"/>
                </a:solidFill>
              </a:rPr>
              <a:t>Quiz: </a:t>
            </a:r>
            <a:r>
              <a:rPr sz="4106" dirty="0" smtClean="0">
                <a:solidFill>
                  <a:srgbClr val="FFFFFF"/>
                </a:solidFill>
              </a:rPr>
              <a:t>Wh</a:t>
            </a:r>
            <a:r>
              <a:rPr lang="en-US" sz="4106" dirty="0" smtClean="0">
                <a:solidFill>
                  <a:srgbClr val="FFFFFF"/>
                </a:solidFill>
              </a:rPr>
              <a:t>o </a:t>
            </a:r>
            <a:r>
              <a:rPr sz="4106" dirty="0" smtClean="0">
                <a:solidFill>
                  <a:srgbClr val="FFFFFF"/>
                </a:solidFill>
              </a:rPr>
              <a:t>Controls </a:t>
            </a:r>
            <a:r>
              <a:rPr sz="4106" dirty="0">
                <a:solidFill>
                  <a:srgbClr val="FFFFFF"/>
                </a:solidFill>
              </a:rPr>
              <a:t>the </a:t>
            </a:r>
            <a:r>
              <a:rPr lang="en-US" sz="4106" dirty="0" smtClean="0">
                <a:solidFill>
                  <a:srgbClr val="FFFFFF"/>
                </a:solidFill>
              </a:rPr>
              <a:t/>
            </a:r>
            <a:br>
              <a:rPr lang="en-US" sz="4106" dirty="0" smtClean="0">
                <a:solidFill>
                  <a:srgbClr val="FFFFFF"/>
                </a:solidFill>
              </a:rPr>
            </a:br>
            <a:r>
              <a:rPr sz="4106" dirty="0" smtClean="0">
                <a:solidFill>
                  <a:srgbClr val="FFFFFF"/>
                </a:solidFill>
              </a:rPr>
              <a:t>Base </a:t>
            </a:r>
            <a:r>
              <a:rPr sz="4106" dirty="0">
                <a:solidFill>
                  <a:srgbClr val="FFFFFF"/>
                </a:solidFill>
              </a:rPr>
              <a:t>Register?</a:t>
            </a:r>
          </a:p>
        </p:txBody>
      </p:sp>
      <p:sp>
        <p:nvSpPr>
          <p:cNvPr id="895" name="Shape 895"/>
          <p:cNvSpPr>
            <a:spLocks noGrp="1"/>
          </p:cNvSpPr>
          <p:nvPr>
            <p:ph type="body" idx="4294967295"/>
          </p:nvPr>
        </p:nvSpPr>
        <p:spPr>
          <a:xfrm>
            <a:off x="627530" y="1767728"/>
            <a:ext cx="11008658" cy="3567113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672" dirty="0" smtClean="0">
                <a:solidFill>
                  <a:srgbClr val="FFFFFF"/>
                </a:solidFill>
              </a:rPr>
              <a:t>Wh</a:t>
            </a:r>
            <a:r>
              <a:rPr lang="en-US" sz="2672" dirty="0" smtClean="0">
                <a:solidFill>
                  <a:srgbClr val="FFFFFF"/>
                </a:solidFill>
              </a:rPr>
              <a:t>at entity</a:t>
            </a:r>
            <a:r>
              <a:rPr sz="2672" dirty="0" smtClean="0">
                <a:solidFill>
                  <a:srgbClr val="FFFFFF"/>
                </a:solidFill>
              </a:rPr>
              <a:t> </a:t>
            </a:r>
            <a:r>
              <a:rPr sz="2672" dirty="0">
                <a:solidFill>
                  <a:srgbClr val="FFFFFF"/>
                </a:solidFill>
              </a:rPr>
              <a:t>should </a:t>
            </a:r>
            <a:r>
              <a:rPr sz="2672" dirty="0"/>
              <a:t>do translation </a:t>
            </a:r>
            <a:r>
              <a:rPr lang="en-US" sz="2672" dirty="0" smtClean="0">
                <a:solidFill>
                  <a:schemeClr val="tx1"/>
                </a:solidFill>
              </a:rPr>
              <a:t>of addresses </a:t>
            </a:r>
            <a:r>
              <a:rPr sz="2672" dirty="0" smtClean="0">
                <a:solidFill>
                  <a:srgbClr val="FFFFFF"/>
                </a:solidFill>
              </a:rPr>
              <a:t>with </a:t>
            </a:r>
            <a:r>
              <a:rPr sz="2672" dirty="0">
                <a:solidFill>
                  <a:srgbClr val="FFFFFF"/>
                </a:solidFill>
              </a:rPr>
              <a:t>base register?</a:t>
            </a:r>
            <a:br>
              <a:rPr sz="2672" dirty="0">
                <a:solidFill>
                  <a:srgbClr val="FFFFFF"/>
                </a:solidFill>
              </a:rPr>
            </a:br>
            <a:r>
              <a:rPr sz="2672" dirty="0">
                <a:solidFill>
                  <a:srgbClr val="FFFFFF"/>
                </a:solidFill>
              </a:rPr>
              <a:t>	(1) process, (2) OS, or (3) </a:t>
            </a:r>
            <a:r>
              <a:rPr sz="2672" dirty="0" smtClean="0">
                <a:solidFill>
                  <a:srgbClr val="FFFFFF"/>
                </a:solidFill>
              </a:rPr>
              <a:t>HW</a:t>
            </a:r>
            <a:endParaRPr lang="en-US" sz="2672" dirty="0" smtClean="0">
              <a:solidFill>
                <a:srgbClr val="FFFFFF"/>
              </a:solidFill>
            </a:endParaRP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2672" dirty="0">
              <a:solidFill>
                <a:srgbClr val="FFFFFF"/>
              </a:solidFill>
            </a:endParaRP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672" dirty="0" smtClean="0">
                <a:solidFill>
                  <a:srgbClr val="FFFFFF"/>
                </a:solidFill>
              </a:rPr>
              <a:t>Wh</a:t>
            </a:r>
            <a:r>
              <a:rPr lang="en-US" sz="2672" dirty="0" smtClean="0">
                <a:solidFill>
                  <a:srgbClr val="FFFFFF"/>
                </a:solidFill>
              </a:rPr>
              <a:t>at entity </a:t>
            </a:r>
            <a:r>
              <a:rPr sz="2672" dirty="0" smtClean="0">
                <a:solidFill>
                  <a:srgbClr val="FFFFFF"/>
                </a:solidFill>
              </a:rPr>
              <a:t>should </a:t>
            </a:r>
            <a:r>
              <a:rPr sz="2672" dirty="0"/>
              <a:t>modify </a:t>
            </a:r>
            <a:r>
              <a:rPr sz="2672" dirty="0">
                <a:solidFill>
                  <a:srgbClr val="FFFFFF"/>
                </a:solidFill>
              </a:rPr>
              <a:t>the base register?</a:t>
            </a:r>
            <a:br>
              <a:rPr sz="2672" dirty="0">
                <a:solidFill>
                  <a:srgbClr val="FFFFFF"/>
                </a:solidFill>
              </a:rPr>
            </a:br>
            <a:r>
              <a:rPr sz="2672" dirty="0">
                <a:solidFill>
                  <a:srgbClr val="FFFFFF"/>
                </a:solidFill>
              </a:rPr>
              <a:t>	(1) process, (2) OS, or (3) HW</a:t>
            </a:r>
          </a:p>
        </p:txBody>
      </p:sp>
    </p:spTree>
    <p:extLst>
      <p:ext uri="{BB962C8B-B14F-4D97-AF65-F5344CB8AC3E}">
        <p14:creationId xmlns:p14="http://schemas.microsoft.com/office/powerpoint/2010/main" val="55158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" name="Shape 897"/>
          <p:cNvSpPr/>
          <p:nvPr/>
        </p:nvSpPr>
        <p:spPr>
          <a:xfrm>
            <a:off x="3064072" y="1336543"/>
            <a:ext cx="1758179" cy="535810"/>
          </a:xfrm>
          <a:prstGeom prst="rect">
            <a:avLst/>
          </a:prstGeom>
          <a:solidFill>
            <a:srgbClr val="11DBE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</a:t>
            </a:r>
          </a:p>
        </p:txBody>
      </p:sp>
      <p:sp>
        <p:nvSpPr>
          <p:cNvPr id="898" name="Shape 898"/>
          <p:cNvSpPr/>
          <p:nvPr/>
        </p:nvSpPr>
        <p:spPr>
          <a:xfrm>
            <a:off x="3064072" y="1872325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899" name="Shape 899"/>
          <p:cNvSpPr/>
          <p:nvPr/>
        </p:nvSpPr>
        <p:spPr>
          <a:xfrm>
            <a:off x="3064072" y="2408105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900" name="Shape 900"/>
          <p:cNvSpPr/>
          <p:nvPr/>
        </p:nvSpPr>
        <p:spPr>
          <a:xfrm>
            <a:off x="3064072" y="2943887"/>
            <a:ext cx="1758179" cy="53581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</a:t>
            </a:r>
          </a:p>
        </p:txBody>
      </p:sp>
      <p:sp>
        <p:nvSpPr>
          <p:cNvPr id="901" name="Shape 901"/>
          <p:cNvSpPr/>
          <p:nvPr/>
        </p:nvSpPr>
        <p:spPr>
          <a:xfrm>
            <a:off x="3064072" y="800762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902" name="Shape 902"/>
          <p:cNvSpPr/>
          <p:nvPr/>
        </p:nvSpPr>
        <p:spPr>
          <a:xfrm>
            <a:off x="3064072" y="3479668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903" name="Shape 903"/>
          <p:cNvSpPr/>
          <p:nvPr/>
        </p:nvSpPr>
        <p:spPr>
          <a:xfrm>
            <a:off x="2500154" y="2785625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4 KB</a:t>
            </a:r>
          </a:p>
        </p:txBody>
      </p:sp>
      <p:sp>
        <p:nvSpPr>
          <p:cNvPr id="904" name="Shape 904"/>
          <p:cNvSpPr/>
          <p:nvPr/>
        </p:nvSpPr>
        <p:spPr>
          <a:xfrm>
            <a:off x="2500154" y="3294617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5 KB</a:t>
            </a:r>
          </a:p>
        </p:txBody>
      </p:sp>
      <p:sp>
        <p:nvSpPr>
          <p:cNvPr id="905" name="Shape 905"/>
          <p:cNvSpPr/>
          <p:nvPr/>
        </p:nvSpPr>
        <p:spPr>
          <a:xfrm>
            <a:off x="2500154" y="3830399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6 KB</a:t>
            </a:r>
          </a:p>
        </p:txBody>
      </p:sp>
      <p:sp>
        <p:nvSpPr>
          <p:cNvPr id="906" name="Shape 906"/>
          <p:cNvSpPr/>
          <p:nvPr/>
        </p:nvSpPr>
        <p:spPr>
          <a:xfrm>
            <a:off x="2500154" y="1714063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2 KB</a:t>
            </a:r>
          </a:p>
        </p:txBody>
      </p:sp>
      <p:sp>
        <p:nvSpPr>
          <p:cNvPr id="907" name="Shape 907"/>
          <p:cNvSpPr/>
          <p:nvPr/>
        </p:nvSpPr>
        <p:spPr>
          <a:xfrm>
            <a:off x="2500154" y="2249844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3 KB</a:t>
            </a:r>
          </a:p>
        </p:txBody>
      </p:sp>
      <p:sp>
        <p:nvSpPr>
          <p:cNvPr id="908" name="Shape 908"/>
          <p:cNvSpPr/>
          <p:nvPr/>
        </p:nvSpPr>
        <p:spPr>
          <a:xfrm>
            <a:off x="2500154" y="1178282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 dirty="0" smtClean="0">
                <a:solidFill>
                  <a:srgbClr val="FFFFFF"/>
                </a:solidFill>
              </a:rPr>
              <a:t>1 KB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909" name="Shape 909"/>
          <p:cNvSpPr/>
          <p:nvPr/>
        </p:nvSpPr>
        <p:spPr>
          <a:xfrm>
            <a:off x="2500154" y="642500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0 KB</a:t>
            </a:r>
          </a:p>
        </p:txBody>
      </p:sp>
      <p:sp>
        <p:nvSpPr>
          <p:cNvPr id="910" name="Shape 910"/>
          <p:cNvSpPr/>
          <p:nvPr/>
        </p:nvSpPr>
        <p:spPr>
          <a:xfrm>
            <a:off x="6046117" y="98885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P1: load 100, R1</a:t>
            </a:r>
          </a:p>
        </p:txBody>
      </p:sp>
      <p:sp>
        <p:nvSpPr>
          <p:cNvPr id="911" name="Shape 911"/>
          <p:cNvSpPr/>
          <p:nvPr/>
        </p:nvSpPr>
        <p:spPr>
          <a:xfrm flipV="1">
            <a:off x="8130999" y="692864"/>
            <a:ext cx="1" cy="289473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912" name="Shape 912"/>
          <p:cNvSpPr/>
          <p:nvPr/>
        </p:nvSpPr>
        <p:spPr>
          <a:xfrm flipH="1" flipV="1">
            <a:off x="6130363" y="976574"/>
            <a:ext cx="3820605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913" name="Shape 913"/>
          <p:cNvSpPr/>
          <p:nvPr/>
        </p:nvSpPr>
        <p:spPr>
          <a:xfrm>
            <a:off x="8189242" y="98885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1124, R1</a:t>
            </a:r>
          </a:p>
        </p:txBody>
      </p:sp>
      <p:sp>
        <p:nvSpPr>
          <p:cNvPr id="914" name="Shape 914"/>
          <p:cNvSpPr/>
          <p:nvPr/>
        </p:nvSpPr>
        <p:spPr>
          <a:xfrm>
            <a:off x="6224710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Virtual</a:t>
            </a:r>
          </a:p>
        </p:txBody>
      </p:sp>
      <p:sp>
        <p:nvSpPr>
          <p:cNvPr id="915" name="Shape 915"/>
          <p:cNvSpPr/>
          <p:nvPr/>
        </p:nvSpPr>
        <p:spPr>
          <a:xfrm>
            <a:off x="8189242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Physical</a:t>
            </a:r>
          </a:p>
        </p:txBody>
      </p:sp>
      <p:sp>
        <p:nvSpPr>
          <p:cNvPr id="916" name="Shape 916"/>
          <p:cNvSpPr/>
          <p:nvPr/>
        </p:nvSpPr>
        <p:spPr>
          <a:xfrm>
            <a:off x="6046117" y="1346038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P2: load 100, R1</a:t>
            </a:r>
          </a:p>
        </p:txBody>
      </p:sp>
      <p:sp>
        <p:nvSpPr>
          <p:cNvPr id="917" name="Shape 917"/>
          <p:cNvSpPr/>
          <p:nvPr/>
        </p:nvSpPr>
        <p:spPr>
          <a:xfrm>
            <a:off x="8189242" y="1346038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4196, R1</a:t>
            </a:r>
          </a:p>
        </p:txBody>
      </p:sp>
      <p:sp>
        <p:nvSpPr>
          <p:cNvPr id="918" name="Shape 918"/>
          <p:cNvSpPr/>
          <p:nvPr/>
        </p:nvSpPr>
        <p:spPr>
          <a:xfrm>
            <a:off x="6046116" y="1703226"/>
            <a:ext cx="1937344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P2: load 1000, R1</a:t>
            </a:r>
          </a:p>
        </p:txBody>
      </p:sp>
      <p:sp>
        <p:nvSpPr>
          <p:cNvPr id="919" name="Shape 919"/>
          <p:cNvSpPr/>
          <p:nvPr/>
        </p:nvSpPr>
        <p:spPr>
          <a:xfrm>
            <a:off x="8189242" y="1703226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5196, R1</a:t>
            </a:r>
          </a:p>
        </p:txBody>
      </p:sp>
      <p:sp>
        <p:nvSpPr>
          <p:cNvPr id="920" name="Shape 920"/>
          <p:cNvSpPr/>
          <p:nvPr/>
        </p:nvSpPr>
        <p:spPr>
          <a:xfrm>
            <a:off x="6046116" y="2060413"/>
            <a:ext cx="1937344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P1: load 100, R1</a:t>
            </a:r>
          </a:p>
        </p:txBody>
      </p:sp>
      <p:sp>
        <p:nvSpPr>
          <p:cNvPr id="921" name="Shape 921"/>
          <p:cNvSpPr/>
          <p:nvPr/>
        </p:nvSpPr>
        <p:spPr>
          <a:xfrm>
            <a:off x="8189242" y="206041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2024, R1</a:t>
            </a:r>
          </a:p>
        </p:txBody>
      </p:sp>
      <p:sp>
        <p:nvSpPr>
          <p:cNvPr id="922" name="Shape 922"/>
          <p:cNvSpPr/>
          <p:nvPr/>
        </p:nvSpPr>
        <p:spPr>
          <a:xfrm>
            <a:off x="5267777" y="3125729"/>
            <a:ext cx="2329228" cy="8510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Can </a:t>
            </a:r>
            <a:r>
              <a:rPr sz="2531">
                <a:solidFill>
                  <a:srgbClr val="E8A433"/>
                </a:solidFill>
              </a:rPr>
              <a:t>P2</a:t>
            </a:r>
            <a:r>
              <a:rPr sz="2531">
                <a:solidFill>
                  <a:srgbClr val="FFFFFF"/>
                </a:solidFill>
              </a:rPr>
              <a:t> hurt </a:t>
            </a:r>
            <a:r>
              <a:rPr sz="2531">
                <a:solidFill>
                  <a:srgbClr val="11DBE3"/>
                </a:solidFill>
              </a:rPr>
              <a:t>P1</a:t>
            </a:r>
            <a:r>
              <a:rPr sz="2531">
                <a:solidFill>
                  <a:srgbClr val="FFFFFF"/>
                </a:solidFill>
              </a:rPr>
              <a:t>?</a:t>
            </a:r>
            <a:br>
              <a:rPr sz="2531">
                <a:solidFill>
                  <a:srgbClr val="FFFFFF"/>
                </a:solidFill>
              </a:rPr>
            </a:br>
            <a:r>
              <a:rPr sz="2531">
                <a:solidFill>
                  <a:srgbClr val="FFFFFF"/>
                </a:solidFill>
              </a:rPr>
              <a:t>Can </a:t>
            </a:r>
            <a:r>
              <a:rPr sz="2531">
                <a:solidFill>
                  <a:srgbClr val="11DBE3"/>
                </a:solidFill>
              </a:rPr>
              <a:t>P1</a:t>
            </a:r>
            <a:r>
              <a:rPr sz="2531">
                <a:solidFill>
                  <a:srgbClr val="FFFFFF"/>
                </a:solidFill>
              </a:rPr>
              <a:t> hurt </a:t>
            </a:r>
            <a:r>
              <a:rPr sz="2531">
                <a:solidFill>
                  <a:srgbClr val="E8A433"/>
                </a:solidFill>
              </a:rPr>
              <a:t>P2</a:t>
            </a:r>
            <a:r>
              <a:rPr sz="2531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9964" y="5040798"/>
            <a:ext cx="10951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2"/>
                </a:solidFill>
              </a:rPr>
              <a:t>How well does dynamic relocation do with base register for protection?</a:t>
            </a:r>
            <a:endParaRPr lang="en-US" sz="2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17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Shape 924"/>
          <p:cNvSpPr/>
          <p:nvPr/>
        </p:nvSpPr>
        <p:spPr>
          <a:xfrm>
            <a:off x="3064072" y="1336543"/>
            <a:ext cx="1758179" cy="535810"/>
          </a:xfrm>
          <a:prstGeom prst="rect">
            <a:avLst/>
          </a:prstGeom>
          <a:solidFill>
            <a:srgbClr val="11DBE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</a:t>
            </a:r>
          </a:p>
        </p:txBody>
      </p:sp>
      <p:sp>
        <p:nvSpPr>
          <p:cNvPr id="925" name="Shape 925"/>
          <p:cNvSpPr/>
          <p:nvPr/>
        </p:nvSpPr>
        <p:spPr>
          <a:xfrm>
            <a:off x="3064072" y="1872325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926" name="Shape 926"/>
          <p:cNvSpPr/>
          <p:nvPr/>
        </p:nvSpPr>
        <p:spPr>
          <a:xfrm>
            <a:off x="3064072" y="2408105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927" name="Shape 927"/>
          <p:cNvSpPr/>
          <p:nvPr/>
        </p:nvSpPr>
        <p:spPr>
          <a:xfrm>
            <a:off x="3064072" y="2943887"/>
            <a:ext cx="1758179" cy="53581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</a:t>
            </a:r>
          </a:p>
        </p:txBody>
      </p:sp>
      <p:sp>
        <p:nvSpPr>
          <p:cNvPr id="928" name="Shape 928"/>
          <p:cNvSpPr/>
          <p:nvPr/>
        </p:nvSpPr>
        <p:spPr>
          <a:xfrm>
            <a:off x="3064072" y="800762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929" name="Shape 929"/>
          <p:cNvSpPr/>
          <p:nvPr/>
        </p:nvSpPr>
        <p:spPr>
          <a:xfrm>
            <a:off x="3064072" y="3479668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930" name="Shape 930"/>
          <p:cNvSpPr/>
          <p:nvPr/>
        </p:nvSpPr>
        <p:spPr>
          <a:xfrm>
            <a:off x="2500154" y="2785625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4 KB</a:t>
            </a:r>
          </a:p>
        </p:txBody>
      </p:sp>
      <p:sp>
        <p:nvSpPr>
          <p:cNvPr id="931" name="Shape 931"/>
          <p:cNvSpPr/>
          <p:nvPr/>
        </p:nvSpPr>
        <p:spPr>
          <a:xfrm>
            <a:off x="2500154" y="3294617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5 KB</a:t>
            </a:r>
          </a:p>
        </p:txBody>
      </p:sp>
      <p:sp>
        <p:nvSpPr>
          <p:cNvPr id="932" name="Shape 932"/>
          <p:cNvSpPr/>
          <p:nvPr/>
        </p:nvSpPr>
        <p:spPr>
          <a:xfrm>
            <a:off x="2500154" y="3830399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6 KB</a:t>
            </a:r>
          </a:p>
        </p:txBody>
      </p:sp>
      <p:sp>
        <p:nvSpPr>
          <p:cNvPr id="933" name="Shape 933"/>
          <p:cNvSpPr/>
          <p:nvPr/>
        </p:nvSpPr>
        <p:spPr>
          <a:xfrm>
            <a:off x="2500154" y="1714063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2 KB</a:t>
            </a:r>
          </a:p>
        </p:txBody>
      </p:sp>
      <p:sp>
        <p:nvSpPr>
          <p:cNvPr id="934" name="Shape 934"/>
          <p:cNvSpPr/>
          <p:nvPr/>
        </p:nvSpPr>
        <p:spPr>
          <a:xfrm>
            <a:off x="2500154" y="2249844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3 KB</a:t>
            </a:r>
          </a:p>
        </p:txBody>
      </p:sp>
      <p:sp>
        <p:nvSpPr>
          <p:cNvPr id="935" name="Shape 935"/>
          <p:cNvSpPr/>
          <p:nvPr/>
        </p:nvSpPr>
        <p:spPr>
          <a:xfrm>
            <a:off x="2500154" y="1178282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1 KB</a:t>
            </a:r>
          </a:p>
        </p:txBody>
      </p:sp>
      <p:sp>
        <p:nvSpPr>
          <p:cNvPr id="936" name="Shape 936"/>
          <p:cNvSpPr/>
          <p:nvPr/>
        </p:nvSpPr>
        <p:spPr>
          <a:xfrm>
            <a:off x="2500154" y="642500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0 KB</a:t>
            </a:r>
          </a:p>
        </p:txBody>
      </p:sp>
      <p:sp>
        <p:nvSpPr>
          <p:cNvPr id="937" name="Shape 937"/>
          <p:cNvSpPr/>
          <p:nvPr/>
        </p:nvSpPr>
        <p:spPr>
          <a:xfrm>
            <a:off x="6046117" y="98885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P1: load 100, R1</a:t>
            </a:r>
          </a:p>
        </p:txBody>
      </p:sp>
      <p:sp>
        <p:nvSpPr>
          <p:cNvPr id="938" name="Shape 938"/>
          <p:cNvSpPr/>
          <p:nvPr/>
        </p:nvSpPr>
        <p:spPr>
          <a:xfrm flipV="1">
            <a:off x="8130999" y="692864"/>
            <a:ext cx="1" cy="289473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939" name="Shape 939"/>
          <p:cNvSpPr/>
          <p:nvPr/>
        </p:nvSpPr>
        <p:spPr>
          <a:xfrm flipH="1" flipV="1">
            <a:off x="6130363" y="976574"/>
            <a:ext cx="3820605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940" name="Shape 940"/>
          <p:cNvSpPr/>
          <p:nvPr/>
        </p:nvSpPr>
        <p:spPr>
          <a:xfrm>
            <a:off x="8189242" y="98885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1124, R1</a:t>
            </a:r>
          </a:p>
        </p:txBody>
      </p:sp>
      <p:sp>
        <p:nvSpPr>
          <p:cNvPr id="941" name="Shape 941"/>
          <p:cNvSpPr/>
          <p:nvPr/>
        </p:nvSpPr>
        <p:spPr>
          <a:xfrm>
            <a:off x="6224710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Virtual</a:t>
            </a:r>
          </a:p>
        </p:txBody>
      </p:sp>
      <p:sp>
        <p:nvSpPr>
          <p:cNvPr id="942" name="Shape 942"/>
          <p:cNvSpPr/>
          <p:nvPr/>
        </p:nvSpPr>
        <p:spPr>
          <a:xfrm>
            <a:off x="8189242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Physical</a:t>
            </a:r>
          </a:p>
        </p:txBody>
      </p:sp>
      <p:sp>
        <p:nvSpPr>
          <p:cNvPr id="943" name="Shape 943"/>
          <p:cNvSpPr/>
          <p:nvPr/>
        </p:nvSpPr>
        <p:spPr>
          <a:xfrm>
            <a:off x="6046117" y="1346038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P2: load 100, R1</a:t>
            </a:r>
          </a:p>
        </p:txBody>
      </p:sp>
      <p:sp>
        <p:nvSpPr>
          <p:cNvPr id="944" name="Shape 944"/>
          <p:cNvSpPr/>
          <p:nvPr/>
        </p:nvSpPr>
        <p:spPr>
          <a:xfrm>
            <a:off x="8189242" y="1346038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4196, R1</a:t>
            </a:r>
          </a:p>
        </p:txBody>
      </p:sp>
      <p:sp>
        <p:nvSpPr>
          <p:cNvPr id="945" name="Shape 945"/>
          <p:cNvSpPr/>
          <p:nvPr/>
        </p:nvSpPr>
        <p:spPr>
          <a:xfrm>
            <a:off x="6046116" y="1703226"/>
            <a:ext cx="1937344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P2: load 1000, R1</a:t>
            </a:r>
          </a:p>
        </p:txBody>
      </p:sp>
      <p:sp>
        <p:nvSpPr>
          <p:cNvPr id="946" name="Shape 946"/>
          <p:cNvSpPr/>
          <p:nvPr/>
        </p:nvSpPr>
        <p:spPr>
          <a:xfrm>
            <a:off x="8189242" y="1703226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5196, R1</a:t>
            </a:r>
          </a:p>
        </p:txBody>
      </p:sp>
      <p:sp>
        <p:nvSpPr>
          <p:cNvPr id="947" name="Shape 947"/>
          <p:cNvSpPr/>
          <p:nvPr/>
        </p:nvSpPr>
        <p:spPr>
          <a:xfrm>
            <a:off x="6046116" y="2060413"/>
            <a:ext cx="1937344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P1: load 100, R1</a:t>
            </a:r>
          </a:p>
        </p:txBody>
      </p:sp>
      <p:sp>
        <p:nvSpPr>
          <p:cNvPr id="948" name="Shape 948"/>
          <p:cNvSpPr/>
          <p:nvPr/>
        </p:nvSpPr>
        <p:spPr>
          <a:xfrm>
            <a:off x="8189242" y="206041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2024, R1</a:t>
            </a:r>
          </a:p>
        </p:txBody>
      </p:sp>
      <p:sp>
        <p:nvSpPr>
          <p:cNvPr id="949" name="Shape 949"/>
          <p:cNvSpPr/>
          <p:nvPr/>
        </p:nvSpPr>
        <p:spPr>
          <a:xfrm>
            <a:off x="5267777" y="3125729"/>
            <a:ext cx="2329228" cy="8510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Can </a:t>
            </a:r>
            <a:r>
              <a:rPr sz="2531">
                <a:solidFill>
                  <a:srgbClr val="E8A433"/>
                </a:solidFill>
              </a:rPr>
              <a:t>P2</a:t>
            </a:r>
            <a:r>
              <a:rPr sz="2531">
                <a:solidFill>
                  <a:srgbClr val="FFFFFF"/>
                </a:solidFill>
              </a:rPr>
              <a:t> hurt </a:t>
            </a:r>
            <a:r>
              <a:rPr sz="2531">
                <a:solidFill>
                  <a:srgbClr val="11DBE3"/>
                </a:solidFill>
              </a:rPr>
              <a:t>P1</a:t>
            </a:r>
            <a:r>
              <a:rPr sz="2531">
                <a:solidFill>
                  <a:srgbClr val="FFFFFF"/>
                </a:solidFill>
              </a:rPr>
              <a:t>?</a:t>
            </a:r>
            <a:br>
              <a:rPr sz="2531">
                <a:solidFill>
                  <a:srgbClr val="FFFFFF"/>
                </a:solidFill>
              </a:rPr>
            </a:br>
            <a:r>
              <a:rPr sz="2531">
                <a:solidFill>
                  <a:srgbClr val="FFFFFF"/>
                </a:solidFill>
              </a:rPr>
              <a:t>Can </a:t>
            </a:r>
            <a:r>
              <a:rPr sz="2531">
                <a:solidFill>
                  <a:srgbClr val="11DBE3"/>
                </a:solidFill>
              </a:rPr>
              <a:t>P1</a:t>
            </a:r>
            <a:r>
              <a:rPr sz="2531">
                <a:solidFill>
                  <a:srgbClr val="FFFFFF"/>
                </a:solidFill>
              </a:rPr>
              <a:t> hurt </a:t>
            </a:r>
            <a:r>
              <a:rPr sz="2531">
                <a:solidFill>
                  <a:srgbClr val="E8A433"/>
                </a:solidFill>
              </a:rPr>
              <a:t>P2</a:t>
            </a:r>
            <a:r>
              <a:rPr sz="2531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950" name="Shape 950"/>
          <p:cNvSpPr/>
          <p:nvPr/>
        </p:nvSpPr>
        <p:spPr>
          <a:xfrm>
            <a:off x="6046116" y="2417601"/>
            <a:ext cx="2022183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P1: store 3072, R1</a:t>
            </a:r>
          </a:p>
        </p:txBody>
      </p:sp>
      <p:sp>
        <p:nvSpPr>
          <p:cNvPr id="951" name="Shape 951"/>
          <p:cNvSpPr/>
          <p:nvPr/>
        </p:nvSpPr>
        <p:spPr>
          <a:xfrm>
            <a:off x="8189242" y="241760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store 4096, R1</a:t>
            </a:r>
          </a:p>
        </p:txBody>
      </p:sp>
      <p:sp>
        <p:nvSpPr>
          <p:cNvPr id="952" name="Shape 952"/>
          <p:cNvSpPr/>
          <p:nvPr/>
        </p:nvSpPr>
        <p:spPr>
          <a:xfrm>
            <a:off x="4842748" y="2890138"/>
            <a:ext cx="146876" cy="146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>
              <a:solidFill>
                <a:schemeClr val="bg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50968" y="2421319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(3072 + 1024)</a:t>
            </a:r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389964" y="5040798"/>
            <a:ext cx="10951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2"/>
                </a:solidFill>
              </a:rPr>
              <a:t>How well does dynamic relocation do with base register for protection?</a:t>
            </a:r>
            <a:endParaRPr lang="en-US" sz="2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86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Motivation </a:t>
            </a:r>
            <a:r>
              <a:rPr lang="en-US" altLang="en-US" dirty="0" smtClean="0"/>
              <a:t>for </a:t>
            </a:r>
            <a:br>
              <a:rPr lang="en-US" altLang="en-US" dirty="0" smtClean="0"/>
            </a:br>
            <a:r>
              <a:rPr lang="en-US" altLang="en-US" dirty="0" smtClean="0"/>
              <a:t> </a:t>
            </a:r>
            <a:r>
              <a:rPr lang="en-US" altLang="en-US" dirty="0" smtClean="0"/>
              <a:t>Virtualization</a:t>
            </a:r>
            <a:endParaRPr lang="en-US" altLang="en-US" dirty="0"/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653143" y="1524000"/>
            <a:ext cx="9633857" cy="9144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400" dirty="0" err="1"/>
              <a:t>Uniprogramming</a:t>
            </a:r>
            <a:r>
              <a:rPr lang="en-US" altLang="en-US" sz="2400" dirty="0"/>
              <a:t>:  One process runs at a time</a:t>
            </a:r>
          </a:p>
          <a:p>
            <a:pPr marL="533400" indent="-533400">
              <a:lnSpc>
                <a:spcPct val="90000"/>
              </a:lnSpc>
            </a:pPr>
            <a:endParaRPr lang="en-US" altLang="en-US" sz="2400" dirty="0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7670800" y="2209800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>
              <a:latin typeface="Marker Felt" charset="0"/>
            </a:endParaRPr>
          </a:p>
        </p:txBody>
      </p:sp>
      <p:sp>
        <p:nvSpPr>
          <p:cNvPr id="6344" name="Rectangle 200"/>
          <p:cNvSpPr>
            <a:spLocks noChangeArrowheads="1"/>
          </p:cNvSpPr>
          <p:nvPr/>
        </p:nvSpPr>
        <p:spPr bwMode="auto">
          <a:xfrm>
            <a:off x="3429000" y="3290888"/>
            <a:ext cx="2362200" cy="2133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User </a:t>
            </a:r>
            <a:br>
              <a:rPr lang="en-US" altLang="en-US"/>
            </a:br>
            <a:r>
              <a:rPr lang="en-US" altLang="en-US"/>
              <a:t>Process</a:t>
            </a:r>
          </a:p>
        </p:txBody>
      </p:sp>
      <p:sp>
        <p:nvSpPr>
          <p:cNvPr id="6345" name="Rectangle 201"/>
          <p:cNvSpPr>
            <a:spLocks noChangeArrowheads="1"/>
          </p:cNvSpPr>
          <p:nvPr/>
        </p:nvSpPr>
        <p:spPr bwMode="auto">
          <a:xfrm>
            <a:off x="3429000" y="2224088"/>
            <a:ext cx="23622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OS</a:t>
            </a:r>
          </a:p>
        </p:txBody>
      </p:sp>
      <p:sp>
        <p:nvSpPr>
          <p:cNvPr id="6346" name="Text Box 202"/>
          <p:cNvSpPr txBox="1">
            <a:spLocks noChangeArrowheads="1"/>
          </p:cNvSpPr>
          <p:nvPr/>
        </p:nvSpPr>
        <p:spPr bwMode="auto">
          <a:xfrm>
            <a:off x="2346325" y="2701622"/>
            <a:ext cx="10445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Physical Memory</a:t>
            </a:r>
          </a:p>
        </p:txBody>
      </p:sp>
      <p:sp>
        <p:nvSpPr>
          <p:cNvPr id="6347" name="Text Box 203"/>
          <p:cNvSpPr txBox="1">
            <a:spLocks noChangeArrowheads="1"/>
          </p:cNvSpPr>
          <p:nvPr/>
        </p:nvSpPr>
        <p:spPr bwMode="auto">
          <a:xfrm>
            <a:off x="2911475" y="2112870"/>
            <a:ext cx="3016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0</a:t>
            </a:r>
          </a:p>
        </p:txBody>
      </p:sp>
      <p:sp>
        <p:nvSpPr>
          <p:cNvPr id="6348" name="Text Box 204"/>
          <p:cNvSpPr txBox="1">
            <a:spLocks noChangeArrowheads="1"/>
          </p:cNvSpPr>
          <p:nvPr/>
        </p:nvSpPr>
        <p:spPr bwMode="auto">
          <a:xfrm>
            <a:off x="2717426" y="5152232"/>
            <a:ext cx="5715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2</a:t>
            </a:r>
            <a:r>
              <a:rPr lang="en-US" altLang="en-US" baseline="30000" dirty="0"/>
              <a:t>n</a:t>
            </a:r>
            <a:r>
              <a:rPr lang="en-US" altLang="en-US" dirty="0"/>
              <a:t>-1</a:t>
            </a:r>
          </a:p>
        </p:txBody>
      </p:sp>
      <p:sp>
        <p:nvSpPr>
          <p:cNvPr id="6351" name="Rectangle 207"/>
          <p:cNvSpPr>
            <a:spLocks noChangeArrowheads="1"/>
          </p:cNvSpPr>
          <p:nvPr/>
        </p:nvSpPr>
        <p:spPr bwMode="auto">
          <a:xfrm>
            <a:off x="7315200" y="2528888"/>
            <a:ext cx="2209800" cy="297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2" name="Rectangle 208"/>
          <p:cNvSpPr>
            <a:spLocks noChangeArrowheads="1"/>
          </p:cNvSpPr>
          <p:nvPr/>
        </p:nvSpPr>
        <p:spPr bwMode="auto">
          <a:xfrm>
            <a:off x="7315200" y="4700588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dirty="0">
                <a:solidFill>
                  <a:schemeClr val="bg2"/>
                </a:solidFill>
              </a:rPr>
              <a:t>Stack</a:t>
            </a:r>
          </a:p>
        </p:txBody>
      </p:sp>
      <p:sp>
        <p:nvSpPr>
          <p:cNvPr id="6353" name="Rectangle 209"/>
          <p:cNvSpPr>
            <a:spLocks noChangeArrowheads="1"/>
          </p:cNvSpPr>
          <p:nvPr/>
        </p:nvSpPr>
        <p:spPr bwMode="auto">
          <a:xfrm>
            <a:off x="7315200" y="2565865"/>
            <a:ext cx="2209800" cy="533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bg1"/>
                </a:solidFill>
              </a:rPr>
              <a:t>Code</a:t>
            </a:r>
          </a:p>
        </p:txBody>
      </p:sp>
      <p:sp>
        <p:nvSpPr>
          <p:cNvPr id="6354" name="Rectangle 210"/>
          <p:cNvSpPr>
            <a:spLocks noChangeArrowheads="1"/>
          </p:cNvSpPr>
          <p:nvPr/>
        </p:nvSpPr>
        <p:spPr bwMode="auto">
          <a:xfrm>
            <a:off x="7315200" y="3124199"/>
            <a:ext cx="2209800" cy="63892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Heap</a:t>
            </a:r>
          </a:p>
        </p:txBody>
      </p:sp>
      <p:sp>
        <p:nvSpPr>
          <p:cNvPr id="6355" name="Line 211"/>
          <p:cNvSpPr>
            <a:spLocks noChangeShapeType="1"/>
          </p:cNvSpPr>
          <p:nvPr/>
        </p:nvSpPr>
        <p:spPr bwMode="auto">
          <a:xfrm>
            <a:off x="8402170" y="3761626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6" name="Line 212"/>
          <p:cNvSpPr>
            <a:spLocks noChangeShapeType="1"/>
          </p:cNvSpPr>
          <p:nvPr/>
        </p:nvSpPr>
        <p:spPr bwMode="auto">
          <a:xfrm>
            <a:off x="8411135" y="4352925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9" name="Line 215"/>
          <p:cNvSpPr>
            <a:spLocks noChangeShapeType="1"/>
          </p:cNvSpPr>
          <p:nvPr/>
        </p:nvSpPr>
        <p:spPr bwMode="auto">
          <a:xfrm flipV="1">
            <a:off x="5791200" y="2528888"/>
            <a:ext cx="1447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60" name="Line 216"/>
          <p:cNvSpPr>
            <a:spLocks noChangeShapeType="1"/>
          </p:cNvSpPr>
          <p:nvPr/>
        </p:nvSpPr>
        <p:spPr bwMode="auto">
          <a:xfrm>
            <a:off x="5867400" y="5424488"/>
            <a:ext cx="1295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65" name="Text Box 221"/>
          <p:cNvSpPr txBox="1">
            <a:spLocks noChangeArrowheads="1"/>
          </p:cNvSpPr>
          <p:nvPr/>
        </p:nvSpPr>
        <p:spPr bwMode="auto">
          <a:xfrm>
            <a:off x="5851525" y="3986213"/>
            <a:ext cx="1071563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Address</a:t>
            </a:r>
            <a:br>
              <a:rPr lang="en-US" altLang="en-US" sz="2000"/>
            </a:br>
            <a:r>
              <a:rPr lang="en-US" altLang="en-US" sz="2000"/>
              <a:t>Space</a:t>
            </a:r>
          </a:p>
        </p:txBody>
      </p:sp>
      <p:sp>
        <p:nvSpPr>
          <p:cNvPr id="6367" name="Rectangle 223"/>
          <p:cNvSpPr>
            <a:spLocks noChangeArrowheads="1"/>
          </p:cNvSpPr>
          <p:nvPr/>
        </p:nvSpPr>
        <p:spPr bwMode="auto">
          <a:xfrm>
            <a:off x="955919" y="5646354"/>
            <a:ext cx="8458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defRPr sz="2800">
                <a:solidFill>
                  <a:schemeClr val="tx1"/>
                </a:solidFill>
                <a:latin typeface="Chalkboard" charset="0"/>
              </a:defRPr>
            </a:lvl1pPr>
            <a:lvl2pPr marL="914400" indent="-457200">
              <a:spcBef>
                <a:spcPct val="20000"/>
              </a:spcBef>
              <a:buFont typeface="Times" charset="0"/>
              <a:buChar char="•"/>
              <a:defRPr sz="2400">
                <a:solidFill>
                  <a:schemeClr val="tx1"/>
                </a:solidFill>
                <a:latin typeface="Chalkboard" charset="0"/>
              </a:defRPr>
            </a:lvl2pPr>
            <a:lvl3pPr marL="12954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halkboard" charset="0"/>
              </a:defRPr>
            </a:lvl3pPr>
            <a:lvl4pPr marL="1714500" indent="-342900">
              <a:spcBef>
                <a:spcPct val="20000"/>
              </a:spcBef>
              <a:buFont typeface="Times" charset="0"/>
              <a:buChar char="•"/>
              <a:defRPr>
                <a:solidFill>
                  <a:schemeClr val="tx1"/>
                </a:solidFill>
                <a:latin typeface="Chalkboard" charset="0"/>
              </a:defRPr>
            </a:lvl4pPr>
            <a:lvl5pPr marL="2171700" indent="-3429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halkboard" charset="0"/>
              </a:defRPr>
            </a:lvl5pPr>
            <a:lvl6pPr marL="26289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halkboard" charset="0"/>
              </a:defRPr>
            </a:lvl6pPr>
            <a:lvl7pPr marL="30861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halkboard" charset="0"/>
              </a:defRPr>
            </a:lvl7pPr>
            <a:lvl8pPr marL="35433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halkboard" charset="0"/>
              </a:defRPr>
            </a:lvl8pPr>
            <a:lvl9pPr marL="40005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halkboard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+mn-lt"/>
              </a:rPr>
              <a:t>Disadvantages: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latin typeface="+mn-lt"/>
              </a:rPr>
              <a:t>Only one process runs at a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latin typeface="+mn-lt"/>
              </a:rPr>
              <a:t>Process can destroy OS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34966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" name="Shape 9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556" dirty="0" smtClean="0">
                <a:solidFill>
                  <a:srgbClr val="FFFFFF"/>
                </a:solidFill>
              </a:rPr>
              <a:t>4) Dynamic with </a:t>
            </a:r>
            <a:r>
              <a:rPr sz="4556" dirty="0" err="1" smtClean="0">
                <a:solidFill>
                  <a:srgbClr val="FFFFFF"/>
                </a:solidFill>
              </a:rPr>
              <a:t>Base+Bounds</a:t>
            </a:r>
            <a:endParaRPr sz="4556" dirty="0">
              <a:solidFill>
                <a:srgbClr val="FFFFFF"/>
              </a:solidFill>
            </a:endParaRPr>
          </a:p>
        </p:txBody>
      </p:sp>
      <p:sp>
        <p:nvSpPr>
          <p:cNvPr id="958" name="Shape 958"/>
          <p:cNvSpPr>
            <a:spLocks noGrp="1"/>
          </p:cNvSpPr>
          <p:nvPr>
            <p:ph type="body" idx="4294967295"/>
          </p:nvPr>
        </p:nvSpPr>
        <p:spPr>
          <a:xfrm>
            <a:off x="179294" y="1794871"/>
            <a:ext cx="11775141" cy="3635375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320" dirty="0">
                <a:solidFill>
                  <a:srgbClr val="FFFFFF"/>
                </a:solidFill>
              </a:rPr>
              <a:t>Idea: </a:t>
            </a:r>
            <a:r>
              <a:rPr lang="en-US" sz="2320" dirty="0" smtClean="0">
                <a:solidFill>
                  <a:srgbClr val="FFFFFF"/>
                </a:solidFill>
              </a:rPr>
              <a:t>limit</a:t>
            </a:r>
            <a:r>
              <a:rPr sz="2320" dirty="0" smtClean="0">
                <a:solidFill>
                  <a:srgbClr val="FFFFFF"/>
                </a:solidFill>
              </a:rPr>
              <a:t> </a:t>
            </a:r>
            <a:r>
              <a:rPr sz="2320" dirty="0">
                <a:solidFill>
                  <a:srgbClr val="FFFFFF"/>
                </a:solidFill>
              </a:rPr>
              <a:t>the address space with a bounds register </a:t>
            </a:r>
            <a:endParaRPr lang="en-US" sz="2320" dirty="0" smtClean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320" dirty="0" smtClean="0"/>
              <a:t>Base </a:t>
            </a:r>
            <a:r>
              <a:rPr sz="2320" dirty="0"/>
              <a:t>register: </a:t>
            </a:r>
            <a:r>
              <a:rPr sz="2320" dirty="0">
                <a:solidFill>
                  <a:schemeClr val="tx1"/>
                </a:solidFill>
              </a:rPr>
              <a:t>smallest </a:t>
            </a:r>
            <a:r>
              <a:rPr sz="2320" dirty="0">
                <a:solidFill>
                  <a:srgbClr val="FFFFFF"/>
                </a:solidFill>
              </a:rPr>
              <a:t>physical </a:t>
            </a:r>
            <a:r>
              <a:rPr sz="2320" dirty="0" smtClean="0">
                <a:solidFill>
                  <a:srgbClr val="FFFFFF"/>
                </a:solidFill>
              </a:rPr>
              <a:t>addr</a:t>
            </a:r>
            <a:r>
              <a:rPr lang="en-US" sz="2320" dirty="0" smtClean="0">
                <a:solidFill>
                  <a:srgbClr val="FFFFFF"/>
                </a:solidFill>
              </a:rPr>
              <a:t> (or starting location)</a:t>
            </a:r>
            <a:endParaRPr sz="2320" dirty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320" dirty="0"/>
              <a:t>Bounds register: </a:t>
            </a:r>
            <a:r>
              <a:rPr lang="en-US" sz="2320" dirty="0" smtClean="0">
                <a:solidFill>
                  <a:schemeClr val="tx1"/>
                </a:solidFill>
              </a:rPr>
              <a:t>size </a:t>
            </a:r>
            <a:r>
              <a:rPr lang="en-US" sz="2320" dirty="0" smtClean="0">
                <a:solidFill>
                  <a:srgbClr val="FFFFFF"/>
                </a:solidFill>
              </a:rPr>
              <a:t>of this process’s virtual address space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109" dirty="0" smtClean="0">
                <a:solidFill>
                  <a:srgbClr val="FFFFFF"/>
                </a:solidFill>
              </a:rPr>
              <a:t>Sometimes defined as largest physical address (base + size)</a:t>
            </a:r>
            <a:endParaRPr sz="2109" dirty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320" dirty="0" smtClean="0">
                <a:solidFill>
                  <a:srgbClr val="FFFFFF"/>
                </a:solidFill>
              </a:rPr>
              <a:t>OS kills process </a:t>
            </a:r>
            <a:r>
              <a:rPr sz="2320" dirty="0" smtClean="0">
                <a:solidFill>
                  <a:srgbClr val="FFFFFF"/>
                </a:solidFill>
              </a:rPr>
              <a:t>if </a:t>
            </a:r>
            <a:r>
              <a:rPr lang="en-US" sz="2320" dirty="0" smtClean="0">
                <a:solidFill>
                  <a:srgbClr val="FFFFFF"/>
                </a:solidFill>
              </a:rPr>
              <a:t>process</a:t>
            </a:r>
            <a:r>
              <a:rPr lang="en-US" sz="2320" dirty="0" smtClean="0">
                <a:solidFill>
                  <a:srgbClr val="FFFFFF"/>
                </a:solidFill>
              </a:rPr>
              <a:t> </a:t>
            </a:r>
            <a:r>
              <a:rPr sz="2320" dirty="0" smtClean="0">
                <a:solidFill>
                  <a:srgbClr val="FFFFFF"/>
                </a:solidFill>
              </a:rPr>
              <a:t>load</a:t>
            </a:r>
            <a:r>
              <a:rPr lang="en-US" sz="2320" dirty="0" smtClean="0">
                <a:solidFill>
                  <a:srgbClr val="FFFFFF"/>
                </a:solidFill>
              </a:rPr>
              <a:t>s</a:t>
            </a:r>
            <a:r>
              <a:rPr sz="2320" dirty="0" smtClean="0">
                <a:solidFill>
                  <a:srgbClr val="FFFFFF"/>
                </a:solidFill>
              </a:rPr>
              <a:t>/store</a:t>
            </a:r>
            <a:r>
              <a:rPr lang="en-US" sz="2320" dirty="0" smtClean="0">
                <a:solidFill>
                  <a:srgbClr val="FFFFFF"/>
                </a:solidFill>
              </a:rPr>
              <a:t>s</a:t>
            </a:r>
            <a:r>
              <a:rPr sz="2320" dirty="0" smtClean="0">
                <a:solidFill>
                  <a:srgbClr val="FFFFFF"/>
                </a:solidFill>
              </a:rPr>
              <a:t> </a:t>
            </a:r>
            <a:r>
              <a:rPr lang="en-US" sz="2320" dirty="0" smtClean="0">
                <a:solidFill>
                  <a:srgbClr val="FFFFFF"/>
                </a:solidFill>
              </a:rPr>
              <a:t>beyond bounds</a:t>
            </a:r>
            <a:endParaRPr sz="232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108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Implementation of</a:t>
            </a:r>
            <a:br>
              <a:rPr lang="en-US" altLang="en-US" dirty="0"/>
            </a:br>
            <a:r>
              <a:rPr lang="en-US" altLang="en-US" dirty="0"/>
              <a:t> </a:t>
            </a:r>
            <a:r>
              <a:rPr lang="en-US" altLang="en-US" dirty="0" smtClean="0"/>
              <a:t>BASE+BOUNDS</a:t>
            </a:r>
            <a:endParaRPr lang="en-US" altLang="en-US" dirty="0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8941" y="1524000"/>
            <a:ext cx="10018059" cy="17526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400" dirty="0"/>
              <a:t>Translation on every memory access of user process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MMU compares logical address to bounds register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/>
              <a:t>if logical address is greater, then generate error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MMU adds base register to logical address to form physical address</a:t>
            </a:r>
          </a:p>
          <a:p>
            <a:pPr>
              <a:lnSpc>
                <a:spcPct val="90000"/>
              </a:lnSpc>
            </a:pPr>
            <a:endParaRPr lang="en-US" altLang="en-US" sz="2400" dirty="0"/>
          </a:p>
        </p:txBody>
      </p:sp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2590800" y="3429000"/>
            <a:ext cx="6858000" cy="3200400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62821" name="Rectangle 5"/>
          <p:cNvSpPr>
            <a:spLocks noChangeArrowheads="1"/>
          </p:cNvSpPr>
          <p:nvPr/>
        </p:nvSpPr>
        <p:spPr bwMode="auto">
          <a:xfrm>
            <a:off x="4419600" y="3657600"/>
            <a:ext cx="1676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base</a:t>
            </a:r>
          </a:p>
        </p:txBody>
      </p:sp>
      <p:sp>
        <p:nvSpPr>
          <p:cNvPr id="162822" name="Rectangle 6"/>
          <p:cNvSpPr>
            <a:spLocks noChangeArrowheads="1"/>
          </p:cNvSpPr>
          <p:nvPr/>
        </p:nvSpPr>
        <p:spPr bwMode="auto">
          <a:xfrm>
            <a:off x="8229600" y="3657600"/>
            <a:ext cx="685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mode</a:t>
            </a:r>
          </a:p>
        </p:txBody>
      </p:sp>
      <p:sp>
        <p:nvSpPr>
          <p:cNvPr id="162823" name="Rectangle 7"/>
          <p:cNvSpPr>
            <a:spLocks noChangeArrowheads="1"/>
          </p:cNvSpPr>
          <p:nvPr/>
        </p:nvSpPr>
        <p:spPr bwMode="auto">
          <a:xfrm>
            <a:off x="6324600" y="3657600"/>
            <a:ext cx="1676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bounds</a:t>
            </a:r>
          </a:p>
        </p:txBody>
      </p:sp>
      <p:sp>
        <p:nvSpPr>
          <p:cNvPr id="162829" name="Text Box 13"/>
          <p:cNvSpPr txBox="1">
            <a:spLocks noChangeArrowheads="1"/>
          </p:cNvSpPr>
          <p:nvPr/>
        </p:nvSpPr>
        <p:spPr bwMode="auto">
          <a:xfrm>
            <a:off x="3048000" y="3657601"/>
            <a:ext cx="12522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registers</a:t>
            </a:r>
          </a:p>
        </p:txBody>
      </p:sp>
      <p:sp>
        <p:nvSpPr>
          <p:cNvPr id="162830" name="Text Box 14"/>
          <p:cNvSpPr txBox="1">
            <a:spLocks noChangeArrowheads="1"/>
          </p:cNvSpPr>
          <p:nvPr/>
        </p:nvSpPr>
        <p:spPr bwMode="auto">
          <a:xfrm>
            <a:off x="4800601" y="3429000"/>
            <a:ext cx="74892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32 bits</a:t>
            </a:r>
          </a:p>
        </p:txBody>
      </p:sp>
      <p:sp>
        <p:nvSpPr>
          <p:cNvPr id="162831" name="Text Box 15"/>
          <p:cNvSpPr txBox="1">
            <a:spLocks noChangeArrowheads="1"/>
          </p:cNvSpPr>
          <p:nvPr/>
        </p:nvSpPr>
        <p:spPr bwMode="auto">
          <a:xfrm>
            <a:off x="6781801" y="3429000"/>
            <a:ext cx="74892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32 bits</a:t>
            </a:r>
          </a:p>
        </p:txBody>
      </p:sp>
      <p:sp>
        <p:nvSpPr>
          <p:cNvPr id="162832" name="Text Box 16"/>
          <p:cNvSpPr txBox="1">
            <a:spLocks noChangeArrowheads="1"/>
          </p:cNvSpPr>
          <p:nvPr/>
        </p:nvSpPr>
        <p:spPr bwMode="auto">
          <a:xfrm>
            <a:off x="8153401" y="3429000"/>
            <a:ext cx="56618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1 bit</a:t>
            </a:r>
          </a:p>
        </p:txBody>
      </p:sp>
      <p:sp>
        <p:nvSpPr>
          <p:cNvPr id="162833" name="AutoShape 17"/>
          <p:cNvSpPr>
            <a:spLocks noChangeArrowheads="1"/>
          </p:cNvSpPr>
          <p:nvPr/>
        </p:nvSpPr>
        <p:spPr bwMode="auto">
          <a:xfrm>
            <a:off x="3124200" y="4267200"/>
            <a:ext cx="762000" cy="990600"/>
          </a:xfrm>
          <a:prstGeom prst="diamond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mode </a:t>
            </a:r>
            <a:br>
              <a:rPr lang="en-US" altLang="en-US" sz="1400"/>
            </a:br>
            <a:r>
              <a:rPr lang="en-US" altLang="en-US" sz="1400"/>
              <a:t>= </a:t>
            </a:r>
            <a:br>
              <a:rPr lang="en-US" altLang="en-US" sz="1400"/>
            </a:br>
            <a:r>
              <a:rPr lang="en-US" altLang="en-US" sz="1400"/>
              <a:t>user?</a:t>
            </a:r>
            <a:endParaRPr lang="en-US" altLang="en-US"/>
          </a:p>
        </p:txBody>
      </p:sp>
      <p:sp>
        <p:nvSpPr>
          <p:cNvPr id="162835" name="AutoShape 19"/>
          <p:cNvSpPr>
            <a:spLocks noChangeArrowheads="1"/>
          </p:cNvSpPr>
          <p:nvPr/>
        </p:nvSpPr>
        <p:spPr bwMode="auto">
          <a:xfrm>
            <a:off x="3124200" y="5486400"/>
            <a:ext cx="762000" cy="990600"/>
          </a:xfrm>
          <a:prstGeom prst="diamond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&lt;</a:t>
            </a:r>
            <a:br>
              <a:rPr lang="en-US" altLang="en-US" sz="1400"/>
            </a:br>
            <a:r>
              <a:rPr lang="en-US" altLang="en-US" sz="1400"/>
              <a:t>bounds?</a:t>
            </a:r>
            <a:endParaRPr lang="en-US" altLang="en-US"/>
          </a:p>
        </p:txBody>
      </p:sp>
      <p:sp>
        <p:nvSpPr>
          <p:cNvPr id="162836" name="Text Box 20"/>
          <p:cNvSpPr txBox="1">
            <a:spLocks noChangeArrowheads="1"/>
          </p:cNvSpPr>
          <p:nvPr/>
        </p:nvSpPr>
        <p:spPr bwMode="auto">
          <a:xfrm>
            <a:off x="3733800" y="4343400"/>
            <a:ext cx="6096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no</a:t>
            </a:r>
          </a:p>
        </p:txBody>
      </p:sp>
      <p:sp>
        <p:nvSpPr>
          <p:cNvPr id="162837" name="Text Box 21"/>
          <p:cNvSpPr txBox="1">
            <a:spLocks noChangeArrowheads="1"/>
          </p:cNvSpPr>
          <p:nvPr/>
        </p:nvSpPr>
        <p:spPr bwMode="auto">
          <a:xfrm>
            <a:off x="3657600" y="6172200"/>
            <a:ext cx="5334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no</a:t>
            </a:r>
          </a:p>
        </p:txBody>
      </p:sp>
      <p:sp>
        <p:nvSpPr>
          <p:cNvPr id="162838" name="Text Box 22"/>
          <p:cNvSpPr txBox="1">
            <a:spLocks noChangeArrowheads="1"/>
          </p:cNvSpPr>
          <p:nvPr/>
        </p:nvSpPr>
        <p:spPr bwMode="auto">
          <a:xfrm>
            <a:off x="3505200" y="5029200"/>
            <a:ext cx="6096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yes</a:t>
            </a:r>
          </a:p>
        </p:txBody>
      </p:sp>
      <p:sp>
        <p:nvSpPr>
          <p:cNvPr id="162839" name="Text Box 23"/>
          <p:cNvSpPr txBox="1">
            <a:spLocks noChangeArrowheads="1"/>
          </p:cNvSpPr>
          <p:nvPr/>
        </p:nvSpPr>
        <p:spPr bwMode="auto">
          <a:xfrm>
            <a:off x="3810000" y="5562600"/>
            <a:ext cx="6096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yes</a:t>
            </a:r>
          </a:p>
        </p:txBody>
      </p:sp>
      <p:sp>
        <p:nvSpPr>
          <p:cNvPr id="162841" name="Line 25"/>
          <p:cNvSpPr>
            <a:spLocks noChangeShapeType="1"/>
          </p:cNvSpPr>
          <p:nvPr/>
        </p:nvSpPr>
        <p:spPr bwMode="auto">
          <a:xfrm>
            <a:off x="1524000" y="4800600"/>
            <a:ext cx="1600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2" name="Line 26"/>
          <p:cNvSpPr>
            <a:spLocks noChangeShapeType="1"/>
          </p:cNvSpPr>
          <p:nvPr/>
        </p:nvSpPr>
        <p:spPr bwMode="auto">
          <a:xfrm>
            <a:off x="3886200" y="4800600"/>
            <a:ext cx="640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3" name="Line 27"/>
          <p:cNvSpPr>
            <a:spLocks noChangeShapeType="1"/>
          </p:cNvSpPr>
          <p:nvPr/>
        </p:nvSpPr>
        <p:spPr bwMode="auto">
          <a:xfrm>
            <a:off x="3886200" y="5943600"/>
            <a:ext cx="2133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4" name="Rectangle 28"/>
          <p:cNvSpPr>
            <a:spLocks noChangeArrowheads="1"/>
          </p:cNvSpPr>
          <p:nvPr/>
        </p:nvSpPr>
        <p:spPr bwMode="auto">
          <a:xfrm>
            <a:off x="6096000" y="5486400"/>
            <a:ext cx="9906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+ </a:t>
            </a:r>
            <a:br>
              <a:rPr lang="en-US" altLang="en-US"/>
            </a:br>
            <a:r>
              <a:rPr lang="en-US" altLang="en-US"/>
              <a:t>base</a:t>
            </a:r>
          </a:p>
        </p:txBody>
      </p:sp>
      <p:sp>
        <p:nvSpPr>
          <p:cNvPr id="162851" name="Line 35"/>
          <p:cNvSpPr>
            <a:spLocks noChangeShapeType="1"/>
          </p:cNvSpPr>
          <p:nvPr/>
        </p:nvSpPr>
        <p:spPr bwMode="auto">
          <a:xfrm>
            <a:off x="3505200" y="5257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3" name="Freeform 37"/>
          <p:cNvSpPr>
            <a:spLocks/>
          </p:cNvSpPr>
          <p:nvPr/>
        </p:nvSpPr>
        <p:spPr bwMode="auto">
          <a:xfrm>
            <a:off x="7086600" y="4800600"/>
            <a:ext cx="685800" cy="1143000"/>
          </a:xfrm>
          <a:custGeom>
            <a:avLst/>
            <a:gdLst>
              <a:gd name="T0" fmla="*/ 0 w 432"/>
              <a:gd name="T1" fmla="*/ 720 h 720"/>
              <a:gd name="T2" fmla="*/ 432 w 432"/>
              <a:gd name="T3" fmla="*/ 720 h 720"/>
              <a:gd name="T4" fmla="*/ 432 w 432"/>
              <a:gd name="T5" fmla="*/ 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720">
                <a:moveTo>
                  <a:pt x="0" y="720"/>
                </a:moveTo>
                <a:lnTo>
                  <a:pt x="432" y="720"/>
                </a:lnTo>
                <a:lnTo>
                  <a:pt x="432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4" name="Freeform 38"/>
          <p:cNvSpPr>
            <a:spLocks/>
          </p:cNvSpPr>
          <p:nvPr/>
        </p:nvSpPr>
        <p:spPr bwMode="auto">
          <a:xfrm>
            <a:off x="1752600" y="6477000"/>
            <a:ext cx="1752600" cy="304800"/>
          </a:xfrm>
          <a:custGeom>
            <a:avLst/>
            <a:gdLst>
              <a:gd name="T0" fmla="*/ 1104 w 1104"/>
              <a:gd name="T1" fmla="*/ 0 h 192"/>
              <a:gd name="T2" fmla="*/ 1104 w 1104"/>
              <a:gd name="T3" fmla="*/ 192 h 192"/>
              <a:gd name="T4" fmla="*/ 0 w 1104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192">
                <a:moveTo>
                  <a:pt x="1104" y="0"/>
                </a:moveTo>
                <a:lnTo>
                  <a:pt x="1104" y="192"/>
                </a:lnTo>
                <a:lnTo>
                  <a:pt x="0" y="192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5" name="Text Box 39"/>
          <p:cNvSpPr txBox="1">
            <a:spLocks noChangeArrowheads="1"/>
          </p:cNvSpPr>
          <p:nvPr/>
        </p:nvSpPr>
        <p:spPr bwMode="auto">
          <a:xfrm>
            <a:off x="1546226" y="6316663"/>
            <a:ext cx="27209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error</a:t>
            </a:r>
          </a:p>
        </p:txBody>
      </p:sp>
      <p:sp>
        <p:nvSpPr>
          <p:cNvPr id="162856" name="Text Box 40"/>
          <p:cNvSpPr txBox="1">
            <a:spLocks noChangeArrowheads="1"/>
          </p:cNvSpPr>
          <p:nvPr/>
        </p:nvSpPr>
        <p:spPr bwMode="auto">
          <a:xfrm>
            <a:off x="1676401" y="4114800"/>
            <a:ext cx="99578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logical</a:t>
            </a:r>
            <a:br>
              <a:rPr lang="en-US" altLang="en-US" sz="2000"/>
            </a:br>
            <a:r>
              <a:rPr lang="en-US" altLang="en-US" sz="2000"/>
              <a:t>address</a:t>
            </a:r>
          </a:p>
        </p:txBody>
      </p:sp>
      <p:sp>
        <p:nvSpPr>
          <p:cNvPr id="162857" name="Text Box 41"/>
          <p:cNvSpPr txBox="1">
            <a:spLocks noChangeArrowheads="1"/>
          </p:cNvSpPr>
          <p:nvPr/>
        </p:nvSpPr>
        <p:spPr bwMode="auto">
          <a:xfrm>
            <a:off x="9448800" y="4114801"/>
            <a:ext cx="11049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physical</a:t>
            </a:r>
            <a:br>
              <a:rPr lang="en-US" altLang="en-US" sz="2000"/>
            </a:br>
            <a:r>
              <a:rPr lang="en-US" altLang="en-US" sz="2000"/>
              <a:t>address</a:t>
            </a:r>
          </a:p>
        </p:txBody>
      </p:sp>
    </p:spTree>
    <p:extLst>
      <p:ext uri="{BB962C8B-B14F-4D97-AF65-F5344CB8AC3E}">
        <p14:creationId xmlns:p14="http://schemas.microsoft.com/office/powerpoint/2010/main" val="125857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" name="Shape 961"/>
          <p:cNvSpPr/>
          <p:nvPr/>
        </p:nvSpPr>
        <p:spPr>
          <a:xfrm>
            <a:off x="3064072" y="1336543"/>
            <a:ext cx="1758179" cy="535810"/>
          </a:xfrm>
          <a:prstGeom prst="rect">
            <a:avLst/>
          </a:prstGeom>
          <a:solidFill>
            <a:srgbClr val="11DBE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</a:t>
            </a:r>
          </a:p>
        </p:txBody>
      </p:sp>
      <p:sp>
        <p:nvSpPr>
          <p:cNvPr id="962" name="Shape 962"/>
          <p:cNvSpPr/>
          <p:nvPr/>
        </p:nvSpPr>
        <p:spPr>
          <a:xfrm>
            <a:off x="3064072" y="1872325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963" name="Shape 963"/>
          <p:cNvSpPr/>
          <p:nvPr/>
        </p:nvSpPr>
        <p:spPr>
          <a:xfrm>
            <a:off x="3064072" y="2408105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964" name="Shape 964"/>
          <p:cNvSpPr/>
          <p:nvPr/>
        </p:nvSpPr>
        <p:spPr>
          <a:xfrm>
            <a:off x="3064072" y="2943887"/>
            <a:ext cx="1758179" cy="53581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</a:t>
            </a:r>
          </a:p>
        </p:txBody>
      </p:sp>
      <p:sp>
        <p:nvSpPr>
          <p:cNvPr id="965" name="Shape 965"/>
          <p:cNvSpPr/>
          <p:nvPr/>
        </p:nvSpPr>
        <p:spPr>
          <a:xfrm>
            <a:off x="3064072" y="800762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966" name="Shape 966"/>
          <p:cNvSpPr/>
          <p:nvPr/>
        </p:nvSpPr>
        <p:spPr>
          <a:xfrm>
            <a:off x="3064072" y="3479668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967" name="Shape 967"/>
          <p:cNvSpPr/>
          <p:nvPr/>
        </p:nvSpPr>
        <p:spPr>
          <a:xfrm>
            <a:off x="2500154" y="2785625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4 KB</a:t>
            </a:r>
          </a:p>
        </p:txBody>
      </p:sp>
      <p:sp>
        <p:nvSpPr>
          <p:cNvPr id="968" name="Shape 968"/>
          <p:cNvSpPr/>
          <p:nvPr/>
        </p:nvSpPr>
        <p:spPr>
          <a:xfrm>
            <a:off x="2500154" y="3294617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5 KB</a:t>
            </a:r>
          </a:p>
        </p:txBody>
      </p:sp>
      <p:sp>
        <p:nvSpPr>
          <p:cNvPr id="969" name="Shape 969"/>
          <p:cNvSpPr/>
          <p:nvPr/>
        </p:nvSpPr>
        <p:spPr>
          <a:xfrm>
            <a:off x="2500154" y="3830399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6 KB</a:t>
            </a:r>
          </a:p>
        </p:txBody>
      </p:sp>
      <p:sp>
        <p:nvSpPr>
          <p:cNvPr id="970" name="Shape 970"/>
          <p:cNvSpPr/>
          <p:nvPr/>
        </p:nvSpPr>
        <p:spPr>
          <a:xfrm>
            <a:off x="2500154" y="1714063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2 KB</a:t>
            </a:r>
          </a:p>
        </p:txBody>
      </p:sp>
      <p:sp>
        <p:nvSpPr>
          <p:cNvPr id="971" name="Shape 971"/>
          <p:cNvSpPr/>
          <p:nvPr/>
        </p:nvSpPr>
        <p:spPr>
          <a:xfrm>
            <a:off x="2500154" y="2249844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3 KB</a:t>
            </a:r>
          </a:p>
        </p:txBody>
      </p:sp>
      <p:sp>
        <p:nvSpPr>
          <p:cNvPr id="972" name="Shape 972"/>
          <p:cNvSpPr/>
          <p:nvPr/>
        </p:nvSpPr>
        <p:spPr>
          <a:xfrm>
            <a:off x="2500154" y="1178282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1 KB</a:t>
            </a:r>
          </a:p>
        </p:txBody>
      </p:sp>
      <p:sp>
        <p:nvSpPr>
          <p:cNvPr id="973" name="Shape 973"/>
          <p:cNvSpPr/>
          <p:nvPr/>
        </p:nvSpPr>
        <p:spPr>
          <a:xfrm>
            <a:off x="2500154" y="642500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0 KB</a:t>
            </a:r>
          </a:p>
        </p:txBody>
      </p:sp>
      <p:sp>
        <p:nvSpPr>
          <p:cNvPr id="974" name="Shape 974"/>
          <p:cNvSpPr/>
          <p:nvPr/>
        </p:nvSpPr>
        <p:spPr>
          <a:xfrm flipH="1">
            <a:off x="4857742" y="1348826"/>
            <a:ext cx="456658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975" name="Shape 975"/>
          <p:cNvSpPr/>
          <p:nvPr/>
        </p:nvSpPr>
        <p:spPr>
          <a:xfrm>
            <a:off x="5317085" y="1113360"/>
            <a:ext cx="1755289" cy="46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base register</a:t>
            </a:r>
          </a:p>
        </p:txBody>
      </p:sp>
      <p:sp>
        <p:nvSpPr>
          <p:cNvPr id="976" name="Shape 976"/>
          <p:cNvSpPr/>
          <p:nvPr/>
        </p:nvSpPr>
        <p:spPr>
          <a:xfrm>
            <a:off x="7893552" y="1993120"/>
            <a:ext cx="1913474" cy="46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P1 is running</a:t>
            </a:r>
          </a:p>
        </p:txBody>
      </p:sp>
      <p:sp>
        <p:nvSpPr>
          <p:cNvPr id="977" name="Shape 977"/>
          <p:cNvSpPr/>
          <p:nvPr/>
        </p:nvSpPr>
        <p:spPr>
          <a:xfrm>
            <a:off x="4962633" y="1348826"/>
            <a:ext cx="2685" cy="517923"/>
          </a:xfrm>
          <a:prstGeom prst="line">
            <a:avLst/>
          </a:prstGeom>
          <a:ln w="25400">
            <a:solidFill>
              <a:schemeClr val="bg2"/>
            </a:solidFill>
            <a:miter lim="400000"/>
            <a:headEnd type="triangle"/>
            <a:tailEnd type="triangle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>
              <a:solidFill>
                <a:schemeClr val="bg2"/>
              </a:solidFill>
            </a:endParaRPr>
          </a:p>
        </p:txBody>
      </p:sp>
      <p:sp>
        <p:nvSpPr>
          <p:cNvPr id="978" name="Shape 978"/>
          <p:cNvSpPr/>
          <p:nvPr/>
        </p:nvSpPr>
        <p:spPr>
          <a:xfrm>
            <a:off x="5317085" y="1631282"/>
            <a:ext cx="2159245" cy="46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chemeClr val="bg2"/>
                </a:solidFill>
              </a:rPr>
              <a:t>bounds register</a:t>
            </a:r>
          </a:p>
        </p:txBody>
      </p:sp>
    </p:spTree>
    <p:extLst>
      <p:ext uri="{BB962C8B-B14F-4D97-AF65-F5344CB8AC3E}">
        <p14:creationId xmlns:p14="http://schemas.microsoft.com/office/powerpoint/2010/main" val="163645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" name="Shape 980"/>
          <p:cNvSpPr/>
          <p:nvPr/>
        </p:nvSpPr>
        <p:spPr>
          <a:xfrm>
            <a:off x="3064072" y="1336543"/>
            <a:ext cx="1758179" cy="535810"/>
          </a:xfrm>
          <a:prstGeom prst="rect">
            <a:avLst/>
          </a:prstGeom>
          <a:solidFill>
            <a:srgbClr val="11DBE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</a:t>
            </a:r>
          </a:p>
        </p:txBody>
      </p:sp>
      <p:sp>
        <p:nvSpPr>
          <p:cNvPr id="981" name="Shape 981"/>
          <p:cNvSpPr/>
          <p:nvPr/>
        </p:nvSpPr>
        <p:spPr>
          <a:xfrm>
            <a:off x="3064072" y="1872325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982" name="Shape 982"/>
          <p:cNvSpPr/>
          <p:nvPr/>
        </p:nvSpPr>
        <p:spPr>
          <a:xfrm>
            <a:off x="3064072" y="2408105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983" name="Shape 983"/>
          <p:cNvSpPr/>
          <p:nvPr/>
        </p:nvSpPr>
        <p:spPr>
          <a:xfrm>
            <a:off x="3064072" y="2943887"/>
            <a:ext cx="1758179" cy="53581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</a:t>
            </a:r>
          </a:p>
        </p:txBody>
      </p:sp>
      <p:sp>
        <p:nvSpPr>
          <p:cNvPr id="984" name="Shape 984"/>
          <p:cNvSpPr/>
          <p:nvPr/>
        </p:nvSpPr>
        <p:spPr>
          <a:xfrm>
            <a:off x="3064072" y="800762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985" name="Shape 985"/>
          <p:cNvSpPr/>
          <p:nvPr/>
        </p:nvSpPr>
        <p:spPr>
          <a:xfrm>
            <a:off x="3064072" y="3479668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986" name="Shape 986"/>
          <p:cNvSpPr/>
          <p:nvPr/>
        </p:nvSpPr>
        <p:spPr>
          <a:xfrm>
            <a:off x="2500154" y="2785625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4 KB</a:t>
            </a:r>
          </a:p>
        </p:txBody>
      </p:sp>
      <p:sp>
        <p:nvSpPr>
          <p:cNvPr id="987" name="Shape 987"/>
          <p:cNvSpPr/>
          <p:nvPr/>
        </p:nvSpPr>
        <p:spPr>
          <a:xfrm>
            <a:off x="2500154" y="3294617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5 KB</a:t>
            </a:r>
          </a:p>
        </p:txBody>
      </p:sp>
      <p:sp>
        <p:nvSpPr>
          <p:cNvPr id="988" name="Shape 988"/>
          <p:cNvSpPr/>
          <p:nvPr/>
        </p:nvSpPr>
        <p:spPr>
          <a:xfrm>
            <a:off x="2500154" y="3830399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6 KB</a:t>
            </a:r>
          </a:p>
        </p:txBody>
      </p:sp>
      <p:sp>
        <p:nvSpPr>
          <p:cNvPr id="989" name="Shape 989"/>
          <p:cNvSpPr/>
          <p:nvPr/>
        </p:nvSpPr>
        <p:spPr>
          <a:xfrm>
            <a:off x="2500154" y="1714063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2 KB</a:t>
            </a:r>
          </a:p>
        </p:txBody>
      </p:sp>
      <p:sp>
        <p:nvSpPr>
          <p:cNvPr id="990" name="Shape 990"/>
          <p:cNvSpPr/>
          <p:nvPr/>
        </p:nvSpPr>
        <p:spPr>
          <a:xfrm>
            <a:off x="2500154" y="2249844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3 KB</a:t>
            </a:r>
          </a:p>
        </p:txBody>
      </p:sp>
      <p:sp>
        <p:nvSpPr>
          <p:cNvPr id="991" name="Shape 991"/>
          <p:cNvSpPr/>
          <p:nvPr/>
        </p:nvSpPr>
        <p:spPr>
          <a:xfrm>
            <a:off x="2500154" y="1178282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1 KB</a:t>
            </a:r>
          </a:p>
        </p:txBody>
      </p:sp>
      <p:sp>
        <p:nvSpPr>
          <p:cNvPr id="992" name="Shape 992"/>
          <p:cNvSpPr/>
          <p:nvPr/>
        </p:nvSpPr>
        <p:spPr>
          <a:xfrm>
            <a:off x="2500154" y="642500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0 KB</a:t>
            </a:r>
          </a:p>
        </p:txBody>
      </p:sp>
      <p:sp>
        <p:nvSpPr>
          <p:cNvPr id="993" name="Shape 993"/>
          <p:cNvSpPr/>
          <p:nvPr/>
        </p:nvSpPr>
        <p:spPr>
          <a:xfrm>
            <a:off x="7893552" y="1993120"/>
            <a:ext cx="1913474" cy="46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P2 is running</a:t>
            </a:r>
          </a:p>
        </p:txBody>
      </p:sp>
      <p:sp>
        <p:nvSpPr>
          <p:cNvPr id="994" name="Shape 994"/>
          <p:cNvSpPr/>
          <p:nvPr/>
        </p:nvSpPr>
        <p:spPr>
          <a:xfrm flipH="1">
            <a:off x="4857742" y="2956170"/>
            <a:ext cx="456658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995" name="Shape 995"/>
          <p:cNvSpPr/>
          <p:nvPr/>
        </p:nvSpPr>
        <p:spPr>
          <a:xfrm>
            <a:off x="5317085" y="2720704"/>
            <a:ext cx="1755289" cy="46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base register</a:t>
            </a:r>
          </a:p>
        </p:txBody>
      </p:sp>
      <p:sp>
        <p:nvSpPr>
          <p:cNvPr id="996" name="Shape 996"/>
          <p:cNvSpPr/>
          <p:nvPr/>
        </p:nvSpPr>
        <p:spPr>
          <a:xfrm flipH="1">
            <a:off x="4951871" y="2956170"/>
            <a:ext cx="0" cy="517923"/>
          </a:xfrm>
          <a:prstGeom prst="line">
            <a:avLst/>
          </a:prstGeom>
          <a:ln w="25400">
            <a:solidFill>
              <a:schemeClr val="bg2"/>
            </a:solidFill>
            <a:miter lim="400000"/>
            <a:headEnd type="triangle"/>
            <a:tailEnd type="triangle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997" name="Shape 997"/>
          <p:cNvSpPr/>
          <p:nvPr/>
        </p:nvSpPr>
        <p:spPr>
          <a:xfrm>
            <a:off x="5317085" y="3238625"/>
            <a:ext cx="2159245" cy="46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 dirty="0">
                <a:solidFill>
                  <a:schemeClr val="bg2"/>
                </a:solidFill>
              </a:rPr>
              <a:t>bounds register</a:t>
            </a:r>
          </a:p>
        </p:txBody>
      </p:sp>
    </p:spTree>
    <p:extLst>
      <p:ext uri="{BB962C8B-B14F-4D97-AF65-F5344CB8AC3E}">
        <p14:creationId xmlns:p14="http://schemas.microsoft.com/office/powerpoint/2010/main" val="1003461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" name="Shape 999"/>
          <p:cNvSpPr/>
          <p:nvPr/>
        </p:nvSpPr>
        <p:spPr>
          <a:xfrm>
            <a:off x="3064072" y="1336543"/>
            <a:ext cx="1758179" cy="535810"/>
          </a:xfrm>
          <a:prstGeom prst="rect">
            <a:avLst/>
          </a:prstGeom>
          <a:solidFill>
            <a:srgbClr val="11DBE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</a:t>
            </a:r>
          </a:p>
        </p:txBody>
      </p:sp>
      <p:sp>
        <p:nvSpPr>
          <p:cNvPr id="1000" name="Shape 1000"/>
          <p:cNvSpPr/>
          <p:nvPr/>
        </p:nvSpPr>
        <p:spPr>
          <a:xfrm>
            <a:off x="3064072" y="1872325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001" name="Shape 1001"/>
          <p:cNvSpPr/>
          <p:nvPr/>
        </p:nvSpPr>
        <p:spPr>
          <a:xfrm>
            <a:off x="3064072" y="2408105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002" name="Shape 1002"/>
          <p:cNvSpPr/>
          <p:nvPr/>
        </p:nvSpPr>
        <p:spPr>
          <a:xfrm>
            <a:off x="3064072" y="2943887"/>
            <a:ext cx="1758179" cy="53581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</a:t>
            </a:r>
          </a:p>
        </p:txBody>
      </p:sp>
      <p:sp>
        <p:nvSpPr>
          <p:cNvPr id="1003" name="Shape 1003"/>
          <p:cNvSpPr/>
          <p:nvPr/>
        </p:nvSpPr>
        <p:spPr>
          <a:xfrm>
            <a:off x="3064072" y="800762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004" name="Shape 1004"/>
          <p:cNvSpPr/>
          <p:nvPr/>
        </p:nvSpPr>
        <p:spPr>
          <a:xfrm>
            <a:off x="3064072" y="3479668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005" name="Shape 1005"/>
          <p:cNvSpPr/>
          <p:nvPr/>
        </p:nvSpPr>
        <p:spPr>
          <a:xfrm>
            <a:off x="2500154" y="2785625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4 KB</a:t>
            </a:r>
          </a:p>
        </p:txBody>
      </p:sp>
      <p:sp>
        <p:nvSpPr>
          <p:cNvPr id="1006" name="Shape 1006"/>
          <p:cNvSpPr/>
          <p:nvPr/>
        </p:nvSpPr>
        <p:spPr>
          <a:xfrm>
            <a:off x="2500154" y="3294617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5 KB</a:t>
            </a:r>
          </a:p>
        </p:txBody>
      </p:sp>
      <p:sp>
        <p:nvSpPr>
          <p:cNvPr id="1007" name="Shape 1007"/>
          <p:cNvSpPr/>
          <p:nvPr/>
        </p:nvSpPr>
        <p:spPr>
          <a:xfrm>
            <a:off x="2500154" y="3830399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6 KB</a:t>
            </a:r>
          </a:p>
        </p:txBody>
      </p:sp>
      <p:sp>
        <p:nvSpPr>
          <p:cNvPr id="1008" name="Shape 1008"/>
          <p:cNvSpPr/>
          <p:nvPr/>
        </p:nvSpPr>
        <p:spPr>
          <a:xfrm>
            <a:off x="2500154" y="1714063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2 KB</a:t>
            </a:r>
          </a:p>
        </p:txBody>
      </p:sp>
      <p:sp>
        <p:nvSpPr>
          <p:cNvPr id="1009" name="Shape 1009"/>
          <p:cNvSpPr/>
          <p:nvPr/>
        </p:nvSpPr>
        <p:spPr>
          <a:xfrm>
            <a:off x="2500154" y="2249844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3 KB</a:t>
            </a:r>
          </a:p>
        </p:txBody>
      </p:sp>
      <p:sp>
        <p:nvSpPr>
          <p:cNvPr id="1010" name="Shape 1010"/>
          <p:cNvSpPr/>
          <p:nvPr/>
        </p:nvSpPr>
        <p:spPr>
          <a:xfrm>
            <a:off x="2500154" y="1178282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1 KB</a:t>
            </a:r>
          </a:p>
        </p:txBody>
      </p:sp>
      <p:sp>
        <p:nvSpPr>
          <p:cNvPr id="1011" name="Shape 1011"/>
          <p:cNvSpPr/>
          <p:nvPr/>
        </p:nvSpPr>
        <p:spPr>
          <a:xfrm>
            <a:off x="2500154" y="642500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0 KB</a:t>
            </a:r>
          </a:p>
        </p:txBody>
      </p:sp>
      <p:sp>
        <p:nvSpPr>
          <p:cNvPr id="1012" name="Shape 1012"/>
          <p:cNvSpPr/>
          <p:nvPr/>
        </p:nvSpPr>
        <p:spPr>
          <a:xfrm>
            <a:off x="6046117" y="98885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P1: load 100, R1</a:t>
            </a:r>
          </a:p>
        </p:txBody>
      </p:sp>
      <p:sp>
        <p:nvSpPr>
          <p:cNvPr id="1013" name="Shape 1013"/>
          <p:cNvSpPr/>
          <p:nvPr/>
        </p:nvSpPr>
        <p:spPr>
          <a:xfrm flipV="1">
            <a:off x="8130999" y="692864"/>
            <a:ext cx="1" cy="289473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014" name="Shape 1014"/>
          <p:cNvSpPr/>
          <p:nvPr/>
        </p:nvSpPr>
        <p:spPr>
          <a:xfrm flipH="1" flipV="1">
            <a:off x="6130363" y="976574"/>
            <a:ext cx="3820605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015" name="Shape 1015"/>
          <p:cNvSpPr/>
          <p:nvPr/>
        </p:nvSpPr>
        <p:spPr>
          <a:xfrm>
            <a:off x="8189242" y="98885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1124, R1</a:t>
            </a:r>
          </a:p>
        </p:txBody>
      </p:sp>
      <p:sp>
        <p:nvSpPr>
          <p:cNvPr id="1016" name="Shape 1016"/>
          <p:cNvSpPr/>
          <p:nvPr/>
        </p:nvSpPr>
        <p:spPr>
          <a:xfrm>
            <a:off x="6224710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Virtual</a:t>
            </a:r>
          </a:p>
        </p:txBody>
      </p:sp>
      <p:sp>
        <p:nvSpPr>
          <p:cNvPr id="1017" name="Shape 1017"/>
          <p:cNvSpPr/>
          <p:nvPr/>
        </p:nvSpPr>
        <p:spPr>
          <a:xfrm>
            <a:off x="8189242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Physical</a:t>
            </a:r>
          </a:p>
        </p:txBody>
      </p:sp>
      <p:sp>
        <p:nvSpPr>
          <p:cNvPr id="1018" name="Shape 1018"/>
          <p:cNvSpPr/>
          <p:nvPr/>
        </p:nvSpPr>
        <p:spPr>
          <a:xfrm>
            <a:off x="6046117" y="1346038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P2: load 100, R1</a:t>
            </a:r>
          </a:p>
        </p:txBody>
      </p:sp>
      <p:sp>
        <p:nvSpPr>
          <p:cNvPr id="1019" name="Shape 1019"/>
          <p:cNvSpPr/>
          <p:nvPr/>
        </p:nvSpPr>
        <p:spPr>
          <a:xfrm>
            <a:off x="8189242" y="1346038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4196, R1</a:t>
            </a:r>
          </a:p>
        </p:txBody>
      </p:sp>
      <p:sp>
        <p:nvSpPr>
          <p:cNvPr id="1020" name="Shape 1020"/>
          <p:cNvSpPr/>
          <p:nvPr/>
        </p:nvSpPr>
        <p:spPr>
          <a:xfrm>
            <a:off x="6046116" y="1703226"/>
            <a:ext cx="1937344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P2: load 1000, R1</a:t>
            </a:r>
          </a:p>
        </p:txBody>
      </p:sp>
      <p:sp>
        <p:nvSpPr>
          <p:cNvPr id="1021" name="Shape 1021"/>
          <p:cNvSpPr/>
          <p:nvPr/>
        </p:nvSpPr>
        <p:spPr>
          <a:xfrm>
            <a:off x="8189242" y="1703226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5196, R1</a:t>
            </a:r>
          </a:p>
        </p:txBody>
      </p:sp>
      <p:sp>
        <p:nvSpPr>
          <p:cNvPr id="1022" name="Shape 1022"/>
          <p:cNvSpPr/>
          <p:nvPr/>
        </p:nvSpPr>
        <p:spPr>
          <a:xfrm>
            <a:off x="6046116" y="2060413"/>
            <a:ext cx="1937344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P1: load 100, R1</a:t>
            </a:r>
          </a:p>
        </p:txBody>
      </p:sp>
      <p:sp>
        <p:nvSpPr>
          <p:cNvPr id="1023" name="Shape 1023"/>
          <p:cNvSpPr/>
          <p:nvPr/>
        </p:nvSpPr>
        <p:spPr>
          <a:xfrm>
            <a:off x="8189242" y="206041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2024, R1</a:t>
            </a:r>
          </a:p>
        </p:txBody>
      </p:sp>
      <p:sp>
        <p:nvSpPr>
          <p:cNvPr id="1024" name="Shape 1024"/>
          <p:cNvSpPr/>
          <p:nvPr/>
        </p:nvSpPr>
        <p:spPr>
          <a:xfrm>
            <a:off x="5267777" y="3320462"/>
            <a:ext cx="2329228" cy="46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Can </a:t>
            </a:r>
            <a:r>
              <a:rPr sz="2531">
                <a:solidFill>
                  <a:srgbClr val="11DBE3"/>
                </a:solidFill>
              </a:rPr>
              <a:t>P1</a:t>
            </a:r>
            <a:r>
              <a:rPr sz="2531">
                <a:solidFill>
                  <a:srgbClr val="FFFFFF"/>
                </a:solidFill>
              </a:rPr>
              <a:t> hurt </a:t>
            </a:r>
            <a:r>
              <a:rPr sz="2531">
                <a:solidFill>
                  <a:srgbClr val="E8A433"/>
                </a:solidFill>
              </a:rPr>
              <a:t>P2</a:t>
            </a:r>
            <a:r>
              <a:rPr sz="2531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1025" name="Shape 1025"/>
          <p:cNvSpPr/>
          <p:nvPr/>
        </p:nvSpPr>
        <p:spPr>
          <a:xfrm>
            <a:off x="6046116" y="2417601"/>
            <a:ext cx="2022183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P1: store 3072, R1</a:t>
            </a:r>
          </a:p>
        </p:txBody>
      </p:sp>
    </p:spTree>
    <p:extLst>
      <p:ext uri="{BB962C8B-B14F-4D97-AF65-F5344CB8AC3E}">
        <p14:creationId xmlns:p14="http://schemas.microsoft.com/office/powerpoint/2010/main" val="98347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hape 1027"/>
          <p:cNvSpPr/>
          <p:nvPr/>
        </p:nvSpPr>
        <p:spPr>
          <a:xfrm>
            <a:off x="3064072" y="1336543"/>
            <a:ext cx="1758179" cy="535810"/>
          </a:xfrm>
          <a:prstGeom prst="rect">
            <a:avLst/>
          </a:prstGeom>
          <a:solidFill>
            <a:srgbClr val="11DBE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</a:t>
            </a:r>
          </a:p>
        </p:txBody>
      </p:sp>
      <p:sp>
        <p:nvSpPr>
          <p:cNvPr id="1028" name="Shape 1028"/>
          <p:cNvSpPr/>
          <p:nvPr/>
        </p:nvSpPr>
        <p:spPr>
          <a:xfrm>
            <a:off x="3064072" y="1872325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029" name="Shape 1029"/>
          <p:cNvSpPr/>
          <p:nvPr/>
        </p:nvSpPr>
        <p:spPr>
          <a:xfrm>
            <a:off x="3064072" y="2408105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030" name="Shape 1030"/>
          <p:cNvSpPr/>
          <p:nvPr/>
        </p:nvSpPr>
        <p:spPr>
          <a:xfrm>
            <a:off x="3064072" y="2943887"/>
            <a:ext cx="1758179" cy="53581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</a:t>
            </a:r>
          </a:p>
        </p:txBody>
      </p:sp>
      <p:sp>
        <p:nvSpPr>
          <p:cNvPr id="1031" name="Shape 1031"/>
          <p:cNvSpPr/>
          <p:nvPr/>
        </p:nvSpPr>
        <p:spPr>
          <a:xfrm>
            <a:off x="3064072" y="800762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032" name="Shape 1032"/>
          <p:cNvSpPr/>
          <p:nvPr/>
        </p:nvSpPr>
        <p:spPr>
          <a:xfrm>
            <a:off x="3064072" y="3479668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033" name="Shape 1033"/>
          <p:cNvSpPr/>
          <p:nvPr/>
        </p:nvSpPr>
        <p:spPr>
          <a:xfrm>
            <a:off x="2500154" y="2785625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4 KB</a:t>
            </a:r>
          </a:p>
        </p:txBody>
      </p:sp>
      <p:sp>
        <p:nvSpPr>
          <p:cNvPr id="1034" name="Shape 1034"/>
          <p:cNvSpPr/>
          <p:nvPr/>
        </p:nvSpPr>
        <p:spPr>
          <a:xfrm>
            <a:off x="2500154" y="3294617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5 KB</a:t>
            </a:r>
          </a:p>
        </p:txBody>
      </p:sp>
      <p:sp>
        <p:nvSpPr>
          <p:cNvPr id="1035" name="Shape 1035"/>
          <p:cNvSpPr/>
          <p:nvPr/>
        </p:nvSpPr>
        <p:spPr>
          <a:xfrm>
            <a:off x="2500154" y="3830399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6 KB</a:t>
            </a:r>
          </a:p>
        </p:txBody>
      </p:sp>
      <p:sp>
        <p:nvSpPr>
          <p:cNvPr id="1036" name="Shape 1036"/>
          <p:cNvSpPr/>
          <p:nvPr/>
        </p:nvSpPr>
        <p:spPr>
          <a:xfrm>
            <a:off x="2500154" y="1714063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2 KB</a:t>
            </a:r>
          </a:p>
        </p:txBody>
      </p:sp>
      <p:sp>
        <p:nvSpPr>
          <p:cNvPr id="1037" name="Shape 1037"/>
          <p:cNvSpPr/>
          <p:nvPr/>
        </p:nvSpPr>
        <p:spPr>
          <a:xfrm>
            <a:off x="2500154" y="2249844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3 KB</a:t>
            </a:r>
          </a:p>
        </p:txBody>
      </p:sp>
      <p:sp>
        <p:nvSpPr>
          <p:cNvPr id="1038" name="Shape 1038"/>
          <p:cNvSpPr/>
          <p:nvPr/>
        </p:nvSpPr>
        <p:spPr>
          <a:xfrm>
            <a:off x="2500154" y="1178282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1 KB</a:t>
            </a:r>
          </a:p>
        </p:txBody>
      </p:sp>
      <p:sp>
        <p:nvSpPr>
          <p:cNvPr id="1039" name="Shape 1039"/>
          <p:cNvSpPr/>
          <p:nvPr/>
        </p:nvSpPr>
        <p:spPr>
          <a:xfrm>
            <a:off x="2500154" y="642500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0 KB</a:t>
            </a:r>
          </a:p>
        </p:txBody>
      </p:sp>
      <p:sp>
        <p:nvSpPr>
          <p:cNvPr id="1040" name="Shape 1040"/>
          <p:cNvSpPr/>
          <p:nvPr/>
        </p:nvSpPr>
        <p:spPr>
          <a:xfrm>
            <a:off x="6046117" y="98885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P1: load 100, R1</a:t>
            </a:r>
          </a:p>
        </p:txBody>
      </p:sp>
      <p:sp>
        <p:nvSpPr>
          <p:cNvPr id="1041" name="Shape 1041"/>
          <p:cNvSpPr/>
          <p:nvPr/>
        </p:nvSpPr>
        <p:spPr>
          <a:xfrm flipV="1">
            <a:off x="8130999" y="692864"/>
            <a:ext cx="1" cy="289473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042" name="Shape 1042"/>
          <p:cNvSpPr/>
          <p:nvPr/>
        </p:nvSpPr>
        <p:spPr>
          <a:xfrm flipH="1" flipV="1">
            <a:off x="6130363" y="976574"/>
            <a:ext cx="3820605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043" name="Shape 1043"/>
          <p:cNvSpPr/>
          <p:nvPr/>
        </p:nvSpPr>
        <p:spPr>
          <a:xfrm>
            <a:off x="8189242" y="98885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1124, R1</a:t>
            </a:r>
          </a:p>
        </p:txBody>
      </p:sp>
      <p:sp>
        <p:nvSpPr>
          <p:cNvPr id="1044" name="Shape 1044"/>
          <p:cNvSpPr/>
          <p:nvPr/>
        </p:nvSpPr>
        <p:spPr>
          <a:xfrm>
            <a:off x="6224710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Virtual</a:t>
            </a:r>
          </a:p>
        </p:txBody>
      </p:sp>
      <p:sp>
        <p:nvSpPr>
          <p:cNvPr id="1045" name="Shape 1045"/>
          <p:cNvSpPr/>
          <p:nvPr/>
        </p:nvSpPr>
        <p:spPr>
          <a:xfrm>
            <a:off x="8189242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Physical</a:t>
            </a:r>
          </a:p>
        </p:txBody>
      </p:sp>
      <p:sp>
        <p:nvSpPr>
          <p:cNvPr id="1046" name="Shape 1046"/>
          <p:cNvSpPr/>
          <p:nvPr/>
        </p:nvSpPr>
        <p:spPr>
          <a:xfrm>
            <a:off x="6046117" y="1346038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P2: load 100, R1</a:t>
            </a:r>
          </a:p>
        </p:txBody>
      </p:sp>
      <p:sp>
        <p:nvSpPr>
          <p:cNvPr id="1047" name="Shape 1047"/>
          <p:cNvSpPr/>
          <p:nvPr/>
        </p:nvSpPr>
        <p:spPr>
          <a:xfrm>
            <a:off x="8189242" y="1346038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4196, R1</a:t>
            </a:r>
          </a:p>
        </p:txBody>
      </p:sp>
      <p:sp>
        <p:nvSpPr>
          <p:cNvPr id="1048" name="Shape 1048"/>
          <p:cNvSpPr/>
          <p:nvPr/>
        </p:nvSpPr>
        <p:spPr>
          <a:xfrm>
            <a:off x="6046116" y="1703226"/>
            <a:ext cx="1937344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P2: load 1000, R1</a:t>
            </a:r>
          </a:p>
        </p:txBody>
      </p:sp>
      <p:sp>
        <p:nvSpPr>
          <p:cNvPr id="1049" name="Shape 1049"/>
          <p:cNvSpPr/>
          <p:nvPr/>
        </p:nvSpPr>
        <p:spPr>
          <a:xfrm>
            <a:off x="8189242" y="1703226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5196, R1</a:t>
            </a:r>
          </a:p>
        </p:txBody>
      </p:sp>
      <p:sp>
        <p:nvSpPr>
          <p:cNvPr id="1050" name="Shape 1050"/>
          <p:cNvSpPr/>
          <p:nvPr/>
        </p:nvSpPr>
        <p:spPr>
          <a:xfrm>
            <a:off x="6046116" y="2060413"/>
            <a:ext cx="1937344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P1: load 100, R1</a:t>
            </a:r>
          </a:p>
        </p:txBody>
      </p:sp>
      <p:sp>
        <p:nvSpPr>
          <p:cNvPr id="1051" name="Shape 1051"/>
          <p:cNvSpPr/>
          <p:nvPr/>
        </p:nvSpPr>
        <p:spPr>
          <a:xfrm>
            <a:off x="8189242" y="206041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2024, R1</a:t>
            </a:r>
          </a:p>
        </p:txBody>
      </p:sp>
      <p:sp>
        <p:nvSpPr>
          <p:cNvPr id="1052" name="Shape 1052"/>
          <p:cNvSpPr/>
          <p:nvPr/>
        </p:nvSpPr>
        <p:spPr>
          <a:xfrm>
            <a:off x="5267777" y="3320462"/>
            <a:ext cx="2329228" cy="46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Can </a:t>
            </a:r>
            <a:r>
              <a:rPr sz="2531">
                <a:solidFill>
                  <a:srgbClr val="11DBE3"/>
                </a:solidFill>
              </a:rPr>
              <a:t>P1</a:t>
            </a:r>
            <a:r>
              <a:rPr sz="2531">
                <a:solidFill>
                  <a:srgbClr val="FFFFFF"/>
                </a:solidFill>
              </a:rPr>
              <a:t> hurt </a:t>
            </a:r>
            <a:r>
              <a:rPr sz="2531">
                <a:solidFill>
                  <a:srgbClr val="E8A433"/>
                </a:solidFill>
              </a:rPr>
              <a:t>P2</a:t>
            </a:r>
            <a:r>
              <a:rPr sz="2531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1053" name="Shape 1053"/>
          <p:cNvSpPr/>
          <p:nvPr/>
        </p:nvSpPr>
        <p:spPr>
          <a:xfrm>
            <a:off x="6046116" y="2417601"/>
            <a:ext cx="2022183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P1: store 3072, R1</a:t>
            </a:r>
          </a:p>
        </p:txBody>
      </p:sp>
      <p:sp>
        <p:nvSpPr>
          <p:cNvPr id="1054" name="Shape 1054"/>
          <p:cNvSpPr/>
          <p:nvPr/>
        </p:nvSpPr>
        <p:spPr>
          <a:xfrm>
            <a:off x="8251749" y="239974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solidFill>
                  <a:srgbClr val="971817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/>
              <a:t>interrupt OS!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046418" y="2409650"/>
            <a:ext cx="1393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3072 &gt; 1024</a:t>
            </a:r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32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Shape 1056"/>
          <p:cNvSpPr/>
          <p:nvPr/>
        </p:nvSpPr>
        <p:spPr>
          <a:xfrm>
            <a:off x="3064072" y="1336543"/>
            <a:ext cx="1758179" cy="535810"/>
          </a:xfrm>
          <a:prstGeom prst="rect">
            <a:avLst/>
          </a:prstGeom>
          <a:solidFill>
            <a:srgbClr val="11DBE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</a:t>
            </a:r>
          </a:p>
        </p:txBody>
      </p:sp>
      <p:sp>
        <p:nvSpPr>
          <p:cNvPr id="1057" name="Shape 1057"/>
          <p:cNvSpPr/>
          <p:nvPr/>
        </p:nvSpPr>
        <p:spPr>
          <a:xfrm>
            <a:off x="3064072" y="1872325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058" name="Shape 1058"/>
          <p:cNvSpPr/>
          <p:nvPr/>
        </p:nvSpPr>
        <p:spPr>
          <a:xfrm>
            <a:off x="3064072" y="2408105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059" name="Shape 1059"/>
          <p:cNvSpPr/>
          <p:nvPr/>
        </p:nvSpPr>
        <p:spPr>
          <a:xfrm>
            <a:off x="3064072" y="2943887"/>
            <a:ext cx="1758179" cy="53581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</a:t>
            </a:r>
          </a:p>
        </p:txBody>
      </p:sp>
      <p:sp>
        <p:nvSpPr>
          <p:cNvPr id="1060" name="Shape 1060"/>
          <p:cNvSpPr/>
          <p:nvPr/>
        </p:nvSpPr>
        <p:spPr>
          <a:xfrm>
            <a:off x="3064072" y="800762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061" name="Shape 1061"/>
          <p:cNvSpPr/>
          <p:nvPr/>
        </p:nvSpPr>
        <p:spPr>
          <a:xfrm>
            <a:off x="3064072" y="3479668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062" name="Shape 1062"/>
          <p:cNvSpPr/>
          <p:nvPr/>
        </p:nvSpPr>
        <p:spPr>
          <a:xfrm>
            <a:off x="2500154" y="2785625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4 KB</a:t>
            </a:r>
          </a:p>
        </p:txBody>
      </p:sp>
      <p:sp>
        <p:nvSpPr>
          <p:cNvPr id="1063" name="Shape 1063"/>
          <p:cNvSpPr/>
          <p:nvPr/>
        </p:nvSpPr>
        <p:spPr>
          <a:xfrm>
            <a:off x="2500154" y="3294617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5 KB</a:t>
            </a:r>
          </a:p>
        </p:txBody>
      </p:sp>
      <p:sp>
        <p:nvSpPr>
          <p:cNvPr id="1064" name="Shape 1064"/>
          <p:cNvSpPr/>
          <p:nvPr/>
        </p:nvSpPr>
        <p:spPr>
          <a:xfrm>
            <a:off x="2500154" y="3830399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6 KB</a:t>
            </a:r>
          </a:p>
        </p:txBody>
      </p:sp>
      <p:sp>
        <p:nvSpPr>
          <p:cNvPr id="1065" name="Shape 1065"/>
          <p:cNvSpPr/>
          <p:nvPr/>
        </p:nvSpPr>
        <p:spPr>
          <a:xfrm>
            <a:off x="2500154" y="1714063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2 KB</a:t>
            </a:r>
          </a:p>
        </p:txBody>
      </p:sp>
      <p:sp>
        <p:nvSpPr>
          <p:cNvPr id="1066" name="Shape 1066"/>
          <p:cNvSpPr/>
          <p:nvPr/>
        </p:nvSpPr>
        <p:spPr>
          <a:xfrm>
            <a:off x="2500154" y="2249844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3 KB</a:t>
            </a:r>
          </a:p>
        </p:txBody>
      </p:sp>
      <p:sp>
        <p:nvSpPr>
          <p:cNvPr id="1067" name="Shape 1067"/>
          <p:cNvSpPr/>
          <p:nvPr/>
        </p:nvSpPr>
        <p:spPr>
          <a:xfrm>
            <a:off x="2500154" y="1178282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1 KB</a:t>
            </a:r>
          </a:p>
        </p:txBody>
      </p:sp>
      <p:sp>
        <p:nvSpPr>
          <p:cNvPr id="1068" name="Shape 1068"/>
          <p:cNvSpPr/>
          <p:nvPr/>
        </p:nvSpPr>
        <p:spPr>
          <a:xfrm>
            <a:off x="2500154" y="642500"/>
            <a:ext cx="543420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>
                <a:solidFill>
                  <a:srgbClr val="FFFFFF"/>
                </a:solidFill>
              </a:rPr>
              <a:t>0 KB</a:t>
            </a:r>
          </a:p>
        </p:txBody>
      </p:sp>
      <p:sp>
        <p:nvSpPr>
          <p:cNvPr id="1069" name="Shape 1069"/>
          <p:cNvSpPr/>
          <p:nvPr/>
        </p:nvSpPr>
        <p:spPr>
          <a:xfrm>
            <a:off x="6046117" y="98885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P1: load 100, R1</a:t>
            </a:r>
          </a:p>
        </p:txBody>
      </p:sp>
      <p:sp>
        <p:nvSpPr>
          <p:cNvPr id="1070" name="Shape 1070"/>
          <p:cNvSpPr/>
          <p:nvPr/>
        </p:nvSpPr>
        <p:spPr>
          <a:xfrm flipV="1">
            <a:off x="8130999" y="692864"/>
            <a:ext cx="1" cy="289473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071" name="Shape 1071"/>
          <p:cNvSpPr/>
          <p:nvPr/>
        </p:nvSpPr>
        <p:spPr>
          <a:xfrm flipH="1" flipV="1">
            <a:off x="6130363" y="976574"/>
            <a:ext cx="3820605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072" name="Shape 1072"/>
          <p:cNvSpPr/>
          <p:nvPr/>
        </p:nvSpPr>
        <p:spPr>
          <a:xfrm>
            <a:off x="8189242" y="98885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1124, R1</a:t>
            </a:r>
          </a:p>
        </p:txBody>
      </p:sp>
      <p:sp>
        <p:nvSpPr>
          <p:cNvPr id="1073" name="Shape 1073"/>
          <p:cNvSpPr/>
          <p:nvPr/>
        </p:nvSpPr>
        <p:spPr>
          <a:xfrm>
            <a:off x="6224710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Virtual</a:t>
            </a:r>
          </a:p>
        </p:txBody>
      </p:sp>
      <p:sp>
        <p:nvSpPr>
          <p:cNvPr id="1074" name="Shape 1074"/>
          <p:cNvSpPr/>
          <p:nvPr/>
        </p:nvSpPr>
        <p:spPr>
          <a:xfrm>
            <a:off x="8189242" y="63166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Physical</a:t>
            </a:r>
          </a:p>
        </p:txBody>
      </p:sp>
      <p:sp>
        <p:nvSpPr>
          <p:cNvPr id="1075" name="Shape 1075"/>
          <p:cNvSpPr/>
          <p:nvPr/>
        </p:nvSpPr>
        <p:spPr>
          <a:xfrm>
            <a:off x="6046117" y="1346038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P2: load 100, R1</a:t>
            </a:r>
          </a:p>
        </p:txBody>
      </p:sp>
      <p:sp>
        <p:nvSpPr>
          <p:cNvPr id="1076" name="Shape 1076"/>
          <p:cNvSpPr/>
          <p:nvPr/>
        </p:nvSpPr>
        <p:spPr>
          <a:xfrm>
            <a:off x="8189242" y="1346038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4196, R1</a:t>
            </a:r>
          </a:p>
        </p:txBody>
      </p:sp>
      <p:sp>
        <p:nvSpPr>
          <p:cNvPr id="1077" name="Shape 1077"/>
          <p:cNvSpPr/>
          <p:nvPr/>
        </p:nvSpPr>
        <p:spPr>
          <a:xfrm>
            <a:off x="6046116" y="1703226"/>
            <a:ext cx="1937344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P2: load 1000, R1</a:t>
            </a:r>
          </a:p>
        </p:txBody>
      </p:sp>
      <p:sp>
        <p:nvSpPr>
          <p:cNvPr id="1078" name="Shape 1078"/>
          <p:cNvSpPr/>
          <p:nvPr/>
        </p:nvSpPr>
        <p:spPr>
          <a:xfrm>
            <a:off x="8189242" y="1703226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5196, R1</a:t>
            </a:r>
          </a:p>
        </p:txBody>
      </p:sp>
      <p:sp>
        <p:nvSpPr>
          <p:cNvPr id="1079" name="Shape 1079"/>
          <p:cNvSpPr/>
          <p:nvPr/>
        </p:nvSpPr>
        <p:spPr>
          <a:xfrm>
            <a:off x="6046116" y="2060413"/>
            <a:ext cx="1937344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P1: load 100, R1</a:t>
            </a:r>
          </a:p>
        </p:txBody>
      </p:sp>
      <p:sp>
        <p:nvSpPr>
          <p:cNvPr id="1080" name="Shape 1080"/>
          <p:cNvSpPr/>
          <p:nvPr/>
        </p:nvSpPr>
        <p:spPr>
          <a:xfrm>
            <a:off x="8189242" y="2060413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 load 2024, R1</a:t>
            </a:r>
          </a:p>
        </p:txBody>
      </p:sp>
      <p:sp>
        <p:nvSpPr>
          <p:cNvPr id="1081" name="Shape 1081"/>
          <p:cNvSpPr/>
          <p:nvPr/>
        </p:nvSpPr>
        <p:spPr>
          <a:xfrm>
            <a:off x="5267777" y="3320462"/>
            <a:ext cx="2329228" cy="46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31">
                <a:solidFill>
                  <a:srgbClr val="FFFFFF"/>
                </a:solidFill>
              </a:rPr>
              <a:t>Can </a:t>
            </a:r>
            <a:r>
              <a:rPr sz="2531">
                <a:solidFill>
                  <a:srgbClr val="11DBE3"/>
                </a:solidFill>
              </a:rPr>
              <a:t>P1</a:t>
            </a:r>
            <a:r>
              <a:rPr sz="2531">
                <a:solidFill>
                  <a:srgbClr val="FFFFFF"/>
                </a:solidFill>
              </a:rPr>
              <a:t> hurt </a:t>
            </a:r>
            <a:r>
              <a:rPr sz="2531">
                <a:solidFill>
                  <a:srgbClr val="E8A433"/>
                </a:solidFill>
              </a:rPr>
              <a:t>P2</a:t>
            </a:r>
            <a:r>
              <a:rPr sz="2531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1082" name="Shape 1082"/>
          <p:cNvSpPr/>
          <p:nvPr/>
        </p:nvSpPr>
        <p:spPr>
          <a:xfrm>
            <a:off x="6046116" y="2417601"/>
            <a:ext cx="2022183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P1: store 3072, R1</a:t>
            </a:r>
          </a:p>
        </p:txBody>
      </p:sp>
      <p:sp>
        <p:nvSpPr>
          <p:cNvPr id="1083" name="Shape 1083"/>
          <p:cNvSpPr/>
          <p:nvPr/>
        </p:nvSpPr>
        <p:spPr>
          <a:xfrm>
            <a:off x="8251749" y="2399741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solidFill>
                  <a:srgbClr val="971817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/>
              <a:t>interrupt OS!</a:t>
            </a:r>
          </a:p>
        </p:txBody>
      </p:sp>
      <p:pic>
        <p:nvPicPr>
          <p:cNvPr id="1084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08279" y="1336557"/>
            <a:ext cx="669763" cy="53581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916130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Managing Processes</a:t>
            </a:r>
            <a:br>
              <a:rPr lang="en-US" altLang="en-US"/>
            </a:br>
            <a:r>
              <a:rPr lang="en-US" altLang="en-US"/>
              <a:t> with Base and Bounds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6519" y="1828801"/>
            <a:ext cx="10774084" cy="429736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400" dirty="0"/>
              <a:t>Context-switch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Add base and bounds registers to PCB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Steps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/>
              <a:t>Change to privileged mode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/>
              <a:t>Save base and bounds registers of old process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/>
              <a:t>Load base and bounds registers of new process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/>
              <a:t>Change to user mode and jump to new process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400" dirty="0"/>
              <a:t>What if don’t change base and bounds registers when switch?</a:t>
            </a:r>
          </a:p>
          <a:p>
            <a:pPr lvl="2">
              <a:lnSpc>
                <a:spcPct val="90000"/>
              </a:lnSpc>
            </a:pPr>
            <a:endParaRPr lang="en-US" altLang="en-US" sz="1800" dirty="0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400" dirty="0"/>
              <a:t>Protection requirement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User process cannot change base and bounds registers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User process cannot change to privileged mode</a:t>
            </a:r>
          </a:p>
        </p:txBody>
      </p:sp>
    </p:spTree>
    <p:extLst>
      <p:ext uri="{BB962C8B-B14F-4D97-AF65-F5344CB8AC3E}">
        <p14:creationId xmlns:p14="http://schemas.microsoft.com/office/powerpoint/2010/main" val="102369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Base and Bounds </a:t>
            </a:r>
            <a:r>
              <a:rPr lang="en-US" altLang="en-US" dirty="0" smtClean="0"/>
              <a:t>Advantages</a:t>
            </a:r>
            <a:endParaRPr lang="en-US" altLang="en-US" dirty="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48" y="1506073"/>
            <a:ext cx="11716870" cy="50381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3200" dirty="0"/>
              <a:t>Advantages</a:t>
            </a:r>
          </a:p>
          <a:p>
            <a:pPr lvl="1">
              <a:lnSpc>
                <a:spcPct val="90000"/>
              </a:lnSpc>
            </a:pPr>
            <a:r>
              <a:rPr lang="en-US" altLang="en-US" sz="2800" dirty="0"/>
              <a:t>Provides protection (both read and write) across address spaces</a:t>
            </a:r>
          </a:p>
          <a:p>
            <a:pPr lvl="1">
              <a:lnSpc>
                <a:spcPct val="90000"/>
              </a:lnSpc>
            </a:pPr>
            <a:r>
              <a:rPr lang="en-US" altLang="en-US" sz="2800" dirty="0"/>
              <a:t>Supports dynamic relocation</a:t>
            </a:r>
          </a:p>
          <a:p>
            <a:pPr lvl="2">
              <a:lnSpc>
                <a:spcPct val="90000"/>
              </a:lnSpc>
            </a:pPr>
            <a:r>
              <a:rPr lang="en-US" altLang="en-US" sz="2400" dirty="0"/>
              <a:t>Can </a:t>
            </a:r>
            <a:r>
              <a:rPr lang="en-US" altLang="en-US" sz="2400" dirty="0" smtClean="0"/>
              <a:t>place process at different locations initially and also move </a:t>
            </a:r>
            <a:r>
              <a:rPr lang="en-US" altLang="en-US" sz="2400" dirty="0"/>
              <a:t>address </a:t>
            </a:r>
            <a:r>
              <a:rPr lang="en-US" altLang="en-US" sz="2400" dirty="0" smtClean="0"/>
              <a:t>spaces</a:t>
            </a:r>
          </a:p>
          <a:p>
            <a:pPr lvl="2">
              <a:lnSpc>
                <a:spcPct val="90000"/>
              </a:lnSpc>
            </a:pPr>
            <a:endParaRPr lang="en-US" altLang="en-US" sz="2400" dirty="0"/>
          </a:p>
          <a:p>
            <a:pPr marL="577821" lvl="2" indent="0">
              <a:lnSpc>
                <a:spcPct val="90000"/>
              </a:lnSpc>
              <a:buNone/>
            </a:pPr>
            <a:endParaRPr lang="en-US" altLang="en-US" sz="2400" dirty="0"/>
          </a:p>
          <a:p>
            <a:pPr lvl="1">
              <a:lnSpc>
                <a:spcPct val="90000"/>
              </a:lnSpc>
            </a:pPr>
            <a:r>
              <a:rPr lang="en-US" altLang="en-US" sz="2800" dirty="0" smtClean="0"/>
              <a:t>Simple</a:t>
            </a:r>
            <a:r>
              <a:rPr lang="en-US" altLang="en-US" sz="2800" dirty="0"/>
              <a:t>, inexpensive implementation</a:t>
            </a:r>
          </a:p>
          <a:p>
            <a:pPr lvl="2">
              <a:lnSpc>
                <a:spcPct val="90000"/>
              </a:lnSpc>
            </a:pPr>
            <a:r>
              <a:rPr lang="en-US" altLang="en-US" sz="2400" dirty="0"/>
              <a:t>Few registers, little logic in MMU</a:t>
            </a:r>
          </a:p>
          <a:p>
            <a:pPr lvl="1">
              <a:lnSpc>
                <a:spcPct val="90000"/>
              </a:lnSpc>
            </a:pPr>
            <a:r>
              <a:rPr lang="en-US" altLang="en-US" sz="2800" dirty="0"/>
              <a:t>Fast</a:t>
            </a:r>
          </a:p>
          <a:p>
            <a:pPr lvl="2">
              <a:lnSpc>
                <a:spcPct val="90000"/>
              </a:lnSpc>
            </a:pPr>
            <a:r>
              <a:rPr lang="en-US" altLang="en-US" sz="2400" dirty="0"/>
              <a:t>Add and compare </a:t>
            </a:r>
            <a:r>
              <a:rPr lang="en-US" altLang="en-US" sz="2400" dirty="0" smtClean="0"/>
              <a:t>in parallel</a:t>
            </a:r>
            <a:endParaRPr lang="en-US" altLang="en-US" sz="28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264137" y="4072226"/>
            <a:ext cx="5143925" cy="2199205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sz="110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7864469" y="4343604"/>
            <a:ext cx="1257404" cy="31417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100"/>
              <a:t>base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0722205" y="4343604"/>
            <a:ext cx="514392" cy="31417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100"/>
              <a:t>mode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9293337" y="4343604"/>
            <a:ext cx="1257404" cy="31417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100"/>
              <a:t>bounds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6835685" y="4343605"/>
            <a:ext cx="8066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/>
              <a:t>registers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8150244" y="4186518"/>
            <a:ext cx="57419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50"/>
              <a:t>32 bits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9636266" y="4186518"/>
            <a:ext cx="57419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50"/>
              <a:t>32 bits</a:t>
            </a: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665051" y="4186518"/>
            <a:ext cx="44755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50"/>
              <a:t>1 bit</a:t>
            </a:r>
          </a:p>
        </p:txBody>
      </p:sp>
      <p:sp>
        <p:nvSpPr>
          <p:cNvPr id="12" name="AutoShape 17"/>
          <p:cNvSpPr>
            <a:spLocks noChangeArrowheads="1"/>
          </p:cNvSpPr>
          <p:nvPr/>
        </p:nvSpPr>
        <p:spPr bwMode="auto">
          <a:xfrm>
            <a:off x="6892839" y="4762500"/>
            <a:ext cx="571547" cy="680706"/>
          </a:xfrm>
          <a:prstGeom prst="diamond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000"/>
              <a:t>mode </a:t>
            </a:r>
            <a:br>
              <a:rPr lang="en-US" altLang="en-US" sz="1000"/>
            </a:br>
            <a:r>
              <a:rPr lang="en-US" altLang="en-US" sz="1000"/>
              <a:t>= </a:t>
            </a:r>
            <a:br>
              <a:rPr lang="en-US" altLang="en-US" sz="1000"/>
            </a:br>
            <a:r>
              <a:rPr lang="en-US" altLang="en-US" sz="1000"/>
              <a:t>user?</a:t>
            </a:r>
            <a:endParaRPr lang="en-US" altLang="en-US" sz="1100"/>
          </a:p>
        </p:txBody>
      </p:sp>
      <p:sp>
        <p:nvSpPr>
          <p:cNvPr id="13" name="AutoShape 19"/>
          <p:cNvSpPr>
            <a:spLocks noChangeArrowheads="1"/>
          </p:cNvSpPr>
          <p:nvPr/>
        </p:nvSpPr>
        <p:spPr bwMode="auto">
          <a:xfrm>
            <a:off x="6892839" y="5600293"/>
            <a:ext cx="571547" cy="680706"/>
          </a:xfrm>
          <a:prstGeom prst="diamond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000"/>
              <a:t>&lt;</a:t>
            </a:r>
            <a:br>
              <a:rPr lang="en-US" altLang="en-US" sz="1000"/>
            </a:br>
            <a:r>
              <a:rPr lang="en-US" altLang="en-US" sz="1000"/>
              <a:t>bounds?</a:t>
            </a:r>
            <a:endParaRPr lang="en-US" altLang="en-US" sz="1100"/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7350077" y="4814862"/>
            <a:ext cx="4572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/>
              <a:t>no</a:t>
            </a:r>
          </a:p>
        </p:txBody>
      </p:sp>
      <p:sp>
        <p:nvSpPr>
          <p:cNvPr id="15" name="Text Box 21"/>
          <p:cNvSpPr txBox="1">
            <a:spLocks noChangeArrowheads="1"/>
          </p:cNvSpPr>
          <p:nvPr/>
        </p:nvSpPr>
        <p:spPr bwMode="auto">
          <a:xfrm>
            <a:off x="7292922" y="6071551"/>
            <a:ext cx="40008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/>
              <a:t>no</a:t>
            </a:r>
          </a:p>
        </p:txBody>
      </p:sp>
      <p:sp>
        <p:nvSpPr>
          <p:cNvPr id="16" name="Text Box 22"/>
          <p:cNvSpPr txBox="1">
            <a:spLocks noChangeArrowheads="1"/>
          </p:cNvSpPr>
          <p:nvPr/>
        </p:nvSpPr>
        <p:spPr bwMode="auto">
          <a:xfrm>
            <a:off x="7178613" y="5286121"/>
            <a:ext cx="4572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/>
              <a:t>yes</a:t>
            </a: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7407232" y="5652655"/>
            <a:ext cx="4572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/>
              <a:t>yes</a:t>
            </a:r>
          </a:p>
        </p:txBody>
      </p:sp>
      <p:sp>
        <p:nvSpPr>
          <p:cNvPr id="18" name="Line 25"/>
          <p:cNvSpPr>
            <a:spLocks noChangeShapeType="1"/>
          </p:cNvSpPr>
          <p:nvPr/>
        </p:nvSpPr>
        <p:spPr bwMode="auto">
          <a:xfrm>
            <a:off x="5692590" y="5129034"/>
            <a:ext cx="1200249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19" name="Line 26"/>
          <p:cNvSpPr>
            <a:spLocks noChangeShapeType="1"/>
          </p:cNvSpPr>
          <p:nvPr/>
        </p:nvSpPr>
        <p:spPr bwMode="auto">
          <a:xfrm>
            <a:off x="7464386" y="5129034"/>
            <a:ext cx="480099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20" name="Line 27"/>
          <p:cNvSpPr>
            <a:spLocks noChangeShapeType="1"/>
          </p:cNvSpPr>
          <p:nvPr/>
        </p:nvSpPr>
        <p:spPr bwMode="auto">
          <a:xfrm>
            <a:off x="7464386" y="5914465"/>
            <a:ext cx="160033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21" name="Rectangle 28"/>
          <p:cNvSpPr>
            <a:spLocks noChangeArrowheads="1"/>
          </p:cNvSpPr>
          <p:nvPr/>
        </p:nvSpPr>
        <p:spPr bwMode="auto">
          <a:xfrm>
            <a:off x="9121873" y="5600293"/>
            <a:ext cx="743011" cy="5759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100"/>
              <a:t>+ </a:t>
            </a:r>
            <a:br>
              <a:rPr lang="en-US" altLang="en-US" sz="1100"/>
            </a:br>
            <a:r>
              <a:rPr lang="en-US" altLang="en-US" sz="1100"/>
              <a:t>base</a:t>
            </a:r>
          </a:p>
        </p:txBody>
      </p:sp>
      <p:sp>
        <p:nvSpPr>
          <p:cNvPr id="22" name="Line 35"/>
          <p:cNvSpPr>
            <a:spLocks noChangeShapeType="1"/>
          </p:cNvSpPr>
          <p:nvPr/>
        </p:nvSpPr>
        <p:spPr bwMode="auto">
          <a:xfrm>
            <a:off x="7178613" y="5443207"/>
            <a:ext cx="0" cy="20944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23" name="Freeform 37"/>
          <p:cNvSpPr>
            <a:spLocks/>
          </p:cNvSpPr>
          <p:nvPr/>
        </p:nvSpPr>
        <p:spPr bwMode="auto">
          <a:xfrm>
            <a:off x="9864885" y="5129034"/>
            <a:ext cx="514392" cy="785430"/>
          </a:xfrm>
          <a:custGeom>
            <a:avLst/>
            <a:gdLst>
              <a:gd name="T0" fmla="*/ 0 w 432"/>
              <a:gd name="T1" fmla="*/ 720 h 720"/>
              <a:gd name="T2" fmla="*/ 432 w 432"/>
              <a:gd name="T3" fmla="*/ 720 h 720"/>
              <a:gd name="T4" fmla="*/ 432 w 432"/>
              <a:gd name="T5" fmla="*/ 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720">
                <a:moveTo>
                  <a:pt x="0" y="720"/>
                </a:moveTo>
                <a:lnTo>
                  <a:pt x="432" y="720"/>
                </a:lnTo>
                <a:lnTo>
                  <a:pt x="432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24" name="Freeform 38"/>
          <p:cNvSpPr>
            <a:spLocks/>
          </p:cNvSpPr>
          <p:nvPr/>
        </p:nvSpPr>
        <p:spPr bwMode="auto">
          <a:xfrm>
            <a:off x="5864054" y="6280999"/>
            <a:ext cx="1314559" cy="209448"/>
          </a:xfrm>
          <a:custGeom>
            <a:avLst/>
            <a:gdLst>
              <a:gd name="T0" fmla="*/ 1104 w 1104"/>
              <a:gd name="T1" fmla="*/ 0 h 192"/>
              <a:gd name="T2" fmla="*/ 1104 w 1104"/>
              <a:gd name="T3" fmla="*/ 192 h 192"/>
              <a:gd name="T4" fmla="*/ 0 w 1104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192">
                <a:moveTo>
                  <a:pt x="1104" y="0"/>
                </a:moveTo>
                <a:lnTo>
                  <a:pt x="1104" y="192"/>
                </a:lnTo>
                <a:lnTo>
                  <a:pt x="0" y="192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25" name="Text Box 39"/>
          <p:cNvSpPr txBox="1">
            <a:spLocks noChangeArrowheads="1"/>
          </p:cNvSpPr>
          <p:nvPr/>
        </p:nvSpPr>
        <p:spPr bwMode="auto">
          <a:xfrm>
            <a:off x="5709261" y="6170821"/>
            <a:ext cx="20409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100"/>
              <a:t>error</a:t>
            </a:r>
          </a:p>
        </p:txBody>
      </p:sp>
      <p:sp>
        <p:nvSpPr>
          <p:cNvPr id="26" name="Text Box 40"/>
          <p:cNvSpPr txBox="1">
            <a:spLocks noChangeArrowheads="1"/>
          </p:cNvSpPr>
          <p:nvPr/>
        </p:nvSpPr>
        <p:spPr bwMode="auto">
          <a:xfrm>
            <a:off x="5806900" y="4657776"/>
            <a:ext cx="6703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/>
              <a:t>logical</a:t>
            </a:r>
            <a:br>
              <a:rPr lang="en-US" altLang="en-US" sz="1200"/>
            </a:br>
            <a:r>
              <a:rPr lang="en-US" altLang="en-US" sz="1200"/>
              <a:t>address</a:t>
            </a:r>
          </a:p>
        </p:txBody>
      </p:sp>
      <p:sp>
        <p:nvSpPr>
          <p:cNvPr id="27" name="Text Box 41"/>
          <p:cNvSpPr txBox="1">
            <a:spLocks noChangeArrowheads="1"/>
          </p:cNvSpPr>
          <p:nvPr/>
        </p:nvSpPr>
        <p:spPr bwMode="auto">
          <a:xfrm>
            <a:off x="11488763" y="4657777"/>
            <a:ext cx="7152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/>
              <a:t>physical</a:t>
            </a:r>
            <a:br>
              <a:rPr lang="en-US" altLang="en-US" sz="1200"/>
            </a:br>
            <a:r>
              <a:rPr lang="en-US" altLang="en-US" sz="1200"/>
              <a:t>address</a:t>
            </a:r>
          </a:p>
        </p:txBody>
      </p:sp>
    </p:spTree>
    <p:extLst>
      <p:ext uri="{BB962C8B-B14F-4D97-AF65-F5344CB8AC3E}">
        <p14:creationId xmlns:p14="http://schemas.microsoft.com/office/powerpoint/2010/main" val="167552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Base and Bounds </a:t>
            </a:r>
            <a:r>
              <a:rPr lang="en-US" altLang="en-US" dirty="0" smtClean="0"/>
              <a:t>DISADVANTAGES</a:t>
            </a:r>
            <a:endParaRPr lang="en-US" altLang="en-US" dirty="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012" y="1667437"/>
            <a:ext cx="10899590" cy="50381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800" dirty="0" smtClean="0"/>
              <a:t>Disadvantages</a:t>
            </a:r>
            <a:endParaRPr lang="en-US" altLang="en-US" sz="2800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Each process must be allocated contiguously in physical memory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Must allocate memory that may not be used by </a:t>
            </a:r>
            <a:r>
              <a:rPr lang="en-US" altLang="en-US" sz="2000" dirty="0" smtClean="0"/>
              <a:t>process</a:t>
            </a:r>
          </a:p>
          <a:p>
            <a:pPr marL="577821" lvl="2" indent="0">
              <a:lnSpc>
                <a:spcPct val="90000"/>
              </a:lnSpc>
              <a:buNone/>
            </a:pPr>
            <a:endParaRPr lang="en-US" altLang="en-US" sz="2000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No partial sharing: Cannot share limited parts of address space</a:t>
            </a:r>
          </a:p>
          <a:p>
            <a:pPr lvl="1">
              <a:lnSpc>
                <a:spcPct val="90000"/>
              </a:lnSpc>
            </a:pPr>
            <a:endParaRPr lang="en-US" altLang="en-US" sz="2000" dirty="0"/>
          </a:p>
          <a:p>
            <a:pPr lvl="1">
              <a:lnSpc>
                <a:spcPct val="90000"/>
              </a:lnSpc>
            </a:pPr>
            <a:endParaRPr lang="en-US" altLang="en-US" sz="2000" dirty="0"/>
          </a:p>
          <a:p>
            <a:pPr lvl="2">
              <a:lnSpc>
                <a:spcPct val="90000"/>
              </a:lnSpc>
            </a:pPr>
            <a:endParaRPr lang="en-US" altLang="en-US" sz="1800" dirty="0"/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9409950" y="3411066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>
              <a:latin typeface="Marker Felt" charset="0"/>
            </a:endParaRPr>
          </a:p>
        </p:txBody>
      </p:sp>
      <p:sp>
        <p:nvSpPr>
          <p:cNvPr id="5" name="Rectangle 207"/>
          <p:cNvSpPr>
            <a:spLocks noChangeArrowheads="1"/>
          </p:cNvSpPr>
          <p:nvPr/>
        </p:nvSpPr>
        <p:spPr bwMode="auto">
          <a:xfrm>
            <a:off x="9054350" y="3730154"/>
            <a:ext cx="2209800" cy="297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08"/>
          <p:cNvSpPr>
            <a:spLocks noChangeArrowheads="1"/>
          </p:cNvSpPr>
          <p:nvPr/>
        </p:nvSpPr>
        <p:spPr bwMode="auto">
          <a:xfrm>
            <a:off x="9054350" y="5901854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dirty="0">
                <a:solidFill>
                  <a:schemeClr val="bg2"/>
                </a:solidFill>
              </a:rPr>
              <a:t>Stack</a:t>
            </a:r>
          </a:p>
        </p:txBody>
      </p:sp>
      <p:sp>
        <p:nvSpPr>
          <p:cNvPr id="7" name="Rectangle 209"/>
          <p:cNvSpPr>
            <a:spLocks noChangeArrowheads="1"/>
          </p:cNvSpPr>
          <p:nvPr/>
        </p:nvSpPr>
        <p:spPr bwMode="auto">
          <a:xfrm>
            <a:off x="9054350" y="3767131"/>
            <a:ext cx="2209800" cy="533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bg1"/>
                </a:solidFill>
              </a:rPr>
              <a:t>Code</a:t>
            </a:r>
          </a:p>
        </p:txBody>
      </p:sp>
      <p:sp>
        <p:nvSpPr>
          <p:cNvPr id="8" name="Rectangle 210"/>
          <p:cNvSpPr>
            <a:spLocks noChangeArrowheads="1"/>
          </p:cNvSpPr>
          <p:nvPr/>
        </p:nvSpPr>
        <p:spPr bwMode="auto">
          <a:xfrm>
            <a:off x="9054350" y="4325465"/>
            <a:ext cx="2209800" cy="63892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Heap</a:t>
            </a:r>
          </a:p>
        </p:txBody>
      </p:sp>
      <p:sp>
        <p:nvSpPr>
          <p:cNvPr id="9" name="Line 211"/>
          <p:cNvSpPr>
            <a:spLocks noChangeShapeType="1"/>
          </p:cNvSpPr>
          <p:nvPr/>
        </p:nvSpPr>
        <p:spPr bwMode="auto">
          <a:xfrm>
            <a:off x="10141320" y="4962892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212"/>
          <p:cNvSpPr>
            <a:spLocks noChangeShapeType="1"/>
          </p:cNvSpPr>
          <p:nvPr/>
        </p:nvSpPr>
        <p:spPr bwMode="auto">
          <a:xfrm>
            <a:off x="10150285" y="5554191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1385178" y="3603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349320" y="6508374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</a:t>
            </a:r>
            <a:r>
              <a:rPr lang="en-US" dirty="0" smtClean="0"/>
              <a:t>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0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Multiprogramming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Goals</a:t>
            </a:r>
            <a:endParaRPr lang="en-US" altLang="en-US" dirty="0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7587" y="1649187"/>
            <a:ext cx="10873016" cy="4476978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400" dirty="0"/>
              <a:t>Transparency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Processes are not aware that memory is shared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Works regardless of number and/or location of processes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400" dirty="0" smtClean="0"/>
              <a:t>Protection</a:t>
            </a:r>
            <a:endParaRPr lang="en-US" altLang="en-US" sz="2400" dirty="0"/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Cannot corrupt OS or other processes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Privacy: Cannot read data of other processes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400" dirty="0"/>
              <a:t>Efficiency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Do not waste </a:t>
            </a:r>
            <a:r>
              <a:rPr lang="en-US" altLang="en-US" sz="2000" dirty="0" smtClean="0"/>
              <a:t>memory </a:t>
            </a:r>
            <a:r>
              <a:rPr lang="en-US" altLang="en-US" sz="2000" dirty="0" smtClean="0"/>
              <a:t>resources (minimize fragmentation)</a:t>
            </a:r>
            <a:endParaRPr lang="en-US" altLang="en-US" sz="2000" dirty="0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400" dirty="0" smtClean="0"/>
              <a:t>Sharing</a:t>
            </a:r>
            <a:endParaRPr lang="en-US" altLang="en-US" sz="2400" dirty="0"/>
          </a:p>
          <a:p>
            <a:pPr lvl="1">
              <a:lnSpc>
                <a:spcPct val="90000"/>
              </a:lnSpc>
            </a:pPr>
            <a:r>
              <a:rPr lang="en-US" altLang="en-US" sz="2000" dirty="0" smtClean="0"/>
              <a:t>Cooperating </a:t>
            </a:r>
            <a:r>
              <a:rPr lang="en-US" altLang="en-US" sz="2000" dirty="0"/>
              <a:t>processes can share portions of address space</a:t>
            </a:r>
          </a:p>
          <a:p>
            <a:pPr lvl="1">
              <a:lnSpc>
                <a:spcPct val="9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8389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uiExpand="1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dirty="0" smtClean="0"/>
              <a:t>5) Segmentation</a:t>
            </a:r>
            <a:endParaRPr lang="en-US" altLang="en-US" sz="5400" dirty="0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1" y="1828801"/>
            <a:ext cx="10845802" cy="4297363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Divide address space into logical segments</a:t>
            </a:r>
          </a:p>
          <a:p>
            <a:pPr lvl="1"/>
            <a:r>
              <a:rPr lang="en-US" altLang="en-US" dirty="0"/>
              <a:t>Each segment corresponds to logical entity in address space</a:t>
            </a:r>
          </a:p>
          <a:p>
            <a:pPr lvl="2"/>
            <a:r>
              <a:rPr lang="en-US" altLang="en-US" dirty="0"/>
              <a:t>code, stack, heap</a:t>
            </a:r>
          </a:p>
          <a:p>
            <a:pPr marL="0" indent="0">
              <a:buNone/>
            </a:pPr>
            <a:r>
              <a:rPr lang="en-US" altLang="en-US" dirty="0"/>
              <a:t>Each segment can independently:</a:t>
            </a:r>
          </a:p>
          <a:p>
            <a:pPr lvl="1"/>
            <a:r>
              <a:rPr lang="en-US" altLang="en-US" dirty="0"/>
              <a:t>be placed separately in physical memory</a:t>
            </a:r>
          </a:p>
          <a:p>
            <a:pPr lvl="1"/>
            <a:r>
              <a:rPr lang="en-US" altLang="en-US" dirty="0"/>
              <a:t>grow and shrink</a:t>
            </a:r>
          </a:p>
          <a:p>
            <a:pPr lvl="1"/>
            <a:r>
              <a:rPr lang="en-US" altLang="en-US" dirty="0"/>
              <a:t>be protected (separate read/write/execute protection bits)</a:t>
            </a: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9409950" y="3411066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>
              <a:latin typeface="Marker Felt" charset="0"/>
            </a:endParaRPr>
          </a:p>
        </p:txBody>
      </p:sp>
      <p:sp>
        <p:nvSpPr>
          <p:cNvPr id="5" name="Rectangle 207"/>
          <p:cNvSpPr>
            <a:spLocks noChangeArrowheads="1"/>
          </p:cNvSpPr>
          <p:nvPr/>
        </p:nvSpPr>
        <p:spPr bwMode="auto">
          <a:xfrm>
            <a:off x="9054350" y="3730154"/>
            <a:ext cx="2209800" cy="297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08"/>
          <p:cNvSpPr>
            <a:spLocks noChangeArrowheads="1"/>
          </p:cNvSpPr>
          <p:nvPr/>
        </p:nvSpPr>
        <p:spPr bwMode="auto">
          <a:xfrm>
            <a:off x="9054350" y="5901854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dirty="0">
                <a:solidFill>
                  <a:schemeClr val="bg2"/>
                </a:solidFill>
              </a:rPr>
              <a:t>Stack</a:t>
            </a:r>
          </a:p>
        </p:txBody>
      </p:sp>
      <p:sp>
        <p:nvSpPr>
          <p:cNvPr id="7" name="Rectangle 209"/>
          <p:cNvSpPr>
            <a:spLocks noChangeArrowheads="1"/>
          </p:cNvSpPr>
          <p:nvPr/>
        </p:nvSpPr>
        <p:spPr bwMode="auto">
          <a:xfrm>
            <a:off x="9054350" y="3767131"/>
            <a:ext cx="2209800" cy="533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bg1"/>
                </a:solidFill>
              </a:rPr>
              <a:t>Code</a:t>
            </a:r>
          </a:p>
        </p:txBody>
      </p:sp>
      <p:sp>
        <p:nvSpPr>
          <p:cNvPr id="8" name="Rectangle 210"/>
          <p:cNvSpPr>
            <a:spLocks noChangeArrowheads="1"/>
          </p:cNvSpPr>
          <p:nvPr/>
        </p:nvSpPr>
        <p:spPr bwMode="auto">
          <a:xfrm>
            <a:off x="9054350" y="4325465"/>
            <a:ext cx="2209800" cy="63892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Heap</a:t>
            </a:r>
          </a:p>
        </p:txBody>
      </p:sp>
      <p:sp>
        <p:nvSpPr>
          <p:cNvPr id="9" name="Line 211"/>
          <p:cNvSpPr>
            <a:spLocks noChangeShapeType="1"/>
          </p:cNvSpPr>
          <p:nvPr/>
        </p:nvSpPr>
        <p:spPr bwMode="auto">
          <a:xfrm>
            <a:off x="10141320" y="4962892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212"/>
          <p:cNvSpPr>
            <a:spLocks noChangeShapeType="1"/>
          </p:cNvSpPr>
          <p:nvPr/>
        </p:nvSpPr>
        <p:spPr bwMode="auto">
          <a:xfrm>
            <a:off x="10150285" y="5554191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1385178" y="3603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349320" y="6508374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</a:t>
            </a:r>
            <a:r>
              <a:rPr lang="en-US" dirty="0" smtClean="0"/>
              <a:t>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48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dirty="0"/>
              <a:t>Segmented Addressing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39153"/>
            <a:ext cx="10845802" cy="4387011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Process now specifies segment and offset within segment</a:t>
            </a:r>
          </a:p>
          <a:p>
            <a:pPr marL="0" indent="0">
              <a:buNone/>
            </a:pPr>
            <a:r>
              <a:rPr lang="en-US" altLang="en-US" dirty="0" smtClean="0"/>
              <a:t>How </a:t>
            </a:r>
            <a:r>
              <a:rPr lang="en-US" altLang="en-US" dirty="0"/>
              <a:t>does process designate a particular segment?</a:t>
            </a:r>
          </a:p>
          <a:p>
            <a:pPr lvl="1"/>
            <a:r>
              <a:rPr lang="en-US" altLang="en-US" dirty="0"/>
              <a:t>Use part of logical address</a:t>
            </a:r>
          </a:p>
          <a:p>
            <a:pPr lvl="2"/>
            <a:r>
              <a:rPr lang="en-US" altLang="en-US" dirty="0"/>
              <a:t>Top bits of logical address select segment</a:t>
            </a:r>
          </a:p>
          <a:p>
            <a:pPr lvl="2"/>
            <a:r>
              <a:rPr lang="en-US" altLang="en-US" dirty="0"/>
              <a:t>Low bits of logical address select offset within </a:t>
            </a:r>
            <a:r>
              <a:rPr lang="en-US" altLang="en-US" dirty="0" smtClean="0"/>
              <a:t>segment</a:t>
            </a:r>
          </a:p>
          <a:p>
            <a:pPr marL="577821" lvl="2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What if small address space, not enough bits?</a:t>
            </a:r>
          </a:p>
          <a:p>
            <a:pPr lvl="1"/>
            <a:r>
              <a:rPr lang="en-US" altLang="en-US" sz="2000" dirty="0"/>
              <a:t>Implicitly by type of memory reference</a:t>
            </a:r>
          </a:p>
          <a:p>
            <a:pPr lvl="1"/>
            <a:r>
              <a:rPr lang="en-US" altLang="en-US" sz="2000" dirty="0"/>
              <a:t>Special registers</a:t>
            </a:r>
          </a:p>
          <a:p>
            <a:pPr lvl="2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8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Segmentation Implementation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5410200"/>
            <a:ext cx="8458200" cy="1524000"/>
          </a:xfrm>
        </p:spPr>
        <p:txBody>
          <a:bodyPr/>
          <a:lstStyle/>
          <a:p>
            <a:pPr lvl="1">
              <a:buFont typeface="Times" charset="0"/>
              <a:buNone/>
            </a:pPr>
            <a:endParaRPr lang="en-US" altLang="en-US"/>
          </a:p>
          <a:p>
            <a:pPr lvl="1"/>
            <a:endParaRPr lang="en-US" altLang="en-US"/>
          </a:p>
        </p:txBody>
      </p:sp>
      <p:graphicFrame>
        <p:nvGraphicFramePr>
          <p:cNvPr id="169005" name="Group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930551"/>
              </p:ext>
            </p:extLst>
          </p:nvPr>
        </p:nvGraphicFramePr>
        <p:xfrm>
          <a:off x="2667000" y="2667000"/>
          <a:ext cx="6096000" cy="2286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Segment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Base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Bounds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R 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0x2000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0x6ff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1 0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0x0000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0x4ff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1 1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0x3000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0xfff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1 1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0x0000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0x000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0 0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9006" name="Rectangle 46"/>
          <p:cNvSpPr>
            <a:spLocks noChangeArrowheads="1"/>
          </p:cNvSpPr>
          <p:nvPr/>
        </p:nvSpPr>
        <p:spPr bwMode="auto">
          <a:xfrm>
            <a:off x="340659" y="1461245"/>
            <a:ext cx="117348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defRPr sz="2800">
                <a:solidFill>
                  <a:schemeClr val="tx1"/>
                </a:solidFill>
                <a:latin typeface="Chalkboard" charset="0"/>
              </a:defRPr>
            </a:lvl1pPr>
            <a:lvl2pPr marL="742950" indent="-285750">
              <a:spcBef>
                <a:spcPct val="20000"/>
              </a:spcBef>
              <a:buFont typeface="Times" charset="0"/>
              <a:buChar char="•"/>
              <a:defRPr sz="2400">
                <a:solidFill>
                  <a:schemeClr val="tx1"/>
                </a:solidFill>
                <a:latin typeface="Chalkboard" charset="0"/>
              </a:defRPr>
            </a:lvl2pPr>
            <a:lvl3pPr marL="11430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halkboard" charset="0"/>
              </a:defRPr>
            </a:lvl3pPr>
            <a:lvl4pPr marL="1600200" indent="-228600">
              <a:spcBef>
                <a:spcPct val="20000"/>
              </a:spcBef>
              <a:buFont typeface="Times" charset="0"/>
              <a:buChar char="•"/>
              <a:defRPr>
                <a:solidFill>
                  <a:schemeClr val="tx1"/>
                </a:solidFill>
                <a:latin typeface="Chalkboard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halkboard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halkboard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halkboard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halkboard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halkboard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chemeClr val="bg2"/>
                </a:solidFill>
                <a:latin typeface="+mn-lt"/>
              </a:rPr>
              <a:t>MMU contains Segment Table (per process)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chemeClr val="bg2"/>
                </a:solidFill>
                <a:latin typeface="+mn-lt"/>
              </a:rPr>
              <a:t>Each segment has own base and bounds, protection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chemeClr val="bg2"/>
                </a:solidFill>
                <a:latin typeface="+mn-lt"/>
              </a:rPr>
              <a:t>Example: 14 bit logical address, 4 </a:t>
            </a:r>
            <a:r>
              <a:rPr lang="en-US" altLang="en-US" sz="2000" dirty="0" smtClean="0">
                <a:solidFill>
                  <a:schemeClr val="bg2"/>
                </a:solidFill>
                <a:latin typeface="+mn-lt"/>
              </a:rPr>
              <a:t>segments; how many bits for segment? How many bits for offset?</a:t>
            </a:r>
            <a:endParaRPr lang="en-US" altLang="en-US" sz="2000" dirty="0">
              <a:solidFill>
                <a:schemeClr val="bg2"/>
              </a:solidFill>
              <a:latin typeface="+mn-lt"/>
            </a:endParaRPr>
          </a:p>
          <a:p>
            <a:pPr lvl="1" eaLnBrk="1" hangingPunct="1">
              <a:lnSpc>
                <a:spcPct val="90000"/>
              </a:lnSpc>
              <a:buFont typeface="Times" charset="0"/>
              <a:buNone/>
            </a:pPr>
            <a:endParaRPr lang="en-US" altLang="en-US" sz="2000" dirty="0">
              <a:solidFill>
                <a:schemeClr val="bg2"/>
              </a:solidFill>
              <a:latin typeface="+mn-lt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sz="20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054858" y="3100569"/>
            <a:ext cx="2016899" cy="5909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mtClean="0">
                <a:solidFill>
                  <a:schemeClr val="bg2"/>
                </a:solidFill>
              </a:rPr>
              <a:t>remember: </a:t>
            </a:r>
            <a:br>
              <a:rPr lang="en-US" altLang="en-US" smtClean="0">
                <a:solidFill>
                  <a:schemeClr val="bg2"/>
                </a:solidFill>
              </a:rPr>
            </a:br>
            <a:r>
              <a:rPr lang="en-US" altLang="en-US" smtClean="0">
                <a:solidFill>
                  <a:schemeClr val="bg2"/>
                </a:solidFill>
              </a:rPr>
              <a:t>1 </a:t>
            </a:r>
            <a:r>
              <a:rPr lang="en-US" altLang="en-US">
                <a:solidFill>
                  <a:schemeClr val="bg2"/>
                </a:solidFill>
              </a:rPr>
              <a:t>hex digit-&gt;</a:t>
            </a:r>
            <a:r>
              <a:rPr lang="en-US" altLang="en-US">
                <a:solidFill>
                  <a:schemeClr val="bg2"/>
                </a:solidFill>
              </a:rPr>
              <a:t>4 </a:t>
            </a:r>
            <a:r>
              <a:rPr lang="en-US" altLang="en-US" smtClean="0">
                <a:solidFill>
                  <a:schemeClr val="bg2"/>
                </a:solidFill>
              </a:rPr>
              <a:t>bits</a:t>
            </a:r>
            <a:endParaRPr lang="en-US" alt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48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Quiz: Address Translations with Segmentation</a:t>
            </a:r>
            <a:endParaRPr lang="en-US" altLang="en-US" dirty="0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5410200"/>
            <a:ext cx="8458200" cy="1524000"/>
          </a:xfrm>
        </p:spPr>
        <p:txBody>
          <a:bodyPr/>
          <a:lstStyle/>
          <a:p>
            <a:pPr lvl="1">
              <a:buFont typeface="Times" charset="0"/>
              <a:buNone/>
            </a:pPr>
            <a:endParaRPr lang="en-US" altLang="en-US"/>
          </a:p>
          <a:p>
            <a:pPr lvl="1"/>
            <a:endParaRPr lang="en-US" altLang="en-US"/>
          </a:p>
        </p:txBody>
      </p:sp>
      <p:graphicFrame>
        <p:nvGraphicFramePr>
          <p:cNvPr id="169005" name="Group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930551"/>
              </p:ext>
            </p:extLst>
          </p:nvPr>
        </p:nvGraphicFramePr>
        <p:xfrm>
          <a:off x="2667000" y="2667000"/>
          <a:ext cx="6096000" cy="2286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Segment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Base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Bounds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R 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0x2000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0x6ff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1 0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0x0000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0x4ff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1 1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0x3000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0xfff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1 1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0x0000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0x000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halkboard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imes" charset="0"/>
                        <a:defRPr sz="2000">
                          <a:solidFill>
                            <a:schemeClr val="tx1"/>
                          </a:solidFill>
                          <a:latin typeface="Chalkboard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halkboard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charset="0"/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halkboard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</a:rPr>
                        <a:t>0 0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9006" name="Rectangle 46"/>
          <p:cNvSpPr>
            <a:spLocks noChangeArrowheads="1"/>
          </p:cNvSpPr>
          <p:nvPr/>
        </p:nvSpPr>
        <p:spPr bwMode="auto">
          <a:xfrm>
            <a:off x="340659" y="1461245"/>
            <a:ext cx="1170790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defRPr sz="2800">
                <a:solidFill>
                  <a:schemeClr val="tx1"/>
                </a:solidFill>
                <a:latin typeface="Chalkboard" charset="0"/>
              </a:defRPr>
            </a:lvl1pPr>
            <a:lvl2pPr marL="742950" indent="-285750">
              <a:spcBef>
                <a:spcPct val="20000"/>
              </a:spcBef>
              <a:buFont typeface="Times" charset="0"/>
              <a:buChar char="•"/>
              <a:defRPr sz="2400">
                <a:solidFill>
                  <a:schemeClr val="tx1"/>
                </a:solidFill>
                <a:latin typeface="Chalkboard" charset="0"/>
              </a:defRPr>
            </a:lvl2pPr>
            <a:lvl3pPr marL="11430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halkboard" charset="0"/>
              </a:defRPr>
            </a:lvl3pPr>
            <a:lvl4pPr marL="1600200" indent="-228600">
              <a:spcBef>
                <a:spcPct val="20000"/>
              </a:spcBef>
              <a:buFont typeface="Times" charset="0"/>
              <a:buChar char="•"/>
              <a:defRPr>
                <a:solidFill>
                  <a:schemeClr val="tx1"/>
                </a:solidFill>
                <a:latin typeface="Chalkboard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halkboard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halkboard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halkboard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halkboard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halkboard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chemeClr val="bg2"/>
                </a:solidFill>
                <a:latin typeface="+mn-lt"/>
              </a:rPr>
              <a:t>MMU contains Segment Table (per process)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chemeClr val="bg2"/>
                </a:solidFill>
                <a:latin typeface="+mn-lt"/>
              </a:rPr>
              <a:t>Each segment has own base and bounds, protection bits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>
                <a:solidFill>
                  <a:schemeClr val="bg2"/>
                </a:solidFill>
                <a:latin typeface="+mn-lt"/>
              </a:rPr>
              <a:t>Example: 14 bit logical address, 4 </a:t>
            </a:r>
            <a:r>
              <a:rPr lang="en-US" altLang="en-US" sz="2000" dirty="0" smtClean="0">
                <a:solidFill>
                  <a:schemeClr val="bg2"/>
                </a:solidFill>
                <a:latin typeface="+mn-lt"/>
              </a:rPr>
              <a:t>segments; how many bits for segment</a:t>
            </a:r>
            <a:r>
              <a:rPr lang="en-US" altLang="en-US" sz="2000" dirty="0">
                <a:solidFill>
                  <a:schemeClr val="bg2"/>
                </a:solidFill>
                <a:latin typeface="+mn-lt"/>
              </a:rPr>
              <a:t>? How many bits for offset?</a:t>
            </a:r>
          </a:p>
          <a:p>
            <a:pPr lvl="1">
              <a:lnSpc>
                <a:spcPct val="90000"/>
              </a:lnSpc>
            </a:pPr>
            <a:endParaRPr lang="en-US" altLang="en-US" sz="2000" dirty="0">
              <a:solidFill>
                <a:schemeClr val="bg2"/>
              </a:solidFill>
              <a:latin typeface="+mn-lt"/>
            </a:endParaRPr>
          </a:p>
          <a:p>
            <a:pPr lvl="1" eaLnBrk="1" hangingPunct="1">
              <a:lnSpc>
                <a:spcPct val="90000"/>
              </a:lnSpc>
              <a:buFont typeface="Times" charset="0"/>
              <a:buNone/>
            </a:pPr>
            <a:endParaRPr lang="en-US" altLang="en-US" sz="2000" dirty="0">
              <a:solidFill>
                <a:schemeClr val="bg2"/>
              </a:solidFill>
              <a:latin typeface="+mn-lt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sz="20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69007" name="Rectangle 47"/>
          <p:cNvSpPr>
            <a:spLocks noChangeArrowheads="1"/>
          </p:cNvSpPr>
          <p:nvPr/>
        </p:nvSpPr>
        <p:spPr bwMode="auto">
          <a:xfrm>
            <a:off x="484093" y="5141258"/>
            <a:ext cx="11564471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defRPr sz="2800">
                <a:solidFill>
                  <a:schemeClr val="tx1"/>
                </a:solidFill>
                <a:latin typeface="Chalkboard" charset="0"/>
              </a:defRPr>
            </a:lvl1pPr>
            <a:lvl2pPr marL="742950" indent="-285750">
              <a:spcBef>
                <a:spcPct val="20000"/>
              </a:spcBef>
              <a:buFont typeface="Times" charset="0"/>
              <a:buChar char="•"/>
              <a:defRPr sz="2400">
                <a:solidFill>
                  <a:schemeClr val="tx1"/>
                </a:solidFill>
                <a:latin typeface="Chalkboard" charset="0"/>
              </a:defRPr>
            </a:lvl2pPr>
            <a:lvl3pPr marL="11430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halkboard" charset="0"/>
              </a:defRPr>
            </a:lvl3pPr>
            <a:lvl4pPr marL="1600200" indent="-228600">
              <a:spcBef>
                <a:spcPct val="20000"/>
              </a:spcBef>
              <a:buFont typeface="Times" charset="0"/>
              <a:buChar char="•"/>
              <a:defRPr>
                <a:solidFill>
                  <a:schemeClr val="tx1"/>
                </a:solidFill>
                <a:latin typeface="Chalkboard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halkboard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halkboard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halkboard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halkboard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halkboard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chemeClr val="bg2"/>
                </a:solidFill>
              </a:rPr>
              <a:t>Translate logical addresses </a:t>
            </a:r>
            <a:r>
              <a:rPr lang="en-US" altLang="en-US" sz="2400" dirty="0" smtClean="0">
                <a:solidFill>
                  <a:schemeClr val="bg2"/>
                </a:solidFill>
              </a:rPr>
              <a:t>(in hex) to </a:t>
            </a:r>
            <a:r>
              <a:rPr lang="en-US" altLang="en-US" sz="2400" dirty="0">
                <a:solidFill>
                  <a:schemeClr val="bg2"/>
                </a:solidFill>
              </a:rPr>
              <a:t>physical </a:t>
            </a:r>
            <a:r>
              <a:rPr lang="en-US" altLang="en-US" sz="2400" dirty="0" smtClean="0">
                <a:solidFill>
                  <a:schemeClr val="bg2"/>
                </a:solidFill>
              </a:rPr>
              <a:t>addresses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 smtClean="0">
                <a:solidFill>
                  <a:schemeClr val="bg2"/>
                </a:solidFill>
                <a:latin typeface="Courier" charset="0"/>
              </a:rPr>
              <a:t>0x0240: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 smtClean="0">
                <a:solidFill>
                  <a:schemeClr val="bg2"/>
                </a:solidFill>
                <a:latin typeface="Courier" charset="0"/>
              </a:rPr>
              <a:t>0x1108</a:t>
            </a:r>
            <a:r>
              <a:rPr lang="en-US" altLang="en-US" sz="1800" dirty="0">
                <a:solidFill>
                  <a:schemeClr val="bg2"/>
                </a:solidFill>
                <a:latin typeface="Courier" charset="0"/>
              </a:rPr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>
                <a:solidFill>
                  <a:schemeClr val="bg2"/>
                </a:solidFill>
                <a:latin typeface="Courier" charset="0"/>
              </a:rPr>
              <a:t>0x265c: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>
                <a:solidFill>
                  <a:schemeClr val="bg2"/>
                </a:solidFill>
                <a:latin typeface="Courier" charset="0"/>
              </a:rPr>
              <a:t>0x3002: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800" dirty="0">
              <a:solidFill>
                <a:schemeClr val="bg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054858" y="3100569"/>
            <a:ext cx="2016899" cy="5909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mtClean="0">
                <a:solidFill>
                  <a:schemeClr val="bg2"/>
                </a:solidFill>
              </a:rPr>
              <a:t>remember: </a:t>
            </a:r>
            <a:br>
              <a:rPr lang="en-US" altLang="en-US" smtClean="0">
                <a:solidFill>
                  <a:schemeClr val="bg2"/>
                </a:solidFill>
              </a:rPr>
            </a:br>
            <a:r>
              <a:rPr lang="en-US" altLang="en-US" smtClean="0">
                <a:solidFill>
                  <a:schemeClr val="bg2"/>
                </a:solidFill>
              </a:rPr>
              <a:t>1 </a:t>
            </a:r>
            <a:r>
              <a:rPr lang="en-US" altLang="en-US">
                <a:solidFill>
                  <a:schemeClr val="bg2"/>
                </a:solidFill>
              </a:rPr>
              <a:t>hex digit-&gt;</a:t>
            </a:r>
            <a:r>
              <a:rPr lang="en-US" altLang="en-US">
                <a:solidFill>
                  <a:schemeClr val="bg2"/>
                </a:solidFill>
              </a:rPr>
              <a:t>4 </a:t>
            </a:r>
            <a:r>
              <a:rPr lang="en-US" altLang="en-US" smtClean="0">
                <a:solidFill>
                  <a:schemeClr val="bg2"/>
                </a:solidFill>
              </a:rPr>
              <a:t>bits</a:t>
            </a:r>
            <a:endParaRPr lang="en-US" alt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75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" name="Shape 1300"/>
          <p:cNvSpPr/>
          <p:nvPr/>
        </p:nvSpPr>
        <p:spPr>
          <a:xfrm>
            <a:off x="3064072" y="1783028"/>
            <a:ext cx="1758179" cy="535810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heap (seg1)</a:t>
            </a:r>
          </a:p>
        </p:txBody>
      </p:sp>
      <p:sp>
        <p:nvSpPr>
          <p:cNvPr id="1301" name="Shape 1301"/>
          <p:cNvSpPr/>
          <p:nvPr/>
        </p:nvSpPr>
        <p:spPr>
          <a:xfrm>
            <a:off x="3064072" y="2318808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02" name="Shape 1302"/>
          <p:cNvSpPr/>
          <p:nvPr/>
        </p:nvSpPr>
        <p:spPr>
          <a:xfrm>
            <a:off x="3064072" y="2854590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03" name="Shape 1303"/>
          <p:cNvSpPr/>
          <p:nvPr/>
        </p:nvSpPr>
        <p:spPr>
          <a:xfrm>
            <a:off x="3064072" y="3390371"/>
            <a:ext cx="1758179" cy="53581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stack (seg2)</a:t>
            </a:r>
          </a:p>
        </p:txBody>
      </p:sp>
      <p:sp>
        <p:nvSpPr>
          <p:cNvPr id="1304" name="Shape 1304"/>
          <p:cNvSpPr/>
          <p:nvPr/>
        </p:nvSpPr>
        <p:spPr>
          <a:xfrm>
            <a:off x="3064072" y="1247246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05" name="Shape 1305"/>
          <p:cNvSpPr/>
          <p:nvPr/>
        </p:nvSpPr>
        <p:spPr>
          <a:xfrm>
            <a:off x="3064072" y="3926152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06" name="Shape 1306"/>
          <p:cNvSpPr/>
          <p:nvPr/>
        </p:nvSpPr>
        <p:spPr>
          <a:xfrm>
            <a:off x="2306192" y="3232110"/>
            <a:ext cx="737382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0x1600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1307" name="Shape 1307"/>
          <p:cNvSpPr/>
          <p:nvPr/>
        </p:nvSpPr>
        <p:spPr>
          <a:xfrm>
            <a:off x="2306192" y="3741102"/>
            <a:ext cx="737382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0x2000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1308" name="Shape 1308"/>
          <p:cNvSpPr/>
          <p:nvPr/>
        </p:nvSpPr>
        <p:spPr>
          <a:xfrm>
            <a:off x="2306192" y="4276883"/>
            <a:ext cx="737382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0x2400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1309" name="Shape 1309"/>
          <p:cNvSpPr/>
          <p:nvPr/>
        </p:nvSpPr>
        <p:spPr>
          <a:xfrm>
            <a:off x="2416799" y="2160547"/>
            <a:ext cx="626775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0x800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1310" name="Shape 1310"/>
          <p:cNvSpPr/>
          <p:nvPr/>
        </p:nvSpPr>
        <p:spPr>
          <a:xfrm>
            <a:off x="2306192" y="2696328"/>
            <a:ext cx="737382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0x1200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1311" name="Shape 1311"/>
          <p:cNvSpPr/>
          <p:nvPr/>
        </p:nvSpPr>
        <p:spPr>
          <a:xfrm>
            <a:off x="2416799" y="1624766"/>
            <a:ext cx="626775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0x400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1312" name="Shape 1312"/>
          <p:cNvSpPr/>
          <p:nvPr/>
        </p:nvSpPr>
        <p:spPr>
          <a:xfrm>
            <a:off x="2527406" y="1088985"/>
            <a:ext cx="516168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 dirty="0" smtClean="0">
                <a:solidFill>
                  <a:srgbClr val="FFFFFF"/>
                </a:solidFill>
              </a:rPr>
              <a:t>0</a:t>
            </a:r>
            <a:r>
              <a:rPr lang="en-US" sz="1687" dirty="0" smtClean="0">
                <a:solidFill>
                  <a:srgbClr val="FFFFFF"/>
                </a:solidFill>
              </a:rPr>
              <a:t>x00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1313" name="Shape 1313"/>
          <p:cNvSpPr/>
          <p:nvPr/>
        </p:nvSpPr>
        <p:spPr>
          <a:xfrm>
            <a:off x="5867523" y="1435335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load 0x2010, R1</a:t>
            </a:r>
          </a:p>
        </p:txBody>
      </p:sp>
      <p:sp>
        <p:nvSpPr>
          <p:cNvPr id="1314" name="Shape 1314"/>
          <p:cNvSpPr/>
          <p:nvPr/>
        </p:nvSpPr>
        <p:spPr>
          <a:xfrm flipV="1">
            <a:off x="8130999" y="1139348"/>
            <a:ext cx="1" cy="289473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15" name="Shape 1315"/>
          <p:cNvSpPr/>
          <p:nvPr/>
        </p:nvSpPr>
        <p:spPr>
          <a:xfrm flipH="1" flipV="1">
            <a:off x="5785487" y="1423058"/>
            <a:ext cx="416548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16" name="Shape 1316"/>
          <p:cNvSpPr/>
          <p:nvPr/>
        </p:nvSpPr>
        <p:spPr>
          <a:xfrm>
            <a:off x="5867523" y="1078147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 dirty="0" smtClean="0">
                <a:solidFill>
                  <a:srgbClr val="FFFFFF"/>
                </a:solidFill>
              </a:rPr>
              <a:t>Virtual</a:t>
            </a:r>
            <a:r>
              <a:rPr lang="en-US" sz="1828" dirty="0" smtClean="0">
                <a:solidFill>
                  <a:srgbClr val="FFFFFF"/>
                </a:solidFill>
              </a:rPr>
              <a:t> (hex)</a:t>
            </a:r>
            <a:endParaRPr sz="1828" dirty="0">
              <a:solidFill>
                <a:srgbClr val="FFFFFF"/>
              </a:solidFill>
            </a:endParaRPr>
          </a:p>
        </p:txBody>
      </p:sp>
      <p:sp>
        <p:nvSpPr>
          <p:cNvPr id="1317" name="Shape 1317"/>
          <p:cNvSpPr/>
          <p:nvPr/>
        </p:nvSpPr>
        <p:spPr>
          <a:xfrm>
            <a:off x="8189242" y="1078147"/>
            <a:ext cx="240346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 dirty="0" smtClean="0">
                <a:solidFill>
                  <a:srgbClr val="FFFFFF"/>
                </a:solidFill>
              </a:rPr>
              <a:t>Physical</a:t>
            </a:r>
            <a:endParaRPr sz="1828" dirty="0">
              <a:solidFill>
                <a:srgbClr val="FFFFF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00154" y="515965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</a:rPr>
              <a:t>Segment numbers: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	0: </a:t>
            </a:r>
            <a:r>
              <a:rPr lang="en-US" dirty="0" err="1">
                <a:solidFill>
                  <a:srgbClr val="FFFFFF"/>
                </a:solidFill>
              </a:rPr>
              <a:t>code+data</a:t>
            </a: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	1: heap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	2: stack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Interpretation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262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" name="Shape 1319"/>
          <p:cNvSpPr/>
          <p:nvPr/>
        </p:nvSpPr>
        <p:spPr>
          <a:xfrm>
            <a:off x="3064072" y="1783028"/>
            <a:ext cx="1758179" cy="535810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heap (seg1)</a:t>
            </a:r>
          </a:p>
        </p:txBody>
      </p:sp>
      <p:sp>
        <p:nvSpPr>
          <p:cNvPr id="1320" name="Shape 1320"/>
          <p:cNvSpPr/>
          <p:nvPr/>
        </p:nvSpPr>
        <p:spPr>
          <a:xfrm>
            <a:off x="3064072" y="2318808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21" name="Shape 1321"/>
          <p:cNvSpPr/>
          <p:nvPr/>
        </p:nvSpPr>
        <p:spPr>
          <a:xfrm>
            <a:off x="3064072" y="2854590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22" name="Shape 1322"/>
          <p:cNvSpPr/>
          <p:nvPr/>
        </p:nvSpPr>
        <p:spPr>
          <a:xfrm>
            <a:off x="3064072" y="3390371"/>
            <a:ext cx="1758179" cy="53581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stack (seg2)</a:t>
            </a:r>
          </a:p>
        </p:txBody>
      </p:sp>
      <p:sp>
        <p:nvSpPr>
          <p:cNvPr id="1323" name="Shape 1323"/>
          <p:cNvSpPr/>
          <p:nvPr/>
        </p:nvSpPr>
        <p:spPr>
          <a:xfrm>
            <a:off x="3064072" y="1247246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24" name="Shape 1324"/>
          <p:cNvSpPr/>
          <p:nvPr/>
        </p:nvSpPr>
        <p:spPr>
          <a:xfrm>
            <a:off x="3064072" y="3926152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32" name="Shape 1332"/>
          <p:cNvSpPr/>
          <p:nvPr/>
        </p:nvSpPr>
        <p:spPr>
          <a:xfrm>
            <a:off x="5867523" y="1435335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load 0x2010, R1</a:t>
            </a:r>
          </a:p>
        </p:txBody>
      </p:sp>
      <p:sp>
        <p:nvSpPr>
          <p:cNvPr id="1333" name="Shape 1333"/>
          <p:cNvSpPr/>
          <p:nvPr/>
        </p:nvSpPr>
        <p:spPr>
          <a:xfrm flipV="1">
            <a:off x="8130999" y="1139348"/>
            <a:ext cx="1" cy="289473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34" name="Shape 1334"/>
          <p:cNvSpPr/>
          <p:nvPr/>
        </p:nvSpPr>
        <p:spPr>
          <a:xfrm flipH="1" flipV="1">
            <a:off x="5785487" y="1423058"/>
            <a:ext cx="416548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35" name="Shape 1335"/>
          <p:cNvSpPr/>
          <p:nvPr/>
        </p:nvSpPr>
        <p:spPr>
          <a:xfrm>
            <a:off x="5867523" y="1078147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 dirty="0" smtClean="0">
                <a:solidFill>
                  <a:srgbClr val="FFFFFF"/>
                </a:solidFill>
              </a:rPr>
              <a:t>Virtual</a:t>
            </a:r>
            <a:r>
              <a:rPr lang="en-US" sz="1828" dirty="0" smtClean="0">
                <a:solidFill>
                  <a:srgbClr val="FFFFFF"/>
                </a:solidFill>
              </a:rPr>
              <a:t> (hex)</a:t>
            </a:r>
            <a:endParaRPr sz="1828" dirty="0">
              <a:solidFill>
                <a:srgbClr val="FFFFFF"/>
              </a:solidFill>
            </a:endParaRPr>
          </a:p>
        </p:txBody>
      </p:sp>
      <p:sp>
        <p:nvSpPr>
          <p:cNvPr id="1336" name="Shape 1336"/>
          <p:cNvSpPr/>
          <p:nvPr/>
        </p:nvSpPr>
        <p:spPr>
          <a:xfrm>
            <a:off x="8189242" y="1078147"/>
            <a:ext cx="259529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 dirty="0" smtClean="0">
                <a:solidFill>
                  <a:srgbClr val="FFFFFF"/>
                </a:solidFill>
              </a:rPr>
              <a:t>Physical</a:t>
            </a:r>
            <a:endParaRPr sz="1828" dirty="0">
              <a:solidFill>
                <a:srgbClr val="FFFFFF"/>
              </a:solidFill>
            </a:endParaRPr>
          </a:p>
        </p:txBody>
      </p:sp>
      <p:sp>
        <p:nvSpPr>
          <p:cNvPr id="1337" name="Shape 1337"/>
          <p:cNvSpPr/>
          <p:nvPr/>
        </p:nvSpPr>
        <p:spPr>
          <a:xfrm>
            <a:off x="8189242" y="1435335"/>
            <a:ext cx="3415570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828" dirty="0" smtClean="0">
                <a:solidFill>
                  <a:srgbClr val="FFFFFF"/>
                </a:solidFill>
              </a:rPr>
              <a:t>0x1600 + 0x010 = 0x1610</a:t>
            </a:r>
            <a:endParaRPr sz="1828" dirty="0">
              <a:solidFill>
                <a:srgbClr val="FFFFFF"/>
              </a:solidFill>
            </a:endParaRPr>
          </a:p>
        </p:txBody>
      </p:sp>
      <p:sp>
        <p:nvSpPr>
          <p:cNvPr id="1338" name="Shape 1338"/>
          <p:cNvSpPr/>
          <p:nvPr/>
        </p:nvSpPr>
        <p:spPr>
          <a:xfrm>
            <a:off x="4842748" y="3354482"/>
            <a:ext cx="146876" cy="146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23" name="Rectangle 22"/>
          <p:cNvSpPr/>
          <p:nvPr/>
        </p:nvSpPr>
        <p:spPr>
          <a:xfrm>
            <a:off x="2500154" y="515965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</a:rPr>
              <a:t>Segment numbers: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	0: </a:t>
            </a:r>
            <a:r>
              <a:rPr lang="en-US" dirty="0" err="1">
                <a:solidFill>
                  <a:srgbClr val="FFFFFF"/>
                </a:solidFill>
              </a:rPr>
              <a:t>code+data</a:t>
            </a: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	1: heap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	2: stack</a:t>
            </a:r>
          </a:p>
        </p:txBody>
      </p:sp>
      <p:sp>
        <p:nvSpPr>
          <p:cNvPr id="24" name="Shape 1306"/>
          <p:cNvSpPr/>
          <p:nvPr/>
        </p:nvSpPr>
        <p:spPr>
          <a:xfrm>
            <a:off x="2306192" y="3232110"/>
            <a:ext cx="737382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0x1600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25" name="Shape 1307"/>
          <p:cNvSpPr/>
          <p:nvPr/>
        </p:nvSpPr>
        <p:spPr>
          <a:xfrm>
            <a:off x="2306192" y="3741102"/>
            <a:ext cx="737382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0x2000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26" name="Shape 1308"/>
          <p:cNvSpPr/>
          <p:nvPr/>
        </p:nvSpPr>
        <p:spPr>
          <a:xfrm>
            <a:off x="2306192" y="4276883"/>
            <a:ext cx="737382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0x2400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27" name="Shape 1309"/>
          <p:cNvSpPr/>
          <p:nvPr/>
        </p:nvSpPr>
        <p:spPr>
          <a:xfrm>
            <a:off x="2416799" y="2160547"/>
            <a:ext cx="626775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0x800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28" name="Shape 1310"/>
          <p:cNvSpPr/>
          <p:nvPr/>
        </p:nvSpPr>
        <p:spPr>
          <a:xfrm>
            <a:off x="2306192" y="2696328"/>
            <a:ext cx="737382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0x1200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29" name="Shape 1311"/>
          <p:cNvSpPr/>
          <p:nvPr/>
        </p:nvSpPr>
        <p:spPr>
          <a:xfrm>
            <a:off x="2416799" y="1624766"/>
            <a:ext cx="626775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0x400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30" name="Shape 1312"/>
          <p:cNvSpPr/>
          <p:nvPr/>
        </p:nvSpPr>
        <p:spPr>
          <a:xfrm>
            <a:off x="2527406" y="1088985"/>
            <a:ext cx="516168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 dirty="0" smtClean="0">
                <a:solidFill>
                  <a:srgbClr val="FFFFFF"/>
                </a:solidFill>
              </a:rPr>
              <a:t>0</a:t>
            </a:r>
            <a:r>
              <a:rPr lang="en-US" sz="1687" dirty="0" smtClean="0">
                <a:solidFill>
                  <a:srgbClr val="FFFFFF"/>
                </a:solidFill>
              </a:rPr>
              <a:t>x00</a:t>
            </a:r>
            <a:endParaRPr sz="1687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38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0" name="Shape 1340"/>
          <p:cNvSpPr/>
          <p:nvPr/>
        </p:nvSpPr>
        <p:spPr>
          <a:xfrm>
            <a:off x="3064072" y="1783028"/>
            <a:ext cx="1758179" cy="535810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heap (seg1)</a:t>
            </a:r>
          </a:p>
        </p:txBody>
      </p:sp>
      <p:sp>
        <p:nvSpPr>
          <p:cNvPr id="1341" name="Shape 1341"/>
          <p:cNvSpPr/>
          <p:nvPr/>
        </p:nvSpPr>
        <p:spPr>
          <a:xfrm>
            <a:off x="3064072" y="2318808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42" name="Shape 1342"/>
          <p:cNvSpPr/>
          <p:nvPr/>
        </p:nvSpPr>
        <p:spPr>
          <a:xfrm>
            <a:off x="3064072" y="2854590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43" name="Shape 1343"/>
          <p:cNvSpPr/>
          <p:nvPr/>
        </p:nvSpPr>
        <p:spPr>
          <a:xfrm>
            <a:off x="3064072" y="3390371"/>
            <a:ext cx="1758179" cy="53581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stack (seg2)</a:t>
            </a:r>
          </a:p>
        </p:txBody>
      </p:sp>
      <p:sp>
        <p:nvSpPr>
          <p:cNvPr id="1344" name="Shape 1344"/>
          <p:cNvSpPr/>
          <p:nvPr/>
        </p:nvSpPr>
        <p:spPr>
          <a:xfrm>
            <a:off x="3064072" y="1247246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45" name="Shape 1345"/>
          <p:cNvSpPr/>
          <p:nvPr/>
        </p:nvSpPr>
        <p:spPr>
          <a:xfrm>
            <a:off x="3064072" y="3926152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53" name="Shape 1353"/>
          <p:cNvSpPr/>
          <p:nvPr/>
        </p:nvSpPr>
        <p:spPr>
          <a:xfrm>
            <a:off x="5867523" y="1435335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load 0x2010, R1</a:t>
            </a:r>
          </a:p>
        </p:txBody>
      </p:sp>
      <p:sp>
        <p:nvSpPr>
          <p:cNvPr id="1354" name="Shape 1354"/>
          <p:cNvSpPr/>
          <p:nvPr/>
        </p:nvSpPr>
        <p:spPr>
          <a:xfrm flipV="1">
            <a:off x="8130999" y="1139348"/>
            <a:ext cx="1" cy="289473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55" name="Shape 1355"/>
          <p:cNvSpPr/>
          <p:nvPr/>
        </p:nvSpPr>
        <p:spPr>
          <a:xfrm flipH="1" flipV="1">
            <a:off x="5785487" y="1423058"/>
            <a:ext cx="416548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56" name="Shape 1356"/>
          <p:cNvSpPr/>
          <p:nvPr/>
        </p:nvSpPr>
        <p:spPr>
          <a:xfrm>
            <a:off x="5867523" y="1078147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 dirty="0" smtClean="0">
                <a:solidFill>
                  <a:srgbClr val="FFFFFF"/>
                </a:solidFill>
              </a:rPr>
              <a:t>Virtual</a:t>
            </a:r>
            <a:r>
              <a:rPr lang="en-US" sz="1828" dirty="0" smtClean="0">
                <a:solidFill>
                  <a:srgbClr val="FFFFFF"/>
                </a:solidFill>
              </a:rPr>
              <a:t> (hex)</a:t>
            </a:r>
            <a:endParaRPr sz="1828" dirty="0">
              <a:solidFill>
                <a:srgbClr val="FFFFFF"/>
              </a:solidFill>
            </a:endParaRPr>
          </a:p>
        </p:txBody>
      </p:sp>
      <p:sp>
        <p:nvSpPr>
          <p:cNvPr id="1357" name="Shape 1357"/>
          <p:cNvSpPr/>
          <p:nvPr/>
        </p:nvSpPr>
        <p:spPr>
          <a:xfrm>
            <a:off x="8189242" y="1078147"/>
            <a:ext cx="2806998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 dirty="0" smtClean="0">
                <a:solidFill>
                  <a:srgbClr val="FFFFFF"/>
                </a:solidFill>
              </a:rPr>
              <a:t>Physical</a:t>
            </a:r>
            <a:endParaRPr sz="1828" dirty="0">
              <a:solidFill>
                <a:srgbClr val="FFFFFF"/>
              </a:solidFill>
            </a:endParaRPr>
          </a:p>
        </p:txBody>
      </p:sp>
      <p:sp>
        <p:nvSpPr>
          <p:cNvPr id="1358" name="Shape 1358"/>
          <p:cNvSpPr/>
          <p:nvPr/>
        </p:nvSpPr>
        <p:spPr>
          <a:xfrm>
            <a:off x="8189242" y="1435335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endParaRPr sz="1828" dirty="0">
              <a:solidFill>
                <a:srgbClr val="FFFFFF"/>
              </a:solidFill>
            </a:endParaRPr>
          </a:p>
        </p:txBody>
      </p:sp>
      <p:sp>
        <p:nvSpPr>
          <p:cNvPr id="1359" name="Shape 1359"/>
          <p:cNvSpPr/>
          <p:nvPr/>
        </p:nvSpPr>
        <p:spPr>
          <a:xfrm>
            <a:off x="5867523" y="1792522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load 0x1010, R1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500154" y="515965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</a:rPr>
              <a:t>Segment numbers: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	0: </a:t>
            </a:r>
            <a:r>
              <a:rPr lang="en-US" dirty="0" err="1">
                <a:solidFill>
                  <a:srgbClr val="FFFFFF"/>
                </a:solidFill>
              </a:rPr>
              <a:t>code+data</a:t>
            </a: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	1: heap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	2: stack</a:t>
            </a:r>
          </a:p>
        </p:txBody>
      </p:sp>
      <p:sp>
        <p:nvSpPr>
          <p:cNvPr id="23" name="Shape 1306"/>
          <p:cNvSpPr/>
          <p:nvPr/>
        </p:nvSpPr>
        <p:spPr>
          <a:xfrm>
            <a:off x="2306192" y="3232110"/>
            <a:ext cx="737382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0x1600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24" name="Shape 1307"/>
          <p:cNvSpPr/>
          <p:nvPr/>
        </p:nvSpPr>
        <p:spPr>
          <a:xfrm>
            <a:off x="2306192" y="3741102"/>
            <a:ext cx="737382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0x2000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25" name="Shape 1308"/>
          <p:cNvSpPr/>
          <p:nvPr/>
        </p:nvSpPr>
        <p:spPr>
          <a:xfrm>
            <a:off x="2306192" y="4276883"/>
            <a:ext cx="737382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0x2400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26" name="Shape 1309"/>
          <p:cNvSpPr/>
          <p:nvPr/>
        </p:nvSpPr>
        <p:spPr>
          <a:xfrm>
            <a:off x="2416799" y="2160547"/>
            <a:ext cx="626775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0x800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27" name="Shape 1310"/>
          <p:cNvSpPr/>
          <p:nvPr/>
        </p:nvSpPr>
        <p:spPr>
          <a:xfrm>
            <a:off x="2306192" y="2696328"/>
            <a:ext cx="737382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0x1200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28" name="Shape 1311"/>
          <p:cNvSpPr/>
          <p:nvPr/>
        </p:nvSpPr>
        <p:spPr>
          <a:xfrm>
            <a:off x="2416799" y="1624766"/>
            <a:ext cx="626775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0x400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29" name="Shape 1312"/>
          <p:cNvSpPr/>
          <p:nvPr/>
        </p:nvSpPr>
        <p:spPr>
          <a:xfrm>
            <a:off x="2527406" y="1088985"/>
            <a:ext cx="516168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 dirty="0" smtClean="0">
                <a:solidFill>
                  <a:srgbClr val="FFFFFF"/>
                </a:solidFill>
              </a:rPr>
              <a:t>0</a:t>
            </a:r>
            <a:r>
              <a:rPr lang="en-US" sz="1687" dirty="0" smtClean="0">
                <a:solidFill>
                  <a:srgbClr val="FFFFFF"/>
                </a:solidFill>
              </a:rPr>
              <a:t>x00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30" name="Shape 1337"/>
          <p:cNvSpPr/>
          <p:nvPr/>
        </p:nvSpPr>
        <p:spPr>
          <a:xfrm>
            <a:off x="8189242" y="1435335"/>
            <a:ext cx="3415570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828" dirty="0" smtClean="0">
                <a:solidFill>
                  <a:srgbClr val="FFFFFF"/>
                </a:solidFill>
              </a:rPr>
              <a:t>0x1600 + 0x010 = 0x1610</a:t>
            </a:r>
            <a:endParaRPr sz="1828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07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Shape 1361"/>
          <p:cNvSpPr/>
          <p:nvPr/>
        </p:nvSpPr>
        <p:spPr>
          <a:xfrm>
            <a:off x="3064072" y="1783028"/>
            <a:ext cx="1758179" cy="535810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heap (seg1)</a:t>
            </a:r>
          </a:p>
        </p:txBody>
      </p:sp>
      <p:sp>
        <p:nvSpPr>
          <p:cNvPr id="1362" name="Shape 1362"/>
          <p:cNvSpPr/>
          <p:nvPr/>
        </p:nvSpPr>
        <p:spPr>
          <a:xfrm>
            <a:off x="3064072" y="2318808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63" name="Shape 1363"/>
          <p:cNvSpPr/>
          <p:nvPr/>
        </p:nvSpPr>
        <p:spPr>
          <a:xfrm>
            <a:off x="3064072" y="2854590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64" name="Shape 1364"/>
          <p:cNvSpPr/>
          <p:nvPr/>
        </p:nvSpPr>
        <p:spPr>
          <a:xfrm>
            <a:off x="3064072" y="3390371"/>
            <a:ext cx="1758179" cy="53581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stack (seg2)</a:t>
            </a:r>
          </a:p>
        </p:txBody>
      </p:sp>
      <p:sp>
        <p:nvSpPr>
          <p:cNvPr id="1365" name="Shape 1365"/>
          <p:cNvSpPr/>
          <p:nvPr/>
        </p:nvSpPr>
        <p:spPr>
          <a:xfrm>
            <a:off x="3064072" y="1247246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66" name="Shape 1366"/>
          <p:cNvSpPr/>
          <p:nvPr/>
        </p:nvSpPr>
        <p:spPr>
          <a:xfrm>
            <a:off x="3064072" y="3926152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74" name="Shape 1374"/>
          <p:cNvSpPr/>
          <p:nvPr/>
        </p:nvSpPr>
        <p:spPr>
          <a:xfrm>
            <a:off x="5867523" y="1435335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load 0x2010, R1</a:t>
            </a:r>
          </a:p>
        </p:txBody>
      </p:sp>
      <p:sp>
        <p:nvSpPr>
          <p:cNvPr id="1375" name="Shape 1375"/>
          <p:cNvSpPr/>
          <p:nvPr/>
        </p:nvSpPr>
        <p:spPr>
          <a:xfrm flipV="1">
            <a:off x="8130999" y="1139348"/>
            <a:ext cx="1" cy="289473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76" name="Shape 1376"/>
          <p:cNvSpPr/>
          <p:nvPr/>
        </p:nvSpPr>
        <p:spPr>
          <a:xfrm flipH="1" flipV="1">
            <a:off x="5785487" y="1423058"/>
            <a:ext cx="416548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77" name="Shape 1377"/>
          <p:cNvSpPr/>
          <p:nvPr/>
        </p:nvSpPr>
        <p:spPr>
          <a:xfrm>
            <a:off x="5867523" y="1078147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 dirty="0" smtClean="0">
                <a:solidFill>
                  <a:srgbClr val="FFFFFF"/>
                </a:solidFill>
              </a:rPr>
              <a:t>Virtual</a:t>
            </a:r>
            <a:r>
              <a:rPr lang="en-US" sz="1828" dirty="0" smtClean="0">
                <a:solidFill>
                  <a:srgbClr val="FFFFFF"/>
                </a:solidFill>
              </a:rPr>
              <a:t> (hex)</a:t>
            </a:r>
            <a:endParaRPr sz="1828" dirty="0">
              <a:solidFill>
                <a:srgbClr val="FFFFFF"/>
              </a:solidFill>
            </a:endParaRPr>
          </a:p>
        </p:txBody>
      </p:sp>
      <p:sp>
        <p:nvSpPr>
          <p:cNvPr id="1378" name="Shape 1378"/>
          <p:cNvSpPr/>
          <p:nvPr/>
        </p:nvSpPr>
        <p:spPr>
          <a:xfrm>
            <a:off x="8189242" y="1078147"/>
            <a:ext cx="2720895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 dirty="0" smtClean="0">
                <a:solidFill>
                  <a:srgbClr val="FFFFFF"/>
                </a:solidFill>
              </a:rPr>
              <a:t>Physical</a:t>
            </a:r>
            <a:endParaRPr sz="1828" dirty="0">
              <a:solidFill>
                <a:srgbClr val="FFFFFF"/>
              </a:solidFill>
            </a:endParaRPr>
          </a:p>
        </p:txBody>
      </p:sp>
      <p:sp>
        <p:nvSpPr>
          <p:cNvPr id="1380" name="Shape 1380"/>
          <p:cNvSpPr/>
          <p:nvPr/>
        </p:nvSpPr>
        <p:spPr>
          <a:xfrm>
            <a:off x="5867523" y="1792522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load 0x1010, R1</a:t>
            </a:r>
          </a:p>
        </p:txBody>
      </p:sp>
      <p:sp>
        <p:nvSpPr>
          <p:cNvPr id="1381" name="Shape 1381"/>
          <p:cNvSpPr/>
          <p:nvPr/>
        </p:nvSpPr>
        <p:spPr>
          <a:xfrm>
            <a:off x="8189242" y="1792522"/>
            <a:ext cx="2888268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828" smtClean="0">
                <a:solidFill>
                  <a:srgbClr val="FFFFFF"/>
                </a:solidFill>
              </a:rPr>
              <a:t>0x400 + 0x010 = 0x410</a:t>
            </a:r>
            <a:endParaRPr sz="1828" dirty="0">
              <a:solidFill>
                <a:srgbClr val="FFFFFF"/>
              </a:solidFill>
            </a:endParaRPr>
          </a:p>
        </p:txBody>
      </p:sp>
      <p:sp>
        <p:nvSpPr>
          <p:cNvPr id="1382" name="Shape 1382"/>
          <p:cNvSpPr/>
          <p:nvPr/>
        </p:nvSpPr>
        <p:spPr>
          <a:xfrm>
            <a:off x="4842748" y="1764998"/>
            <a:ext cx="146876" cy="146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24" name="Rectangle 23"/>
          <p:cNvSpPr/>
          <p:nvPr/>
        </p:nvSpPr>
        <p:spPr>
          <a:xfrm>
            <a:off x="2500154" y="515965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</a:rPr>
              <a:t>Segment numbers: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	0: </a:t>
            </a:r>
            <a:r>
              <a:rPr lang="en-US" dirty="0" err="1">
                <a:solidFill>
                  <a:srgbClr val="FFFFFF"/>
                </a:solidFill>
              </a:rPr>
              <a:t>code+data</a:t>
            </a: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	1: heap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	2: stack</a:t>
            </a:r>
          </a:p>
        </p:txBody>
      </p:sp>
      <p:sp>
        <p:nvSpPr>
          <p:cNvPr id="25" name="Shape 1306"/>
          <p:cNvSpPr/>
          <p:nvPr/>
        </p:nvSpPr>
        <p:spPr>
          <a:xfrm>
            <a:off x="2306192" y="3232110"/>
            <a:ext cx="737382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0x1600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26" name="Shape 1307"/>
          <p:cNvSpPr/>
          <p:nvPr/>
        </p:nvSpPr>
        <p:spPr>
          <a:xfrm>
            <a:off x="2306192" y="3741102"/>
            <a:ext cx="737382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0x2000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27" name="Shape 1308"/>
          <p:cNvSpPr/>
          <p:nvPr/>
        </p:nvSpPr>
        <p:spPr>
          <a:xfrm>
            <a:off x="2306192" y="4276883"/>
            <a:ext cx="737382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0x2400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28" name="Shape 1309"/>
          <p:cNvSpPr/>
          <p:nvPr/>
        </p:nvSpPr>
        <p:spPr>
          <a:xfrm>
            <a:off x="2416799" y="2160547"/>
            <a:ext cx="626775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0x800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29" name="Shape 1310"/>
          <p:cNvSpPr/>
          <p:nvPr/>
        </p:nvSpPr>
        <p:spPr>
          <a:xfrm>
            <a:off x="2306192" y="2696328"/>
            <a:ext cx="737382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0x1200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30" name="Shape 1311"/>
          <p:cNvSpPr/>
          <p:nvPr/>
        </p:nvSpPr>
        <p:spPr>
          <a:xfrm>
            <a:off x="2416799" y="1624766"/>
            <a:ext cx="626775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0x400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31" name="Shape 1312"/>
          <p:cNvSpPr/>
          <p:nvPr/>
        </p:nvSpPr>
        <p:spPr>
          <a:xfrm>
            <a:off x="2527406" y="1088985"/>
            <a:ext cx="516168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 dirty="0" smtClean="0">
                <a:solidFill>
                  <a:srgbClr val="FFFFFF"/>
                </a:solidFill>
              </a:rPr>
              <a:t>0</a:t>
            </a:r>
            <a:r>
              <a:rPr lang="en-US" sz="1687" dirty="0" smtClean="0">
                <a:solidFill>
                  <a:srgbClr val="FFFFFF"/>
                </a:solidFill>
              </a:rPr>
              <a:t>x00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32" name="Shape 1337"/>
          <p:cNvSpPr/>
          <p:nvPr/>
        </p:nvSpPr>
        <p:spPr>
          <a:xfrm>
            <a:off x="8189242" y="1435335"/>
            <a:ext cx="3415570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828" dirty="0" smtClean="0">
                <a:solidFill>
                  <a:srgbClr val="FFFFFF"/>
                </a:solidFill>
              </a:rPr>
              <a:t>0x1600 + 0x010 = 0x1610</a:t>
            </a:r>
            <a:endParaRPr sz="1828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66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" name="Shape 1384"/>
          <p:cNvSpPr/>
          <p:nvPr/>
        </p:nvSpPr>
        <p:spPr>
          <a:xfrm>
            <a:off x="3064072" y="1783028"/>
            <a:ext cx="1758179" cy="535810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heap (seg1)</a:t>
            </a:r>
          </a:p>
        </p:txBody>
      </p:sp>
      <p:sp>
        <p:nvSpPr>
          <p:cNvPr id="1385" name="Shape 1385"/>
          <p:cNvSpPr/>
          <p:nvPr/>
        </p:nvSpPr>
        <p:spPr>
          <a:xfrm>
            <a:off x="3064072" y="2318808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86" name="Shape 1386"/>
          <p:cNvSpPr/>
          <p:nvPr/>
        </p:nvSpPr>
        <p:spPr>
          <a:xfrm>
            <a:off x="3064072" y="2854590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87" name="Shape 1387"/>
          <p:cNvSpPr/>
          <p:nvPr/>
        </p:nvSpPr>
        <p:spPr>
          <a:xfrm>
            <a:off x="3064072" y="3390371"/>
            <a:ext cx="1758179" cy="53581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stack (seg2)</a:t>
            </a:r>
          </a:p>
        </p:txBody>
      </p:sp>
      <p:sp>
        <p:nvSpPr>
          <p:cNvPr id="1388" name="Shape 1388"/>
          <p:cNvSpPr/>
          <p:nvPr/>
        </p:nvSpPr>
        <p:spPr>
          <a:xfrm>
            <a:off x="3064072" y="1247246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89" name="Shape 1389"/>
          <p:cNvSpPr/>
          <p:nvPr/>
        </p:nvSpPr>
        <p:spPr>
          <a:xfrm>
            <a:off x="3064072" y="3926152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97" name="Shape 1397"/>
          <p:cNvSpPr/>
          <p:nvPr/>
        </p:nvSpPr>
        <p:spPr>
          <a:xfrm>
            <a:off x="5867523" y="1435335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load 0x2010, R1</a:t>
            </a:r>
          </a:p>
        </p:txBody>
      </p:sp>
      <p:sp>
        <p:nvSpPr>
          <p:cNvPr id="1398" name="Shape 1398"/>
          <p:cNvSpPr/>
          <p:nvPr/>
        </p:nvSpPr>
        <p:spPr>
          <a:xfrm flipV="1">
            <a:off x="8130999" y="1139348"/>
            <a:ext cx="1" cy="289473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399" name="Shape 1399"/>
          <p:cNvSpPr/>
          <p:nvPr/>
        </p:nvSpPr>
        <p:spPr>
          <a:xfrm flipH="1" flipV="1">
            <a:off x="5785487" y="1423058"/>
            <a:ext cx="416548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400" name="Shape 1400"/>
          <p:cNvSpPr/>
          <p:nvPr/>
        </p:nvSpPr>
        <p:spPr>
          <a:xfrm>
            <a:off x="5867523" y="1078147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Virtual</a:t>
            </a:r>
          </a:p>
        </p:txBody>
      </p:sp>
      <p:sp>
        <p:nvSpPr>
          <p:cNvPr id="1401" name="Shape 1401"/>
          <p:cNvSpPr/>
          <p:nvPr/>
        </p:nvSpPr>
        <p:spPr>
          <a:xfrm>
            <a:off x="8189242" y="1078147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Physical</a:t>
            </a:r>
          </a:p>
        </p:txBody>
      </p:sp>
      <p:sp>
        <p:nvSpPr>
          <p:cNvPr id="1403" name="Shape 1403"/>
          <p:cNvSpPr/>
          <p:nvPr/>
        </p:nvSpPr>
        <p:spPr>
          <a:xfrm>
            <a:off x="5867523" y="1792522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load 0x1010, R1</a:t>
            </a:r>
          </a:p>
        </p:txBody>
      </p:sp>
      <p:sp>
        <p:nvSpPr>
          <p:cNvPr id="1405" name="Shape 1405"/>
          <p:cNvSpPr/>
          <p:nvPr/>
        </p:nvSpPr>
        <p:spPr>
          <a:xfrm>
            <a:off x="5867523" y="2149710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load 0x1100, R1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500154" y="515965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</a:rPr>
              <a:t>Segment numbers: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	0: </a:t>
            </a:r>
            <a:r>
              <a:rPr lang="en-US" dirty="0" err="1">
                <a:solidFill>
                  <a:srgbClr val="FFFFFF"/>
                </a:solidFill>
              </a:rPr>
              <a:t>code+data</a:t>
            </a: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	1: heap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	2: stack</a:t>
            </a:r>
          </a:p>
        </p:txBody>
      </p:sp>
      <p:sp>
        <p:nvSpPr>
          <p:cNvPr id="25" name="Shape 1306"/>
          <p:cNvSpPr/>
          <p:nvPr/>
        </p:nvSpPr>
        <p:spPr>
          <a:xfrm>
            <a:off x="2306192" y="3232110"/>
            <a:ext cx="737382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0x1600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26" name="Shape 1307"/>
          <p:cNvSpPr/>
          <p:nvPr/>
        </p:nvSpPr>
        <p:spPr>
          <a:xfrm>
            <a:off x="2306192" y="3741102"/>
            <a:ext cx="737382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0x2000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27" name="Shape 1308"/>
          <p:cNvSpPr/>
          <p:nvPr/>
        </p:nvSpPr>
        <p:spPr>
          <a:xfrm>
            <a:off x="2306192" y="4276883"/>
            <a:ext cx="737382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0x2400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28" name="Shape 1309"/>
          <p:cNvSpPr/>
          <p:nvPr/>
        </p:nvSpPr>
        <p:spPr>
          <a:xfrm>
            <a:off x="2416799" y="2160547"/>
            <a:ext cx="626775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0x800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29" name="Shape 1310"/>
          <p:cNvSpPr/>
          <p:nvPr/>
        </p:nvSpPr>
        <p:spPr>
          <a:xfrm>
            <a:off x="2306192" y="2696328"/>
            <a:ext cx="737382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0x1200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30" name="Shape 1311"/>
          <p:cNvSpPr/>
          <p:nvPr/>
        </p:nvSpPr>
        <p:spPr>
          <a:xfrm>
            <a:off x="2416799" y="1624766"/>
            <a:ext cx="626775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0x400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31" name="Shape 1312"/>
          <p:cNvSpPr/>
          <p:nvPr/>
        </p:nvSpPr>
        <p:spPr>
          <a:xfrm>
            <a:off x="2527406" y="1088985"/>
            <a:ext cx="516168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 dirty="0" smtClean="0">
                <a:solidFill>
                  <a:srgbClr val="FFFFFF"/>
                </a:solidFill>
              </a:rPr>
              <a:t>0</a:t>
            </a:r>
            <a:r>
              <a:rPr lang="en-US" sz="1687" dirty="0" smtClean="0">
                <a:solidFill>
                  <a:srgbClr val="FFFFFF"/>
                </a:solidFill>
              </a:rPr>
              <a:t>x00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32" name="Shape 1381"/>
          <p:cNvSpPr/>
          <p:nvPr/>
        </p:nvSpPr>
        <p:spPr>
          <a:xfrm>
            <a:off x="8189242" y="1792522"/>
            <a:ext cx="2888268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828" smtClean="0">
                <a:solidFill>
                  <a:srgbClr val="FFFFFF"/>
                </a:solidFill>
              </a:rPr>
              <a:t>0x400 + 0x010 = 0x410</a:t>
            </a:r>
            <a:endParaRPr sz="1828" dirty="0">
              <a:solidFill>
                <a:srgbClr val="FFFFFF"/>
              </a:solidFill>
            </a:endParaRPr>
          </a:p>
        </p:txBody>
      </p:sp>
      <p:sp>
        <p:nvSpPr>
          <p:cNvPr id="33" name="Shape 1337"/>
          <p:cNvSpPr/>
          <p:nvPr/>
        </p:nvSpPr>
        <p:spPr>
          <a:xfrm>
            <a:off x="8189242" y="1435335"/>
            <a:ext cx="3415570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828" dirty="0" smtClean="0">
                <a:solidFill>
                  <a:srgbClr val="FFFFFF"/>
                </a:solidFill>
              </a:rPr>
              <a:t>0x1600 + 0x010 = 0x1610</a:t>
            </a:r>
            <a:endParaRPr sz="1828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876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7" name="Shape 1407"/>
          <p:cNvSpPr/>
          <p:nvPr/>
        </p:nvSpPr>
        <p:spPr>
          <a:xfrm>
            <a:off x="3064072" y="1783028"/>
            <a:ext cx="1758179" cy="535810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heap (seg1)</a:t>
            </a:r>
          </a:p>
        </p:txBody>
      </p:sp>
      <p:sp>
        <p:nvSpPr>
          <p:cNvPr id="1408" name="Shape 1408"/>
          <p:cNvSpPr/>
          <p:nvPr/>
        </p:nvSpPr>
        <p:spPr>
          <a:xfrm>
            <a:off x="3064072" y="2318808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409" name="Shape 1409"/>
          <p:cNvSpPr/>
          <p:nvPr/>
        </p:nvSpPr>
        <p:spPr>
          <a:xfrm>
            <a:off x="3064072" y="2854590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410" name="Shape 1410"/>
          <p:cNvSpPr/>
          <p:nvPr/>
        </p:nvSpPr>
        <p:spPr>
          <a:xfrm>
            <a:off x="3064072" y="3390371"/>
            <a:ext cx="1758179" cy="53581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stack (seg2)</a:t>
            </a:r>
          </a:p>
        </p:txBody>
      </p:sp>
      <p:sp>
        <p:nvSpPr>
          <p:cNvPr id="1411" name="Shape 1411"/>
          <p:cNvSpPr/>
          <p:nvPr/>
        </p:nvSpPr>
        <p:spPr>
          <a:xfrm>
            <a:off x="3064072" y="1247246"/>
            <a:ext cx="1758179" cy="535810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412" name="Shape 1412"/>
          <p:cNvSpPr/>
          <p:nvPr/>
        </p:nvSpPr>
        <p:spPr>
          <a:xfrm>
            <a:off x="3064072" y="3926152"/>
            <a:ext cx="1758179" cy="53581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420" name="Shape 1420"/>
          <p:cNvSpPr/>
          <p:nvPr/>
        </p:nvSpPr>
        <p:spPr>
          <a:xfrm>
            <a:off x="5867523" y="1435335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load 0x2010, R1</a:t>
            </a:r>
          </a:p>
        </p:txBody>
      </p:sp>
      <p:sp>
        <p:nvSpPr>
          <p:cNvPr id="1421" name="Shape 1421"/>
          <p:cNvSpPr/>
          <p:nvPr/>
        </p:nvSpPr>
        <p:spPr>
          <a:xfrm flipV="1">
            <a:off x="8130999" y="1139348"/>
            <a:ext cx="1" cy="289473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422" name="Shape 1422"/>
          <p:cNvSpPr/>
          <p:nvPr/>
        </p:nvSpPr>
        <p:spPr>
          <a:xfrm flipH="1" flipV="1">
            <a:off x="5785487" y="1423058"/>
            <a:ext cx="416548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1423" name="Shape 1423"/>
          <p:cNvSpPr/>
          <p:nvPr/>
        </p:nvSpPr>
        <p:spPr>
          <a:xfrm>
            <a:off x="5867523" y="1078147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Virtual</a:t>
            </a:r>
          </a:p>
        </p:txBody>
      </p:sp>
      <p:sp>
        <p:nvSpPr>
          <p:cNvPr id="1424" name="Shape 1424"/>
          <p:cNvSpPr/>
          <p:nvPr/>
        </p:nvSpPr>
        <p:spPr>
          <a:xfrm>
            <a:off x="8189242" y="1078147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28" dirty="0">
                <a:solidFill>
                  <a:srgbClr val="FFFFFF"/>
                </a:solidFill>
              </a:rPr>
              <a:t>Physical</a:t>
            </a:r>
          </a:p>
        </p:txBody>
      </p:sp>
      <p:sp>
        <p:nvSpPr>
          <p:cNvPr id="1426" name="Shape 1426"/>
          <p:cNvSpPr/>
          <p:nvPr/>
        </p:nvSpPr>
        <p:spPr>
          <a:xfrm>
            <a:off x="5867523" y="1792522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load 0x1010, R1</a:t>
            </a:r>
          </a:p>
        </p:txBody>
      </p:sp>
      <p:sp>
        <p:nvSpPr>
          <p:cNvPr id="1428" name="Shape 1428"/>
          <p:cNvSpPr/>
          <p:nvPr/>
        </p:nvSpPr>
        <p:spPr>
          <a:xfrm>
            <a:off x="5867523" y="2149710"/>
            <a:ext cx="1901239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28">
                <a:solidFill>
                  <a:srgbClr val="FFFFFF"/>
                </a:solidFill>
              </a:rPr>
              <a:t>load 0x1100, R1</a:t>
            </a:r>
          </a:p>
        </p:txBody>
      </p:sp>
      <p:sp>
        <p:nvSpPr>
          <p:cNvPr id="1429" name="Shape 1429"/>
          <p:cNvSpPr/>
          <p:nvPr/>
        </p:nvSpPr>
        <p:spPr>
          <a:xfrm>
            <a:off x="8189242" y="2149710"/>
            <a:ext cx="2998711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828" smtClean="0">
                <a:solidFill>
                  <a:srgbClr val="FFFFFF"/>
                </a:solidFill>
              </a:rPr>
              <a:t>0x400 + 0x100 = 0x500</a:t>
            </a:r>
            <a:endParaRPr sz="1828" dirty="0">
              <a:solidFill>
                <a:srgbClr val="FFFFFF"/>
              </a:solidFill>
            </a:endParaRPr>
          </a:p>
        </p:txBody>
      </p:sp>
      <p:sp>
        <p:nvSpPr>
          <p:cNvPr id="1430" name="Shape 1430"/>
          <p:cNvSpPr/>
          <p:nvPr/>
        </p:nvSpPr>
        <p:spPr>
          <a:xfrm>
            <a:off x="4842748" y="1818576"/>
            <a:ext cx="146876" cy="146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 sz="1828"/>
          </a:p>
        </p:txBody>
      </p:sp>
      <p:sp>
        <p:nvSpPr>
          <p:cNvPr id="26" name="Rectangle 25"/>
          <p:cNvSpPr/>
          <p:nvPr/>
        </p:nvSpPr>
        <p:spPr>
          <a:xfrm>
            <a:off x="2500154" y="515965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</a:rPr>
              <a:t>Segment numbers: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	0: </a:t>
            </a:r>
            <a:r>
              <a:rPr lang="en-US" dirty="0" err="1">
                <a:solidFill>
                  <a:srgbClr val="FFFFFF"/>
                </a:solidFill>
              </a:rPr>
              <a:t>code+data</a:t>
            </a: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	1: heap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	2: stack</a:t>
            </a:r>
          </a:p>
        </p:txBody>
      </p:sp>
      <p:sp>
        <p:nvSpPr>
          <p:cNvPr id="27" name="Shape 1306"/>
          <p:cNvSpPr/>
          <p:nvPr/>
        </p:nvSpPr>
        <p:spPr>
          <a:xfrm>
            <a:off x="2306192" y="3232110"/>
            <a:ext cx="737382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0x1600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28" name="Shape 1307"/>
          <p:cNvSpPr/>
          <p:nvPr/>
        </p:nvSpPr>
        <p:spPr>
          <a:xfrm>
            <a:off x="2306192" y="3741102"/>
            <a:ext cx="737382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0x2000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29" name="Shape 1308"/>
          <p:cNvSpPr/>
          <p:nvPr/>
        </p:nvSpPr>
        <p:spPr>
          <a:xfrm>
            <a:off x="2306192" y="4276883"/>
            <a:ext cx="737382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0x2400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30" name="Shape 1309"/>
          <p:cNvSpPr/>
          <p:nvPr/>
        </p:nvSpPr>
        <p:spPr>
          <a:xfrm>
            <a:off x="2416799" y="2160547"/>
            <a:ext cx="626775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0x800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31" name="Shape 1310"/>
          <p:cNvSpPr/>
          <p:nvPr/>
        </p:nvSpPr>
        <p:spPr>
          <a:xfrm>
            <a:off x="2306192" y="2696328"/>
            <a:ext cx="737382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0x1200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32" name="Shape 1311"/>
          <p:cNvSpPr/>
          <p:nvPr/>
        </p:nvSpPr>
        <p:spPr>
          <a:xfrm>
            <a:off x="2416799" y="1624766"/>
            <a:ext cx="626775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87" dirty="0" smtClean="0">
                <a:solidFill>
                  <a:srgbClr val="FFFFFF"/>
                </a:solidFill>
              </a:rPr>
              <a:t>0x400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33" name="Shape 1312"/>
          <p:cNvSpPr/>
          <p:nvPr/>
        </p:nvSpPr>
        <p:spPr>
          <a:xfrm>
            <a:off x="2527406" y="1088985"/>
            <a:ext cx="516168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 dirty="0" smtClean="0">
                <a:solidFill>
                  <a:srgbClr val="FFFFFF"/>
                </a:solidFill>
              </a:rPr>
              <a:t>0</a:t>
            </a:r>
            <a:r>
              <a:rPr lang="en-US" sz="1687" dirty="0" smtClean="0">
                <a:solidFill>
                  <a:srgbClr val="FFFFFF"/>
                </a:solidFill>
              </a:rPr>
              <a:t>x00</a:t>
            </a:r>
            <a:endParaRPr sz="1687" dirty="0">
              <a:solidFill>
                <a:srgbClr val="FFFFFF"/>
              </a:solidFill>
            </a:endParaRPr>
          </a:p>
        </p:txBody>
      </p:sp>
      <p:sp>
        <p:nvSpPr>
          <p:cNvPr id="34" name="Shape 1381"/>
          <p:cNvSpPr/>
          <p:nvPr/>
        </p:nvSpPr>
        <p:spPr>
          <a:xfrm>
            <a:off x="8189242" y="1792522"/>
            <a:ext cx="2888268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828" smtClean="0">
                <a:solidFill>
                  <a:srgbClr val="FFFFFF"/>
                </a:solidFill>
              </a:rPr>
              <a:t>0x400 + 0x010 = 0x410</a:t>
            </a:r>
            <a:endParaRPr sz="1828" dirty="0">
              <a:solidFill>
                <a:srgbClr val="FFFFFF"/>
              </a:solidFill>
            </a:endParaRPr>
          </a:p>
        </p:txBody>
      </p:sp>
      <p:sp>
        <p:nvSpPr>
          <p:cNvPr id="35" name="Shape 1337"/>
          <p:cNvSpPr/>
          <p:nvPr/>
        </p:nvSpPr>
        <p:spPr>
          <a:xfrm>
            <a:off x="8189242" y="1435335"/>
            <a:ext cx="3415570" cy="353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828" dirty="0" smtClean="0">
                <a:solidFill>
                  <a:srgbClr val="FFFFFF"/>
                </a:solidFill>
              </a:rPr>
              <a:t>0x1600 + 0x010 = 0x1610</a:t>
            </a:r>
            <a:endParaRPr sz="1828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680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556" dirty="0" smtClean="0">
                <a:solidFill>
                  <a:srgbClr val="FFFFFF"/>
                </a:solidFill>
              </a:rPr>
              <a:t>Abstraction</a:t>
            </a:r>
            <a:r>
              <a:rPr lang="en-US" sz="4556" dirty="0" smtClean="0">
                <a:solidFill>
                  <a:srgbClr val="FFFFFF"/>
                </a:solidFill>
              </a:rPr>
              <a:t>: Address SPace</a:t>
            </a:r>
            <a:endParaRPr sz="4556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9625" y="1828801"/>
            <a:ext cx="10720296" cy="4297363"/>
          </a:xfrm>
        </p:spPr>
        <p:txBody>
          <a:bodyPr>
            <a:normAutofit fontScale="92500" lnSpcReduction="10000"/>
          </a:bodyPr>
          <a:lstStyle/>
          <a:p>
            <a:pPr marL="0" indent="0" defTabSz="398428">
              <a:spcBef>
                <a:spcPts val="2812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en-US" sz="2400" dirty="0">
                <a:sym typeface="Wingdings"/>
              </a:rPr>
              <a:t>A</a:t>
            </a:r>
            <a:r>
              <a:rPr lang="en-US" sz="2400" dirty="0" smtClean="0">
                <a:sym typeface="Wingdings"/>
              </a:rPr>
              <a:t>ddress space: </a:t>
            </a:r>
            <a:r>
              <a:rPr lang="en-US" sz="2400" dirty="0" smtClean="0">
                <a:sym typeface="Wingdings"/>
              </a:rPr>
              <a:t>Each p</a:t>
            </a:r>
            <a:r>
              <a:rPr lang="en-US" sz="2400" dirty="0" smtClean="0"/>
              <a:t>rocess </a:t>
            </a:r>
            <a:r>
              <a:rPr lang="en-US" sz="2400" dirty="0"/>
              <a:t>has set of addresses that map to </a:t>
            </a:r>
            <a:r>
              <a:rPr lang="en-US" sz="2400" dirty="0" smtClean="0"/>
              <a:t>bytes</a:t>
            </a:r>
          </a:p>
          <a:p>
            <a:pPr marL="0" indent="0" defTabSz="398428">
              <a:spcBef>
                <a:spcPts val="2812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en-US" sz="2400" dirty="0" smtClean="0">
                <a:sym typeface="Wingdings"/>
              </a:rPr>
              <a:t>Problem:</a:t>
            </a:r>
          </a:p>
          <a:p>
            <a:pPr marL="295260" lvl="1" indent="0" defTabSz="398428">
              <a:spcBef>
                <a:spcPts val="2812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en-US" sz="2189" dirty="0" smtClean="0">
                <a:sym typeface="Wingdings"/>
              </a:rPr>
              <a:t> </a:t>
            </a:r>
            <a:r>
              <a:rPr lang="en-US" sz="2189" dirty="0" smtClean="0"/>
              <a:t>How </a:t>
            </a:r>
            <a:r>
              <a:rPr lang="en-US" sz="2189" dirty="0"/>
              <a:t>can OS provide </a:t>
            </a:r>
            <a:r>
              <a:rPr lang="en-US" sz="2189" dirty="0" smtClean="0"/>
              <a:t>illusion of </a:t>
            </a:r>
            <a:r>
              <a:rPr lang="en-US" sz="2189" dirty="0" smtClean="0"/>
              <a:t>private </a:t>
            </a:r>
            <a:r>
              <a:rPr lang="en-US" sz="2189" dirty="0"/>
              <a:t>address </a:t>
            </a:r>
            <a:r>
              <a:rPr lang="en-US" sz="2189" dirty="0" smtClean="0"/>
              <a:t>space to each process?</a:t>
            </a:r>
            <a:endParaRPr lang="en-US" sz="2189" dirty="0"/>
          </a:p>
          <a:p>
            <a:pPr marL="0" indent="0" defTabSz="398428">
              <a:spcBef>
                <a:spcPts val="2812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en-US" sz="2400" dirty="0" smtClean="0"/>
              <a:t>Review</a:t>
            </a:r>
            <a:r>
              <a:rPr lang="en-US" sz="2400" dirty="0"/>
              <a:t>: What is in an address space</a:t>
            </a:r>
            <a:r>
              <a:rPr lang="en-US" sz="2400" dirty="0" smtClean="0"/>
              <a:t>?</a:t>
            </a:r>
          </a:p>
          <a:p>
            <a:pPr marL="0" indent="0" defTabSz="398428">
              <a:spcBef>
                <a:spcPts val="2812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en-US" sz="2400" dirty="0" smtClean="0"/>
              <a:t>Address space has static and dynamic components</a:t>
            </a:r>
          </a:p>
          <a:p>
            <a:pPr marL="638160" lvl="1" indent="-342900" defTabSz="398428">
              <a:spcBef>
                <a:spcPts val="2812"/>
              </a:spcBef>
              <a:defRPr sz="1800">
                <a:solidFill>
                  <a:srgbClr val="000000"/>
                </a:solidFill>
              </a:defRPr>
            </a:pPr>
            <a:r>
              <a:rPr lang="en-US" sz="2189" dirty="0" smtClean="0"/>
              <a:t>Static: Code and some global variables</a:t>
            </a:r>
          </a:p>
          <a:p>
            <a:pPr marL="638160" lvl="1" indent="-342900" defTabSz="398428">
              <a:spcBef>
                <a:spcPts val="2812"/>
              </a:spcBef>
              <a:defRPr sz="1800">
                <a:solidFill>
                  <a:srgbClr val="000000"/>
                </a:solidFill>
              </a:defRPr>
            </a:pPr>
            <a:r>
              <a:rPr lang="en-US" sz="2189" dirty="0" smtClean="0"/>
              <a:t>Dynamic: Stack and Heap</a:t>
            </a:r>
            <a:endParaRPr lang="en-US" sz="2189" dirty="0"/>
          </a:p>
          <a:p>
            <a:endParaRPr lang="en-US" dirty="0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8818282" y="2442882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>
              <a:latin typeface="Marker Felt" charset="0"/>
            </a:endParaRPr>
          </a:p>
        </p:txBody>
      </p:sp>
      <p:sp>
        <p:nvSpPr>
          <p:cNvPr id="6" name="Rectangle 207"/>
          <p:cNvSpPr>
            <a:spLocks noChangeArrowheads="1"/>
          </p:cNvSpPr>
          <p:nvPr/>
        </p:nvSpPr>
        <p:spPr bwMode="auto">
          <a:xfrm>
            <a:off x="8462682" y="2761970"/>
            <a:ext cx="2209800" cy="297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08"/>
          <p:cNvSpPr>
            <a:spLocks noChangeArrowheads="1"/>
          </p:cNvSpPr>
          <p:nvPr/>
        </p:nvSpPr>
        <p:spPr bwMode="auto">
          <a:xfrm>
            <a:off x="8462682" y="493367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dirty="0">
                <a:solidFill>
                  <a:schemeClr val="bg2"/>
                </a:solidFill>
              </a:rPr>
              <a:t>Stack</a:t>
            </a:r>
          </a:p>
        </p:txBody>
      </p:sp>
      <p:sp>
        <p:nvSpPr>
          <p:cNvPr id="8" name="Rectangle 209"/>
          <p:cNvSpPr>
            <a:spLocks noChangeArrowheads="1"/>
          </p:cNvSpPr>
          <p:nvPr/>
        </p:nvSpPr>
        <p:spPr bwMode="auto">
          <a:xfrm>
            <a:off x="8462682" y="2798947"/>
            <a:ext cx="2209800" cy="533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dirty="0">
                <a:solidFill>
                  <a:schemeClr val="bg1"/>
                </a:solidFill>
              </a:rPr>
              <a:t>Code</a:t>
            </a:r>
          </a:p>
        </p:txBody>
      </p:sp>
      <p:sp>
        <p:nvSpPr>
          <p:cNvPr id="9" name="Rectangle 210"/>
          <p:cNvSpPr>
            <a:spLocks noChangeArrowheads="1"/>
          </p:cNvSpPr>
          <p:nvPr/>
        </p:nvSpPr>
        <p:spPr bwMode="auto">
          <a:xfrm>
            <a:off x="8462682" y="3357281"/>
            <a:ext cx="2209800" cy="63892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Heap</a:t>
            </a:r>
          </a:p>
        </p:txBody>
      </p:sp>
      <p:sp>
        <p:nvSpPr>
          <p:cNvPr id="10" name="Line 211"/>
          <p:cNvSpPr>
            <a:spLocks noChangeShapeType="1"/>
          </p:cNvSpPr>
          <p:nvPr/>
        </p:nvSpPr>
        <p:spPr bwMode="auto">
          <a:xfrm>
            <a:off x="9549652" y="3994708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212"/>
          <p:cNvSpPr>
            <a:spLocks noChangeShapeType="1"/>
          </p:cNvSpPr>
          <p:nvPr/>
        </p:nvSpPr>
        <p:spPr bwMode="auto">
          <a:xfrm>
            <a:off x="9558617" y="4586007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793510" y="26356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757652" y="5540190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</a:t>
            </a:r>
            <a:r>
              <a:rPr lang="en-US" dirty="0" smtClean="0"/>
              <a:t>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74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Advantages </a:t>
            </a:r>
            <a:r>
              <a:rPr lang="en-US" altLang="en-US" dirty="0"/>
              <a:t>of Segmentation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2729" y="1667435"/>
            <a:ext cx="10827873" cy="498437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211" dirty="0" smtClean="0"/>
              <a:t>Enables </a:t>
            </a:r>
            <a:r>
              <a:rPr lang="en-US" altLang="en-US" sz="2211" dirty="0"/>
              <a:t>sparse allocation of address space</a:t>
            </a:r>
          </a:p>
          <a:p>
            <a:pPr lvl="1">
              <a:lnSpc>
                <a:spcPct val="90000"/>
              </a:lnSpc>
            </a:pPr>
            <a:r>
              <a:rPr lang="en-US" altLang="en-US" sz="2011" dirty="0"/>
              <a:t>Stack and heap can grow independently</a:t>
            </a:r>
          </a:p>
          <a:p>
            <a:pPr lvl="1">
              <a:lnSpc>
                <a:spcPct val="90000"/>
              </a:lnSpc>
            </a:pPr>
            <a:r>
              <a:rPr lang="en-US" altLang="en-US" sz="2011" dirty="0"/>
              <a:t>Heap: If no data on free list, dynamic memory allocator requests more from OS (e.g., UNIX: </a:t>
            </a:r>
            <a:r>
              <a:rPr lang="en-US" altLang="en-US" sz="2011" dirty="0" err="1"/>
              <a:t>malloc</a:t>
            </a:r>
            <a:r>
              <a:rPr lang="en-US" altLang="en-US" sz="2011" dirty="0"/>
              <a:t> calls </a:t>
            </a:r>
            <a:r>
              <a:rPr lang="en-US" altLang="en-US" sz="2011" dirty="0" err="1"/>
              <a:t>sbrk</a:t>
            </a:r>
            <a:r>
              <a:rPr lang="en-US" altLang="en-US" sz="2011" dirty="0"/>
              <a:t>())</a:t>
            </a:r>
          </a:p>
          <a:p>
            <a:pPr lvl="1">
              <a:lnSpc>
                <a:spcPct val="90000"/>
              </a:lnSpc>
            </a:pPr>
            <a:r>
              <a:rPr lang="en-US" altLang="en-US" sz="2011" dirty="0"/>
              <a:t>Stack: OS recognizes reference outside legal segment, extends stack implicitly</a:t>
            </a:r>
          </a:p>
          <a:p>
            <a:pPr>
              <a:lnSpc>
                <a:spcPct val="90000"/>
              </a:lnSpc>
            </a:pPr>
            <a:r>
              <a:rPr lang="en-US" altLang="en-US" sz="2211" dirty="0"/>
              <a:t>Different protection for different segments</a:t>
            </a:r>
          </a:p>
          <a:p>
            <a:pPr lvl="1">
              <a:lnSpc>
                <a:spcPct val="90000"/>
              </a:lnSpc>
            </a:pPr>
            <a:r>
              <a:rPr lang="en-US" altLang="en-US" sz="2011" dirty="0"/>
              <a:t>Read-only status for code</a:t>
            </a:r>
          </a:p>
          <a:p>
            <a:pPr>
              <a:lnSpc>
                <a:spcPct val="90000"/>
              </a:lnSpc>
            </a:pPr>
            <a:r>
              <a:rPr lang="en-US" altLang="en-US" sz="2211" dirty="0"/>
              <a:t>Enables sharing of selected segments</a:t>
            </a:r>
          </a:p>
          <a:p>
            <a:pPr>
              <a:lnSpc>
                <a:spcPct val="90000"/>
              </a:lnSpc>
            </a:pPr>
            <a:r>
              <a:rPr lang="en-US" altLang="en-US" sz="2211" dirty="0"/>
              <a:t>Supports dynamic relocation of each </a:t>
            </a:r>
            <a:r>
              <a:rPr lang="en-US" altLang="en-US" sz="2211" dirty="0" smtClean="0"/>
              <a:t>segment</a:t>
            </a:r>
            <a:endParaRPr lang="en-US" altLang="en-US" sz="2211" dirty="0"/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9409950" y="3411066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>
              <a:latin typeface="Marker Felt" charset="0"/>
            </a:endParaRPr>
          </a:p>
        </p:txBody>
      </p:sp>
      <p:sp>
        <p:nvSpPr>
          <p:cNvPr id="5" name="Rectangle 207"/>
          <p:cNvSpPr>
            <a:spLocks noChangeArrowheads="1"/>
          </p:cNvSpPr>
          <p:nvPr/>
        </p:nvSpPr>
        <p:spPr bwMode="auto">
          <a:xfrm>
            <a:off x="9054350" y="3730154"/>
            <a:ext cx="2209800" cy="297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08"/>
          <p:cNvSpPr>
            <a:spLocks noChangeArrowheads="1"/>
          </p:cNvSpPr>
          <p:nvPr/>
        </p:nvSpPr>
        <p:spPr bwMode="auto">
          <a:xfrm>
            <a:off x="9054350" y="5901854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dirty="0">
                <a:solidFill>
                  <a:schemeClr val="bg2"/>
                </a:solidFill>
              </a:rPr>
              <a:t>Stack</a:t>
            </a:r>
          </a:p>
        </p:txBody>
      </p:sp>
      <p:sp>
        <p:nvSpPr>
          <p:cNvPr id="7" name="Rectangle 209"/>
          <p:cNvSpPr>
            <a:spLocks noChangeArrowheads="1"/>
          </p:cNvSpPr>
          <p:nvPr/>
        </p:nvSpPr>
        <p:spPr bwMode="auto">
          <a:xfrm>
            <a:off x="9054350" y="3767131"/>
            <a:ext cx="2209800" cy="533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bg1"/>
                </a:solidFill>
              </a:rPr>
              <a:t>Code</a:t>
            </a:r>
          </a:p>
        </p:txBody>
      </p:sp>
      <p:sp>
        <p:nvSpPr>
          <p:cNvPr id="8" name="Rectangle 210"/>
          <p:cNvSpPr>
            <a:spLocks noChangeArrowheads="1"/>
          </p:cNvSpPr>
          <p:nvPr/>
        </p:nvSpPr>
        <p:spPr bwMode="auto">
          <a:xfrm>
            <a:off x="9054350" y="4325465"/>
            <a:ext cx="2209800" cy="63892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Heap</a:t>
            </a:r>
          </a:p>
        </p:txBody>
      </p:sp>
      <p:sp>
        <p:nvSpPr>
          <p:cNvPr id="9" name="Line 211"/>
          <p:cNvSpPr>
            <a:spLocks noChangeShapeType="1"/>
          </p:cNvSpPr>
          <p:nvPr/>
        </p:nvSpPr>
        <p:spPr bwMode="auto">
          <a:xfrm>
            <a:off x="10141320" y="4962892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212"/>
          <p:cNvSpPr>
            <a:spLocks noChangeShapeType="1"/>
          </p:cNvSpPr>
          <p:nvPr/>
        </p:nvSpPr>
        <p:spPr bwMode="auto">
          <a:xfrm>
            <a:off x="10150285" y="5554191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3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Disadvantages of Segmentation</a:t>
            </a:r>
            <a:endParaRPr lang="en-US" altLang="en-US" dirty="0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2729" y="1667435"/>
            <a:ext cx="10827873" cy="4984377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211" dirty="0" smtClean="0"/>
              <a:t>Each </a:t>
            </a:r>
            <a:r>
              <a:rPr lang="en-US" altLang="en-US" sz="2211" dirty="0"/>
              <a:t>segment must be allocated contiguously</a:t>
            </a:r>
          </a:p>
          <a:p>
            <a:pPr lvl="1">
              <a:lnSpc>
                <a:spcPct val="90000"/>
              </a:lnSpc>
            </a:pPr>
            <a:r>
              <a:rPr lang="en-US" altLang="en-US" sz="2011" dirty="0"/>
              <a:t>May not have sufficient physical memory for large </a:t>
            </a:r>
            <a:r>
              <a:rPr lang="en-US" altLang="en-US" sz="2011" dirty="0" smtClean="0"/>
              <a:t>segments</a:t>
            </a:r>
          </a:p>
          <a:p>
            <a:pPr lvl="1">
              <a:lnSpc>
                <a:spcPct val="90000"/>
              </a:lnSpc>
            </a:pPr>
            <a:endParaRPr lang="en-US" altLang="en-US" sz="2011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222" dirty="0" smtClean="0"/>
              <a:t>Fix in next lecture with paging…</a:t>
            </a:r>
            <a:endParaRPr lang="en-US" altLang="en-US" sz="2222" dirty="0"/>
          </a:p>
        </p:txBody>
      </p:sp>
    </p:spTree>
    <p:extLst>
      <p:ext uri="{BB962C8B-B14F-4D97-AF65-F5344CB8AC3E}">
        <p14:creationId xmlns:p14="http://schemas.microsoft.com/office/powerpoint/2010/main" val="193323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8" name="Shape 177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556">
                <a:solidFill>
                  <a:srgbClr val="FFFFFF"/>
                </a:solidFill>
              </a:rPr>
              <a:t>Conclusion</a:t>
            </a:r>
          </a:p>
        </p:txBody>
      </p:sp>
      <p:sp>
        <p:nvSpPr>
          <p:cNvPr id="1779" name="Shape 1779"/>
          <p:cNvSpPr>
            <a:spLocks noGrp="1"/>
          </p:cNvSpPr>
          <p:nvPr>
            <p:ph type="body" idx="4294967295"/>
          </p:nvPr>
        </p:nvSpPr>
        <p:spPr>
          <a:xfrm>
            <a:off x="412374" y="1828800"/>
            <a:ext cx="11528613" cy="4297363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531" dirty="0"/>
              <a:t>HW+OS work together to </a:t>
            </a:r>
            <a:r>
              <a:rPr lang="en-US" sz="2531" dirty="0" smtClean="0"/>
              <a:t>virtualize memory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320" dirty="0" smtClean="0"/>
              <a:t>Give </a:t>
            </a:r>
            <a:r>
              <a:rPr sz="2320" dirty="0" smtClean="0"/>
              <a:t>illusion </a:t>
            </a:r>
            <a:r>
              <a:rPr sz="2320" dirty="0"/>
              <a:t>of private </a:t>
            </a:r>
            <a:r>
              <a:rPr lang="en-US" sz="2320" dirty="0" smtClean="0"/>
              <a:t>address space to each process</a:t>
            </a:r>
            <a:endParaRPr sz="232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531" dirty="0" smtClean="0"/>
              <a:t>Add</a:t>
            </a:r>
            <a:r>
              <a:rPr lang="en-US" sz="2531" dirty="0" smtClean="0"/>
              <a:t> MMU </a:t>
            </a:r>
            <a:r>
              <a:rPr sz="2531" dirty="0" smtClean="0"/>
              <a:t>registers </a:t>
            </a:r>
            <a:r>
              <a:rPr sz="2531" dirty="0"/>
              <a:t>for base+bounds </a:t>
            </a:r>
            <a:r>
              <a:rPr sz="2531" dirty="0" smtClean="0"/>
              <a:t>so </a:t>
            </a:r>
            <a:r>
              <a:rPr sz="2531" dirty="0"/>
              <a:t>translation is fast </a:t>
            </a:r>
            <a:endParaRPr lang="en-US" sz="2531" dirty="0" smtClean="0"/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320" dirty="0" smtClean="0"/>
              <a:t>OS not involved with every address translation, only on context switch or errors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endParaRPr lang="en-US" sz="2320" dirty="0"/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531" dirty="0" smtClean="0"/>
              <a:t>Dynamic relocation with segments is good building block</a:t>
            </a:r>
            <a:endParaRPr lang="en-US" sz="2531" dirty="0"/>
          </a:p>
          <a:p>
            <a:pPr marL="638160" lvl="1" indent="-342900">
              <a:defRPr sz="1800">
                <a:solidFill>
                  <a:srgbClr val="000000"/>
                </a:solidFill>
              </a:defRPr>
            </a:pPr>
            <a:r>
              <a:rPr sz="2320" dirty="0" smtClean="0"/>
              <a:t>Next </a:t>
            </a:r>
            <a:r>
              <a:rPr lang="en-US" sz="2320" dirty="0" smtClean="0"/>
              <a:t>lecture</a:t>
            </a:r>
            <a:r>
              <a:rPr sz="2320" dirty="0" smtClean="0"/>
              <a:t>: </a:t>
            </a:r>
            <a:r>
              <a:rPr lang="en-US" sz="2320" dirty="0" smtClean="0"/>
              <a:t>S</a:t>
            </a:r>
            <a:r>
              <a:rPr sz="2320" dirty="0" smtClean="0"/>
              <a:t>olve </a:t>
            </a:r>
            <a:r>
              <a:rPr sz="2320" dirty="0"/>
              <a:t>fragmentation with paging</a:t>
            </a:r>
          </a:p>
        </p:txBody>
      </p:sp>
    </p:spTree>
    <p:extLst>
      <p:ext uri="{BB962C8B-B14F-4D97-AF65-F5344CB8AC3E}">
        <p14:creationId xmlns:p14="http://schemas.microsoft.com/office/powerpoint/2010/main" val="1393842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4949" y="1593669"/>
            <a:ext cx="5389215" cy="4532495"/>
          </a:xfrm>
        </p:spPr>
        <p:txBody>
          <a:bodyPr>
            <a:normAutofit fontScale="92500" lnSpcReduction="10000"/>
          </a:bodyPr>
          <a:lstStyle/>
          <a:p>
            <a:pPr marL="282560" lvl="1" indent="-282560">
              <a:spcBef>
                <a:spcPts val="2000"/>
              </a:spcBef>
              <a:buClrTx/>
            </a:pPr>
            <a:r>
              <a:rPr lang="en-US" sz="2200" dirty="0"/>
              <a:t>Intro to Linux </a:t>
            </a:r>
            <a:r>
              <a:rPr lang="en-US" sz="2200" dirty="0" smtClean="0"/>
              <a:t>tutorial tonight: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5:30pm </a:t>
            </a:r>
            <a:r>
              <a:rPr lang="en-US" sz="2200" dirty="0" smtClean="0"/>
              <a:t>in CS 1221</a:t>
            </a:r>
          </a:p>
          <a:p>
            <a:pPr marL="282560" lvl="1" indent="-282560">
              <a:spcBef>
                <a:spcPts val="2000"/>
              </a:spcBef>
              <a:buClrTx/>
            </a:pPr>
            <a:r>
              <a:rPr lang="en-US" sz="2200" dirty="0" smtClean="0"/>
              <a:t>Switching discussion sections unofficially</a:t>
            </a:r>
          </a:p>
          <a:p>
            <a:r>
              <a:rPr lang="en-US" sz="2600" dirty="0" smtClean="0"/>
              <a:t>P1</a:t>
            </a:r>
          </a:p>
          <a:p>
            <a:pPr lvl="1"/>
            <a:r>
              <a:rPr lang="en-US" sz="2200" dirty="0" err="1" smtClean="0"/>
              <a:t>Handin</a:t>
            </a:r>
            <a:r>
              <a:rPr lang="en-US" sz="2200" dirty="0" smtClean="0"/>
              <a:t> directories now </a:t>
            </a:r>
            <a:r>
              <a:rPr lang="en-US" sz="2200" dirty="0" smtClean="0"/>
              <a:t>available</a:t>
            </a:r>
          </a:p>
          <a:p>
            <a:pPr lvl="1"/>
            <a:r>
              <a:rPr lang="en-US" sz="2200" dirty="0" smtClean="0"/>
              <a:t>Some test scripts available </a:t>
            </a:r>
            <a:endParaRPr lang="en-US" sz="2200" dirty="0" smtClean="0"/>
          </a:p>
          <a:p>
            <a:pPr lvl="1"/>
            <a:r>
              <a:rPr lang="en-US" sz="2200" dirty="0" smtClean="0"/>
              <a:t>Due officially by Friday, 5pm; unofficially by Saturday morning, 8am</a:t>
            </a:r>
          </a:p>
          <a:p>
            <a:r>
              <a:rPr lang="en-US" sz="2341" dirty="0" smtClean="0"/>
              <a:t>Discussion Sections tomorrow</a:t>
            </a:r>
          </a:p>
          <a:p>
            <a:pPr lvl="1"/>
            <a:r>
              <a:rPr lang="en-US" sz="2200" dirty="0" smtClean="0"/>
              <a:t>P1b questions</a:t>
            </a:r>
          </a:p>
          <a:p>
            <a:pPr lvl="1"/>
            <a:r>
              <a:rPr lang="en-US" sz="2200" dirty="0" smtClean="0"/>
              <a:t>Watch video ahead of time!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4164" y="1449977"/>
            <a:ext cx="6158350" cy="531658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effectLst/>
              </a:rPr>
              <a:t>Lots of Office Hours</a:t>
            </a:r>
          </a:p>
          <a:p>
            <a:r>
              <a:rPr lang="en-US" dirty="0" smtClean="0">
                <a:effectLst/>
                <a:hlinkClick r:id="rId2"/>
              </a:rPr>
              <a:t>Joe </a:t>
            </a:r>
            <a:r>
              <a:rPr lang="en-US" dirty="0">
                <a:effectLst/>
                <a:hlinkClick r:id="rId2"/>
              </a:rPr>
              <a:t>Cai</a:t>
            </a:r>
            <a:r>
              <a:rPr lang="en-US" dirty="0">
                <a:effectLst/>
              </a:rPr>
              <a:t> </a:t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>Office </a:t>
            </a:r>
            <a:r>
              <a:rPr lang="en-US" dirty="0">
                <a:effectLst/>
              </a:rPr>
              <a:t>Hours in 5364 </a:t>
            </a:r>
            <a:r>
              <a:rPr lang="en-US" dirty="0" smtClean="0">
                <a:effectLst/>
              </a:rPr>
              <a:t>CS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Thu </a:t>
            </a:r>
            <a:r>
              <a:rPr lang="en-US" dirty="0">
                <a:effectLst/>
              </a:rPr>
              <a:t>1:20-2:20, Fri 1:20-2:20</a:t>
            </a:r>
            <a:br>
              <a:rPr lang="en-US" dirty="0">
                <a:effectLst/>
              </a:rPr>
            </a:br>
            <a:endParaRPr lang="en-US" dirty="0">
              <a:effectLst/>
            </a:endParaRPr>
          </a:p>
          <a:p>
            <a:r>
              <a:rPr lang="en-US" dirty="0" smtClean="0">
                <a:effectLst/>
                <a:hlinkClick r:id="rId2"/>
              </a:rPr>
              <a:t>Ceyhun </a:t>
            </a:r>
            <a:r>
              <a:rPr lang="en-US" dirty="0">
                <a:effectLst/>
                <a:hlinkClick r:id="rId2"/>
              </a:rPr>
              <a:t>Alp</a:t>
            </a:r>
            <a:r>
              <a:rPr lang="en-US" dirty="0">
                <a:effectLst/>
              </a:rPr>
              <a:t> </a:t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>Office </a:t>
            </a:r>
            <a:r>
              <a:rPr lang="en-US" dirty="0">
                <a:effectLst/>
              </a:rPr>
              <a:t>Hours in 1306 </a:t>
            </a:r>
            <a:r>
              <a:rPr lang="en-US" dirty="0" smtClean="0">
                <a:effectLst/>
              </a:rPr>
              <a:t>CS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Tue </a:t>
            </a:r>
            <a:r>
              <a:rPr lang="en-US" dirty="0">
                <a:effectLst/>
              </a:rPr>
              <a:t>2:40-3:40, Thu 2:40-3:40</a:t>
            </a:r>
            <a:br>
              <a:rPr lang="en-US" dirty="0">
                <a:effectLst/>
              </a:rPr>
            </a:br>
            <a:endParaRPr lang="en-US" dirty="0">
              <a:effectLst/>
            </a:endParaRPr>
          </a:p>
          <a:p>
            <a:r>
              <a:rPr lang="en-US" dirty="0" smtClean="0">
                <a:effectLst/>
                <a:hlinkClick r:id="rId2"/>
              </a:rPr>
              <a:t>Taylor </a:t>
            </a:r>
            <a:r>
              <a:rPr lang="en-US" dirty="0">
                <a:effectLst/>
                <a:hlinkClick r:id="rId2"/>
              </a:rPr>
              <a:t>Johnston</a:t>
            </a:r>
            <a:r>
              <a:rPr lang="en-US" dirty="0">
                <a:effectLst/>
              </a:rPr>
              <a:t> </a:t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>Office </a:t>
            </a:r>
            <a:r>
              <a:rPr lang="en-US" dirty="0">
                <a:effectLst/>
              </a:rPr>
              <a:t>Hours in 1307 </a:t>
            </a:r>
            <a:r>
              <a:rPr lang="en-US" dirty="0" smtClean="0">
                <a:effectLst/>
              </a:rPr>
              <a:t>CS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Mon </a:t>
            </a:r>
            <a:r>
              <a:rPr lang="en-US" dirty="0">
                <a:effectLst/>
              </a:rPr>
              <a:t>2:30-3:30, Thu 1:00-2:00</a:t>
            </a:r>
            <a:br>
              <a:rPr lang="en-US" dirty="0">
                <a:effectLst/>
              </a:rPr>
            </a:br>
            <a:endParaRPr lang="en-US" dirty="0">
              <a:effectLst/>
            </a:endParaRPr>
          </a:p>
          <a:p>
            <a:r>
              <a:rPr lang="en-US" dirty="0" smtClean="0">
                <a:effectLst/>
                <a:hlinkClick r:id="rId2"/>
              </a:rPr>
              <a:t>Akshay </a:t>
            </a:r>
            <a:r>
              <a:rPr lang="en-US" dirty="0">
                <a:effectLst/>
                <a:hlinkClick r:id="rId2"/>
              </a:rPr>
              <a:t>Uttamani</a:t>
            </a:r>
            <a:r>
              <a:rPr lang="en-US" dirty="0">
                <a:effectLst/>
              </a:rPr>
              <a:t> </a:t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>Office </a:t>
            </a:r>
            <a:r>
              <a:rPr lang="en-US" dirty="0">
                <a:effectLst/>
              </a:rPr>
              <a:t>Hours in 1302 </a:t>
            </a:r>
            <a:r>
              <a:rPr lang="en-US" dirty="0" smtClean="0">
                <a:effectLst/>
              </a:rPr>
              <a:t>CS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Wed </a:t>
            </a:r>
            <a:r>
              <a:rPr lang="en-US" dirty="0">
                <a:effectLst/>
              </a:rPr>
              <a:t>2:45-3:45, Fri 3:30-4:30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08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8432801" y="211931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>
              <a:latin typeface="Marker Felt" charset="0"/>
            </a:endParaRPr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Motivation for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Dynamic </a:t>
            </a:r>
            <a:r>
              <a:rPr lang="en-US" altLang="en-US" dirty="0"/>
              <a:t>Memory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38913" y="1524001"/>
            <a:ext cx="10711690" cy="5199528"/>
          </a:xfrm>
          <a:noFill/>
          <a:ln/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400" dirty="0"/>
              <a:t>Why do processes need dynamic allocation of memory?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altLang="en-US" sz="2000" dirty="0"/>
              <a:t>Do not know amount of memory needed at compile time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altLang="en-US" sz="2000" dirty="0"/>
              <a:t>Must be pessimistic when allocate memory statically</a:t>
            </a:r>
          </a:p>
          <a:p>
            <a:pPr marL="1295400" lvl="2" indent="-381000">
              <a:lnSpc>
                <a:spcPct val="90000"/>
              </a:lnSpc>
            </a:pPr>
            <a:r>
              <a:rPr lang="en-US" altLang="en-US" sz="1800" dirty="0"/>
              <a:t>Allocate enough for worst possible </a:t>
            </a:r>
            <a:r>
              <a:rPr lang="en-US" altLang="en-US" sz="1800" dirty="0" smtClean="0"/>
              <a:t>case; Storage </a:t>
            </a:r>
            <a:r>
              <a:rPr lang="en-US" altLang="en-US" sz="1800" dirty="0"/>
              <a:t>is used inefficiently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400" dirty="0"/>
              <a:t>Recursive procedures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altLang="en-US" sz="2000" dirty="0"/>
              <a:t>Do not know how many times procedure will be nested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400" dirty="0"/>
              <a:t>Complex data structures: lists and trees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altLang="en-US" sz="2000" dirty="0" err="1">
                <a:latin typeface="Courier" charset="0"/>
              </a:rPr>
              <a:t>struct</a:t>
            </a:r>
            <a:r>
              <a:rPr lang="en-US" altLang="en-US" sz="2000" dirty="0">
                <a:latin typeface="Courier" charset="0"/>
              </a:rPr>
              <a:t> </a:t>
            </a:r>
            <a:r>
              <a:rPr lang="en-US" altLang="en-US" sz="2000" dirty="0" err="1">
                <a:latin typeface="Courier" charset="0"/>
              </a:rPr>
              <a:t>my_t</a:t>
            </a:r>
            <a:r>
              <a:rPr lang="en-US" altLang="en-US" sz="2000" dirty="0">
                <a:latin typeface="Courier" charset="0"/>
              </a:rPr>
              <a:t> *</a:t>
            </a:r>
            <a:r>
              <a:rPr lang="en-US" altLang="en-US" sz="2000" dirty="0" smtClean="0">
                <a:latin typeface="Courier" charset="0"/>
              </a:rPr>
              <a:t>p = (</a:t>
            </a:r>
            <a:r>
              <a:rPr lang="en-US" altLang="en-US" sz="2000" dirty="0" err="1">
                <a:latin typeface="Courier" charset="0"/>
              </a:rPr>
              <a:t>struct</a:t>
            </a:r>
            <a:r>
              <a:rPr lang="en-US" altLang="en-US" sz="2000" dirty="0">
                <a:latin typeface="Courier" charset="0"/>
              </a:rPr>
              <a:t> </a:t>
            </a:r>
            <a:r>
              <a:rPr lang="en-US" altLang="en-US" sz="2000" dirty="0" err="1">
                <a:latin typeface="Courier" charset="0"/>
              </a:rPr>
              <a:t>my_t</a:t>
            </a:r>
            <a:r>
              <a:rPr lang="en-US" altLang="en-US" sz="2000" dirty="0">
                <a:latin typeface="Courier" charset="0"/>
              </a:rPr>
              <a:t> *)</a:t>
            </a:r>
            <a:r>
              <a:rPr lang="en-US" altLang="en-US" sz="2000" dirty="0" err="1">
                <a:latin typeface="Courier" charset="0"/>
              </a:rPr>
              <a:t>malloc</a:t>
            </a:r>
            <a:r>
              <a:rPr lang="en-US" altLang="en-US" sz="2000" dirty="0">
                <a:latin typeface="Courier" charset="0"/>
              </a:rPr>
              <a:t>(</a:t>
            </a:r>
            <a:r>
              <a:rPr lang="en-US" altLang="en-US" sz="2000" dirty="0" err="1">
                <a:latin typeface="Courier" charset="0"/>
              </a:rPr>
              <a:t>sizeof</a:t>
            </a:r>
            <a:r>
              <a:rPr lang="en-US" altLang="en-US" sz="2000" dirty="0">
                <a:latin typeface="Courier" charset="0"/>
              </a:rPr>
              <a:t>(</a:t>
            </a:r>
            <a:r>
              <a:rPr lang="en-US" altLang="en-US" sz="2000" dirty="0" err="1">
                <a:latin typeface="Courier" charset="0"/>
              </a:rPr>
              <a:t>struct</a:t>
            </a:r>
            <a:r>
              <a:rPr lang="en-US" altLang="en-US" sz="2000" dirty="0">
                <a:latin typeface="Courier" charset="0"/>
              </a:rPr>
              <a:t> </a:t>
            </a:r>
            <a:r>
              <a:rPr lang="en-US" altLang="en-US" sz="2000" dirty="0" err="1">
                <a:latin typeface="Courier" charset="0"/>
              </a:rPr>
              <a:t>my_t</a:t>
            </a:r>
            <a:r>
              <a:rPr lang="en-US" altLang="en-US" sz="2000" dirty="0">
                <a:latin typeface="Courier" charset="0"/>
              </a:rPr>
              <a:t>));</a:t>
            </a:r>
            <a:endParaRPr lang="en-US" altLang="en-US" sz="2400" dirty="0">
              <a:latin typeface="Courier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400" dirty="0"/>
              <a:t>Two types of dynamic allocation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altLang="en-US" sz="1800" dirty="0"/>
              <a:t>Stack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altLang="en-US" sz="1800" dirty="0"/>
              <a:t>Heap</a:t>
            </a:r>
          </a:p>
        </p:txBody>
      </p:sp>
    </p:spTree>
    <p:extLst>
      <p:ext uri="{BB962C8B-B14F-4D97-AF65-F5344CB8AC3E}">
        <p14:creationId xmlns:p14="http://schemas.microsoft.com/office/powerpoint/2010/main" val="6873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 dirty="0"/>
              <a:t>Stack Organization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3680"/>
            <a:ext cx="9677400" cy="5112272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000" dirty="0"/>
              <a:t>Definition: Memory is freed in opposite order from allocation</a:t>
            </a:r>
          </a:p>
          <a:p>
            <a:pPr marL="282560" lvl="1" indent="0">
              <a:lnSpc>
                <a:spcPct val="90000"/>
              </a:lnSpc>
              <a:buNone/>
            </a:pPr>
            <a:r>
              <a:rPr lang="en-US" altLang="en-US" sz="1600" dirty="0" err="1">
                <a:latin typeface="Courier" charset="0"/>
              </a:rPr>
              <a:t>alloc</a:t>
            </a:r>
            <a:r>
              <a:rPr lang="en-US" altLang="en-US" sz="1600" dirty="0">
                <a:latin typeface="Courier" charset="0"/>
              </a:rPr>
              <a:t>(A);</a:t>
            </a:r>
          </a:p>
          <a:p>
            <a:pPr marL="282560" lvl="1" indent="0">
              <a:lnSpc>
                <a:spcPct val="90000"/>
              </a:lnSpc>
              <a:buNone/>
            </a:pPr>
            <a:r>
              <a:rPr lang="en-US" altLang="en-US" sz="1600" dirty="0" err="1">
                <a:latin typeface="Courier" charset="0"/>
              </a:rPr>
              <a:t>alloc</a:t>
            </a:r>
            <a:r>
              <a:rPr lang="en-US" altLang="en-US" sz="1600" dirty="0">
                <a:latin typeface="Courier" charset="0"/>
              </a:rPr>
              <a:t>(B);</a:t>
            </a:r>
          </a:p>
          <a:p>
            <a:pPr marL="282560" lvl="1" indent="0">
              <a:lnSpc>
                <a:spcPct val="90000"/>
              </a:lnSpc>
              <a:buNone/>
            </a:pPr>
            <a:r>
              <a:rPr lang="en-US" altLang="en-US" sz="1600" dirty="0" err="1">
                <a:latin typeface="Courier" charset="0"/>
              </a:rPr>
              <a:t>alloc</a:t>
            </a:r>
            <a:r>
              <a:rPr lang="en-US" altLang="en-US" sz="1600" dirty="0">
                <a:latin typeface="Courier" charset="0"/>
              </a:rPr>
              <a:t>(C);</a:t>
            </a:r>
          </a:p>
          <a:p>
            <a:pPr marL="282560" lvl="1" indent="0">
              <a:lnSpc>
                <a:spcPct val="90000"/>
              </a:lnSpc>
              <a:buNone/>
            </a:pPr>
            <a:r>
              <a:rPr lang="en-US" altLang="en-US" sz="1600" dirty="0">
                <a:latin typeface="Courier" charset="0"/>
              </a:rPr>
              <a:t>free(C);</a:t>
            </a:r>
          </a:p>
          <a:p>
            <a:pPr marL="282560" lvl="1" indent="0">
              <a:lnSpc>
                <a:spcPct val="90000"/>
              </a:lnSpc>
              <a:buNone/>
            </a:pPr>
            <a:r>
              <a:rPr lang="en-US" altLang="en-US" sz="1600" dirty="0" err="1">
                <a:latin typeface="Courier" charset="0"/>
              </a:rPr>
              <a:t>alloc</a:t>
            </a:r>
            <a:r>
              <a:rPr lang="en-US" altLang="en-US" sz="1600" dirty="0">
                <a:latin typeface="Courier" charset="0"/>
              </a:rPr>
              <a:t>(D);</a:t>
            </a:r>
          </a:p>
          <a:p>
            <a:pPr marL="282560" lvl="1" indent="0">
              <a:lnSpc>
                <a:spcPct val="90000"/>
              </a:lnSpc>
              <a:buNone/>
            </a:pPr>
            <a:r>
              <a:rPr lang="en-US" altLang="en-US" sz="1600" dirty="0">
                <a:latin typeface="Courier" charset="0"/>
              </a:rPr>
              <a:t>free(D);</a:t>
            </a:r>
          </a:p>
          <a:p>
            <a:pPr marL="282560" lvl="1" indent="0">
              <a:lnSpc>
                <a:spcPct val="90000"/>
              </a:lnSpc>
              <a:buNone/>
            </a:pPr>
            <a:r>
              <a:rPr lang="en-US" altLang="en-US" sz="1600" dirty="0">
                <a:latin typeface="Courier" charset="0"/>
              </a:rPr>
              <a:t>free(B);</a:t>
            </a:r>
          </a:p>
          <a:p>
            <a:pPr marL="282560" lvl="1" indent="0">
              <a:lnSpc>
                <a:spcPct val="90000"/>
              </a:lnSpc>
              <a:buNone/>
            </a:pPr>
            <a:r>
              <a:rPr lang="en-US" altLang="en-US" sz="1600" dirty="0">
                <a:latin typeface="Courier" charset="0"/>
              </a:rPr>
              <a:t>free(A);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400" dirty="0" smtClean="0"/>
              <a:t>Simple and efficient implementation</a:t>
            </a:r>
            <a:r>
              <a:rPr lang="en-US" altLang="en-US" sz="2400" dirty="0"/>
              <a:t>: </a:t>
            </a: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r>
              <a:rPr lang="en-US" altLang="en-US" sz="2400" dirty="0" smtClean="0"/>
              <a:t>Pointer </a:t>
            </a:r>
            <a:r>
              <a:rPr lang="en-US" altLang="en-US" sz="2400" dirty="0"/>
              <a:t>separates allocated and freed space</a:t>
            </a:r>
          </a:p>
          <a:p>
            <a:pPr marL="282560" lvl="1" indent="0">
              <a:lnSpc>
                <a:spcPct val="90000"/>
              </a:lnSpc>
              <a:buNone/>
            </a:pPr>
            <a:r>
              <a:rPr lang="en-US" altLang="en-US" sz="2000" dirty="0"/>
              <a:t>Allocate: Increment pointer</a:t>
            </a:r>
          </a:p>
          <a:p>
            <a:pPr marL="282560" lvl="1" indent="0">
              <a:lnSpc>
                <a:spcPct val="90000"/>
              </a:lnSpc>
              <a:buNone/>
            </a:pPr>
            <a:r>
              <a:rPr lang="en-US" altLang="en-US" sz="2000" dirty="0"/>
              <a:t>Free: Decrement </a:t>
            </a:r>
            <a:r>
              <a:rPr lang="en-US" altLang="en-US" sz="2000" dirty="0" smtClean="0"/>
              <a:t>pointer</a:t>
            </a:r>
          </a:p>
          <a:p>
            <a:pPr marL="0" indent="-12700">
              <a:lnSpc>
                <a:spcPct val="90000"/>
              </a:lnSpc>
              <a:buNone/>
            </a:pPr>
            <a:r>
              <a:rPr lang="en-US" altLang="en-US" sz="2211" dirty="0" smtClean="0"/>
              <a:t>No fragmentation</a:t>
            </a:r>
            <a:r>
              <a:rPr lang="en-US" altLang="en-US" sz="2011" dirty="0"/>
              <a:t>	</a:t>
            </a:r>
          </a:p>
          <a:p>
            <a:pPr>
              <a:lnSpc>
                <a:spcPct val="90000"/>
              </a:lnSpc>
            </a:pPr>
            <a:endParaRPr lang="en-US" altLang="en-US" sz="1600" dirty="0">
              <a:latin typeface="Courier" charset="0"/>
            </a:endParaRPr>
          </a:p>
        </p:txBody>
      </p:sp>
      <p:sp>
        <p:nvSpPr>
          <p:cNvPr id="128004" name="Text Box 4"/>
          <p:cNvSpPr txBox="1">
            <a:spLocks noChangeArrowheads="1"/>
          </p:cNvSpPr>
          <p:nvPr/>
        </p:nvSpPr>
        <p:spPr bwMode="auto">
          <a:xfrm>
            <a:off x="2286001" y="434340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93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S537-Theme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S537-Theme" id="{A3B37B17-3632-DC45-8802-8C4EDBDFA1AF}" vid="{33C7E3AB-E050-6441-A050-2D3D49AF6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CS537-Theme</Template>
  <TotalTime>3033</TotalTime>
  <Words>2996</Words>
  <Application>Microsoft Macintosh PowerPoint</Application>
  <PresentationFormat>Widescreen</PresentationFormat>
  <Paragraphs>1064</Paragraphs>
  <Slides>73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85" baseType="lpstr">
      <vt:lpstr>Calisto MT</vt:lpstr>
      <vt:lpstr>Chalkboard</vt:lpstr>
      <vt:lpstr>Courier</vt:lpstr>
      <vt:lpstr>Helvetica</vt:lpstr>
      <vt:lpstr>Marker Felt</vt:lpstr>
      <vt:lpstr>Menlo</vt:lpstr>
      <vt:lpstr>Perpetua Titling MT</vt:lpstr>
      <vt:lpstr>Times</vt:lpstr>
      <vt:lpstr>Wingdings</vt:lpstr>
      <vt:lpstr>Arial</vt:lpstr>
      <vt:lpstr>Arial</vt:lpstr>
      <vt:lpstr>CS537-Theme</vt:lpstr>
      <vt:lpstr>Scheduling Policy:  Review</vt:lpstr>
      <vt:lpstr>Memory Virtualization:</vt:lpstr>
      <vt:lpstr>Announcements</vt:lpstr>
      <vt:lpstr>More Virtualization</vt:lpstr>
      <vt:lpstr>Motivation for   Virtualization</vt:lpstr>
      <vt:lpstr>Multiprogramming  Goals</vt:lpstr>
      <vt:lpstr>Abstraction: Address SPace</vt:lpstr>
      <vt:lpstr>Motivation for  Dynamic Memory</vt:lpstr>
      <vt:lpstr>Stack Organization</vt:lpstr>
      <vt:lpstr>Where Are stacks Used?</vt:lpstr>
      <vt:lpstr>Heap Organization</vt:lpstr>
      <vt:lpstr>Quiz: Match that Address Location</vt:lpstr>
      <vt:lpstr>Memory Accesses</vt:lpstr>
      <vt:lpstr>Quiz: Memory Accesses?</vt:lpstr>
      <vt:lpstr>How to Virtualize Memory?</vt:lpstr>
      <vt:lpstr>1) Time Sharing of Memory</vt:lpstr>
      <vt:lpstr>Time Share Memory: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Problems with  Time Sharing Memory</vt:lpstr>
      <vt:lpstr>2) Static Relocation</vt:lpstr>
      <vt:lpstr>Static: Layout in Memory</vt:lpstr>
      <vt:lpstr>Static Relocation: Disadvantages</vt:lpstr>
      <vt:lpstr>3) Dynamic Relocation</vt:lpstr>
      <vt:lpstr>Hardware Support for  Dynamic Relocation</vt:lpstr>
      <vt:lpstr>Implementation of  Dynamic Relocation: BASE REG </vt:lpstr>
      <vt:lpstr>Dynamic Relocation with Base Register</vt:lpstr>
      <vt:lpstr>VISUAL Example of DYNAMIC RELOCATION:  BASE REGISTER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Quiz: Who Controls the  Base Register?</vt:lpstr>
      <vt:lpstr>PowerPoint Presentation</vt:lpstr>
      <vt:lpstr>PowerPoint Presentation</vt:lpstr>
      <vt:lpstr>4) Dynamic with Base+Bounds</vt:lpstr>
      <vt:lpstr>Implementation of  BASE+BOUNDS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Managing Processes  with Base and Bounds</vt:lpstr>
      <vt:lpstr>Base and Bounds Advantages</vt:lpstr>
      <vt:lpstr>Base and Bounds DISADVANTAGES</vt:lpstr>
      <vt:lpstr>5) Segmentation</vt:lpstr>
      <vt:lpstr>Segmented Addressing</vt:lpstr>
      <vt:lpstr>Segmentation Implementation</vt:lpstr>
      <vt:lpstr>Quiz: Address Translations with Segmentation</vt:lpstr>
      <vt:lpstr>Visual Interpretation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Advantages of Segmentation</vt:lpstr>
      <vt:lpstr>Disadvantages of Segmentation</vt:lpstr>
      <vt:lpstr>Conclusion</vt:lpstr>
      <vt:lpstr>Announcements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C ARPACI-DUSSEAU</dc:creator>
  <cp:lastModifiedBy>ANDREA C ARPACI-DUSSEAU</cp:lastModifiedBy>
  <cp:revision>32</cp:revision>
  <dcterms:created xsi:type="dcterms:W3CDTF">2015-09-14T16:45:13Z</dcterms:created>
  <dcterms:modified xsi:type="dcterms:W3CDTF">2015-09-17T13:11:12Z</dcterms:modified>
</cp:coreProperties>
</file>