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9" r:id="rId2"/>
    <p:sldId id="258" r:id="rId3"/>
    <p:sldId id="260" r:id="rId4"/>
    <p:sldId id="261" r:id="rId5"/>
    <p:sldId id="268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3" r:id="rId16"/>
    <p:sldId id="274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276" r:id="rId29"/>
    <p:sldId id="277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5" r:id="rId52"/>
    <p:sldId id="300" r:id="rId53"/>
    <p:sldId id="301" r:id="rId54"/>
    <p:sldId id="302" r:id="rId55"/>
    <p:sldId id="303" r:id="rId56"/>
    <p:sldId id="304" r:id="rId57"/>
    <p:sldId id="306" r:id="rId58"/>
    <p:sldId id="307" r:id="rId59"/>
    <p:sldId id="330" r:id="rId60"/>
    <p:sldId id="308" r:id="rId61"/>
    <p:sldId id="309" r:id="rId62"/>
    <p:sldId id="310" r:id="rId63"/>
    <p:sldId id="331" r:id="rId64"/>
    <p:sldId id="312" r:id="rId65"/>
    <p:sldId id="313" r:id="rId66"/>
    <p:sldId id="314" r:id="rId67"/>
    <p:sldId id="315" r:id="rId68"/>
    <p:sldId id="316" r:id="rId69"/>
    <p:sldId id="317" r:id="rId70"/>
    <p:sldId id="332" r:id="rId71"/>
    <p:sldId id="311" r:id="rId72"/>
    <p:sldId id="318" r:id="rId73"/>
    <p:sldId id="333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8"/>
    <p:restoredTop sz="96206"/>
  </p:normalViewPr>
  <p:slideViewPr>
    <p:cSldViewPr snapToGrid="0" snapToObjects="1">
      <p:cViewPr>
        <p:scale>
          <a:sx n="95" d="100"/>
          <a:sy n="95" d="100"/>
        </p:scale>
        <p:origin x="42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285" y="1918448"/>
            <a:ext cx="10111317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285" y="3478306"/>
            <a:ext cx="10111316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28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12192000" cy="1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45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096000" y="4482"/>
            <a:ext cx="6096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2591049" y="3344239"/>
            <a:ext cx="6855164" cy="16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74320"/>
            <a:ext cx="5279136" cy="169164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914353" rtl="0" eaLnBrk="1" latinLnBrk="0" hangingPunct="1">
              <a:spcBef>
                <a:spcPct val="0"/>
              </a:spcBef>
              <a:buNone/>
              <a:defRPr sz="3586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86144" y="264908"/>
            <a:ext cx="5279136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391"/>
            </a:lvl1pPr>
            <a:lvl2pPr marL="457177" indent="0">
              <a:buNone/>
              <a:defRPr sz="2812"/>
            </a:lvl2pPr>
            <a:lvl3pPr marL="914353" indent="0">
              <a:buNone/>
              <a:defRPr sz="2391"/>
            </a:lvl3pPr>
            <a:lvl4pPr marL="1371530" indent="0">
              <a:buNone/>
              <a:defRPr sz="1969"/>
            </a:lvl4pPr>
            <a:lvl5pPr marL="1828706" indent="0">
              <a:buNone/>
              <a:defRPr sz="1969"/>
            </a:lvl5pPr>
            <a:lvl6pPr marL="2285883" indent="0">
              <a:buNone/>
              <a:defRPr sz="1969"/>
            </a:lvl6pPr>
            <a:lvl7pPr marL="2743060" indent="0">
              <a:buNone/>
              <a:defRPr sz="1969"/>
            </a:lvl7pPr>
            <a:lvl8pPr marL="3200236" indent="0">
              <a:buNone/>
              <a:defRPr sz="1969"/>
            </a:lvl8pPr>
            <a:lvl9pPr marL="3657413" indent="0">
              <a:buNone/>
              <a:defRPr sz="1969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1970801"/>
            <a:ext cx="5279136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28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195"/>
            </a:lvl2pPr>
            <a:lvl3pPr marL="914353" indent="0">
              <a:buNone/>
              <a:defRPr sz="984"/>
            </a:lvl3pPr>
            <a:lvl4pPr marL="1371530" indent="0">
              <a:buNone/>
              <a:defRPr sz="914"/>
            </a:lvl4pPr>
            <a:lvl5pPr marL="1828706" indent="0">
              <a:buNone/>
              <a:defRPr sz="914"/>
            </a:lvl5pPr>
            <a:lvl6pPr marL="2285883" indent="0">
              <a:buNone/>
              <a:defRPr sz="914"/>
            </a:lvl6pPr>
            <a:lvl7pPr marL="2743060" indent="0">
              <a:buNone/>
              <a:defRPr sz="914"/>
            </a:lvl7pPr>
            <a:lvl8pPr marL="3200236" indent="0">
              <a:buNone/>
              <a:defRPr sz="914"/>
            </a:lvl8pPr>
            <a:lvl9pPr marL="3657413" indent="0">
              <a:buNone/>
              <a:defRPr sz="914"/>
            </a:lvl9pPr>
          </a:lstStyle>
          <a:p>
            <a:pPr marL="0" lvl="0" indent="0" algn="ctr" defTabSz="914353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0064" y="6356351"/>
            <a:ext cx="2170176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914353" rtl="0" eaLnBrk="1" latinLnBrk="0" hangingPunct="1">
              <a:defRPr sz="1195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2729" y="6356351"/>
            <a:ext cx="2523744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914353" rtl="0" eaLnBrk="1" latinLnBrk="0" hangingPunct="1">
              <a:defRPr sz="1195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744" y="5738129"/>
            <a:ext cx="1011936" cy="57607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914353" rtl="0" eaLnBrk="1" latinLnBrk="0" hangingPunct="1">
              <a:spcBef>
                <a:spcPct val="0"/>
              </a:spcBef>
              <a:defRPr sz="3586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4038600"/>
            <a:ext cx="10160000" cy="990600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3586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353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65176"/>
            <a:ext cx="112776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914353" rtl="0" eaLnBrk="1" latinLnBrk="0" hangingPunct="1">
              <a:spcBef>
                <a:spcPts val="2000"/>
              </a:spcBef>
              <a:buFont typeface="Calisto MT" pitchFamily="18" charset="0"/>
              <a:buNone/>
              <a:defRPr sz="2391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12"/>
            </a:lvl2pPr>
            <a:lvl3pPr marL="914353" indent="0">
              <a:buNone/>
              <a:defRPr sz="2391"/>
            </a:lvl3pPr>
            <a:lvl4pPr marL="1371530" indent="0">
              <a:buNone/>
              <a:defRPr sz="1969"/>
            </a:lvl4pPr>
            <a:lvl5pPr marL="1828706" indent="0">
              <a:buNone/>
              <a:defRPr sz="1969"/>
            </a:lvl5pPr>
            <a:lvl6pPr marL="2285883" indent="0">
              <a:buNone/>
              <a:defRPr sz="1969"/>
            </a:lvl6pPr>
            <a:lvl7pPr marL="2743060" indent="0">
              <a:buNone/>
              <a:defRPr sz="1969"/>
            </a:lvl7pPr>
            <a:lvl8pPr marL="3200236" indent="0">
              <a:buNone/>
              <a:defRPr sz="1969"/>
            </a:lvl8pPr>
            <a:lvl9pPr marL="3657413" indent="0">
              <a:buNone/>
              <a:defRPr sz="1969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1" y="5042648"/>
            <a:ext cx="1016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28"/>
            </a:lvl1pPr>
            <a:lvl2pPr marL="457177" indent="0">
              <a:buNone/>
              <a:defRPr sz="1195"/>
            </a:lvl2pPr>
            <a:lvl3pPr marL="914353" indent="0">
              <a:buNone/>
              <a:defRPr sz="984"/>
            </a:lvl3pPr>
            <a:lvl4pPr marL="1371530" indent="0">
              <a:buNone/>
              <a:defRPr sz="914"/>
            </a:lvl4pPr>
            <a:lvl5pPr marL="1828706" indent="0">
              <a:buNone/>
              <a:defRPr sz="914"/>
            </a:lvl5pPr>
            <a:lvl6pPr marL="2285883" indent="0">
              <a:buNone/>
              <a:defRPr sz="914"/>
            </a:lvl6pPr>
            <a:lvl7pPr marL="2743060" indent="0">
              <a:buNone/>
              <a:defRPr sz="914"/>
            </a:lvl7pPr>
            <a:lvl8pPr marL="3200236" indent="0">
              <a:buNone/>
              <a:defRPr sz="914"/>
            </a:lvl8pPr>
            <a:lvl9pPr marL="3657413" indent="0">
              <a:buNone/>
              <a:defRPr sz="91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02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1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12192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12192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7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1039748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4801" y="457201"/>
            <a:ext cx="16256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284" y="457201"/>
            <a:ext cx="8511116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566401" y="6356351"/>
            <a:ext cx="14224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914353" rtl="0" eaLnBrk="1" latinLnBrk="0" hangingPunct="1">
              <a:defRPr sz="1195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7037544" y="3344239"/>
            <a:ext cx="6855164" cy="16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9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25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72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72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72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72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72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26084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12192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12192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285" y="789081"/>
            <a:ext cx="10111317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285" y="4724401"/>
            <a:ext cx="10111316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28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12192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03161" y="2564086"/>
            <a:ext cx="238567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676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12192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2971801"/>
            <a:ext cx="10111316" cy="1362075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914353" rtl="0" eaLnBrk="1" latinLnBrk="0" hangingPunct="1">
              <a:spcBef>
                <a:spcPct val="0"/>
              </a:spcBef>
              <a:buNone/>
              <a:defRPr sz="4781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5" y="4724401"/>
            <a:ext cx="10111316" cy="1398494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914353" rtl="0" eaLnBrk="1" latinLnBrk="0" hangingPunct="1">
              <a:spcBef>
                <a:spcPts val="600"/>
              </a:spcBef>
              <a:buFont typeface="Calisto MT" pitchFamily="18" charset="0"/>
              <a:buNone/>
              <a:defRPr sz="1828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12192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12192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62754"/>
            <a:ext cx="10111317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84" y="1828801"/>
            <a:ext cx="4754880" cy="4297363"/>
          </a:xfrm>
        </p:spPr>
        <p:txBody>
          <a:bodyPr>
            <a:normAutofit/>
          </a:bodyPr>
          <a:lstStyle>
            <a:lvl1pPr>
              <a:defRPr sz="1969"/>
            </a:lvl1pPr>
            <a:lvl2pPr>
              <a:defRPr sz="1828"/>
            </a:lvl2pPr>
            <a:lvl3pPr>
              <a:defRPr sz="1828"/>
            </a:lvl3pPr>
            <a:lvl4pPr>
              <a:defRPr sz="1828"/>
            </a:lvl4pPr>
            <a:lvl5pPr>
              <a:defRPr sz="1828"/>
            </a:lvl5pPr>
            <a:lvl6pPr>
              <a:defRPr sz="1828"/>
            </a:lvl6pPr>
            <a:lvl7pPr>
              <a:defRPr sz="1828"/>
            </a:lvl7pPr>
            <a:lvl8pPr>
              <a:defRPr sz="1828"/>
            </a:lvl8pPr>
            <a:lvl9pPr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5722" y="1828801"/>
            <a:ext cx="4754880" cy="4297363"/>
          </a:xfrm>
        </p:spPr>
        <p:txBody>
          <a:bodyPr>
            <a:normAutofit/>
          </a:bodyPr>
          <a:lstStyle>
            <a:lvl1pPr>
              <a:defRPr sz="1969"/>
            </a:lvl1pPr>
            <a:lvl2pPr>
              <a:defRPr sz="1828"/>
            </a:lvl2pPr>
            <a:lvl3pPr>
              <a:defRPr sz="1828"/>
            </a:lvl3pPr>
            <a:lvl4pPr>
              <a:defRPr sz="1828"/>
            </a:lvl4pPr>
            <a:lvl5pPr>
              <a:defRPr sz="1828"/>
            </a:lvl5pPr>
            <a:lvl6pPr>
              <a:defRPr sz="1828"/>
            </a:lvl6pPr>
            <a:lvl7pPr>
              <a:defRPr sz="1828"/>
            </a:lvl7pPr>
            <a:lvl8pPr>
              <a:defRPr sz="1828"/>
            </a:lvl8pPr>
            <a:lvl9pPr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12192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12192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62754"/>
            <a:ext cx="10111317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4" y="1524001"/>
            <a:ext cx="475488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12" b="0"/>
            </a:lvl1pPr>
            <a:lvl2pPr marL="457177" indent="0">
              <a:buNone/>
              <a:defRPr sz="1969" b="1"/>
            </a:lvl2pPr>
            <a:lvl3pPr marL="914353" indent="0">
              <a:buNone/>
              <a:defRPr sz="1828" b="1"/>
            </a:lvl3pPr>
            <a:lvl4pPr marL="1371530" indent="0">
              <a:buNone/>
              <a:defRPr sz="1617" b="1"/>
            </a:lvl4pPr>
            <a:lvl5pPr marL="1828706" indent="0">
              <a:buNone/>
              <a:defRPr sz="1617" b="1"/>
            </a:lvl5pPr>
            <a:lvl6pPr marL="2285883" indent="0">
              <a:buNone/>
              <a:defRPr sz="1617" b="1"/>
            </a:lvl6pPr>
            <a:lvl7pPr marL="2743060" indent="0">
              <a:buNone/>
              <a:defRPr sz="1617" b="1"/>
            </a:lvl7pPr>
            <a:lvl8pPr marL="3200236" indent="0">
              <a:buNone/>
              <a:defRPr sz="1617" b="1"/>
            </a:lvl8pPr>
            <a:lvl9pPr marL="3657413" indent="0">
              <a:buNone/>
              <a:defRPr sz="16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84" y="2393577"/>
            <a:ext cx="4754880" cy="3732585"/>
          </a:xfrm>
        </p:spPr>
        <p:txBody>
          <a:bodyPr>
            <a:normAutofit/>
          </a:bodyPr>
          <a:lstStyle>
            <a:lvl1pPr>
              <a:defRPr sz="1969"/>
            </a:lvl1pPr>
            <a:lvl2pPr>
              <a:defRPr sz="1828"/>
            </a:lvl2pPr>
            <a:lvl3pPr>
              <a:defRPr sz="1828"/>
            </a:lvl3pPr>
            <a:lvl4pPr>
              <a:defRPr sz="1828"/>
            </a:lvl4pPr>
            <a:lvl5pPr>
              <a:defRPr sz="1828"/>
            </a:lvl5pPr>
            <a:lvl6pPr>
              <a:defRPr sz="1617"/>
            </a:lvl6pPr>
            <a:lvl7pPr>
              <a:defRPr sz="1617"/>
            </a:lvl7pPr>
            <a:lvl8pPr>
              <a:defRPr sz="1617"/>
            </a:lvl8pPr>
            <a:lvl9pPr>
              <a:defRPr sz="16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722" y="1524001"/>
            <a:ext cx="475488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12" b="0"/>
            </a:lvl1pPr>
            <a:lvl2pPr marL="457177" indent="0">
              <a:buNone/>
              <a:defRPr sz="1969" b="1"/>
            </a:lvl2pPr>
            <a:lvl3pPr marL="914353" indent="0">
              <a:buNone/>
              <a:defRPr sz="1828" b="1"/>
            </a:lvl3pPr>
            <a:lvl4pPr marL="1371530" indent="0">
              <a:buNone/>
              <a:defRPr sz="1617" b="1"/>
            </a:lvl4pPr>
            <a:lvl5pPr marL="1828706" indent="0">
              <a:buNone/>
              <a:defRPr sz="1617" b="1"/>
            </a:lvl5pPr>
            <a:lvl6pPr marL="2285883" indent="0">
              <a:buNone/>
              <a:defRPr sz="1617" b="1"/>
            </a:lvl6pPr>
            <a:lvl7pPr marL="2743060" indent="0">
              <a:buNone/>
              <a:defRPr sz="1617" b="1"/>
            </a:lvl7pPr>
            <a:lvl8pPr marL="3200236" indent="0">
              <a:buNone/>
              <a:defRPr sz="1617" b="1"/>
            </a:lvl8pPr>
            <a:lvl9pPr marL="3657413" indent="0">
              <a:buNone/>
              <a:defRPr sz="16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5722" y="2393577"/>
            <a:ext cx="4754880" cy="3732585"/>
          </a:xfrm>
        </p:spPr>
        <p:txBody>
          <a:bodyPr>
            <a:normAutofit/>
          </a:bodyPr>
          <a:lstStyle>
            <a:lvl1pPr>
              <a:defRPr sz="1969"/>
            </a:lvl1pPr>
            <a:lvl2pPr>
              <a:defRPr sz="1828"/>
            </a:lvl2pPr>
            <a:lvl3pPr>
              <a:defRPr sz="1828"/>
            </a:lvl3pPr>
            <a:lvl4pPr>
              <a:defRPr sz="1828"/>
            </a:lvl4pPr>
            <a:lvl5pPr>
              <a:defRPr sz="1828"/>
            </a:lvl5pPr>
            <a:lvl6pPr>
              <a:defRPr sz="1617"/>
            </a:lvl6pPr>
            <a:lvl7pPr>
              <a:defRPr sz="1617"/>
            </a:lvl7pPr>
            <a:lvl8pPr>
              <a:defRPr sz="1617"/>
            </a:lvl8pPr>
            <a:lvl9pPr>
              <a:defRPr sz="16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12192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12192000" cy="5414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3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096000" y="4482"/>
            <a:ext cx="609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7" y="273050"/>
            <a:ext cx="5283200" cy="1690221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914353" rtl="0" eaLnBrk="1" latinLnBrk="0" hangingPunct="1">
              <a:spcBef>
                <a:spcPct val="0"/>
              </a:spcBef>
              <a:defRPr sz="3586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535" y="273051"/>
            <a:ext cx="5279136" cy="5853113"/>
          </a:xfrm>
        </p:spPr>
        <p:txBody>
          <a:bodyPr>
            <a:normAutofit/>
          </a:bodyPr>
          <a:lstStyle>
            <a:lvl1pPr>
              <a:defRPr sz="2391"/>
            </a:lvl1pPr>
            <a:lvl2pPr>
              <a:defRPr sz="2180"/>
            </a:lvl2pPr>
            <a:lvl3pPr>
              <a:defRPr sz="1969"/>
            </a:lvl3pPr>
            <a:lvl4pPr>
              <a:defRPr sz="1828"/>
            </a:lvl4pPr>
            <a:lvl5pPr>
              <a:defRPr sz="1828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7" y="1975105"/>
            <a:ext cx="52832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914353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28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195"/>
            </a:lvl2pPr>
            <a:lvl3pPr marL="914353" indent="0">
              <a:buNone/>
              <a:defRPr sz="984"/>
            </a:lvl3pPr>
            <a:lvl4pPr marL="1371530" indent="0">
              <a:buNone/>
              <a:defRPr sz="914"/>
            </a:lvl4pPr>
            <a:lvl5pPr marL="1828706" indent="0">
              <a:buNone/>
              <a:defRPr sz="914"/>
            </a:lvl5pPr>
            <a:lvl6pPr marL="2285883" indent="0">
              <a:buNone/>
              <a:defRPr sz="914"/>
            </a:lvl6pPr>
            <a:lvl7pPr marL="2743060" indent="0">
              <a:buNone/>
              <a:defRPr sz="914"/>
            </a:lvl7pPr>
            <a:lvl8pPr marL="3200236" indent="0">
              <a:buNone/>
              <a:defRPr sz="914"/>
            </a:lvl8pPr>
            <a:lvl9pPr marL="3657413" indent="0">
              <a:buNone/>
              <a:defRPr sz="91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56001" y="6356351"/>
            <a:ext cx="216348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914353" rtl="0" eaLnBrk="1" latinLnBrk="0" hangingPunct="1">
              <a:defRPr sz="1195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2730" y="6356351"/>
            <a:ext cx="2522071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914353" rtl="0" eaLnBrk="1" latinLnBrk="0" hangingPunct="1">
              <a:defRPr sz="1195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745" y="5748338"/>
            <a:ext cx="1016000" cy="57626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914353" rtl="0" eaLnBrk="1" latinLnBrk="0" hangingPunct="1">
              <a:spcBef>
                <a:spcPct val="0"/>
              </a:spcBef>
              <a:defRPr sz="3586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2591049" y="3344239"/>
            <a:ext cx="6855164" cy="16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85" y="62754"/>
            <a:ext cx="10111317" cy="1283167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5" y="1828801"/>
            <a:ext cx="10111317" cy="429736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76659" y="6356351"/>
            <a:ext cx="2844800" cy="365125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195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89343B2-20CD-5E47-B705-B8D47D75043B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729" y="6356351"/>
            <a:ext cx="3860800" cy="365125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195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9601" y="6356351"/>
            <a:ext cx="812800" cy="365125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195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EE724A5A-BE45-454A-BDEE-9CD10F85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</p:sldLayoutIdLst>
  <p:txStyles>
    <p:titleStyle>
      <a:lvl1pPr algn="ctr" defTabSz="914353" rtl="0" eaLnBrk="1" latinLnBrk="0" hangingPunct="1">
        <a:spcBef>
          <a:spcPct val="0"/>
        </a:spcBef>
        <a:buNone/>
        <a:defRPr sz="4781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60" indent="-282560" algn="l" defTabSz="914353" rtl="0" eaLnBrk="1" latinLnBrk="0" hangingPunct="1">
        <a:spcBef>
          <a:spcPts val="2000"/>
        </a:spcBef>
        <a:buFont typeface="Calisto MT" pitchFamily="18" charset="0"/>
        <a:buChar char="•"/>
        <a:defRPr sz="2391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20" indent="-295260" algn="l" defTabSz="914353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18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381" indent="-282560" algn="l" defTabSz="914353" rtl="0" eaLnBrk="1" latinLnBrk="0" hangingPunct="1">
        <a:spcBef>
          <a:spcPts val="600"/>
        </a:spcBef>
        <a:buFont typeface="Calisto MT" pitchFamily="18" charset="0"/>
        <a:buChar char="•"/>
        <a:defRPr sz="1969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2942" indent="-282560" algn="l" defTabSz="914353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28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02" indent="-282560" algn="l" defTabSz="914353" rtl="0" eaLnBrk="1" latinLnBrk="0" hangingPunct="1">
        <a:spcBef>
          <a:spcPts val="600"/>
        </a:spcBef>
        <a:buFont typeface="Calisto MT" pitchFamily="18" charset="0"/>
        <a:buChar char="•"/>
        <a:defRPr sz="1828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s.wisc.edu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s.wisc.ed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Table 149"/>
          <p:cNvGraphicFramePr/>
          <p:nvPr>
            <p:extLst>
              <p:ext uri="{D42A27DB-BD31-4B8C-83A1-F6EECF244321}">
                <p14:modId xmlns:p14="http://schemas.microsoft.com/office/powerpoint/2010/main" val="1726699364"/>
              </p:ext>
            </p:extLst>
          </p:nvPr>
        </p:nvGraphicFramePr>
        <p:xfrm>
          <a:off x="656340" y="2054511"/>
          <a:ext cx="2132812" cy="1827908"/>
        </p:xfrm>
        <a:graphic>
          <a:graphicData uri="http://schemas.openxmlformats.org/drawingml/2006/table">
            <a:tbl>
              <a:tblPr firstRow="1"/>
              <a:tblGrid>
                <a:gridCol w="693164"/>
                <a:gridCol w="917109"/>
                <a:gridCol w="522539"/>
              </a:tblGrid>
              <a:tr h="67151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arrival</a:t>
                      </a:r>
                    </a:p>
                  </a:txBody>
                  <a:tcPr marL="35719" marR="35719" marT="35719" marB="35719" anchor="ctr" horzOverflow="overflow">
                    <a:lnT w="12700">
                      <a:miter lim="400000"/>
                    </a:lnT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run</a:t>
                      </a:r>
                    </a:p>
                  </a:txBody>
                  <a:tcPr marL="35719" marR="35719" marT="35719" marB="35719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D45954"/>
                    </a:solidFill>
                  </a:tcPr>
                </a:tc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40</a:t>
                      </a:r>
                    </a:p>
                  </a:txBody>
                  <a:tcPr marL="35719" marR="35719" marT="35719" marB="35719" anchor="ctr" horzOverflow="overflow">
                    <a:lnR w="12700">
                      <a:miter lim="400000"/>
                    </a:lnR>
                  </a:tcPr>
                </a:tc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35719" marR="35719" marT="35719" marB="35719" anchor="ctr" horzOverflow="overflow">
                    <a:lnR w="12700">
                      <a:miter lim="400000"/>
                    </a:lnR>
                  </a:tcPr>
                </a:tc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0" name="Shape 150"/>
          <p:cNvSpPr/>
          <p:nvPr/>
        </p:nvSpPr>
        <p:spPr>
          <a:xfrm>
            <a:off x="8633245" y="2735781"/>
            <a:ext cx="1303727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51" name="Shape 151"/>
          <p:cNvSpPr/>
          <p:nvPr/>
        </p:nvSpPr>
        <p:spPr>
          <a:xfrm>
            <a:off x="7651213" y="2735782"/>
            <a:ext cx="651742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52" name="Shape 152"/>
          <p:cNvSpPr/>
          <p:nvPr/>
        </p:nvSpPr>
        <p:spPr>
          <a:xfrm>
            <a:off x="9108715" y="2359282"/>
            <a:ext cx="366060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53" name="Shape 153"/>
          <p:cNvSpPr/>
          <p:nvPr/>
        </p:nvSpPr>
        <p:spPr>
          <a:xfrm>
            <a:off x="7767616" y="2359282"/>
            <a:ext cx="41893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54" name="Shape 154"/>
          <p:cNvSpPr/>
          <p:nvPr/>
        </p:nvSpPr>
        <p:spPr>
          <a:xfrm>
            <a:off x="7657378" y="3435351"/>
            <a:ext cx="2607938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55" name="Shape 155"/>
          <p:cNvSpPr/>
          <p:nvPr/>
        </p:nvSpPr>
        <p:spPr>
          <a:xfrm>
            <a:off x="7657378" y="3435351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56" name="Shape 156"/>
          <p:cNvSpPr/>
          <p:nvPr/>
        </p:nvSpPr>
        <p:spPr>
          <a:xfrm>
            <a:off x="7554216" y="3465674"/>
            <a:ext cx="271575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7" name="Shape 157"/>
          <p:cNvSpPr/>
          <p:nvPr/>
        </p:nvSpPr>
        <p:spPr>
          <a:xfrm>
            <a:off x="8309362" y="3435351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58" name="Shape 158"/>
          <p:cNvSpPr/>
          <p:nvPr/>
        </p:nvSpPr>
        <p:spPr>
          <a:xfrm>
            <a:off x="8066382" y="3465674"/>
            <a:ext cx="46881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59" name="Shape 159"/>
          <p:cNvSpPr/>
          <p:nvPr/>
        </p:nvSpPr>
        <p:spPr>
          <a:xfrm>
            <a:off x="8961346" y="3435351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60" name="Shape 160"/>
          <p:cNvSpPr/>
          <p:nvPr/>
        </p:nvSpPr>
        <p:spPr>
          <a:xfrm>
            <a:off x="8665207" y="3465674"/>
            <a:ext cx="575136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61" name="Shape 161"/>
          <p:cNvSpPr/>
          <p:nvPr/>
        </p:nvSpPr>
        <p:spPr>
          <a:xfrm>
            <a:off x="8961346" y="3435351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62" name="Shape 162"/>
          <p:cNvSpPr/>
          <p:nvPr/>
        </p:nvSpPr>
        <p:spPr>
          <a:xfrm>
            <a:off x="9613331" y="3435351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63" name="Shape 163"/>
          <p:cNvSpPr/>
          <p:nvPr/>
        </p:nvSpPr>
        <p:spPr>
          <a:xfrm>
            <a:off x="9313563" y="3465674"/>
            <a:ext cx="58239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164" name="Shape 164"/>
          <p:cNvSpPr/>
          <p:nvPr/>
        </p:nvSpPr>
        <p:spPr>
          <a:xfrm>
            <a:off x="10265314" y="3703241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65" name="Shape 165"/>
          <p:cNvSpPr/>
          <p:nvPr/>
        </p:nvSpPr>
        <p:spPr>
          <a:xfrm>
            <a:off x="9932108" y="3465674"/>
            <a:ext cx="64927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166" name="Shape 166"/>
          <p:cNvSpPr/>
          <p:nvPr/>
        </p:nvSpPr>
        <p:spPr>
          <a:xfrm>
            <a:off x="7648977" y="4898114"/>
            <a:ext cx="1303727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67" name="Shape 167"/>
          <p:cNvSpPr/>
          <p:nvPr/>
        </p:nvSpPr>
        <p:spPr>
          <a:xfrm>
            <a:off x="9604929" y="4898115"/>
            <a:ext cx="348201" cy="651985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68" name="Shape 168"/>
          <p:cNvSpPr/>
          <p:nvPr/>
        </p:nvSpPr>
        <p:spPr>
          <a:xfrm>
            <a:off x="8952945" y="4898115"/>
            <a:ext cx="651742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69" name="Shape 169"/>
          <p:cNvSpPr/>
          <p:nvPr/>
        </p:nvSpPr>
        <p:spPr>
          <a:xfrm>
            <a:off x="8115400" y="4521615"/>
            <a:ext cx="366060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70" name="Shape 170"/>
          <p:cNvSpPr/>
          <p:nvPr/>
        </p:nvSpPr>
        <p:spPr>
          <a:xfrm>
            <a:off x="9069348" y="4521615"/>
            <a:ext cx="418936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1" name="Shape 171"/>
          <p:cNvSpPr/>
          <p:nvPr/>
        </p:nvSpPr>
        <p:spPr>
          <a:xfrm>
            <a:off x="9534749" y="4521615"/>
            <a:ext cx="48856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72" name="Shape 172"/>
          <p:cNvSpPr/>
          <p:nvPr/>
        </p:nvSpPr>
        <p:spPr>
          <a:xfrm>
            <a:off x="7655375" y="5597684"/>
            <a:ext cx="2607938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73" name="Shape 173"/>
          <p:cNvSpPr/>
          <p:nvPr/>
        </p:nvSpPr>
        <p:spPr>
          <a:xfrm>
            <a:off x="7552213" y="5628007"/>
            <a:ext cx="271575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4" name="Shape 174"/>
          <p:cNvSpPr/>
          <p:nvPr/>
        </p:nvSpPr>
        <p:spPr>
          <a:xfrm>
            <a:off x="8307359" y="5597684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75" name="Shape 175"/>
          <p:cNvSpPr/>
          <p:nvPr/>
        </p:nvSpPr>
        <p:spPr>
          <a:xfrm>
            <a:off x="8064379" y="5628007"/>
            <a:ext cx="46881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76" name="Shape 176"/>
          <p:cNvSpPr/>
          <p:nvPr/>
        </p:nvSpPr>
        <p:spPr>
          <a:xfrm>
            <a:off x="8959344" y="5597684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77" name="Shape 177"/>
          <p:cNvSpPr/>
          <p:nvPr/>
        </p:nvSpPr>
        <p:spPr>
          <a:xfrm>
            <a:off x="8663205" y="5628007"/>
            <a:ext cx="575136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78" name="Shape 178"/>
          <p:cNvSpPr/>
          <p:nvPr/>
        </p:nvSpPr>
        <p:spPr>
          <a:xfrm>
            <a:off x="8959344" y="5597684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79" name="Shape 179"/>
          <p:cNvSpPr/>
          <p:nvPr/>
        </p:nvSpPr>
        <p:spPr>
          <a:xfrm>
            <a:off x="9611328" y="5597684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80" name="Shape 180"/>
          <p:cNvSpPr/>
          <p:nvPr/>
        </p:nvSpPr>
        <p:spPr>
          <a:xfrm>
            <a:off x="9311561" y="5628007"/>
            <a:ext cx="58239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181" name="Shape 181"/>
          <p:cNvSpPr/>
          <p:nvPr/>
        </p:nvSpPr>
        <p:spPr>
          <a:xfrm>
            <a:off x="9930105" y="5628007"/>
            <a:ext cx="64927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182" name="Shape 182"/>
          <p:cNvSpPr/>
          <p:nvPr/>
        </p:nvSpPr>
        <p:spPr>
          <a:xfrm>
            <a:off x="8303198" y="2735782"/>
            <a:ext cx="348201" cy="651985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83" name="Shape 183"/>
          <p:cNvSpPr/>
          <p:nvPr/>
        </p:nvSpPr>
        <p:spPr>
          <a:xfrm>
            <a:off x="8233018" y="2359282"/>
            <a:ext cx="48856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4" name="Shape 184"/>
          <p:cNvSpPr/>
          <p:nvPr/>
        </p:nvSpPr>
        <p:spPr>
          <a:xfrm>
            <a:off x="5403326" y="4904072"/>
            <a:ext cx="1303727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85" name="Shape 185"/>
          <p:cNvSpPr/>
          <p:nvPr/>
        </p:nvSpPr>
        <p:spPr>
          <a:xfrm>
            <a:off x="4421295" y="4904072"/>
            <a:ext cx="164684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186" name="Shape 186"/>
          <p:cNvSpPr/>
          <p:nvPr/>
        </p:nvSpPr>
        <p:spPr>
          <a:xfrm>
            <a:off x="5878797" y="4527572"/>
            <a:ext cx="366060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87" name="Shape 187"/>
          <p:cNvSpPr/>
          <p:nvPr/>
        </p:nvSpPr>
        <p:spPr>
          <a:xfrm>
            <a:off x="4296596" y="4527573"/>
            <a:ext cx="41893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88" name="Shape 188"/>
          <p:cNvSpPr/>
          <p:nvPr/>
        </p:nvSpPr>
        <p:spPr>
          <a:xfrm>
            <a:off x="4427460" y="5603640"/>
            <a:ext cx="2607937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89" name="Shape 189"/>
          <p:cNvSpPr/>
          <p:nvPr/>
        </p:nvSpPr>
        <p:spPr>
          <a:xfrm>
            <a:off x="4324298" y="5633965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0" name="Shape 190"/>
          <p:cNvSpPr/>
          <p:nvPr/>
        </p:nvSpPr>
        <p:spPr>
          <a:xfrm>
            <a:off x="5079444" y="5603640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91" name="Shape 191"/>
          <p:cNvSpPr/>
          <p:nvPr/>
        </p:nvSpPr>
        <p:spPr>
          <a:xfrm>
            <a:off x="4836463" y="5633965"/>
            <a:ext cx="46881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92" name="Shape 192"/>
          <p:cNvSpPr/>
          <p:nvPr/>
        </p:nvSpPr>
        <p:spPr>
          <a:xfrm>
            <a:off x="5731428" y="5603640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93" name="Shape 193"/>
          <p:cNvSpPr/>
          <p:nvPr/>
        </p:nvSpPr>
        <p:spPr>
          <a:xfrm>
            <a:off x="5435288" y="5633965"/>
            <a:ext cx="575136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94" name="Shape 194"/>
          <p:cNvSpPr/>
          <p:nvPr/>
        </p:nvSpPr>
        <p:spPr>
          <a:xfrm>
            <a:off x="5731428" y="5603640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95" name="Shape 195"/>
          <p:cNvSpPr/>
          <p:nvPr/>
        </p:nvSpPr>
        <p:spPr>
          <a:xfrm>
            <a:off x="6383412" y="5603640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96" name="Shape 196"/>
          <p:cNvSpPr/>
          <p:nvPr/>
        </p:nvSpPr>
        <p:spPr>
          <a:xfrm>
            <a:off x="6083645" y="5633965"/>
            <a:ext cx="58239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197" name="Shape 197"/>
          <p:cNvSpPr/>
          <p:nvPr/>
        </p:nvSpPr>
        <p:spPr>
          <a:xfrm>
            <a:off x="7035396" y="5603640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98" name="Shape 198"/>
          <p:cNvSpPr/>
          <p:nvPr/>
        </p:nvSpPr>
        <p:spPr>
          <a:xfrm>
            <a:off x="6702189" y="5633965"/>
            <a:ext cx="64927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199" name="Shape 199"/>
          <p:cNvSpPr/>
          <p:nvPr/>
        </p:nvSpPr>
        <p:spPr>
          <a:xfrm>
            <a:off x="4591075" y="4904072"/>
            <a:ext cx="348202" cy="651985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00" name="Shape 200"/>
          <p:cNvSpPr/>
          <p:nvPr/>
        </p:nvSpPr>
        <p:spPr>
          <a:xfrm>
            <a:off x="4604487" y="4527572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4912428" y="4904072"/>
            <a:ext cx="557277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02" name="Shape 202"/>
          <p:cNvSpPr/>
          <p:nvPr/>
        </p:nvSpPr>
        <p:spPr>
          <a:xfrm>
            <a:off x="5031690" y="4527572"/>
            <a:ext cx="288203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03" name="Shape 203"/>
          <p:cNvSpPr/>
          <p:nvPr/>
        </p:nvSpPr>
        <p:spPr>
          <a:xfrm>
            <a:off x="4400670" y="2753442"/>
            <a:ext cx="164683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04" name="Shape 204"/>
          <p:cNvSpPr/>
          <p:nvPr/>
        </p:nvSpPr>
        <p:spPr>
          <a:xfrm>
            <a:off x="4349652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05" name="Shape 205"/>
          <p:cNvSpPr/>
          <p:nvPr/>
        </p:nvSpPr>
        <p:spPr>
          <a:xfrm>
            <a:off x="4406835" y="3453012"/>
            <a:ext cx="2607938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6" name="Shape 206"/>
          <p:cNvSpPr/>
          <p:nvPr/>
        </p:nvSpPr>
        <p:spPr>
          <a:xfrm>
            <a:off x="4303673" y="3483335"/>
            <a:ext cx="271575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07" name="Shape 207"/>
          <p:cNvSpPr/>
          <p:nvPr/>
        </p:nvSpPr>
        <p:spPr>
          <a:xfrm>
            <a:off x="5058818" y="3453012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8" name="Shape 208"/>
          <p:cNvSpPr/>
          <p:nvPr/>
        </p:nvSpPr>
        <p:spPr>
          <a:xfrm>
            <a:off x="4815839" y="3483335"/>
            <a:ext cx="46881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09" name="Shape 209"/>
          <p:cNvSpPr/>
          <p:nvPr/>
        </p:nvSpPr>
        <p:spPr>
          <a:xfrm>
            <a:off x="5710803" y="3453012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0" name="Shape 210"/>
          <p:cNvSpPr/>
          <p:nvPr/>
        </p:nvSpPr>
        <p:spPr>
          <a:xfrm>
            <a:off x="5414663" y="3483335"/>
            <a:ext cx="575137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211" name="Shape 211"/>
          <p:cNvSpPr/>
          <p:nvPr/>
        </p:nvSpPr>
        <p:spPr>
          <a:xfrm>
            <a:off x="5710803" y="3453012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2" name="Shape 212"/>
          <p:cNvSpPr/>
          <p:nvPr/>
        </p:nvSpPr>
        <p:spPr>
          <a:xfrm>
            <a:off x="6362787" y="3453012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3" name="Shape 213"/>
          <p:cNvSpPr/>
          <p:nvPr/>
        </p:nvSpPr>
        <p:spPr>
          <a:xfrm>
            <a:off x="6063020" y="3483335"/>
            <a:ext cx="58239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214" name="Shape 214"/>
          <p:cNvSpPr/>
          <p:nvPr/>
        </p:nvSpPr>
        <p:spPr>
          <a:xfrm>
            <a:off x="7014771" y="3453012"/>
            <a:ext cx="1" cy="5412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5" name="Shape 215"/>
          <p:cNvSpPr/>
          <p:nvPr/>
        </p:nvSpPr>
        <p:spPr>
          <a:xfrm>
            <a:off x="6681563" y="3483335"/>
            <a:ext cx="649271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16" name="Shape 216"/>
          <p:cNvSpPr/>
          <p:nvPr/>
        </p:nvSpPr>
        <p:spPr>
          <a:xfrm>
            <a:off x="4561405" y="2753442"/>
            <a:ext cx="164684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17" name="Shape 217"/>
          <p:cNvSpPr/>
          <p:nvPr/>
        </p:nvSpPr>
        <p:spPr>
          <a:xfrm>
            <a:off x="4510387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18" name="Shape 218"/>
          <p:cNvSpPr/>
          <p:nvPr/>
        </p:nvSpPr>
        <p:spPr>
          <a:xfrm>
            <a:off x="4722139" y="2753442"/>
            <a:ext cx="164684" cy="651985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19" name="Shape 219"/>
          <p:cNvSpPr/>
          <p:nvPr/>
        </p:nvSpPr>
        <p:spPr>
          <a:xfrm>
            <a:off x="4671121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20" name="Shape 220"/>
          <p:cNvSpPr/>
          <p:nvPr/>
        </p:nvSpPr>
        <p:spPr>
          <a:xfrm>
            <a:off x="4882873" y="2753442"/>
            <a:ext cx="164684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21" name="Shape 221"/>
          <p:cNvSpPr/>
          <p:nvPr/>
        </p:nvSpPr>
        <p:spPr>
          <a:xfrm>
            <a:off x="4831856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22" name="Shape 222"/>
          <p:cNvSpPr/>
          <p:nvPr/>
        </p:nvSpPr>
        <p:spPr>
          <a:xfrm>
            <a:off x="5043608" y="2753442"/>
            <a:ext cx="164684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23" name="Shape 223"/>
          <p:cNvSpPr/>
          <p:nvPr/>
        </p:nvSpPr>
        <p:spPr>
          <a:xfrm>
            <a:off x="4992590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24" name="Shape 224"/>
          <p:cNvSpPr/>
          <p:nvPr/>
        </p:nvSpPr>
        <p:spPr>
          <a:xfrm>
            <a:off x="5204342" y="2753442"/>
            <a:ext cx="164684" cy="651985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25" name="Shape 225"/>
          <p:cNvSpPr/>
          <p:nvPr/>
        </p:nvSpPr>
        <p:spPr>
          <a:xfrm>
            <a:off x="5153324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26" name="Shape 226"/>
          <p:cNvSpPr/>
          <p:nvPr/>
        </p:nvSpPr>
        <p:spPr>
          <a:xfrm>
            <a:off x="5365077" y="2753442"/>
            <a:ext cx="164684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27" name="Shape 227"/>
          <p:cNvSpPr/>
          <p:nvPr/>
        </p:nvSpPr>
        <p:spPr>
          <a:xfrm>
            <a:off x="5314059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28" name="Shape 228"/>
          <p:cNvSpPr/>
          <p:nvPr/>
        </p:nvSpPr>
        <p:spPr>
          <a:xfrm>
            <a:off x="5525811" y="2753442"/>
            <a:ext cx="164684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29" name="Shape 229"/>
          <p:cNvSpPr/>
          <p:nvPr/>
        </p:nvSpPr>
        <p:spPr>
          <a:xfrm>
            <a:off x="5474793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30" name="Shape 230"/>
          <p:cNvSpPr/>
          <p:nvPr/>
        </p:nvSpPr>
        <p:spPr>
          <a:xfrm>
            <a:off x="5686545" y="2753442"/>
            <a:ext cx="164684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31" name="Shape 231"/>
          <p:cNvSpPr/>
          <p:nvPr/>
        </p:nvSpPr>
        <p:spPr>
          <a:xfrm>
            <a:off x="5635527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32" name="Shape 232"/>
          <p:cNvSpPr/>
          <p:nvPr/>
        </p:nvSpPr>
        <p:spPr>
          <a:xfrm>
            <a:off x="5847280" y="2753442"/>
            <a:ext cx="164684" cy="651985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/>
          </a:p>
        </p:txBody>
      </p:sp>
      <p:sp>
        <p:nvSpPr>
          <p:cNvPr id="233" name="Shape 233"/>
          <p:cNvSpPr/>
          <p:nvPr/>
        </p:nvSpPr>
        <p:spPr>
          <a:xfrm>
            <a:off x="5796262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34" name="Shape 234"/>
          <p:cNvSpPr/>
          <p:nvPr/>
        </p:nvSpPr>
        <p:spPr>
          <a:xfrm>
            <a:off x="6008014" y="2753442"/>
            <a:ext cx="164684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35" name="Shape 235"/>
          <p:cNvSpPr/>
          <p:nvPr/>
        </p:nvSpPr>
        <p:spPr>
          <a:xfrm>
            <a:off x="5956996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36" name="Shape 236"/>
          <p:cNvSpPr/>
          <p:nvPr/>
        </p:nvSpPr>
        <p:spPr>
          <a:xfrm>
            <a:off x="6168749" y="2753442"/>
            <a:ext cx="164683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37" name="Shape 237"/>
          <p:cNvSpPr/>
          <p:nvPr/>
        </p:nvSpPr>
        <p:spPr>
          <a:xfrm>
            <a:off x="6117731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38" name="Shape 238"/>
          <p:cNvSpPr/>
          <p:nvPr/>
        </p:nvSpPr>
        <p:spPr>
          <a:xfrm>
            <a:off x="6329483" y="2753442"/>
            <a:ext cx="164683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39" name="Shape 239"/>
          <p:cNvSpPr/>
          <p:nvPr/>
        </p:nvSpPr>
        <p:spPr>
          <a:xfrm>
            <a:off x="6278465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40" name="Shape 240"/>
          <p:cNvSpPr/>
          <p:nvPr/>
        </p:nvSpPr>
        <p:spPr>
          <a:xfrm>
            <a:off x="6490217" y="2753442"/>
            <a:ext cx="164683" cy="651985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B5D12"/>
                </a:solidFill>
              </a:defRPr>
            </a:pPr>
            <a:endParaRPr sz="1828"/>
          </a:p>
        </p:txBody>
      </p:sp>
      <p:sp>
        <p:nvSpPr>
          <p:cNvPr id="241" name="Shape 241"/>
          <p:cNvSpPr/>
          <p:nvPr/>
        </p:nvSpPr>
        <p:spPr>
          <a:xfrm>
            <a:off x="6439199" y="2376944"/>
            <a:ext cx="271574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42" name="Shape 242"/>
          <p:cNvSpPr/>
          <p:nvPr/>
        </p:nvSpPr>
        <p:spPr>
          <a:xfrm>
            <a:off x="672315" y="1603854"/>
            <a:ext cx="175010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508254">
              <a:spcBef>
                <a:spcPts val="3600"/>
              </a:spcBef>
              <a:defRPr sz="3306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24" dirty="0"/>
              <a:t>Workload</a:t>
            </a:r>
          </a:p>
        </p:txBody>
      </p:sp>
      <p:sp>
        <p:nvSpPr>
          <p:cNvPr id="243" name="Shape 243"/>
          <p:cNvSpPr/>
          <p:nvPr/>
        </p:nvSpPr>
        <p:spPr>
          <a:xfrm>
            <a:off x="689895" y="4115126"/>
            <a:ext cx="2099258" cy="215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Schedulers</a:t>
            </a:r>
            <a:r>
              <a:rPr sz="2672" dirty="0">
                <a:solidFill>
                  <a:schemeClr val="bg2"/>
                </a:solidFill>
              </a:rPr>
              <a:t>:</a:t>
            </a:r>
            <a:br>
              <a:rPr sz="2672" dirty="0">
                <a:solidFill>
                  <a:schemeClr val="bg2"/>
                </a:solidFill>
              </a:rPr>
            </a:br>
            <a:r>
              <a:rPr sz="2672" dirty="0">
                <a:solidFill>
                  <a:schemeClr val="bg2"/>
                </a:solidFill>
              </a:rPr>
              <a:t>	FIFO</a:t>
            </a:r>
            <a:br>
              <a:rPr sz="2672" dirty="0">
                <a:solidFill>
                  <a:schemeClr val="bg2"/>
                </a:solidFill>
              </a:rPr>
            </a:br>
            <a:r>
              <a:rPr sz="2672" dirty="0">
                <a:solidFill>
                  <a:schemeClr val="bg2"/>
                </a:solidFill>
              </a:rPr>
              <a:t>	SJF</a:t>
            </a:r>
            <a:br>
              <a:rPr sz="2672" dirty="0">
                <a:solidFill>
                  <a:schemeClr val="bg2"/>
                </a:solidFill>
              </a:rPr>
            </a:br>
            <a:r>
              <a:rPr sz="2672" dirty="0">
                <a:solidFill>
                  <a:schemeClr val="bg2"/>
                </a:solidFill>
              </a:rPr>
              <a:t>	STCF</a:t>
            </a:r>
            <a:br>
              <a:rPr sz="2672" dirty="0">
                <a:solidFill>
                  <a:schemeClr val="bg2"/>
                </a:solidFill>
              </a:rPr>
            </a:br>
            <a:r>
              <a:rPr sz="2672" dirty="0">
                <a:solidFill>
                  <a:schemeClr val="bg2"/>
                </a:solidFill>
              </a:rPr>
              <a:t>	RR</a:t>
            </a:r>
          </a:p>
        </p:txBody>
      </p:sp>
      <p:sp>
        <p:nvSpPr>
          <p:cNvPr id="244" name="Shape 244"/>
          <p:cNvSpPr/>
          <p:nvPr/>
        </p:nvSpPr>
        <p:spPr>
          <a:xfrm>
            <a:off x="6190937" y="1938797"/>
            <a:ext cx="175010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508254">
              <a:spcBef>
                <a:spcPts val="3600"/>
              </a:spcBef>
              <a:defRPr sz="3306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24"/>
              <a:t>Timelines</a:t>
            </a:r>
          </a:p>
        </p:txBody>
      </p:sp>
      <p:sp>
        <p:nvSpPr>
          <p:cNvPr id="245" name="Shape 245"/>
          <p:cNvSpPr/>
          <p:nvPr/>
        </p:nvSpPr>
        <p:spPr>
          <a:xfrm>
            <a:off x="4826822" y="3926818"/>
            <a:ext cx="175010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508254">
              <a:spcBef>
                <a:spcPts val="3600"/>
              </a:spcBef>
              <a:defRPr sz="3306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24"/>
              <a:t>RR</a:t>
            </a:r>
          </a:p>
        </p:txBody>
      </p:sp>
      <p:sp>
        <p:nvSpPr>
          <p:cNvPr id="246" name="Shape 246"/>
          <p:cNvSpPr/>
          <p:nvPr/>
        </p:nvSpPr>
        <p:spPr>
          <a:xfrm>
            <a:off x="8086295" y="3926818"/>
            <a:ext cx="175010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508254">
              <a:spcBef>
                <a:spcPts val="3600"/>
              </a:spcBef>
              <a:defRPr sz="3306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24" dirty="0"/>
              <a:t>SJF</a:t>
            </a:r>
          </a:p>
        </p:txBody>
      </p:sp>
      <p:sp>
        <p:nvSpPr>
          <p:cNvPr id="247" name="Shape 247"/>
          <p:cNvSpPr/>
          <p:nvPr/>
        </p:nvSpPr>
        <p:spPr>
          <a:xfrm>
            <a:off x="4826822" y="6075655"/>
            <a:ext cx="175010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508254">
              <a:spcBef>
                <a:spcPts val="3600"/>
              </a:spcBef>
              <a:defRPr sz="3306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24"/>
              <a:t>STCF</a:t>
            </a:r>
          </a:p>
        </p:txBody>
      </p:sp>
      <p:sp>
        <p:nvSpPr>
          <p:cNvPr id="248" name="Shape 248"/>
          <p:cNvSpPr/>
          <p:nvPr/>
        </p:nvSpPr>
        <p:spPr>
          <a:xfrm>
            <a:off x="8077365" y="6096336"/>
            <a:ext cx="1750102" cy="43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508254">
              <a:spcBef>
                <a:spcPts val="3600"/>
              </a:spcBef>
              <a:defRPr sz="3306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24"/>
              <a:t>FIFO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Policy:</a:t>
            </a:r>
            <a:br>
              <a:rPr lang="en-US" dirty="0" smtClean="0"/>
            </a:br>
            <a:r>
              <a:rPr lang="en-US" dirty="0" smtClean="0"/>
              <a:t>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7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246" grpId="0" animBg="1"/>
      <p:bldP spid="247" grpId="0" animBg="1"/>
      <p:bldP spid="2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/>
              <a:t>Where Are stacks Used?</a:t>
            </a:r>
            <a:endParaRPr lang="en-US" alt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68941" y="1703295"/>
            <a:ext cx="11443447" cy="5020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/>
              <a:t>OS uses stack for procedure call frames 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local </a:t>
            </a:r>
            <a:r>
              <a:rPr lang="en-US" altLang="en-US" sz="2000" dirty="0" smtClean="0"/>
              <a:t>variables and parameters)</a:t>
            </a:r>
            <a:endParaRPr lang="en-US" alt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1039284" y="2321860"/>
            <a:ext cx="10242797" cy="373258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latin typeface="Courier" charset="0"/>
              </a:rPr>
              <a:t>main () {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	</a:t>
            </a:r>
            <a:r>
              <a:rPr lang="en-US" altLang="en-US" sz="2000" dirty="0" err="1">
                <a:latin typeface="Courier" charset="0"/>
              </a:rPr>
              <a:t>int</a:t>
            </a:r>
            <a:r>
              <a:rPr lang="en-US" altLang="en-US" sz="2000" dirty="0">
                <a:latin typeface="Courier" charset="0"/>
              </a:rPr>
              <a:t> A = 0;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	foo (A);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	</a:t>
            </a:r>
            <a:r>
              <a:rPr lang="en-US" altLang="en-US" sz="2000" dirty="0" err="1">
                <a:latin typeface="Courier" charset="0"/>
              </a:rPr>
              <a:t>printf</a:t>
            </a:r>
            <a:r>
              <a:rPr lang="en-US" altLang="en-US" sz="2000" dirty="0">
                <a:latin typeface="Courier" charset="0"/>
              </a:rPr>
              <a:t>(“A: %d\n”, A);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 smtClean="0">
                <a:latin typeface="Courier" charset="0"/>
              </a:rPr>
              <a:t>}</a:t>
            </a:r>
            <a:endParaRPr lang="en-US" altLang="en-US" sz="2000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latin typeface="Courier" charset="0"/>
              </a:rPr>
              <a:t>void foo (</a:t>
            </a:r>
            <a:r>
              <a:rPr lang="en-US" altLang="en-US" sz="2000" dirty="0" err="1">
                <a:latin typeface="Courier" charset="0"/>
              </a:rPr>
              <a:t>int</a:t>
            </a:r>
            <a:r>
              <a:rPr lang="en-US" altLang="en-US" sz="2000" dirty="0">
                <a:latin typeface="Courier" charset="0"/>
              </a:rPr>
              <a:t> Z) {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	</a:t>
            </a:r>
            <a:r>
              <a:rPr lang="en-US" altLang="en-US" sz="2000" dirty="0" err="1">
                <a:latin typeface="Courier" charset="0"/>
              </a:rPr>
              <a:t>int</a:t>
            </a:r>
            <a:r>
              <a:rPr lang="en-US" altLang="en-US" sz="2000" dirty="0">
                <a:latin typeface="Courier" charset="0"/>
              </a:rPr>
              <a:t> A = 2;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	Z = 5;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	</a:t>
            </a:r>
            <a:r>
              <a:rPr lang="en-US" altLang="en-US" sz="2000" dirty="0" err="1">
                <a:latin typeface="Courier" charset="0"/>
              </a:rPr>
              <a:t>printf</a:t>
            </a:r>
            <a:r>
              <a:rPr lang="en-US" altLang="en-US" sz="2000" dirty="0">
                <a:latin typeface="Courier" charset="0"/>
              </a:rPr>
              <a:t>(“A: %d Z: %d\n”, A, Z);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/>
              <a:t>Heap Organization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39" y="3200400"/>
            <a:ext cx="11092031" cy="3572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dirty="0"/>
              <a:t>Advantage</a:t>
            </a:r>
          </a:p>
          <a:p>
            <a:pPr lvl="1"/>
            <a:r>
              <a:rPr lang="en-US" altLang="en-US" sz="2000" dirty="0"/>
              <a:t>Works for all data structures</a:t>
            </a:r>
          </a:p>
          <a:p>
            <a:pPr marL="0" indent="0">
              <a:buNone/>
            </a:pPr>
            <a:r>
              <a:rPr lang="en-US" altLang="en-US" sz="2400" dirty="0"/>
              <a:t>Disadvantages</a:t>
            </a:r>
          </a:p>
          <a:p>
            <a:pPr lvl="1"/>
            <a:r>
              <a:rPr lang="en-US" altLang="en-US" sz="2000" dirty="0"/>
              <a:t>Allocation can be slow</a:t>
            </a:r>
          </a:p>
          <a:p>
            <a:pPr lvl="1"/>
            <a:r>
              <a:rPr lang="en-US" altLang="en-US" sz="2000" dirty="0"/>
              <a:t>End up with small chunks of free </a:t>
            </a:r>
            <a:r>
              <a:rPr lang="en-US" altLang="en-US" sz="2000" dirty="0" smtClean="0"/>
              <a:t>space - fragmentation</a:t>
            </a:r>
            <a:endParaRPr lang="en-US" altLang="en-US" sz="2000" dirty="0"/>
          </a:p>
          <a:p>
            <a:pPr lvl="1"/>
            <a:r>
              <a:rPr lang="en-US" altLang="en-US" sz="2000" dirty="0"/>
              <a:t>Where to allocate </a:t>
            </a:r>
            <a:r>
              <a:rPr lang="en-US" altLang="en-US" sz="2000" dirty="0" smtClean="0"/>
              <a:t>12 </a:t>
            </a:r>
            <a:r>
              <a:rPr lang="en-US" altLang="en-US" sz="2000" dirty="0"/>
              <a:t>bytes? </a:t>
            </a:r>
            <a:r>
              <a:rPr lang="en-US" altLang="en-US" sz="2000" dirty="0" smtClean="0"/>
              <a:t>16 </a:t>
            </a:r>
            <a:r>
              <a:rPr lang="en-US" altLang="en-US" sz="2000" dirty="0"/>
              <a:t>bytes? 24 bytes</a:t>
            </a:r>
            <a:r>
              <a:rPr lang="en-US" altLang="en-US" sz="2000" dirty="0" smtClean="0"/>
              <a:t>??</a:t>
            </a:r>
          </a:p>
          <a:p>
            <a:r>
              <a:rPr lang="en-US" altLang="en-US" sz="2211" dirty="0" smtClean="0"/>
              <a:t>What is OS’s role in managing heap?</a:t>
            </a:r>
          </a:p>
          <a:p>
            <a:pPr lvl="1"/>
            <a:r>
              <a:rPr lang="en-US" altLang="en-US" sz="2000" dirty="0" smtClean="0"/>
              <a:t>OS gives big chunk of free memory to process; library manages individual allocations </a:t>
            </a:r>
            <a:endParaRPr lang="en-US" altLang="en-US" sz="2000" dirty="0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609599" y="1562100"/>
            <a:ext cx="1124174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Chalkboard" charset="0"/>
              </a:defRPr>
            </a:lvl1pPr>
            <a:lvl2pPr marL="742950" indent="-285750">
              <a:spcBef>
                <a:spcPct val="20000"/>
              </a:spcBef>
              <a:buFont typeface="Times" charset="0"/>
              <a:buChar char="•"/>
              <a:defRPr sz="2400">
                <a:solidFill>
                  <a:schemeClr val="tx1"/>
                </a:solidFill>
                <a:latin typeface="Chalkboard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halkboard" charset="0"/>
              </a:defRPr>
            </a:lvl3pPr>
            <a:lvl4pPr marL="1600200" indent="-228600">
              <a:spcBef>
                <a:spcPct val="20000"/>
              </a:spcBef>
              <a:buFont typeface="Times" charset="0"/>
              <a:buChar char="•"/>
              <a:defRPr>
                <a:solidFill>
                  <a:schemeClr val="tx1"/>
                </a:solidFill>
                <a:latin typeface="Chalkboard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halkboard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2"/>
                </a:solidFill>
                <a:latin typeface="+mn-lt"/>
              </a:rPr>
              <a:t>Definition: Allocate from any random </a:t>
            </a:r>
            <a:r>
              <a:rPr lang="en-US" altLang="en-US" dirty="0" smtClean="0">
                <a:solidFill>
                  <a:schemeClr val="bg2"/>
                </a:solidFill>
                <a:latin typeface="+mn-lt"/>
              </a:rPr>
              <a:t>location: </a:t>
            </a:r>
            <a:r>
              <a:rPr lang="en-US" altLang="en-US" dirty="0" err="1" smtClean="0">
                <a:solidFill>
                  <a:schemeClr val="bg2"/>
                </a:solidFill>
                <a:latin typeface="+mn-lt"/>
              </a:rPr>
              <a:t>malloc</a:t>
            </a:r>
            <a:r>
              <a:rPr lang="en-US" altLang="en-US" dirty="0" smtClean="0">
                <a:solidFill>
                  <a:schemeClr val="bg2"/>
                </a:solidFill>
                <a:latin typeface="+mn-lt"/>
              </a:rPr>
              <a:t>(), new()</a:t>
            </a:r>
            <a:endParaRPr lang="en-US" altLang="en-US" dirty="0">
              <a:solidFill>
                <a:schemeClr val="bg2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bg2"/>
                </a:solidFill>
                <a:latin typeface="+mn-lt"/>
              </a:rPr>
              <a:t>Heap memory </a:t>
            </a:r>
            <a:r>
              <a:rPr lang="en-US" altLang="en-US" dirty="0">
                <a:solidFill>
                  <a:schemeClr val="bg2"/>
                </a:solidFill>
                <a:latin typeface="+mn-lt"/>
              </a:rPr>
              <a:t>consists of allocated areas and free areas (holes)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2"/>
                </a:solidFill>
                <a:latin typeface="+mn-lt"/>
              </a:rPr>
              <a:t>Order of allocation and free is unpredictable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8942289" y="44196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Free</a:t>
            </a: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8942289" y="3124200"/>
            <a:ext cx="1981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Free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8942289" y="3657600"/>
            <a:ext cx="19812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Alloc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8942289" y="4724400"/>
            <a:ext cx="1981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Alloc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7951690" y="3200400"/>
            <a:ext cx="889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16 bytes</a:t>
            </a: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7951690" y="3886200"/>
            <a:ext cx="889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24 bytes</a:t>
            </a:r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7951690" y="4419600"/>
            <a:ext cx="8370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12bytes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7951690" y="4800600"/>
            <a:ext cx="889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16 bytes</a:t>
            </a:r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10983814" y="3717925"/>
            <a:ext cx="36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10999689" y="4724400"/>
            <a:ext cx="184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008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dirty="0" smtClean="0">
                <a:solidFill>
                  <a:srgbClr val="FFFFFF"/>
                </a:solidFill>
              </a:rPr>
              <a:t>Quiz: </a:t>
            </a:r>
            <a:r>
              <a:rPr sz="5400" dirty="0" smtClean="0">
                <a:solidFill>
                  <a:srgbClr val="FFFFFF"/>
                </a:solidFill>
              </a:rPr>
              <a:t>Match that</a:t>
            </a:r>
            <a:r>
              <a:rPr lang="en-US" sz="5400" dirty="0">
                <a:solidFill>
                  <a:srgbClr val="FFFFFF"/>
                </a:solidFill>
              </a:rPr>
              <a:t> </a:t>
            </a:r>
            <a:r>
              <a:rPr lang="en-US" sz="5400" dirty="0" smtClean="0">
                <a:solidFill>
                  <a:srgbClr val="FFFFFF"/>
                </a:solidFill>
              </a:rPr>
              <a:t>Address Location</a:t>
            </a:r>
            <a:endParaRPr sz="5400" dirty="0">
              <a:solidFill>
                <a:srgbClr val="FFFFFF"/>
              </a:solidFill>
            </a:endParaRPr>
          </a:p>
        </p:txBody>
      </p:sp>
      <p:sp>
        <p:nvSpPr>
          <p:cNvPr id="355" name="Shape 355"/>
          <p:cNvSpPr>
            <a:spLocks noGrp="1"/>
          </p:cNvSpPr>
          <p:nvPr>
            <p:ph type="body" idx="4294967295"/>
          </p:nvPr>
        </p:nvSpPr>
        <p:spPr>
          <a:xfrm>
            <a:off x="461410" y="1638696"/>
            <a:ext cx="7875765" cy="15224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x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;</a:t>
            </a:r>
            <a:endParaRPr sz="2000" dirty="0">
              <a:solidFill>
                <a:srgbClr val="35A327"/>
              </a:solidFill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 dirty="0">
                <a:solidFill>
                  <a:srgbClr val="5E34FF"/>
                </a:solidFill>
                <a:latin typeface="Menlo"/>
                <a:ea typeface="Menlo"/>
                <a:cs typeface="Menlo"/>
                <a:sym typeface="Menlo"/>
              </a:rPr>
              <a:t>main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(</a:t>
            </a: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argc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char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 *</a:t>
            </a:r>
            <a:r>
              <a:rPr sz="2000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argv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[]) {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y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;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*</a:t>
            </a:r>
            <a:r>
              <a:rPr sz="2000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z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 = malloc(</a:t>
            </a:r>
            <a:r>
              <a:rPr sz="2000" dirty="0">
                <a:solidFill>
                  <a:srgbClr val="D03CFF"/>
                </a:solidFill>
                <a:latin typeface="Menlo"/>
                <a:ea typeface="Menlo"/>
                <a:cs typeface="Menlo"/>
                <a:sym typeface="Menlo"/>
              </a:rPr>
              <a:t>sizeof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sz="2000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));</a:t>
            </a:r>
            <a:r>
              <a:rPr sz="2000" dirty="0">
                <a:latin typeface="Menlo"/>
                <a:ea typeface="Menlo"/>
                <a:cs typeface="Menlo"/>
                <a:sym typeface="Menlo"/>
              </a:rPr>
              <a:t>);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04741"/>
              </p:ext>
            </p:extLst>
          </p:nvPr>
        </p:nvGraphicFramePr>
        <p:xfrm>
          <a:off x="552594" y="4108704"/>
          <a:ext cx="8128000" cy="231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63296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1410" y="3426935"/>
            <a:ext cx="6024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Possible segments: static data, code, stack, heap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0979" y="4555671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Static data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3707" y="4925003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Code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3706" y="5354271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Stack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43705" y="5667218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Stack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6433" y="606268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Heap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8872" y="3292135"/>
            <a:ext cx="360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What if no static data segment?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9483" y="457705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sym typeface="Wingdings"/>
              </a:rPr>
              <a:t> Code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 dirty="0">
                <a:solidFill>
                  <a:srgbClr val="FFFFFF"/>
                </a:solidFill>
              </a:rPr>
              <a:t>Memory Accesses</a:t>
            </a:r>
          </a:p>
        </p:txBody>
      </p:sp>
      <p:sp>
        <p:nvSpPr>
          <p:cNvPr id="391" name="Shape 391"/>
          <p:cNvSpPr>
            <a:spLocks noGrp="1"/>
          </p:cNvSpPr>
          <p:nvPr>
            <p:ph type="body" idx="4294967295"/>
          </p:nvPr>
        </p:nvSpPr>
        <p:spPr>
          <a:xfrm>
            <a:off x="440873" y="2088016"/>
            <a:ext cx="5554984" cy="2777897"/>
          </a:xfrm>
          <a:prstGeom prst="rect">
            <a:avLst/>
          </a:prstGeom>
          <a:solidFill/>
        </p:spPr>
        <p:txBody>
          <a:bodyPr/>
          <a:lstStyle/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477" dirty="0">
                <a:solidFill>
                  <a:srgbClr val="A47AA3"/>
                </a:solidFill>
                <a:latin typeface="Menlo"/>
                <a:ea typeface="Menlo"/>
                <a:cs typeface="Menlo"/>
                <a:sym typeface="Menlo"/>
              </a:rPr>
              <a:t>#include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&lt;stdio.h&gt;</a:t>
            </a:r>
            <a:endParaRPr sz="1477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477" dirty="0">
                <a:solidFill>
                  <a:srgbClr val="A47AA3"/>
                </a:solidFill>
                <a:latin typeface="Menlo"/>
                <a:ea typeface="Menlo"/>
                <a:cs typeface="Menlo"/>
                <a:sym typeface="Menlo"/>
              </a:rPr>
              <a:t>#include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&lt;stdlib.h&gt;</a:t>
            </a:r>
            <a:endParaRPr sz="1477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endParaRPr sz="1477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477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5E34FF"/>
                </a:solidFill>
                <a:latin typeface="Menlo"/>
                <a:ea typeface="Menlo"/>
                <a:cs typeface="Menlo"/>
                <a:sym typeface="Menlo"/>
              </a:rPr>
              <a:t>main</a:t>
            </a: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(</a:t>
            </a:r>
            <a:r>
              <a:rPr sz="1477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argc</a:t>
            </a: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char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*</a:t>
            </a:r>
            <a:r>
              <a:rPr sz="1477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argv</a:t>
            </a: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[]) {</a:t>
            </a:r>
            <a:endParaRPr sz="1477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477" dirty="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1477" dirty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sz="1477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1477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x</a:t>
            </a: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;</a:t>
            </a:r>
            <a:endParaRPr sz="1477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  x = x + 3;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477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  <p:sp>
        <p:nvSpPr>
          <p:cNvPr id="393" name="Shape 393"/>
          <p:cNvSpPr/>
          <p:nvPr/>
        </p:nvSpPr>
        <p:spPr>
          <a:xfrm>
            <a:off x="2106386" y="3058143"/>
            <a:ext cx="3889471" cy="693886"/>
          </a:xfrm>
          <a:prstGeom prst="rightArrow">
            <a:avLst>
              <a:gd name="adj1" fmla="val 32000"/>
              <a:gd name="adj2" fmla="val 55727"/>
            </a:avLst>
          </a:prstGeom>
          <a:solidFill>
            <a:srgbClr val="D45954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4" name="Shape 394"/>
          <p:cNvSpPr/>
          <p:nvPr/>
        </p:nvSpPr>
        <p:spPr>
          <a:xfrm>
            <a:off x="1731192" y="5000225"/>
            <a:ext cx="3505768" cy="72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otool -tv demo1.o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(or objdump on Linux)</a:t>
            </a:r>
          </a:p>
        </p:txBody>
      </p:sp>
      <p:sp>
        <p:nvSpPr>
          <p:cNvPr id="8" name="Shape 398"/>
          <p:cNvSpPr txBox="1">
            <a:spLocks/>
          </p:cNvSpPr>
          <p:nvPr/>
        </p:nvSpPr>
        <p:spPr>
          <a:xfrm>
            <a:off x="6094943" y="2822803"/>
            <a:ext cx="5922886" cy="1654523"/>
          </a:xfrm>
          <a:prstGeom prst="rect">
            <a:avLst/>
          </a:prstGeom>
        </p:spPr>
        <p:txBody>
          <a:bodyPr/>
          <a:lstStyle>
            <a:lvl1pPr marL="282560" indent="-282560" algn="l" defTabSz="914353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391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20" indent="-295260" algn="l" defTabSz="914353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18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381" indent="-282560" algn="l" defTabSz="914353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969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2942" indent="-282560" algn="l" defTabSz="914353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28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02" indent="-282560" algn="l" defTabSz="914353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28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71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48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5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1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29768">
              <a:spcBef>
                <a:spcPts val="0"/>
              </a:spcBef>
              <a:buNone/>
              <a:tabLst>
                <a:tab pos="330200" algn="l"/>
                <a:tab pos="660400" algn="l"/>
                <a:tab pos="990600" algn="l"/>
                <a:tab pos="1333500" algn="l"/>
                <a:tab pos="1663700" algn="l"/>
                <a:tab pos="19939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>
                <a:solidFill>
                  <a:srgbClr val="000000"/>
                </a:solidFill>
              </a:defRPr>
            </a:pP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0x10:	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movl</a:t>
            </a: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	0x8(%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rbp</a:t>
            </a: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), %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edi</a:t>
            </a:r>
            <a:endParaRPr lang="hr-HR" sz="2632" dirty="0" smtClean="0">
              <a:latin typeface="Menlo"/>
              <a:ea typeface="Menlo"/>
              <a:cs typeface="Menlo"/>
              <a:sym typeface="Menlo"/>
            </a:endParaRPr>
          </a:p>
          <a:p>
            <a:pPr marL="0" indent="0" defTabSz="429768">
              <a:spcBef>
                <a:spcPts val="0"/>
              </a:spcBef>
              <a:buNone/>
              <a:tabLst>
                <a:tab pos="330200" algn="l"/>
                <a:tab pos="660400" algn="l"/>
                <a:tab pos="990600" algn="l"/>
                <a:tab pos="1333500" algn="l"/>
                <a:tab pos="1663700" algn="l"/>
                <a:tab pos="19939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>
                <a:solidFill>
                  <a:srgbClr val="000000"/>
                </a:solidFill>
              </a:defRPr>
            </a:pP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0x13:	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addl</a:t>
            </a: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	$0x3, %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edi</a:t>
            </a:r>
            <a:endParaRPr lang="hr-HR" sz="2632" dirty="0" smtClean="0">
              <a:latin typeface="Menlo"/>
              <a:ea typeface="Menlo"/>
              <a:cs typeface="Menlo"/>
              <a:sym typeface="Menlo"/>
            </a:endParaRPr>
          </a:p>
          <a:p>
            <a:pPr marL="0" indent="0" defTabSz="429768">
              <a:spcBef>
                <a:spcPts val="0"/>
              </a:spcBef>
              <a:buNone/>
              <a:tabLst>
                <a:tab pos="330200" algn="l"/>
                <a:tab pos="660400" algn="l"/>
                <a:tab pos="990600" algn="l"/>
                <a:tab pos="1333500" algn="l"/>
                <a:tab pos="1663700" algn="l"/>
                <a:tab pos="1993900" algn="l"/>
                <a:tab pos="2336800" algn="l"/>
                <a:tab pos="2667000" algn="l"/>
                <a:tab pos="2997200" algn="l"/>
                <a:tab pos="3340100" algn="l"/>
                <a:tab pos="3670300" algn="l"/>
                <a:tab pos="4000500" algn="l"/>
              </a:tabLst>
              <a:defRPr sz="1800">
                <a:solidFill>
                  <a:srgbClr val="000000"/>
                </a:solidFill>
              </a:defRPr>
            </a:pP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0x19:	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movl</a:t>
            </a: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	%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edi</a:t>
            </a: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, 0x8(%</a:t>
            </a:r>
            <a:r>
              <a:rPr lang="hr-HR" sz="2632" dirty="0" err="1" smtClean="0">
                <a:latin typeface="Menlo"/>
                <a:ea typeface="Menlo"/>
                <a:cs typeface="Menlo"/>
                <a:sym typeface="Menlo"/>
              </a:rPr>
              <a:t>rbp</a:t>
            </a:r>
            <a:r>
              <a:rPr lang="hr-HR" sz="2632" dirty="0" smtClean="0">
                <a:latin typeface="Menlo"/>
                <a:ea typeface="Menlo"/>
                <a:cs typeface="Menlo"/>
                <a:sym typeface="Menlo"/>
              </a:rPr>
              <a:t>)</a:t>
            </a:r>
            <a:endParaRPr lang="hr-HR" sz="2632" dirty="0"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51671" y="4865913"/>
            <a:ext cx="5802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%</a:t>
            </a:r>
            <a:r>
              <a:rPr lang="en-US" b="1" i="0" dirty="0" err="1" smtClean="0">
                <a:solidFill>
                  <a:srgbClr val="222222"/>
                </a:solidFill>
                <a:effectLst/>
                <a:latin typeface="arial" charset="0"/>
              </a:rPr>
              <a:t>rbp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 is the base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pointer: </a:t>
            </a:r>
            <a:b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</a:br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points to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base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of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charset="0"/>
              </a:rPr>
              <a:t>current stack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" grpId="0" animBg="1"/>
      <p:bldP spid="394" grpId="0" animBg="1"/>
      <p:bldP spid="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Quiz: </a:t>
            </a:r>
            <a:r>
              <a:rPr sz="6000" dirty="0" smtClean="0">
                <a:solidFill>
                  <a:srgbClr val="FFFFFF"/>
                </a:solidFill>
              </a:rPr>
              <a:t>Memory Accesses</a:t>
            </a:r>
            <a:r>
              <a:rPr lang="en-US" sz="6000" dirty="0" smtClean="0">
                <a:solidFill>
                  <a:srgbClr val="FFFFFF"/>
                </a:solidFill>
              </a:rPr>
              <a:t>?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446" name="Shape 446"/>
          <p:cNvSpPr>
            <a:spLocks noGrp="1"/>
          </p:cNvSpPr>
          <p:nvPr>
            <p:ph type="body" idx="4294967295"/>
          </p:nvPr>
        </p:nvSpPr>
        <p:spPr>
          <a:xfrm>
            <a:off x="636815" y="2309173"/>
            <a:ext cx="4767943" cy="17666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02170">
              <a:spcBef>
                <a:spcPts val="0"/>
              </a:spcBef>
              <a:buNone/>
              <a:tabLst>
                <a:tab pos="232164" algn="l"/>
                <a:tab pos="464327" algn="l"/>
                <a:tab pos="696491" algn="l"/>
                <a:tab pos="937584" algn="l"/>
                <a:tab pos="1169747" algn="l"/>
                <a:tab pos="1401911" algn="l"/>
                <a:tab pos="1643004" algn="l"/>
                <a:tab pos="1875168" algn="l"/>
                <a:tab pos="2107331" algn="l"/>
                <a:tab pos="2348424" algn="l"/>
                <a:tab pos="2580588" algn="l"/>
                <a:tab pos="2812752" algn="l"/>
              </a:tabLst>
              <a:defRPr sz="1800">
                <a:solidFill>
                  <a:srgbClr val="000000"/>
                </a:solidFill>
              </a:defRPr>
            </a:pPr>
            <a:r>
              <a:rPr sz="1851" dirty="0">
                <a:latin typeface="Menlo"/>
                <a:ea typeface="Menlo"/>
                <a:cs typeface="Menlo"/>
                <a:sym typeface="Menlo"/>
              </a:rPr>
              <a:t>0x10:	movl	0x8(%rbp), %edi</a:t>
            </a:r>
          </a:p>
          <a:p>
            <a:pPr marL="0" indent="0" defTabSz="302170">
              <a:spcBef>
                <a:spcPts val="0"/>
              </a:spcBef>
              <a:buNone/>
              <a:tabLst>
                <a:tab pos="232164" algn="l"/>
                <a:tab pos="464327" algn="l"/>
                <a:tab pos="696491" algn="l"/>
                <a:tab pos="937584" algn="l"/>
                <a:tab pos="1169747" algn="l"/>
                <a:tab pos="1401911" algn="l"/>
                <a:tab pos="1643004" algn="l"/>
                <a:tab pos="1875168" algn="l"/>
                <a:tab pos="2107331" algn="l"/>
                <a:tab pos="2348424" algn="l"/>
                <a:tab pos="2580588" algn="l"/>
                <a:tab pos="2812752" algn="l"/>
              </a:tabLst>
              <a:defRPr sz="1800">
                <a:solidFill>
                  <a:srgbClr val="000000"/>
                </a:solidFill>
              </a:defRPr>
            </a:pPr>
            <a:r>
              <a:rPr sz="1851" dirty="0">
                <a:latin typeface="Menlo"/>
                <a:ea typeface="Menlo"/>
                <a:cs typeface="Menlo"/>
                <a:sym typeface="Menlo"/>
              </a:rPr>
              <a:t>0x13:	addl	$0x3, %edi</a:t>
            </a:r>
          </a:p>
          <a:p>
            <a:pPr marL="0" indent="0" defTabSz="302170">
              <a:spcBef>
                <a:spcPts val="0"/>
              </a:spcBef>
              <a:buNone/>
              <a:tabLst>
                <a:tab pos="232164" algn="l"/>
                <a:tab pos="464327" algn="l"/>
                <a:tab pos="696491" algn="l"/>
                <a:tab pos="937584" algn="l"/>
                <a:tab pos="1169747" algn="l"/>
                <a:tab pos="1401911" algn="l"/>
                <a:tab pos="1643004" algn="l"/>
                <a:tab pos="1875168" algn="l"/>
                <a:tab pos="2107331" algn="l"/>
                <a:tab pos="2348424" algn="l"/>
                <a:tab pos="2580588" algn="l"/>
                <a:tab pos="2812752" algn="l"/>
              </a:tabLst>
              <a:defRPr sz="1800">
                <a:solidFill>
                  <a:srgbClr val="000000"/>
                </a:solidFill>
              </a:defRPr>
            </a:pPr>
            <a:r>
              <a:rPr sz="1851" dirty="0">
                <a:latin typeface="Menlo"/>
                <a:ea typeface="Menlo"/>
                <a:cs typeface="Menlo"/>
                <a:sym typeface="Menlo"/>
              </a:rPr>
              <a:t>0x19:	movl	%edi, 0x8(%rbp)</a:t>
            </a:r>
          </a:p>
        </p:txBody>
      </p:sp>
      <p:sp>
        <p:nvSpPr>
          <p:cNvPr id="447" name="Shape 447"/>
          <p:cNvSpPr/>
          <p:nvPr/>
        </p:nvSpPr>
        <p:spPr>
          <a:xfrm>
            <a:off x="6908193" y="1774478"/>
            <a:ext cx="5034530" cy="4966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20000"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109" dirty="0" smtClean="0">
                <a:solidFill>
                  <a:schemeClr val="bg2"/>
                </a:solidFill>
              </a:rPr>
              <a:t>Fetch </a:t>
            </a:r>
            <a:r>
              <a:rPr sz="2109" dirty="0">
                <a:solidFill>
                  <a:schemeClr val="bg2"/>
                </a:solidFill>
              </a:rPr>
              <a:t>instruction at addr </a:t>
            </a:r>
            <a:r>
              <a:rPr sz="2109" dirty="0" smtClean="0">
                <a:solidFill>
                  <a:schemeClr val="bg2"/>
                </a:solidFill>
              </a:rPr>
              <a:t>0x10</a:t>
            </a:r>
            <a:r>
              <a:rPr lang="en-US" sz="2109" dirty="0">
                <a:solidFill>
                  <a:schemeClr val="bg2"/>
                </a:solidFill>
              </a:rPr>
              <a:t/>
            </a:r>
            <a:br>
              <a:rPr lang="en-US" sz="2109" dirty="0">
                <a:solidFill>
                  <a:schemeClr val="bg2"/>
                </a:solidFill>
              </a:rPr>
            </a:br>
            <a:r>
              <a:rPr sz="2109" dirty="0" smtClean="0">
                <a:solidFill>
                  <a:schemeClr val="bg2"/>
                </a:solidFill>
              </a:rPr>
              <a:t>Exec</a:t>
            </a:r>
            <a:r>
              <a:rPr lang="en-US" sz="2109" dirty="0" smtClean="0">
                <a:solidFill>
                  <a:schemeClr val="bg2"/>
                </a:solidFill>
              </a:rPr>
              <a:t>:</a:t>
            </a:r>
            <a:endParaRPr lang="en-US" sz="2109" dirty="0">
              <a:solidFill>
                <a:schemeClr val="bg2"/>
              </a:solidFill>
            </a:endParaRPr>
          </a:p>
          <a:p>
            <a:pPr lvl="1"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109" dirty="0" smtClean="0">
                <a:solidFill>
                  <a:schemeClr val="bg2"/>
                </a:solidFill>
              </a:rPr>
              <a:t>load </a:t>
            </a:r>
            <a:r>
              <a:rPr sz="2109" dirty="0">
                <a:solidFill>
                  <a:schemeClr val="bg2"/>
                </a:solidFill>
              </a:rPr>
              <a:t>from addr </a:t>
            </a:r>
            <a:r>
              <a:rPr sz="2109" dirty="0" smtClean="0">
                <a:solidFill>
                  <a:schemeClr val="bg2"/>
                </a:solidFill>
              </a:rPr>
              <a:t>0x208</a:t>
            </a:r>
            <a:endParaRPr lang="en-US" sz="2109" dirty="0">
              <a:solidFill>
                <a:schemeClr val="bg2"/>
              </a:solidFill>
            </a:endParaRPr>
          </a:p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109" dirty="0">
                <a:solidFill>
                  <a:schemeClr val="bg2"/>
                </a:solidFill>
              </a:rPr>
              <a:t/>
            </a:r>
            <a:br>
              <a:rPr sz="2109" dirty="0">
                <a:solidFill>
                  <a:schemeClr val="bg2"/>
                </a:solidFill>
              </a:rPr>
            </a:br>
            <a:r>
              <a:rPr sz="562" dirty="0">
                <a:solidFill>
                  <a:schemeClr val="bg2"/>
                </a:solidFill>
              </a:rPr>
              <a:t/>
            </a:r>
            <a:br>
              <a:rPr sz="562" dirty="0">
                <a:solidFill>
                  <a:schemeClr val="bg2"/>
                </a:solidFill>
              </a:rPr>
            </a:br>
            <a:r>
              <a:rPr sz="2109" dirty="0">
                <a:solidFill>
                  <a:schemeClr val="bg2"/>
                </a:solidFill>
              </a:rPr>
              <a:t> Fetch instruction at addr 0x13</a:t>
            </a:r>
            <a:br>
              <a:rPr sz="2109" dirty="0">
                <a:solidFill>
                  <a:schemeClr val="bg2"/>
                </a:solidFill>
              </a:rPr>
            </a:br>
            <a:r>
              <a:rPr sz="2109" dirty="0">
                <a:solidFill>
                  <a:schemeClr val="bg2"/>
                </a:solidFill>
              </a:rPr>
              <a:t> </a:t>
            </a:r>
            <a:r>
              <a:rPr sz="2109" dirty="0" smtClean="0">
                <a:solidFill>
                  <a:schemeClr val="bg2"/>
                </a:solidFill>
              </a:rPr>
              <a:t>Exec</a:t>
            </a:r>
            <a:r>
              <a:rPr lang="en-US" sz="2109" dirty="0" smtClean="0">
                <a:solidFill>
                  <a:schemeClr val="bg2"/>
                </a:solidFill>
              </a:rPr>
              <a:t>:</a:t>
            </a:r>
            <a:endParaRPr lang="en-US" sz="2109" dirty="0">
              <a:solidFill>
                <a:schemeClr val="bg2"/>
              </a:solidFill>
            </a:endParaRPr>
          </a:p>
          <a:p>
            <a:pPr lvl="1"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109" dirty="0" smtClean="0">
                <a:solidFill>
                  <a:schemeClr val="bg2"/>
                </a:solidFill>
              </a:rPr>
              <a:t>no </a:t>
            </a:r>
            <a:r>
              <a:rPr lang="en-US" sz="2109" dirty="0" smtClean="0">
                <a:solidFill>
                  <a:schemeClr val="bg2"/>
                </a:solidFill>
              </a:rPr>
              <a:t>memory access</a:t>
            </a:r>
          </a:p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109" dirty="0">
                <a:solidFill>
                  <a:schemeClr val="bg2"/>
                </a:solidFill>
              </a:rPr>
              <a:t/>
            </a:r>
            <a:br>
              <a:rPr sz="2109" dirty="0">
                <a:solidFill>
                  <a:schemeClr val="bg2"/>
                </a:solidFill>
              </a:rPr>
            </a:br>
            <a:r>
              <a:rPr sz="562" dirty="0">
                <a:solidFill>
                  <a:schemeClr val="bg2"/>
                </a:solidFill>
              </a:rPr>
              <a:t/>
            </a:r>
            <a:br>
              <a:rPr sz="562" dirty="0">
                <a:solidFill>
                  <a:schemeClr val="bg2"/>
                </a:solidFill>
              </a:rPr>
            </a:br>
            <a:r>
              <a:rPr sz="2109" dirty="0">
                <a:solidFill>
                  <a:schemeClr val="bg2"/>
                </a:solidFill>
              </a:rPr>
              <a:t> Fetch instruction at addr 0x19</a:t>
            </a:r>
            <a:br>
              <a:rPr sz="2109" dirty="0">
                <a:solidFill>
                  <a:schemeClr val="bg2"/>
                </a:solidFill>
              </a:rPr>
            </a:br>
            <a:r>
              <a:rPr sz="2109" dirty="0">
                <a:solidFill>
                  <a:schemeClr val="bg2"/>
                </a:solidFill>
              </a:rPr>
              <a:t> </a:t>
            </a:r>
            <a:r>
              <a:rPr sz="2109" dirty="0" smtClean="0">
                <a:solidFill>
                  <a:schemeClr val="bg2"/>
                </a:solidFill>
              </a:rPr>
              <a:t>Exec</a:t>
            </a:r>
            <a:r>
              <a:rPr lang="en-US" sz="2109" dirty="0" smtClean="0">
                <a:solidFill>
                  <a:schemeClr val="bg2"/>
                </a:solidFill>
              </a:rPr>
              <a:t>:	</a:t>
            </a:r>
          </a:p>
          <a:p>
            <a:pPr lvl="1"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109" dirty="0" smtClean="0">
                <a:solidFill>
                  <a:schemeClr val="bg2"/>
                </a:solidFill>
              </a:rPr>
              <a:t>store </a:t>
            </a:r>
            <a:r>
              <a:rPr sz="2109" dirty="0">
                <a:solidFill>
                  <a:schemeClr val="bg2"/>
                </a:solidFill>
              </a:rPr>
              <a:t>to addr </a:t>
            </a:r>
            <a:r>
              <a:rPr sz="2109" dirty="0" smtClean="0">
                <a:solidFill>
                  <a:schemeClr val="bg2"/>
                </a:solidFill>
              </a:rPr>
              <a:t>0x208</a:t>
            </a:r>
            <a:endParaRPr sz="2109" dirty="0">
              <a:solidFill>
                <a:schemeClr val="bg2"/>
              </a:solidFill>
            </a:endParaRPr>
          </a:p>
        </p:txBody>
      </p:sp>
      <p:sp>
        <p:nvSpPr>
          <p:cNvPr id="448" name="Shape 448"/>
          <p:cNvSpPr/>
          <p:nvPr/>
        </p:nvSpPr>
        <p:spPr>
          <a:xfrm>
            <a:off x="795545" y="1563806"/>
            <a:ext cx="3709458" cy="745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lang="en-US" sz="2109" dirty="0" smtClean="0">
                <a:solidFill>
                  <a:srgbClr val="FFFFFF"/>
                </a:solidFill>
              </a:rPr>
              <a:t>Initial </a:t>
            </a:r>
            <a:r>
              <a:rPr sz="2109" dirty="0" smtClean="0">
                <a:solidFill>
                  <a:srgbClr val="FFFFFF"/>
                </a:solidFill>
              </a:rPr>
              <a:t>%rip </a:t>
            </a:r>
            <a:r>
              <a:rPr sz="2109" dirty="0">
                <a:solidFill>
                  <a:srgbClr val="FFFFFF"/>
                </a:solidFill>
              </a:rPr>
              <a:t>= </a:t>
            </a:r>
            <a:r>
              <a:rPr sz="2109" dirty="0" smtClean="0">
                <a:solidFill>
                  <a:srgbClr val="FFFFFF"/>
                </a:solidFill>
              </a:rPr>
              <a:t>0x1</a:t>
            </a:r>
            <a:r>
              <a:rPr lang="en-US" sz="2109" dirty="0" smtClean="0">
                <a:solidFill>
                  <a:srgbClr val="FFFFFF"/>
                </a:solidFill>
              </a:rPr>
              <a:t>0</a:t>
            </a:r>
            <a:r>
              <a:rPr sz="2109" dirty="0">
                <a:solidFill>
                  <a:srgbClr val="FFFFFF"/>
                </a:solidFill>
              </a:rPr>
              <a:t/>
            </a:r>
            <a:br>
              <a:rPr sz="2109" dirty="0">
                <a:solidFill>
                  <a:srgbClr val="FFFFFF"/>
                </a:solidFill>
              </a:rPr>
            </a:br>
            <a:r>
              <a:rPr sz="2109" dirty="0">
                <a:solidFill>
                  <a:srgbClr val="FFFFFF"/>
                </a:solidFill>
              </a:rPr>
              <a:t>%rbp = 0x200</a:t>
            </a:r>
          </a:p>
        </p:txBody>
      </p:sp>
      <p:sp>
        <p:nvSpPr>
          <p:cNvPr id="449" name="Shape 449"/>
          <p:cNvSpPr/>
          <p:nvPr/>
        </p:nvSpPr>
        <p:spPr>
          <a:xfrm>
            <a:off x="193182" y="2309173"/>
            <a:ext cx="443633" cy="474076"/>
          </a:xfrm>
          <a:prstGeom prst="rightArrow">
            <a:avLst>
              <a:gd name="adj1" fmla="val 32000"/>
              <a:gd name="adj2" fmla="val 55727"/>
            </a:avLst>
          </a:prstGeom>
          <a:blipFill>
            <a:blip r:embed="rId2"/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" name="Rectangle 7"/>
          <p:cNvSpPr/>
          <p:nvPr/>
        </p:nvSpPr>
        <p:spPr>
          <a:xfrm>
            <a:off x="193182" y="3811101"/>
            <a:ext cx="58020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%</a:t>
            </a:r>
            <a:r>
              <a:rPr lang="en-US" sz="2000" b="1" i="0" dirty="0" err="1" smtClean="0">
                <a:solidFill>
                  <a:srgbClr val="222222"/>
                </a:solidFill>
                <a:effectLst/>
                <a:latin typeface="arial" charset="0"/>
              </a:rPr>
              <a:t>rbp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 is the base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pointer: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points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to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base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of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current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charset="0"/>
              </a:rPr>
              <a:t>stack frame</a:t>
            </a:r>
          </a:p>
          <a:p>
            <a:endParaRPr lang="en-US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en-US" sz="2000" b="1" dirty="0" smtClean="0">
                <a:solidFill>
                  <a:srgbClr val="222222"/>
                </a:solidFill>
                <a:latin typeface="arial" charset="0"/>
              </a:rPr>
              <a:t>%rip </a:t>
            </a:r>
            <a:r>
              <a:rPr lang="en-US" sz="2000" dirty="0" smtClean="0">
                <a:solidFill>
                  <a:srgbClr val="222222"/>
                </a:solidFill>
                <a:latin typeface="arial" charset="0"/>
              </a:rPr>
              <a:t>is instruction pointer (or program counter)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93182" y="5921690"/>
            <a:ext cx="5820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Memory Accesses to what addresses?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25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38835">
              <a:defRPr sz="46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dirty="0" smtClean="0">
                <a:solidFill>
                  <a:srgbClr val="FFFFFF"/>
                </a:solidFill>
              </a:rPr>
              <a:t>How </a:t>
            </a:r>
            <a:r>
              <a:rPr sz="4800" dirty="0">
                <a:solidFill>
                  <a:srgbClr val="FFFFFF"/>
                </a:solidFill>
              </a:rPr>
              <a:t>to </a:t>
            </a:r>
            <a:r>
              <a:rPr lang="en-US" sz="4800" dirty="0" smtClean="0">
                <a:solidFill>
                  <a:srgbClr val="FFFFFF"/>
                </a:solidFill>
              </a:rPr>
              <a:t>Virtualize Memory?</a:t>
            </a:r>
            <a:endParaRPr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640541"/>
            <a:ext cx="10693402" cy="5029200"/>
          </a:xfr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Problem: How to run multiple processes simultaneously?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Addresses are “hardcoded” into process </a:t>
            </a:r>
            <a:r>
              <a:rPr lang="en-US" sz="2400" dirty="0" smtClean="0"/>
              <a:t>binaries</a:t>
            </a:r>
            <a:endParaRPr lang="en-US" sz="24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How to avoid collisions?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Possible Solutions for Mechanisms (covered </a:t>
            </a:r>
            <a:r>
              <a:rPr lang="en-US" sz="2400" dirty="0"/>
              <a:t>today):</a:t>
            </a:r>
          </a:p>
          <a:p>
            <a:pPr marL="752460" lvl="1" indent="-45720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189" dirty="0" smtClean="0">
                <a:solidFill>
                  <a:schemeClr val="bg1"/>
                </a:solidFill>
              </a:rPr>
              <a:t>Time Sharing</a:t>
            </a:r>
          </a:p>
          <a:p>
            <a:pPr marL="752460" lvl="1" indent="-45720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189" dirty="0" smtClean="0">
                <a:solidFill>
                  <a:srgbClr val="53585F"/>
                </a:solidFill>
              </a:rPr>
              <a:t>Static Relocation</a:t>
            </a:r>
          </a:p>
          <a:p>
            <a:pPr marL="752460" lvl="1" indent="-45720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189" dirty="0" smtClean="0">
                <a:solidFill>
                  <a:srgbClr val="53585F"/>
                </a:solidFill>
              </a:rPr>
              <a:t>Base</a:t>
            </a:r>
          </a:p>
          <a:p>
            <a:pPr marL="752460" lvl="1" indent="-45720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189" dirty="0" err="1" smtClean="0">
                <a:solidFill>
                  <a:srgbClr val="53585F"/>
                </a:solidFill>
              </a:rPr>
              <a:t>Base+Bounds</a:t>
            </a:r>
            <a:endParaRPr lang="en-US" sz="2189" dirty="0" smtClean="0">
              <a:solidFill>
                <a:srgbClr val="53585F"/>
              </a:solidFill>
            </a:endParaRPr>
          </a:p>
          <a:p>
            <a:pPr marL="752460" lvl="1" indent="-45720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189" dirty="0" smtClean="0">
                <a:solidFill>
                  <a:srgbClr val="53585F"/>
                </a:solidFill>
              </a:rPr>
              <a:t>Segmentation</a:t>
            </a:r>
            <a:endParaRPr lang="en-US" sz="2189" dirty="0">
              <a:solidFill>
                <a:srgbClr val="53585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800" dirty="0" smtClean="0">
                <a:solidFill>
                  <a:srgbClr val="FFFFFF"/>
                </a:solidFill>
              </a:rPr>
              <a:t>1) </a:t>
            </a:r>
            <a:r>
              <a:rPr sz="4800" dirty="0" smtClean="0">
                <a:solidFill>
                  <a:srgbClr val="FFFFFF"/>
                </a:solidFill>
              </a:rPr>
              <a:t>Time Sharing</a:t>
            </a:r>
            <a:r>
              <a:rPr lang="en-US" sz="4800" dirty="0" smtClean="0">
                <a:solidFill>
                  <a:srgbClr val="FFFFFF"/>
                </a:solidFill>
              </a:rPr>
              <a:t> of Memory</a:t>
            </a:r>
            <a:endParaRPr sz="4800" dirty="0">
              <a:solidFill>
                <a:srgbClr val="FFFFFF"/>
              </a:solidFill>
            </a:endParaRPr>
          </a:p>
        </p:txBody>
      </p:sp>
      <p:sp>
        <p:nvSpPr>
          <p:cNvPr id="455" name="Shape 455"/>
          <p:cNvSpPr>
            <a:spLocks noGrp="1"/>
          </p:cNvSpPr>
          <p:nvPr>
            <p:ph type="body" idx="4294967295"/>
          </p:nvPr>
        </p:nvSpPr>
        <p:spPr>
          <a:xfrm>
            <a:off x="394447" y="1721224"/>
            <a:ext cx="11098306" cy="462578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 smtClean="0"/>
              <a:t>Try similar approach to how OS virtualizes CPU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 smtClean="0"/>
              <a:t>Observation</a:t>
            </a:r>
            <a:r>
              <a:rPr lang="en-US" sz="2531" dirty="0" smtClean="0"/>
              <a:t>:</a:t>
            </a:r>
            <a:br>
              <a:rPr lang="en-US" sz="2531" dirty="0" smtClean="0"/>
            </a:br>
            <a:r>
              <a:rPr lang="en-US" sz="2531" dirty="0" smtClean="0"/>
              <a:t>OS gives </a:t>
            </a:r>
            <a:r>
              <a:rPr sz="2531" dirty="0" smtClean="0"/>
              <a:t>illusion </a:t>
            </a:r>
            <a:r>
              <a:rPr sz="2531" dirty="0"/>
              <a:t>of many virtual CPUs by </a:t>
            </a:r>
            <a:r>
              <a:rPr sz="2531" dirty="0" smtClean="0"/>
              <a:t>saving</a:t>
            </a:r>
            <a:r>
              <a:rPr lang="en-US" sz="2531" dirty="0" smtClean="0"/>
              <a:t> </a:t>
            </a:r>
            <a:r>
              <a:rPr sz="2531" b="1" dirty="0" smtClean="0">
                <a:latin typeface="Helvetica"/>
                <a:ea typeface="Helvetica"/>
                <a:cs typeface="Helvetica"/>
                <a:sym typeface="Helvetica"/>
              </a:rPr>
              <a:t>CPU </a:t>
            </a: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registers</a:t>
            </a:r>
            <a:r>
              <a:rPr sz="2531" dirty="0"/>
              <a:t> to </a:t>
            </a: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memory</a:t>
            </a:r>
            <a:r>
              <a:rPr sz="2531" dirty="0"/>
              <a:t> when a process isn’t </a:t>
            </a:r>
            <a:r>
              <a:rPr sz="2531" dirty="0" smtClean="0"/>
              <a:t>running</a:t>
            </a:r>
            <a:endParaRPr lang="en-US" sz="2531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531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 smtClean="0"/>
              <a:t>Could </a:t>
            </a:r>
            <a:r>
              <a:rPr sz="2531" dirty="0" smtClean="0"/>
              <a:t>give </a:t>
            </a:r>
            <a:r>
              <a:rPr sz="2531" dirty="0"/>
              <a:t>illusion of many virtual memories by saving </a:t>
            </a: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memory</a:t>
            </a:r>
            <a:r>
              <a:rPr sz="2531" dirty="0"/>
              <a:t> to </a:t>
            </a: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disk</a:t>
            </a:r>
            <a:r>
              <a:rPr sz="2531" dirty="0"/>
              <a:t> when </a:t>
            </a:r>
            <a:r>
              <a:rPr sz="2531" dirty="0" smtClean="0"/>
              <a:t>process </a:t>
            </a:r>
            <a:r>
              <a:rPr sz="2531" dirty="0"/>
              <a:t>isn’t running</a:t>
            </a:r>
          </a:p>
        </p:txBody>
      </p:sp>
    </p:spTree>
    <p:extLst>
      <p:ext uri="{BB962C8B-B14F-4D97-AF65-F5344CB8AC3E}">
        <p14:creationId xmlns:p14="http://schemas.microsoft.com/office/powerpoint/2010/main" val="12228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58" name="Shape 458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459" name="Shape 459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60" name="Shape 460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61" name="Shape 461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462" name="Shape 462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63" name="Shape 463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91" y="4786308"/>
            <a:ext cx="10111316" cy="1362075"/>
          </a:xfrm>
        </p:spPr>
        <p:txBody>
          <a:bodyPr/>
          <a:lstStyle/>
          <a:p>
            <a:r>
              <a:rPr lang="en-US" dirty="0"/>
              <a:t>Time Share Memory: Example</a:t>
            </a:r>
          </a:p>
        </p:txBody>
      </p:sp>
    </p:spTree>
    <p:extLst>
      <p:ext uri="{BB962C8B-B14F-4D97-AF65-F5344CB8AC3E}">
        <p14:creationId xmlns:p14="http://schemas.microsoft.com/office/powerpoint/2010/main" val="72613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66" name="Shape 466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68" name="Shape 468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69" name="Shape 469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470" name="Shape 470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71" name="Shape 471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472" name="Shape 472"/>
          <p:cNvSpPr/>
          <p:nvPr/>
        </p:nvSpPr>
        <p:spPr>
          <a:xfrm>
            <a:off x="7884562" y="901282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473" name="Shape 473"/>
          <p:cNvSpPr/>
          <p:nvPr/>
        </p:nvSpPr>
        <p:spPr>
          <a:xfrm>
            <a:off x="7718831" y="1010189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474" name="Shape 474"/>
          <p:cNvSpPr/>
          <p:nvPr/>
        </p:nvSpPr>
        <p:spPr>
          <a:xfrm>
            <a:off x="3714570" y="1154683"/>
            <a:ext cx="3960183" cy="1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75" name="Shape 475"/>
          <p:cNvSpPr/>
          <p:nvPr/>
        </p:nvSpPr>
        <p:spPr>
          <a:xfrm>
            <a:off x="6074104" y="623711"/>
            <a:ext cx="88806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551446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78" name="Shape 478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80" name="Shape 480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81" name="Shape 481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482" name="Shape 482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83" name="Shape 483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484" name="Shape 484"/>
          <p:cNvSpPr/>
          <p:nvPr/>
        </p:nvSpPr>
        <p:spPr>
          <a:xfrm>
            <a:off x="7884562" y="901282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485" name="Shape 485"/>
          <p:cNvSpPr/>
          <p:nvPr/>
        </p:nvSpPr>
        <p:spPr>
          <a:xfrm>
            <a:off x="7718831" y="1010189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2513865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5843"/>
            <a:ext cx="7772400" cy="1143000"/>
          </a:xfrm>
        </p:spPr>
        <p:txBody>
          <a:bodyPr/>
          <a:lstStyle/>
          <a:p>
            <a:r>
              <a:rPr lang="en-US" dirty="0" smtClean="0"/>
              <a:t>Memory Virtualization: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8478" y="3571767"/>
            <a:ext cx="9944722" cy="2819400"/>
          </a:xfrm>
        </p:spPr>
        <p:txBody>
          <a:bodyPr>
            <a:normAutofit/>
          </a:bodyPr>
          <a:lstStyle/>
          <a:p>
            <a:pPr marL="609569" indent="-609569" algn="l"/>
            <a:r>
              <a:rPr lang="en-US" sz="2250" b="1" dirty="0"/>
              <a:t>Questions answered in this lecture</a:t>
            </a:r>
            <a:r>
              <a:rPr lang="en-US" sz="2250" b="1" dirty="0" smtClean="0"/>
              <a:t>:</a:t>
            </a:r>
          </a:p>
          <a:p>
            <a:pPr marL="609569" indent="-609569" algn="l"/>
            <a:r>
              <a:rPr lang="en-US" sz="2250" dirty="0" smtClean="0"/>
              <a:t>What is in the address space of a process (review)?</a:t>
            </a:r>
          </a:p>
          <a:p>
            <a:pPr marL="609569" indent="-609569" algn="l"/>
            <a:r>
              <a:rPr lang="en-US" sz="2250" dirty="0" smtClean="0"/>
              <a:t>What are the different ways that that OS can virtualize memory?</a:t>
            </a:r>
          </a:p>
          <a:p>
            <a:pPr marL="609569" indent="-609569" algn="l"/>
            <a:r>
              <a:rPr lang="en-US" sz="2250" dirty="0"/>
              <a:t>	</a:t>
            </a:r>
            <a:r>
              <a:rPr lang="en-US" sz="2250" dirty="0" smtClean="0"/>
              <a:t>Time sharing, static relocation, dynamic relocation </a:t>
            </a:r>
          </a:p>
          <a:p>
            <a:pPr marL="609569" indent="-609569" algn="l"/>
            <a:r>
              <a:rPr lang="en-US" sz="2250" dirty="0"/>
              <a:t>	</a:t>
            </a:r>
            <a:r>
              <a:rPr lang="en-US" sz="2250" dirty="0" smtClean="0"/>
              <a:t>	(base, base + bounds, segmentation)</a:t>
            </a:r>
          </a:p>
          <a:p>
            <a:pPr marL="609569" indent="-609569" algn="l"/>
            <a:r>
              <a:rPr lang="en-US" sz="2250" dirty="0" smtClean="0"/>
              <a:t>What hardware support is needed for dynamic relocation?</a:t>
            </a:r>
            <a:endParaRPr lang="en-US" sz="2250" dirty="0"/>
          </a:p>
          <a:p>
            <a:pPr marL="990549" lvl="1" indent="-533372" algn="l"/>
            <a:endParaRPr lang="en-US" sz="225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0" y="380999"/>
            <a:ext cx="4191000" cy="5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17" dirty="0"/>
              <a:t>UNIVERSITY of WISCONSIN-MADISON</a:t>
            </a:r>
            <a:br>
              <a:rPr lang="en-US" sz="1617" dirty="0"/>
            </a:br>
            <a:r>
              <a:rPr lang="en-US" sz="1617" dirty="0"/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18478" y="1143001"/>
            <a:ext cx="3581400" cy="52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6" dirty="0"/>
              <a:t>CS 537</a:t>
            </a:r>
            <a:br>
              <a:rPr lang="en-US" sz="1406" dirty="0"/>
            </a:br>
            <a:r>
              <a:rPr lang="en-US" sz="1406" dirty="0"/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100931" y="1143001"/>
            <a:ext cx="3581400" cy="52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6" dirty="0"/>
              <a:t>Andrea C. Arpaci-Dusseau</a:t>
            </a:r>
            <a:br>
              <a:rPr lang="en-US" sz="1406" dirty="0"/>
            </a:br>
            <a:r>
              <a:rPr lang="en-US" sz="1406" dirty="0" err="1"/>
              <a:t>Remzi</a:t>
            </a:r>
            <a:r>
              <a:rPr lang="en-US" sz="1406" dirty="0"/>
              <a:t>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6800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88" name="Shape 488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90" name="Shape 490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91" name="Shape 491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492" name="Shape 492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93" name="Shape 493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494" name="Shape 494"/>
          <p:cNvSpPr/>
          <p:nvPr/>
        </p:nvSpPr>
        <p:spPr>
          <a:xfrm>
            <a:off x="4134093" y="2597923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495" name="Shape 495"/>
          <p:cNvSpPr/>
          <p:nvPr/>
        </p:nvSpPr>
        <p:spPr>
          <a:xfrm>
            <a:off x="3968362" y="2706831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496" name="Shape 496"/>
          <p:cNvSpPr/>
          <p:nvPr/>
        </p:nvSpPr>
        <p:spPr>
          <a:xfrm flipH="1">
            <a:off x="5606603" y="1899384"/>
            <a:ext cx="2812852" cy="1299307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747012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99" name="Shape 499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00" name="Shape 500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01" name="Shape 501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02" name="Shape 502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03" name="Shape 503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04" name="Shape 504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05" name="Shape 505"/>
          <p:cNvSpPr/>
          <p:nvPr/>
        </p:nvSpPr>
        <p:spPr>
          <a:xfrm>
            <a:off x="4134093" y="2597923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06" name="Shape 506"/>
          <p:cNvSpPr/>
          <p:nvPr/>
        </p:nvSpPr>
        <p:spPr>
          <a:xfrm>
            <a:off x="3968362" y="2706831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6449850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09" name="Shape 509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10" name="Shape 510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11" name="Shape 511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12" name="Shape 512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13" name="Shape 513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14" name="Shape 514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15" name="Shape 515"/>
          <p:cNvSpPr/>
          <p:nvPr/>
        </p:nvSpPr>
        <p:spPr>
          <a:xfrm>
            <a:off x="4134093" y="2597923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16" name="Shape 516"/>
          <p:cNvSpPr/>
          <p:nvPr/>
        </p:nvSpPr>
        <p:spPr>
          <a:xfrm>
            <a:off x="3968362" y="2706831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17" name="Shape 517"/>
          <p:cNvSpPr/>
          <p:nvPr/>
        </p:nvSpPr>
        <p:spPr>
          <a:xfrm>
            <a:off x="7884562" y="901282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stack2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2</a:t>
            </a:r>
          </a:p>
        </p:txBody>
      </p:sp>
      <p:sp>
        <p:nvSpPr>
          <p:cNvPr id="518" name="Shape 518"/>
          <p:cNvSpPr/>
          <p:nvPr/>
        </p:nvSpPr>
        <p:spPr>
          <a:xfrm>
            <a:off x="7718831" y="1010189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19" name="Shape 519"/>
          <p:cNvSpPr/>
          <p:nvPr/>
        </p:nvSpPr>
        <p:spPr>
          <a:xfrm>
            <a:off x="3714570" y="1154683"/>
            <a:ext cx="3960183" cy="1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20" name="Shape 520"/>
          <p:cNvSpPr/>
          <p:nvPr/>
        </p:nvSpPr>
        <p:spPr>
          <a:xfrm>
            <a:off x="6074104" y="623711"/>
            <a:ext cx="88806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559801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23" name="Shape 523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24" name="Shape 524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25" name="Shape 525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26" name="Shape 526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27" name="Shape 527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28" name="Shape 528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29" name="Shape 529"/>
          <p:cNvSpPr/>
          <p:nvPr/>
        </p:nvSpPr>
        <p:spPr>
          <a:xfrm>
            <a:off x="4134093" y="2597923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30" name="Shape 530"/>
          <p:cNvSpPr/>
          <p:nvPr/>
        </p:nvSpPr>
        <p:spPr>
          <a:xfrm>
            <a:off x="3968362" y="2706831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31" name="Shape 531"/>
          <p:cNvSpPr/>
          <p:nvPr/>
        </p:nvSpPr>
        <p:spPr>
          <a:xfrm>
            <a:off x="7884562" y="901282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stack2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2</a:t>
            </a:r>
          </a:p>
        </p:txBody>
      </p:sp>
      <p:sp>
        <p:nvSpPr>
          <p:cNvPr id="532" name="Shape 532"/>
          <p:cNvSpPr/>
          <p:nvPr/>
        </p:nvSpPr>
        <p:spPr>
          <a:xfrm>
            <a:off x="7718831" y="1010189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461247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35" name="Shape 535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36" name="Shape 536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37" name="Shape 537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38" name="Shape 538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39" name="Shape 539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40" name="Shape 540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41" name="Shape 541"/>
          <p:cNvSpPr/>
          <p:nvPr/>
        </p:nvSpPr>
        <p:spPr>
          <a:xfrm>
            <a:off x="4134093" y="2597923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42" name="Shape 542"/>
          <p:cNvSpPr/>
          <p:nvPr/>
        </p:nvSpPr>
        <p:spPr>
          <a:xfrm>
            <a:off x="3968362" y="2706831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43" name="Shape 543"/>
          <p:cNvSpPr/>
          <p:nvPr/>
        </p:nvSpPr>
        <p:spPr>
          <a:xfrm>
            <a:off x="4134093" y="722688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stack2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2</a:t>
            </a:r>
          </a:p>
        </p:txBody>
      </p:sp>
      <p:sp>
        <p:nvSpPr>
          <p:cNvPr id="544" name="Shape 544"/>
          <p:cNvSpPr/>
          <p:nvPr/>
        </p:nvSpPr>
        <p:spPr>
          <a:xfrm>
            <a:off x="3968362" y="831596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45" name="Shape 545"/>
          <p:cNvSpPr/>
          <p:nvPr/>
        </p:nvSpPr>
        <p:spPr>
          <a:xfrm flipH="1" flipV="1">
            <a:off x="5583750" y="1575176"/>
            <a:ext cx="2815298" cy="174797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912620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48" name="Shape 548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49" name="Shape 549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50" name="Shape 550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51" name="Shape 551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52" name="Shape 552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53" name="Shape 553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54" name="Shape 554"/>
          <p:cNvSpPr/>
          <p:nvPr/>
        </p:nvSpPr>
        <p:spPr>
          <a:xfrm>
            <a:off x="4134093" y="2597923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55" name="Shape 555"/>
          <p:cNvSpPr/>
          <p:nvPr/>
        </p:nvSpPr>
        <p:spPr>
          <a:xfrm>
            <a:off x="3968362" y="2706831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56" name="Shape 556"/>
          <p:cNvSpPr/>
          <p:nvPr/>
        </p:nvSpPr>
        <p:spPr>
          <a:xfrm>
            <a:off x="4134093" y="722688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stack2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2</a:t>
            </a:r>
          </a:p>
        </p:txBody>
      </p:sp>
      <p:sp>
        <p:nvSpPr>
          <p:cNvPr id="557" name="Shape 557"/>
          <p:cNvSpPr/>
          <p:nvPr/>
        </p:nvSpPr>
        <p:spPr>
          <a:xfrm>
            <a:off x="3968362" y="831596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8713302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60" name="Shape 560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61" name="Shape 561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62" name="Shape 562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63" name="Shape 563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64" name="Shape 564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65" name="Shape 565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66" name="Shape 566"/>
          <p:cNvSpPr/>
          <p:nvPr/>
        </p:nvSpPr>
        <p:spPr>
          <a:xfrm>
            <a:off x="7884562" y="901282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67" name="Shape 567"/>
          <p:cNvSpPr/>
          <p:nvPr/>
        </p:nvSpPr>
        <p:spPr>
          <a:xfrm>
            <a:off x="7718831" y="1010190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68" name="Shape 568"/>
          <p:cNvSpPr/>
          <p:nvPr/>
        </p:nvSpPr>
        <p:spPr>
          <a:xfrm>
            <a:off x="4134093" y="722688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stack2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2</a:t>
            </a:r>
          </a:p>
        </p:txBody>
      </p:sp>
      <p:sp>
        <p:nvSpPr>
          <p:cNvPr id="569" name="Shape 569"/>
          <p:cNvSpPr/>
          <p:nvPr/>
        </p:nvSpPr>
        <p:spPr>
          <a:xfrm>
            <a:off x="3968362" y="831596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70" name="Shape 570"/>
          <p:cNvSpPr/>
          <p:nvPr/>
        </p:nvSpPr>
        <p:spPr>
          <a:xfrm flipV="1">
            <a:off x="4953358" y="2064698"/>
            <a:ext cx="2651727" cy="1607257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549131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/>
          <p:nvPr/>
        </p:nvSpPr>
        <p:spPr>
          <a:xfrm>
            <a:off x="1966923" y="4170164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73" name="Shape 573"/>
          <p:cNvSpPr/>
          <p:nvPr/>
        </p:nvSpPr>
        <p:spPr>
          <a:xfrm>
            <a:off x="1961555" y="527616"/>
            <a:ext cx="3743321" cy="3822712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28">
              <a:solidFill>
                <a:srgbClr val="FFFFFF"/>
              </a:solidFill>
            </a:endParaRPr>
          </a:p>
        </p:txBody>
      </p:sp>
      <p:sp>
        <p:nvSpPr>
          <p:cNvPr id="574" name="Shape 574"/>
          <p:cNvSpPr/>
          <p:nvPr/>
        </p:nvSpPr>
        <p:spPr>
          <a:xfrm>
            <a:off x="1966923" y="330399"/>
            <a:ext cx="3732584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75" name="Shape 575"/>
          <p:cNvSpPr/>
          <p:nvPr/>
        </p:nvSpPr>
        <p:spPr>
          <a:xfrm>
            <a:off x="7280087" y="806556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76" name="Shape 576"/>
          <p:cNvSpPr/>
          <p:nvPr/>
        </p:nvSpPr>
        <p:spPr>
          <a:xfrm>
            <a:off x="2436458" y="810222"/>
            <a:ext cx="1040799" cy="107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577" name="Shape 577"/>
          <p:cNvSpPr/>
          <p:nvPr/>
        </p:nvSpPr>
        <p:spPr>
          <a:xfrm>
            <a:off x="227172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78" name="Shape 578"/>
          <p:cNvSpPr/>
          <p:nvPr/>
        </p:nvSpPr>
        <p:spPr>
          <a:xfrm>
            <a:off x="7988018" y="427777"/>
            <a:ext cx="1040991" cy="32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579" name="Shape 579"/>
          <p:cNvSpPr/>
          <p:nvPr/>
        </p:nvSpPr>
        <p:spPr>
          <a:xfrm>
            <a:off x="7884562" y="901282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1</a:t>
            </a:r>
          </a:p>
        </p:txBody>
      </p:sp>
      <p:sp>
        <p:nvSpPr>
          <p:cNvPr id="580" name="Shape 580"/>
          <p:cNvSpPr/>
          <p:nvPr/>
        </p:nvSpPr>
        <p:spPr>
          <a:xfrm>
            <a:off x="7718831" y="1010190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  <p:sp>
        <p:nvSpPr>
          <p:cNvPr id="581" name="Shape 581"/>
          <p:cNvSpPr/>
          <p:nvPr/>
        </p:nvSpPr>
        <p:spPr>
          <a:xfrm>
            <a:off x="4134093" y="722688"/>
            <a:ext cx="1106073" cy="181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code</a:t>
            </a:r>
            <a:br>
              <a:rPr sz="2039"/>
            </a:br>
            <a:r>
              <a:rPr sz="2039"/>
              <a:t>data2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heap2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3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39"/>
              <a:t>stack2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39"/>
              <a:t>Process 2</a:t>
            </a:r>
          </a:p>
        </p:txBody>
      </p:sp>
      <p:sp>
        <p:nvSpPr>
          <p:cNvPr id="582" name="Shape 582"/>
          <p:cNvSpPr/>
          <p:nvPr/>
        </p:nvSpPr>
        <p:spPr>
          <a:xfrm>
            <a:off x="3968362" y="831596"/>
            <a:ext cx="1558510" cy="131106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644263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 smtClean="0">
                <a:solidFill>
                  <a:srgbClr val="FFFFFF"/>
                </a:solidFill>
              </a:rPr>
              <a:t>Problems with </a:t>
            </a:r>
            <a:br>
              <a:rPr lang="en-US" sz="4556" dirty="0" smtClean="0">
                <a:solidFill>
                  <a:srgbClr val="FFFFFF"/>
                </a:solidFill>
              </a:rPr>
            </a:br>
            <a:r>
              <a:rPr sz="4556" dirty="0" smtClean="0">
                <a:solidFill>
                  <a:srgbClr val="FFFFFF"/>
                </a:solidFill>
              </a:rPr>
              <a:t>Time </a:t>
            </a:r>
            <a:r>
              <a:rPr sz="4556" dirty="0" smtClean="0">
                <a:solidFill>
                  <a:srgbClr val="FFFFFF"/>
                </a:solidFill>
              </a:rPr>
              <a:t>Sharing</a:t>
            </a:r>
            <a:r>
              <a:rPr lang="en-US" sz="4556" dirty="0" smtClean="0">
                <a:solidFill>
                  <a:srgbClr val="FFFFFF"/>
                </a:solidFill>
              </a:rPr>
              <a:t> </a:t>
            </a:r>
            <a:r>
              <a:rPr lang="en-US" sz="4556" dirty="0" smtClean="0">
                <a:solidFill>
                  <a:srgbClr val="FFFFFF"/>
                </a:solidFill>
              </a:rPr>
              <a:t>Memory</a:t>
            </a:r>
            <a:endParaRPr sz="4556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7883" y="1828801"/>
            <a:ext cx="10612720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Problem: Ridiculously </a:t>
            </a:r>
            <a:r>
              <a:rPr lang="en-US" dirty="0"/>
              <a:t>poor performance</a:t>
            </a:r>
          </a:p>
          <a:p>
            <a:pPr marL="0" indent="0">
              <a:buNone/>
            </a:pPr>
            <a:r>
              <a:rPr lang="en-US" dirty="0"/>
              <a:t>Better Alternative: space </a:t>
            </a:r>
            <a:r>
              <a:rPr lang="en-US" dirty="0" smtClean="0"/>
              <a:t>sharing</a:t>
            </a:r>
          </a:p>
          <a:p>
            <a:pPr marL="638160" lvl="1" indent="-342900"/>
            <a:r>
              <a:rPr lang="en-US" dirty="0" smtClean="0"/>
              <a:t>At same time, space of memory is divided across processes</a:t>
            </a:r>
          </a:p>
          <a:p>
            <a:pPr marL="0" indent="0">
              <a:buNone/>
            </a:pPr>
            <a:r>
              <a:rPr lang="en-US" dirty="0" smtClean="0"/>
              <a:t>Remainder of solutions all use space 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dirty="0" smtClean="0">
                <a:solidFill>
                  <a:srgbClr val="FFFFFF"/>
                </a:solidFill>
              </a:rPr>
              <a:t>2) </a:t>
            </a:r>
            <a:r>
              <a:rPr sz="5400" dirty="0" smtClean="0">
                <a:solidFill>
                  <a:srgbClr val="FFFFFF"/>
                </a:solidFill>
              </a:rPr>
              <a:t>Static </a:t>
            </a:r>
            <a:r>
              <a:rPr sz="5400" dirty="0">
                <a:solidFill>
                  <a:srgbClr val="FFFFFF"/>
                </a:solidFill>
              </a:rPr>
              <a:t>Relocation</a:t>
            </a:r>
          </a:p>
        </p:txBody>
      </p:sp>
      <p:sp>
        <p:nvSpPr>
          <p:cNvPr id="591" name="Shape 591"/>
          <p:cNvSpPr>
            <a:spLocks noGrp="1"/>
          </p:cNvSpPr>
          <p:nvPr>
            <p:ph type="body" idx="4294967295"/>
          </p:nvPr>
        </p:nvSpPr>
        <p:spPr>
          <a:xfrm>
            <a:off x="179293" y="1572653"/>
            <a:ext cx="11170025" cy="323691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 dirty="0">
                <a:solidFill>
                  <a:srgbClr val="FFFFFF"/>
                </a:solidFill>
              </a:rPr>
              <a:t>Idea: </a:t>
            </a:r>
            <a:r>
              <a:rPr lang="en-US" sz="2320" dirty="0" smtClean="0">
                <a:solidFill>
                  <a:srgbClr val="FFFFFF"/>
                </a:solidFill>
              </a:rPr>
              <a:t>OS </a:t>
            </a:r>
            <a:r>
              <a:rPr sz="2320" dirty="0" smtClean="0">
                <a:solidFill>
                  <a:srgbClr val="FFFFFF"/>
                </a:solidFill>
              </a:rPr>
              <a:t>rewrite</a:t>
            </a:r>
            <a:r>
              <a:rPr lang="en-US" sz="2320" dirty="0" smtClean="0">
                <a:solidFill>
                  <a:srgbClr val="FFFFFF"/>
                </a:solidFill>
              </a:rPr>
              <a:t>s</a:t>
            </a:r>
            <a:r>
              <a:rPr sz="2320" dirty="0" smtClean="0">
                <a:solidFill>
                  <a:srgbClr val="FFFFFF"/>
                </a:solidFill>
              </a:rPr>
              <a:t> </a:t>
            </a:r>
            <a:r>
              <a:rPr sz="2320" dirty="0">
                <a:solidFill>
                  <a:srgbClr val="FFFFFF"/>
                </a:solidFill>
              </a:rPr>
              <a:t>each program before loading it as a </a:t>
            </a:r>
            <a:r>
              <a:rPr sz="2320" dirty="0" smtClean="0">
                <a:solidFill>
                  <a:srgbClr val="FFFFFF"/>
                </a:solidFill>
              </a:rPr>
              <a:t>process</a:t>
            </a:r>
            <a:r>
              <a:rPr lang="en-US" sz="2320" dirty="0" smtClean="0">
                <a:solidFill>
                  <a:srgbClr val="FFFFFF"/>
                </a:solidFill>
              </a:rPr>
              <a:t> in memory</a:t>
            </a:r>
            <a:endParaRPr sz="232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 dirty="0">
                <a:solidFill>
                  <a:srgbClr val="FFFFFF"/>
                </a:solidFill>
              </a:rPr>
              <a:t>Each rewrite </a:t>
            </a:r>
            <a:r>
              <a:rPr lang="en-US" sz="2320" dirty="0" smtClean="0">
                <a:solidFill>
                  <a:srgbClr val="FFFFFF"/>
                </a:solidFill>
              </a:rPr>
              <a:t>for different process </a:t>
            </a:r>
            <a:r>
              <a:rPr sz="2320" dirty="0" smtClean="0">
                <a:solidFill>
                  <a:srgbClr val="FFFFFF"/>
                </a:solidFill>
              </a:rPr>
              <a:t>uses </a:t>
            </a:r>
            <a:r>
              <a:rPr sz="2320" dirty="0">
                <a:solidFill>
                  <a:srgbClr val="FFFFFF"/>
                </a:solidFill>
              </a:rPr>
              <a:t>different addresses and pointers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 dirty="0">
                <a:solidFill>
                  <a:srgbClr val="FFFFFF"/>
                </a:solidFill>
              </a:rPr>
              <a:t>Change jumps, </a:t>
            </a:r>
            <a:r>
              <a:rPr sz="2320" dirty="0" smtClean="0">
                <a:solidFill>
                  <a:srgbClr val="FFFFFF"/>
                </a:solidFill>
              </a:rPr>
              <a:t>loads</a:t>
            </a:r>
            <a:r>
              <a:rPr lang="en-US" sz="2320" dirty="0" smtClean="0">
                <a:solidFill>
                  <a:srgbClr val="FFFFFF"/>
                </a:solidFill>
              </a:rPr>
              <a:t> of static data</a:t>
            </a:r>
            <a:endParaRPr sz="2320" dirty="0">
              <a:solidFill>
                <a:srgbClr val="FFFFFF"/>
              </a:solidFill>
            </a:endParaRPr>
          </a:p>
        </p:txBody>
      </p:sp>
      <p:sp>
        <p:nvSpPr>
          <p:cNvPr id="4" name="Shape 594"/>
          <p:cNvSpPr txBox="1">
            <a:spLocks/>
          </p:cNvSpPr>
          <p:nvPr/>
        </p:nvSpPr>
        <p:spPr>
          <a:xfrm>
            <a:off x="2042702" y="4109829"/>
            <a:ext cx="3755891" cy="11633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82560" indent="-282560" algn="l" defTabSz="914353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391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20" indent="-295260" algn="l" defTabSz="914353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18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381" indent="-282560" algn="l" defTabSz="914353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969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2942" indent="-282560" algn="l" defTabSz="914353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28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02" indent="-282560" algn="l" defTabSz="914353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28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71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48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5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1" indent="-228588" algn="l" defTabSz="91435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21457">
              <a:spcBef>
                <a:spcPts val="0"/>
              </a:spcBef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hr-HR" sz="1758" smtClean="0">
                <a:latin typeface="Menlo"/>
                <a:ea typeface="Menlo"/>
                <a:cs typeface="Menlo"/>
                <a:sym typeface="Menlo"/>
              </a:rPr>
              <a:t>0x10:	movl	0x8(%rbp), %edi</a:t>
            </a:r>
          </a:p>
          <a:p>
            <a:pPr defTabSz="321457">
              <a:spcBef>
                <a:spcPts val="0"/>
              </a:spcBef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hr-HR" sz="1758" smtClean="0">
                <a:latin typeface="Menlo"/>
                <a:ea typeface="Menlo"/>
                <a:cs typeface="Menlo"/>
                <a:sym typeface="Menlo"/>
              </a:rPr>
              <a:t>0x13:	addl	$0x3, %edi</a:t>
            </a:r>
          </a:p>
          <a:p>
            <a:pPr defTabSz="321457">
              <a:spcBef>
                <a:spcPts val="0"/>
              </a:spcBef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hr-HR" sz="1758" smtClean="0">
                <a:latin typeface="Menlo"/>
                <a:ea typeface="Menlo"/>
                <a:cs typeface="Menlo"/>
                <a:sym typeface="Menlo"/>
              </a:rPr>
              <a:t>0x19:	movl	%edi, 0x8(%rbp)</a:t>
            </a:r>
            <a:endParaRPr lang="hr-HR" sz="1758" dirty="0"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5" name="Shape 595"/>
          <p:cNvSpPr/>
          <p:nvPr/>
        </p:nvSpPr>
        <p:spPr>
          <a:xfrm>
            <a:off x="6566474" y="2948969"/>
            <a:ext cx="3995223" cy="1163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758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0x1010:	movl	0x8(%rbp), %edi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758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0x1013:	addl	$0x3, %edi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758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0x1019:	movl	%edi, 0x8(%rbp)</a:t>
            </a:r>
          </a:p>
        </p:txBody>
      </p:sp>
      <p:sp>
        <p:nvSpPr>
          <p:cNvPr id="6" name="Shape 596"/>
          <p:cNvSpPr/>
          <p:nvPr/>
        </p:nvSpPr>
        <p:spPr>
          <a:xfrm>
            <a:off x="6507547" y="5054313"/>
            <a:ext cx="3755890" cy="1163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305384">
              <a:tabLst>
                <a:tab pos="232164" algn="l"/>
                <a:tab pos="473257" algn="l"/>
                <a:tab pos="705420" algn="l"/>
                <a:tab pos="946513" algn="l"/>
                <a:tab pos="1178677" algn="l"/>
                <a:tab pos="1419770" algn="l"/>
                <a:tab pos="1660863" algn="l"/>
                <a:tab pos="1893026" algn="l"/>
                <a:tab pos="2134119" algn="l"/>
                <a:tab pos="2366283" algn="l"/>
                <a:tab pos="2607376" algn="l"/>
                <a:tab pos="2848469" algn="l"/>
              </a:tabLst>
              <a:defRPr sz="1800">
                <a:solidFill>
                  <a:srgbClr val="000000"/>
                </a:solidFill>
              </a:defRPr>
            </a:pPr>
            <a:r>
              <a:rPr sz="167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0x3010:	movl	0x8(%rbp), %edi</a:t>
            </a:r>
          </a:p>
          <a:p>
            <a:pPr defTabSz="305384">
              <a:tabLst>
                <a:tab pos="232164" algn="l"/>
                <a:tab pos="473257" algn="l"/>
                <a:tab pos="705420" algn="l"/>
                <a:tab pos="946513" algn="l"/>
                <a:tab pos="1178677" algn="l"/>
                <a:tab pos="1419770" algn="l"/>
                <a:tab pos="1660863" algn="l"/>
                <a:tab pos="1893026" algn="l"/>
                <a:tab pos="2134119" algn="l"/>
                <a:tab pos="2366283" algn="l"/>
                <a:tab pos="2607376" algn="l"/>
                <a:tab pos="2848469" algn="l"/>
              </a:tabLst>
              <a:defRPr sz="1800">
                <a:solidFill>
                  <a:srgbClr val="000000"/>
                </a:solidFill>
              </a:defRPr>
            </a:pPr>
            <a:r>
              <a:rPr sz="167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0x3013:	addl	$0x3, %edi</a:t>
            </a:r>
          </a:p>
          <a:p>
            <a:pPr defTabSz="305384">
              <a:tabLst>
                <a:tab pos="232164" algn="l"/>
                <a:tab pos="473257" algn="l"/>
                <a:tab pos="705420" algn="l"/>
                <a:tab pos="946513" algn="l"/>
                <a:tab pos="1178677" algn="l"/>
                <a:tab pos="1419770" algn="l"/>
                <a:tab pos="1660863" algn="l"/>
                <a:tab pos="1893026" algn="l"/>
                <a:tab pos="2134119" algn="l"/>
                <a:tab pos="2366283" algn="l"/>
                <a:tab pos="2607376" algn="l"/>
                <a:tab pos="2848469" algn="l"/>
              </a:tabLst>
              <a:defRPr sz="1800">
                <a:solidFill>
                  <a:srgbClr val="000000"/>
                </a:solidFill>
              </a:defRPr>
            </a:pPr>
            <a:r>
              <a:rPr sz="167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0x3019:	movl	%edi, 0x8(%rbp)</a:t>
            </a:r>
          </a:p>
        </p:txBody>
      </p:sp>
      <p:sp>
        <p:nvSpPr>
          <p:cNvPr id="7" name="Shape 597"/>
          <p:cNvSpPr/>
          <p:nvPr/>
        </p:nvSpPr>
        <p:spPr>
          <a:xfrm flipV="1">
            <a:off x="5396585" y="3497067"/>
            <a:ext cx="1071335" cy="566194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2"/>
              </a:solidFill>
            </a:endParaRPr>
          </a:p>
        </p:txBody>
      </p:sp>
      <p:sp>
        <p:nvSpPr>
          <p:cNvPr id="8" name="Shape 598"/>
          <p:cNvSpPr/>
          <p:nvPr/>
        </p:nvSpPr>
        <p:spPr>
          <a:xfrm>
            <a:off x="5396585" y="5015114"/>
            <a:ext cx="1071335" cy="566194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2"/>
              </a:solidFill>
            </a:endParaRPr>
          </a:p>
        </p:txBody>
      </p:sp>
      <p:sp>
        <p:nvSpPr>
          <p:cNvPr id="9" name="Shape 599"/>
          <p:cNvSpPr/>
          <p:nvPr/>
        </p:nvSpPr>
        <p:spPr>
          <a:xfrm>
            <a:off x="5215701" y="3404066"/>
            <a:ext cx="76456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2"/>
                </a:solidFill>
              </a:rPr>
              <a:t>rewrite</a:t>
            </a:r>
          </a:p>
        </p:txBody>
      </p:sp>
      <p:sp>
        <p:nvSpPr>
          <p:cNvPr id="10" name="Shape 600"/>
          <p:cNvSpPr/>
          <p:nvPr/>
        </p:nvSpPr>
        <p:spPr>
          <a:xfrm>
            <a:off x="5215701" y="5288230"/>
            <a:ext cx="76456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2"/>
                </a:solidFill>
              </a:rPr>
              <a:t>rewrite</a:t>
            </a:r>
          </a:p>
        </p:txBody>
      </p:sp>
    </p:spTree>
    <p:extLst>
      <p:ext uri="{BB962C8B-B14F-4D97-AF65-F5344CB8AC3E}">
        <p14:creationId xmlns:p14="http://schemas.microsoft.com/office/powerpoint/2010/main" val="24367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9" y="1593669"/>
            <a:ext cx="5389215" cy="4532495"/>
          </a:xfrm>
        </p:spPr>
        <p:txBody>
          <a:bodyPr>
            <a:normAutofit fontScale="92500" lnSpcReduction="10000"/>
          </a:bodyPr>
          <a:lstStyle/>
          <a:p>
            <a:pPr marL="282560" lvl="1" indent="-282560">
              <a:spcBef>
                <a:spcPts val="2000"/>
              </a:spcBef>
              <a:buClrTx/>
            </a:pPr>
            <a:r>
              <a:rPr lang="en-US" sz="2200" dirty="0"/>
              <a:t>Intro to Linux </a:t>
            </a:r>
            <a:r>
              <a:rPr lang="en-US" sz="2200" dirty="0" smtClean="0"/>
              <a:t>tutorial tonight: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5:30pm </a:t>
            </a:r>
            <a:r>
              <a:rPr lang="en-US" sz="2200" dirty="0" smtClean="0"/>
              <a:t>in CS 1221</a:t>
            </a:r>
          </a:p>
          <a:p>
            <a:pPr marL="282560" lvl="1" indent="-282560">
              <a:spcBef>
                <a:spcPts val="2000"/>
              </a:spcBef>
              <a:buClrTx/>
            </a:pPr>
            <a:r>
              <a:rPr lang="en-US" sz="2200" dirty="0" smtClean="0"/>
              <a:t>Switching discussion sections unofficially</a:t>
            </a:r>
          </a:p>
          <a:p>
            <a:r>
              <a:rPr lang="en-US" sz="2600" dirty="0" smtClean="0"/>
              <a:t>P1</a:t>
            </a:r>
          </a:p>
          <a:p>
            <a:pPr lvl="1"/>
            <a:r>
              <a:rPr lang="en-US" sz="2200" dirty="0" err="1" smtClean="0"/>
              <a:t>Handin</a:t>
            </a:r>
            <a:r>
              <a:rPr lang="en-US" sz="2200" dirty="0" smtClean="0"/>
              <a:t> directories now </a:t>
            </a:r>
            <a:r>
              <a:rPr lang="en-US" sz="2200" dirty="0" smtClean="0"/>
              <a:t>available</a:t>
            </a:r>
          </a:p>
          <a:p>
            <a:pPr lvl="1"/>
            <a:r>
              <a:rPr lang="en-US" sz="2200" dirty="0" smtClean="0"/>
              <a:t>Some test scripts available </a:t>
            </a:r>
            <a:endParaRPr lang="en-US" sz="2200" dirty="0" smtClean="0"/>
          </a:p>
          <a:p>
            <a:pPr lvl="1"/>
            <a:r>
              <a:rPr lang="en-US" sz="2200" dirty="0" smtClean="0"/>
              <a:t>Due officially by Friday, 5pm; unofficially by Saturday morning, 8am</a:t>
            </a:r>
          </a:p>
          <a:p>
            <a:r>
              <a:rPr lang="en-US" sz="2341" dirty="0" smtClean="0"/>
              <a:t>Discussion Sections tomorrow</a:t>
            </a:r>
          </a:p>
          <a:p>
            <a:pPr lvl="1"/>
            <a:r>
              <a:rPr lang="en-US" sz="2200" dirty="0" smtClean="0"/>
              <a:t>P1b questions</a:t>
            </a:r>
          </a:p>
          <a:p>
            <a:pPr lvl="1"/>
            <a:r>
              <a:rPr lang="en-US" sz="2200" dirty="0" smtClean="0"/>
              <a:t>Watch video ahead of time!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4164" y="1449977"/>
            <a:ext cx="6158350" cy="531658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effectLst/>
              </a:rPr>
              <a:t>Lots of Office Hours</a:t>
            </a:r>
          </a:p>
          <a:p>
            <a:r>
              <a:rPr lang="en-US" dirty="0" smtClean="0">
                <a:effectLst/>
                <a:hlinkClick r:id="rId2"/>
              </a:rPr>
              <a:t>Joe </a:t>
            </a:r>
            <a:r>
              <a:rPr lang="en-US" dirty="0">
                <a:effectLst/>
                <a:hlinkClick r:id="rId2"/>
              </a:rPr>
              <a:t>Cai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5364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Thu </a:t>
            </a:r>
            <a:r>
              <a:rPr lang="en-US" dirty="0">
                <a:effectLst/>
              </a:rPr>
              <a:t>1:20-2:20, Fri 1:20-2:20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smtClean="0">
                <a:effectLst/>
                <a:hlinkClick r:id="rId2"/>
              </a:rPr>
              <a:t>Ceyhun </a:t>
            </a:r>
            <a:r>
              <a:rPr lang="en-US" dirty="0">
                <a:effectLst/>
                <a:hlinkClick r:id="rId2"/>
              </a:rPr>
              <a:t>Alp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1306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Tue </a:t>
            </a:r>
            <a:r>
              <a:rPr lang="en-US" dirty="0">
                <a:effectLst/>
              </a:rPr>
              <a:t>2:40-3:40, Thu 2:40-3:40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smtClean="0">
                <a:effectLst/>
                <a:hlinkClick r:id="rId2"/>
              </a:rPr>
              <a:t>Taylor </a:t>
            </a:r>
            <a:r>
              <a:rPr lang="en-US" dirty="0">
                <a:effectLst/>
                <a:hlinkClick r:id="rId2"/>
              </a:rPr>
              <a:t>Johnston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1307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Mon </a:t>
            </a:r>
            <a:r>
              <a:rPr lang="en-US" dirty="0">
                <a:effectLst/>
              </a:rPr>
              <a:t>2:30-3:30, Thu 1:00-2:00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smtClean="0">
                <a:effectLst/>
                <a:hlinkClick r:id="rId2"/>
              </a:rPr>
              <a:t>Akshay </a:t>
            </a:r>
            <a:r>
              <a:rPr lang="en-US" dirty="0">
                <a:effectLst/>
                <a:hlinkClick r:id="rId2"/>
              </a:rPr>
              <a:t>Uttamani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1302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Wed </a:t>
            </a:r>
            <a:r>
              <a:rPr lang="en-US" dirty="0">
                <a:effectLst/>
              </a:rPr>
              <a:t>2:45-3:45, Fri 3:30-4:30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/>
          <p:nvPr/>
        </p:nvSpPr>
        <p:spPr>
          <a:xfrm>
            <a:off x="3866551" y="2607752"/>
            <a:ext cx="2278512" cy="448083"/>
          </a:xfrm>
          <a:prstGeom prst="rect">
            <a:avLst/>
          </a:prstGeom>
          <a:solidFill>
            <a:srgbClr val="DCDEE0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(free)</a:t>
            </a:r>
          </a:p>
        </p:txBody>
      </p:sp>
      <p:sp>
        <p:nvSpPr>
          <p:cNvPr id="603" name="Shape 603"/>
          <p:cNvSpPr/>
          <p:nvPr/>
        </p:nvSpPr>
        <p:spPr>
          <a:xfrm>
            <a:off x="3866551" y="2070630"/>
            <a:ext cx="2278512" cy="319059"/>
          </a:xfrm>
          <a:prstGeom prst="rect">
            <a:avLst/>
          </a:prstGeom>
          <a:solidFill>
            <a:srgbClr val="FFFFF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Program Code</a:t>
            </a:r>
          </a:p>
        </p:txBody>
      </p:sp>
      <p:sp>
        <p:nvSpPr>
          <p:cNvPr id="604" name="Shape 604"/>
          <p:cNvSpPr/>
          <p:nvPr/>
        </p:nvSpPr>
        <p:spPr>
          <a:xfrm>
            <a:off x="3866551" y="3052896"/>
            <a:ext cx="2278512" cy="319059"/>
          </a:xfrm>
          <a:prstGeom prst="rect">
            <a:avLst/>
          </a:prstGeom>
          <a:solidFill>
            <a:srgbClr val="FFFFF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stack</a:t>
            </a:r>
          </a:p>
        </p:txBody>
      </p:sp>
      <p:sp>
        <p:nvSpPr>
          <p:cNvPr id="605" name="Shape 605"/>
          <p:cNvSpPr/>
          <p:nvPr/>
        </p:nvSpPr>
        <p:spPr>
          <a:xfrm>
            <a:off x="3866551" y="2338521"/>
            <a:ext cx="2278512" cy="319059"/>
          </a:xfrm>
          <a:prstGeom prst="rect">
            <a:avLst/>
          </a:prstGeom>
          <a:solidFill>
            <a:srgbClr val="FFFFF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Heap</a:t>
            </a:r>
          </a:p>
        </p:txBody>
      </p:sp>
      <p:sp>
        <p:nvSpPr>
          <p:cNvPr id="606" name="Shape 606"/>
          <p:cNvSpPr/>
          <p:nvPr/>
        </p:nvSpPr>
        <p:spPr>
          <a:xfrm>
            <a:off x="3866551" y="5286658"/>
            <a:ext cx="2278512" cy="448083"/>
          </a:xfrm>
          <a:prstGeom prst="rect">
            <a:avLst/>
          </a:prstGeom>
          <a:solidFill>
            <a:srgbClr val="DCDEE0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(free)</a:t>
            </a:r>
          </a:p>
        </p:txBody>
      </p:sp>
      <p:sp>
        <p:nvSpPr>
          <p:cNvPr id="607" name="Shape 607"/>
          <p:cNvSpPr/>
          <p:nvPr/>
        </p:nvSpPr>
        <p:spPr>
          <a:xfrm>
            <a:off x="3866551" y="4749536"/>
            <a:ext cx="2278512" cy="319059"/>
          </a:xfrm>
          <a:prstGeom prst="rect">
            <a:avLst/>
          </a:prstGeom>
          <a:solidFill>
            <a:srgbClr val="FFFFF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Program Code</a:t>
            </a:r>
          </a:p>
        </p:txBody>
      </p:sp>
      <p:sp>
        <p:nvSpPr>
          <p:cNvPr id="608" name="Shape 608"/>
          <p:cNvSpPr/>
          <p:nvPr/>
        </p:nvSpPr>
        <p:spPr>
          <a:xfrm>
            <a:off x="3866551" y="5731802"/>
            <a:ext cx="2278512" cy="319059"/>
          </a:xfrm>
          <a:prstGeom prst="rect">
            <a:avLst/>
          </a:prstGeom>
          <a:solidFill>
            <a:srgbClr val="FFFFF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stack</a:t>
            </a:r>
          </a:p>
        </p:txBody>
      </p:sp>
      <p:sp>
        <p:nvSpPr>
          <p:cNvPr id="609" name="Shape 609"/>
          <p:cNvSpPr/>
          <p:nvPr/>
        </p:nvSpPr>
        <p:spPr>
          <a:xfrm>
            <a:off x="3866551" y="5017427"/>
            <a:ext cx="2278512" cy="319059"/>
          </a:xfrm>
          <a:prstGeom prst="rect">
            <a:avLst/>
          </a:prstGeom>
          <a:solidFill>
            <a:srgbClr val="FFFFF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Heap</a:t>
            </a:r>
          </a:p>
        </p:txBody>
      </p:sp>
      <p:sp>
        <p:nvSpPr>
          <p:cNvPr id="610" name="Shape 610"/>
          <p:cNvSpPr/>
          <p:nvPr/>
        </p:nvSpPr>
        <p:spPr>
          <a:xfrm>
            <a:off x="3866551" y="3322127"/>
            <a:ext cx="2278512" cy="1429007"/>
          </a:xfrm>
          <a:prstGeom prst="rect">
            <a:avLst/>
          </a:prstGeom>
          <a:solidFill>
            <a:srgbClr val="53585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(free)</a:t>
            </a:r>
          </a:p>
        </p:txBody>
      </p:sp>
      <p:sp>
        <p:nvSpPr>
          <p:cNvPr id="611" name="Shape 611"/>
          <p:cNvSpPr/>
          <p:nvPr/>
        </p:nvSpPr>
        <p:spPr>
          <a:xfrm>
            <a:off x="3866551" y="6072471"/>
            <a:ext cx="2278512" cy="319058"/>
          </a:xfrm>
          <a:prstGeom prst="rect">
            <a:avLst/>
          </a:prstGeom>
          <a:solidFill>
            <a:srgbClr val="53585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(free)</a:t>
            </a:r>
          </a:p>
        </p:txBody>
      </p:sp>
      <p:sp>
        <p:nvSpPr>
          <p:cNvPr id="612" name="Shape 612"/>
          <p:cNvSpPr/>
          <p:nvPr/>
        </p:nvSpPr>
        <p:spPr>
          <a:xfrm>
            <a:off x="3866551" y="1624146"/>
            <a:ext cx="2278512" cy="448083"/>
          </a:xfrm>
          <a:prstGeom prst="rect">
            <a:avLst/>
          </a:prstGeom>
          <a:solidFill>
            <a:srgbClr val="53585F"/>
          </a:solidFill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6"/>
              <a:t>(free)</a:t>
            </a:r>
          </a:p>
        </p:txBody>
      </p:sp>
      <p:sp>
        <p:nvSpPr>
          <p:cNvPr id="613" name="Shape 613"/>
          <p:cNvSpPr/>
          <p:nvPr/>
        </p:nvSpPr>
        <p:spPr>
          <a:xfrm flipV="1">
            <a:off x="2584335" y="2102303"/>
            <a:ext cx="1" cy="1150508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14" name="Shape 614"/>
          <p:cNvSpPr/>
          <p:nvPr/>
        </p:nvSpPr>
        <p:spPr>
          <a:xfrm>
            <a:off x="3231618" y="192574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615" name="Shape 615"/>
          <p:cNvSpPr/>
          <p:nvPr/>
        </p:nvSpPr>
        <p:spPr>
          <a:xfrm>
            <a:off x="3231618" y="3158046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8 KB</a:t>
            </a:r>
          </a:p>
        </p:txBody>
      </p:sp>
      <p:sp>
        <p:nvSpPr>
          <p:cNvPr id="616" name="Shape 616"/>
          <p:cNvSpPr/>
          <p:nvPr/>
        </p:nvSpPr>
        <p:spPr>
          <a:xfrm>
            <a:off x="3121012" y="4586796"/>
            <a:ext cx="654026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12 KB</a:t>
            </a:r>
          </a:p>
        </p:txBody>
      </p:sp>
      <p:sp>
        <p:nvSpPr>
          <p:cNvPr id="617" name="Shape 617"/>
          <p:cNvSpPr/>
          <p:nvPr/>
        </p:nvSpPr>
        <p:spPr>
          <a:xfrm>
            <a:off x="3121012" y="5872671"/>
            <a:ext cx="654026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16 KB</a:t>
            </a:r>
          </a:p>
        </p:txBody>
      </p:sp>
      <p:sp>
        <p:nvSpPr>
          <p:cNvPr id="618" name="Shape 618"/>
          <p:cNvSpPr/>
          <p:nvPr/>
        </p:nvSpPr>
        <p:spPr>
          <a:xfrm flipV="1">
            <a:off x="2584335" y="4781209"/>
            <a:ext cx="1" cy="1150508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19" name="Shape 619"/>
          <p:cNvSpPr/>
          <p:nvPr/>
        </p:nvSpPr>
        <p:spPr>
          <a:xfrm>
            <a:off x="1526681" y="2461530"/>
            <a:ext cx="908904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process 1</a:t>
            </a:r>
          </a:p>
        </p:txBody>
      </p:sp>
      <p:sp>
        <p:nvSpPr>
          <p:cNvPr id="620" name="Shape 620"/>
          <p:cNvSpPr/>
          <p:nvPr/>
        </p:nvSpPr>
        <p:spPr>
          <a:xfrm>
            <a:off x="1526681" y="5140436"/>
            <a:ext cx="908904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process 2</a:t>
            </a:r>
          </a:p>
        </p:txBody>
      </p:sp>
      <p:sp>
        <p:nvSpPr>
          <p:cNvPr id="621" name="Shape 621"/>
          <p:cNvSpPr/>
          <p:nvPr/>
        </p:nvSpPr>
        <p:spPr>
          <a:xfrm>
            <a:off x="6043334" y="2188383"/>
            <a:ext cx="544997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2" name="Shape 622"/>
          <p:cNvSpPr/>
          <p:nvPr/>
        </p:nvSpPr>
        <p:spPr>
          <a:xfrm>
            <a:off x="6043334" y="4903008"/>
            <a:ext cx="544997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3" name="Shape 623"/>
          <p:cNvSpPr/>
          <p:nvPr/>
        </p:nvSpPr>
        <p:spPr>
          <a:xfrm>
            <a:off x="6654019" y="1769130"/>
            <a:ext cx="3755890" cy="1163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318242">
              <a:tabLst>
                <a:tab pos="241093" algn="l"/>
                <a:tab pos="491115" algn="l"/>
                <a:tab pos="741138" algn="l"/>
                <a:tab pos="982231" algn="l"/>
                <a:tab pos="1232253" algn="l"/>
                <a:tab pos="1482275" algn="l"/>
                <a:tab pos="1732298" algn="l"/>
                <a:tab pos="1973391" algn="l"/>
                <a:tab pos="2223413" algn="l"/>
                <a:tab pos="2473435" algn="l"/>
                <a:tab pos="2714528" algn="l"/>
                <a:tab pos="2964551" algn="l"/>
              </a:tabLst>
              <a:defRPr sz="1800">
                <a:solidFill>
                  <a:srgbClr val="000000"/>
                </a:solidFill>
              </a:defRPr>
            </a:pPr>
            <a:r>
              <a:rPr sz="1671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0x1010:	movl	0x8(%rbp), %edi</a:t>
            </a:r>
          </a:p>
          <a:p>
            <a:pPr defTabSz="318242">
              <a:tabLst>
                <a:tab pos="241093" algn="l"/>
                <a:tab pos="491115" algn="l"/>
                <a:tab pos="741138" algn="l"/>
                <a:tab pos="982231" algn="l"/>
                <a:tab pos="1232253" algn="l"/>
                <a:tab pos="1482275" algn="l"/>
                <a:tab pos="1732298" algn="l"/>
                <a:tab pos="1973391" algn="l"/>
                <a:tab pos="2223413" algn="l"/>
                <a:tab pos="2473435" algn="l"/>
                <a:tab pos="2714528" algn="l"/>
                <a:tab pos="2964551" algn="l"/>
              </a:tabLst>
              <a:defRPr sz="1800">
                <a:solidFill>
                  <a:srgbClr val="000000"/>
                </a:solidFill>
              </a:defRPr>
            </a:pPr>
            <a:r>
              <a:rPr sz="1671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0x1013:	addl	$0x3, %edi</a:t>
            </a:r>
          </a:p>
          <a:p>
            <a:pPr defTabSz="318242">
              <a:tabLst>
                <a:tab pos="241093" algn="l"/>
                <a:tab pos="491115" algn="l"/>
                <a:tab pos="741138" algn="l"/>
                <a:tab pos="982231" algn="l"/>
                <a:tab pos="1232253" algn="l"/>
                <a:tab pos="1482275" algn="l"/>
                <a:tab pos="1732298" algn="l"/>
                <a:tab pos="1973391" algn="l"/>
                <a:tab pos="2223413" algn="l"/>
                <a:tab pos="2473435" algn="l"/>
                <a:tab pos="2714528" algn="l"/>
                <a:tab pos="2964551" algn="l"/>
              </a:tabLst>
              <a:defRPr sz="1800">
                <a:solidFill>
                  <a:srgbClr val="000000"/>
                </a:solidFill>
              </a:defRPr>
            </a:pPr>
            <a:r>
              <a:rPr sz="1671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0x1019:	movl	%edi, 0x8(%rbp)</a:t>
            </a:r>
          </a:p>
        </p:txBody>
      </p:sp>
      <p:sp>
        <p:nvSpPr>
          <p:cNvPr id="624" name="Shape 624"/>
          <p:cNvSpPr/>
          <p:nvPr/>
        </p:nvSpPr>
        <p:spPr>
          <a:xfrm>
            <a:off x="6684389" y="4499552"/>
            <a:ext cx="3755890" cy="1163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305384">
              <a:tabLst>
                <a:tab pos="232164" algn="l"/>
                <a:tab pos="473257" algn="l"/>
                <a:tab pos="705420" algn="l"/>
                <a:tab pos="946513" algn="l"/>
                <a:tab pos="1178677" algn="l"/>
                <a:tab pos="1419770" algn="l"/>
                <a:tab pos="1660863" algn="l"/>
                <a:tab pos="1893026" algn="l"/>
                <a:tab pos="2134119" algn="l"/>
                <a:tab pos="2366283" algn="l"/>
                <a:tab pos="2607376" algn="l"/>
                <a:tab pos="2848469" algn="l"/>
              </a:tabLst>
              <a:defRPr sz="1800">
                <a:solidFill>
                  <a:srgbClr val="000000"/>
                </a:solidFill>
              </a:defRPr>
            </a:pPr>
            <a:r>
              <a:rPr sz="167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0x3010:	movl	0x8(%rbp), %edi</a:t>
            </a:r>
          </a:p>
          <a:p>
            <a:pPr defTabSz="305384">
              <a:tabLst>
                <a:tab pos="232164" algn="l"/>
                <a:tab pos="473257" algn="l"/>
                <a:tab pos="705420" algn="l"/>
                <a:tab pos="946513" algn="l"/>
                <a:tab pos="1178677" algn="l"/>
                <a:tab pos="1419770" algn="l"/>
                <a:tab pos="1660863" algn="l"/>
                <a:tab pos="1893026" algn="l"/>
                <a:tab pos="2134119" algn="l"/>
                <a:tab pos="2366283" algn="l"/>
                <a:tab pos="2607376" algn="l"/>
                <a:tab pos="2848469" algn="l"/>
              </a:tabLst>
              <a:defRPr sz="1800">
                <a:solidFill>
                  <a:srgbClr val="000000"/>
                </a:solidFill>
              </a:defRPr>
            </a:pPr>
            <a:r>
              <a:rPr sz="167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0x3013:	addl	$0x3, %edi</a:t>
            </a:r>
          </a:p>
          <a:p>
            <a:pPr defTabSz="305384">
              <a:tabLst>
                <a:tab pos="232164" algn="l"/>
                <a:tab pos="473257" algn="l"/>
                <a:tab pos="705420" algn="l"/>
                <a:tab pos="946513" algn="l"/>
                <a:tab pos="1178677" algn="l"/>
                <a:tab pos="1419770" algn="l"/>
                <a:tab pos="1660863" algn="l"/>
                <a:tab pos="1893026" algn="l"/>
                <a:tab pos="2134119" algn="l"/>
                <a:tab pos="2366283" algn="l"/>
                <a:tab pos="2607376" algn="l"/>
                <a:tab pos="2848469" algn="l"/>
              </a:tabLst>
              <a:defRPr sz="1800">
                <a:solidFill>
                  <a:srgbClr val="000000"/>
                </a:solidFill>
              </a:defRPr>
            </a:pPr>
            <a:r>
              <a:rPr sz="167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0x3019:	movl	%edi, 0x8(%rbp)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Static: Layout in Memory</a:t>
            </a:r>
            <a:endParaRPr lang="en-US" sz="5400" dirty="0"/>
          </a:p>
        </p:txBody>
      </p:sp>
      <p:sp>
        <p:nvSpPr>
          <p:cNvPr id="26" name="Shape 651"/>
          <p:cNvSpPr/>
          <p:nvPr/>
        </p:nvSpPr>
        <p:spPr>
          <a:xfrm>
            <a:off x="6866964" y="5742828"/>
            <a:ext cx="484094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FFFFFF"/>
                </a:solidFill>
              </a:rPr>
              <a:t>why didn’t </a:t>
            </a:r>
            <a:r>
              <a:rPr lang="en-US" sz="2531" dirty="0" smtClean="0">
                <a:solidFill>
                  <a:srgbClr val="FFFFFF"/>
                </a:solidFill>
              </a:rPr>
              <a:t>OS</a:t>
            </a:r>
            <a:r>
              <a:rPr sz="2531" dirty="0" smtClean="0">
                <a:solidFill>
                  <a:srgbClr val="FFFFFF"/>
                </a:solidFill>
              </a:rPr>
              <a:t> </a:t>
            </a:r>
            <a:r>
              <a:rPr sz="2531" dirty="0" smtClean="0">
                <a:solidFill>
                  <a:srgbClr val="FFFFFF"/>
                </a:solidFill>
              </a:rPr>
              <a:t>rewrite stack </a:t>
            </a:r>
            <a:r>
              <a:rPr sz="2531" dirty="0">
                <a:solidFill>
                  <a:srgbClr val="FFFFFF"/>
                </a:solidFill>
              </a:rPr>
              <a:t>addr?</a:t>
            </a:r>
          </a:p>
        </p:txBody>
      </p:sp>
    </p:spTree>
    <p:extLst>
      <p:ext uri="{BB962C8B-B14F-4D97-AF65-F5344CB8AC3E}">
        <p14:creationId xmlns:p14="http://schemas.microsoft.com/office/powerpoint/2010/main" val="5213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Static Relocation: Disadvantages</a:t>
            </a:r>
            <a:endParaRPr lang="en-US" altLang="en-US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828801"/>
            <a:ext cx="10845802" cy="42973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No </a:t>
            </a:r>
            <a:r>
              <a:rPr lang="en-US" altLang="en-US" dirty="0"/>
              <a:t>protection</a:t>
            </a:r>
          </a:p>
          <a:p>
            <a:pPr lvl="1"/>
            <a:r>
              <a:rPr lang="en-US" altLang="en-US" dirty="0"/>
              <a:t>Process can destroy OS or other processes</a:t>
            </a:r>
          </a:p>
          <a:p>
            <a:pPr lvl="1"/>
            <a:r>
              <a:rPr lang="en-US" altLang="en-US" dirty="0"/>
              <a:t>No privacy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Cannot </a:t>
            </a:r>
            <a:r>
              <a:rPr lang="en-US" altLang="en-US" dirty="0"/>
              <a:t>move address space after it has been placed</a:t>
            </a:r>
          </a:p>
          <a:p>
            <a:pPr lvl="1"/>
            <a:r>
              <a:rPr lang="en-US" altLang="en-US" dirty="0"/>
              <a:t>May not be able to allocate new </a:t>
            </a:r>
            <a:r>
              <a:rPr lang="en-US" altLang="en-US" dirty="0" smtClean="0"/>
              <a:t>process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0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/>
              <a:t>3) Dynamic </a:t>
            </a:r>
            <a:r>
              <a:rPr lang="en-US" altLang="en-US" sz="5400" dirty="0"/>
              <a:t>Relocation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376" y="1524000"/>
            <a:ext cx="9950824" cy="2667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Goal: Protect processes from one another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Requires hardware support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Memory Management Unit (MMU)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MMU dynamically changes process address at every memory reference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Process generates</a:t>
            </a:r>
            <a:r>
              <a:rPr lang="en-US" altLang="en-US" sz="2000" dirty="0">
                <a:solidFill>
                  <a:schemeClr val="folHlink"/>
                </a:solidFill>
              </a:rPr>
              <a:t> logical </a:t>
            </a:r>
            <a:r>
              <a:rPr lang="en-US" altLang="en-US" sz="2000" dirty="0"/>
              <a:t>or </a:t>
            </a:r>
            <a:r>
              <a:rPr lang="en-US" altLang="en-US" sz="2000" dirty="0">
                <a:solidFill>
                  <a:schemeClr val="folHlink"/>
                </a:solidFill>
              </a:rPr>
              <a:t>virtual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addresses (in their address space)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Memory hardware </a:t>
            </a:r>
            <a:r>
              <a:rPr lang="en-US" altLang="en-US" sz="2000" dirty="0" smtClean="0"/>
              <a:t>uses </a:t>
            </a:r>
            <a:r>
              <a:rPr lang="en-US" altLang="en-US" sz="2000" dirty="0">
                <a:solidFill>
                  <a:schemeClr val="folHlink"/>
                </a:solidFill>
              </a:rPr>
              <a:t>physical</a:t>
            </a:r>
            <a:r>
              <a:rPr lang="en-US" altLang="en-US" sz="2000" dirty="0"/>
              <a:t> or </a:t>
            </a:r>
            <a:r>
              <a:rPr lang="en-US" altLang="en-US" sz="2000" dirty="0">
                <a:solidFill>
                  <a:schemeClr val="folHlink"/>
                </a:solidFill>
              </a:rPr>
              <a:t>real</a:t>
            </a:r>
            <a:r>
              <a:rPr lang="en-US" altLang="en-US" sz="2000" dirty="0"/>
              <a:t> addresses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133600" y="4648200"/>
            <a:ext cx="2209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CPU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5486400" y="4724400"/>
            <a:ext cx="1676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MMU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8153400" y="4267200"/>
            <a:ext cx="12954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Memory</a:t>
            </a:r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4343400" y="5105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7162800" y="5105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2133600" y="4267200"/>
            <a:ext cx="2081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Process runs here</a:t>
            </a:r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2616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OS can control MMU</a:t>
            </a: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4038601" y="5867400"/>
            <a:ext cx="19399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Logical address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6324601" y="5715000"/>
            <a:ext cx="19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Physical address</a:t>
            </a:r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V="1">
            <a:off x="48006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V="1">
            <a:off x="7696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Hardware Support for </a:t>
            </a:r>
            <a:br>
              <a:rPr lang="en-US" altLang="en-US"/>
            </a:br>
            <a:r>
              <a:rPr lang="en-US" altLang="en-US"/>
              <a:t>Dynamic Relocation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631577"/>
            <a:ext cx="11618258" cy="4912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200" dirty="0"/>
              <a:t>Two operating </a:t>
            </a:r>
            <a:r>
              <a:rPr lang="en-US" altLang="en-US" sz="3200" dirty="0" smtClean="0"/>
              <a:t>modes</a:t>
            </a:r>
            <a:endParaRPr lang="en-US" altLang="en-US" sz="3200" dirty="0"/>
          </a:p>
          <a:p>
            <a:pPr lvl="1"/>
            <a:r>
              <a:rPr lang="en-US" altLang="en-US" sz="2800" dirty="0"/>
              <a:t>Privileged (protected, kernel) mode: OS runs</a:t>
            </a:r>
          </a:p>
          <a:p>
            <a:pPr lvl="2"/>
            <a:r>
              <a:rPr lang="en-US" altLang="en-US" sz="2400" dirty="0"/>
              <a:t>When enter OS (trap, system calls, interrupts, exceptions)</a:t>
            </a:r>
          </a:p>
          <a:p>
            <a:pPr lvl="2"/>
            <a:r>
              <a:rPr lang="en-US" altLang="en-US" sz="2400" dirty="0"/>
              <a:t>Allows certain instructions to be executed</a:t>
            </a:r>
          </a:p>
          <a:p>
            <a:pPr lvl="3"/>
            <a:r>
              <a:rPr lang="en-US" altLang="en-US" sz="2000" b="1" dirty="0"/>
              <a:t>Can manipulate contents of MMU</a:t>
            </a:r>
          </a:p>
          <a:p>
            <a:pPr lvl="2"/>
            <a:r>
              <a:rPr lang="en-US" altLang="en-US" sz="2400" b="1" dirty="0"/>
              <a:t>Allows OS to access all of physical memory</a:t>
            </a:r>
          </a:p>
          <a:p>
            <a:pPr lvl="1"/>
            <a:r>
              <a:rPr lang="en-US" altLang="en-US" sz="2800" dirty="0"/>
              <a:t>User mode: User processes run</a:t>
            </a:r>
          </a:p>
          <a:p>
            <a:pPr lvl="2"/>
            <a:r>
              <a:rPr lang="en-US" altLang="en-US" sz="2400" b="1" dirty="0"/>
              <a:t>Perform translation of logical address to physical address</a:t>
            </a:r>
          </a:p>
          <a:p>
            <a:pPr marL="0" indent="0">
              <a:buNone/>
            </a:pPr>
            <a:r>
              <a:rPr lang="en-US" altLang="en-US" sz="3200" dirty="0" smtClean="0"/>
              <a:t>Minimal MMU </a:t>
            </a:r>
            <a:r>
              <a:rPr lang="en-US" altLang="en-US" sz="3200" dirty="0"/>
              <a:t>contains </a:t>
            </a:r>
            <a:r>
              <a:rPr lang="en-US" altLang="en-US" sz="3200" b="1" dirty="0"/>
              <a:t>base </a:t>
            </a:r>
            <a:r>
              <a:rPr lang="en-US" altLang="en-US" sz="3200" b="1" dirty="0" smtClean="0"/>
              <a:t>register </a:t>
            </a:r>
            <a:r>
              <a:rPr lang="en-US" altLang="en-US" sz="3200" dirty="0" smtClean="0"/>
              <a:t>for translation</a:t>
            </a:r>
            <a:endParaRPr lang="en-US" altLang="en-US" sz="3200" dirty="0"/>
          </a:p>
          <a:p>
            <a:pPr lvl="1"/>
            <a:r>
              <a:rPr lang="en-US" altLang="en-US" sz="2800" dirty="0"/>
              <a:t>base: start location for address </a:t>
            </a:r>
            <a:r>
              <a:rPr lang="en-US" altLang="en-US" sz="2800" dirty="0" smtClean="0"/>
              <a:t>space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653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941" y="62754"/>
            <a:ext cx="11698941" cy="1283167"/>
          </a:xfrm>
        </p:spPr>
        <p:txBody>
          <a:bodyPr/>
          <a:lstStyle/>
          <a:p>
            <a:r>
              <a:rPr lang="en-US" altLang="en-US" dirty="0"/>
              <a:t>Implementation of</a:t>
            </a:r>
            <a:br>
              <a:rPr lang="en-US" altLang="en-US" dirty="0"/>
            </a:br>
            <a:r>
              <a:rPr lang="en-US" altLang="en-US" dirty="0"/>
              <a:t> Dynamic </a:t>
            </a:r>
            <a:r>
              <a:rPr lang="en-US" altLang="en-US" dirty="0" smtClean="0"/>
              <a:t>Relocation: BASE REG 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941" y="1524000"/>
            <a:ext cx="10018059" cy="1752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Translation on every memory access of user process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MMU </a:t>
            </a:r>
            <a:r>
              <a:rPr lang="en-US" altLang="en-US" sz="2000" dirty="0"/>
              <a:t>adds base register to logical address to form physical </a:t>
            </a:r>
            <a:r>
              <a:rPr lang="en-US" altLang="en-US" sz="2000" dirty="0" smtClean="0"/>
              <a:t>address</a:t>
            </a:r>
            <a:endParaRPr lang="en-US" altLang="en-US" sz="2000" dirty="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590800" y="3429000"/>
            <a:ext cx="6858000" cy="3200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419600" y="36576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base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8229600" y="3657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mode</a:t>
            </a:r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3048000" y="3657601"/>
            <a:ext cx="1252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registers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4800601" y="3429000"/>
            <a:ext cx="7489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32 bits</a:t>
            </a: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8153401" y="3429000"/>
            <a:ext cx="5661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 bit</a:t>
            </a:r>
          </a:p>
        </p:txBody>
      </p:sp>
      <p:sp>
        <p:nvSpPr>
          <p:cNvPr id="162833" name="AutoShape 17"/>
          <p:cNvSpPr>
            <a:spLocks noChangeArrowheads="1"/>
          </p:cNvSpPr>
          <p:nvPr/>
        </p:nvSpPr>
        <p:spPr bwMode="auto">
          <a:xfrm>
            <a:off x="3124200" y="4267200"/>
            <a:ext cx="762000" cy="990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mode </a:t>
            </a:r>
            <a:br>
              <a:rPr lang="en-US" altLang="en-US" sz="1400"/>
            </a:br>
            <a:r>
              <a:rPr lang="en-US" altLang="en-US" sz="1400"/>
              <a:t>= </a:t>
            </a:r>
            <a:br>
              <a:rPr lang="en-US" altLang="en-US" sz="1400"/>
            </a:br>
            <a:r>
              <a:rPr lang="en-US" altLang="en-US" sz="1400"/>
              <a:t>user?</a:t>
            </a:r>
            <a:endParaRPr lang="en-US" altLang="en-US"/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3733800" y="4343400"/>
            <a:ext cx="609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no</a:t>
            </a: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3505200" y="5029200"/>
            <a:ext cx="609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yes</a:t>
            </a:r>
          </a:p>
        </p:txBody>
      </p:sp>
      <p:sp>
        <p:nvSpPr>
          <p:cNvPr id="162841" name="Line 25"/>
          <p:cNvSpPr>
            <a:spLocks noChangeShapeType="1"/>
          </p:cNvSpPr>
          <p:nvPr/>
        </p:nvSpPr>
        <p:spPr bwMode="auto">
          <a:xfrm>
            <a:off x="1524000" y="48006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2" name="Line 26"/>
          <p:cNvSpPr>
            <a:spLocks noChangeShapeType="1"/>
          </p:cNvSpPr>
          <p:nvPr/>
        </p:nvSpPr>
        <p:spPr bwMode="auto">
          <a:xfrm>
            <a:off x="3886200" y="4800600"/>
            <a:ext cx="640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3" name="Line 27"/>
          <p:cNvSpPr>
            <a:spLocks noChangeShapeType="1"/>
          </p:cNvSpPr>
          <p:nvPr/>
        </p:nvSpPr>
        <p:spPr bwMode="auto">
          <a:xfrm flipV="1">
            <a:off x="3505200" y="5943600"/>
            <a:ext cx="2514600" cy="31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6096000" y="5486400"/>
            <a:ext cx="990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+ </a:t>
            </a:r>
            <a:br>
              <a:rPr lang="en-US" altLang="en-US"/>
            </a:br>
            <a:r>
              <a:rPr lang="en-US" altLang="en-US"/>
              <a:t>base</a:t>
            </a:r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3505200" y="5257800"/>
            <a:ext cx="0" cy="717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3" name="Freeform 37"/>
          <p:cNvSpPr>
            <a:spLocks/>
          </p:cNvSpPr>
          <p:nvPr/>
        </p:nvSpPr>
        <p:spPr bwMode="auto">
          <a:xfrm>
            <a:off x="7086600" y="4800600"/>
            <a:ext cx="685800" cy="1143000"/>
          </a:xfrm>
          <a:custGeom>
            <a:avLst/>
            <a:gdLst>
              <a:gd name="T0" fmla="*/ 0 w 432"/>
              <a:gd name="T1" fmla="*/ 720 h 720"/>
              <a:gd name="T2" fmla="*/ 432 w 432"/>
              <a:gd name="T3" fmla="*/ 720 h 720"/>
              <a:gd name="T4" fmla="*/ 432 w 43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720">
                <a:moveTo>
                  <a:pt x="0" y="720"/>
                </a:moveTo>
                <a:lnTo>
                  <a:pt x="432" y="720"/>
                </a:lnTo>
                <a:lnTo>
                  <a:pt x="43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6" name="Text Box 40"/>
          <p:cNvSpPr txBox="1">
            <a:spLocks noChangeArrowheads="1"/>
          </p:cNvSpPr>
          <p:nvPr/>
        </p:nvSpPr>
        <p:spPr bwMode="auto">
          <a:xfrm>
            <a:off x="1676401" y="4114800"/>
            <a:ext cx="9957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logical</a:t>
            </a:r>
            <a:br>
              <a:rPr lang="en-US" altLang="en-US" sz="2000"/>
            </a:br>
            <a:r>
              <a:rPr lang="en-US" altLang="en-US" sz="2000"/>
              <a:t>address</a:t>
            </a:r>
          </a:p>
        </p:txBody>
      </p: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9448800" y="4114801"/>
            <a:ext cx="1104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physical</a:t>
            </a:r>
            <a:br>
              <a:rPr lang="en-US" altLang="en-US" sz="2000"/>
            </a:br>
            <a:r>
              <a:rPr lang="en-US" altLang="en-US" sz="2000"/>
              <a:t>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75062" y="2824490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MMU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15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 smtClean="0">
                <a:solidFill>
                  <a:srgbClr val="FFFFFF"/>
                </a:solidFill>
              </a:rPr>
              <a:t>Dynamic Relocation with </a:t>
            </a:r>
            <a:r>
              <a:rPr sz="4556" dirty="0" smtClean="0">
                <a:solidFill>
                  <a:srgbClr val="FFFFFF"/>
                </a:solidFill>
              </a:rPr>
              <a:t>Base</a:t>
            </a:r>
            <a:r>
              <a:rPr lang="en-US" sz="4556" dirty="0" smtClean="0">
                <a:solidFill>
                  <a:srgbClr val="FFFFFF"/>
                </a:solidFill>
              </a:rPr>
              <a:t> Register</a:t>
            </a:r>
            <a:endParaRPr sz="4556" dirty="0">
              <a:solidFill>
                <a:srgbClr val="FFFFFF"/>
              </a:solidFill>
            </a:endParaRPr>
          </a:p>
        </p:txBody>
      </p:sp>
      <p:sp>
        <p:nvSpPr>
          <p:cNvPr id="657" name="Shape 657"/>
          <p:cNvSpPr>
            <a:spLocks noGrp="1"/>
          </p:cNvSpPr>
          <p:nvPr>
            <p:ph type="body" idx="4294967295"/>
          </p:nvPr>
        </p:nvSpPr>
        <p:spPr>
          <a:xfrm>
            <a:off x="268941" y="1626441"/>
            <a:ext cx="11654117" cy="479228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Idea: translate virtual addresses to physical by adding a fixed offset each time.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Store offset in </a:t>
            </a:r>
            <a:r>
              <a:rPr sz="2320" dirty="0" smtClean="0"/>
              <a:t>base </a:t>
            </a:r>
            <a:r>
              <a:rPr sz="2320" dirty="0" smtClean="0"/>
              <a:t>register</a:t>
            </a:r>
            <a:endParaRPr sz="232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Each process has </a:t>
            </a:r>
            <a:r>
              <a:rPr sz="2320" dirty="0" smtClean="0"/>
              <a:t>different </a:t>
            </a:r>
            <a:r>
              <a:rPr sz="2320" dirty="0"/>
              <a:t>value in </a:t>
            </a:r>
            <a:r>
              <a:rPr sz="2320" dirty="0" smtClean="0"/>
              <a:t>base </a:t>
            </a:r>
            <a:r>
              <a:rPr sz="2320" dirty="0"/>
              <a:t>register </a:t>
            </a:r>
            <a:endParaRPr lang="en-US" sz="2320" dirty="0" smtClean="0"/>
          </a:p>
        </p:txBody>
      </p:sp>
    </p:spTree>
    <p:extLst>
      <p:ext uri="{BB962C8B-B14F-4D97-AF65-F5344CB8AC3E}">
        <p14:creationId xmlns:p14="http://schemas.microsoft.com/office/powerpoint/2010/main" val="81728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660" name="Shape 660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61" name="Shape 661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62" name="Shape 662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663" name="Shape 663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64" name="Shape 664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65" name="Shape 665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666" name="Shape 666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667" name="Shape 667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668" name="Shape 668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669" name="Shape 669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670" name="Shape 670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671" name="Shape 671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672" name="Shape 672"/>
          <p:cNvSpPr/>
          <p:nvPr/>
        </p:nvSpPr>
        <p:spPr>
          <a:xfrm>
            <a:off x="7048488" y="2184922"/>
            <a:ext cx="1510030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same code</a:t>
            </a:r>
          </a:p>
        </p:txBody>
      </p:sp>
      <p:sp>
        <p:nvSpPr>
          <p:cNvPr id="673" name="Shape 673"/>
          <p:cNvSpPr/>
          <p:nvPr/>
        </p:nvSpPr>
        <p:spPr>
          <a:xfrm flipH="1" flipV="1">
            <a:off x="4856974" y="1654745"/>
            <a:ext cx="2154107" cy="664407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74" name="Shape 674"/>
          <p:cNvSpPr/>
          <p:nvPr/>
        </p:nvSpPr>
        <p:spPr>
          <a:xfrm flipH="1">
            <a:off x="4856974" y="2547714"/>
            <a:ext cx="2154107" cy="664407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4806724"/>
            <a:ext cx="10160000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VISUAL Example </a:t>
            </a:r>
            <a:r>
              <a:rPr lang="en-US" dirty="0" smtClean="0"/>
              <a:t>of DYNAMIC RELOCATION: </a:t>
            </a:r>
            <a:br>
              <a:rPr lang="en-US" dirty="0" smtClean="0"/>
            </a:br>
            <a:r>
              <a:rPr lang="en-US" dirty="0" smtClean="0"/>
              <a:t>BASE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6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677" name="Shape 677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78" name="Shape 678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79" name="Shape 679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680" name="Shape 680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81" name="Shape 681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82" name="Shape 682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683" name="Shape 683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684" name="Shape 684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685" name="Shape 685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686" name="Shape 686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687" name="Shape 687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688" name="Shape 688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689" name="Shape 689"/>
          <p:cNvSpPr/>
          <p:nvPr/>
        </p:nvSpPr>
        <p:spPr>
          <a:xfrm flipH="1">
            <a:off x="4857742" y="1348826"/>
            <a:ext cx="45665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90" name="Shape 690"/>
          <p:cNvSpPr/>
          <p:nvPr/>
        </p:nvSpPr>
        <p:spPr>
          <a:xfrm>
            <a:off x="5317085" y="1113360"/>
            <a:ext cx="1755289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base register</a:t>
            </a:r>
          </a:p>
        </p:txBody>
      </p:sp>
      <p:sp>
        <p:nvSpPr>
          <p:cNvPr id="691" name="Shape 691"/>
          <p:cNvSpPr/>
          <p:nvPr/>
        </p:nvSpPr>
        <p:spPr>
          <a:xfrm>
            <a:off x="7893552" y="1993120"/>
            <a:ext cx="19134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P1 is running</a:t>
            </a:r>
          </a:p>
        </p:txBody>
      </p:sp>
    </p:spTree>
    <p:extLst>
      <p:ext uri="{BB962C8B-B14F-4D97-AF65-F5344CB8AC3E}">
        <p14:creationId xmlns:p14="http://schemas.microsoft.com/office/powerpoint/2010/main" val="21273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694" name="Shape 694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95" name="Shape 695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96" name="Shape 696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697" name="Shape 697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98" name="Shape 698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99" name="Shape 699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700" name="Shape 700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701" name="Shape 701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702" name="Shape 702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703" name="Shape 703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704" name="Shape 704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705" name="Shape 705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706" name="Shape 706"/>
          <p:cNvSpPr/>
          <p:nvPr/>
        </p:nvSpPr>
        <p:spPr>
          <a:xfrm flipH="1">
            <a:off x="4857742" y="2956170"/>
            <a:ext cx="45665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07" name="Shape 707"/>
          <p:cNvSpPr/>
          <p:nvPr/>
        </p:nvSpPr>
        <p:spPr>
          <a:xfrm>
            <a:off x="5317085" y="2720704"/>
            <a:ext cx="1755289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base register</a:t>
            </a:r>
          </a:p>
        </p:txBody>
      </p:sp>
      <p:sp>
        <p:nvSpPr>
          <p:cNvPr id="708" name="Shape 708"/>
          <p:cNvSpPr/>
          <p:nvPr/>
        </p:nvSpPr>
        <p:spPr>
          <a:xfrm>
            <a:off x="7893552" y="1993120"/>
            <a:ext cx="19134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P2 is running</a:t>
            </a:r>
          </a:p>
        </p:txBody>
      </p:sp>
    </p:spTree>
    <p:extLst>
      <p:ext uri="{BB962C8B-B14F-4D97-AF65-F5344CB8AC3E}">
        <p14:creationId xmlns:p14="http://schemas.microsoft.com/office/powerpoint/2010/main" val="14025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711" name="Shape 711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12" name="Shape 712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13" name="Shape 713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714" name="Shape 714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15" name="Shape 715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16" name="Shape 716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717" name="Shape 717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718" name="Shape 718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719" name="Shape 719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720" name="Shape 720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721" name="Shape 721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722" name="Shape 722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723" name="Shape 723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724" name="Shape 724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25" name="Shape 725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26" name="Shape 726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727" name="Shape 727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9298" y="187711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(Decimal notation)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2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>
                <a:solidFill>
                  <a:srgbClr val="FFFFFF"/>
                </a:solidFill>
              </a:rPr>
              <a:t>More Virtualization</a:t>
            </a:r>
          </a:p>
        </p:txBody>
      </p:sp>
      <p:sp>
        <p:nvSpPr>
          <p:cNvPr id="335" name="Shape 335"/>
          <p:cNvSpPr>
            <a:spLocks noGrp="1"/>
          </p:cNvSpPr>
          <p:nvPr>
            <p:ph idx="1"/>
          </p:nvPr>
        </p:nvSpPr>
        <p:spPr>
          <a:xfrm>
            <a:off x="490655" y="1828801"/>
            <a:ext cx="10659948" cy="429736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 smtClean="0"/>
              <a:t>1</a:t>
            </a:r>
            <a:r>
              <a:rPr lang="en-US" sz="2672" baseline="30000" dirty="0" smtClean="0"/>
              <a:t>st</a:t>
            </a:r>
            <a:r>
              <a:rPr lang="en-US" sz="2672" dirty="0" smtClean="0"/>
              <a:t> part of course: Virtualization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 smtClean="0"/>
              <a:t>Virtual </a:t>
            </a:r>
            <a:r>
              <a:rPr sz="2672" dirty="0"/>
              <a:t>CPU: </a:t>
            </a:r>
            <a:r>
              <a:rPr sz="2672" i="1" dirty="0"/>
              <a:t>illusion</a:t>
            </a:r>
            <a:r>
              <a:rPr sz="2672" dirty="0"/>
              <a:t> of </a:t>
            </a:r>
            <a:r>
              <a:rPr sz="2672" b="1" dirty="0"/>
              <a:t>private CPU registers</a:t>
            </a:r>
            <a:br>
              <a:rPr sz="2672" b="1" dirty="0"/>
            </a:br>
            <a:r>
              <a:rPr sz="2672" dirty="0"/>
              <a:t> - 2 </a:t>
            </a:r>
            <a:r>
              <a:rPr sz="2672" dirty="0" smtClean="0"/>
              <a:t>lectures</a:t>
            </a:r>
            <a:r>
              <a:rPr lang="en-US" sz="2672" dirty="0" smtClean="0"/>
              <a:t> (mechanism + policy)</a:t>
            </a:r>
            <a:endParaRPr sz="2672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Virtual RAM: </a:t>
            </a:r>
            <a:r>
              <a:rPr sz="2672" i="1" dirty="0"/>
              <a:t>illusion</a:t>
            </a:r>
            <a:r>
              <a:rPr sz="2672" dirty="0"/>
              <a:t> of </a:t>
            </a:r>
            <a:r>
              <a:rPr sz="2672" b="1" dirty="0"/>
              <a:t>private memory</a:t>
            </a:r>
            <a:r>
              <a:rPr sz="2672" dirty="0"/>
              <a:t/>
            </a:r>
            <a:br>
              <a:rPr sz="2672" dirty="0"/>
            </a:br>
            <a:r>
              <a:rPr sz="2672" dirty="0"/>
              <a:t> - 5 </a:t>
            </a:r>
            <a:r>
              <a:rPr sz="2672" dirty="0" smtClean="0"/>
              <a:t>lectures</a:t>
            </a:r>
            <a:endParaRPr sz="2672" dirty="0"/>
          </a:p>
        </p:txBody>
      </p:sp>
    </p:spTree>
    <p:extLst>
      <p:ext uri="{BB962C8B-B14F-4D97-AF65-F5344CB8AC3E}">
        <p14:creationId xmlns:p14="http://schemas.microsoft.com/office/powerpoint/2010/main" val="128744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730" name="Shape 730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31" name="Shape 731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32" name="Shape 732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733" name="Shape 733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34" name="Shape 734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35" name="Shape 735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736" name="Shape 736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737" name="Shape 737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738" name="Shape 738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739" name="Shape 739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740" name="Shape 740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741" name="Shape 741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742" name="Shape 742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743" name="Shape 743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44" name="Shape 744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45" name="Shape 745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746" name="Shape 746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747" name="Shape 747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748" name="Shape 748"/>
          <p:cNvSpPr/>
          <p:nvPr/>
        </p:nvSpPr>
        <p:spPr>
          <a:xfrm>
            <a:off x="4842748" y="1372090"/>
            <a:ext cx="146876" cy="146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" name="TextBox 1"/>
          <p:cNvSpPr txBox="1"/>
          <p:nvPr/>
        </p:nvSpPr>
        <p:spPr>
          <a:xfrm>
            <a:off x="10367682" y="975599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(1024 + 100)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0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751" name="Shape 751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52" name="Shape 752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53" name="Shape 753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754" name="Shape 754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55" name="Shape 755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56" name="Shape 756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757" name="Shape 757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758" name="Shape 758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759" name="Shape 759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760" name="Shape 760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761" name="Shape 761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762" name="Shape 762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763" name="Shape 763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764" name="Shape 764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65" name="Shape 765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66" name="Shape 766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767" name="Shape 767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768" name="Shape 768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769" name="Shape 769"/>
          <p:cNvSpPr/>
          <p:nvPr/>
        </p:nvSpPr>
        <p:spPr>
          <a:xfrm>
            <a:off x="6135414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</p:spTree>
    <p:extLst>
      <p:ext uri="{BB962C8B-B14F-4D97-AF65-F5344CB8AC3E}">
        <p14:creationId xmlns:p14="http://schemas.microsoft.com/office/powerpoint/2010/main" val="40569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Shape 771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772" name="Shape 772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73" name="Shape 773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74" name="Shape 774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775" name="Shape 775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76" name="Shape 776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77" name="Shape 777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778" name="Shape 778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779" name="Shape 779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780" name="Shape 780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781" name="Shape 781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782" name="Shape 782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783" name="Shape 783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784" name="Shape 784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785" name="Shape 785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86" name="Shape 786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87" name="Shape 787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788" name="Shape 788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789" name="Shape 789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790" name="Shape 790"/>
          <p:cNvSpPr/>
          <p:nvPr/>
        </p:nvSpPr>
        <p:spPr>
          <a:xfrm>
            <a:off x="6135414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791" name="Shape 791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792" name="Shape 792"/>
          <p:cNvSpPr/>
          <p:nvPr/>
        </p:nvSpPr>
        <p:spPr>
          <a:xfrm>
            <a:off x="4842748" y="2961576"/>
            <a:ext cx="146876" cy="1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" name="TextBox 1"/>
          <p:cNvSpPr txBox="1"/>
          <p:nvPr/>
        </p:nvSpPr>
        <p:spPr>
          <a:xfrm>
            <a:off x="10249597" y="1344731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(4096 + 100)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795" name="Shape 795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96" name="Shape 796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97" name="Shape 797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798" name="Shape 798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799" name="Shape 799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00" name="Shape 800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801" name="Shape 801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802" name="Shape 802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803" name="Shape 803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804" name="Shape 804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805" name="Shape 805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806" name="Shape 806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807" name="Shape 807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808" name="Shape 808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09" name="Shape 809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0" name="Shape 810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811" name="Shape 811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812" name="Shape 812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813" name="Shape 813"/>
          <p:cNvSpPr/>
          <p:nvPr/>
        </p:nvSpPr>
        <p:spPr>
          <a:xfrm>
            <a:off x="6135414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814" name="Shape 814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815" name="Shape 815"/>
          <p:cNvSpPr/>
          <p:nvPr/>
        </p:nvSpPr>
        <p:spPr>
          <a:xfrm>
            <a:off x="6135413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</p:spTree>
    <p:extLst>
      <p:ext uri="{BB962C8B-B14F-4D97-AF65-F5344CB8AC3E}">
        <p14:creationId xmlns:p14="http://schemas.microsoft.com/office/powerpoint/2010/main" val="13295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818" name="Shape 818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9" name="Shape 819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20" name="Shape 820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821" name="Shape 821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22" name="Shape 822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23" name="Shape 823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824" name="Shape 824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825" name="Shape 825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826" name="Shape 826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827" name="Shape 827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828" name="Shape 828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829" name="Shape 829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830" name="Shape 830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831" name="Shape 831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32" name="Shape 832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33" name="Shape 833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834" name="Shape 834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835" name="Shape 835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836" name="Shape 836"/>
          <p:cNvSpPr/>
          <p:nvPr/>
        </p:nvSpPr>
        <p:spPr>
          <a:xfrm>
            <a:off x="6135414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837" name="Shape 837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838" name="Shape 838"/>
          <p:cNvSpPr/>
          <p:nvPr/>
        </p:nvSpPr>
        <p:spPr>
          <a:xfrm>
            <a:off x="6135413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839" name="Shape 839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840" name="Shape 840"/>
          <p:cNvSpPr/>
          <p:nvPr/>
        </p:nvSpPr>
        <p:spPr>
          <a:xfrm>
            <a:off x="4842748" y="3300904"/>
            <a:ext cx="146876" cy="1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1593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843" name="Shape 843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44" name="Shape 844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45" name="Shape 845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846" name="Shape 846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47" name="Shape 847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48" name="Shape 848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849" name="Shape 849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850" name="Shape 850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851" name="Shape 851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852" name="Shape 852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853" name="Shape 853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854" name="Shape 854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855" name="Shape 855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856" name="Shape 856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57" name="Shape 857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58" name="Shape 858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859" name="Shape 859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860" name="Shape 860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861" name="Shape 861"/>
          <p:cNvSpPr/>
          <p:nvPr/>
        </p:nvSpPr>
        <p:spPr>
          <a:xfrm>
            <a:off x="6135414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862" name="Shape 862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863" name="Shape 863"/>
          <p:cNvSpPr/>
          <p:nvPr/>
        </p:nvSpPr>
        <p:spPr>
          <a:xfrm>
            <a:off x="6135413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864" name="Shape 864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865" name="Shape 865"/>
          <p:cNvSpPr/>
          <p:nvPr/>
        </p:nvSpPr>
        <p:spPr>
          <a:xfrm>
            <a:off x="6135413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</p:spTree>
    <p:extLst>
      <p:ext uri="{BB962C8B-B14F-4D97-AF65-F5344CB8AC3E}">
        <p14:creationId xmlns:p14="http://schemas.microsoft.com/office/powerpoint/2010/main" val="81690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868" name="Shape 868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69" name="Shape 869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70" name="Shape 870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871" name="Shape 871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72" name="Shape 872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73" name="Shape 873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874" name="Shape 874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875" name="Shape 875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876" name="Shape 876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877" name="Shape 877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878" name="Shape 878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879" name="Shape 879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880" name="Shape 880"/>
          <p:cNvSpPr/>
          <p:nvPr/>
        </p:nvSpPr>
        <p:spPr>
          <a:xfrm>
            <a:off x="6135414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881" name="Shape 881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82" name="Shape 882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83" name="Shape 883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884" name="Shape 884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885" name="Shape 885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886" name="Shape 886"/>
          <p:cNvSpPr/>
          <p:nvPr/>
        </p:nvSpPr>
        <p:spPr>
          <a:xfrm>
            <a:off x="6135414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887" name="Shape 887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888" name="Shape 888"/>
          <p:cNvSpPr/>
          <p:nvPr/>
        </p:nvSpPr>
        <p:spPr>
          <a:xfrm>
            <a:off x="6135413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889" name="Shape 889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890" name="Shape 890"/>
          <p:cNvSpPr/>
          <p:nvPr/>
        </p:nvSpPr>
        <p:spPr>
          <a:xfrm>
            <a:off x="6135413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rgbClr val="FFFFFF"/>
                </a:solidFill>
              </a:rPr>
              <a:t>P1: load </a:t>
            </a:r>
            <a:r>
              <a:rPr sz="1828" dirty="0" smtClean="0">
                <a:solidFill>
                  <a:srgbClr val="FFFFFF"/>
                </a:solidFill>
              </a:rPr>
              <a:t>100</a:t>
            </a:r>
            <a:r>
              <a:rPr lang="en-US" sz="1828" dirty="0" smtClean="0">
                <a:solidFill>
                  <a:srgbClr val="FFFFFF"/>
                </a:solidFill>
              </a:rPr>
              <a:t>0</a:t>
            </a:r>
            <a:r>
              <a:rPr sz="1828" dirty="0" smtClean="0">
                <a:solidFill>
                  <a:srgbClr val="FFFFFF"/>
                </a:solidFill>
              </a:rPr>
              <a:t>, </a:t>
            </a:r>
            <a:r>
              <a:rPr sz="1828" dirty="0">
                <a:solidFill>
                  <a:srgbClr val="FFFFFF"/>
                </a:solidFill>
              </a:rPr>
              <a:t>R1</a:t>
            </a:r>
          </a:p>
        </p:txBody>
      </p:sp>
      <p:sp>
        <p:nvSpPr>
          <p:cNvPr id="891" name="Shape 891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2024, R1</a:t>
            </a:r>
          </a:p>
        </p:txBody>
      </p:sp>
      <p:sp>
        <p:nvSpPr>
          <p:cNvPr id="892" name="Shape 892"/>
          <p:cNvSpPr/>
          <p:nvPr/>
        </p:nvSpPr>
        <p:spPr>
          <a:xfrm>
            <a:off x="4842748" y="1684629"/>
            <a:ext cx="146876" cy="146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85474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106" dirty="0" smtClean="0">
                <a:solidFill>
                  <a:srgbClr val="FFFFFF"/>
                </a:solidFill>
              </a:rPr>
              <a:t>Quiz: </a:t>
            </a:r>
            <a:r>
              <a:rPr sz="4106" dirty="0" smtClean="0">
                <a:solidFill>
                  <a:srgbClr val="FFFFFF"/>
                </a:solidFill>
              </a:rPr>
              <a:t>Wh</a:t>
            </a:r>
            <a:r>
              <a:rPr lang="en-US" sz="4106" dirty="0" smtClean="0">
                <a:solidFill>
                  <a:srgbClr val="FFFFFF"/>
                </a:solidFill>
              </a:rPr>
              <a:t>o </a:t>
            </a:r>
            <a:r>
              <a:rPr sz="4106" dirty="0" smtClean="0">
                <a:solidFill>
                  <a:srgbClr val="FFFFFF"/>
                </a:solidFill>
              </a:rPr>
              <a:t>Controls </a:t>
            </a:r>
            <a:r>
              <a:rPr sz="4106" dirty="0">
                <a:solidFill>
                  <a:srgbClr val="FFFFFF"/>
                </a:solidFill>
              </a:rPr>
              <a:t>the </a:t>
            </a:r>
            <a:r>
              <a:rPr lang="en-US" sz="4106" dirty="0" smtClean="0">
                <a:solidFill>
                  <a:srgbClr val="FFFFFF"/>
                </a:solidFill>
              </a:rPr>
              <a:t/>
            </a:r>
            <a:br>
              <a:rPr lang="en-US" sz="4106" dirty="0" smtClean="0">
                <a:solidFill>
                  <a:srgbClr val="FFFFFF"/>
                </a:solidFill>
              </a:rPr>
            </a:br>
            <a:r>
              <a:rPr sz="4106" dirty="0" smtClean="0">
                <a:solidFill>
                  <a:srgbClr val="FFFFFF"/>
                </a:solidFill>
              </a:rPr>
              <a:t>Base </a:t>
            </a:r>
            <a:r>
              <a:rPr sz="4106" dirty="0">
                <a:solidFill>
                  <a:srgbClr val="FFFFFF"/>
                </a:solidFill>
              </a:rPr>
              <a:t>Register?</a:t>
            </a:r>
          </a:p>
        </p:txBody>
      </p:sp>
      <p:sp>
        <p:nvSpPr>
          <p:cNvPr id="895" name="Shape 895"/>
          <p:cNvSpPr>
            <a:spLocks noGrp="1"/>
          </p:cNvSpPr>
          <p:nvPr>
            <p:ph type="body" idx="4294967295"/>
          </p:nvPr>
        </p:nvSpPr>
        <p:spPr>
          <a:xfrm>
            <a:off x="627530" y="1767728"/>
            <a:ext cx="11008658" cy="356711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 smtClean="0">
                <a:solidFill>
                  <a:srgbClr val="FFFFFF"/>
                </a:solidFill>
              </a:rPr>
              <a:t>Wh</a:t>
            </a:r>
            <a:r>
              <a:rPr lang="en-US" sz="2672" dirty="0" smtClean="0">
                <a:solidFill>
                  <a:srgbClr val="FFFFFF"/>
                </a:solidFill>
              </a:rPr>
              <a:t>at entity</a:t>
            </a:r>
            <a:r>
              <a:rPr sz="2672" dirty="0" smtClean="0">
                <a:solidFill>
                  <a:srgbClr val="FFFFFF"/>
                </a:solidFill>
              </a:rPr>
              <a:t> </a:t>
            </a:r>
            <a:r>
              <a:rPr sz="2672" dirty="0">
                <a:solidFill>
                  <a:srgbClr val="FFFFFF"/>
                </a:solidFill>
              </a:rPr>
              <a:t>should </a:t>
            </a:r>
            <a:r>
              <a:rPr sz="2672" dirty="0"/>
              <a:t>do translation </a:t>
            </a:r>
            <a:r>
              <a:rPr lang="en-US" sz="2672" dirty="0" smtClean="0">
                <a:solidFill>
                  <a:schemeClr val="tx1"/>
                </a:solidFill>
              </a:rPr>
              <a:t>of addresses </a:t>
            </a:r>
            <a:r>
              <a:rPr sz="2672" dirty="0" smtClean="0">
                <a:solidFill>
                  <a:srgbClr val="FFFFFF"/>
                </a:solidFill>
              </a:rPr>
              <a:t>with </a:t>
            </a:r>
            <a:r>
              <a:rPr sz="2672" dirty="0">
                <a:solidFill>
                  <a:srgbClr val="FFFFFF"/>
                </a:solidFill>
              </a:rPr>
              <a:t>base register?</a:t>
            </a:r>
            <a:br>
              <a:rPr sz="2672" dirty="0">
                <a:solidFill>
                  <a:srgbClr val="FFFFFF"/>
                </a:solidFill>
              </a:rPr>
            </a:br>
            <a:r>
              <a:rPr sz="2672" dirty="0">
                <a:solidFill>
                  <a:srgbClr val="FFFFFF"/>
                </a:solidFill>
              </a:rPr>
              <a:t>	(1) process, (2) OS, or (3) </a:t>
            </a:r>
            <a:r>
              <a:rPr sz="2672" dirty="0" smtClean="0">
                <a:solidFill>
                  <a:srgbClr val="FFFFFF"/>
                </a:solidFill>
              </a:rPr>
              <a:t>HW</a:t>
            </a:r>
            <a:endParaRPr lang="en-US" sz="2672" dirty="0" smtClean="0">
              <a:solidFill>
                <a:srgbClr val="FFFFFF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FFFFFF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 smtClean="0">
                <a:solidFill>
                  <a:srgbClr val="FFFFFF"/>
                </a:solidFill>
              </a:rPr>
              <a:t>Wh</a:t>
            </a:r>
            <a:r>
              <a:rPr lang="en-US" sz="2672" dirty="0" smtClean="0">
                <a:solidFill>
                  <a:srgbClr val="FFFFFF"/>
                </a:solidFill>
              </a:rPr>
              <a:t>at entity </a:t>
            </a:r>
            <a:r>
              <a:rPr sz="2672" dirty="0" smtClean="0">
                <a:solidFill>
                  <a:srgbClr val="FFFFFF"/>
                </a:solidFill>
              </a:rPr>
              <a:t>should </a:t>
            </a:r>
            <a:r>
              <a:rPr sz="2672" dirty="0"/>
              <a:t>modify </a:t>
            </a:r>
            <a:r>
              <a:rPr sz="2672" dirty="0">
                <a:solidFill>
                  <a:srgbClr val="FFFFFF"/>
                </a:solidFill>
              </a:rPr>
              <a:t>the base register?</a:t>
            </a:r>
            <a:br>
              <a:rPr sz="2672" dirty="0">
                <a:solidFill>
                  <a:srgbClr val="FFFFFF"/>
                </a:solidFill>
              </a:rPr>
            </a:br>
            <a:r>
              <a:rPr sz="2672" dirty="0">
                <a:solidFill>
                  <a:srgbClr val="FFFFFF"/>
                </a:solidFill>
              </a:rPr>
              <a:t>	(1) process, (2) OS, or (3) HW</a:t>
            </a:r>
          </a:p>
        </p:txBody>
      </p:sp>
    </p:spTree>
    <p:extLst>
      <p:ext uri="{BB962C8B-B14F-4D97-AF65-F5344CB8AC3E}">
        <p14:creationId xmlns:p14="http://schemas.microsoft.com/office/powerpoint/2010/main" val="5515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898" name="Shape 898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99" name="Shape 899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00" name="Shape 900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901" name="Shape 901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02" name="Shape 902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03" name="Shape 903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904" name="Shape 904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905" name="Shape 905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906" name="Shape 906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907" name="Shape 907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908" name="Shape 908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1 KB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909" name="Shape 909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910" name="Shape 910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911" name="Shape 911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12" name="Shape 912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13" name="Shape 913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914" name="Shape 914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915" name="Shape 915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916" name="Shape 916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917" name="Shape 917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918" name="Shape 918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919" name="Shape 919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920" name="Shape 920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921" name="Shape 921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2024, R1</a:t>
            </a:r>
          </a:p>
        </p:txBody>
      </p:sp>
      <p:sp>
        <p:nvSpPr>
          <p:cNvPr id="922" name="Shape 922"/>
          <p:cNvSpPr/>
          <p:nvPr/>
        </p:nvSpPr>
        <p:spPr>
          <a:xfrm>
            <a:off x="5267777" y="3125729"/>
            <a:ext cx="2329228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?</a:t>
            </a:r>
            <a:br>
              <a:rPr sz="2531">
                <a:solidFill>
                  <a:srgbClr val="FFFFFF"/>
                </a:solidFill>
              </a:rPr>
            </a:b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9964" y="5040798"/>
            <a:ext cx="10951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How well does dynamic relocation do with base register for protection?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925" name="Shape 925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26" name="Shape 926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27" name="Shape 927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928" name="Shape 928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29" name="Shape 929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30" name="Shape 930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931" name="Shape 931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932" name="Shape 932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933" name="Shape 933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934" name="Shape 934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935" name="Shape 935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936" name="Shape 936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937" name="Shape 937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938" name="Shape 938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39" name="Shape 939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40" name="Shape 940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941" name="Shape 941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942" name="Shape 942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943" name="Shape 943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944" name="Shape 944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945" name="Shape 945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946" name="Shape 946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947" name="Shape 947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948" name="Shape 948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2024, R1</a:t>
            </a:r>
          </a:p>
        </p:txBody>
      </p:sp>
      <p:sp>
        <p:nvSpPr>
          <p:cNvPr id="949" name="Shape 949"/>
          <p:cNvSpPr/>
          <p:nvPr/>
        </p:nvSpPr>
        <p:spPr>
          <a:xfrm>
            <a:off x="5267777" y="3125729"/>
            <a:ext cx="2329228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?</a:t>
            </a:r>
            <a:br>
              <a:rPr sz="2531">
                <a:solidFill>
                  <a:srgbClr val="FFFFFF"/>
                </a:solidFill>
              </a:rPr>
            </a:b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950" name="Shape 950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store 3072, R1</a:t>
            </a:r>
          </a:p>
        </p:txBody>
      </p:sp>
      <p:sp>
        <p:nvSpPr>
          <p:cNvPr id="951" name="Shape 951"/>
          <p:cNvSpPr/>
          <p:nvPr/>
        </p:nvSpPr>
        <p:spPr>
          <a:xfrm>
            <a:off x="8189242" y="241760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store 4096, R1</a:t>
            </a:r>
          </a:p>
        </p:txBody>
      </p:sp>
      <p:sp>
        <p:nvSpPr>
          <p:cNvPr id="952" name="Shape 952"/>
          <p:cNvSpPr/>
          <p:nvPr/>
        </p:nvSpPr>
        <p:spPr>
          <a:xfrm>
            <a:off x="4842748" y="2890138"/>
            <a:ext cx="146876" cy="1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50968" y="242131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(3072 + 1024)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9964" y="5040798"/>
            <a:ext cx="10951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How well does dynamic relocation do with base register for protection?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6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</a:t>
            </a:r>
            <a:r>
              <a:rPr lang="en-US" altLang="en-US" dirty="0" smtClean="0"/>
              <a:t>for 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dirty="0" smtClean="0"/>
              <a:t>Virtualization</a:t>
            </a:r>
            <a:endParaRPr lang="en-US" altLang="en-US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53143" y="1524000"/>
            <a:ext cx="9633857" cy="9144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err="1"/>
              <a:t>Uniprogramming</a:t>
            </a:r>
            <a:r>
              <a:rPr lang="en-US" altLang="en-US" sz="2400" dirty="0"/>
              <a:t>:  One process runs at a time</a:t>
            </a:r>
          </a:p>
          <a:p>
            <a:pPr marL="533400" indent="-533400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70800" y="22098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Marker Felt" charset="0"/>
            </a:endParaRPr>
          </a:p>
        </p:txBody>
      </p:sp>
      <p:sp>
        <p:nvSpPr>
          <p:cNvPr id="6344" name="Rectangle 200"/>
          <p:cNvSpPr>
            <a:spLocks noChangeArrowheads="1"/>
          </p:cNvSpPr>
          <p:nvPr/>
        </p:nvSpPr>
        <p:spPr bwMode="auto">
          <a:xfrm>
            <a:off x="3429000" y="3290888"/>
            <a:ext cx="2362200" cy="213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User </a:t>
            </a:r>
            <a:br>
              <a:rPr lang="en-US" altLang="en-US"/>
            </a:br>
            <a:r>
              <a:rPr lang="en-US" altLang="en-US"/>
              <a:t>Process</a:t>
            </a:r>
          </a:p>
        </p:txBody>
      </p:sp>
      <p:sp>
        <p:nvSpPr>
          <p:cNvPr id="6345" name="Rectangle 201"/>
          <p:cNvSpPr>
            <a:spLocks noChangeArrowheads="1"/>
          </p:cNvSpPr>
          <p:nvPr/>
        </p:nvSpPr>
        <p:spPr bwMode="auto">
          <a:xfrm>
            <a:off x="3429000" y="2224088"/>
            <a:ext cx="2362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OS</a:t>
            </a:r>
          </a:p>
        </p:txBody>
      </p:sp>
      <p:sp>
        <p:nvSpPr>
          <p:cNvPr id="6346" name="Text Box 202"/>
          <p:cNvSpPr txBox="1">
            <a:spLocks noChangeArrowheads="1"/>
          </p:cNvSpPr>
          <p:nvPr/>
        </p:nvSpPr>
        <p:spPr bwMode="auto">
          <a:xfrm>
            <a:off x="2346325" y="2701622"/>
            <a:ext cx="10445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Physical Memory</a:t>
            </a:r>
          </a:p>
        </p:txBody>
      </p:sp>
      <p:sp>
        <p:nvSpPr>
          <p:cNvPr id="6347" name="Text Box 203"/>
          <p:cNvSpPr txBox="1">
            <a:spLocks noChangeArrowheads="1"/>
          </p:cNvSpPr>
          <p:nvPr/>
        </p:nvSpPr>
        <p:spPr bwMode="auto">
          <a:xfrm>
            <a:off x="2911475" y="2112870"/>
            <a:ext cx="301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6348" name="Text Box 204"/>
          <p:cNvSpPr txBox="1">
            <a:spLocks noChangeArrowheads="1"/>
          </p:cNvSpPr>
          <p:nvPr/>
        </p:nvSpPr>
        <p:spPr bwMode="auto">
          <a:xfrm>
            <a:off x="2717426" y="5152232"/>
            <a:ext cx="5715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2</a:t>
            </a:r>
            <a:r>
              <a:rPr lang="en-US" altLang="en-US" baseline="30000" dirty="0"/>
              <a:t>n</a:t>
            </a:r>
            <a:r>
              <a:rPr lang="en-US" altLang="en-US" dirty="0"/>
              <a:t>-1</a:t>
            </a:r>
          </a:p>
        </p:txBody>
      </p:sp>
      <p:sp>
        <p:nvSpPr>
          <p:cNvPr id="6351" name="Rectangle 207"/>
          <p:cNvSpPr>
            <a:spLocks noChangeArrowheads="1"/>
          </p:cNvSpPr>
          <p:nvPr/>
        </p:nvSpPr>
        <p:spPr bwMode="auto">
          <a:xfrm>
            <a:off x="7315200" y="2528888"/>
            <a:ext cx="22098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7315200" y="4700588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Stack</a:t>
            </a:r>
          </a:p>
        </p:txBody>
      </p:sp>
      <p:sp>
        <p:nvSpPr>
          <p:cNvPr id="6353" name="Rectangle 209"/>
          <p:cNvSpPr>
            <a:spLocks noChangeArrowheads="1"/>
          </p:cNvSpPr>
          <p:nvPr/>
        </p:nvSpPr>
        <p:spPr bwMode="auto">
          <a:xfrm>
            <a:off x="7315200" y="2565865"/>
            <a:ext cx="2209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6354" name="Rectangle 210"/>
          <p:cNvSpPr>
            <a:spLocks noChangeArrowheads="1"/>
          </p:cNvSpPr>
          <p:nvPr/>
        </p:nvSpPr>
        <p:spPr bwMode="auto">
          <a:xfrm>
            <a:off x="7315200" y="3124199"/>
            <a:ext cx="2209800" cy="63892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Heap</a:t>
            </a:r>
          </a:p>
        </p:txBody>
      </p:sp>
      <p:sp>
        <p:nvSpPr>
          <p:cNvPr id="6355" name="Line 211"/>
          <p:cNvSpPr>
            <a:spLocks noChangeShapeType="1"/>
          </p:cNvSpPr>
          <p:nvPr/>
        </p:nvSpPr>
        <p:spPr bwMode="auto">
          <a:xfrm>
            <a:off x="8402170" y="376162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6" name="Line 212"/>
          <p:cNvSpPr>
            <a:spLocks noChangeShapeType="1"/>
          </p:cNvSpPr>
          <p:nvPr/>
        </p:nvSpPr>
        <p:spPr bwMode="auto">
          <a:xfrm>
            <a:off x="8411135" y="43529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" name="Line 215"/>
          <p:cNvSpPr>
            <a:spLocks noChangeShapeType="1"/>
          </p:cNvSpPr>
          <p:nvPr/>
        </p:nvSpPr>
        <p:spPr bwMode="auto">
          <a:xfrm flipV="1">
            <a:off x="5791200" y="2528888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0" name="Line 216"/>
          <p:cNvSpPr>
            <a:spLocks noChangeShapeType="1"/>
          </p:cNvSpPr>
          <p:nvPr/>
        </p:nvSpPr>
        <p:spPr bwMode="auto">
          <a:xfrm>
            <a:off x="5867400" y="5424488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5" name="Text Box 221"/>
          <p:cNvSpPr txBox="1">
            <a:spLocks noChangeArrowheads="1"/>
          </p:cNvSpPr>
          <p:nvPr/>
        </p:nvSpPr>
        <p:spPr bwMode="auto">
          <a:xfrm>
            <a:off x="5851525" y="3986213"/>
            <a:ext cx="10715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Address</a:t>
            </a:r>
            <a:br>
              <a:rPr lang="en-US" altLang="en-US" sz="2000"/>
            </a:br>
            <a:r>
              <a:rPr lang="en-US" altLang="en-US" sz="2000"/>
              <a:t>Space</a:t>
            </a:r>
          </a:p>
        </p:txBody>
      </p:sp>
      <p:sp>
        <p:nvSpPr>
          <p:cNvPr id="6367" name="Rectangle 223"/>
          <p:cNvSpPr>
            <a:spLocks noChangeArrowheads="1"/>
          </p:cNvSpPr>
          <p:nvPr/>
        </p:nvSpPr>
        <p:spPr bwMode="auto">
          <a:xfrm>
            <a:off x="955919" y="5646354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defRPr sz="2800">
                <a:solidFill>
                  <a:schemeClr val="tx1"/>
                </a:solidFill>
                <a:latin typeface="Chalkboard" charset="0"/>
              </a:defRPr>
            </a:lvl1pPr>
            <a:lvl2pPr marL="914400" indent="-457200">
              <a:spcBef>
                <a:spcPct val="20000"/>
              </a:spcBef>
              <a:buFont typeface="Times" charset="0"/>
              <a:buChar char="•"/>
              <a:defRPr sz="2400">
                <a:solidFill>
                  <a:schemeClr val="tx1"/>
                </a:solidFill>
                <a:latin typeface="Chalkboard" charset="0"/>
              </a:defRPr>
            </a:lvl2pPr>
            <a:lvl3pPr marL="12954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halkboard" charset="0"/>
              </a:defRPr>
            </a:lvl3pPr>
            <a:lvl4pPr marL="1714500" indent="-342900">
              <a:spcBef>
                <a:spcPct val="20000"/>
              </a:spcBef>
              <a:buFont typeface="Times" charset="0"/>
              <a:buChar char="•"/>
              <a:defRPr>
                <a:solidFill>
                  <a:schemeClr val="tx1"/>
                </a:solidFill>
                <a:latin typeface="Chalkboard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halkboard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+mn-lt"/>
              </a:rPr>
              <a:t>Disadvantages: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+mn-lt"/>
              </a:rPr>
              <a:t>Only one process runs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+mn-lt"/>
              </a:rPr>
              <a:t>Process can destroy OS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96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 smtClean="0">
                <a:solidFill>
                  <a:srgbClr val="FFFFFF"/>
                </a:solidFill>
              </a:rPr>
              <a:t>4) Dynamic with </a:t>
            </a:r>
            <a:r>
              <a:rPr sz="4556" dirty="0" err="1" smtClean="0">
                <a:solidFill>
                  <a:srgbClr val="FFFFFF"/>
                </a:solidFill>
              </a:rPr>
              <a:t>Base+Bounds</a:t>
            </a:r>
            <a:endParaRPr sz="4556" dirty="0">
              <a:solidFill>
                <a:srgbClr val="FFFFFF"/>
              </a:solidFill>
            </a:endParaRPr>
          </a:p>
        </p:txBody>
      </p:sp>
      <p:sp>
        <p:nvSpPr>
          <p:cNvPr id="958" name="Shape 958"/>
          <p:cNvSpPr>
            <a:spLocks noGrp="1"/>
          </p:cNvSpPr>
          <p:nvPr>
            <p:ph type="body" idx="4294967295"/>
          </p:nvPr>
        </p:nvSpPr>
        <p:spPr>
          <a:xfrm>
            <a:off x="179294" y="1794871"/>
            <a:ext cx="11775141" cy="36353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 dirty="0">
                <a:solidFill>
                  <a:srgbClr val="FFFFFF"/>
                </a:solidFill>
              </a:rPr>
              <a:t>Idea: </a:t>
            </a:r>
            <a:r>
              <a:rPr lang="en-US" sz="2320" dirty="0" smtClean="0">
                <a:solidFill>
                  <a:srgbClr val="FFFFFF"/>
                </a:solidFill>
              </a:rPr>
              <a:t>limit</a:t>
            </a:r>
            <a:r>
              <a:rPr sz="2320" dirty="0" smtClean="0">
                <a:solidFill>
                  <a:srgbClr val="FFFFFF"/>
                </a:solidFill>
              </a:rPr>
              <a:t> </a:t>
            </a:r>
            <a:r>
              <a:rPr sz="2320" dirty="0">
                <a:solidFill>
                  <a:srgbClr val="FFFFFF"/>
                </a:solidFill>
              </a:rPr>
              <a:t>the address space with a bounds register </a:t>
            </a:r>
            <a:endParaRPr lang="en-US" sz="232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 dirty="0" smtClean="0"/>
              <a:t>Base </a:t>
            </a:r>
            <a:r>
              <a:rPr sz="2320" dirty="0"/>
              <a:t>register: </a:t>
            </a:r>
            <a:r>
              <a:rPr sz="2320" dirty="0">
                <a:solidFill>
                  <a:schemeClr val="tx1"/>
                </a:solidFill>
              </a:rPr>
              <a:t>smallest </a:t>
            </a:r>
            <a:r>
              <a:rPr sz="2320" dirty="0">
                <a:solidFill>
                  <a:srgbClr val="FFFFFF"/>
                </a:solidFill>
              </a:rPr>
              <a:t>physical </a:t>
            </a:r>
            <a:r>
              <a:rPr sz="2320" dirty="0" smtClean="0">
                <a:solidFill>
                  <a:srgbClr val="FFFFFF"/>
                </a:solidFill>
              </a:rPr>
              <a:t>addr</a:t>
            </a:r>
            <a:r>
              <a:rPr lang="en-US" sz="2320" dirty="0" smtClean="0">
                <a:solidFill>
                  <a:srgbClr val="FFFFFF"/>
                </a:solidFill>
              </a:rPr>
              <a:t> (or starting location)</a:t>
            </a:r>
            <a:endParaRPr sz="232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 dirty="0"/>
              <a:t>Bounds register: </a:t>
            </a:r>
            <a:r>
              <a:rPr lang="en-US" sz="2320" dirty="0" smtClean="0">
                <a:solidFill>
                  <a:schemeClr val="tx1"/>
                </a:solidFill>
              </a:rPr>
              <a:t>size </a:t>
            </a:r>
            <a:r>
              <a:rPr lang="en-US" sz="2320" dirty="0" smtClean="0">
                <a:solidFill>
                  <a:srgbClr val="FFFFFF"/>
                </a:solidFill>
              </a:rPr>
              <a:t>of this process’s virtual address space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109" dirty="0" smtClean="0">
                <a:solidFill>
                  <a:srgbClr val="FFFFFF"/>
                </a:solidFill>
              </a:rPr>
              <a:t>Sometimes defined as largest physical address (base + size)</a:t>
            </a:r>
            <a:endParaRPr sz="2109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320" dirty="0" smtClean="0">
                <a:solidFill>
                  <a:srgbClr val="FFFFFF"/>
                </a:solidFill>
              </a:rPr>
              <a:t>OS kills process </a:t>
            </a:r>
            <a:r>
              <a:rPr sz="2320" dirty="0" smtClean="0">
                <a:solidFill>
                  <a:srgbClr val="FFFFFF"/>
                </a:solidFill>
              </a:rPr>
              <a:t>if </a:t>
            </a:r>
            <a:r>
              <a:rPr lang="en-US" sz="2320" dirty="0" smtClean="0">
                <a:solidFill>
                  <a:srgbClr val="FFFFFF"/>
                </a:solidFill>
              </a:rPr>
              <a:t>process</a:t>
            </a:r>
            <a:r>
              <a:rPr lang="en-US" sz="2320" dirty="0" smtClean="0">
                <a:solidFill>
                  <a:srgbClr val="FFFFFF"/>
                </a:solidFill>
              </a:rPr>
              <a:t> </a:t>
            </a:r>
            <a:r>
              <a:rPr sz="2320" dirty="0" smtClean="0">
                <a:solidFill>
                  <a:srgbClr val="FFFFFF"/>
                </a:solidFill>
              </a:rPr>
              <a:t>load</a:t>
            </a:r>
            <a:r>
              <a:rPr lang="en-US" sz="2320" dirty="0" smtClean="0">
                <a:solidFill>
                  <a:srgbClr val="FFFFFF"/>
                </a:solidFill>
              </a:rPr>
              <a:t>s</a:t>
            </a:r>
            <a:r>
              <a:rPr sz="2320" dirty="0" smtClean="0">
                <a:solidFill>
                  <a:srgbClr val="FFFFFF"/>
                </a:solidFill>
              </a:rPr>
              <a:t>/store</a:t>
            </a:r>
            <a:r>
              <a:rPr lang="en-US" sz="2320" dirty="0" smtClean="0">
                <a:solidFill>
                  <a:srgbClr val="FFFFFF"/>
                </a:solidFill>
              </a:rPr>
              <a:t>s</a:t>
            </a:r>
            <a:r>
              <a:rPr sz="2320" dirty="0" smtClean="0">
                <a:solidFill>
                  <a:srgbClr val="FFFFFF"/>
                </a:solidFill>
              </a:rPr>
              <a:t> </a:t>
            </a:r>
            <a:r>
              <a:rPr lang="en-US" sz="2320" dirty="0" smtClean="0">
                <a:solidFill>
                  <a:srgbClr val="FFFFFF"/>
                </a:solidFill>
              </a:rPr>
              <a:t>beyond bounds</a:t>
            </a:r>
            <a:endParaRPr sz="232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0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Implementation of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dirty="0" smtClean="0"/>
              <a:t>BASE+BOUNDS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941" y="1524000"/>
            <a:ext cx="10018059" cy="1752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Translation on every memory access of user process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MMU compares logical address to bounds register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if logical address is greater, then generate error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MMU adds base register to logical address to form physical address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590800" y="3429000"/>
            <a:ext cx="6858000" cy="3200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419600" y="36576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base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8229600" y="3657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mode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6324600" y="36576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bounds</a:t>
            </a:r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3048000" y="3657601"/>
            <a:ext cx="1252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registers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4800601" y="3429000"/>
            <a:ext cx="7489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32 bits</a:t>
            </a:r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6781801" y="3429000"/>
            <a:ext cx="7489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32 bits</a:t>
            </a: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8153401" y="3429000"/>
            <a:ext cx="5661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 bit</a:t>
            </a:r>
          </a:p>
        </p:txBody>
      </p:sp>
      <p:sp>
        <p:nvSpPr>
          <p:cNvPr id="162833" name="AutoShape 17"/>
          <p:cNvSpPr>
            <a:spLocks noChangeArrowheads="1"/>
          </p:cNvSpPr>
          <p:nvPr/>
        </p:nvSpPr>
        <p:spPr bwMode="auto">
          <a:xfrm>
            <a:off x="3124200" y="4267200"/>
            <a:ext cx="762000" cy="990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mode </a:t>
            </a:r>
            <a:br>
              <a:rPr lang="en-US" altLang="en-US" sz="1400"/>
            </a:br>
            <a:r>
              <a:rPr lang="en-US" altLang="en-US" sz="1400"/>
              <a:t>= </a:t>
            </a:r>
            <a:br>
              <a:rPr lang="en-US" altLang="en-US" sz="1400"/>
            </a:br>
            <a:r>
              <a:rPr lang="en-US" altLang="en-US" sz="1400"/>
              <a:t>user?</a:t>
            </a:r>
            <a:endParaRPr lang="en-US" altLang="en-US"/>
          </a:p>
        </p:txBody>
      </p:sp>
      <p:sp>
        <p:nvSpPr>
          <p:cNvPr id="162835" name="AutoShape 19"/>
          <p:cNvSpPr>
            <a:spLocks noChangeArrowheads="1"/>
          </p:cNvSpPr>
          <p:nvPr/>
        </p:nvSpPr>
        <p:spPr bwMode="auto">
          <a:xfrm>
            <a:off x="3124200" y="5486400"/>
            <a:ext cx="762000" cy="990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&lt;</a:t>
            </a:r>
            <a:br>
              <a:rPr lang="en-US" altLang="en-US" sz="1400"/>
            </a:br>
            <a:r>
              <a:rPr lang="en-US" altLang="en-US" sz="1400"/>
              <a:t>bounds?</a:t>
            </a:r>
            <a:endParaRPr lang="en-US" altLang="en-US"/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3733800" y="4343400"/>
            <a:ext cx="609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no</a:t>
            </a:r>
          </a:p>
        </p:txBody>
      </p:sp>
      <p:sp>
        <p:nvSpPr>
          <p:cNvPr id="162837" name="Text Box 21"/>
          <p:cNvSpPr txBox="1">
            <a:spLocks noChangeArrowheads="1"/>
          </p:cNvSpPr>
          <p:nvPr/>
        </p:nvSpPr>
        <p:spPr bwMode="auto">
          <a:xfrm>
            <a:off x="3657600" y="6172200"/>
            <a:ext cx="533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no</a:t>
            </a: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3505200" y="5029200"/>
            <a:ext cx="609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yes</a:t>
            </a:r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3810000" y="5562600"/>
            <a:ext cx="609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yes</a:t>
            </a:r>
          </a:p>
        </p:txBody>
      </p:sp>
      <p:sp>
        <p:nvSpPr>
          <p:cNvPr id="162841" name="Line 25"/>
          <p:cNvSpPr>
            <a:spLocks noChangeShapeType="1"/>
          </p:cNvSpPr>
          <p:nvPr/>
        </p:nvSpPr>
        <p:spPr bwMode="auto">
          <a:xfrm>
            <a:off x="1524000" y="48006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2" name="Line 26"/>
          <p:cNvSpPr>
            <a:spLocks noChangeShapeType="1"/>
          </p:cNvSpPr>
          <p:nvPr/>
        </p:nvSpPr>
        <p:spPr bwMode="auto">
          <a:xfrm>
            <a:off x="3886200" y="4800600"/>
            <a:ext cx="640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3" name="Line 27"/>
          <p:cNvSpPr>
            <a:spLocks noChangeShapeType="1"/>
          </p:cNvSpPr>
          <p:nvPr/>
        </p:nvSpPr>
        <p:spPr bwMode="auto">
          <a:xfrm>
            <a:off x="3886200" y="59436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6096000" y="5486400"/>
            <a:ext cx="990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+ </a:t>
            </a:r>
            <a:br>
              <a:rPr lang="en-US" altLang="en-US"/>
            </a:br>
            <a:r>
              <a:rPr lang="en-US" altLang="en-US"/>
              <a:t>base</a:t>
            </a:r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3505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3" name="Freeform 37"/>
          <p:cNvSpPr>
            <a:spLocks/>
          </p:cNvSpPr>
          <p:nvPr/>
        </p:nvSpPr>
        <p:spPr bwMode="auto">
          <a:xfrm>
            <a:off x="7086600" y="4800600"/>
            <a:ext cx="685800" cy="1143000"/>
          </a:xfrm>
          <a:custGeom>
            <a:avLst/>
            <a:gdLst>
              <a:gd name="T0" fmla="*/ 0 w 432"/>
              <a:gd name="T1" fmla="*/ 720 h 720"/>
              <a:gd name="T2" fmla="*/ 432 w 432"/>
              <a:gd name="T3" fmla="*/ 720 h 720"/>
              <a:gd name="T4" fmla="*/ 432 w 43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720">
                <a:moveTo>
                  <a:pt x="0" y="720"/>
                </a:moveTo>
                <a:lnTo>
                  <a:pt x="432" y="720"/>
                </a:lnTo>
                <a:lnTo>
                  <a:pt x="43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4" name="Freeform 38"/>
          <p:cNvSpPr>
            <a:spLocks/>
          </p:cNvSpPr>
          <p:nvPr/>
        </p:nvSpPr>
        <p:spPr bwMode="auto">
          <a:xfrm>
            <a:off x="1752600" y="6477000"/>
            <a:ext cx="1752600" cy="304800"/>
          </a:xfrm>
          <a:custGeom>
            <a:avLst/>
            <a:gdLst>
              <a:gd name="T0" fmla="*/ 1104 w 1104"/>
              <a:gd name="T1" fmla="*/ 0 h 192"/>
              <a:gd name="T2" fmla="*/ 1104 w 1104"/>
              <a:gd name="T3" fmla="*/ 192 h 192"/>
              <a:gd name="T4" fmla="*/ 0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1104" y="0"/>
                </a:moveTo>
                <a:lnTo>
                  <a:pt x="1104" y="192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5" name="Text Box 39"/>
          <p:cNvSpPr txBox="1">
            <a:spLocks noChangeArrowheads="1"/>
          </p:cNvSpPr>
          <p:nvPr/>
        </p:nvSpPr>
        <p:spPr bwMode="auto">
          <a:xfrm>
            <a:off x="1546226" y="6316663"/>
            <a:ext cx="2720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error</a:t>
            </a:r>
          </a:p>
        </p:txBody>
      </p:sp>
      <p:sp>
        <p:nvSpPr>
          <p:cNvPr id="162856" name="Text Box 40"/>
          <p:cNvSpPr txBox="1">
            <a:spLocks noChangeArrowheads="1"/>
          </p:cNvSpPr>
          <p:nvPr/>
        </p:nvSpPr>
        <p:spPr bwMode="auto">
          <a:xfrm>
            <a:off x="1676401" y="4114800"/>
            <a:ext cx="9957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logical</a:t>
            </a:r>
            <a:br>
              <a:rPr lang="en-US" altLang="en-US" sz="2000"/>
            </a:br>
            <a:r>
              <a:rPr lang="en-US" altLang="en-US" sz="2000"/>
              <a:t>address</a:t>
            </a:r>
          </a:p>
        </p:txBody>
      </p: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9448800" y="4114801"/>
            <a:ext cx="1104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physical</a:t>
            </a:r>
            <a:br>
              <a:rPr lang="en-US" altLang="en-US" sz="2000"/>
            </a:br>
            <a:r>
              <a:rPr lang="en-US" altLang="en-US" sz="200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2585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Shape 961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962" name="Shape 962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63" name="Shape 963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64" name="Shape 964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965" name="Shape 965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66" name="Shape 966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67" name="Shape 967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968" name="Shape 968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969" name="Shape 969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970" name="Shape 970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971" name="Shape 971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972" name="Shape 972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973" name="Shape 973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974" name="Shape 974"/>
          <p:cNvSpPr/>
          <p:nvPr/>
        </p:nvSpPr>
        <p:spPr>
          <a:xfrm flipH="1">
            <a:off x="4857742" y="1348826"/>
            <a:ext cx="45665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75" name="Shape 975"/>
          <p:cNvSpPr/>
          <p:nvPr/>
        </p:nvSpPr>
        <p:spPr>
          <a:xfrm>
            <a:off x="5317085" y="1113360"/>
            <a:ext cx="1755289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base register</a:t>
            </a:r>
          </a:p>
        </p:txBody>
      </p:sp>
      <p:sp>
        <p:nvSpPr>
          <p:cNvPr id="976" name="Shape 976"/>
          <p:cNvSpPr/>
          <p:nvPr/>
        </p:nvSpPr>
        <p:spPr>
          <a:xfrm>
            <a:off x="7893552" y="1993120"/>
            <a:ext cx="19134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P1 is running</a:t>
            </a:r>
          </a:p>
        </p:txBody>
      </p:sp>
      <p:sp>
        <p:nvSpPr>
          <p:cNvPr id="977" name="Shape 977"/>
          <p:cNvSpPr/>
          <p:nvPr/>
        </p:nvSpPr>
        <p:spPr>
          <a:xfrm>
            <a:off x="4962633" y="1348826"/>
            <a:ext cx="2685" cy="517923"/>
          </a:xfrm>
          <a:prstGeom prst="line">
            <a:avLst/>
          </a:prstGeom>
          <a:ln w="25400">
            <a:solidFill>
              <a:schemeClr val="bg2"/>
            </a:solidFill>
            <a:miter lim="400000"/>
            <a:headEnd type="triangle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2"/>
              </a:solidFill>
            </a:endParaRPr>
          </a:p>
        </p:txBody>
      </p:sp>
      <p:sp>
        <p:nvSpPr>
          <p:cNvPr id="978" name="Shape 978"/>
          <p:cNvSpPr/>
          <p:nvPr/>
        </p:nvSpPr>
        <p:spPr>
          <a:xfrm>
            <a:off x="5317085" y="1631282"/>
            <a:ext cx="2159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2"/>
                </a:solidFill>
              </a:rPr>
              <a:t>bounds register</a:t>
            </a:r>
          </a:p>
        </p:txBody>
      </p:sp>
    </p:spTree>
    <p:extLst>
      <p:ext uri="{BB962C8B-B14F-4D97-AF65-F5344CB8AC3E}">
        <p14:creationId xmlns:p14="http://schemas.microsoft.com/office/powerpoint/2010/main" val="163645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981" name="Shape 981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82" name="Shape 982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83" name="Shape 983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984" name="Shape 984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85" name="Shape 985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86" name="Shape 986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987" name="Shape 987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988" name="Shape 988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989" name="Shape 989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990" name="Shape 990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991" name="Shape 991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992" name="Shape 992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993" name="Shape 993"/>
          <p:cNvSpPr/>
          <p:nvPr/>
        </p:nvSpPr>
        <p:spPr>
          <a:xfrm>
            <a:off x="7893552" y="1993120"/>
            <a:ext cx="19134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P2 is running</a:t>
            </a:r>
          </a:p>
        </p:txBody>
      </p:sp>
      <p:sp>
        <p:nvSpPr>
          <p:cNvPr id="994" name="Shape 994"/>
          <p:cNvSpPr/>
          <p:nvPr/>
        </p:nvSpPr>
        <p:spPr>
          <a:xfrm flipH="1">
            <a:off x="4857742" y="2956170"/>
            <a:ext cx="45665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95" name="Shape 995"/>
          <p:cNvSpPr/>
          <p:nvPr/>
        </p:nvSpPr>
        <p:spPr>
          <a:xfrm>
            <a:off x="5317085" y="2720704"/>
            <a:ext cx="1755289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base register</a:t>
            </a:r>
          </a:p>
        </p:txBody>
      </p:sp>
      <p:sp>
        <p:nvSpPr>
          <p:cNvPr id="996" name="Shape 996"/>
          <p:cNvSpPr/>
          <p:nvPr/>
        </p:nvSpPr>
        <p:spPr>
          <a:xfrm flipH="1">
            <a:off x="4951871" y="2956170"/>
            <a:ext cx="0" cy="517923"/>
          </a:xfrm>
          <a:prstGeom prst="line">
            <a:avLst/>
          </a:prstGeom>
          <a:ln w="25400">
            <a:solidFill>
              <a:schemeClr val="bg2"/>
            </a:solidFill>
            <a:miter lim="400000"/>
            <a:headEnd type="triangle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97" name="Shape 997"/>
          <p:cNvSpPr/>
          <p:nvPr/>
        </p:nvSpPr>
        <p:spPr>
          <a:xfrm>
            <a:off x="5317085" y="3238625"/>
            <a:ext cx="2159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chemeClr val="bg2"/>
                </a:solidFill>
              </a:rPr>
              <a:t>bounds register</a:t>
            </a:r>
          </a:p>
        </p:txBody>
      </p:sp>
    </p:spTree>
    <p:extLst>
      <p:ext uri="{BB962C8B-B14F-4D97-AF65-F5344CB8AC3E}">
        <p14:creationId xmlns:p14="http://schemas.microsoft.com/office/powerpoint/2010/main" val="10034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Shape 999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1000" name="Shape 1000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01" name="Shape 1001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02" name="Shape 1002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1003" name="Shape 1003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04" name="Shape 1004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05" name="Shape 1005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1006" name="Shape 1006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1007" name="Shape 1007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1008" name="Shape 1008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1009" name="Shape 1009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1010" name="Shape 1010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1011" name="Shape 1011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1012" name="Shape 1012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1013" name="Shape 1013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14" name="Shape 1014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15" name="Shape 1015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1016" name="Shape 1016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1017" name="Shape 1017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1018" name="Shape 1018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1019" name="Shape 1019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1020" name="Shape 1020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1021" name="Shape 1021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1022" name="Shape 1022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1023" name="Shape 1023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2024, R1</a:t>
            </a:r>
          </a:p>
        </p:txBody>
      </p:sp>
      <p:sp>
        <p:nvSpPr>
          <p:cNvPr id="1024" name="Shape 1024"/>
          <p:cNvSpPr/>
          <p:nvPr/>
        </p:nvSpPr>
        <p:spPr>
          <a:xfrm>
            <a:off x="5267777" y="3320462"/>
            <a:ext cx="2329228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025" name="Shape 1025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store 3072, R1</a:t>
            </a:r>
          </a:p>
        </p:txBody>
      </p:sp>
    </p:spTree>
    <p:extLst>
      <p:ext uri="{BB962C8B-B14F-4D97-AF65-F5344CB8AC3E}">
        <p14:creationId xmlns:p14="http://schemas.microsoft.com/office/powerpoint/2010/main" val="98347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1028" name="Shape 1028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29" name="Shape 1029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30" name="Shape 1030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1031" name="Shape 1031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32" name="Shape 1032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33" name="Shape 1033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1034" name="Shape 1034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1035" name="Shape 1035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1036" name="Shape 1036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1037" name="Shape 1037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1038" name="Shape 1038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1039" name="Shape 1039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1040" name="Shape 1040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1041" name="Shape 1041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42" name="Shape 1042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43" name="Shape 1043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1044" name="Shape 1044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1045" name="Shape 1045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1046" name="Shape 1046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1047" name="Shape 1047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1048" name="Shape 1048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1049" name="Shape 1049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1050" name="Shape 1050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1051" name="Shape 1051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2024, R1</a:t>
            </a:r>
          </a:p>
        </p:txBody>
      </p:sp>
      <p:sp>
        <p:nvSpPr>
          <p:cNvPr id="1052" name="Shape 1052"/>
          <p:cNvSpPr/>
          <p:nvPr/>
        </p:nvSpPr>
        <p:spPr>
          <a:xfrm>
            <a:off x="5267777" y="3320462"/>
            <a:ext cx="2329228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053" name="Shape 1053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store 3072, R1</a:t>
            </a:r>
          </a:p>
        </p:txBody>
      </p:sp>
      <p:sp>
        <p:nvSpPr>
          <p:cNvPr id="1054" name="Shape 1054"/>
          <p:cNvSpPr/>
          <p:nvPr/>
        </p:nvSpPr>
        <p:spPr>
          <a:xfrm>
            <a:off x="8251749" y="239974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/>
              <a:t>interrupt OS!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46418" y="240965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3072 &gt; 1024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hape 1056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1057" name="Shape 1057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58" name="Shape 1058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59" name="Shape 1059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1060" name="Shape 1060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61" name="Shape 1061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62" name="Shape 1062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4 KB</a:t>
            </a:r>
          </a:p>
        </p:txBody>
      </p:sp>
      <p:sp>
        <p:nvSpPr>
          <p:cNvPr id="1063" name="Shape 1063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5 KB</a:t>
            </a:r>
          </a:p>
        </p:txBody>
      </p:sp>
      <p:sp>
        <p:nvSpPr>
          <p:cNvPr id="1064" name="Shape 1064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6 KB</a:t>
            </a:r>
          </a:p>
        </p:txBody>
      </p:sp>
      <p:sp>
        <p:nvSpPr>
          <p:cNvPr id="1065" name="Shape 1065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2 KB</a:t>
            </a:r>
          </a:p>
        </p:txBody>
      </p:sp>
      <p:sp>
        <p:nvSpPr>
          <p:cNvPr id="1066" name="Shape 1066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3 KB</a:t>
            </a:r>
          </a:p>
        </p:txBody>
      </p:sp>
      <p:sp>
        <p:nvSpPr>
          <p:cNvPr id="1067" name="Shape 1067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1 KB</a:t>
            </a:r>
          </a:p>
        </p:txBody>
      </p:sp>
      <p:sp>
        <p:nvSpPr>
          <p:cNvPr id="1068" name="Shape 1068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solidFill>
                  <a:srgbClr val="FFFFFF"/>
                </a:solidFill>
              </a:rPr>
              <a:t>0 KB</a:t>
            </a:r>
          </a:p>
        </p:txBody>
      </p:sp>
      <p:sp>
        <p:nvSpPr>
          <p:cNvPr id="1069" name="Shape 1069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1070" name="Shape 1070"/>
          <p:cNvSpPr/>
          <p:nvPr/>
        </p:nvSpPr>
        <p:spPr>
          <a:xfrm flipV="1">
            <a:off x="8130999" y="692864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71" name="Shape 1071"/>
          <p:cNvSpPr/>
          <p:nvPr/>
        </p:nvSpPr>
        <p:spPr>
          <a:xfrm flipH="1" flipV="1">
            <a:off x="6130363" y="976574"/>
            <a:ext cx="382060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72" name="Shape 1072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1124, R1</a:t>
            </a:r>
          </a:p>
        </p:txBody>
      </p:sp>
      <p:sp>
        <p:nvSpPr>
          <p:cNvPr id="1073" name="Shape 1073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1074" name="Shape 1074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1075" name="Shape 1075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100, R1</a:t>
            </a:r>
          </a:p>
        </p:txBody>
      </p:sp>
      <p:sp>
        <p:nvSpPr>
          <p:cNvPr id="1076" name="Shape 1076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4196, R1</a:t>
            </a:r>
          </a:p>
        </p:txBody>
      </p:sp>
      <p:sp>
        <p:nvSpPr>
          <p:cNvPr id="1077" name="Shape 1077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P2: load 1000, R1</a:t>
            </a:r>
          </a:p>
        </p:txBody>
      </p:sp>
      <p:sp>
        <p:nvSpPr>
          <p:cNvPr id="1078" name="Shape 1078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5196, R1</a:t>
            </a:r>
          </a:p>
        </p:txBody>
      </p:sp>
      <p:sp>
        <p:nvSpPr>
          <p:cNvPr id="1079" name="Shape 1079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load 100, R1</a:t>
            </a:r>
          </a:p>
        </p:txBody>
      </p:sp>
      <p:sp>
        <p:nvSpPr>
          <p:cNvPr id="1080" name="Shape 1080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 load 2024, R1</a:t>
            </a:r>
          </a:p>
        </p:txBody>
      </p:sp>
      <p:sp>
        <p:nvSpPr>
          <p:cNvPr id="1081" name="Shape 1081"/>
          <p:cNvSpPr/>
          <p:nvPr/>
        </p:nvSpPr>
        <p:spPr>
          <a:xfrm>
            <a:off x="5267777" y="3320462"/>
            <a:ext cx="2329228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Can </a:t>
            </a:r>
            <a:r>
              <a:rPr sz="2531">
                <a:solidFill>
                  <a:srgbClr val="11DBE3"/>
                </a:solidFill>
              </a:rPr>
              <a:t>P1</a:t>
            </a:r>
            <a:r>
              <a:rPr sz="2531">
                <a:solidFill>
                  <a:srgbClr val="FFFFFF"/>
                </a:solidFill>
              </a:rPr>
              <a:t> hurt </a:t>
            </a:r>
            <a:r>
              <a:rPr sz="2531">
                <a:solidFill>
                  <a:srgbClr val="E8A433"/>
                </a:solidFill>
              </a:rPr>
              <a:t>P2</a:t>
            </a:r>
            <a:r>
              <a:rPr sz="253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082" name="Shape 1082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P1: store 3072, R1</a:t>
            </a:r>
          </a:p>
        </p:txBody>
      </p:sp>
      <p:sp>
        <p:nvSpPr>
          <p:cNvPr id="1083" name="Shape 1083"/>
          <p:cNvSpPr/>
          <p:nvPr/>
        </p:nvSpPr>
        <p:spPr>
          <a:xfrm>
            <a:off x="8251749" y="2399741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/>
              <a:t>interrupt OS!</a:t>
            </a:r>
          </a:p>
        </p:txBody>
      </p:sp>
      <p:pic>
        <p:nvPicPr>
          <p:cNvPr id="108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08279" y="1336557"/>
            <a:ext cx="669763" cy="53581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613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Managing Processes</a:t>
            </a:r>
            <a:br>
              <a:rPr lang="en-US" altLang="en-US"/>
            </a:br>
            <a:r>
              <a:rPr lang="en-US" altLang="en-US"/>
              <a:t> with Base and Bounds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519" y="1828801"/>
            <a:ext cx="10774084" cy="42973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Context-switch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Add base and bounds registers to PCB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Steps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Change to privileged mode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Save base and bounds registers of old process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Load base and bounds registers of new process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Change to user mode and jump to new process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What if don’t change base and bounds registers when switch?</a:t>
            </a:r>
          </a:p>
          <a:p>
            <a:pPr lvl="2">
              <a:lnSpc>
                <a:spcPct val="90000"/>
              </a:lnSpc>
            </a:pPr>
            <a:endParaRPr lang="en-US" alt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Protection requirement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User process cannot change base and bounds registers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User process cannot change to privileged mode</a:t>
            </a:r>
          </a:p>
        </p:txBody>
      </p:sp>
    </p:spTree>
    <p:extLst>
      <p:ext uri="{BB962C8B-B14F-4D97-AF65-F5344CB8AC3E}">
        <p14:creationId xmlns:p14="http://schemas.microsoft.com/office/powerpoint/2010/main" val="10236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 and Bounds </a:t>
            </a:r>
            <a:r>
              <a:rPr lang="en-US" altLang="en-US" dirty="0" smtClean="0"/>
              <a:t>Advantages</a:t>
            </a:r>
            <a:endParaRPr lang="en-US" alt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48" y="1506073"/>
            <a:ext cx="11716870" cy="50381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Provides protection (both read and write) across address spaces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Supports dynamic relocation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Can </a:t>
            </a:r>
            <a:r>
              <a:rPr lang="en-US" altLang="en-US" sz="2400" dirty="0" smtClean="0"/>
              <a:t>place process at different locations initially and also move </a:t>
            </a:r>
            <a:r>
              <a:rPr lang="en-US" altLang="en-US" sz="2400" dirty="0"/>
              <a:t>address </a:t>
            </a:r>
            <a:r>
              <a:rPr lang="en-US" altLang="en-US" sz="2400" dirty="0" smtClean="0"/>
              <a:t>spaces</a:t>
            </a:r>
          </a:p>
          <a:p>
            <a:pPr lvl="2">
              <a:lnSpc>
                <a:spcPct val="90000"/>
              </a:lnSpc>
            </a:pPr>
            <a:endParaRPr lang="en-US" altLang="en-US" sz="2400" dirty="0"/>
          </a:p>
          <a:p>
            <a:pPr marL="577821" lvl="2" indent="0">
              <a:lnSpc>
                <a:spcPct val="90000"/>
              </a:lnSpc>
              <a:buNone/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800" dirty="0" smtClean="0"/>
              <a:t>Simple</a:t>
            </a:r>
            <a:r>
              <a:rPr lang="en-US" altLang="en-US" sz="2800" dirty="0"/>
              <a:t>, inexpensive implementation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Few registers, little logic in MMU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Fast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Add and compare </a:t>
            </a:r>
            <a:r>
              <a:rPr lang="en-US" altLang="en-US" sz="2400" dirty="0" smtClean="0"/>
              <a:t>in parallel</a:t>
            </a:r>
            <a:endParaRPr lang="en-US" alt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64137" y="4072226"/>
            <a:ext cx="5143925" cy="219920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1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864469" y="4343604"/>
            <a:ext cx="1257404" cy="3141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0"/>
              <a:t>base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22205" y="4343604"/>
            <a:ext cx="514392" cy="3141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0"/>
              <a:t>mode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293337" y="4343604"/>
            <a:ext cx="1257404" cy="3141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0"/>
              <a:t>bounds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35685" y="4343605"/>
            <a:ext cx="8066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registers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150244" y="4186518"/>
            <a:ext cx="57419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50"/>
              <a:t>32 bits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9636266" y="4186518"/>
            <a:ext cx="57419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50"/>
              <a:t>32 bits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65051" y="4186518"/>
            <a:ext cx="44755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50"/>
              <a:t>1 bit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6892839" y="4762500"/>
            <a:ext cx="571547" cy="680706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000"/>
              <a:t>mode </a:t>
            </a:r>
            <a:br>
              <a:rPr lang="en-US" altLang="en-US" sz="1000"/>
            </a:br>
            <a:r>
              <a:rPr lang="en-US" altLang="en-US" sz="1000"/>
              <a:t>= </a:t>
            </a:r>
            <a:br>
              <a:rPr lang="en-US" altLang="en-US" sz="1000"/>
            </a:br>
            <a:r>
              <a:rPr lang="en-US" altLang="en-US" sz="1000"/>
              <a:t>user?</a:t>
            </a:r>
            <a:endParaRPr lang="en-US" altLang="en-US" sz="1100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892839" y="5600293"/>
            <a:ext cx="571547" cy="680706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000"/>
              <a:t>&lt;</a:t>
            </a:r>
            <a:br>
              <a:rPr lang="en-US" altLang="en-US" sz="1000"/>
            </a:br>
            <a:r>
              <a:rPr lang="en-US" altLang="en-US" sz="1000"/>
              <a:t>bounds?</a:t>
            </a:r>
            <a:endParaRPr lang="en-US" altLang="en-US" sz="1100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350077" y="4814862"/>
            <a:ext cx="4572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no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7292922" y="6071551"/>
            <a:ext cx="4000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no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7178613" y="5286121"/>
            <a:ext cx="4572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yes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7407232" y="5652655"/>
            <a:ext cx="4572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yes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5692590" y="5129034"/>
            <a:ext cx="120024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7464386" y="5129034"/>
            <a:ext cx="480099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7464386" y="5914465"/>
            <a:ext cx="160033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9121873" y="5600293"/>
            <a:ext cx="743011" cy="5759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0"/>
              <a:t>+ </a:t>
            </a:r>
            <a:br>
              <a:rPr lang="en-US" altLang="en-US" sz="1100"/>
            </a:br>
            <a:r>
              <a:rPr lang="en-US" altLang="en-US" sz="1100"/>
              <a:t>base</a:t>
            </a: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178613" y="5443207"/>
            <a:ext cx="0" cy="2094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" name="Freeform 37"/>
          <p:cNvSpPr>
            <a:spLocks/>
          </p:cNvSpPr>
          <p:nvPr/>
        </p:nvSpPr>
        <p:spPr bwMode="auto">
          <a:xfrm>
            <a:off x="9864885" y="5129034"/>
            <a:ext cx="514392" cy="785430"/>
          </a:xfrm>
          <a:custGeom>
            <a:avLst/>
            <a:gdLst>
              <a:gd name="T0" fmla="*/ 0 w 432"/>
              <a:gd name="T1" fmla="*/ 720 h 720"/>
              <a:gd name="T2" fmla="*/ 432 w 432"/>
              <a:gd name="T3" fmla="*/ 720 h 720"/>
              <a:gd name="T4" fmla="*/ 432 w 43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720">
                <a:moveTo>
                  <a:pt x="0" y="720"/>
                </a:moveTo>
                <a:lnTo>
                  <a:pt x="432" y="720"/>
                </a:lnTo>
                <a:lnTo>
                  <a:pt x="43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4" name="Freeform 38"/>
          <p:cNvSpPr>
            <a:spLocks/>
          </p:cNvSpPr>
          <p:nvPr/>
        </p:nvSpPr>
        <p:spPr bwMode="auto">
          <a:xfrm>
            <a:off x="5864054" y="6280999"/>
            <a:ext cx="1314559" cy="209448"/>
          </a:xfrm>
          <a:custGeom>
            <a:avLst/>
            <a:gdLst>
              <a:gd name="T0" fmla="*/ 1104 w 1104"/>
              <a:gd name="T1" fmla="*/ 0 h 192"/>
              <a:gd name="T2" fmla="*/ 1104 w 1104"/>
              <a:gd name="T3" fmla="*/ 192 h 192"/>
              <a:gd name="T4" fmla="*/ 0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1104" y="0"/>
                </a:moveTo>
                <a:lnTo>
                  <a:pt x="1104" y="192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5709261" y="6170821"/>
            <a:ext cx="2040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/>
              <a:t>error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5806900" y="4657776"/>
            <a:ext cx="670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logical</a:t>
            </a:r>
            <a:br>
              <a:rPr lang="en-US" altLang="en-US" sz="1200"/>
            </a:br>
            <a:r>
              <a:rPr lang="en-US" altLang="en-US" sz="1200"/>
              <a:t>address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11488763" y="4657777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physical</a:t>
            </a:r>
            <a:br>
              <a:rPr lang="en-US" altLang="en-US" sz="1200"/>
            </a:br>
            <a:r>
              <a:rPr lang="en-US" altLang="en-US" sz="120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6755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 and Bounds </a:t>
            </a:r>
            <a:r>
              <a:rPr lang="en-US" altLang="en-US" dirty="0" smtClean="0"/>
              <a:t>DISADVANTAGES</a:t>
            </a:r>
            <a:endParaRPr lang="en-US" alt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012" y="1667437"/>
            <a:ext cx="10899590" cy="50381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Disadvantages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process must be allocated contiguously in physical memory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Must allocate memory that may not be used by </a:t>
            </a:r>
            <a:r>
              <a:rPr lang="en-US" altLang="en-US" sz="2000" dirty="0" smtClean="0"/>
              <a:t>process</a:t>
            </a:r>
          </a:p>
          <a:p>
            <a:pPr marL="577821" lvl="2" indent="0">
              <a:lnSpc>
                <a:spcPct val="90000"/>
              </a:lnSpc>
              <a:buNone/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No partial sharing: Cannot share limited parts of address space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 lvl="2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9409950" y="3411066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Marker Felt" charset="0"/>
            </a:endParaRPr>
          </a:p>
        </p:txBody>
      </p:sp>
      <p:sp>
        <p:nvSpPr>
          <p:cNvPr id="5" name="Rectangle 207"/>
          <p:cNvSpPr>
            <a:spLocks noChangeArrowheads="1"/>
          </p:cNvSpPr>
          <p:nvPr/>
        </p:nvSpPr>
        <p:spPr bwMode="auto">
          <a:xfrm>
            <a:off x="9054350" y="3730154"/>
            <a:ext cx="22098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08"/>
          <p:cNvSpPr>
            <a:spLocks noChangeArrowheads="1"/>
          </p:cNvSpPr>
          <p:nvPr/>
        </p:nvSpPr>
        <p:spPr bwMode="auto">
          <a:xfrm>
            <a:off x="9054350" y="5901854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Stack</a:t>
            </a:r>
          </a:p>
        </p:txBody>
      </p:sp>
      <p:sp>
        <p:nvSpPr>
          <p:cNvPr id="7" name="Rectangle 209"/>
          <p:cNvSpPr>
            <a:spLocks noChangeArrowheads="1"/>
          </p:cNvSpPr>
          <p:nvPr/>
        </p:nvSpPr>
        <p:spPr bwMode="auto">
          <a:xfrm>
            <a:off x="9054350" y="3767131"/>
            <a:ext cx="2209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8" name="Rectangle 210"/>
          <p:cNvSpPr>
            <a:spLocks noChangeArrowheads="1"/>
          </p:cNvSpPr>
          <p:nvPr/>
        </p:nvSpPr>
        <p:spPr bwMode="auto">
          <a:xfrm>
            <a:off x="9054350" y="4325465"/>
            <a:ext cx="2209800" cy="63892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Heap</a:t>
            </a:r>
          </a:p>
        </p:txBody>
      </p:sp>
      <p:sp>
        <p:nvSpPr>
          <p:cNvPr id="9" name="Line 211"/>
          <p:cNvSpPr>
            <a:spLocks noChangeShapeType="1"/>
          </p:cNvSpPr>
          <p:nvPr/>
        </p:nvSpPr>
        <p:spPr bwMode="auto">
          <a:xfrm>
            <a:off x="10141320" y="4962892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212"/>
          <p:cNvSpPr>
            <a:spLocks noChangeShapeType="1"/>
          </p:cNvSpPr>
          <p:nvPr/>
        </p:nvSpPr>
        <p:spPr bwMode="auto">
          <a:xfrm>
            <a:off x="10150285" y="5554191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385178" y="3603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349320" y="650837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Multiprogramming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Goals</a:t>
            </a:r>
            <a:endParaRPr lang="en-US" alt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587" y="1649187"/>
            <a:ext cx="10873016" cy="447697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Transparency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Processes are not aware that memory is shared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Works regardless of number and/or location of processes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/>
              <a:t>Protection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Cannot corrupt OS or other processes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Privacy: Cannot read data of other processes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Efficiency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Do not waste </a:t>
            </a:r>
            <a:r>
              <a:rPr lang="en-US" altLang="en-US" sz="2000" dirty="0" smtClean="0"/>
              <a:t>memory </a:t>
            </a:r>
            <a:r>
              <a:rPr lang="en-US" altLang="en-US" sz="2000" dirty="0" smtClean="0"/>
              <a:t>resources (minimize fragmentation)</a:t>
            </a:r>
            <a:endParaRPr lang="en-US" alt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/>
              <a:t>Sharing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Cooperating </a:t>
            </a:r>
            <a:r>
              <a:rPr lang="en-US" altLang="en-US" sz="2000" dirty="0"/>
              <a:t>processes can share portions of address space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38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/>
              <a:t>5) Segmentation</a:t>
            </a:r>
            <a:endParaRPr lang="en-US" altLang="en-US" sz="5400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828801"/>
            <a:ext cx="10845802" cy="42973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Divide address space into logical segments</a:t>
            </a:r>
          </a:p>
          <a:p>
            <a:pPr lvl="1"/>
            <a:r>
              <a:rPr lang="en-US" altLang="en-US" dirty="0"/>
              <a:t>Each segment corresponds to logical entity in address space</a:t>
            </a:r>
          </a:p>
          <a:p>
            <a:pPr lvl="2"/>
            <a:r>
              <a:rPr lang="en-US" altLang="en-US" dirty="0"/>
              <a:t>code, stack, heap</a:t>
            </a:r>
          </a:p>
          <a:p>
            <a:pPr marL="0" indent="0">
              <a:buNone/>
            </a:pPr>
            <a:r>
              <a:rPr lang="en-US" altLang="en-US" dirty="0"/>
              <a:t>Each segment can independently:</a:t>
            </a:r>
          </a:p>
          <a:p>
            <a:pPr lvl="1"/>
            <a:r>
              <a:rPr lang="en-US" altLang="en-US" dirty="0"/>
              <a:t>be placed separately in physical memory</a:t>
            </a:r>
          </a:p>
          <a:p>
            <a:pPr lvl="1"/>
            <a:r>
              <a:rPr lang="en-US" altLang="en-US" dirty="0"/>
              <a:t>grow and shrink</a:t>
            </a:r>
          </a:p>
          <a:p>
            <a:pPr lvl="1"/>
            <a:r>
              <a:rPr lang="en-US" altLang="en-US" dirty="0"/>
              <a:t>be protected (separate read/write/execute protection bits)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9409950" y="3411066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Marker Felt" charset="0"/>
            </a:endParaRPr>
          </a:p>
        </p:txBody>
      </p:sp>
      <p:sp>
        <p:nvSpPr>
          <p:cNvPr id="5" name="Rectangle 207"/>
          <p:cNvSpPr>
            <a:spLocks noChangeArrowheads="1"/>
          </p:cNvSpPr>
          <p:nvPr/>
        </p:nvSpPr>
        <p:spPr bwMode="auto">
          <a:xfrm>
            <a:off x="9054350" y="3730154"/>
            <a:ext cx="22098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08"/>
          <p:cNvSpPr>
            <a:spLocks noChangeArrowheads="1"/>
          </p:cNvSpPr>
          <p:nvPr/>
        </p:nvSpPr>
        <p:spPr bwMode="auto">
          <a:xfrm>
            <a:off x="9054350" y="5901854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Stack</a:t>
            </a:r>
          </a:p>
        </p:txBody>
      </p:sp>
      <p:sp>
        <p:nvSpPr>
          <p:cNvPr id="7" name="Rectangle 209"/>
          <p:cNvSpPr>
            <a:spLocks noChangeArrowheads="1"/>
          </p:cNvSpPr>
          <p:nvPr/>
        </p:nvSpPr>
        <p:spPr bwMode="auto">
          <a:xfrm>
            <a:off x="9054350" y="3767131"/>
            <a:ext cx="2209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8" name="Rectangle 210"/>
          <p:cNvSpPr>
            <a:spLocks noChangeArrowheads="1"/>
          </p:cNvSpPr>
          <p:nvPr/>
        </p:nvSpPr>
        <p:spPr bwMode="auto">
          <a:xfrm>
            <a:off x="9054350" y="4325465"/>
            <a:ext cx="2209800" cy="63892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Heap</a:t>
            </a:r>
          </a:p>
        </p:txBody>
      </p:sp>
      <p:sp>
        <p:nvSpPr>
          <p:cNvPr id="9" name="Line 211"/>
          <p:cNvSpPr>
            <a:spLocks noChangeShapeType="1"/>
          </p:cNvSpPr>
          <p:nvPr/>
        </p:nvSpPr>
        <p:spPr bwMode="auto">
          <a:xfrm>
            <a:off x="10141320" y="4962892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212"/>
          <p:cNvSpPr>
            <a:spLocks noChangeShapeType="1"/>
          </p:cNvSpPr>
          <p:nvPr/>
        </p:nvSpPr>
        <p:spPr bwMode="auto">
          <a:xfrm>
            <a:off x="10150285" y="5554191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385178" y="3603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349320" y="650837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Segmented Addressing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39153"/>
            <a:ext cx="10845802" cy="438701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Process now specifies segment and offset within segment</a:t>
            </a:r>
          </a:p>
          <a:p>
            <a:pPr marL="0" indent="0">
              <a:buNone/>
            </a:pPr>
            <a:r>
              <a:rPr lang="en-US" altLang="en-US" dirty="0" smtClean="0"/>
              <a:t>How </a:t>
            </a:r>
            <a:r>
              <a:rPr lang="en-US" altLang="en-US" dirty="0"/>
              <a:t>does process designate a particular segment?</a:t>
            </a:r>
          </a:p>
          <a:p>
            <a:pPr lvl="1"/>
            <a:r>
              <a:rPr lang="en-US" altLang="en-US" dirty="0"/>
              <a:t>Use part of logical address</a:t>
            </a:r>
          </a:p>
          <a:p>
            <a:pPr lvl="2"/>
            <a:r>
              <a:rPr lang="en-US" altLang="en-US" dirty="0"/>
              <a:t>Top bits of logical address select segment</a:t>
            </a:r>
          </a:p>
          <a:p>
            <a:pPr lvl="2"/>
            <a:r>
              <a:rPr lang="en-US" altLang="en-US" dirty="0"/>
              <a:t>Low bits of logical address select offset within </a:t>
            </a:r>
            <a:r>
              <a:rPr lang="en-US" altLang="en-US" dirty="0" smtClean="0"/>
              <a:t>segment</a:t>
            </a:r>
          </a:p>
          <a:p>
            <a:pPr marL="577821" lvl="2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What if small address space, not enough bits?</a:t>
            </a:r>
          </a:p>
          <a:p>
            <a:pPr lvl="1"/>
            <a:r>
              <a:rPr lang="en-US" altLang="en-US" sz="2000" dirty="0"/>
              <a:t>Implicitly by type of memory reference</a:t>
            </a:r>
          </a:p>
          <a:p>
            <a:pPr lvl="1"/>
            <a:r>
              <a:rPr lang="en-US" altLang="en-US" sz="2000" dirty="0"/>
              <a:t>Special registers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Segmentation Implementation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5410200"/>
            <a:ext cx="8458200" cy="1524000"/>
          </a:xfrm>
        </p:spPr>
        <p:txBody>
          <a:bodyPr/>
          <a:lstStyle/>
          <a:p>
            <a:pPr lvl="1">
              <a:buFont typeface="Times" charset="0"/>
              <a:buNone/>
            </a:pPr>
            <a:endParaRPr lang="en-US" altLang="en-US"/>
          </a:p>
          <a:p>
            <a:pPr lvl="1"/>
            <a:endParaRPr lang="en-US" altLang="en-US"/>
          </a:p>
        </p:txBody>
      </p:sp>
      <p:graphicFrame>
        <p:nvGraphicFramePr>
          <p:cNvPr id="16900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30551"/>
              </p:ext>
            </p:extLst>
          </p:nvPr>
        </p:nvGraphicFramePr>
        <p:xfrm>
          <a:off x="2667000" y="2667000"/>
          <a:ext cx="6096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Segment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Bounds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R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0x6ff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0x4ff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0xfff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9006" name="Rectangle 46"/>
          <p:cNvSpPr>
            <a:spLocks noChangeArrowheads="1"/>
          </p:cNvSpPr>
          <p:nvPr/>
        </p:nvSpPr>
        <p:spPr bwMode="auto">
          <a:xfrm>
            <a:off x="340659" y="1461245"/>
            <a:ext cx="11734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Chalkboard" charset="0"/>
              </a:defRPr>
            </a:lvl1pPr>
            <a:lvl2pPr marL="742950" indent="-285750">
              <a:spcBef>
                <a:spcPct val="20000"/>
              </a:spcBef>
              <a:buFont typeface="Times" charset="0"/>
              <a:buChar char="•"/>
              <a:defRPr sz="2400">
                <a:solidFill>
                  <a:schemeClr val="tx1"/>
                </a:solidFill>
                <a:latin typeface="Chalkboard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halkboard" charset="0"/>
              </a:defRPr>
            </a:lvl3pPr>
            <a:lvl4pPr marL="1600200" indent="-228600">
              <a:spcBef>
                <a:spcPct val="20000"/>
              </a:spcBef>
              <a:buFont typeface="Times" charset="0"/>
              <a:buChar char="•"/>
              <a:defRPr>
                <a:solidFill>
                  <a:schemeClr val="tx1"/>
                </a:solidFill>
                <a:latin typeface="Chalkboard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halkboard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2"/>
                </a:solidFill>
                <a:latin typeface="+mn-lt"/>
              </a:rPr>
              <a:t>MMU contains Segment Table (per process)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2"/>
                </a:solidFill>
                <a:latin typeface="+mn-lt"/>
              </a:rPr>
              <a:t>Each segment has own base and bounds, protection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2"/>
                </a:solidFill>
                <a:latin typeface="+mn-lt"/>
              </a:rPr>
              <a:t>Example: 14 bit logical address, 4 </a:t>
            </a:r>
            <a:r>
              <a:rPr lang="en-US" altLang="en-US" sz="2000" dirty="0" smtClean="0">
                <a:solidFill>
                  <a:schemeClr val="bg2"/>
                </a:solidFill>
                <a:latin typeface="+mn-lt"/>
              </a:rPr>
              <a:t>segments; how many bits for segment? How many bits for offset?</a:t>
            </a:r>
            <a:endParaRPr lang="en-US" altLang="en-US" sz="2000" dirty="0">
              <a:solidFill>
                <a:schemeClr val="bg2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None/>
            </a:pPr>
            <a:endParaRPr lang="en-US" altLang="en-US" sz="2000" dirty="0">
              <a:solidFill>
                <a:schemeClr val="bg2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54858" y="3100569"/>
            <a:ext cx="2016899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chemeClr val="bg2"/>
                </a:solidFill>
              </a:rPr>
              <a:t>remember: </a:t>
            </a:r>
            <a:br>
              <a:rPr lang="en-US" altLang="en-US" smtClean="0">
                <a:solidFill>
                  <a:schemeClr val="bg2"/>
                </a:solidFill>
              </a:rPr>
            </a:br>
            <a:r>
              <a:rPr lang="en-US" altLang="en-US" smtClean="0">
                <a:solidFill>
                  <a:schemeClr val="bg2"/>
                </a:solidFill>
              </a:rPr>
              <a:t>1 </a:t>
            </a:r>
            <a:r>
              <a:rPr lang="en-US" altLang="en-US">
                <a:solidFill>
                  <a:schemeClr val="bg2"/>
                </a:solidFill>
              </a:rPr>
              <a:t>hex digit-&gt;</a:t>
            </a:r>
            <a:r>
              <a:rPr lang="en-US" altLang="en-US">
                <a:solidFill>
                  <a:schemeClr val="bg2"/>
                </a:solidFill>
              </a:rPr>
              <a:t>4 </a:t>
            </a:r>
            <a:r>
              <a:rPr lang="en-US" altLang="en-US" smtClean="0">
                <a:solidFill>
                  <a:schemeClr val="bg2"/>
                </a:solidFill>
              </a:rPr>
              <a:t>bits</a:t>
            </a:r>
            <a:endParaRPr lang="en-US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Quiz: Address Translations with Segmentation</a:t>
            </a:r>
            <a:endParaRPr lang="en-US" alt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5410200"/>
            <a:ext cx="8458200" cy="1524000"/>
          </a:xfrm>
        </p:spPr>
        <p:txBody>
          <a:bodyPr/>
          <a:lstStyle/>
          <a:p>
            <a:pPr lvl="1">
              <a:buFont typeface="Times" charset="0"/>
              <a:buNone/>
            </a:pPr>
            <a:endParaRPr lang="en-US" altLang="en-US"/>
          </a:p>
          <a:p>
            <a:pPr lvl="1"/>
            <a:endParaRPr lang="en-US" altLang="en-US"/>
          </a:p>
        </p:txBody>
      </p:sp>
      <p:graphicFrame>
        <p:nvGraphicFramePr>
          <p:cNvPr id="16900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30551"/>
              </p:ext>
            </p:extLst>
          </p:nvPr>
        </p:nvGraphicFramePr>
        <p:xfrm>
          <a:off x="2667000" y="2667000"/>
          <a:ext cx="6096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Segment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Bounds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R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0x6ff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0x4ff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0xfff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1 1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0x000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halkboard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imes" charset="0"/>
                        <a:defRPr sz="2000">
                          <a:solidFill>
                            <a:schemeClr val="tx1"/>
                          </a:solidFill>
                          <a:latin typeface="Chalkboard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halkboard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charset="0"/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halkboard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9006" name="Rectangle 46"/>
          <p:cNvSpPr>
            <a:spLocks noChangeArrowheads="1"/>
          </p:cNvSpPr>
          <p:nvPr/>
        </p:nvSpPr>
        <p:spPr bwMode="auto">
          <a:xfrm>
            <a:off x="340659" y="1461245"/>
            <a:ext cx="1170790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Chalkboard" charset="0"/>
              </a:defRPr>
            </a:lvl1pPr>
            <a:lvl2pPr marL="742950" indent="-285750">
              <a:spcBef>
                <a:spcPct val="20000"/>
              </a:spcBef>
              <a:buFont typeface="Times" charset="0"/>
              <a:buChar char="•"/>
              <a:defRPr sz="2400">
                <a:solidFill>
                  <a:schemeClr val="tx1"/>
                </a:solidFill>
                <a:latin typeface="Chalkboard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halkboard" charset="0"/>
              </a:defRPr>
            </a:lvl3pPr>
            <a:lvl4pPr marL="1600200" indent="-228600">
              <a:spcBef>
                <a:spcPct val="20000"/>
              </a:spcBef>
              <a:buFont typeface="Times" charset="0"/>
              <a:buChar char="•"/>
              <a:defRPr>
                <a:solidFill>
                  <a:schemeClr val="tx1"/>
                </a:solidFill>
                <a:latin typeface="Chalkboard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halkboard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2"/>
                </a:solidFill>
                <a:latin typeface="+mn-lt"/>
              </a:rPr>
              <a:t>MMU contains Segment Table (per process)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2"/>
                </a:solidFill>
                <a:latin typeface="+mn-lt"/>
              </a:rPr>
              <a:t>Each segment has own base and bounds, protection bits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chemeClr val="bg2"/>
                </a:solidFill>
                <a:latin typeface="+mn-lt"/>
              </a:rPr>
              <a:t>Example: 14 bit logical address, 4 </a:t>
            </a:r>
            <a:r>
              <a:rPr lang="en-US" altLang="en-US" sz="2000" dirty="0" smtClean="0">
                <a:solidFill>
                  <a:schemeClr val="bg2"/>
                </a:solidFill>
                <a:latin typeface="+mn-lt"/>
              </a:rPr>
              <a:t>segments; how many bits for segment</a:t>
            </a:r>
            <a:r>
              <a:rPr lang="en-US" altLang="en-US" sz="2000" dirty="0">
                <a:solidFill>
                  <a:schemeClr val="bg2"/>
                </a:solidFill>
                <a:latin typeface="+mn-lt"/>
              </a:rPr>
              <a:t>? How many bits for offset?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chemeClr val="bg2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None/>
            </a:pPr>
            <a:endParaRPr lang="en-US" altLang="en-US" sz="2000" dirty="0">
              <a:solidFill>
                <a:schemeClr val="bg2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69007" name="Rectangle 47"/>
          <p:cNvSpPr>
            <a:spLocks noChangeArrowheads="1"/>
          </p:cNvSpPr>
          <p:nvPr/>
        </p:nvSpPr>
        <p:spPr bwMode="auto">
          <a:xfrm>
            <a:off x="484093" y="5141258"/>
            <a:ext cx="1156447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Chalkboard" charset="0"/>
              </a:defRPr>
            </a:lvl1pPr>
            <a:lvl2pPr marL="742950" indent="-285750">
              <a:spcBef>
                <a:spcPct val="20000"/>
              </a:spcBef>
              <a:buFont typeface="Times" charset="0"/>
              <a:buChar char="•"/>
              <a:defRPr sz="2400">
                <a:solidFill>
                  <a:schemeClr val="tx1"/>
                </a:solidFill>
                <a:latin typeface="Chalkboard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halkboard" charset="0"/>
              </a:defRPr>
            </a:lvl3pPr>
            <a:lvl4pPr marL="1600200" indent="-228600">
              <a:spcBef>
                <a:spcPct val="20000"/>
              </a:spcBef>
              <a:buFont typeface="Times" charset="0"/>
              <a:buChar char="•"/>
              <a:defRPr>
                <a:solidFill>
                  <a:schemeClr val="tx1"/>
                </a:solidFill>
                <a:latin typeface="Chalkboard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halkboard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halkboard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2"/>
                </a:solidFill>
              </a:rPr>
              <a:t>Translate logical addresses </a:t>
            </a:r>
            <a:r>
              <a:rPr lang="en-US" altLang="en-US" sz="2400" dirty="0" smtClean="0">
                <a:solidFill>
                  <a:schemeClr val="bg2"/>
                </a:solidFill>
              </a:rPr>
              <a:t>(in hex) to </a:t>
            </a:r>
            <a:r>
              <a:rPr lang="en-US" altLang="en-US" sz="2400" dirty="0">
                <a:solidFill>
                  <a:schemeClr val="bg2"/>
                </a:solidFill>
              </a:rPr>
              <a:t>physical </a:t>
            </a:r>
            <a:r>
              <a:rPr lang="en-US" altLang="en-US" sz="2400" dirty="0" smtClean="0">
                <a:solidFill>
                  <a:schemeClr val="bg2"/>
                </a:solidFill>
              </a:rPr>
              <a:t>addresses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bg2"/>
                </a:solidFill>
                <a:latin typeface="Courier" charset="0"/>
              </a:rPr>
              <a:t>0x0240: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bg2"/>
                </a:solidFill>
                <a:latin typeface="Courier" charset="0"/>
              </a:rPr>
              <a:t>0x1108</a:t>
            </a:r>
            <a:r>
              <a:rPr lang="en-US" altLang="en-US" sz="1800" dirty="0">
                <a:solidFill>
                  <a:schemeClr val="bg2"/>
                </a:solidFill>
                <a:latin typeface="Courier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2"/>
                </a:solidFill>
                <a:latin typeface="Courier" charset="0"/>
              </a:rPr>
              <a:t>0x265c: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2"/>
                </a:solidFill>
                <a:latin typeface="Courier" charset="0"/>
              </a:rPr>
              <a:t>0x3002: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54858" y="3100569"/>
            <a:ext cx="2016899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chemeClr val="bg2"/>
                </a:solidFill>
              </a:rPr>
              <a:t>remember: </a:t>
            </a:r>
            <a:br>
              <a:rPr lang="en-US" altLang="en-US" smtClean="0">
                <a:solidFill>
                  <a:schemeClr val="bg2"/>
                </a:solidFill>
              </a:rPr>
            </a:br>
            <a:r>
              <a:rPr lang="en-US" altLang="en-US" smtClean="0">
                <a:solidFill>
                  <a:schemeClr val="bg2"/>
                </a:solidFill>
              </a:rPr>
              <a:t>1 </a:t>
            </a:r>
            <a:r>
              <a:rPr lang="en-US" altLang="en-US">
                <a:solidFill>
                  <a:schemeClr val="bg2"/>
                </a:solidFill>
              </a:rPr>
              <a:t>hex digit-&gt;</a:t>
            </a:r>
            <a:r>
              <a:rPr lang="en-US" altLang="en-US">
                <a:solidFill>
                  <a:schemeClr val="bg2"/>
                </a:solidFill>
              </a:rPr>
              <a:t>4 </a:t>
            </a:r>
            <a:r>
              <a:rPr lang="en-US" altLang="en-US" smtClean="0">
                <a:solidFill>
                  <a:schemeClr val="bg2"/>
                </a:solidFill>
              </a:rPr>
              <a:t>bits</a:t>
            </a:r>
            <a:endParaRPr lang="en-US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Shape 1300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heap (seg1)</a:t>
            </a:r>
          </a:p>
        </p:txBody>
      </p:sp>
      <p:sp>
        <p:nvSpPr>
          <p:cNvPr id="1301" name="Shape 1301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02" name="Shape 1302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03" name="Shape 1303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stack (seg2)</a:t>
            </a:r>
          </a:p>
        </p:txBody>
      </p:sp>
      <p:sp>
        <p:nvSpPr>
          <p:cNvPr id="1304" name="Shape 1304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05" name="Shape 1305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06" name="Shape 1306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0x1600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07" name="Shape 130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0x2000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08" name="Shape 130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09" name="Shape 130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0x800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10" name="Shape 131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0x1200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11" name="Shape 131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12" name="Shape 131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0</a:t>
            </a:r>
            <a:r>
              <a:rPr lang="en-US" sz="1687" dirty="0" smtClean="0">
                <a:solidFill>
                  <a:srgbClr val="FFFFFF"/>
                </a:solidFill>
              </a:rPr>
              <a:t>x00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1313" name="Shape 1313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0x2010, R1</a:t>
            </a:r>
          </a:p>
        </p:txBody>
      </p:sp>
      <p:sp>
        <p:nvSpPr>
          <p:cNvPr id="1314" name="Shape 1314"/>
          <p:cNvSpPr/>
          <p:nvPr/>
        </p:nvSpPr>
        <p:spPr>
          <a:xfrm flipV="1">
            <a:off x="8130999" y="1139348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15" name="Shape 1315"/>
          <p:cNvSpPr/>
          <p:nvPr/>
        </p:nvSpPr>
        <p:spPr>
          <a:xfrm flipH="1" flipV="1">
            <a:off x="5785487" y="1423058"/>
            <a:ext cx="416548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16" name="Shape 1316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Virtual</a:t>
            </a:r>
            <a:r>
              <a:rPr lang="en-US" sz="1828" dirty="0" smtClean="0">
                <a:solidFill>
                  <a:srgbClr val="FFFFFF"/>
                </a:solidFill>
              </a:rPr>
              <a:t> (hex)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17" name="Shape 1317"/>
          <p:cNvSpPr/>
          <p:nvPr/>
        </p:nvSpPr>
        <p:spPr>
          <a:xfrm>
            <a:off x="8189242" y="1078147"/>
            <a:ext cx="240346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Physical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</a:rPr>
              <a:t>Segment numbers: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0: </a:t>
            </a:r>
            <a:r>
              <a:rPr lang="en-US" dirty="0" err="1">
                <a:solidFill>
                  <a:srgbClr val="FFFFFF"/>
                </a:solidFill>
              </a:rPr>
              <a:t>code+data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1: heap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2: stack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6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Shape 1319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heap (seg1)</a:t>
            </a:r>
          </a:p>
        </p:txBody>
      </p:sp>
      <p:sp>
        <p:nvSpPr>
          <p:cNvPr id="1320" name="Shape 1320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21" name="Shape 1321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22" name="Shape 1322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stack (seg2)</a:t>
            </a:r>
          </a:p>
        </p:txBody>
      </p:sp>
      <p:sp>
        <p:nvSpPr>
          <p:cNvPr id="1323" name="Shape 1323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24" name="Shape 1324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32" name="Shape 1332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0x2010, R1</a:t>
            </a:r>
          </a:p>
        </p:txBody>
      </p:sp>
      <p:sp>
        <p:nvSpPr>
          <p:cNvPr id="1333" name="Shape 1333"/>
          <p:cNvSpPr/>
          <p:nvPr/>
        </p:nvSpPr>
        <p:spPr>
          <a:xfrm flipV="1">
            <a:off x="8130999" y="1139348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34" name="Shape 1334"/>
          <p:cNvSpPr/>
          <p:nvPr/>
        </p:nvSpPr>
        <p:spPr>
          <a:xfrm flipH="1" flipV="1">
            <a:off x="5785487" y="1423058"/>
            <a:ext cx="416548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35" name="Shape 1335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Virtual</a:t>
            </a:r>
            <a:r>
              <a:rPr lang="en-US" sz="1828" dirty="0" smtClean="0">
                <a:solidFill>
                  <a:srgbClr val="FFFFFF"/>
                </a:solidFill>
              </a:rPr>
              <a:t> (hex)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36" name="Shape 1336"/>
          <p:cNvSpPr/>
          <p:nvPr/>
        </p:nvSpPr>
        <p:spPr>
          <a:xfrm>
            <a:off x="8189242" y="1078147"/>
            <a:ext cx="259529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Physical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37" name="Shape 1337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dirty="0" smtClean="0">
                <a:solidFill>
                  <a:srgbClr val="FFFFFF"/>
                </a:solidFill>
              </a:rPr>
              <a:t>0x1600 + 0x010 = 0x1610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38" name="Shape 1338"/>
          <p:cNvSpPr/>
          <p:nvPr/>
        </p:nvSpPr>
        <p:spPr>
          <a:xfrm>
            <a:off x="4842748" y="3354482"/>
            <a:ext cx="146876" cy="1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3" name="Rectangle 22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</a:rPr>
              <a:t>Segment numbers: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0: </a:t>
            </a:r>
            <a:r>
              <a:rPr lang="en-US" dirty="0" err="1">
                <a:solidFill>
                  <a:srgbClr val="FFFFFF"/>
                </a:solidFill>
              </a:rPr>
              <a:t>code+data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1: heap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2: stack</a:t>
            </a:r>
          </a:p>
        </p:txBody>
      </p:sp>
      <p:sp>
        <p:nvSpPr>
          <p:cNvPr id="24" name="Shape 1306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0x1600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5" name="Shape 130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0x2000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6" name="Shape 130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7" name="Shape 130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0x800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8" name="Shape 131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0x1200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9" name="Shape 131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0" name="Shape 131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0</a:t>
            </a:r>
            <a:r>
              <a:rPr lang="en-US" sz="1687" dirty="0" smtClean="0">
                <a:solidFill>
                  <a:srgbClr val="FFFFFF"/>
                </a:solidFill>
              </a:rPr>
              <a:t>x00</a:t>
            </a:r>
            <a:endParaRPr sz="1687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Shape 1340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heap (seg1)</a:t>
            </a:r>
          </a:p>
        </p:txBody>
      </p:sp>
      <p:sp>
        <p:nvSpPr>
          <p:cNvPr id="1341" name="Shape 1341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42" name="Shape 1342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43" name="Shape 1343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stack (seg2)</a:t>
            </a:r>
          </a:p>
        </p:txBody>
      </p:sp>
      <p:sp>
        <p:nvSpPr>
          <p:cNvPr id="1344" name="Shape 1344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45" name="Shape 1345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53" name="Shape 1353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0x2010, R1</a:t>
            </a:r>
          </a:p>
        </p:txBody>
      </p:sp>
      <p:sp>
        <p:nvSpPr>
          <p:cNvPr id="1354" name="Shape 1354"/>
          <p:cNvSpPr/>
          <p:nvPr/>
        </p:nvSpPr>
        <p:spPr>
          <a:xfrm flipV="1">
            <a:off x="8130999" y="1139348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55" name="Shape 1355"/>
          <p:cNvSpPr/>
          <p:nvPr/>
        </p:nvSpPr>
        <p:spPr>
          <a:xfrm flipH="1" flipV="1">
            <a:off x="5785487" y="1423058"/>
            <a:ext cx="416548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56" name="Shape 1356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Virtual</a:t>
            </a:r>
            <a:r>
              <a:rPr lang="en-US" sz="1828" dirty="0" smtClean="0">
                <a:solidFill>
                  <a:srgbClr val="FFFFFF"/>
                </a:solidFill>
              </a:rPr>
              <a:t> (hex)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57" name="Shape 1357"/>
          <p:cNvSpPr/>
          <p:nvPr/>
        </p:nvSpPr>
        <p:spPr>
          <a:xfrm>
            <a:off x="8189242" y="1078147"/>
            <a:ext cx="2806998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Physical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58" name="Shape 1358"/>
          <p:cNvSpPr/>
          <p:nvPr/>
        </p:nvSpPr>
        <p:spPr>
          <a:xfrm>
            <a:off x="8189242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59" name="Shape 1359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0x1010, R1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</a:rPr>
              <a:t>Segment numbers: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0: </a:t>
            </a:r>
            <a:r>
              <a:rPr lang="en-US" dirty="0" err="1">
                <a:solidFill>
                  <a:srgbClr val="FFFFFF"/>
                </a:solidFill>
              </a:rPr>
              <a:t>code+data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1: heap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2: stack</a:t>
            </a:r>
          </a:p>
        </p:txBody>
      </p:sp>
      <p:sp>
        <p:nvSpPr>
          <p:cNvPr id="23" name="Shape 1306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0x1600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4" name="Shape 130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0x2000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5" name="Shape 130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6" name="Shape 130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0x800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7" name="Shape 131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0x1200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8" name="Shape 131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9" name="Shape 131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0</a:t>
            </a:r>
            <a:r>
              <a:rPr lang="en-US" sz="1687" dirty="0" smtClean="0">
                <a:solidFill>
                  <a:srgbClr val="FFFFFF"/>
                </a:solidFill>
              </a:rPr>
              <a:t>x00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0" name="Shape 1337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dirty="0" smtClean="0">
                <a:solidFill>
                  <a:srgbClr val="FFFFFF"/>
                </a:solidFill>
              </a:rPr>
              <a:t>0x1600 + 0x010 = 0x1610</a:t>
            </a:r>
            <a:endParaRPr sz="1828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Shape 1361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heap (seg1)</a:t>
            </a:r>
          </a:p>
        </p:txBody>
      </p:sp>
      <p:sp>
        <p:nvSpPr>
          <p:cNvPr id="1362" name="Shape 1362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63" name="Shape 1363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64" name="Shape 1364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stack (seg2)</a:t>
            </a:r>
          </a:p>
        </p:txBody>
      </p:sp>
      <p:sp>
        <p:nvSpPr>
          <p:cNvPr id="1365" name="Shape 1365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66" name="Shape 1366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74" name="Shape 1374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0x2010, R1</a:t>
            </a:r>
          </a:p>
        </p:txBody>
      </p:sp>
      <p:sp>
        <p:nvSpPr>
          <p:cNvPr id="1375" name="Shape 1375"/>
          <p:cNvSpPr/>
          <p:nvPr/>
        </p:nvSpPr>
        <p:spPr>
          <a:xfrm flipV="1">
            <a:off x="8130999" y="1139348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76" name="Shape 1376"/>
          <p:cNvSpPr/>
          <p:nvPr/>
        </p:nvSpPr>
        <p:spPr>
          <a:xfrm flipH="1" flipV="1">
            <a:off x="5785487" y="1423058"/>
            <a:ext cx="416548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77" name="Shape 1377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Virtual</a:t>
            </a:r>
            <a:r>
              <a:rPr lang="en-US" sz="1828" dirty="0" smtClean="0">
                <a:solidFill>
                  <a:srgbClr val="FFFFFF"/>
                </a:solidFill>
              </a:rPr>
              <a:t> (hex)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78" name="Shape 1378"/>
          <p:cNvSpPr/>
          <p:nvPr/>
        </p:nvSpPr>
        <p:spPr>
          <a:xfrm>
            <a:off x="8189242" y="1078147"/>
            <a:ext cx="2720895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 smtClean="0">
                <a:solidFill>
                  <a:srgbClr val="FFFFFF"/>
                </a:solidFill>
              </a:rPr>
              <a:t>Physical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80" name="Shape 1380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0x1010, R1</a:t>
            </a:r>
          </a:p>
        </p:txBody>
      </p:sp>
      <p:sp>
        <p:nvSpPr>
          <p:cNvPr id="1381" name="Shape 1381"/>
          <p:cNvSpPr/>
          <p:nvPr/>
        </p:nvSpPr>
        <p:spPr>
          <a:xfrm>
            <a:off x="8189242" y="1792522"/>
            <a:ext cx="2888268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smtClean="0">
                <a:solidFill>
                  <a:srgbClr val="FFFFFF"/>
                </a:solidFill>
              </a:rPr>
              <a:t>0x400 + 0x010 = 0x410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382" name="Shape 1382"/>
          <p:cNvSpPr/>
          <p:nvPr/>
        </p:nvSpPr>
        <p:spPr>
          <a:xfrm>
            <a:off x="4842748" y="1764998"/>
            <a:ext cx="146876" cy="1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" name="Rectangle 23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</a:rPr>
              <a:t>Segment numbers: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0: </a:t>
            </a:r>
            <a:r>
              <a:rPr lang="en-US" dirty="0" err="1">
                <a:solidFill>
                  <a:srgbClr val="FFFFFF"/>
                </a:solidFill>
              </a:rPr>
              <a:t>code+data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1: heap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2: stack</a:t>
            </a:r>
          </a:p>
        </p:txBody>
      </p:sp>
      <p:sp>
        <p:nvSpPr>
          <p:cNvPr id="25" name="Shape 1306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0x1600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6" name="Shape 130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0x2000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7" name="Shape 130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8" name="Shape 130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0x800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9" name="Shape 131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0x1200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0" name="Shape 131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1" name="Shape 131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0</a:t>
            </a:r>
            <a:r>
              <a:rPr lang="en-US" sz="1687" dirty="0" smtClean="0">
                <a:solidFill>
                  <a:srgbClr val="FFFFFF"/>
                </a:solidFill>
              </a:rPr>
              <a:t>x00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2" name="Shape 1337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dirty="0" smtClean="0">
                <a:solidFill>
                  <a:srgbClr val="FFFFFF"/>
                </a:solidFill>
              </a:rPr>
              <a:t>0x1600 + 0x010 = 0x1610</a:t>
            </a:r>
            <a:endParaRPr sz="1828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Shape 1384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heap (seg1)</a:t>
            </a:r>
          </a:p>
        </p:txBody>
      </p:sp>
      <p:sp>
        <p:nvSpPr>
          <p:cNvPr id="1385" name="Shape 1385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86" name="Shape 1386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87" name="Shape 1387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stack (seg2)</a:t>
            </a:r>
          </a:p>
        </p:txBody>
      </p:sp>
      <p:sp>
        <p:nvSpPr>
          <p:cNvPr id="1388" name="Shape 1388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89" name="Shape 1389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97" name="Shape 1397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0x2010, R1</a:t>
            </a:r>
          </a:p>
        </p:txBody>
      </p:sp>
      <p:sp>
        <p:nvSpPr>
          <p:cNvPr id="1398" name="Shape 1398"/>
          <p:cNvSpPr/>
          <p:nvPr/>
        </p:nvSpPr>
        <p:spPr>
          <a:xfrm flipV="1">
            <a:off x="8130999" y="1139348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99" name="Shape 1399"/>
          <p:cNvSpPr/>
          <p:nvPr/>
        </p:nvSpPr>
        <p:spPr>
          <a:xfrm flipH="1" flipV="1">
            <a:off x="5785487" y="1423058"/>
            <a:ext cx="416548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00" name="Shape 1400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1401" name="Shape 1401"/>
          <p:cNvSpPr/>
          <p:nvPr/>
        </p:nvSpPr>
        <p:spPr>
          <a:xfrm>
            <a:off x="8189242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1403" name="Shape 1403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0x1010, R1</a:t>
            </a:r>
          </a:p>
        </p:txBody>
      </p:sp>
      <p:sp>
        <p:nvSpPr>
          <p:cNvPr id="1405" name="Shape 1405"/>
          <p:cNvSpPr/>
          <p:nvPr/>
        </p:nvSpPr>
        <p:spPr>
          <a:xfrm>
            <a:off x="5867523" y="2149710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0x1100, R1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</a:rPr>
              <a:t>Segment numbers: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0: </a:t>
            </a:r>
            <a:r>
              <a:rPr lang="en-US" dirty="0" err="1">
                <a:solidFill>
                  <a:srgbClr val="FFFFFF"/>
                </a:solidFill>
              </a:rPr>
              <a:t>code+data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1: heap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2: stack</a:t>
            </a:r>
          </a:p>
        </p:txBody>
      </p:sp>
      <p:sp>
        <p:nvSpPr>
          <p:cNvPr id="25" name="Shape 1306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0x1600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6" name="Shape 130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0x2000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7" name="Shape 130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8" name="Shape 130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0x800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9" name="Shape 131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0x1200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0" name="Shape 131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1" name="Shape 131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0</a:t>
            </a:r>
            <a:r>
              <a:rPr lang="en-US" sz="1687" dirty="0" smtClean="0">
                <a:solidFill>
                  <a:srgbClr val="FFFFFF"/>
                </a:solidFill>
              </a:rPr>
              <a:t>x00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2" name="Shape 1381"/>
          <p:cNvSpPr/>
          <p:nvPr/>
        </p:nvSpPr>
        <p:spPr>
          <a:xfrm>
            <a:off x="8189242" y="1792522"/>
            <a:ext cx="2888268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smtClean="0">
                <a:solidFill>
                  <a:srgbClr val="FFFFFF"/>
                </a:solidFill>
              </a:rPr>
              <a:t>0x400 + 0x010 = 0x410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33" name="Shape 1337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dirty="0" smtClean="0">
                <a:solidFill>
                  <a:srgbClr val="FFFFFF"/>
                </a:solidFill>
              </a:rPr>
              <a:t>0x1600 + 0x010 = 0x1610</a:t>
            </a:r>
            <a:endParaRPr sz="1828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7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Shape 1407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heap (seg1)</a:t>
            </a:r>
          </a:p>
        </p:txBody>
      </p:sp>
      <p:sp>
        <p:nvSpPr>
          <p:cNvPr id="1408" name="Shape 1408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09" name="Shape 1409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10" name="Shape 1410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stack (seg2)</a:t>
            </a:r>
          </a:p>
        </p:txBody>
      </p:sp>
      <p:sp>
        <p:nvSpPr>
          <p:cNvPr id="1411" name="Shape 1411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12" name="Shape 1412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20" name="Shape 1420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0x2010, R1</a:t>
            </a:r>
          </a:p>
        </p:txBody>
      </p:sp>
      <p:sp>
        <p:nvSpPr>
          <p:cNvPr id="1421" name="Shape 1421"/>
          <p:cNvSpPr/>
          <p:nvPr/>
        </p:nvSpPr>
        <p:spPr>
          <a:xfrm flipV="1">
            <a:off x="8130999" y="1139348"/>
            <a:ext cx="1" cy="28947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22" name="Shape 1422"/>
          <p:cNvSpPr/>
          <p:nvPr/>
        </p:nvSpPr>
        <p:spPr>
          <a:xfrm flipH="1" flipV="1">
            <a:off x="5785487" y="1423058"/>
            <a:ext cx="416548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23" name="Shape 1423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Virtual</a:t>
            </a:r>
          </a:p>
        </p:txBody>
      </p:sp>
      <p:sp>
        <p:nvSpPr>
          <p:cNvPr id="1424" name="Shape 1424"/>
          <p:cNvSpPr/>
          <p:nvPr/>
        </p:nvSpPr>
        <p:spPr>
          <a:xfrm>
            <a:off x="8189242" y="1078147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28" dirty="0">
                <a:solidFill>
                  <a:srgbClr val="FFFFFF"/>
                </a:solidFill>
              </a:rPr>
              <a:t>Physical</a:t>
            </a:r>
          </a:p>
        </p:txBody>
      </p:sp>
      <p:sp>
        <p:nvSpPr>
          <p:cNvPr id="1426" name="Shape 1426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0x1010, R1</a:t>
            </a:r>
          </a:p>
        </p:txBody>
      </p:sp>
      <p:sp>
        <p:nvSpPr>
          <p:cNvPr id="1428" name="Shape 1428"/>
          <p:cNvSpPr/>
          <p:nvPr/>
        </p:nvSpPr>
        <p:spPr>
          <a:xfrm>
            <a:off x="5867523" y="2149710"/>
            <a:ext cx="1901239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load 0x1100, R1</a:t>
            </a:r>
          </a:p>
        </p:txBody>
      </p:sp>
      <p:sp>
        <p:nvSpPr>
          <p:cNvPr id="1429" name="Shape 1429"/>
          <p:cNvSpPr/>
          <p:nvPr/>
        </p:nvSpPr>
        <p:spPr>
          <a:xfrm>
            <a:off x="8189242" y="2149710"/>
            <a:ext cx="2998711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smtClean="0">
                <a:solidFill>
                  <a:srgbClr val="FFFFFF"/>
                </a:solidFill>
              </a:rPr>
              <a:t>0x400 + 0x100 = 0x500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1430" name="Shape 1430"/>
          <p:cNvSpPr/>
          <p:nvPr/>
        </p:nvSpPr>
        <p:spPr>
          <a:xfrm>
            <a:off x="4842748" y="1818576"/>
            <a:ext cx="146876" cy="1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6" name="Rectangle 25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</a:rPr>
              <a:t>Segment numbers: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0: </a:t>
            </a:r>
            <a:r>
              <a:rPr lang="en-US" dirty="0" err="1">
                <a:solidFill>
                  <a:srgbClr val="FFFFFF"/>
                </a:solidFill>
              </a:rPr>
              <a:t>code+data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1: heap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2: stack</a:t>
            </a:r>
          </a:p>
        </p:txBody>
      </p:sp>
      <p:sp>
        <p:nvSpPr>
          <p:cNvPr id="27" name="Shape 1306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0x1600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8" name="Shape 130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0x2000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29" name="Shape 130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0x2400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0" name="Shape 130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0x800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1" name="Shape 131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0x1200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2" name="Shape 131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dirty="0" smtClean="0">
                <a:solidFill>
                  <a:srgbClr val="FFFFFF"/>
                </a:solidFill>
              </a:rPr>
              <a:t>0x400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3" name="Shape 131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 smtClean="0">
                <a:solidFill>
                  <a:srgbClr val="FFFFFF"/>
                </a:solidFill>
              </a:rPr>
              <a:t>0</a:t>
            </a:r>
            <a:r>
              <a:rPr lang="en-US" sz="1687" dirty="0" smtClean="0">
                <a:solidFill>
                  <a:srgbClr val="FFFFFF"/>
                </a:solidFill>
              </a:rPr>
              <a:t>x00</a:t>
            </a:r>
            <a:endParaRPr sz="1687" dirty="0">
              <a:solidFill>
                <a:srgbClr val="FFFFFF"/>
              </a:solidFill>
            </a:endParaRPr>
          </a:p>
        </p:txBody>
      </p:sp>
      <p:sp>
        <p:nvSpPr>
          <p:cNvPr id="34" name="Shape 1381"/>
          <p:cNvSpPr/>
          <p:nvPr/>
        </p:nvSpPr>
        <p:spPr>
          <a:xfrm>
            <a:off x="8189242" y="1792522"/>
            <a:ext cx="2888268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smtClean="0">
                <a:solidFill>
                  <a:srgbClr val="FFFFFF"/>
                </a:solidFill>
              </a:rPr>
              <a:t>0x400 + 0x010 = 0x410</a:t>
            </a:r>
            <a:endParaRPr sz="1828" dirty="0">
              <a:solidFill>
                <a:srgbClr val="FFFFFF"/>
              </a:solidFill>
            </a:endParaRPr>
          </a:p>
        </p:txBody>
      </p:sp>
      <p:sp>
        <p:nvSpPr>
          <p:cNvPr id="35" name="Shape 1337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28" dirty="0" smtClean="0">
                <a:solidFill>
                  <a:srgbClr val="FFFFFF"/>
                </a:solidFill>
              </a:rPr>
              <a:t>0x1600 + 0x010 = 0x1610</a:t>
            </a:r>
            <a:endParaRPr sz="1828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8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 smtClean="0">
                <a:solidFill>
                  <a:srgbClr val="FFFFFF"/>
                </a:solidFill>
              </a:rPr>
              <a:t>Abstraction</a:t>
            </a:r>
            <a:r>
              <a:rPr lang="en-US" sz="4556" dirty="0" smtClean="0">
                <a:solidFill>
                  <a:srgbClr val="FFFFFF"/>
                </a:solidFill>
              </a:rPr>
              <a:t>: Address SPace</a:t>
            </a:r>
            <a:endParaRPr sz="4556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625" y="1828801"/>
            <a:ext cx="10720296" cy="4297363"/>
          </a:xfrm>
        </p:spPr>
        <p:txBody>
          <a:bodyPr>
            <a:normAutofit fontScale="92500" lnSpcReduction="10000"/>
          </a:bodyPr>
          <a:lstStyle/>
          <a:p>
            <a:pPr marL="0" indent="0" defTabSz="398428">
              <a:spcBef>
                <a:spcPts val="2812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ym typeface="Wingdings"/>
              </a:rPr>
              <a:t>A</a:t>
            </a:r>
            <a:r>
              <a:rPr lang="en-US" sz="2400" dirty="0" smtClean="0">
                <a:sym typeface="Wingdings"/>
              </a:rPr>
              <a:t>ddress space: </a:t>
            </a:r>
            <a:r>
              <a:rPr lang="en-US" sz="2400" dirty="0" smtClean="0">
                <a:sym typeface="Wingdings"/>
              </a:rPr>
              <a:t>Each p</a:t>
            </a:r>
            <a:r>
              <a:rPr lang="en-US" sz="2400" dirty="0" smtClean="0"/>
              <a:t>rocess </a:t>
            </a:r>
            <a:r>
              <a:rPr lang="en-US" sz="2400" dirty="0"/>
              <a:t>has set of addresses that map to </a:t>
            </a:r>
            <a:r>
              <a:rPr lang="en-US" sz="2400" dirty="0" smtClean="0"/>
              <a:t>bytes</a:t>
            </a:r>
          </a:p>
          <a:p>
            <a:pPr marL="0" indent="0" defTabSz="398428">
              <a:spcBef>
                <a:spcPts val="2812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ym typeface="Wingdings"/>
              </a:rPr>
              <a:t>Problem:</a:t>
            </a:r>
          </a:p>
          <a:p>
            <a:pPr marL="295260" lvl="1" indent="0" defTabSz="398428">
              <a:spcBef>
                <a:spcPts val="2812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189" dirty="0" smtClean="0">
                <a:sym typeface="Wingdings"/>
              </a:rPr>
              <a:t> </a:t>
            </a:r>
            <a:r>
              <a:rPr lang="en-US" sz="2189" dirty="0" smtClean="0"/>
              <a:t>How </a:t>
            </a:r>
            <a:r>
              <a:rPr lang="en-US" sz="2189" dirty="0"/>
              <a:t>can OS provide </a:t>
            </a:r>
            <a:r>
              <a:rPr lang="en-US" sz="2189" dirty="0" smtClean="0"/>
              <a:t>illusion of </a:t>
            </a:r>
            <a:r>
              <a:rPr lang="en-US" sz="2189" dirty="0" smtClean="0"/>
              <a:t>private </a:t>
            </a:r>
            <a:r>
              <a:rPr lang="en-US" sz="2189" dirty="0"/>
              <a:t>address </a:t>
            </a:r>
            <a:r>
              <a:rPr lang="en-US" sz="2189" dirty="0" smtClean="0"/>
              <a:t>space to each process?</a:t>
            </a:r>
            <a:endParaRPr lang="en-US" sz="2189" dirty="0"/>
          </a:p>
          <a:p>
            <a:pPr marL="0" indent="0" defTabSz="398428">
              <a:spcBef>
                <a:spcPts val="2812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Review</a:t>
            </a:r>
            <a:r>
              <a:rPr lang="en-US" sz="2400" dirty="0"/>
              <a:t>: What is in an address space</a:t>
            </a:r>
            <a:r>
              <a:rPr lang="en-US" sz="2400" dirty="0" smtClean="0"/>
              <a:t>?</a:t>
            </a:r>
          </a:p>
          <a:p>
            <a:pPr marL="0" indent="0" defTabSz="398428">
              <a:spcBef>
                <a:spcPts val="2812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Address space has static and dynamic components</a:t>
            </a:r>
          </a:p>
          <a:p>
            <a:pPr marL="638160" lvl="1" indent="-342900" defTabSz="398428">
              <a:spcBef>
                <a:spcPts val="2812"/>
              </a:spcBef>
              <a:defRPr sz="1800">
                <a:solidFill>
                  <a:srgbClr val="000000"/>
                </a:solidFill>
              </a:defRPr>
            </a:pPr>
            <a:r>
              <a:rPr lang="en-US" sz="2189" dirty="0" smtClean="0"/>
              <a:t>Static: Code and some global variables</a:t>
            </a:r>
          </a:p>
          <a:p>
            <a:pPr marL="638160" lvl="1" indent="-342900" defTabSz="398428">
              <a:spcBef>
                <a:spcPts val="2812"/>
              </a:spcBef>
              <a:defRPr sz="1800">
                <a:solidFill>
                  <a:srgbClr val="000000"/>
                </a:solidFill>
              </a:defRPr>
            </a:pPr>
            <a:r>
              <a:rPr lang="en-US" sz="2189" dirty="0" smtClean="0"/>
              <a:t>Dynamic: Stack and Heap</a:t>
            </a:r>
            <a:endParaRPr lang="en-US" sz="2189" dirty="0"/>
          </a:p>
          <a:p>
            <a:endParaRPr lang="en-US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8818282" y="2442882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Marker Felt" charset="0"/>
            </a:endParaRPr>
          </a:p>
        </p:txBody>
      </p:sp>
      <p:sp>
        <p:nvSpPr>
          <p:cNvPr id="6" name="Rectangle 207"/>
          <p:cNvSpPr>
            <a:spLocks noChangeArrowheads="1"/>
          </p:cNvSpPr>
          <p:nvPr/>
        </p:nvSpPr>
        <p:spPr bwMode="auto">
          <a:xfrm>
            <a:off x="8462682" y="2761970"/>
            <a:ext cx="22098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8"/>
          <p:cNvSpPr>
            <a:spLocks noChangeArrowheads="1"/>
          </p:cNvSpPr>
          <p:nvPr/>
        </p:nvSpPr>
        <p:spPr bwMode="auto">
          <a:xfrm>
            <a:off x="8462682" y="493367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Stack</a:t>
            </a:r>
          </a:p>
        </p:txBody>
      </p:sp>
      <p:sp>
        <p:nvSpPr>
          <p:cNvPr id="8" name="Rectangle 209"/>
          <p:cNvSpPr>
            <a:spLocks noChangeArrowheads="1"/>
          </p:cNvSpPr>
          <p:nvPr/>
        </p:nvSpPr>
        <p:spPr bwMode="auto">
          <a:xfrm>
            <a:off x="8462682" y="2798947"/>
            <a:ext cx="2209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9" name="Rectangle 210"/>
          <p:cNvSpPr>
            <a:spLocks noChangeArrowheads="1"/>
          </p:cNvSpPr>
          <p:nvPr/>
        </p:nvSpPr>
        <p:spPr bwMode="auto">
          <a:xfrm>
            <a:off x="8462682" y="3357281"/>
            <a:ext cx="2209800" cy="63892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Heap</a:t>
            </a:r>
          </a:p>
        </p:txBody>
      </p:sp>
      <p:sp>
        <p:nvSpPr>
          <p:cNvPr id="10" name="Line 211"/>
          <p:cNvSpPr>
            <a:spLocks noChangeShapeType="1"/>
          </p:cNvSpPr>
          <p:nvPr/>
        </p:nvSpPr>
        <p:spPr bwMode="auto">
          <a:xfrm>
            <a:off x="9549652" y="399470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12"/>
          <p:cNvSpPr>
            <a:spLocks noChangeShapeType="1"/>
          </p:cNvSpPr>
          <p:nvPr/>
        </p:nvSpPr>
        <p:spPr bwMode="auto">
          <a:xfrm>
            <a:off x="9558617" y="4586007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93510" y="2635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7652" y="554019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Advantages </a:t>
            </a:r>
            <a:r>
              <a:rPr lang="en-US" altLang="en-US" dirty="0"/>
              <a:t>of Segmentation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729" y="1667435"/>
            <a:ext cx="10827873" cy="49843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211" dirty="0" smtClean="0"/>
              <a:t>Enables </a:t>
            </a:r>
            <a:r>
              <a:rPr lang="en-US" altLang="en-US" sz="2211" dirty="0"/>
              <a:t>sparse allocation of address space</a:t>
            </a:r>
          </a:p>
          <a:p>
            <a:pPr lvl="1">
              <a:lnSpc>
                <a:spcPct val="90000"/>
              </a:lnSpc>
            </a:pPr>
            <a:r>
              <a:rPr lang="en-US" altLang="en-US" sz="2011" dirty="0"/>
              <a:t>Stack and heap can grow independently</a:t>
            </a:r>
          </a:p>
          <a:p>
            <a:pPr lvl="1">
              <a:lnSpc>
                <a:spcPct val="90000"/>
              </a:lnSpc>
            </a:pPr>
            <a:r>
              <a:rPr lang="en-US" altLang="en-US" sz="2011" dirty="0"/>
              <a:t>Heap: If no data on free list, dynamic memory allocator requests more from OS (e.g., UNIX: </a:t>
            </a:r>
            <a:r>
              <a:rPr lang="en-US" altLang="en-US" sz="2011" dirty="0" err="1"/>
              <a:t>malloc</a:t>
            </a:r>
            <a:r>
              <a:rPr lang="en-US" altLang="en-US" sz="2011" dirty="0"/>
              <a:t> calls </a:t>
            </a:r>
            <a:r>
              <a:rPr lang="en-US" altLang="en-US" sz="2011" dirty="0" err="1"/>
              <a:t>sbrk</a:t>
            </a:r>
            <a:r>
              <a:rPr lang="en-US" altLang="en-US" sz="2011" dirty="0"/>
              <a:t>())</a:t>
            </a:r>
          </a:p>
          <a:p>
            <a:pPr lvl="1">
              <a:lnSpc>
                <a:spcPct val="90000"/>
              </a:lnSpc>
            </a:pPr>
            <a:r>
              <a:rPr lang="en-US" altLang="en-US" sz="2011" dirty="0"/>
              <a:t>Stack: OS recognizes reference outside legal segment, extends stack implicitly</a:t>
            </a:r>
          </a:p>
          <a:p>
            <a:pPr>
              <a:lnSpc>
                <a:spcPct val="90000"/>
              </a:lnSpc>
            </a:pPr>
            <a:r>
              <a:rPr lang="en-US" altLang="en-US" sz="2211" dirty="0"/>
              <a:t>Different protection for different segments</a:t>
            </a:r>
          </a:p>
          <a:p>
            <a:pPr lvl="1">
              <a:lnSpc>
                <a:spcPct val="90000"/>
              </a:lnSpc>
            </a:pPr>
            <a:r>
              <a:rPr lang="en-US" altLang="en-US" sz="2011" dirty="0"/>
              <a:t>Read-only status for code</a:t>
            </a:r>
          </a:p>
          <a:p>
            <a:pPr>
              <a:lnSpc>
                <a:spcPct val="90000"/>
              </a:lnSpc>
            </a:pPr>
            <a:r>
              <a:rPr lang="en-US" altLang="en-US" sz="2211" dirty="0"/>
              <a:t>Enables sharing of selected segments</a:t>
            </a:r>
          </a:p>
          <a:p>
            <a:pPr>
              <a:lnSpc>
                <a:spcPct val="90000"/>
              </a:lnSpc>
            </a:pPr>
            <a:r>
              <a:rPr lang="en-US" altLang="en-US" sz="2211" dirty="0"/>
              <a:t>Supports dynamic relocation of each </a:t>
            </a:r>
            <a:r>
              <a:rPr lang="en-US" altLang="en-US" sz="2211" dirty="0" smtClean="0"/>
              <a:t>segment</a:t>
            </a:r>
            <a:endParaRPr lang="en-US" altLang="en-US" sz="2211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9409950" y="3411066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Marker Felt" charset="0"/>
            </a:endParaRPr>
          </a:p>
        </p:txBody>
      </p:sp>
      <p:sp>
        <p:nvSpPr>
          <p:cNvPr id="5" name="Rectangle 207"/>
          <p:cNvSpPr>
            <a:spLocks noChangeArrowheads="1"/>
          </p:cNvSpPr>
          <p:nvPr/>
        </p:nvSpPr>
        <p:spPr bwMode="auto">
          <a:xfrm>
            <a:off x="9054350" y="3730154"/>
            <a:ext cx="22098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08"/>
          <p:cNvSpPr>
            <a:spLocks noChangeArrowheads="1"/>
          </p:cNvSpPr>
          <p:nvPr/>
        </p:nvSpPr>
        <p:spPr bwMode="auto">
          <a:xfrm>
            <a:off x="9054350" y="5901854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Stack</a:t>
            </a:r>
          </a:p>
        </p:txBody>
      </p:sp>
      <p:sp>
        <p:nvSpPr>
          <p:cNvPr id="7" name="Rectangle 209"/>
          <p:cNvSpPr>
            <a:spLocks noChangeArrowheads="1"/>
          </p:cNvSpPr>
          <p:nvPr/>
        </p:nvSpPr>
        <p:spPr bwMode="auto">
          <a:xfrm>
            <a:off x="9054350" y="3767131"/>
            <a:ext cx="2209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8" name="Rectangle 210"/>
          <p:cNvSpPr>
            <a:spLocks noChangeArrowheads="1"/>
          </p:cNvSpPr>
          <p:nvPr/>
        </p:nvSpPr>
        <p:spPr bwMode="auto">
          <a:xfrm>
            <a:off x="9054350" y="4325465"/>
            <a:ext cx="2209800" cy="63892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Heap</a:t>
            </a:r>
          </a:p>
        </p:txBody>
      </p:sp>
      <p:sp>
        <p:nvSpPr>
          <p:cNvPr id="9" name="Line 211"/>
          <p:cNvSpPr>
            <a:spLocks noChangeShapeType="1"/>
          </p:cNvSpPr>
          <p:nvPr/>
        </p:nvSpPr>
        <p:spPr bwMode="auto">
          <a:xfrm>
            <a:off x="10141320" y="4962892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212"/>
          <p:cNvSpPr>
            <a:spLocks noChangeShapeType="1"/>
          </p:cNvSpPr>
          <p:nvPr/>
        </p:nvSpPr>
        <p:spPr bwMode="auto">
          <a:xfrm>
            <a:off x="10150285" y="5554191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Disadvantages of Segmentation</a:t>
            </a:r>
            <a:endParaRPr lang="en-US" alt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729" y="1667435"/>
            <a:ext cx="10827873" cy="498437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211" dirty="0" smtClean="0"/>
              <a:t>Each </a:t>
            </a:r>
            <a:r>
              <a:rPr lang="en-US" altLang="en-US" sz="2211" dirty="0"/>
              <a:t>segment must be allocated contiguously</a:t>
            </a:r>
          </a:p>
          <a:p>
            <a:pPr lvl="1">
              <a:lnSpc>
                <a:spcPct val="90000"/>
              </a:lnSpc>
            </a:pPr>
            <a:r>
              <a:rPr lang="en-US" altLang="en-US" sz="2011" dirty="0"/>
              <a:t>May not have sufficient physical memory for large </a:t>
            </a:r>
            <a:r>
              <a:rPr lang="en-US" altLang="en-US" sz="2011" dirty="0" smtClean="0"/>
              <a:t>segments</a:t>
            </a:r>
          </a:p>
          <a:p>
            <a:pPr lvl="1">
              <a:lnSpc>
                <a:spcPct val="90000"/>
              </a:lnSpc>
            </a:pPr>
            <a:endParaRPr lang="en-US" altLang="en-US" sz="201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222" dirty="0" smtClean="0"/>
              <a:t>Fix in next lecture with paging…</a:t>
            </a:r>
            <a:endParaRPr lang="en-US" altLang="en-US" sz="2222" dirty="0"/>
          </a:p>
        </p:txBody>
      </p:sp>
    </p:spTree>
    <p:extLst>
      <p:ext uri="{BB962C8B-B14F-4D97-AF65-F5344CB8AC3E}">
        <p14:creationId xmlns:p14="http://schemas.microsoft.com/office/powerpoint/2010/main" val="19332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Shape 17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1779" name="Shape 1779"/>
          <p:cNvSpPr>
            <a:spLocks noGrp="1"/>
          </p:cNvSpPr>
          <p:nvPr>
            <p:ph type="body" idx="4294967295"/>
          </p:nvPr>
        </p:nvSpPr>
        <p:spPr>
          <a:xfrm>
            <a:off x="412374" y="1828800"/>
            <a:ext cx="11528613" cy="429736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HW+OS work together to </a:t>
            </a:r>
            <a:r>
              <a:rPr lang="en-US" sz="2531" dirty="0" smtClean="0"/>
              <a:t>virtualize memory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320" dirty="0" smtClean="0"/>
              <a:t>Give </a:t>
            </a:r>
            <a:r>
              <a:rPr sz="2320" dirty="0" smtClean="0"/>
              <a:t>illusion </a:t>
            </a:r>
            <a:r>
              <a:rPr sz="2320" dirty="0"/>
              <a:t>of private </a:t>
            </a:r>
            <a:r>
              <a:rPr lang="en-US" sz="2320" dirty="0" smtClean="0"/>
              <a:t>address space to each process</a:t>
            </a:r>
            <a:endParaRPr sz="232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 smtClean="0"/>
              <a:t>Add</a:t>
            </a:r>
            <a:r>
              <a:rPr lang="en-US" sz="2531" dirty="0" smtClean="0"/>
              <a:t> MMU </a:t>
            </a:r>
            <a:r>
              <a:rPr sz="2531" dirty="0" smtClean="0"/>
              <a:t>registers </a:t>
            </a:r>
            <a:r>
              <a:rPr sz="2531" dirty="0"/>
              <a:t>for base+bounds </a:t>
            </a:r>
            <a:r>
              <a:rPr sz="2531" dirty="0" smtClean="0"/>
              <a:t>so </a:t>
            </a:r>
            <a:r>
              <a:rPr sz="2531" dirty="0"/>
              <a:t>translation is fast </a:t>
            </a:r>
            <a:endParaRPr lang="en-US" sz="2531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320" dirty="0" smtClean="0"/>
              <a:t>OS not involved with every address translation, only on context switch or errors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32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 smtClean="0"/>
              <a:t>Dynamic relocation with segments is good building block</a:t>
            </a:r>
            <a:endParaRPr lang="en-US" sz="2531" dirty="0"/>
          </a:p>
          <a:p>
            <a:pPr marL="638160" lvl="1" indent="-342900">
              <a:defRPr sz="1800">
                <a:solidFill>
                  <a:srgbClr val="000000"/>
                </a:solidFill>
              </a:defRPr>
            </a:pPr>
            <a:r>
              <a:rPr sz="2320" dirty="0" smtClean="0"/>
              <a:t>Next </a:t>
            </a:r>
            <a:r>
              <a:rPr lang="en-US" sz="2320" dirty="0" smtClean="0"/>
              <a:t>lecture</a:t>
            </a:r>
            <a:r>
              <a:rPr sz="2320" dirty="0" smtClean="0"/>
              <a:t>: </a:t>
            </a:r>
            <a:r>
              <a:rPr lang="en-US" sz="2320" dirty="0" smtClean="0"/>
              <a:t>S</a:t>
            </a:r>
            <a:r>
              <a:rPr sz="2320" dirty="0" smtClean="0"/>
              <a:t>olve </a:t>
            </a:r>
            <a:r>
              <a:rPr sz="2320" dirty="0"/>
              <a:t>fragmentation with paging</a:t>
            </a:r>
          </a:p>
        </p:txBody>
      </p:sp>
    </p:spTree>
    <p:extLst>
      <p:ext uri="{BB962C8B-B14F-4D97-AF65-F5344CB8AC3E}">
        <p14:creationId xmlns:p14="http://schemas.microsoft.com/office/powerpoint/2010/main" val="139384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9" y="1593669"/>
            <a:ext cx="5389215" cy="4532495"/>
          </a:xfrm>
        </p:spPr>
        <p:txBody>
          <a:bodyPr>
            <a:normAutofit fontScale="92500" lnSpcReduction="10000"/>
          </a:bodyPr>
          <a:lstStyle/>
          <a:p>
            <a:pPr marL="282560" lvl="1" indent="-282560">
              <a:spcBef>
                <a:spcPts val="2000"/>
              </a:spcBef>
              <a:buClrTx/>
            </a:pPr>
            <a:r>
              <a:rPr lang="en-US" sz="2200" dirty="0"/>
              <a:t>Intro to Linux </a:t>
            </a:r>
            <a:r>
              <a:rPr lang="en-US" sz="2200" dirty="0" smtClean="0"/>
              <a:t>tutorial tonight: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5:30pm </a:t>
            </a:r>
            <a:r>
              <a:rPr lang="en-US" sz="2200" dirty="0" smtClean="0"/>
              <a:t>in CS 1221</a:t>
            </a:r>
          </a:p>
          <a:p>
            <a:pPr marL="282560" lvl="1" indent="-282560">
              <a:spcBef>
                <a:spcPts val="2000"/>
              </a:spcBef>
              <a:buClrTx/>
            </a:pPr>
            <a:r>
              <a:rPr lang="en-US" sz="2200" dirty="0" smtClean="0"/>
              <a:t>Switching discussion sections unofficially</a:t>
            </a:r>
          </a:p>
          <a:p>
            <a:r>
              <a:rPr lang="en-US" sz="2600" dirty="0" smtClean="0"/>
              <a:t>P1</a:t>
            </a:r>
          </a:p>
          <a:p>
            <a:pPr lvl="1"/>
            <a:r>
              <a:rPr lang="en-US" sz="2200" dirty="0" err="1" smtClean="0"/>
              <a:t>Handin</a:t>
            </a:r>
            <a:r>
              <a:rPr lang="en-US" sz="2200" dirty="0" smtClean="0"/>
              <a:t> directories now </a:t>
            </a:r>
            <a:r>
              <a:rPr lang="en-US" sz="2200" dirty="0" smtClean="0"/>
              <a:t>available</a:t>
            </a:r>
          </a:p>
          <a:p>
            <a:pPr lvl="1"/>
            <a:r>
              <a:rPr lang="en-US" sz="2200" dirty="0" smtClean="0"/>
              <a:t>Some test scripts available </a:t>
            </a:r>
            <a:endParaRPr lang="en-US" sz="2200" dirty="0" smtClean="0"/>
          </a:p>
          <a:p>
            <a:pPr lvl="1"/>
            <a:r>
              <a:rPr lang="en-US" sz="2200" dirty="0" smtClean="0"/>
              <a:t>Due officially by Friday, 5pm; unofficially by Saturday morning, 8am</a:t>
            </a:r>
          </a:p>
          <a:p>
            <a:r>
              <a:rPr lang="en-US" sz="2341" dirty="0" smtClean="0"/>
              <a:t>Discussion Sections tomorrow</a:t>
            </a:r>
          </a:p>
          <a:p>
            <a:pPr lvl="1"/>
            <a:r>
              <a:rPr lang="en-US" sz="2200" dirty="0" smtClean="0"/>
              <a:t>P1b questions</a:t>
            </a:r>
          </a:p>
          <a:p>
            <a:pPr lvl="1"/>
            <a:r>
              <a:rPr lang="en-US" sz="2200" dirty="0" smtClean="0"/>
              <a:t>Watch video ahead of time!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4164" y="1449977"/>
            <a:ext cx="6158350" cy="531658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effectLst/>
              </a:rPr>
              <a:t>Lots of Office Hours</a:t>
            </a:r>
          </a:p>
          <a:p>
            <a:r>
              <a:rPr lang="en-US" dirty="0" smtClean="0">
                <a:effectLst/>
                <a:hlinkClick r:id="rId2"/>
              </a:rPr>
              <a:t>Joe </a:t>
            </a:r>
            <a:r>
              <a:rPr lang="en-US" dirty="0">
                <a:effectLst/>
                <a:hlinkClick r:id="rId2"/>
              </a:rPr>
              <a:t>Cai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5364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Thu </a:t>
            </a:r>
            <a:r>
              <a:rPr lang="en-US" dirty="0">
                <a:effectLst/>
              </a:rPr>
              <a:t>1:20-2:20, Fri 1:20-2:20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smtClean="0">
                <a:effectLst/>
                <a:hlinkClick r:id="rId2"/>
              </a:rPr>
              <a:t>Ceyhun </a:t>
            </a:r>
            <a:r>
              <a:rPr lang="en-US" dirty="0">
                <a:effectLst/>
                <a:hlinkClick r:id="rId2"/>
              </a:rPr>
              <a:t>Alp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1306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Tue </a:t>
            </a:r>
            <a:r>
              <a:rPr lang="en-US" dirty="0">
                <a:effectLst/>
              </a:rPr>
              <a:t>2:40-3:40, Thu 2:40-3:40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smtClean="0">
                <a:effectLst/>
                <a:hlinkClick r:id="rId2"/>
              </a:rPr>
              <a:t>Taylor </a:t>
            </a:r>
            <a:r>
              <a:rPr lang="en-US" dirty="0">
                <a:effectLst/>
                <a:hlinkClick r:id="rId2"/>
              </a:rPr>
              <a:t>Johnston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1307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Mon </a:t>
            </a:r>
            <a:r>
              <a:rPr lang="en-US" dirty="0">
                <a:effectLst/>
              </a:rPr>
              <a:t>2:30-3:30, Thu 1:00-2:00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smtClean="0">
                <a:effectLst/>
                <a:hlinkClick r:id="rId2"/>
              </a:rPr>
              <a:t>Akshay </a:t>
            </a:r>
            <a:r>
              <a:rPr lang="en-US" dirty="0">
                <a:effectLst/>
                <a:hlinkClick r:id="rId2"/>
              </a:rPr>
              <a:t>Uttamani</a:t>
            </a: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Office </a:t>
            </a:r>
            <a:r>
              <a:rPr lang="en-US" dirty="0">
                <a:effectLst/>
              </a:rPr>
              <a:t>Hours in 1302 </a:t>
            </a:r>
            <a:r>
              <a:rPr lang="en-US" dirty="0" smtClean="0">
                <a:effectLst/>
              </a:rPr>
              <a:t>CS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Wed </a:t>
            </a:r>
            <a:r>
              <a:rPr lang="en-US" dirty="0">
                <a:effectLst/>
              </a:rPr>
              <a:t>2:45-3:45, Fri 3:30-4:30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8432801" y="21193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Marker Felt" charset="0"/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for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Dynamic </a:t>
            </a:r>
            <a:r>
              <a:rPr lang="en-US" altLang="en-US" dirty="0"/>
              <a:t>Memory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38913" y="1524001"/>
            <a:ext cx="10711690" cy="5199528"/>
          </a:xfrm>
          <a:noFill/>
          <a:ln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Why do processes need dynamic allocation of memory?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 dirty="0"/>
              <a:t>Do not know amount of memory needed at compile time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 dirty="0"/>
              <a:t>Must be pessimistic when allocate memory statically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1800" dirty="0"/>
              <a:t>Allocate enough for worst possible </a:t>
            </a:r>
            <a:r>
              <a:rPr lang="en-US" altLang="en-US" sz="1800" dirty="0" smtClean="0"/>
              <a:t>case; Storage </a:t>
            </a:r>
            <a:r>
              <a:rPr lang="en-US" altLang="en-US" sz="1800" dirty="0"/>
              <a:t>is used inefficiently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Recursive procedures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 dirty="0"/>
              <a:t>Do not know how many times procedure will be nested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Complex data structures: lists and trees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2000" dirty="0" err="1">
                <a:latin typeface="Courier" charset="0"/>
              </a:rPr>
              <a:t>struct</a:t>
            </a:r>
            <a:r>
              <a:rPr lang="en-US" altLang="en-US" sz="2000" dirty="0">
                <a:latin typeface="Courier" charset="0"/>
              </a:rPr>
              <a:t> </a:t>
            </a:r>
            <a:r>
              <a:rPr lang="en-US" altLang="en-US" sz="2000" dirty="0" err="1">
                <a:latin typeface="Courier" charset="0"/>
              </a:rPr>
              <a:t>my_t</a:t>
            </a:r>
            <a:r>
              <a:rPr lang="en-US" altLang="en-US" sz="2000" dirty="0">
                <a:latin typeface="Courier" charset="0"/>
              </a:rPr>
              <a:t> *</a:t>
            </a:r>
            <a:r>
              <a:rPr lang="en-US" altLang="en-US" sz="2000" dirty="0" smtClean="0">
                <a:latin typeface="Courier" charset="0"/>
              </a:rPr>
              <a:t>p = (</a:t>
            </a:r>
            <a:r>
              <a:rPr lang="en-US" altLang="en-US" sz="2000" dirty="0" err="1">
                <a:latin typeface="Courier" charset="0"/>
              </a:rPr>
              <a:t>struct</a:t>
            </a:r>
            <a:r>
              <a:rPr lang="en-US" altLang="en-US" sz="2000" dirty="0">
                <a:latin typeface="Courier" charset="0"/>
              </a:rPr>
              <a:t> </a:t>
            </a:r>
            <a:r>
              <a:rPr lang="en-US" altLang="en-US" sz="2000" dirty="0" err="1">
                <a:latin typeface="Courier" charset="0"/>
              </a:rPr>
              <a:t>my_t</a:t>
            </a:r>
            <a:r>
              <a:rPr lang="en-US" altLang="en-US" sz="2000" dirty="0">
                <a:latin typeface="Courier" charset="0"/>
              </a:rPr>
              <a:t> *)</a:t>
            </a:r>
            <a:r>
              <a:rPr lang="en-US" altLang="en-US" sz="2000" dirty="0" err="1">
                <a:latin typeface="Courier" charset="0"/>
              </a:rPr>
              <a:t>malloc</a:t>
            </a:r>
            <a:r>
              <a:rPr lang="en-US" altLang="en-US" sz="2000" dirty="0">
                <a:latin typeface="Courier" charset="0"/>
              </a:rPr>
              <a:t>(</a:t>
            </a:r>
            <a:r>
              <a:rPr lang="en-US" altLang="en-US" sz="2000" dirty="0" err="1">
                <a:latin typeface="Courier" charset="0"/>
              </a:rPr>
              <a:t>sizeof</a:t>
            </a:r>
            <a:r>
              <a:rPr lang="en-US" altLang="en-US" sz="2000" dirty="0">
                <a:latin typeface="Courier" charset="0"/>
              </a:rPr>
              <a:t>(</a:t>
            </a:r>
            <a:r>
              <a:rPr lang="en-US" altLang="en-US" sz="2000" dirty="0" err="1">
                <a:latin typeface="Courier" charset="0"/>
              </a:rPr>
              <a:t>struct</a:t>
            </a:r>
            <a:r>
              <a:rPr lang="en-US" altLang="en-US" sz="2000" dirty="0">
                <a:latin typeface="Courier" charset="0"/>
              </a:rPr>
              <a:t> </a:t>
            </a:r>
            <a:r>
              <a:rPr lang="en-US" altLang="en-US" sz="2000" dirty="0" err="1">
                <a:latin typeface="Courier" charset="0"/>
              </a:rPr>
              <a:t>my_t</a:t>
            </a:r>
            <a:r>
              <a:rPr lang="en-US" altLang="en-US" sz="2000" dirty="0">
                <a:latin typeface="Courier" charset="0"/>
              </a:rPr>
              <a:t>));</a:t>
            </a:r>
            <a:endParaRPr lang="en-US" altLang="en-US" sz="2400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Two types of dynamic allocation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1800" dirty="0"/>
              <a:t>Stack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sz="1800" dirty="0"/>
              <a:t>Heap</a:t>
            </a:r>
          </a:p>
        </p:txBody>
      </p:sp>
    </p:spTree>
    <p:extLst>
      <p:ext uri="{BB962C8B-B14F-4D97-AF65-F5344CB8AC3E}">
        <p14:creationId xmlns:p14="http://schemas.microsoft.com/office/powerpoint/2010/main" val="687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/>
              <a:t>Stack Organization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3680"/>
            <a:ext cx="9677400" cy="511227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/>
              <a:t>Definition: Memory is freed in opposite order from allocation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 err="1">
                <a:latin typeface="Courier" charset="0"/>
              </a:rPr>
              <a:t>alloc</a:t>
            </a:r>
            <a:r>
              <a:rPr lang="en-US" altLang="en-US" sz="1600" dirty="0">
                <a:latin typeface="Courier" charset="0"/>
              </a:rPr>
              <a:t>(A);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 err="1">
                <a:latin typeface="Courier" charset="0"/>
              </a:rPr>
              <a:t>alloc</a:t>
            </a:r>
            <a:r>
              <a:rPr lang="en-US" altLang="en-US" sz="1600" dirty="0">
                <a:latin typeface="Courier" charset="0"/>
              </a:rPr>
              <a:t>(B);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 err="1">
                <a:latin typeface="Courier" charset="0"/>
              </a:rPr>
              <a:t>alloc</a:t>
            </a:r>
            <a:r>
              <a:rPr lang="en-US" altLang="en-US" sz="1600" dirty="0">
                <a:latin typeface="Courier" charset="0"/>
              </a:rPr>
              <a:t>(C);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>
                <a:latin typeface="Courier" charset="0"/>
              </a:rPr>
              <a:t>free(C);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 err="1">
                <a:latin typeface="Courier" charset="0"/>
              </a:rPr>
              <a:t>alloc</a:t>
            </a:r>
            <a:r>
              <a:rPr lang="en-US" altLang="en-US" sz="1600" dirty="0">
                <a:latin typeface="Courier" charset="0"/>
              </a:rPr>
              <a:t>(D);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>
                <a:latin typeface="Courier" charset="0"/>
              </a:rPr>
              <a:t>free(D);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>
                <a:latin typeface="Courier" charset="0"/>
              </a:rPr>
              <a:t>free(B);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1600" dirty="0">
                <a:latin typeface="Courier" charset="0"/>
              </a:rPr>
              <a:t>free(A);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/>
              <a:t>Simple and efficient implementation</a:t>
            </a:r>
            <a:r>
              <a:rPr lang="en-US" altLang="en-US" sz="2400" dirty="0"/>
              <a:t>: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Pointer </a:t>
            </a:r>
            <a:r>
              <a:rPr lang="en-US" altLang="en-US" sz="2400" dirty="0"/>
              <a:t>separates allocated and freed space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2000" dirty="0"/>
              <a:t>Allocate: Increment pointer</a:t>
            </a:r>
          </a:p>
          <a:p>
            <a:pPr marL="282560" lvl="1" indent="0">
              <a:lnSpc>
                <a:spcPct val="90000"/>
              </a:lnSpc>
              <a:buNone/>
            </a:pPr>
            <a:r>
              <a:rPr lang="en-US" altLang="en-US" sz="2000" dirty="0"/>
              <a:t>Free: Decrement </a:t>
            </a:r>
            <a:r>
              <a:rPr lang="en-US" altLang="en-US" sz="2000" dirty="0" smtClean="0"/>
              <a:t>pointer</a:t>
            </a:r>
          </a:p>
          <a:p>
            <a:pPr marL="0" indent="-12700">
              <a:lnSpc>
                <a:spcPct val="90000"/>
              </a:lnSpc>
              <a:buNone/>
            </a:pPr>
            <a:r>
              <a:rPr lang="en-US" altLang="en-US" sz="2211" dirty="0" smtClean="0"/>
              <a:t>No fragmentation</a:t>
            </a:r>
            <a:r>
              <a:rPr lang="en-US" altLang="en-US" sz="2011" dirty="0"/>
              <a:t>	</a:t>
            </a:r>
          </a:p>
          <a:p>
            <a:pPr>
              <a:lnSpc>
                <a:spcPct val="90000"/>
              </a:lnSpc>
            </a:pPr>
            <a:endParaRPr lang="en-US" altLang="en-US" sz="1600" dirty="0">
              <a:latin typeface="Courier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2286001" y="43434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S537-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537-Theme" id="{A3B37B17-3632-DC45-8802-8C4EDBDFA1AF}" vid="{33C7E3AB-E050-6441-A050-2D3D49AF6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CS537-Theme</Template>
  <TotalTime>3033</TotalTime>
  <Words>2996</Words>
  <Application>Microsoft Macintosh PowerPoint</Application>
  <PresentationFormat>Widescreen</PresentationFormat>
  <Paragraphs>1064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5" baseType="lpstr">
      <vt:lpstr>Calisto MT</vt:lpstr>
      <vt:lpstr>Chalkboard</vt:lpstr>
      <vt:lpstr>Courier</vt:lpstr>
      <vt:lpstr>Helvetica</vt:lpstr>
      <vt:lpstr>Marker Felt</vt:lpstr>
      <vt:lpstr>Menlo</vt:lpstr>
      <vt:lpstr>Perpetua Titling MT</vt:lpstr>
      <vt:lpstr>Times</vt:lpstr>
      <vt:lpstr>Wingdings</vt:lpstr>
      <vt:lpstr>Arial</vt:lpstr>
      <vt:lpstr>Arial</vt:lpstr>
      <vt:lpstr>CS537-Theme</vt:lpstr>
      <vt:lpstr>Scheduling Policy:  Review</vt:lpstr>
      <vt:lpstr>Memory Virtualization:</vt:lpstr>
      <vt:lpstr>Announcements</vt:lpstr>
      <vt:lpstr>More Virtualization</vt:lpstr>
      <vt:lpstr>Motivation for   Virtualization</vt:lpstr>
      <vt:lpstr>Multiprogramming  Goals</vt:lpstr>
      <vt:lpstr>Abstraction: Address SPace</vt:lpstr>
      <vt:lpstr>Motivation for  Dynamic Memory</vt:lpstr>
      <vt:lpstr>Stack Organization</vt:lpstr>
      <vt:lpstr>Where Are stacks Used?</vt:lpstr>
      <vt:lpstr>Heap Organization</vt:lpstr>
      <vt:lpstr>Quiz: Match that Address Location</vt:lpstr>
      <vt:lpstr>Memory Accesses</vt:lpstr>
      <vt:lpstr>Quiz: Memory Accesses?</vt:lpstr>
      <vt:lpstr>How to Virtualize Memory?</vt:lpstr>
      <vt:lpstr>1) Time Sharing of Memory</vt:lpstr>
      <vt:lpstr>Time Share Memory: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with  Time Sharing Memory</vt:lpstr>
      <vt:lpstr>2) Static Relocation</vt:lpstr>
      <vt:lpstr>Static: Layout in Memory</vt:lpstr>
      <vt:lpstr>Static Relocation: Disadvantages</vt:lpstr>
      <vt:lpstr>3) Dynamic Relocation</vt:lpstr>
      <vt:lpstr>Hardware Support for  Dynamic Relocation</vt:lpstr>
      <vt:lpstr>Implementation of  Dynamic Relocation: BASE REG </vt:lpstr>
      <vt:lpstr>Dynamic Relocation with Base Register</vt:lpstr>
      <vt:lpstr>VISUAL Example of DYNAMIC RELOCATION:  BASE REGISTER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Quiz: Who Controls the  Base Register?</vt:lpstr>
      <vt:lpstr>PowerPoint Presentation</vt:lpstr>
      <vt:lpstr>PowerPoint Presentation</vt:lpstr>
      <vt:lpstr>4) Dynamic with Base+Bounds</vt:lpstr>
      <vt:lpstr>Implementation of  BASE+BOUNDS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Managing Processes  with Base and Bounds</vt:lpstr>
      <vt:lpstr>Base and Bounds Advantages</vt:lpstr>
      <vt:lpstr>Base and Bounds DISADVANTAGES</vt:lpstr>
      <vt:lpstr>5) Segmentation</vt:lpstr>
      <vt:lpstr>Segmented Addressing</vt:lpstr>
      <vt:lpstr>Segmentation Implementation</vt:lpstr>
      <vt:lpstr>Quiz: Address Translations with Segmentation</vt:lpstr>
      <vt:lpstr>Visual 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Segmentation</vt:lpstr>
      <vt:lpstr>Disadvantages of Segmentation</vt:lpstr>
      <vt:lpstr>Conclusion</vt:lpstr>
      <vt:lpstr>Announcements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 ARPACI-DUSSEAU</dc:creator>
  <cp:lastModifiedBy>ANDREA C ARPACI-DUSSEAU</cp:lastModifiedBy>
  <cp:revision>32</cp:revision>
  <dcterms:created xsi:type="dcterms:W3CDTF">2015-09-14T16:45:13Z</dcterms:created>
  <dcterms:modified xsi:type="dcterms:W3CDTF">2015-09-17T13:11:12Z</dcterms:modified>
</cp:coreProperties>
</file>