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312" r:id="rId3"/>
    <p:sldId id="261" r:id="rId4"/>
    <p:sldId id="262" r:id="rId5"/>
    <p:sldId id="267" r:id="rId6"/>
    <p:sldId id="268" r:id="rId7"/>
    <p:sldId id="258" r:id="rId8"/>
    <p:sldId id="259" r:id="rId9"/>
    <p:sldId id="279" r:id="rId10"/>
    <p:sldId id="283" r:id="rId11"/>
    <p:sldId id="284" r:id="rId12"/>
    <p:sldId id="287" r:id="rId13"/>
    <p:sldId id="290" r:id="rId14"/>
    <p:sldId id="295" r:id="rId15"/>
    <p:sldId id="299" r:id="rId16"/>
    <p:sldId id="309" r:id="rId17"/>
    <p:sldId id="307" r:id="rId18"/>
    <p:sldId id="313" r:id="rId19"/>
    <p:sldId id="314" r:id="rId20"/>
    <p:sldId id="316" r:id="rId21"/>
    <p:sldId id="31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595"/>
  </p:normalViewPr>
  <p:slideViewPr>
    <p:cSldViewPr snapToGrid="0" snapToObjects="1">
      <p:cViewPr varScale="1">
        <p:scale>
          <a:sx n="78" d="100"/>
          <a:sy n="78" d="100"/>
        </p:scale>
        <p:origin x="184" y="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D647C58-F112-D64A-9A8E-B03E3392E563}" type="datetimeFigureOut">
              <a:rPr lang="en-US" smtClean="0"/>
              <a:pPr/>
              <a:t>9/17/15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80BF0838-0020-2240-ACAE-EE6E055AC6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err="1" smtClean="0"/>
              <a:t>Virtualizing</a:t>
            </a:r>
            <a:r>
              <a:rPr lang="en-US" dirty="0" smtClean="0"/>
              <a:t> Memory:</a:t>
            </a:r>
            <a:br>
              <a:rPr lang="en-US" dirty="0" smtClean="0"/>
            </a:br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52345"/>
            <a:ext cx="8458200" cy="2819400"/>
          </a:xfrm>
        </p:spPr>
        <p:txBody>
          <a:bodyPr/>
          <a:lstStyle/>
          <a:p>
            <a:pPr marL="609600" indent="-609600" algn="l"/>
            <a:r>
              <a:rPr lang="en-US" b="1" dirty="0"/>
              <a:t>Questions answered in this lecture:</a:t>
            </a:r>
            <a:endParaRPr lang="en-US" b="1" dirty="0" smtClean="0"/>
          </a:p>
          <a:p>
            <a:pPr marL="990600" lvl="1" indent="-533400" algn="l"/>
            <a:r>
              <a:rPr lang="en-US" dirty="0" smtClean="0"/>
              <a:t>Review segmentation and fragmentation</a:t>
            </a:r>
          </a:p>
          <a:p>
            <a:pPr marL="990600" lvl="1" indent="-533400" algn="l"/>
            <a:r>
              <a:rPr lang="en-US" dirty="0" smtClean="0"/>
              <a:t>What </a:t>
            </a:r>
            <a:r>
              <a:rPr lang="en-US" dirty="0"/>
              <a:t>is paging</a:t>
            </a:r>
            <a:r>
              <a:rPr lang="en-US" dirty="0" smtClean="0"/>
              <a:t>?</a:t>
            </a:r>
          </a:p>
          <a:p>
            <a:pPr marL="990600" lvl="1" indent="-533400" algn="l"/>
            <a:r>
              <a:rPr lang="en-US" dirty="0" smtClean="0"/>
              <a:t>Where are page tables stored?</a:t>
            </a:r>
            <a:endParaRPr lang="en-US" dirty="0" smtClean="0"/>
          </a:p>
          <a:p>
            <a:pPr marL="990600" lvl="1" indent="-533400" algn="l"/>
            <a:r>
              <a:rPr lang="en-US" dirty="0" smtClean="0"/>
              <a:t>What are advantages and disadvantages of paging?</a:t>
            </a:r>
            <a:endParaRPr lang="en-US" dirty="0" smtClean="0"/>
          </a:p>
          <a:p>
            <a:pPr marL="990600" lvl="1" indent="-533400" algn="l"/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0" y="381000"/>
            <a:ext cx="4191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</a:rPr>
              <a:t>UNIVERSITY of WISCONSIN-MADISON</a:t>
            </a:r>
            <a:br>
              <a:rPr lang="en-US" sz="1600">
                <a:solidFill>
                  <a:schemeClr val="tx1"/>
                </a:solidFill>
              </a:rPr>
            </a:br>
            <a:r>
              <a:rPr lang="en-US" sz="1600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CS 537</a:t>
            </a:r>
            <a:br>
              <a:rPr lang="en-US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57800" y="1143000"/>
            <a:ext cx="3581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Andrea C. Arpaci-Dusseau</a:t>
            </a:r>
            <a:br>
              <a:rPr lang="en-US" sz="1400">
                <a:solidFill>
                  <a:schemeClr val="tx1"/>
                </a:solidFill>
              </a:rPr>
            </a:br>
            <a:r>
              <a:rPr lang="en-US" sz="1400">
                <a:solidFill>
                  <a:schemeClr val="tx1"/>
                </a:solidFill>
              </a:rPr>
              <a:t>Remzi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Shape 6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Quiz: </a:t>
            </a:r>
            <a:r>
              <a:rPr sz="4600" dirty="0" smtClean="0">
                <a:solidFill>
                  <a:srgbClr val="FFFFFF"/>
                </a:solidFill>
              </a:rPr>
              <a:t>Address </a:t>
            </a:r>
            <a:r>
              <a:rPr lang="en-US" sz="4600" dirty="0" smtClean="0">
                <a:solidFill>
                  <a:srgbClr val="FFFFFF"/>
                </a:solidFill>
              </a:rPr>
              <a:t>Format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649" name="Shape 649"/>
          <p:cNvSpPr/>
          <p:nvPr/>
        </p:nvSpPr>
        <p:spPr>
          <a:xfrm>
            <a:off x="1075248" y="2631614"/>
            <a:ext cx="1109074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Page Size</a:t>
            </a:r>
          </a:p>
        </p:txBody>
      </p:sp>
      <p:sp>
        <p:nvSpPr>
          <p:cNvPr id="650" name="Shape 650"/>
          <p:cNvSpPr/>
          <p:nvPr/>
        </p:nvSpPr>
        <p:spPr>
          <a:xfrm>
            <a:off x="856261" y="3329516"/>
            <a:ext cx="7286282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651" name="Shape 651"/>
          <p:cNvSpPr/>
          <p:nvPr/>
        </p:nvSpPr>
        <p:spPr>
          <a:xfrm>
            <a:off x="2916692" y="2623353"/>
            <a:ext cx="1047709" cy="6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Low Bits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>
                <a:solidFill>
                  <a:srgbClr val="333333"/>
                </a:solidFill>
              </a:rPr>
              <a:t>(offset)</a:t>
            </a:r>
          </a:p>
        </p:txBody>
      </p:sp>
      <p:sp>
        <p:nvSpPr>
          <p:cNvPr id="652" name="Shape 652"/>
          <p:cNvSpPr/>
          <p:nvPr/>
        </p:nvSpPr>
        <p:spPr>
          <a:xfrm>
            <a:off x="4562898" y="2631614"/>
            <a:ext cx="1602498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Virt Addr Bits</a:t>
            </a:r>
          </a:p>
        </p:txBody>
      </p:sp>
      <p:sp>
        <p:nvSpPr>
          <p:cNvPr id="653" name="Shape 653"/>
          <p:cNvSpPr/>
          <p:nvPr/>
        </p:nvSpPr>
        <p:spPr>
          <a:xfrm>
            <a:off x="6632532" y="2623353"/>
            <a:ext cx="1096175" cy="6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High Bits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>
                <a:solidFill>
                  <a:srgbClr val="333333"/>
                </a:solidFill>
              </a:rPr>
              <a:t>(vpn)</a:t>
            </a:r>
          </a:p>
        </p:txBody>
      </p:sp>
      <p:sp>
        <p:nvSpPr>
          <p:cNvPr id="654" name="Shape 654"/>
          <p:cNvSpPr/>
          <p:nvPr/>
        </p:nvSpPr>
        <p:spPr>
          <a:xfrm flipV="1">
            <a:off x="4416369" y="2556982"/>
            <a:ext cx="1" cy="357003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655" name="Shape 655"/>
          <p:cNvSpPr/>
          <p:nvPr/>
        </p:nvSpPr>
        <p:spPr>
          <a:xfrm>
            <a:off x="1192754" y="3450673"/>
            <a:ext cx="865843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16 bytes</a:t>
            </a:r>
          </a:p>
        </p:txBody>
      </p:sp>
      <p:sp>
        <p:nvSpPr>
          <p:cNvPr id="656" name="Shape 656"/>
          <p:cNvSpPr/>
          <p:nvPr/>
        </p:nvSpPr>
        <p:spPr>
          <a:xfrm>
            <a:off x="3359337" y="3450673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4</a:t>
            </a:r>
          </a:p>
        </p:txBody>
      </p:sp>
      <p:sp>
        <p:nvSpPr>
          <p:cNvPr id="657" name="Shape 657"/>
          <p:cNvSpPr/>
          <p:nvPr/>
        </p:nvSpPr>
        <p:spPr>
          <a:xfrm>
            <a:off x="5170027" y="3450673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58" name="Shape 658"/>
          <p:cNvSpPr/>
          <p:nvPr/>
        </p:nvSpPr>
        <p:spPr>
          <a:xfrm>
            <a:off x="7109805" y="3450673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6</a:t>
            </a:r>
          </a:p>
        </p:txBody>
      </p:sp>
      <p:sp>
        <p:nvSpPr>
          <p:cNvPr id="659" name="Shape 659"/>
          <p:cNvSpPr/>
          <p:nvPr/>
        </p:nvSpPr>
        <p:spPr>
          <a:xfrm>
            <a:off x="1386269" y="3897594"/>
            <a:ext cx="58371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KB</a:t>
            </a:r>
          </a:p>
        </p:txBody>
      </p:sp>
      <p:sp>
        <p:nvSpPr>
          <p:cNvPr id="660" name="Shape 660"/>
          <p:cNvSpPr/>
          <p:nvPr/>
        </p:nvSpPr>
        <p:spPr>
          <a:xfrm>
            <a:off x="3294793" y="3897158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61" name="Shape 661"/>
          <p:cNvSpPr/>
          <p:nvPr/>
        </p:nvSpPr>
        <p:spPr>
          <a:xfrm>
            <a:off x="5170027" y="3897158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662" name="Shape 662"/>
          <p:cNvSpPr/>
          <p:nvPr/>
        </p:nvSpPr>
        <p:spPr>
          <a:xfrm>
            <a:off x="7045262" y="3897158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63" name="Shape 663"/>
          <p:cNvSpPr/>
          <p:nvPr/>
        </p:nvSpPr>
        <p:spPr>
          <a:xfrm>
            <a:off x="1366999" y="4344078"/>
            <a:ext cx="62225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MB</a:t>
            </a:r>
          </a:p>
        </p:txBody>
      </p:sp>
      <p:sp>
        <p:nvSpPr>
          <p:cNvPr id="664" name="Shape 664"/>
          <p:cNvSpPr/>
          <p:nvPr/>
        </p:nvSpPr>
        <p:spPr>
          <a:xfrm>
            <a:off x="3294793" y="4343642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665" name="Shape 665"/>
          <p:cNvSpPr/>
          <p:nvPr/>
        </p:nvSpPr>
        <p:spPr>
          <a:xfrm>
            <a:off x="5170027" y="4343642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32</a:t>
            </a:r>
          </a:p>
        </p:txBody>
      </p:sp>
      <p:sp>
        <p:nvSpPr>
          <p:cNvPr id="666" name="Shape 666"/>
          <p:cNvSpPr/>
          <p:nvPr/>
        </p:nvSpPr>
        <p:spPr>
          <a:xfrm>
            <a:off x="7045262" y="4343642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12</a:t>
            </a:r>
          </a:p>
        </p:txBody>
      </p:sp>
      <p:sp>
        <p:nvSpPr>
          <p:cNvPr id="667" name="Shape 667"/>
          <p:cNvSpPr/>
          <p:nvPr/>
        </p:nvSpPr>
        <p:spPr>
          <a:xfrm>
            <a:off x="1128210" y="4790126"/>
            <a:ext cx="9835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512 bytes</a:t>
            </a:r>
          </a:p>
        </p:txBody>
      </p:sp>
      <p:sp>
        <p:nvSpPr>
          <p:cNvPr id="668" name="Shape 668"/>
          <p:cNvSpPr/>
          <p:nvPr/>
        </p:nvSpPr>
        <p:spPr>
          <a:xfrm>
            <a:off x="3359337" y="4790126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9</a:t>
            </a:r>
          </a:p>
        </p:txBody>
      </p:sp>
      <p:sp>
        <p:nvSpPr>
          <p:cNvPr id="669" name="Shape 669"/>
          <p:cNvSpPr/>
          <p:nvPr/>
        </p:nvSpPr>
        <p:spPr>
          <a:xfrm>
            <a:off x="5170027" y="4790126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16</a:t>
            </a:r>
          </a:p>
        </p:txBody>
      </p:sp>
      <p:sp>
        <p:nvSpPr>
          <p:cNvPr id="670" name="Shape 670"/>
          <p:cNvSpPr/>
          <p:nvPr/>
        </p:nvSpPr>
        <p:spPr>
          <a:xfrm>
            <a:off x="7109805" y="4790126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5</a:t>
            </a:r>
          </a:p>
        </p:txBody>
      </p:sp>
      <p:sp>
        <p:nvSpPr>
          <p:cNvPr id="671" name="Shape 671"/>
          <p:cNvSpPr/>
          <p:nvPr/>
        </p:nvSpPr>
        <p:spPr>
          <a:xfrm>
            <a:off x="1386269" y="5237047"/>
            <a:ext cx="58371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4 KB</a:t>
            </a:r>
          </a:p>
        </p:txBody>
      </p:sp>
      <p:sp>
        <p:nvSpPr>
          <p:cNvPr id="672" name="Shape 672"/>
          <p:cNvSpPr/>
          <p:nvPr/>
        </p:nvSpPr>
        <p:spPr>
          <a:xfrm>
            <a:off x="3294793" y="523661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12</a:t>
            </a:r>
          </a:p>
        </p:txBody>
      </p:sp>
      <p:sp>
        <p:nvSpPr>
          <p:cNvPr id="673" name="Shape 673"/>
          <p:cNvSpPr/>
          <p:nvPr/>
        </p:nvSpPr>
        <p:spPr>
          <a:xfrm>
            <a:off x="5170027" y="523661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32</a:t>
            </a:r>
          </a:p>
        </p:txBody>
      </p:sp>
      <p:sp>
        <p:nvSpPr>
          <p:cNvPr id="674" name="Shape 674"/>
          <p:cNvSpPr/>
          <p:nvPr/>
        </p:nvSpPr>
        <p:spPr>
          <a:xfrm>
            <a:off x="7045262" y="523661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56337" y="1699172"/>
            <a:ext cx="5813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Given number of bits in virtual address and bits for offset, </a:t>
            </a:r>
            <a:br>
              <a:rPr lang="en-US" dirty="0" smtClean="0">
                <a:solidFill>
                  <a:srgbClr val="333333"/>
                </a:solidFill>
              </a:rPr>
            </a:br>
            <a:r>
              <a:rPr lang="en-US" dirty="0" smtClean="0">
                <a:solidFill>
                  <a:srgbClr val="333333"/>
                </a:solidFill>
              </a:rPr>
              <a:t>how many bits for virtual page number?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9256" y="6127013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77864" y="47699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" grpId="0" animBg="1"/>
      <p:bldP spid="662" grpId="0" animBg="1"/>
      <p:bldP spid="666" grpId="0" animBg="1"/>
      <p:bldP spid="670" grpId="0" animBg="1"/>
      <p:bldP spid="674" grpId="0" animBg="1"/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Quiz: </a:t>
            </a:r>
            <a:r>
              <a:rPr sz="4600" dirty="0" smtClean="0">
                <a:solidFill>
                  <a:srgbClr val="FFFFFF"/>
                </a:solidFill>
              </a:rPr>
              <a:t>Address </a:t>
            </a:r>
            <a:r>
              <a:rPr lang="en-US" sz="4600" dirty="0" smtClean="0">
                <a:solidFill>
                  <a:srgbClr val="FFFFFF"/>
                </a:solidFill>
              </a:rPr>
              <a:t>Format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677" name="Shape 677"/>
          <p:cNvSpPr/>
          <p:nvPr/>
        </p:nvSpPr>
        <p:spPr>
          <a:xfrm>
            <a:off x="441436" y="2561942"/>
            <a:ext cx="1109074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Page Size</a:t>
            </a:r>
          </a:p>
        </p:txBody>
      </p:sp>
      <p:sp>
        <p:nvSpPr>
          <p:cNvPr id="678" name="Shape 678"/>
          <p:cNvSpPr/>
          <p:nvPr/>
        </p:nvSpPr>
        <p:spPr>
          <a:xfrm>
            <a:off x="222449" y="3259844"/>
            <a:ext cx="892155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679" name="Shape 679"/>
          <p:cNvSpPr/>
          <p:nvPr/>
        </p:nvSpPr>
        <p:spPr>
          <a:xfrm>
            <a:off x="2282880" y="2553682"/>
            <a:ext cx="1047709" cy="6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Low Bits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>
                <a:solidFill>
                  <a:srgbClr val="333333"/>
                </a:solidFill>
              </a:rPr>
              <a:t>(offset)</a:t>
            </a:r>
          </a:p>
        </p:txBody>
      </p:sp>
      <p:sp>
        <p:nvSpPr>
          <p:cNvPr id="680" name="Shape 680"/>
          <p:cNvSpPr/>
          <p:nvPr/>
        </p:nvSpPr>
        <p:spPr>
          <a:xfrm>
            <a:off x="3929085" y="2561942"/>
            <a:ext cx="1602498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Virt Addr Bits</a:t>
            </a:r>
          </a:p>
        </p:txBody>
      </p:sp>
      <p:sp>
        <p:nvSpPr>
          <p:cNvPr id="681" name="Shape 681"/>
          <p:cNvSpPr/>
          <p:nvPr/>
        </p:nvSpPr>
        <p:spPr>
          <a:xfrm>
            <a:off x="5998719" y="2553682"/>
            <a:ext cx="1096175" cy="6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High Bits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>
                <a:solidFill>
                  <a:srgbClr val="333333"/>
                </a:solidFill>
              </a:rPr>
              <a:t>(vpn)</a:t>
            </a:r>
          </a:p>
        </p:txBody>
      </p:sp>
      <p:sp>
        <p:nvSpPr>
          <p:cNvPr id="682" name="Shape 682"/>
          <p:cNvSpPr/>
          <p:nvPr/>
        </p:nvSpPr>
        <p:spPr>
          <a:xfrm flipV="1">
            <a:off x="3782557" y="2487311"/>
            <a:ext cx="1" cy="357003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683" name="Shape 683"/>
          <p:cNvSpPr/>
          <p:nvPr/>
        </p:nvSpPr>
        <p:spPr>
          <a:xfrm>
            <a:off x="558941" y="3381003"/>
            <a:ext cx="865843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16 bytes</a:t>
            </a:r>
          </a:p>
        </p:txBody>
      </p:sp>
      <p:sp>
        <p:nvSpPr>
          <p:cNvPr id="684" name="Shape 684"/>
          <p:cNvSpPr/>
          <p:nvPr/>
        </p:nvSpPr>
        <p:spPr>
          <a:xfrm>
            <a:off x="2725525" y="3381003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4</a:t>
            </a:r>
          </a:p>
        </p:txBody>
      </p:sp>
      <p:sp>
        <p:nvSpPr>
          <p:cNvPr id="685" name="Shape 685"/>
          <p:cNvSpPr/>
          <p:nvPr/>
        </p:nvSpPr>
        <p:spPr>
          <a:xfrm>
            <a:off x="4536215" y="3381003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86" name="Shape 686"/>
          <p:cNvSpPr/>
          <p:nvPr/>
        </p:nvSpPr>
        <p:spPr>
          <a:xfrm>
            <a:off x="6475993" y="3381003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6</a:t>
            </a:r>
          </a:p>
        </p:txBody>
      </p:sp>
      <p:sp>
        <p:nvSpPr>
          <p:cNvPr id="687" name="Shape 687"/>
          <p:cNvSpPr/>
          <p:nvPr/>
        </p:nvSpPr>
        <p:spPr>
          <a:xfrm flipV="1">
            <a:off x="7443729" y="2487311"/>
            <a:ext cx="1" cy="357003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rgbClr val="333333"/>
              </a:solidFill>
            </a:endParaRPr>
          </a:p>
        </p:txBody>
      </p:sp>
      <p:sp>
        <p:nvSpPr>
          <p:cNvPr id="688" name="Shape 688"/>
          <p:cNvSpPr/>
          <p:nvPr/>
        </p:nvSpPr>
        <p:spPr>
          <a:xfrm>
            <a:off x="7667606" y="2524189"/>
            <a:ext cx="1101063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Virt Pages</a:t>
            </a:r>
          </a:p>
        </p:txBody>
      </p:sp>
      <p:sp>
        <p:nvSpPr>
          <p:cNvPr id="689" name="Shape 689"/>
          <p:cNvSpPr/>
          <p:nvPr/>
        </p:nvSpPr>
        <p:spPr>
          <a:xfrm>
            <a:off x="752457" y="3827923"/>
            <a:ext cx="58371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KB</a:t>
            </a:r>
          </a:p>
        </p:txBody>
      </p:sp>
      <p:sp>
        <p:nvSpPr>
          <p:cNvPr id="690" name="Shape 690"/>
          <p:cNvSpPr/>
          <p:nvPr/>
        </p:nvSpPr>
        <p:spPr>
          <a:xfrm>
            <a:off x="2660981" y="3827487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91" name="Shape 691"/>
          <p:cNvSpPr/>
          <p:nvPr/>
        </p:nvSpPr>
        <p:spPr>
          <a:xfrm>
            <a:off x="4536215" y="3827487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692" name="Shape 692"/>
          <p:cNvSpPr/>
          <p:nvPr/>
        </p:nvSpPr>
        <p:spPr>
          <a:xfrm>
            <a:off x="6411449" y="3827487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10</a:t>
            </a:r>
          </a:p>
        </p:txBody>
      </p:sp>
      <p:sp>
        <p:nvSpPr>
          <p:cNvPr id="693" name="Shape 693"/>
          <p:cNvSpPr/>
          <p:nvPr/>
        </p:nvSpPr>
        <p:spPr>
          <a:xfrm>
            <a:off x="733187" y="4274407"/>
            <a:ext cx="622256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MB</a:t>
            </a:r>
          </a:p>
        </p:txBody>
      </p:sp>
      <p:sp>
        <p:nvSpPr>
          <p:cNvPr id="694" name="Shape 694"/>
          <p:cNvSpPr/>
          <p:nvPr/>
        </p:nvSpPr>
        <p:spPr>
          <a:xfrm>
            <a:off x="2660981" y="427397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695" name="Shape 695"/>
          <p:cNvSpPr/>
          <p:nvPr/>
        </p:nvSpPr>
        <p:spPr>
          <a:xfrm>
            <a:off x="4536215" y="427397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32</a:t>
            </a:r>
          </a:p>
        </p:txBody>
      </p:sp>
      <p:sp>
        <p:nvSpPr>
          <p:cNvPr id="696" name="Shape 696"/>
          <p:cNvSpPr/>
          <p:nvPr/>
        </p:nvSpPr>
        <p:spPr>
          <a:xfrm>
            <a:off x="6411449" y="4273971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12</a:t>
            </a:r>
          </a:p>
        </p:txBody>
      </p:sp>
      <p:sp>
        <p:nvSpPr>
          <p:cNvPr id="697" name="Shape 697"/>
          <p:cNvSpPr/>
          <p:nvPr/>
        </p:nvSpPr>
        <p:spPr>
          <a:xfrm>
            <a:off x="494398" y="4720456"/>
            <a:ext cx="9835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512 bytes</a:t>
            </a:r>
          </a:p>
        </p:txBody>
      </p:sp>
      <p:sp>
        <p:nvSpPr>
          <p:cNvPr id="698" name="Shape 698"/>
          <p:cNvSpPr/>
          <p:nvPr/>
        </p:nvSpPr>
        <p:spPr>
          <a:xfrm>
            <a:off x="2725525" y="4720456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9</a:t>
            </a:r>
          </a:p>
        </p:txBody>
      </p:sp>
      <p:sp>
        <p:nvSpPr>
          <p:cNvPr id="699" name="Shape 699"/>
          <p:cNvSpPr/>
          <p:nvPr/>
        </p:nvSpPr>
        <p:spPr>
          <a:xfrm>
            <a:off x="4536215" y="4720456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16</a:t>
            </a:r>
          </a:p>
        </p:txBody>
      </p:sp>
      <p:sp>
        <p:nvSpPr>
          <p:cNvPr id="700" name="Shape 700"/>
          <p:cNvSpPr/>
          <p:nvPr/>
        </p:nvSpPr>
        <p:spPr>
          <a:xfrm>
            <a:off x="6475993" y="4720456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5</a:t>
            </a:r>
          </a:p>
        </p:txBody>
      </p:sp>
      <p:sp>
        <p:nvSpPr>
          <p:cNvPr id="701" name="Shape 701"/>
          <p:cNvSpPr/>
          <p:nvPr/>
        </p:nvSpPr>
        <p:spPr>
          <a:xfrm>
            <a:off x="752457" y="5167376"/>
            <a:ext cx="58371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4 KB</a:t>
            </a:r>
          </a:p>
        </p:txBody>
      </p:sp>
      <p:sp>
        <p:nvSpPr>
          <p:cNvPr id="702" name="Shape 702"/>
          <p:cNvSpPr/>
          <p:nvPr/>
        </p:nvSpPr>
        <p:spPr>
          <a:xfrm>
            <a:off x="2660981" y="5166940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12</a:t>
            </a:r>
          </a:p>
        </p:txBody>
      </p:sp>
      <p:sp>
        <p:nvSpPr>
          <p:cNvPr id="703" name="Shape 703"/>
          <p:cNvSpPr/>
          <p:nvPr/>
        </p:nvSpPr>
        <p:spPr>
          <a:xfrm>
            <a:off x="4536215" y="5166940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32</a:t>
            </a:r>
          </a:p>
        </p:txBody>
      </p:sp>
      <p:sp>
        <p:nvSpPr>
          <p:cNvPr id="704" name="Shape 704"/>
          <p:cNvSpPr/>
          <p:nvPr/>
        </p:nvSpPr>
        <p:spPr>
          <a:xfrm>
            <a:off x="6411449" y="5166940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2449" y="1667275"/>
            <a:ext cx="8732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Given number of bits for </a:t>
            </a:r>
            <a:r>
              <a:rPr lang="en-US" dirty="0" err="1" smtClean="0">
                <a:solidFill>
                  <a:srgbClr val="333333"/>
                </a:solidFill>
              </a:rPr>
              <a:t>vpn</a:t>
            </a:r>
            <a:r>
              <a:rPr lang="en-US" dirty="0" smtClean="0">
                <a:solidFill>
                  <a:srgbClr val="333333"/>
                </a:solidFill>
              </a:rPr>
              <a:t>, how many virtual pages can there be in an address space?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32" name="Shape 750"/>
          <p:cNvSpPr/>
          <p:nvPr/>
        </p:nvSpPr>
        <p:spPr>
          <a:xfrm>
            <a:off x="8030712" y="3381439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64</a:t>
            </a:r>
          </a:p>
        </p:txBody>
      </p:sp>
      <p:sp>
        <p:nvSpPr>
          <p:cNvPr id="33" name="Shape 755"/>
          <p:cNvSpPr/>
          <p:nvPr/>
        </p:nvSpPr>
        <p:spPr>
          <a:xfrm>
            <a:off x="7985555" y="3828359"/>
            <a:ext cx="428858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K</a:t>
            </a:r>
          </a:p>
        </p:txBody>
      </p:sp>
      <p:sp>
        <p:nvSpPr>
          <p:cNvPr id="34" name="Shape 760"/>
          <p:cNvSpPr/>
          <p:nvPr/>
        </p:nvSpPr>
        <p:spPr>
          <a:xfrm>
            <a:off x="7985555" y="4274843"/>
            <a:ext cx="428858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4 K</a:t>
            </a:r>
          </a:p>
        </p:txBody>
      </p:sp>
      <p:sp>
        <p:nvSpPr>
          <p:cNvPr id="35" name="Shape 765"/>
          <p:cNvSpPr/>
          <p:nvPr/>
        </p:nvSpPr>
        <p:spPr>
          <a:xfrm>
            <a:off x="8030712" y="4720892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32</a:t>
            </a:r>
          </a:p>
        </p:txBody>
      </p:sp>
      <p:sp>
        <p:nvSpPr>
          <p:cNvPr id="36" name="Shape 770"/>
          <p:cNvSpPr/>
          <p:nvPr/>
        </p:nvSpPr>
        <p:spPr>
          <a:xfrm>
            <a:off x="7888855" y="5167812"/>
            <a:ext cx="62225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1 MB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Shape 772"/>
          <p:cNvSpPr>
            <a:spLocks noGrp="1"/>
          </p:cNvSpPr>
          <p:nvPr>
            <p:ph type="title"/>
          </p:nvPr>
        </p:nvSpPr>
        <p:spPr>
          <a:xfrm>
            <a:off x="82084" y="62753"/>
            <a:ext cx="8940671" cy="1283167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 smtClean="0">
                <a:solidFill>
                  <a:srgbClr val="FFFFFF"/>
                </a:solidFill>
              </a:rPr>
              <a:t>Virt</a:t>
            </a:r>
            <a:r>
              <a:rPr lang="en-US" sz="4600" dirty="0" smtClean="0">
                <a:solidFill>
                  <a:srgbClr val="FFFFFF"/>
                </a:solidFill>
              </a:rPr>
              <a:t>UAL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sz="4600" dirty="0">
                <a:solidFill>
                  <a:srgbClr val="FFFFFF"/>
                </a:solidFill>
              </a:rPr>
              <a:t>=&gt; </a:t>
            </a:r>
            <a:r>
              <a:rPr sz="4600" dirty="0" smtClean="0">
                <a:solidFill>
                  <a:srgbClr val="FFFFFF"/>
                </a:solidFill>
              </a:rPr>
              <a:t>Phys</a:t>
            </a:r>
            <a:r>
              <a:rPr lang="en-US" sz="4600" dirty="0" smtClean="0">
                <a:solidFill>
                  <a:srgbClr val="FFFFFF"/>
                </a:solidFill>
              </a:rPr>
              <a:t>ical PAGE</a:t>
            </a:r>
            <a:r>
              <a:rPr sz="4600" dirty="0" smtClean="0">
                <a:solidFill>
                  <a:srgbClr val="FFFFFF"/>
                </a:solidFill>
              </a:rPr>
              <a:t> </a:t>
            </a:r>
            <a:r>
              <a:rPr sz="4600" dirty="0">
                <a:solidFill>
                  <a:srgbClr val="FFFFFF"/>
                </a:solidFill>
              </a:rPr>
              <a:t>Mapping</a:t>
            </a:r>
          </a:p>
        </p:txBody>
      </p:sp>
      <p:sp>
        <p:nvSpPr>
          <p:cNvPr id="773" name="Shape 773"/>
          <p:cNvSpPr>
            <a:spLocks noGrp="1"/>
          </p:cNvSpPr>
          <p:nvPr>
            <p:ph type="body" idx="4294967295"/>
          </p:nvPr>
        </p:nvSpPr>
        <p:spPr>
          <a:xfrm>
            <a:off x="376820" y="4728989"/>
            <a:ext cx="8338555" cy="197080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333333"/>
                </a:solidFill>
              </a:rPr>
              <a:t>How should OS translate VPN to PPN?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000" dirty="0" smtClean="0">
                <a:solidFill>
                  <a:srgbClr val="333333"/>
                </a:solidFill>
              </a:rPr>
              <a:t>For </a:t>
            </a:r>
            <a:r>
              <a:rPr sz="2000" dirty="0">
                <a:solidFill>
                  <a:srgbClr val="333333"/>
                </a:solidFill>
              </a:rPr>
              <a:t>segmentation,</a:t>
            </a:r>
            <a:r>
              <a:rPr sz="2000" dirty="0" smtClean="0">
                <a:solidFill>
                  <a:srgbClr val="333333"/>
                </a:solidFill>
              </a:rPr>
              <a:t> </a:t>
            </a:r>
            <a:r>
              <a:rPr lang="en-US" sz="2000" dirty="0" smtClean="0">
                <a:solidFill>
                  <a:srgbClr val="333333"/>
                </a:solidFill>
              </a:rPr>
              <a:t>OS</a:t>
            </a:r>
            <a:r>
              <a:rPr sz="2000" dirty="0" smtClean="0">
                <a:solidFill>
                  <a:srgbClr val="333333"/>
                </a:solidFill>
              </a:rPr>
              <a:t> </a:t>
            </a:r>
            <a:r>
              <a:rPr sz="2000" dirty="0">
                <a:solidFill>
                  <a:srgbClr val="333333"/>
                </a:solidFill>
              </a:rPr>
              <a:t>used a </a:t>
            </a:r>
            <a:r>
              <a:rPr sz="2000" dirty="0" smtClean="0">
                <a:solidFill>
                  <a:srgbClr val="333333"/>
                </a:solidFill>
              </a:rPr>
              <a:t>formula</a:t>
            </a:r>
            <a:r>
              <a:rPr lang="en-US" sz="2000" dirty="0" smtClean="0">
                <a:solidFill>
                  <a:srgbClr val="333333"/>
                </a:solidFill>
              </a:rPr>
              <a:t> </a:t>
            </a:r>
            <a:r>
              <a:rPr sz="2000" dirty="0" smtClean="0">
                <a:solidFill>
                  <a:srgbClr val="333333"/>
                </a:solidFill>
              </a:rPr>
              <a:t>(</a:t>
            </a:r>
            <a:r>
              <a:rPr sz="2000" dirty="0">
                <a:solidFill>
                  <a:srgbClr val="333333"/>
                </a:solidFill>
              </a:rPr>
              <a:t>e.g., </a:t>
            </a:r>
            <a:r>
              <a:rPr sz="2000" dirty="0" smtClean="0">
                <a:solidFill>
                  <a:srgbClr val="333333"/>
                </a:solidFill>
              </a:rPr>
              <a:t>phys</a:t>
            </a:r>
            <a:r>
              <a:rPr lang="en-US" sz="2000" dirty="0" smtClean="0">
                <a:solidFill>
                  <a:srgbClr val="333333"/>
                </a:solidFill>
              </a:rPr>
              <a:t> addr</a:t>
            </a:r>
            <a:r>
              <a:rPr sz="2000" dirty="0" smtClean="0">
                <a:solidFill>
                  <a:srgbClr val="333333"/>
                </a:solidFill>
              </a:rPr>
              <a:t> </a:t>
            </a:r>
            <a:r>
              <a:rPr sz="2000" dirty="0">
                <a:solidFill>
                  <a:srgbClr val="333333"/>
                </a:solidFill>
              </a:rPr>
              <a:t>= virt_offset + base_reg)</a:t>
            </a:r>
            <a:endParaRPr sz="20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333333"/>
                </a:solidFill>
              </a:rPr>
              <a:t>For paging</a:t>
            </a:r>
            <a:r>
              <a:rPr sz="2000" dirty="0" smtClean="0">
                <a:solidFill>
                  <a:srgbClr val="333333"/>
                </a:solidFill>
              </a:rPr>
              <a:t>, </a:t>
            </a:r>
            <a:r>
              <a:rPr lang="en-US" sz="2000" dirty="0" smtClean="0">
                <a:solidFill>
                  <a:srgbClr val="333333"/>
                </a:solidFill>
              </a:rPr>
              <a:t>OS</a:t>
            </a:r>
            <a:r>
              <a:rPr sz="2000" dirty="0" smtClean="0">
                <a:solidFill>
                  <a:srgbClr val="333333"/>
                </a:solidFill>
              </a:rPr>
              <a:t> need</a:t>
            </a:r>
            <a:r>
              <a:rPr lang="en-US" sz="2000" dirty="0" smtClean="0">
                <a:solidFill>
                  <a:srgbClr val="333333"/>
                </a:solidFill>
              </a:rPr>
              <a:t>s</a:t>
            </a:r>
            <a:r>
              <a:rPr sz="2000" dirty="0" smtClean="0">
                <a:solidFill>
                  <a:srgbClr val="333333"/>
                </a:solidFill>
              </a:rPr>
              <a:t> mor</a:t>
            </a:r>
            <a:r>
              <a:rPr lang="en-US" sz="2000" dirty="0" smtClean="0">
                <a:solidFill>
                  <a:srgbClr val="333333"/>
                </a:solidFill>
              </a:rPr>
              <a:t>e </a:t>
            </a:r>
            <a:r>
              <a:rPr sz="2000" dirty="0" smtClean="0">
                <a:solidFill>
                  <a:srgbClr val="333333"/>
                </a:solidFill>
              </a:rPr>
              <a:t>general </a:t>
            </a:r>
            <a:r>
              <a:rPr sz="2000" dirty="0">
                <a:solidFill>
                  <a:srgbClr val="333333"/>
                </a:solidFill>
              </a:rPr>
              <a:t>mapping </a:t>
            </a:r>
            <a:r>
              <a:rPr sz="2000" dirty="0" smtClean="0">
                <a:solidFill>
                  <a:srgbClr val="333333"/>
                </a:solidFill>
              </a:rPr>
              <a:t>mechanism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What data structure is good?</a:t>
            </a:r>
          </a:p>
        </p:txBody>
      </p:sp>
      <p:sp>
        <p:nvSpPr>
          <p:cNvPr id="774" name="Shape 774"/>
          <p:cNvSpPr/>
          <p:nvPr/>
        </p:nvSpPr>
        <p:spPr>
          <a:xfrm>
            <a:off x="3333820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75" name="Shape 775"/>
          <p:cNvSpPr/>
          <p:nvPr/>
        </p:nvSpPr>
        <p:spPr>
          <a:xfrm>
            <a:off x="3869601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76" name="Shape 776"/>
          <p:cNvSpPr/>
          <p:nvPr/>
        </p:nvSpPr>
        <p:spPr>
          <a:xfrm>
            <a:off x="4405382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77" name="Shape 777"/>
          <p:cNvSpPr/>
          <p:nvPr/>
        </p:nvSpPr>
        <p:spPr>
          <a:xfrm>
            <a:off x="4941164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78" name="Shape 778"/>
          <p:cNvSpPr/>
          <p:nvPr/>
        </p:nvSpPr>
        <p:spPr>
          <a:xfrm>
            <a:off x="5476945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79" name="Shape 779"/>
          <p:cNvSpPr/>
          <p:nvPr/>
        </p:nvSpPr>
        <p:spPr>
          <a:xfrm>
            <a:off x="6012726" y="1910953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80" name="Shape 780"/>
          <p:cNvSpPr/>
          <p:nvPr/>
        </p:nvSpPr>
        <p:spPr>
          <a:xfrm>
            <a:off x="3516949" y="1325341"/>
            <a:ext cx="75387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VPN</a:t>
            </a:r>
          </a:p>
        </p:txBody>
      </p:sp>
      <p:sp>
        <p:nvSpPr>
          <p:cNvPr id="781" name="Shape 781"/>
          <p:cNvSpPr/>
          <p:nvPr/>
        </p:nvSpPr>
        <p:spPr>
          <a:xfrm>
            <a:off x="5037568" y="1325341"/>
            <a:ext cx="815925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offset</a:t>
            </a:r>
          </a:p>
        </p:txBody>
      </p:sp>
      <p:sp>
        <p:nvSpPr>
          <p:cNvPr id="782" name="Shape 782"/>
          <p:cNvSpPr/>
          <p:nvPr/>
        </p:nvSpPr>
        <p:spPr>
          <a:xfrm flipV="1">
            <a:off x="4554023" y="1741289"/>
            <a:ext cx="194090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3" name="Shape 783"/>
          <p:cNvSpPr/>
          <p:nvPr/>
        </p:nvSpPr>
        <p:spPr>
          <a:xfrm flipV="1">
            <a:off x="3387398" y="1741289"/>
            <a:ext cx="96440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4" name="Shape 784"/>
          <p:cNvSpPr/>
          <p:nvPr/>
        </p:nvSpPr>
        <p:spPr>
          <a:xfrm>
            <a:off x="4351804" y="1750218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5" name="Shape 785"/>
          <p:cNvSpPr/>
          <p:nvPr/>
        </p:nvSpPr>
        <p:spPr>
          <a:xfrm flipH="1">
            <a:off x="3342750" y="1750218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6" name="Shape 786"/>
          <p:cNvSpPr/>
          <p:nvPr/>
        </p:nvSpPr>
        <p:spPr>
          <a:xfrm>
            <a:off x="6494929" y="1750218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7" name="Shape 787"/>
          <p:cNvSpPr/>
          <p:nvPr/>
        </p:nvSpPr>
        <p:spPr>
          <a:xfrm flipH="1">
            <a:off x="4512539" y="1750218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88" name="Shape 788"/>
          <p:cNvSpPr/>
          <p:nvPr/>
        </p:nvSpPr>
        <p:spPr>
          <a:xfrm>
            <a:off x="3333820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89" name="Shape 789"/>
          <p:cNvSpPr/>
          <p:nvPr/>
        </p:nvSpPr>
        <p:spPr>
          <a:xfrm>
            <a:off x="3869601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90" name="Shape 790"/>
          <p:cNvSpPr/>
          <p:nvPr/>
        </p:nvSpPr>
        <p:spPr>
          <a:xfrm>
            <a:off x="4405382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91" name="Shape 791"/>
          <p:cNvSpPr/>
          <p:nvPr/>
        </p:nvSpPr>
        <p:spPr>
          <a:xfrm>
            <a:off x="4941164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92" name="Shape 792"/>
          <p:cNvSpPr/>
          <p:nvPr/>
        </p:nvSpPr>
        <p:spPr>
          <a:xfrm>
            <a:off x="5476945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93" name="Shape 793"/>
          <p:cNvSpPr/>
          <p:nvPr/>
        </p:nvSpPr>
        <p:spPr>
          <a:xfrm>
            <a:off x="6012726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94" name="Shape 794"/>
          <p:cNvSpPr/>
          <p:nvPr/>
        </p:nvSpPr>
        <p:spPr>
          <a:xfrm>
            <a:off x="2262257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1</a:t>
            </a:r>
          </a:p>
        </p:txBody>
      </p:sp>
      <p:sp>
        <p:nvSpPr>
          <p:cNvPr id="795" name="Shape 795"/>
          <p:cNvSpPr/>
          <p:nvPr/>
        </p:nvSpPr>
        <p:spPr>
          <a:xfrm>
            <a:off x="2798039" y="3518297"/>
            <a:ext cx="559524" cy="519258"/>
          </a:xfrm>
          <a:prstGeom prst="rect">
            <a:avLst/>
          </a:prstGeom>
          <a:solidFill>
            <a:srgbClr val="FFFFFF"/>
          </a:solidFill>
          <a:ln w="25400">
            <a:solidFill>
              <a:srgbClr val="8881F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1800" dirty="0"/>
              <a:t>0</a:t>
            </a:r>
          </a:p>
        </p:txBody>
      </p:sp>
      <p:sp>
        <p:nvSpPr>
          <p:cNvPr id="796" name="Shape 796"/>
          <p:cNvSpPr/>
          <p:nvPr/>
        </p:nvSpPr>
        <p:spPr>
          <a:xfrm>
            <a:off x="3010899" y="4289773"/>
            <a:ext cx="727265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PPN</a:t>
            </a:r>
          </a:p>
        </p:txBody>
      </p:sp>
      <p:sp>
        <p:nvSpPr>
          <p:cNvPr id="797" name="Shape 797"/>
          <p:cNvSpPr/>
          <p:nvPr/>
        </p:nvSpPr>
        <p:spPr>
          <a:xfrm>
            <a:off x="5037568" y="4272138"/>
            <a:ext cx="815925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offset</a:t>
            </a:r>
          </a:p>
        </p:txBody>
      </p:sp>
      <p:sp>
        <p:nvSpPr>
          <p:cNvPr id="798" name="Shape 798"/>
          <p:cNvSpPr/>
          <p:nvPr/>
        </p:nvSpPr>
        <p:spPr>
          <a:xfrm flipV="1">
            <a:off x="4554023" y="4214812"/>
            <a:ext cx="194090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799" name="Shape 799"/>
          <p:cNvSpPr/>
          <p:nvPr/>
        </p:nvSpPr>
        <p:spPr>
          <a:xfrm flipV="1">
            <a:off x="6494929" y="4161234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00" name="Shape 800"/>
          <p:cNvSpPr/>
          <p:nvPr/>
        </p:nvSpPr>
        <p:spPr>
          <a:xfrm flipH="1" flipV="1">
            <a:off x="4512539" y="4161234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01" name="Shape 801"/>
          <p:cNvSpPr/>
          <p:nvPr/>
        </p:nvSpPr>
        <p:spPr>
          <a:xfrm flipV="1">
            <a:off x="2339460" y="4214812"/>
            <a:ext cx="1940906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02" name="Shape 802"/>
          <p:cNvSpPr/>
          <p:nvPr/>
        </p:nvSpPr>
        <p:spPr>
          <a:xfrm flipV="1">
            <a:off x="4280367" y="4161234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03" name="Shape 803"/>
          <p:cNvSpPr/>
          <p:nvPr/>
        </p:nvSpPr>
        <p:spPr>
          <a:xfrm flipH="1" flipV="1">
            <a:off x="2297976" y="4161234"/>
            <a:ext cx="41603" cy="41603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/>
          </a:p>
        </p:txBody>
      </p:sp>
      <p:sp>
        <p:nvSpPr>
          <p:cNvPr id="804" name="Shape 804"/>
          <p:cNvSpPr/>
          <p:nvPr/>
        </p:nvSpPr>
        <p:spPr>
          <a:xfrm>
            <a:off x="2246901" y="2766854"/>
            <a:ext cx="2126144" cy="365874"/>
          </a:xfrm>
          <a:prstGeom prst="rect">
            <a:avLst/>
          </a:pr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FFFFFF"/>
                </a:solidFill>
              </a:rPr>
              <a:t>Addr Mapper</a:t>
            </a:r>
          </a:p>
        </p:txBody>
      </p:sp>
      <p:sp>
        <p:nvSpPr>
          <p:cNvPr id="805" name="Shape 805"/>
          <p:cNvSpPr/>
          <p:nvPr/>
        </p:nvSpPr>
        <p:spPr>
          <a:xfrm>
            <a:off x="6307405" y="2445385"/>
            <a:ext cx="1" cy="1057737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6" name="Shape 806"/>
          <p:cNvSpPr/>
          <p:nvPr/>
        </p:nvSpPr>
        <p:spPr>
          <a:xfrm>
            <a:off x="5771624" y="2445385"/>
            <a:ext cx="1" cy="1057737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7" name="Shape 807"/>
          <p:cNvSpPr/>
          <p:nvPr/>
        </p:nvSpPr>
        <p:spPr>
          <a:xfrm>
            <a:off x="5235843" y="2445385"/>
            <a:ext cx="1" cy="1057737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8" name="Shape 808"/>
          <p:cNvSpPr/>
          <p:nvPr/>
        </p:nvSpPr>
        <p:spPr>
          <a:xfrm>
            <a:off x="4700061" y="2445385"/>
            <a:ext cx="1" cy="1057737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9" name="Shape 809"/>
          <p:cNvSpPr/>
          <p:nvPr/>
        </p:nvSpPr>
        <p:spPr>
          <a:xfrm>
            <a:off x="4164280" y="2445385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0" name="Shape 810"/>
          <p:cNvSpPr/>
          <p:nvPr/>
        </p:nvSpPr>
        <p:spPr>
          <a:xfrm>
            <a:off x="3628499" y="2445385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3628499" y="3159760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4164280" y="3159760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3" name="Shape 813"/>
          <p:cNvSpPr/>
          <p:nvPr/>
        </p:nvSpPr>
        <p:spPr>
          <a:xfrm>
            <a:off x="2556936" y="3159760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3092718" y="3159760"/>
            <a:ext cx="1" cy="29781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" name="Rectangle 44"/>
          <p:cNvSpPr/>
          <p:nvPr/>
        </p:nvSpPr>
        <p:spPr>
          <a:xfrm>
            <a:off x="4270826" y="6203777"/>
            <a:ext cx="2118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Big array: </a:t>
            </a:r>
            <a:r>
              <a:rPr lang="en-US" dirty="0" err="1" smtClean="0">
                <a:solidFill>
                  <a:schemeClr val="bg1"/>
                </a:solidFill>
              </a:rPr>
              <a:t>pagetable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767" y="2006403"/>
            <a:ext cx="19431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/>
                </a:solidFill>
              </a:rPr>
              <a:t>Number of bits in</a:t>
            </a:r>
            <a:br>
              <a:rPr lang="en-US" sz="1600" dirty="0" smtClean="0">
                <a:solidFill>
                  <a:schemeClr val="bg2"/>
                </a:solidFill>
              </a:rPr>
            </a:br>
            <a:r>
              <a:rPr lang="en-US" sz="1600" dirty="0" smtClean="0">
                <a:solidFill>
                  <a:schemeClr val="bg2"/>
                </a:solidFill>
              </a:rPr>
              <a:t>virtual address format does not need to equal</a:t>
            </a:r>
          </a:p>
          <a:p>
            <a:r>
              <a:rPr lang="en-US" sz="1600" dirty="0">
                <a:solidFill>
                  <a:schemeClr val="bg2"/>
                </a:solidFill>
              </a:rPr>
              <a:t>n</a:t>
            </a:r>
            <a:r>
              <a:rPr lang="en-US" sz="1600" dirty="0" smtClean="0">
                <a:solidFill>
                  <a:schemeClr val="bg2"/>
                </a:solidFill>
              </a:rPr>
              <a:t>umber of bits in physical address format </a:t>
            </a:r>
            <a:endParaRPr lang="en-US" sz="1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Shape 9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The Mapping</a:t>
            </a:r>
          </a:p>
        </p:txBody>
      </p:sp>
      <p:sp>
        <p:nvSpPr>
          <p:cNvPr id="904" name="Shape 904"/>
          <p:cNvSpPr/>
          <p:nvPr/>
        </p:nvSpPr>
        <p:spPr>
          <a:xfrm>
            <a:off x="275604" y="2574787"/>
            <a:ext cx="1086018" cy="364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r">
              <a:defRPr sz="27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dirty="0"/>
              <a:t>Virt Mem</a:t>
            </a:r>
          </a:p>
        </p:txBody>
      </p:sp>
      <p:sp>
        <p:nvSpPr>
          <p:cNvPr id="905" name="Shape 905"/>
          <p:cNvSpPr/>
          <p:nvPr/>
        </p:nvSpPr>
        <p:spPr>
          <a:xfrm>
            <a:off x="176975" y="3994607"/>
            <a:ext cx="1184647" cy="364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r">
              <a:defRPr sz="2700">
                <a:solidFill>
                  <a:srgbClr val="0065C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dirty="0"/>
              <a:t>Phys Mem</a:t>
            </a:r>
          </a:p>
        </p:txBody>
      </p:sp>
      <p:sp>
        <p:nvSpPr>
          <p:cNvPr id="906" name="Shape 906"/>
          <p:cNvSpPr/>
          <p:nvPr/>
        </p:nvSpPr>
        <p:spPr>
          <a:xfrm>
            <a:off x="1860879" y="2531425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7" name="Shape 907"/>
          <p:cNvSpPr/>
          <p:nvPr/>
        </p:nvSpPr>
        <p:spPr>
          <a:xfrm>
            <a:off x="2307363" y="2531425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8" name="Shape 908"/>
          <p:cNvSpPr/>
          <p:nvPr/>
        </p:nvSpPr>
        <p:spPr>
          <a:xfrm>
            <a:off x="2753848" y="2531425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9" name="Shape 909"/>
          <p:cNvSpPr/>
          <p:nvPr/>
        </p:nvSpPr>
        <p:spPr>
          <a:xfrm>
            <a:off x="3200332" y="2531425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0" name="Shape 910"/>
          <p:cNvSpPr/>
          <p:nvPr/>
        </p:nvSpPr>
        <p:spPr>
          <a:xfrm>
            <a:off x="4361191" y="2531425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1" name="Shape 911"/>
          <p:cNvSpPr/>
          <p:nvPr/>
        </p:nvSpPr>
        <p:spPr>
          <a:xfrm>
            <a:off x="4807676" y="2531425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2" name="Shape 912"/>
          <p:cNvSpPr/>
          <p:nvPr/>
        </p:nvSpPr>
        <p:spPr>
          <a:xfrm>
            <a:off x="5254160" y="2531425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3" name="Shape 913"/>
          <p:cNvSpPr/>
          <p:nvPr/>
        </p:nvSpPr>
        <p:spPr>
          <a:xfrm>
            <a:off x="5700645" y="2531425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4" name="Shape 914"/>
          <p:cNvSpPr/>
          <p:nvPr/>
        </p:nvSpPr>
        <p:spPr>
          <a:xfrm>
            <a:off x="6861504" y="2531425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5" name="Shape 915"/>
          <p:cNvSpPr/>
          <p:nvPr/>
        </p:nvSpPr>
        <p:spPr>
          <a:xfrm>
            <a:off x="7307988" y="2531425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6" name="Shape 916"/>
          <p:cNvSpPr/>
          <p:nvPr/>
        </p:nvSpPr>
        <p:spPr>
          <a:xfrm>
            <a:off x="7754473" y="2531425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7" name="Shape 917"/>
          <p:cNvSpPr/>
          <p:nvPr/>
        </p:nvSpPr>
        <p:spPr>
          <a:xfrm>
            <a:off x="8200957" y="2531425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8" name="Shape 918"/>
          <p:cNvSpPr/>
          <p:nvPr/>
        </p:nvSpPr>
        <p:spPr>
          <a:xfrm>
            <a:off x="2713258" y="3955710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19" name="Shape 919"/>
          <p:cNvSpPr/>
          <p:nvPr/>
        </p:nvSpPr>
        <p:spPr>
          <a:xfrm>
            <a:off x="3703642" y="3955710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0" name="Shape 920"/>
          <p:cNvSpPr/>
          <p:nvPr/>
        </p:nvSpPr>
        <p:spPr>
          <a:xfrm>
            <a:off x="7169984" y="3955710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1" name="Shape 921"/>
          <p:cNvSpPr/>
          <p:nvPr/>
        </p:nvSpPr>
        <p:spPr>
          <a:xfrm>
            <a:off x="5684409" y="3955710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2" name="Shape 922"/>
          <p:cNvSpPr/>
          <p:nvPr/>
        </p:nvSpPr>
        <p:spPr>
          <a:xfrm>
            <a:off x="2218066" y="3955710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3" name="Shape 923"/>
          <p:cNvSpPr/>
          <p:nvPr/>
        </p:nvSpPr>
        <p:spPr>
          <a:xfrm>
            <a:off x="3208450" y="3955710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4" name="Shape 924"/>
          <p:cNvSpPr/>
          <p:nvPr/>
        </p:nvSpPr>
        <p:spPr>
          <a:xfrm>
            <a:off x="4198834" y="3955710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5" name="Shape 925"/>
          <p:cNvSpPr/>
          <p:nvPr/>
        </p:nvSpPr>
        <p:spPr>
          <a:xfrm>
            <a:off x="5189217" y="3955710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6" name="Shape 926"/>
          <p:cNvSpPr/>
          <p:nvPr/>
        </p:nvSpPr>
        <p:spPr>
          <a:xfrm>
            <a:off x="4694025" y="3955710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7" name="Shape 927"/>
          <p:cNvSpPr/>
          <p:nvPr/>
        </p:nvSpPr>
        <p:spPr>
          <a:xfrm>
            <a:off x="6179601" y="3955710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8" name="Shape 928"/>
          <p:cNvSpPr/>
          <p:nvPr/>
        </p:nvSpPr>
        <p:spPr>
          <a:xfrm>
            <a:off x="6674792" y="3955710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9" name="Shape 929"/>
          <p:cNvSpPr/>
          <p:nvPr/>
        </p:nvSpPr>
        <p:spPr>
          <a:xfrm>
            <a:off x="7665176" y="3955710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2083412" y="3001885"/>
            <a:ext cx="1795806" cy="939161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1" name="Shape 931"/>
          <p:cNvSpPr/>
          <p:nvPr/>
        </p:nvSpPr>
        <p:spPr>
          <a:xfrm>
            <a:off x="2529896" y="3001885"/>
            <a:ext cx="449899" cy="936211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2" name="Shape 932"/>
          <p:cNvSpPr/>
          <p:nvPr/>
        </p:nvSpPr>
        <p:spPr>
          <a:xfrm>
            <a:off x="2976381" y="3001885"/>
            <a:ext cx="2901416" cy="919797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3" name="Shape 933"/>
          <p:cNvSpPr/>
          <p:nvPr/>
        </p:nvSpPr>
        <p:spPr>
          <a:xfrm>
            <a:off x="3422865" y="3001885"/>
            <a:ext cx="3987821" cy="906899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4" name="Shape 934"/>
          <p:cNvSpPr/>
          <p:nvPr/>
        </p:nvSpPr>
        <p:spPr>
          <a:xfrm flipH="1">
            <a:off x="2528520" y="3001885"/>
            <a:ext cx="2055205" cy="941780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5" name="Shape 935"/>
          <p:cNvSpPr/>
          <p:nvPr/>
        </p:nvSpPr>
        <p:spPr>
          <a:xfrm flipH="1">
            <a:off x="4516970" y="3001885"/>
            <a:ext cx="513239" cy="940102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6" name="Shape 936"/>
          <p:cNvSpPr/>
          <p:nvPr/>
        </p:nvSpPr>
        <p:spPr>
          <a:xfrm flipH="1">
            <a:off x="3421290" y="3001885"/>
            <a:ext cx="2055404" cy="943753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7" name="Shape 937"/>
          <p:cNvSpPr/>
          <p:nvPr/>
        </p:nvSpPr>
        <p:spPr>
          <a:xfrm flipH="1">
            <a:off x="5467703" y="3001885"/>
            <a:ext cx="455475" cy="939574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8" name="Shape 938"/>
          <p:cNvSpPr/>
          <p:nvPr/>
        </p:nvSpPr>
        <p:spPr>
          <a:xfrm flipH="1">
            <a:off x="6426179" y="3001885"/>
            <a:ext cx="657859" cy="939991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9" name="Shape 939"/>
          <p:cNvSpPr/>
          <p:nvPr/>
        </p:nvSpPr>
        <p:spPr>
          <a:xfrm flipH="1">
            <a:off x="5030522" y="3001885"/>
            <a:ext cx="2500000" cy="925391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0" name="Shape 940"/>
          <p:cNvSpPr/>
          <p:nvPr/>
        </p:nvSpPr>
        <p:spPr>
          <a:xfrm flipH="1">
            <a:off x="7026110" y="3003501"/>
            <a:ext cx="939537" cy="939537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1" name="Shape 941"/>
          <p:cNvSpPr/>
          <p:nvPr/>
        </p:nvSpPr>
        <p:spPr>
          <a:xfrm flipH="1">
            <a:off x="7941002" y="3003501"/>
            <a:ext cx="471129" cy="935175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2" name="Shape 942"/>
          <p:cNvSpPr/>
          <p:nvPr/>
        </p:nvSpPr>
        <p:spPr>
          <a:xfrm>
            <a:off x="5023834" y="2028537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943" name="Shape 943"/>
          <p:cNvSpPr/>
          <p:nvPr/>
        </p:nvSpPr>
        <p:spPr>
          <a:xfrm>
            <a:off x="7529000" y="2027770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P3</a:t>
            </a:r>
          </a:p>
        </p:txBody>
      </p:sp>
      <p:sp>
        <p:nvSpPr>
          <p:cNvPr id="944" name="Shape 944"/>
          <p:cNvSpPr/>
          <p:nvPr/>
        </p:nvSpPr>
        <p:spPr>
          <a:xfrm>
            <a:off x="1858300" y="2017229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5" name="Shape 945"/>
          <p:cNvSpPr/>
          <p:nvPr/>
        </p:nvSpPr>
        <p:spPr>
          <a:xfrm flipV="1">
            <a:off x="3706745" y="4419315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5" name="Shape 899"/>
          <p:cNvSpPr/>
          <p:nvPr/>
        </p:nvSpPr>
        <p:spPr>
          <a:xfrm>
            <a:off x="2520351" y="2028537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46" name="Shape 988"/>
          <p:cNvSpPr/>
          <p:nvPr/>
        </p:nvSpPr>
        <p:spPr>
          <a:xfrm>
            <a:off x="2126190" y="2017229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" name="Shape 989"/>
          <p:cNvSpPr/>
          <p:nvPr/>
        </p:nvSpPr>
        <p:spPr>
          <a:xfrm flipV="1">
            <a:off x="3974635" y="4419315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8" name="Shape 1032"/>
          <p:cNvSpPr/>
          <p:nvPr/>
        </p:nvSpPr>
        <p:spPr>
          <a:xfrm>
            <a:off x="2394081" y="2017229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" name="Shape 1033"/>
          <p:cNvSpPr/>
          <p:nvPr/>
        </p:nvSpPr>
        <p:spPr>
          <a:xfrm flipV="1">
            <a:off x="2813776" y="4419315"/>
            <a:ext cx="1" cy="455415"/>
          </a:xfrm>
          <a:prstGeom prst="line">
            <a:avLst/>
          </a:prstGeom>
          <a:ln w="762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" grpId="0" animBg="1"/>
      <p:bldP spid="944" grpId="1" animBg="1"/>
      <p:bldP spid="945" grpId="0" animBg="1"/>
      <p:bldP spid="9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Shape 1133"/>
          <p:cNvSpPr/>
          <p:nvPr/>
        </p:nvSpPr>
        <p:spPr>
          <a:xfrm>
            <a:off x="395599" y="2250286"/>
            <a:ext cx="1086018" cy="364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r">
              <a:defRPr sz="27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dirty="0"/>
              <a:t>Virt Mem</a:t>
            </a:r>
          </a:p>
        </p:txBody>
      </p:sp>
      <p:sp>
        <p:nvSpPr>
          <p:cNvPr id="1134" name="Shape 1134"/>
          <p:cNvSpPr/>
          <p:nvPr/>
        </p:nvSpPr>
        <p:spPr>
          <a:xfrm>
            <a:off x="296970" y="3670107"/>
            <a:ext cx="1184647" cy="364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 algn="r">
              <a:defRPr sz="2700">
                <a:solidFill>
                  <a:srgbClr val="0065C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900" dirty="0"/>
              <a:t>Phys Mem</a:t>
            </a:r>
          </a:p>
        </p:txBody>
      </p:sp>
      <p:sp>
        <p:nvSpPr>
          <p:cNvPr id="1135" name="Shape 1135"/>
          <p:cNvSpPr/>
          <p:nvPr/>
        </p:nvSpPr>
        <p:spPr>
          <a:xfrm>
            <a:off x="1980873" y="2206924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6" name="Shape 1136"/>
          <p:cNvSpPr/>
          <p:nvPr/>
        </p:nvSpPr>
        <p:spPr>
          <a:xfrm>
            <a:off x="2427358" y="2206924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7" name="Shape 1137"/>
          <p:cNvSpPr/>
          <p:nvPr/>
        </p:nvSpPr>
        <p:spPr>
          <a:xfrm>
            <a:off x="2873842" y="2206924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8" name="Shape 1138"/>
          <p:cNvSpPr/>
          <p:nvPr/>
        </p:nvSpPr>
        <p:spPr>
          <a:xfrm>
            <a:off x="3320327" y="2206924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39" name="Shape 1139"/>
          <p:cNvSpPr/>
          <p:nvPr/>
        </p:nvSpPr>
        <p:spPr>
          <a:xfrm>
            <a:off x="4481186" y="2206924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0" name="Shape 1140"/>
          <p:cNvSpPr/>
          <p:nvPr/>
        </p:nvSpPr>
        <p:spPr>
          <a:xfrm>
            <a:off x="4927670" y="2206924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1" name="Shape 1141"/>
          <p:cNvSpPr/>
          <p:nvPr/>
        </p:nvSpPr>
        <p:spPr>
          <a:xfrm>
            <a:off x="5374155" y="2206924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2" name="Shape 1142"/>
          <p:cNvSpPr/>
          <p:nvPr/>
        </p:nvSpPr>
        <p:spPr>
          <a:xfrm>
            <a:off x="5820639" y="2206924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3" name="Shape 1143"/>
          <p:cNvSpPr/>
          <p:nvPr/>
        </p:nvSpPr>
        <p:spPr>
          <a:xfrm>
            <a:off x="6981498" y="2206924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4" name="Shape 1144"/>
          <p:cNvSpPr/>
          <p:nvPr/>
        </p:nvSpPr>
        <p:spPr>
          <a:xfrm>
            <a:off x="7427983" y="2206924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5" name="Shape 1145"/>
          <p:cNvSpPr/>
          <p:nvPr/>
        </p:nvSpPr>
        <p:spPr>
          <a:xfrm>
            <a:off x="7874467" y="2206924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6" name="Shape 1146"/>
          <p:cNvSpPr/>
          <p:nvPr/>
        </p:nvSpPr>
        <p:spPr>
          <a:xfrm>
            <a:off x="8320952" y="2206924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7" name="Shape 1147"/>
          <p:cNvSpPr/>
          <p:nvPr/>
        </p:nvSpPr>
        <p:spPr>
          <a:xfrm>
            <a:off x="2833253" y="3631209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8" name="Shape 1148"/>
          <p:cNvSpPr/>
          <p:nvPr/>
        </p:nvSpPr>
        <p:spPr>
          <a:xfrm>
            <a:off x="3823636" y="3631209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49" name="Shape 1149"/>
          <p:cNvSpPr/>
          <p:nvPr/>
        </p:nvSpPr>
        <p:spPr>
          <a:xfrm>
            <a:off x="7289978" y="3631209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0" name="Shape 1150"/>
          <p:cNvSpPr/>
          <p:nvPr/>
        </p:nvSpPr>
        <p:spPr>
          <a:xfrm>
            <a:off x="5804403" y="3631209"/>
            <a:ext cx="451242" cy="451242"/>
          </a:xfrm>
          <a:prstGeom prst="rect">
            <a:avLst/>
          </a:prstGeom>
          <a:solidFill>
            <a:srgbClr val="0B5D12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1" name="Shape 1151"/>
          <p:cNvSpPr/>
          <p:nvPr/>
        </p:nvSpPr>
        <p:spPr>
          <a:xfrm>
            <a:off x="2338061" y="3631209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2" name="Shape 1152"/>
          <p:cNvSpPr/>
          <p:nvPr/>
        </p:nvSpPr>
        <p:spPr>
          <a:xfrm>
            <a:off x="3328444" y="3631209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3" name="Shape 1153"/>
          <p:cNvSpPr/>
          <p:nvPr/>
        </p:nvSpPr>
        <p:spPr>
          <a:xfrm>
            <a:off x="4318828" y="3631209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4" name="Shape 1154"/>
          <p:cNvSpPr/>
          <p:nvPr/>
        </p:nvSpPr>
        <p:spPr>
          <a:xfrm>
            <a:off x="5309211" y="3631209"/>
            <a:ext cx="451242" cy="451242"/>
          </a:xfrm>
          <a:prstGeom prst="rect">
            <a:avLst/>
          </a:prstGeom>
          <a:solidFill>
            <a:srgbClr val="1497FC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5" name="Shape 1155"/>
          <p:cNvSpPr/>
          <p:nvPr/>
        </p:nvSpPr>
        <p:spPr>
          <a:xfrm>
            <a:off x="4814019" y="3631209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6" name="Shape 1156"/>
          <p:cNvSpPr/>
          <p:nvPr/>
        </p:nvSpPr>
        <p:spPr>
          <a:xfrm>
            <a:off x="6299594" y="3631209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7" name="Shape 1157"/>
          <p:cNvSpPr/>
          <p:nvPr/>
        </p:nvSpPr>
        <p:spPr>
          <a:xfrm>
            <a:off x="6794786" y="3631209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8" name="Shape 1158"/>
          <p:cNvSpPr/>
          <p:nvPr/>
        </p:nvSpPr>
        <p:spPr>
          <a:xfrm>
            <a:off x="7785170" y="3631209"/>
            <a:ext cx="451242" cy="451242"/>
          </a:xfrm>
          <a:prstGeom prst="rect">
            <a:avLst/>
          </a:prstGeom>
          <a:solidFill>
            <a:srgbClr val="971817"/>
          </a:solidFill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59" name="Shape 1159"/>
          <p:cNvSpPr/>
          <p:nvPr/>
        </p:nvSpPr>
        <p:spPr>
          <a:xfrm>
            <a:off x="2203407" y="2677385"/>
            <a:ext cx="1795806" cy="939160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0" name="Shape 1160"/>
          <p:cNvSpPr/>
          <p:nvPr/>
        </p:nvSpPr>
        <p:spPr>
          <a:xfrm>
            <a:off x="2649891" y="2677385"/>
            <a:ext cx="449899" cy="936211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1" name="Shape 1161"/>
          <p:cNvSpPr/>
          <p:nvPr/>
        </p:nvSpPr>
        <p:spPr>
          <a:xfrm>
            <a:off x="3096376" y="2677384"/>
            <a:ext cx="2901416" cy="919798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2" name="Shape 1162"/>
          <p:cNvSpPr/>
          <p:nvPr/>
        </p:nvSpPr>
        <p:spPr>
          <a:xfrm>
            <a:off x="3542860" y="2677385"/>
            <a:ext cx="3987821" cy="906899"/>
          </a:xfrm>
          <a:prstGeom prst="line">
            <a:avLst/>
          </a:prstGeom>
          <a:ln w="50800">
            <a:solidFill>
              <a:srgbClr val="0B5D12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3" name="Shape 1163"/>
          <p:cNvSpPr/>
          <p:nvPr/>
        </p:nvSpPr>
        <p:spPr>
          <a:xfrm flipH="1">
            <a:off x="2648515" y="2677385"/>
            <a:ext cx="2055205" cy="941780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4" name="Shape 1164"/>
          <p:cNvSpPr/>
          <p:nvPr/>
        </p:nvSpPr>
        <p:spPr>
          <a:xfrm flipH="1">
            <a:off x="4636965" y="2677385"/>
            <a:ext cx="513239" cy="940101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5" name="Shape 1165"/>
          <p:cNvSpPr/>
          <p:nvPr/>
        </p:nvSpPr>
        <p:spPr>
          <a:xfrm flipH="1">
            <a:off x="3541285" y="2677385"/>
            <a:ext cx="2055404" cy="943753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6" name="Shape 1166"/>
          <p:cNvSpPr/>
          <p:nvPr/>
        </p:nvSpPr>
        <p:spPr>
          <a:xfrm flipH="1">
            <a:off x="5587698" y="2677385"/>
            <a:ext cx="455475" cy="939574"/>
          </a:xfrm>
          <a:prstGeom prst="line">
            <a:avLst/>
          </a:prstGeom>
          <a:ln w="50800">
            <a:solidFill>
              <a:srgbClr val="1497FC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7" name="Shape 1167"/>
          <p:cNvSpPr/>
          <p:nvPr/>
        </p:nvSpPr>
        <p:spPr>
          <a:xfrm flipH="1">
            <a:off x="6546174" y="2677385"/>
            <a:ext cx="657859" cy="939991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8" name="Shape 1168"/>
          <p:cNvSpPr/>
          <p:nvPr/>
        </p:nvSpPr>
        <p:spPr>
          <a:xfrm flipH="1">
            <a:off x="5150517" y="2677385"/>
            <a:ext cx="2500000" cy="925390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69" name="Shape 1169"/>
          <p:cNvSpPr/>
          <p:nvPr/>
        </p:nvSpPr>
        <p:spPr>
          <a:xfrm flipH="1">
            <a:off x="7146104" y="2679001"/>
            <a:ext cx="939537" cy="939537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70" name="Shape 1170"/>
          <p:cNvSpPr/>
          <p:nvPr/>
        </p:nvSpPr>
        <p:spPr>
          <a:xfrm flipH="1">
            <a:off x="8060996" y="2679000"/>
            <a:ext cx="471129" cy="935175"/>
          </a:xfrm>
          <a:prstGeom prst="line">
            <a:avLst/>
          </a:prstGeom>
          <a:ln w="50800">
            <a:solidFill>
              <a:srgbClr val="971817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71" name="Shape 1171"/>
          <p:cNvSpPr/>
          <p:nvPr/>
        </p:nvSpPr>
        <p:spPr>
          <a:xfrm>
            <a:off x="5235843" y="1793434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1172" name="Shape 1172"/>
          <p:cNvSpPr/>
          <p:nvPr/>
        </p:nvSpPr>
        <p:spPr>
          <a:xfrm>
            <a:off x="7652834" y="1750072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P3</a:t>
            </a:r>
          </a:p>
        </p:txBody>
      </p:sp>
      <p:sp>
        <p:nvSpPr>
          <p:cNvPr id="1173" name="Shape 1173"/>
          <p:cNvSpPr/>
          <p:nvPr/>
        </p:nvSpPr>
        <p:spPr>
          <a:xfrm>
            <a:off x="2431165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174" name="Shape 1174"/>
          <p:cNvSpPr/>
          <p:nvPr/>
        </p:nvSpPr>
        <p:spPr>
          <a:xfrm>
            <a:off x="2927980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175" name="Shape 1175"/>
          <p:cNvSpPr/>
          <p:nvPr/>
        </p:nvSpPr>
        <p:spPr>
          <a:xfrm>
            <a:off x="3424796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176" name="Shape 1176"/>
          <p:cNvSpPr/>
          <p:nvPr/>
        </p:nvSpPr>
        <p:spPr>
          <a:xfrm>
            <a:off x="3921611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177" name="Shape 1177"/>
          <p:cNvSpPr/>
          <p:nvPr/>
        </p:nvSpPr>
        <p:spPr>
          <a:xfrm>
            <a:off x="4418426" y="4108645"/>
            <a:ext cx="213196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178" name="Shape 1178"/>
          <p:cNvSpPr/>
          <p:nvPr/>
        </p:nvSpPr>
        <p:spPr>
          <a:xfrm>
            <a:off x="4915242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179" name="Shape 1179"/>
          <p:cNvSpPr/>
          <p:nvPr/>
        </p:nvSpPr>
        <p:spPr>
          <a:xfrm>
            <a:off x="5412057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180" name="Shape 1180"/>
          <p:cNvSpPr/>
          <p:nvPr/>
        </p:nvSpPr>
        <p:spPr>
          <a:xfrm>
            <a:off x="5908873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181" name="Shape 1181"/>
          <p:cNvSpPr/>
          <p:nvPr/>
        </p:nvSpPr>
        <p:spPr>
          <a:xfrm>
            <a:off x="6405687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182" name="Shape 1182"/>
          <p:cNvSpPr/>
          <p:nvPr/>
        </p:nvSpPr>
        <p:spPr>
          <a:xfrm>
            <a:off x="6902504" y="4108645"/>
            <a:ext cx="209414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183" name="Shape 1183"/>
          <p:cNvSpPr/>
          <p:nvPr/>
        </p:nvSpPr>
        <p:spPr>
          <a:xfrm>
            <a:off x="7324846" y="4108645"/>
            <a:ext cx="346696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184" name="Shape 1184"/>
          <p:cNvSpPr/>
          <p:nvPr/>
        </p:nvSpPr>
        <p:spPr>
          <a:xfrm>
            <a:off x="7821660" y="4108645"/>
            <a:ext cx="346696" cy="395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185" name="Shape 1185"/>
          <p:cNvSpPr/>
          <p:nvPr/>
        </p:nvSpPr>
        <p:spPr>
          <a:xfrm>
            <a:off x="2616849" y="1750072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1186" name="Shape 1186"/>
          <p:cNvSpPr/>
          <p:nvPr/>
        </p:nvSpPr>
        <p:spPr>
          <a:xfrm>
            <a:off x="1398848" y="5531155"/>
            <a:ext cx="176514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Page Tables:</a:t>
            </a:r>
          </a:p>
        </p:txBody>
      </p:sp>
      <p:sp>
        <p:nvSpPr>
          <p:cNvPr id="1187" name="Shape 1187"/>
          <p:cNvSpPr/>
          <p:nvPr/>
        </p:nvSpPr>
        <p:spPr>
          <a:xfrm>
            <a:off x="3787143" y="4615562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P1</a:t>
            </a:r>
          </a:p>
        </p:txBody>
      </p:sp>
      <p:sp>
        <p:nvSpPr>
          <p:cNvPr id="1188" name="Shape 1188"/>
          <p:cNvSpPr/>
          <p:nvPr/>
        </p:nvSpPr>
        <p:spPr>
          <a:xfrm>
            <a:off x="3789283" y="5042992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3</a:t>
            </a:r>
          </a:p>
        </p:txBody>
      </p:sp>
      <p:sp>
        <p:nvSpPr>
          <p:cNvPr id="1189" name="Shape 1189"/>
          <p:cNvSpPr/>
          <p:nvPr/>
        </p:nvSpPr>
        <p:spPr>
          <a:xfrm>
            <a:off x="3789283" y="5400180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1</a:t>
            </a:r>
          </a:p>
        </p:txBody>
      </p:sp>
      <p:sp>
        <p:nvSpPr>
          <p:cNvPr id="1190" name="Shape 1190"/>
          <p:cNvSpPr/>
          <p:nvPr/>
        </p:nvSpPr>
        <p:spPr>
          <a:xfrm>
            <a:off x="3789283" y="5757367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7</a:t>
            </a:r>
          </a:p>
        </p:txBody>
      </p:sp>
      <p:sp>
        <p:nvSpPr>
          <p:cNvPr id="1191" name="Shape 1191"/>
          <p:cNvSpPr/>
          <p:nvPr/>
        </p:nvSpPr>
        <p:spPr>
          <a:xfrm>
            <a:off x="3789283" y="6114555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10</a:t>
            </a:r>
          </a:p>
        </p:txBody>
      </p:sp>
      <p:sp>
        <p:nvSpPr>
          <p:cNvPr id="1192" name="Shape 1192"/>
          <p:cNvSpPr/>
          <p:nvPr/>
        </p:nvSpPr>
        <p:spPr>
          <a:xfrm>
            <a:off x="5019440" y="4648092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P2</a:t>
            </a:r>
          </a:p>
        </p:txBody>
      </p:sp>
      <p:sp>
        <p:nvSpPr>
          <p:cNvPr id="1193" name="Shape 1193"/>
          <p:cNvSpPr/>
          <p:nvPr/>
        </p:nvSpPr>
        <p:spPr>
          <a:xfrm>
            <a:off x="5021580" y="5075522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0</a:t>
            </a:r>
          </a:p>
        </p:txBody>
      </p:sp>
      <p:sp>
        <p:nvSpPr>
          <p:cNvPr id="1194" name="Shape 1194"/>
          <p:cNvSpPr/>
          <p:nvPr/>
        </p:nvSpPr>
        <p:spPr>
          <a:xfrm>
            <a:off x="5021580" y="5432710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4</a:t>
            </a:r>
          </a:p>
        </p:txBody>
      </p:sp>
      <p:sp>
        <p:nvSpPr>
          <p:cNvPr id="1195" name="Shape 1195"/>
          <p:cNvSpPr/>
          <p:nvPr/>
        </p:nvSpPr>
        <p:spPr>
          <a:xfrm>
            <a:off x="5021580" y="5789897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2</a:t>
            </a:r>
          </a:p>
        </p:txBody>
      </p:sp>
      <p:sp>
        <p:nvSpPr>
          <p:cNvPr id="1196" name="Shape 1196"/>
          <p:cNvSpPr/>
          <p:nvPr/>
        </p:nvSpPr>
        <p:spPr>
          <a:xfrm>
            <a:off x="5021580" y="6147085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6</a:t>
            </a:r>
          </a:p>
        </p:txBody>
      </p:sp>
      <p:sp>
        <p:nvSpPr>
          <p:cNvPr id="1197" name="Shape 1197"/>
          <p:cNvSpPr/>
          <p:nvPr/>
        </p:nvSpPr>
        <p:spPr>
          <a:xfrm>
            <a:off x="6252841" y="4648092"/>
            <a:ext cx="432807" cy="456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500" dirty="0">
                <a:solidFill>
                  <a:srgbClr val="FFFFFF"/>
                </a:solidFill>
              </a:rPr>
              <a:t>P3</a:t>
            </a:r>
          </a:p>
        </p:txBody>
      </p:sp>
      <p:sp>
        <p:nvSpPr>
          <p:cNvPr id="1198" name="Shape 1198"/>
          <p:cNvSpPr/>
          <p:nvPr/>
        </p:nvSpPr>
        <p:spPr>
          <a:xfrm>
            <a:off x="6254981" y="5075522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endParaRPr sz="1800" dirty="0"/>
          </a:p>
        </p:txBody>
      </p:sp>
      <p:sp>
        <p:nvSpPr>
          <p:cNvPr id="1199" name="Shape 1199"/>
          <p:cNvSpPr/>
          <p:nvPr/>
        </p:nvSpPr>
        <p:spPr>
          <a:xfrm>
            <a:off x="6254981" y="5432710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endParaRPr sz="1800" dirty="0"/>
          </a:p>
        </p:txBody>
      </p:sp>
      <p:sp>
        <p:nvSpPr>
          <p:cNvPr id="1200" name="Shape 1200"/>
          <p:cNvSpPr/>
          <p:nvPr/>
        </p:nvSpPr>
        <p:spPr>
          <a:xfrm>
            <a:off x="6254981" y="5789897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endParaRPr sz="1800" dirty="0"/>
          </a:p>
        </p:txBody>
      </p:sp>
      <p:sp>
        <p:nvSpPr>
          <p:cNvPr id="1201" name="Shape 1201"/>
          <p:cNvSpPr/>
          <p:nvPr/>
        </p:nvSpPr>
        <p:spPr>
          <a:xfrm>
            <a:off x="6254981" y="6147085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endParaRPr sz="1800" dirty="0"/>
          </a:p>
        </p:txBody>
      </p:sp>
      <p:sp>
        <p:nvSpPr>
          <p:cNvPr id="71" name="Title 70"/>
          <p:cNvSpPr>
            <a:spLocks noGrp="1"/>
          </p:cNvSpPr>
          <p:nvPr>
            <p:ph type="title"/>
          </p:nvPr>
        </p:nvSpPr>
        <p:spPr>
          <a:xfrm>
            <a:off x="845221" y="83741"/>
            <a:ext cx="7583488" cy="1283167"/>
          </a:xfrm>
        </p:spPr>
        <p:txBody>
          <a:bodyPr/>
          <a:lstStyle/>
          <a:p>
            <a:r>
              <a:rPr lang="en-US" dirty="0" smtClean="0"/>
              <a:t>Quiz: </a:t>
            </a:r>
            <a:br>
              <a:rPr lang="en-US" dirty="0" smtClean="0"/>
            </a:br>
            <a:r>
              <a:rPr lang="en-US" dirty="0" smtClean="0"/>
              <a:t>Fill in Page Table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383312" y="5054449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6383312" y="5444854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383312" y="577775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6265641" y="6126012"/>
            <a:ext cx="420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Shape 12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55675">
              <a:defRPr sz="624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 dirty="0">
                <a:solidFill>
                  <a:srgbClr val="FFFFFF"/>
                </a:solidFill>
              </a:rPr>
              <a:t>Where Are </a:t>
            </a:r>
            <a:r>
              <a:rPr sz="4400" dirty="0" smtClean="0">
                <a:solidFill>
                  <a:srgbClr val="FFFFFF"/>
                </a:solidFill>
              </a:rPr>
              <a:t>Pagetables </a:t>
            </a:r>
            <a:r>
              <a:rPr sz="4400" dirty="0">
                <a:solidFill>
                  <a:srgbClr val="FFFFFF"/>
                </a:solidFill>
              </a:rPr>
              <a:t>Stored?</a:t>
            </a:r>
          </a:p>
        </p:txBody>
      </p:sp>
      <p:sp>
        <p:nvSpPr>
          <p:cNvPr id="1280" name="Shape 1280"/>
          <p:cNvSpPr>
            <a:spLocks noGrp="1"/>
          </p:cNvSpPr>
          <p:nvPr>
            <p:ph type="body" idx="4294967295"/>
          </p:nvPr>
        </p:nvSpPr>
        <p:spPr>
          <a:xfrm>
            <a:off x="272147" y="1584092"/>
            <a:ext cx="8701759" cy="517097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333333"/>
                </a:solidFill>
              </a:rPr>
              <a:t>How big is a typical page table?</a:t>
            </a:r>
            <a:br>
              <a:rPr sz="2700" dirty="0">
                <a:solidFill>
                  <a:srgbClr val="333333"/>
                </a:solidFill>
              </a:rPr>
            </a:br>
            <a:r>
              <a:rPr sz="2700" dirty="0">
                <a:solidFill>
                  <a:srgbClr val="333333"/>
                </a:solidFill>
              </a:rPr>
              <a:t> - assume </a:t>
            </a:r>
            <a:r>
              <a:rPr sz="2700" b="1" dirty="0">
                <a:solidFill>
                  <a:srgbClr val="333333"/>
                </a:solidFill>
              </a:rPr>
              <a:t>32-bit</a:t>
            </a:r>
            <a:r>
              <a:rPr sz="2700" dirty="0">
                <a:solidFill>
                  <a:srgbClr val="333333"/>
                </a:solidFill>
              </a:rPr>
              <a:t> address space</a:t>
            </a:r>
            <a:br>
              <a:rPr sz="2700" dirty="0">
                <a:solidFill>
                  <a:srgbClr val="333333"/>
                </a:solidFill>
              </a:rPr>
            </a:br>
            <a:r>
              <a:rPr sz="2700" dirty="0">
                <a:solidFill>
                  <a:srgbClr val="333333"/>
                </a:solidFill>
              </a:rPr>
              <a:t> - assume 4 KB pages</a:t>
            </a:r>
            <a:br>
              <a:rPr sz="2700" dirty="0">
                <a:solidFill>
                  <a:srgbClr val="333333"/>
                </a:solidFill>
              </a:rPr>
            </a:br>
            <a:r>
              <a:rPr sz="2700" dirty="0">
                <a:solidFill>
                  <a:srgbClr val="333333"/>
                </a:solidFill>
              </a:rPr>
              <a:t> - assume 4 byte </a:t>
            </a:r>
            <a:r>
              <a:rPr sz="2700" dirty="0" smtClean="0">
                <a:solidFill>
                  <a:srgbClr val="333333"/>
                </a:solidFill>
              </a:rPr>
              <a:t>entries</a:t>
            </a:r>
            <a:endParaRPr lang="en-US" sz="2700" dirty="0" smtClean="0">
              <a:solidFill>
                <a:srgbClr val="333333"/>
              </a:solidFill>
            </a:endParaRP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Final answer: 2 ^ (32 - log(4KB)) * 4 = </a:t>
            </a:r>
            <a:r>
              <a:rPr lang="en-US" sz="2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4 MB</a:t>
            </a:r>
            <a:endParaRPr lang="en-US" sz="27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Page table size = Num entries * size of each entry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Num entries = num virtual pages = 2^(bits for </a:t>
            </a:r>
            <a:r>
              <a:rPr lang="en-US" sz="2500" dirty="0" err="1" smtClean="0">
                <a:solidFill>
                  <a:srgbClr val="333333"/>
                </a:solidFill>
              </a:rPr>
              <a:t>vpn</a:t>
            </a:r>
            <a:r>
              <a:rPr lang="en-US" sz="2500" dirty="0" smtClean="0">
                <a:solidFill>
                  <a:srgbClr val="333333"/>
                </a:solidFill>
              </a:rPr>
              <a:t>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Bits for </a:t>
            </a:r>
            <a:r>
              <a:rPr lang="en-US" sz="2500" dirty="0" err="1" smtClean="0">
                <a:solidFill>
                  <a:srgbClr val="333333"/>
                </a:solidFill>
              </a:rPr>
              <a:t>vpn</a:t>
            </a:r>
            <a:r>
              <a:rPr lang="en-US" sz="2500" dirty="0" smtClean="0">
                <a:solidFill>
                  <a:srgbClr val="333333"/>
                </a:solidFill>
              </a:rPr>
              <a:t> = 32– number of bits for page offset</a:t>
            </a:r>
          </a:p>
          <a:p>
            <a:pPr lvl="2">
              <a:buNone/>
              <a:defRPr sz="1800">
                <a:solidFill>
                  <a:srgbClr val="000000"/>
                </a:solidFill>
              </a:defRPr>
            </a:pPr>
            <a:r>
              <a:rPr lang="en-US" sz="2300" dirty="0" smtClean="0">
                <a:solidFill>
                  <a:srgbClr val="333333"/>
                </a:solidFill>
              </a:rPr>
              <a:t>= 32 – lg(4KB) = 32 – 12 = 20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Num entries = 2^20 = 1 MB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Page table size = Num entries * 4 bytes = 4 MB</a:t>
            </a: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Implication: </a:t>
            </a:r>
            <a:r>
              <a:rPr sz="2700" dirty="0" smtClean="0">
                <a:solidFill>
                  <a:srgbClr val="333333"/>
                </a:solidFill>
              </a:rPr>
              <a:t>Store </a:t>
            </a:r>
            <a:r>
              <a:rPr lang="en-US" sz="2700" dirty="0" smtClean="0">
                <a:solidFill>
                  <a:srgbClr val="333333"/>
                </a:solidFill>
              </a:rPr>
              <a:t>each page table </a:t>
            </a:r>
            <a:r>
              <a:rPr sz="2700" dirty="0" smtClean="0">
                <a:solidFill>
                  <a:srgbClr val="333333"/>
                </a:solidFill>
              </a:rPr>
              <a:t>in memory</a:t>
            </a:r>
            <a:endParaRPr lang="en-US" sz="27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Hardware finds page table base with register </a:t>
            </a:r>
            <a:r>
              <a:rPr sz="2500" dirty="0" smtClean="0">
                <a:solidFill>
                  <a:srgbClr val="333333"/>
                </a:solidFill>
              </a:rPr>
              <a:t>(</a:t>
            </a:r>
            <a:r>
              <a:rPr sz="2500" dirty="0">
                <a:solidFill>
                  <a:srgbClr val="333333"/>
                </a:solidFill>
              </a:rPr>
              <a:t>e.g., CR3 on x86</a:t>
            </a:r>
            <a:r>
              <a:rPr sz="2500" dirty="0" smtClean="0">
                <a:solidFill>
                  <a:srgbClr val="333333"/>
                </a:solidFill>
              </a:rPr>
              <a:t>)</a:t>
            </a:r>
            <a:endParaRPr lang="en-US" sz="2500" dirty="0" smtClean="0">
              <a:solidFill>
                <a:srgbClr val="333333"/>
              </a:solidFill>
            </a:endParaRP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smtClean="0">
                <a:solidFill>
                  <a:srgbClr val="333333"/>
                </a:solidFill>
              </a:rPr>
              <a:t>What happens on a context-switch?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Change contents of page table base register to newly scheduled process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Save old page table base register in PCB of </a:t>
            </a:r>
            <a:r>
              <a:rPr lang="en-US" sz="2500" dirty="0" err="1" smtClean="0">
                <a:solidFill>
                  <a:srgbClr val="333333"/>
                </a:solidFill>
              </a:rPr>
              <a:t>descheduled</a:t>
            </a:r>
            <a:r>
              <a:rPr lang="en-US" sz="2500" dirty="0" smtClean="0">
                <a:solidFill>
                  <a:srgbClr val="333333"/>
                </a:solidFill>
              </a:rPr>
              <a:t> process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Shape 13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 dirty="0">
                <a:solidFill>
                  <a:srgbClr val="FFFFFF"/>
                </a:solidFill>
              </a:rPr>
              <a:t>Other PT info</a:t>
            </a:r>
          </a:p>
        </p:txBody>
      </p:sp>
      <p:sp>
        <p:nvSpPr>
          <p:cNvPr id="1375" name="Shape 1375"/>
          <p:cNvSpPr>
            <a:spLocks noGrp="1"/>
          </p:cNvSpPr>
          <p:nvPr>
            <p:ph type="body" idx="4294967295"/>
          </p:nvPr>
        </p:nvSpPr>
        <p:spPr>
          <a:xfrm>
            <a:off x="181432" y="1667832"/>
            <a:ext cx="8611043" cy="42973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333333"/>
                </a:solidFill>
              </a:rPr>
              <a:t>What other</a:t>
            </a:r>
            <a:r>
              <a:rPr sz="2700" dirty="0" smtClean="0">
                <a:solidFill>
                  <a:srgbClr val="333333"/>
                </a:solidFill>
              </a:rPr>
              <a:t> </a:t>
            </a:r>
            <a:r>
              <a:rPr lang="en-US" sz="2700" dirty="0" smtClean="0">
                <a:solidFill>
                  <a:srgbClr val="333333"/>
                </a:solidFill>
              </a:rPr>
              <a:t>info</a:t>
            </a:r>
            <a:r>
              <a:rPr sz="2700" dirty="0" smtClean="0">
                <a:solidFill>
                  <a:srgbClr val="333333"/>
                </a:solidFill>
              </a:rPr>
              <a:t> </a:t>
            </a:r>
            <a:r>
              <a:rPr lang="en-US" sz="2700" dirty="0" smtClean="0">
                <a:solidFill>
                  <a:srgbClr val="333333"/>
                </a:solidFill>
              </a:rPr>
              <a:t>is </a:t>
            </a:r>
            <a:r>
              <a:rPr sz="2700" dirty="0" smtClean="0">
                <a:solidFill>
                  <a:srgbClr val="333333"/>
                </a:solidFill>
              </a:rPr>
              <a:t>in </a:t>
            </a:r>
            <a:r>
              <a:rPr sz="2700" dirty="0">
                <a:solidFill>
                  <a:srgbClr val="333333"/>
                </a:solidFill>
              </a:rPr>
              <a:t>pagetable entries besides translation?</a:t>
            </a:r>
            <a:endParaRPr sz="27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valid bi</a:t>
            </a:r>
            <a:r>
              <a:rPr lang="en-US" sz="2500" dirty="0" smtClean="0">
                <a:solidFill>
                  <a:srgbClr val="333333"/>
                </a:solidFill>
              </a:rPr>
              <a:t>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protection bits</a:t>
            </a:r>
            <a:endParaRPr lang="en-US" sz="2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present bit</a:t>
            </a:r>
            <a:r>
              <a:rPr lang="en-US" sz="2500" dirty="0" smtClean="0">
                <a:solidFill>
                  <a:srgbClr val="333333"/>
                </a:solidFill>
              </a:rPr>
              <a:t> (needed later)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reference bit</a:t>
            </a:r>
            <a:r>
              <a:rPr lang="en-US" sz="2500" dirty="0" smtClean="0">
                <a:solidFill>
                  <a:srgbClr val="333333"/>
                </a:solidFill>
              </a:rPr>
              <a:t> (needed later)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500" dirty="0" smtClean="0">
                <a:solidFill>
                  <a:srgbClr val="333333"/>
                </a:solidFill>
              </a:rPr>
              <a:t>dirty bit</a:t>
            </a:r>
            <a:r>
              <a:rPr lang="en-US" sz="2500" dirty="0" smtClean="0">
                <a:solidFill>
                  <a:srgbClr val="333333"/>
                </a:solidFill>
              </a:rPr>
              <a:t> (needed later</a:t>
            </a:r>
            <a:r>
              <a:rPr lang="en-US" sz="2500" dirty="0" smtClean="0">
                <a:solidFill>
                  <a:srgbClr val="333333"/>
                </a:solidFill>
              </a:rPr>
              <a:t>)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endParaRPr lang="en-US" sz="2500" dirty="0">
              <a:solidFill>
                <a:srgbClr val="333333"/>
              </a:solidFill>
            </a:endParaRP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700" dirty="0" err="1" smtClean="0">
                <a:solidFill>
                  <a:srgbClr val="333333"/>
                </a:solidFill>
              </a:rPr>
              <a:t>Pagetable</a:t>
            </a:r>
            <a:r>
              <a:rPr lang="en-US" sz="2700" dirty="0" smtClean="0">
                <a:solidFill>
                  <a:srgbClr val="333333"/>
                </a:solidFill>
              </a:rPr>
              <a:t> entries are just bits stored in memory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500" dirty="0" smtClean="0">
                <a:solidFill>
                  <a:srgbClr val="333333"/>
                </a:solidFill>
              </a:rPr>
              <a:t>Agreement between </a:t>
            </a:r>
            <a:r>
              <a:rPr lang="en-US" sz="2500" dirty="0" err="1" smtClean="0">
                <a:solidFill>
                  <a:srgbClr val="333333"/>
                </a:solidFill>
              </a:rPr>
              <a:t>hw</a:t>
            </a:r>
            <a:r>
              <a:rPr lang="en-US" sz="2500" dirty="0" smtClean="0">
                <a:solidFill>
                  <a:srgbClr val="333333"/>
                </a:solidFill>
              </a:rPr>
              <a:t> and OS about interpretation</a:t>
            </a:r>
            <a:endParaRPr sz="2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Shape 13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Memory Accesses </a:t>
            </a:r>
            <a:r>
              <a:rPr lang="en-US" sz="4600" dirty="0" smtClean="0">
                <a:solidFill>
                  <a:srgbClr val="FFFFFF"/>
                </a:solidFill>
              </a:rPr>
              <a:t/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lang="en-US" sz="4600" dirty="0" smtClean="0">
                <a:solidFill>
                  <a:srgbClr val="FFFFFF"/>
                </a:solidFill>
              </a:rPr>
              <a:t>with </a:t>
            </a:r>
            <a:r>
              <a:rPr lang="en-US" sz="4600" dirty="0" smtClean="0">
                <a:solidFill>
                  <a:srgbClr val="FFFFFF"/>
                </a:solidFill>
              </a:rPr>
              <a:t>Pages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1359" name="Shape 1359"/>
          <p:cNvSpPr>
            <a:spLocks noGrp="1"/>
          </p:cNvSpPr>
          <p:nvPr>
            <p:ph type="body" idx="4294967295"/>
          </p:nvPr>
        </p:nvSpPr>
        <p:spPr>
          <a:xfrm>
            <a:off x="0" y="1389836"/>
            <a:ext cx="4046538" cy="1163637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latin typeface="Menlo"/>
                <a:ea typeface="Menlo"/>
                <a:cs typeface="Menlo"/>
                <a:sym typeface="Menlo"/>
              </a:rPr>
              <a:t>0x0010:	movl	0x1100, %edi</a:t>
            </a:r>
          </a:p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latin typeface="Menlo"/>
                <a:ea typeface="Menlo"/>
                <a:cs typeface="Menlo"/>
                <a:sym typeface="Menlo"/>
              </a:rPr>
              <a:t>0x0013:	addl	$0x3, %edi</a:t>
            </a:r>
          </a:p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latin typeface="Menlo"/>
                <a:ea typeface="Menlo"/>
                <a:cs typeface="Menlo"/>
                <a:sym typeface="Menlo"/>
              </a:rPr>
              <a:t>0x0019:	movl	%edi, 0x1100</a:t>
            </a:r>
          </a:p>
        </p:txBody>
      </p:sp>
      <p:sp>
        <p:nvSpPr>
          <p:cNvPr id="1362" name="Shape 1362"/>
          <p:cNvSpPr/>
          <p:nvPr/>
        </p:nvSpPr>
        <p:spPr>
          <a:xfrm>
            <a:off x="215136" y="2537955"/>
            <a:ext cx="3752053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Assume PT is </a:t>
            </a:r>
            <a:r>
              <a:rPr sz="2000">
                <a:solidFill>
                  <a:srgbClr val="FFFFFF"/>
                </a:solidFill>
              </a:rPr>
              <a:t>at</a:t>
            </a:r>
            <a:r>
              <a:rPr sz="2000" smtClean="0">
                <a:solidFill>
                  <a:srgbClr val="FFFFFF"/>
                </a:solidFill>
              </a:rPr>
              <a:t> </a:t>
            </a:r>
            <a:r>
              <a:rPr lang="en-US" sz="2000" smtClean="0">
                <a:solidFill>
                  <a:srgbClr val="FFFFFF"/>
                </a:solidFill>
              </a:rPr>
              <a:t>phys addr </a:t>
            </a:r>
            <a:r>
              <a:rPr sz="2000" dirty="0" smtClean="0">
                <a:solidFill>
                  <a:srgbClr val="FFFFFF"/>
                </a:solidFill>
              </a:rPr>
              <a:t>0x5000</a:t>
            </a:r>
            <a:endParaRPr sz="2000" dirty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Assume PTE’s are 4 bytes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Assume 4KB </a:t>
            </a:r>
            <a:r>
              <a:rPr sz="2000" dirty="0" smtClean="0">
                <a:solidFill>
                  <a:srgbClr val="FFFFFF"/>
                </a:solidFill>
              </a:rPr>
              <a:t>pages</a:t>
            </a:r>
            <a:endParaRPr lang="en-US" sz="2000" dirty="0" smtClean="0">
              <a:solidFill>
                <a:srgbClr val="FFFFFF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FFFFFF"/>
                </a:solidFill>
              </a:rPr>
              <a:t>How many bits for offset? </a:t>
            </a:r>
            <a:endParaRPr sz="2000" dirty="0">
              <a:solidFill>
                <a:srgbClr val="FFFFFF"/>
              </a:solidFill>
            </a:endParaRPr>
          </a:p>
        </p:txBody>
      </p:sp>
      <p:sp>
        <p:nvSpPr>
          <p:cNvPr id="1363" name="Shape 1363"/>
          <p:cNvSpPr/>
          <p:nvPr/>
        </p:nvSpPr>
        <p:spPr>
          <a:xfrm>
            <a:off x="1289549" y="4000861"/>
            <a:ext cx="1586970" cy="626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Simplified view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of page table</a:t>
            </a:r>
            <a:endParaRPr dirty="0">
              <a:solidFill>
                <a:srgbClr val="FFFFFF"/>
              </a:solidFill>
            </a:endParaRPr>
          </a:p>
        </p:txBody>
      </p:sp>
      <p:sp>
        <p:nvSpPr>
          <p:cNvPr id="1364" name="Shape 1364"/>
          <p:cNvSpPr/>
          <p:nvPr/>
        </p:nvSpPr>
        <p:spPr>
          <a:xfrm>
            <a:off x="1708671" y="4717827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2</a:t>
            </a:r>
          </a:p>
        </p:txBody>
      </p:sp>
      <p:sp>
        <p:nvSpPr>
          <p:cNvPr id="1365" name="Shape 1365"/>
          <p:cNvSpPr/>
          <p:nvPr/>
        </p:nvSpPr>
        <p:spPr>
          <a:xfrm>
            <a:off x="1721923" y="5075015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0</a:t>
            </a:r>
          </a:p>
        </p:txBody>
      </p:sp>
      <p:sp>
        <p:nvSpPr>
          <p:cNvPr id="1366" name="Shape 1366"/>
          <p:cNvSpPr/>
          <p:nvPr/>
        </p:nvSpPr>
        <p:spPr>
          <a:xfrm>
            <a:off x="1708671" y="5432202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80</a:t>
            </a:r>
          </a:p>
        </p:txBody>
      </p:sp>
      <p:sp>
        <p:nvSpPr>
          <p:cNvPr id="1367" name="Shape 1367"/>
          <p:cNvSpPr/>
          <p:nvPr/>
        </p:nvSpPr>
        <p:spPr>
          <a:xfrm>
            <a:off x="1708671" y="5789390"/>
            <a:ext cx="451242" cy="348259"/>
          </a:xfrm>
          <a:prstGeom prst="rect">
            <a:avLst/>
          </a:prstGeom>
          <a:solidFill>
            <a:srgbClr val="53585F"/>
          </a:solidFill>
          <a:ln w="12700">
            <a:solidFill>
              <a:srgbClr val="A6AAA8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sz="1800" dirty="0"/>
              <a:t>99</a:t>
            </a:r>
          </a:p>
        </p:txBody>
      </p:sp>
      <p:sp>
        <p:nvSpPr>
          <p:cNvPr id="1369" name="Shape 1369"/>
          <p:cNvSpPr/>
          <p:nvPr/>
        </p:nvSpPr>
        <p:spPr>
          <a:xfrm>
            <a:off x="878741" y="6281203"/>
            <a:ext cx="7622998" cy="441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err="1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P</a:t>
            </a:r>
            <a:r>
              <a:rPr sz="2400" b="1" dirty="0" err="1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agetable</a:t>
            </a:r>
            <a:r>
              <a:rPr lang="en-US" sz="2400" b="1" dirty="0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2400" b="1" dirty="0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is </a:t>
            </a:r>
            <a:r>
              <a:rPr sz="2400" b="1" dirty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slow</a:t>
            </a:r>
            <a:r>
              <a:rPr sz="2400" b="1" dirty="0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!!!</a:t>
            </a:r>
            <a:r>
              <a:rPr lang="en-US" sz="2400" b="1" dirty="0" smtClean="0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 Doubles memory references</a:t>
            </a:r>
            <a:endParaRPr sz="2400" b="1" dirty="0">
              <a:solidFill>
                <a:srgbClr val="971817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3" name="Content Placeholder 12"/>
          <p:cNvSpPr txBox="1">
            <a:spLocks/>
          </p:cNvSpPr>
          <p:nvPr/>
        </p:nvSpPr>
        <p:spPr>
          <a:xfrm>
            <a:off x="4441339" y="2239246"/>
            <a:ext cx="4461564" cy="41256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Physical Memory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Helvetica"/>
                <a:ea typeface="Helvetica"/>
                <a:cs typeface="Helvetica"/>
                <a:sym typeface="Helvetica"/>
              </a:rPr>
              <a:t>Accesses with Paging?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1) Fetch instruction at logical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addr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0x0010;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vpn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Access page table to get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ppn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vpn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0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Mem ref 1: 0x5000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Learn </a:t>
            </a:r>
            <a:r>
              <a:rPr lang="en-US" sz="1600" dirty="0" err="1" smtClean="0"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vpn</a:t>
            </a:r>
            <a:r>
              <a:rPr lang="en-US" sz="1600" dirty="0" smtClean="0"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0 is at </a:t>
            </a:r>
            <a:r>
              <a:rPr lang="en-US" sz="1600" dirty="0" err="1" smtClean="0"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ppn</a:t>
            </a:r>
            <a:r>
              <a:rPr lang="en-US" sz="1600" dirty="0" smtClean="0"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2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</a:endParaRP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Fetch instruction at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0x2010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(Mem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ref 2)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Exec, load from logical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addr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0x1100;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vpn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Access page table to get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ppn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vpn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Mem ref 3: 0x5004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</a:rPr>
              <a:t>Learn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</a:rPr>
              <a:t>vpn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</a:rPr>
              <a:t> 1 is at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</a:rPr>
              <a:t>ppn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</a:rPr>
              <a:t> 0</a:t>
            </a:r>
          </a:p>
          <a:p>
            <a:pPr marL="577850" marR="0" lvl="1" indent="-295275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>
                  <a:lumMod val="60000"/>
                  <a:lumOff val="40000"/>
                </a:schemeClr>
              </a:buClr>
              <a:buSzTx/>
              <a:buFont typeface="Calisto MT" pitchFamily="18" charset="0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en-US" dirty="0" err="1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Movl</a:t>
            </a:r>
            <a:r>
              <a:rPr lang="en-US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from 0x0100 into </a:t>
            </a:r>
            <a:r>
              <a:rPr lang="en-US" dirty="0" err="1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reg</a:t>
            </a:r>
            <a:r>
              <a:rPr lang="en-US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(Mem ref 4)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</a:endParaRPr>
          </a:p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56594" y="3399729"/>
            <a:ext cx="420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12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28290" y="1489474"/>
            <a:ext cx="467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Old: How </a:t>
            </a:r>
            <a:r>
              <a:rPr lang="en-US" dirty="0" smtClean="0"/>
              <a:t>many mem refs with segmentation?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67131" y="1858806"/>
            <a:ext cx="199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(3 </a:t>
            </a:r>
            <a:r>
              <a:rPr lang="en-US" dirty="0" err="1" smtClean="0"/>
              <a:t>instrs</a:t>
            </a:r>
            <a:r>
              <a:rPr lang="en-US" dirty="0" smtClean="0"/>
              <a:t>, 2 </a:t>
            </a:r>
            <a:r>
              <a:rPr lang="en-US" dirty="0" err="1" smtClean="0"/>
              <a:t>movl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9" grpId="0" animBg="1"/>
      <p:bldP spid="13" grpId="0" build="p" bldLvl="2"/>
      <p:bldP spid="14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Paging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602" y="1828800"/>
            <a:ext cx="8273328" cy="42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No external fragmentation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Any page can be placed in any frame in physical </a:t>
            </a:r>
            <a:r>
              <a:rPr lang="en-US" sz="2000" dirty="0" smtClean="0"/>
              <a:t>memory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Fast </a:t>
            </a:r>
            <a:r>
              <a:rPr lang="en-US" dirty="0"/>
              <a:t>to allocate and free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Alloc</a:t>
            </a:r>
            <a:r>
              <a:rPr lang="en-US" dirty="0"/>
              <a:t>: No searching for suitable free space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Free: Doesn’t have to </a:t>
            </a:r>
            <a:r>
              <a:rPr lang="en-US" dirty="0" err="1"/>
              <a:t>coallesce</a:t>
            </a:r>
            <a:r>
              <a:rPr lang="en-US" dirty="0"/>
              <a:t> with adjacent free space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Just use bitmap to show free/allocated page frames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Simple to swap-out portions of memory to </a:t>
            </a:r>
            <a:r>
              <a:rPr lang="en-US" sz="2400" dirty="0" smtClean="0"/>
              <a:t>disk (later lecture)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Page size matches disk block size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Can run process when some pages are on disk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Add “present” bit to </a:t>
            </a:r>
            <a:r>
              <a:rPr lang="en-US" sz="2000" dirty="0" smtClean="0"/>
              <a:t>PTE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 of Paging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084" y="1828800"/>
            <a:ext cx="8746246" cy="42973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Internal fragmentation: Page size may not match size needed by process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Wasted memory grows with larger pages</a:t>
            </a:r>
          </a:p>
          <a:p>
            <a:pPr lvl="1">
              <a:lnSpc>
                <a:spcPct val="90000"/>
              </a:lnSpc>
            </a:pPr>
            <a:r>
              <a:rPr lang="en-US" sz="2000" b="1" dirty="0"/>
              <a:t>Tension?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Additional memory reference to </a:t>
            </a:r>
            <a:r>
              <a:rPr lang="en-US" sz="2400" dirty="0" smtClean="0"/>
              <a:t>page </a:t>
            </a:r>
            <a:r>
              <a:rPr lang="en-US" sz="2400" dirty="0"/>
              <a:t>table --&gt; Very inefficient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Page table must be stored in memory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MMU stores only base address of page </a:t>
            </a:r>
            <a:r>
              <a:rPr lang="en-US" sz="2000" dirty="0" smtClean="0"/>
              <a:t>table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Solution: Add </a:t>
            </a:r>
            <a:r>
              <a:rPr lang="en-US" sz="2000" dirty="0" err="1" smtClean="0"/>
              <a:t>TLBs</a:t>
            </a:r>
            <a:r>
              <a:rPr lang="en-US" sz="2000" dirty="0" smtClean="0"/>
              <a:t> (future lecture)</a:t>
            </a:r>
          </a:p>
          <a:p>
            <a:pPr>
              <a:lnSpc>
                <a:spcPct val="90000"/>
              </a:lnSpc>
              <a:buNone/>
            </a:pPr>
            <a:r>
              <a:rPr lang="en-US" sz="2400" dirty="0"/>
              <a:t>Storage for page tables may be substantial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Simple page table: Requires PTE for all pages in address space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Entry needed even if page not allocated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Problematic with dynamic stack and heap within address </a:t>
            </a:r>
            <a:r>
              <a:rPr lang="en-US" sz="2000" dirty="0" smtClean="0"/>
              <a:t>space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Page tables must be allocated contiguously in memory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Solution: Combine paging and segmentation (future lecture)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grpSp>
        <p:nvGrpSpPr>
          <p:cNvPr id="2" name="Group 1"/>
          <p:cNvGrpSpPr/>
          <p:nvPr/>
        </p:nvGrpSpPr>
        <p:grpSpPr>
          <a:xfrm>
            <a:off x="7343745" y="3644348"/>
            <a:ext cx="1842528" cy="2814391"/>
            <a:chOff x="6734530" y="3142403"/>
            <a:chExt cx="2590556" cy="3290888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7090130" y="3142403"/>
              <a:ext cx="184150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>
                <a:latin typeface="Marker Felt" charset="0"/>
              </a:endParaRPr>
            </a:p>
          </p:txBody>
        </p:sp>
        <p:sp>
          <p:nvSpPr>
            <p:cNvPr id="5" name="Rectangle 207"/>
            <p:cNvSpPr>
              <a:spLocks noChangeArrowheads="1"/>
            </p:cNvSpPr>
            <p:nvPr/>
          </p:nvSpPr>
          <p:spPr bwMode="auto">
            <a:xfrm>
              <a:off x="6734530" y="3461491"/>
              <a:ext cx="2209800" cy="2971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208"/>
            <p:cNvSpPr>
              <a:spLocks noChangeArrowheads="1"/>
            </p:cNvSpPr>
            <p:nvPr/>
          </p:nvSpPr>
          <p:spPr bwMode="auto">
            <a:xfrm>
              <a:off x="6734530" y="5633191"/>
              <a:ext cx="22098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chemeClr val="bg2"/>
                  </a:solidFill>
                </a:rPr>
                <a:t>Stack</a:t>
              </a:r>
            </a:p>
          </p:txBody>
        </p:sp>
        <p:sp>
          <p:nvSpPr>
            <p:cNvPr id="7" name="Rectangle 209"/>
            <p:cNvSpPr>
              <a:spLocks noChangeArrowheads="1"/>
            </p:cNvSpPr>
            <p:nvPr/>
          </p:nvSpPr>
          <p:spPr bwMode="auto">
            <a:xfrm>
              <a:off x="6734530" y="3498468"/>
              <a:ext cx="2209800" cy="5334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dirty="0">
                  <a:solidFill>
                    <a:schemeClr val="bg1"/>
                  </a:solidFill>
                </a:rPr>
                <a:t>Code</a:t>
              </a:r>
            </a:p>
          </p:txBody>
        </p:sp>
        <p:sp>
          <p:nvSpPr>
            <p:cNvPr id="8" name="Rectangle 210"/>
            <p:cNvSpPr>
              <a:spLocks noChangeArrowheads="1"/>
            </p:cNvSpPr>
            <p:nvPr/>
          </p:nvSpPr>
          <p:spPr bwMode="auto">
            <a:xfrm>
              <a:off x="6734530" y="4056802"/>
              <a:ext cx="2209800" cy="638923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Heap</a:t>
              </a:r>
            </a:p>
          </p:txBody>
        </p:sp>
        <p:sp>
          <p:nvSpPr>
            <p:cNvPr id="9" name="Line 211"/>
            <p:cNvSpPr>
              <a:spLocks noChangeShapeType="1"/>
            </p:cNvSpPr>
            <p:nvPr/>
          </p:nvSpPr>
          <p:spPr bwMode="auto">
            <a:xfrm>
              <a:off x="7821500" y="4694229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212"/>
            <p:cNvSpPr>
              <a:spLocks noChangeShapeType="1"/>
            </p:cNvSpPr>
            <p:nvPr/>
          </p:nvSpPr>
          <p:spPr bwMode="auto">
            <a:xfrm>
              <a:off x="7830465" y="5285528"/>
              <a:ext cx="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65358" y="3335145"/>
              <a:ext cx="259728" cy="4318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7495"/>
            <a:ext cx="8613913" cy="5208105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P1</a:t>
            </a:r>
          </a:p>
          <a:p>
            <a:pPr lvl="1"/>
            <a:r>
              <a:rPr lang="en-US" dirty="0" smtClean="0"/>
              <a:t>Due </a:t>
            </a:r>
            <a:r>
              <a:rPr lang="en-US" dirty="0"/>
              <a:t>officially by Friday, 5pm; unofficially by Saturday </a:t>
            </a:r>
            <a:r>
              <a:rPr lang="en-US" dirty="0" smtClean="0"/>
              <a:t>8am8</a:t>
            </a:r>
          </a:p>
          <a:p>
            <a:pPr lvl="1"/>
            <a:r>
              <a:rPr lang="en-US" dirty="0" smtClean="0"/>
              <a:t>Lots of test scripts available; run 1a-contest scripts too</a:t>
            </a:r>
          </a:p>
          <a:p>
            <a:pPr lvl="1"/>
            <a:r>
              <a:rPr lang="en-US" dirty="0" smtClean="0"/>
              <a:t>Lots of office hours through Friday 4:30</a:t>
            </a:r>
            <a:endParaRPr lang="en-US" dirty="0"/>
          </a:p>
          <a:p>
            <a:r>
              <a:rPr lang="en-US" sz="2341" dirty="0" smtClean="0"/>
              <a:t>Project 2: Available on Monday</a:t>
            </a:r>
          </a:p>
          <a:p>
            <a:pPr lvl="1"/>
            <a:r>
              <a:rPr lang="en-US" dirty="0" smtClean="0"/>
              <a:t>Due two weeks later: Monday, Oct 5</a:t>
            </a:r>
          </a:p>
          <a:p>
            <a:pPr lvl="1"/>
            <a:r>
              <a:rPr lang="en-US" dirty="0" smtClean="0"/>
              <a:t>Can work with project partner in your discussion section (unofficial)</a:t>
            </a:r>
          </a:p>
          <a:p>
            <a:pPr lvl="1"/>
            <a:r>
              <a:rPr lang="en-US" dirty="0" smtClean="0"/>
              <a:t>Two parts:</a:t>
            </a:r>
          </a:p>
          <a:p>
            <a:pPr lvl="2"/>
            <a:r>
              <a:rPr lang="en-US" dirty="0" smtClean="0"/>
              <a:t>Linux: Shell -- fork() and exec(), file redirection, history</a:t>
            </a:r>
          </a:p>
          <a:p>
            <a:pPr lvl="2"/>
            <a:r>
              <a:rPr lang="en-US" dirty="0" smtClean="0"/>
              <a:t>Xv6: Scheduler – simplistic MLFQ</a:t>
            </a:r>
          </a:p>
          <a:p>
            <a:pPr lvl="2"/>
            <a:r>
              <a:rPr lang="en-US" dirty="0" smtClean="0"/>
              <a:t>Two discussion videos again; watch early and often!</a:t>
            </a:r>
          </a:p>
          <a:p>
            <a:r>
              <a:rPr lang="en-US" dirty="0" smtClean="0"/>
              <a:t>Exam 1: Two weeks, Thu 10/1 7:15 – 9:15</a:t>
            </a:r>
          </a:p>
          <a:p>
            <a:pPr lvl="1"/>
            <a:r>
              <a:rPr lang="en-US" dirty="0" smtClean="0"/>
              <a:t>Class time that day for review</a:t>
            </a:r>
          </a:p>
          <a:p>
            <a:pPr lvl="1"/>
            <a:r>
              <a:rPr lang="en-US" dirty="0" smtClean="0"/>
              <a:t>Look at </a:t>
            </a:r>
            <a:r>
              <a:rPr lang="en-US" dirty="0" err="1" smtClean="0"/>
              <a:t>homeworks</a:t>
            </a:r>
            <a:r>
              <a:rPr lang="en-US" dirty="0" smtClean="0"/>
              <a:t> / simulations for sample questions</a:t>
            </a:r>
          </a:p>
          <a:p>
            <a:r>
              <a:rPr lang="en-US" dirty="0" smtClean="0"/>
              <a:t>Reading for today:</a:t>
            </a:r>
          </a:p>
          <a:p>
            <a:pPr lvl="1"/>
            <a:r>
              <a:rPr lang="en-US" dirty="0" smtClean="0"/>
              <a:t>Chapter 18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HomeWork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</a:t>
            </a:r>
            <a:r>
              <a:rPr lang="en-US" dirty="0" err="1" smtClean="0"/>
              <a:t>relocation.py</a:t>
            </a:r>
            <a:endParaRPr lang="en-US" dirty="0" smtClean="0"/>
          </a:p>
          <a:p>
            <a:pPr lvl="1"/>
            <a:r>
              <a:rPr lang="en-US" dirty="0" err="1" smtClean="0"/>
              <a:t>Base+bounds</a:t>
            </a:r>
            <a:r>
              <a:rPr lang="en-US" dirty="0" smtClean="0"/>
              <a:t> dynamic relocation</a:t>
            </a:r>
          </a:p>
          <a:p>
            <a:pPr lvl="1"/>
            <a:endParaRPr lang="en-US" dirty="0"/>
          </a:p>
          <a:p>
            <a:r>
              <a:rPr lang="en-US" dirty="0" smtClean="0"/>
              <a:t>Look at page-linear-</a:t>
            </a:r>
            <a:r>
              <a:rPr lang="en-US" dirty="0" err="1" smtClean="0"/>
              <a:t>translate.py</a:t>
            </a:r>
            <a:endParaRPr lang="en-US" dirty="0" smtClean="0"/>
          </a:p>
          <a:p>
            <a:pPr lvl="1"/>
            <a:r>
              <a:rPr lang="en-US" dirty="0" smtClean="0"/>
              <a:t>Basic page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9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7495"/>
            <a:ext cx="8613913" cy="5141843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/>
              <a:t>P1</a:t>
            </a:r>
          </a:p>
          <a:p>
            <a:pPr lvl="1"/>
            <a:r>
              <a:rPr lang="en-US" dirty="0" smtClean="0"/>
              <a:t>Due </a:t>
            </a:r>
            <a:r>
              <a:rPr lang="en-US" dirty="0"/>
              <a:t>officially by Friday, 5pm; unofficially by Saturday </a:t>
            </a:r>
            <a:r>
              <a:rPr lang="en-US" dirty="0" smtClean="0"/>
              <a:t>8am8</a:t>
            </a:r>
          </a:p>
          <a:p>
            <a:pPr lvl="1"/>
            <a:r>
              <a:rPr lang="en-US" dirty="0" smtClean="0"/>
              <a:t>Lots of test scripts available; run 1a-contest scripts too</a:t>
            </a:r>
          </a:p>
          <a:p>
            <a:pPr lvl="1"/>
            <a:r>
              <a:rPr lang="en-US" dirty="0" smtClean="0"/>
              <a:t>Lots of office hours through Friday 4:30</a:t>
            </a:r>
            <a:endParaRPr lang="en-US" dirty="0"/>
          </a:p>
          <a:p>
            <a:r>
              <a:rPr lang="en-US" sz="2341" dirty="0" smtClean="0"/>
              <a:t>Project 2: Available on Monday</a:t>
            </a:r>
          </a:p>
          <a:p>
            <a:pPr lvl="1"/>
            <a:r>
              <a:rPr lang="en-US" dirty="0" smtClean="0"/>
              <a:t>Due two weeks later: Monday, Oct 5</a:t>
            </a:r>
          </a:p>
          <a:p>
            <a:pPr lvl="1"/>
            <a:r>
              <a:rPr lang="en-US" dirty="0" smtClean="0"/>
              <a:t>Two parts:</a:t>
            </a:r>
          </a:p>
          <a:p>
            <a:pPr lvl="2"/>
            <a:r>
              <a:rPr lang="en-US" dirty="0" smtClean="0"/>
              <a:t>Linux: Shell -- fork() and exec(), file redirection, history</a:t>
            </a:r>
          </a:p>
          <a:p>
            <a:pPr lvl="2"/>
            <a:r>
              <a:rPr lang="en-US" dirty="0" smtClean="0"/>
              <a:t>Xv6: Scheduler – simplistic MLFQ</a:t>
            </a:r>
          </a:p>
          <a:p>
            <a:pPr lvl="2"/>
            <a:r>
              <a:rPr lang="en-US" dirty="0" smtClean="0"/>
              <a:t>Two discussion videos again; watch early and often!</a:t>
            </a:r>
          </a:p>
          <a:p>
            <a:r>
              <a:rPr lang="en-US" dirty="0" smtClean="0"/>
              <a:t>Exam 1: Two weeks, Thu 10/1 7:15 – 9:15</a:t>
            </a:r>
          </a:p>
          <a:p>
            <a:pPr lvl="1"/>
            <a:r>
              <a:rPr lang="en-US" dirty="0" smtClean="0"/>
              <a:t>Class time that day for review</a:t>
            </a:r>
          </a:p>
          <a:p>
            <a:pPr lvl="1"/>
            <a:r>
              <a:rPr lang="en-US" dirty="0" smtClean="0"/>
              <a:t>Look at </a:t>
            </a:r>
            <a:r>
              <a:rPr lang="en-US" dirty="0" err="1" smtClean="0"/>
              <a:t>homeworks</a:t>
            </a:r>
            <a:r>
              <a:rPr lang="en-US" dirty="0" smtClean="0"/>
              <a:t> / simulations for sample questions</a:t>
            </a:r>
          </a:p>
          <a:p>
            <a:r>
              <a:rPr lang="en-US" dirty="0" smtClean="0"/>
              <a:t>Reading for today:</a:t>
            </a:r>
          </a:p>
          <a:p>
            <a:pPr lvl="1"/>
            <a:r>
              <a:rPr lang="en-US" dirty="0" smtClean="0"/>
              <a:t>Chapter 18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2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Review: </a:t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lang="en-US" sz="4600" dirty="0" smtClean="0">
                <a:solidFill>
                  <a:srgbClr val="FFFFFF"/>
                </a:solidFill>
              </a:rPr>
              <a:t>Match Description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749772" y="1643724"/>
            <a:ext cx="4575921" cy="838200"/>
          </a:xfrm>
        </p:spPr>
        <p:txBody>
          <a:bodyPr/>
          <a:lstStyle/>
          <a:p>
            <a:r>
              <a:rPr lang="en-US" dirty="0" smtClean="0">
                <a:solidFill>
                  <a:srgbClr val="333333"/>
                </a:solidFill>
              </a:rPr>
              <a:t>Name of approach</a:t>
            </a:r>
            <a:br>
              <a:rPr lang="en-US" dirty="0" smtClean="0">
                <a:solidFill>
                  <a:srgbClr val="333333"/>
                </a:solidFill>
              </a:rPr>
            </a:br>
            <a:r>
              <a:rPr lang="en-US" dirty="0" smtClean="0">
                <a:solidFill>
                  <a:srgbClr val="333333"/>
                </a:solidFill>
              </a:rPr>
              <a:t> (covered previous lecture):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45" name="Shape 45"/>
          <p:cNvSpPr>
            <a:spLocks noGrp="1"/>
          </p:cNvSpPr>
          <p:nvPr>
            <p:ph sz="half" idx="2"/>
          </p:nvPr>
        </p:nvSpPr>
        <p:spPr>
          <a:xfrm>
            <a:off x="5308365" y="2513300"/>
            <a:ext cx="3566160" cy="373258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sz="2700" b="1" dirty="0" smtClean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Segmentation</a:t>
            </a:r>
            <a:endParaRPr lang="en-US" sz="2700" b="1" dirty="0" smtClean="0">
              <a:solidFill>
                <a:srgbClr val="333333"/>
              </a:solidFill>
              <a:ea typeface="Helvetica"/>
              <a:cs typeface="Helvetica"/>
              <a:sym typeface="Helvetica"/>
            </a:endParaRPr>
          </a:p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700" b="1" dirty="0" smtClean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Static Relocation</a:t>
            </a:r>
            <a:endParaRPr lang="en-US" sz="2700" dirty="0" smtClean="0">
              <a:solidFill>
                <a:srgbClr val="333333"/>
              </a:solidFill>
              <a:sym typeface="Helvetica"/>
            </a:endParaRPr>
          </a:p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700" b="1" dirty="0" smtClean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Base</a:t>
            </a:r>
            <a:endParaRPr lang="en-US" sz="2700" dirty="0" smtClean="0">
              <a:solidFill>
                <a:srgbClr val="333333"/>
              </a:solidFill>
            </a:endParaRPr>
          </a:p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700" b="1" dirty="0" err="1" smtClean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Base+Bounds</a:t>
            </a:r>
            <a:endParaRPr lang="en-US" sz="2700" b="1" dirty="0" smtClean="0">
              <a:solidFill>
                <a:srgbClr val="333333"/>
              </a:solidFill>
              <a:ea typeface="Helvetica"/>
              <a:cs typeface="Helvetica"/>
              <a:sym typeface="Helvetica"/>
            </a:endParaRPr>
          </a:p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2700" b="1" dirty="0" smtClean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Time Sharing</a:t>
            </a:r>
            <a:r>
              <a:rPr lang="en-US" sz="2700" dirty="0" smtClean="0">
                <a:solidFill>
                  <a:srgbClr val="333333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ts val="3164"/>
              </a:spcBef>
              <a:buNone/>
              <a:defRPr sz="1800">
                <a:solidFill>
                  <a:srgbClr val="000000"/>
                </a:solidFill>
              </a:defRPr>
            </a:pPr>
            <a:endParaRPr sz="2700" dirty="0">
              <a:solidFill>
                <a:srgbClr val="A6AAA8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9583" y="1612348"/>
            <a:ext cx="3566160" cy="838200"/>
          </a:xfrm>
        </p:spPr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85163" y="2481924"/>
            <a:ext cx="4773983" cy="3732585"/>
          </a:xfrm>
        </p:spPr>
        <p:txBody>
          <a:bodyPr>
            <a:normAutofit/>
          </a:bodyPr>
          <a:lstStyle/>
          <a:p>
            <a:r>
              <a:rPr lang="en-US" dirty="0" smtClean="0"/>
              <a:t>one process uses RAM at a time</a:t>
            </a:r>
          </a:p>
          <a:p>
            <a:r>
              <a:rPr lang="en-US" dirty="0" smtClean="0"/>
              <a:t>rewrite code and addresses before running</a:t>
            </a:r>
          </a:p>
          <a:p>
            <a:r>
              <a:rPr lang="en-US" dirty="0" smtClean="0"/>
              <a:t>add per-process starting location to </a:t>
            </a:r>
            <a:r>
              <a:rPr lang="en-US" dirty="0" err="1" smtClean="0"/>
              <a:t>virt</a:t>
            </a:r>
            <a:r>
              <a:rPr lang="en-US" dirty="0" smtClean="0"/>
              <a:t> </a:t>
            </a:r>
            <a:r>
              <a:rPr lang="en-US" dirty="0" err="1" smtClean="0"/>
              <a:t>addr</a:t>
            </a:r>
            <a:r>
              <a:rPr lang="en-US" dirty="0" smtClean="0"/>
              <a:t> to obtain phys </a:t>
            </a:r>
            <a:r>
              <a:rPr lang="en-US" dirty="0" err="1" smtClean="0"/>
              <a:t>addr</a:t>
            </a:r>
            <a:endParaRPr lang="en-US" dirty="0" smtClean="0"/>
          </a:p>
          <a:p>
            <a:r>
              <a:rPr lang="en-US" dirty="0" smtClean="0"/>
              <a:t>dynamic approach that verifies address is in valid range</a:t>
            </a:r>
          </a:p>
          <a:p>
            <a:r>
              <a:rPr lang="en-US" dirty="0" smtClean="0">
                <a:solidFill>
                  <a:srgbClr val="333333"/>
                </a:solidFill>
              </a:rPr>
              <a:t>several </a:t>
            </a:r>
            <a:r>
              <a:rPr lang="en-US" dirty="0" err="1" smtClean="0">
                <a:solidFill>
                  <a:srgbClr val="333333"/>
                </a:solidFill>
              </a:rPr>
              <a:t>base+bound</a:t>
            </a:r>
            <a:r>
              <a:rPr lang="en-US" dirty="0" smtClean="0">
                <a:solidFill>
                  <a:srgbClr val="333333"/>
                </a:solidFill>
              </a:rPr>
              <a:t> pairs per process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Review: </a:t>
            </a:r>
            <a:r>
              <a:rPr sz="4600" dirty="0" smtClean="0">
                <a:solidFill>
                  <a:srgbClr val="FFFFFF"/>
                </a:solidFill>
              </a:rPr>
              <a:t>Segmentation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53990" y="1603535"/>
            <a:ext cx="9144000" cy="564252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FFFFFF"/>
                </a:solidFill>
              </a:rPr>
              <a:t>Assume</a:t>
            </a:r>
            <a:r>
              <a:rPr sz="2700" dirty="0" smtClean="0">
                <a:solidFill>
                  <a:srgbClr val="FFFFFF"/>
                </a:solidFill>
              </a:rPr>
              <a:t> </a:t>
            </a:r>
            <a:r>
              <a:rPr sz="2700" dirty="0" smtClean="0">
                <a:solidFill>
                  <a:srgbClr val="D45954"/>
                </a:solidFill>
              </a:rPr>
              <a:t>14</a:t>
            </a:r>
            <a:r>
              <a:rPr sz="2700" dirty="0">
                <a:solidFill>
                  <a:srgbClr val="D45954"/>
                </a:solidFill>
              </a:rPr>
              <a:t>-bit</a:t>
            </a:r>
            <a:r>
              <a:rPr sz="2700" dirty="0">
                <a:solidFill>
                  <a:srgbClr val="FFFFFF"/>
                </a:solidFill>
              </a:rPr>
              <a:t> virtual addresses</a:t>
            </a:r>
            <a:r>
              <a:rPr sz="2700" dirty="0" smtClean="0">
                <a:solidFill>
                  <a:srgbClr val="FFFFFF"/>
                </a:solidFill>
              </a:rPr>
              <a:t>,</a:t>
            </a:r>
            <a:r>
              <a:rPr lang="en-US" sz="2700" dirty="0" smtClean="0">
                <a:solidFill>
                  <a:srgbClr val="FFFFFF"/>
                </a:solidFill>
              </a:rPr>
              <a:t> </a:t>
            </a:r>
            <a:r>
              <a:rPr sz="2700" dirty="0" smtClean="0">
                <a:solidFill>
                  <a:srgbClr val="333333"/>
                </a:solidFill>
              </a:rPr>
              <a:t>high </a:t>
            </a:r>
            <a:r>
              <a:rPr sz="2700" dirty="0">
                <a:solidFill>
                  <a:srgbClr val="333333"/>
                </a:solidFill>
              </a:rPr>
              <a:t>2 bits</a:t>
            </a:r>
            <a:r>
              <a:rPr sz="2700" dirty="0">
                <a:solidFill>
                  <a:srgbClr val="FFFFFF"/>
                </a:solidFill>
              </a:rPr>
              <a:t> </a:t>
            </a:r>
            <a:r>
              <a:rPr sz="2700" dirty="0" smtClean="0">
                <a:solidFill>
                  <a:srgbClr val="FFFFFF"/>
                </a:solidFill>
              </a:rPr>
              <a:t>indicat</a:t>
            </a:r>
            <a:r>
              <a:rPr lang="en-US" sz="2700" dirty="0" smtClean="0">
                <a:solidFill>
                  <a:srgbClr val="FFFFFF"/>
                </a:solidFill>
              </a:rPr>
              <a:t>e</a:t>
            </a:r>
            <a:r>
              <a:rPr sz="2700" dirty="0" smtClean="0">
                <a:solidFill>
                  <a:srgbClr val="FFFFFF"/>
                </a:solidFill>
              </a:rPr>
              <a:t> segment</a:t>
            </a:r>
            <a:endParaRPr sz="2700" dirty="0">
              <a:solidFill>
                <a:srgbClr val="FFFFFF"/>
              </a:solidFill>
            </a:endParaRPr>
          </a:p>
        </p:txBody>
      </p:sp>
      <p:sp>
        <p:nvSpPr>
          <p:cNvPr id="39" name="Shape 85"/>
          <p:cNvSpPr/>
          <p:nvPr/>
        </p:nvSpPr>
        <p:spPr>
          <a:xfrm>
            <a:off x="189234" y="3006511"/>
            <a:ext cx="1180458" cy="1303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>
              <a:spcBef>
                <a:spcPts val="2953"/>
              </a:spcBef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</a:rPr>
              <a:t>Segments:</a:t>
            </a:r>
            <a:br>
              <a:rPr sz="2000" dirty="0">
                <a:solidFill>
                  <a:srgbClr val="333333"/>
                </a:solidFill>
              </a:rPr>
            </a:br>
            <a:r>
              <a:rPr sz="2000" dirty="0">
                <a:solidFill>
                  <a:srgbClr val="333333"/>
                </a:solidFill>
              </a:rPr>
              <a:t>0=&gt;code</a:t>
            </a:r>
            <a:br>
              <a:rPr sz="2000" dirty="0">
                <a:solidFill>
                  <a:srgbClr val="333333"/>
                </a:solidFill>
              </a:rPr>
            </a:br>
            <a:r>
              <a:rPr sz="2000" dirty="0">
                <a:solidFill>
                  <a:srgbClr val="333333"/>
                </a:solidFill>
              </a:rPr>
              <a:t>1=&gt;heap</a:t>
            </a:r>
            <a:br>
              <a:rPr sz="2000" dirty="0">
                <a:solidFill>
                  <a:srgbClr val="333333"/>
                </a:solidFill>
              </a:rPr>
            </a:br>
            <a:r>
              <a:rPr sz="2000" dirty="0">
                <a:solidFill>
                  <a:srgbClr val="333333"/>
                </a:solidFill>
              </a:rPr>
              <a:t>2=&gt;stack</a:t>
            </a:r>
            <a:r>
              <a:rPr sz="2000" dirty="0">
                <a:solidFill>
                  <a:srgbClr val="A6AAA8"/>
                </a:solidFill>
              </a:rPr>
              <a:t>.</a:t>
            </a:r>
          </a:p>
        </p:txBody>
      </p:sp>
      <p:sp>
        <p:nvSpPr>
          <p:cNvPr id="4" name="Shape 50"/>
          <p:cNvSpPr/>
          <p:nvPr/>
        </p:nvSpPr>
        <p:spPr>
          <a:xfrm flipV="1">
            <a:off x="2561637" y="2730896"/>
            <a:ext cx="1" cy="122317"/>
          </a:xfrm>
          <a:prstGeom prst="line">
            <a:avLst/>
          </a:prstGeom>
          <a:ln w="254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" name="Shape 51"/>
          <p:cNvSpPr/>
          <p:nvPr/>
        </p:nvSpPr>
        <p:spPr>
          <a:xfrm>
            <a:off x="2362404" y="2420048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0x0000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6" name="Shape 52"/>
          <p:cNvSpPr/>
          <p:nvPr/>
        </p:nvSpPr>
        <p:spPr>
          <a:xfrm flipV="1">
            <a:off x="4020145" y="2730896"/>
            <a:ext cx="1" cy="122317"/>
          </a:xfrm>
          <a:prstGeom prst="line">
            <a:avLst/>
          </a:prstGeom>
          <a:ln w="254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" name="Shape 53"/>
          <p:cNvSpPr/>
          <p:nvPr/>
        </p:nvSpPr>
        <p:spPr>
          <a:xfrm>
            <a:off x="3710961" y="2409824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0x1000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8" name="Shape 54"/>
          <p:cNvSpPr/>
          <p:nvPr/>
        </p:nvSpPr>
        <p:spPr>
          <a:xfrm flipV="1">
            <a:off x="5478654" y="2730896"/>
            <a:ext cx="1" cy="122317"/>
          </a:xfrm>
          <a:prstGeom prst="line">
            <a:avLst/>
          </a:prstGeom>
          <a:ln w="254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" name="Shape 55"/>
          <p:cNvSpPr/>
          <p:nvPr/>
        </p:nvSpPr>
        <p:spPr>
          <a:xfrm>
            <a:off x="5279422" y="2420048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0x2000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10" name="Shape 56"/>
          <p:cNvSpPr/>
          <p:nvPr/>
        </p:nvSpPr>
        <p:spPr>
          <a:xfrm flipV="1">
            <a:off x="6937163" y="2730896"/>
            <a:ext cx="1" cy="122317"/>
          </a:xfrm>
          <a:prstGeom prst="line">
            <a:avLst/>
          </a:prstGeom>
          <a:ln w="254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1" name="Shape 57"/>
          <p:cNvSpPr/>
          <p:nvPr/>
        </p:nvSpPr>
        <p:spPr>
          <a:xfrm>
            <a:off x="6689024" y="2420048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0x3000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12" name="Shape 58"/>
          <p:cNvSpPr/>
          <p:nvPr/>
        </p:nvSpPr>
        <p:spPr>
          <a:xfrm flipV="1">
            <a:off x="8395672" y="2730896"/>
            <a:ext cx="1" cy="122317"/>
          </a:xfrm>
          <a:prstGeom prst="line">
            <a:avLst/>
          </a:prstGeom>
          <a:ln w="254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3" name="Shape 59"/>
          <p:cNvSpPr/>
          <p:nvPr/>
        </p:nvSpPr>
        <p:spPr>
          <a:xfrm>
            <a:off x="8147533" y="2420048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0x4000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14" name="Shape 60"/>
          <p:cNvSpPr/>
          <p:nvPr/>
        </p:nvSpPr>
        <p:spPr>
          <a:xfrm flipV="1">
            <a:off x="2561637" y="4469047"/>
            <a:ext cx="1" cy="122318"/>
          </a:xfrm>
          <a:prstGeom prst="line">
            <a:avLst/>
          </a:prstGeom>
          <a:ln w="254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" name="Shape 61"/>
          <p:cNvSpPr/>
          <p:nvPr/>
        </p:nvSpPr>
        <p:spPr>
          <a:xfrm>
            <a:off x="2313497" y="4632936"/>
            <a:ext cx="657484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0x4000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16" name="Shape 62"/>
          <p:cNvSpPr/>
          <p:nvPr/>
        </p:nvSpPr>
        <p:spPr>
          <a:xfrm flipV="1">
            <a:off x="4020145" y="4469047"/>
            <a:ext cx="1" cy="122318"/>
          </a:xfrm>
          <a:prstGeom prst="line">
            <a:avLst/>
          </a:prstGeom>
          <a:ln w="254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" name="Shape 63"/>
          <p:cNvSpPr/>
          <p:nvPr/>
        </p:nvSpPr>
        <p:spPr>
          <a:xfrm>
            <a:off x="3772005" y="4632936"/>
            <a:ext cx="687303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0x5000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18" name="Shape 64"/>
          <p:cNvSpPr/>
          <p:nvPr/>
        </p:nvSpPr>
        <p:spPr>
          <a:xfrm flipV="1">
            <a:off x="5478654" y="4469047"/>
            <a:ext cx="1" cy="122318"/>
          </a:xfrm>
          <a:prstGeom prst="line">
            <a:avLst/>
          </a:prstGeom>
          <a:ln w="254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" name="Shape 65"/>
          <p:cNvSpPr/>
          <p:nvPr/>
        </p:nvSpPr>
        <p:spPr>
          <a:xfrm>
            <a:off x="5230515" y="4632936"/>
            <a:ext cx="657484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0x6000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20" name="Shape 66"/>
          <p:cNvSpPr/>
          <p:nvPr/>
        </p:nvSpPr>
        <p:spPr>
          <a:xfrm flipV="1">
            <a:off x="6937163" y="4469047"/>
            <a:ext cx="1" cy="122318"/>
          </a:xfrm>
          <a:prstGeom prst="line">
            <a:avLst/>
          </a:prstGeom>
          <a:ln w="254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" name="Shape 67"/>
          <p:cNvSpPr/>
          <p:nvPr/>
        </p:nvSpPr>
        <p:spPr>
          <a:xfrm>
            <a:off x="6689023" y="4632936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0x7000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22" name="Shape 68"/>
          <p:cNvSpPr/>
          <p:nvPr/>
        </p:nvSpPr>
        <p:spPr>
          <a:xfrm flipV="1">
            <a:off x="8395672" y="4469047"/>
            <a:ext cx="1" cy="122318"/>
          </a:xfrm>
          <a:prstGeom prst="line">
            <a:avLst/>
          </a:prstGeom>
          <a:ln w="254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3" name="Shape 69"/>
          <p:cNvSpPr/>
          <p:nvPr/>
        </p:nvSpPr>
        <p:spPr>
          <a:xfrm>
            <a:off x="8147532" y="4632936"/>
            <a:ext cx="608577" cy="256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1200" dirty="0" smtClean="0">
                <a:solidFill>
                  <a:srgbClr val="FFFFFF"/>
                </a:solidFill>
              </a:rPr>
              <a:t>0x8000</a:t>
            </a: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24" name="Shape 70"/>
          <p:cNvSpPr/>
          <p:nvPr/>
        </p:nvSpPr>
        <p:spPr>
          <a:xfrm>
            <a:off x="1594795" y="2709425"/>
            <a:ext cx="891482" cy="28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r">
              <a:defRPr sz="270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/>
              <a:t>Virt Mem</a:t>
            </a:r>
          </a:p>
        </p:txBody>
      </p:sp>
      <p:sp>
        <p:nvSpPr>
          <p:cNvPr id="25" name="Shape 71"/>
          <p:cNvSpPr/>
          <p:nvPr/>
        </p:nvSpPr>
        <p:spPr>
          <a:xfrm>
            <a:off x="1513833" y="4309749"/>
            <a:ext cx="972444" cy="287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 algn="r">
              <a:defRPr sz="2700">
                <a:solidFill>
                  <a:srgbClr val="0065C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/>
              <a:t>Phys Mem</a:t>
            </a:r>
          </a:p>
        </p:txBody>
      </p:sp>
      <p:sp>
        <p:nvSpPr>
          <p:cNvPr id="26" name="Shape 72"/>
          <p:cNvSpPr/>
          <p:nvPr/>
        </p:nvSpPr>
        <p:spPr>
          <a:xfrm>
            <a:off x="6225079" y="2858610"/>
            <a:ext cx="705337" cy="1592563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7" name="Shape 73"/>
          <p:cNvSpPr/>
          <p:nvPr/>
        </p:nvSpPr>
        <p:spPr>
          <a:xfrm>
            <a:off x="2560013" y="2853213"/>
            <a:ext cx="1455237" cy="1586526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8" name="Shape 74"/>
          <p:cNvSpPr/>
          <p:nvPr/>
        </p:nvSpPr>
        <p:spPr>
          <a:xfrm>
            <a:off x="4037514" y="2860871"/>
            <a:ext cx="2194621" cy="158652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7134" y="21600"/>
                </a:lnTo>
                <a:lnTo>
                  <a:pt x="21600" y="21515"/>
                </a:lnTo>
                <a:lnTo>
                  <a:pt x="14172" y="13"/>
                </a:lnTo>
                <a:lnTo>
                  <a:pt x="0" y="0"/>
                </a:lnTo>
                <a:close/>
              </a:path>
            </a:pathLst>
          </a:cu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9" name="Shape 75"/>
          <p:cNvSpPr/>
          <p:nvPr/>
        </p:nvSpPr>
        <p:spPr>
          <a:xfrm>
            <a:off x="2550552" y="2854729"/>
            <a:ext cx="5832205" cy="0"/>
          </a:xfrm>
          <a:prstGeom prst="line">
            <a:avLst/>
          </a:prstGeom>
          <a:ln w="50800">
            <a:solidFill>
              <a:srgbClr val="D45954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0" name="Shape 76"/>
          <p:cNvSpPr/>
          <p:nvPr/>
        </p:nvSpPr>
        <p:spPr>
          <a:xfrm>
            <a:off x="2550552" y="4455053"/>
            <a:ext cx="5832205" cy="0"/>
          </a:xfrm>
          <a:prstGeom prst="line">
            <a:avLst/>
          </a:prstGeom>
          <a:ln w="50800">
            <a:solidFill>
              <a:srgbClr val="0065C1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" name="Shape 77"/>
          <p:cNvSpPr/>
          <p:nvPr/>
        </p:nvSpPr>
        <p:spPr>
          <a:xfrm rot="5402897">
            <a:off x="3010182" y="3397919"/>
            <a:ext cx="561293" cy="497184"/>
          </a:xfrm>
          <a:prstGeom prst="rightArrow">
            <a:avLst>
              <a:gd name="adj1" fmla="val 32000"/>
              <a:gd name="adj2" fmla="val 69168"/>
            </a:avLst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" name="Shape 78"/>
          <p:cNvSpPr/>
          <p:nvPr/>
        </p:nvSpPr>
        <p:spPr>
          <a:xfrm rot="5402897">
            <a:off x="6297038" y="3397919"/>
            <a:ext cx="561293" cy="497184"/>
          </a:xfrm>
          <a:prstGeom prst="rightArrow">
            <a:avLst>
              <a:gd name="adj1" fmla="val 32000"/>
              <a:gd name="adj2" fmla="val 69168"/>
            </a:avLst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" name="Shape 81"/>
          <p:cNvSpPr/>
          <p:nvPr/>
        </p:nvSpPr>
        <p:spPr>
          <a:xfrm rot="3842897">
            <a:off x="4875416" y="3416066"/>
            <a:ext cx="561294" cy="497184"/>
          </a:xfrm>
          <a:prstGeom prst="rightArrow">
            <a:avLst>
              <a:gd name="adj1" fmla="val 32000"/>
              <a:gd name="adj2" fmla="val 69168"/>
            </a:avLst>
          </a:prstGeom>
          <a:solidFill>
            <a:srgbClr val="53585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" name="Shape 82"/>
          <p:cNvSpPr/>
          <p:nvPr/>
        </p:nvSpPr>
        <p:spPr>
          <a:xfrm>
            <a:off x="3191935" y="2167787"/>
            <a:ext cx="16047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?</a:t>
            </a:r>
          </a:p>
        </p:txBody>
      </p:sp>
      <p:sp>
        <p:nvSpPr>
          <p:cNvPr id="37" name="Shape 83"/>
          <p:cNvSpPr/>
          <p:nvPr/>
        </p:nvSpPr>
        <p:spPr>
          <a:xfrm>
            <a:off x="4625990" y="2169099"/>
            <a:ext cx="16047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?</a:t>
            </a:r>
          </a:p>
        </p:txBody>
      </p:sp>
      <p:sp>
        <p:nvSpPr>
          <p:cNvPr id="38" name="Shape 84"/>
          <p:cNvSpPr/>
          <p:nvPr/>
        </p:nvSpPr>
        <p:spPr>
          <a:xfrm>
            <a:off x="6133405" y="2169099"/>
            <a:ext cx="160471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?</a:t>
            </a:r>
          </a:p>
        </p:txBody>
      </p:sp>
      <p:sp>
        <p:nvSpPr>
          <p:cNvPr id="40" name="Shape 194"/>
          <p:cNvSpPr/>
          <p:nvPr/>
        </p:nvSpPr>
        <p:spPr>
          <a:xfrm>
            <a:off x="3025253" y="2309563"/>
            <a:ext cx="654303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Code</a:t>
            </a:r>
          </a:p>
        </p:txBody>
      </p:sp>
      <p:sp>
        <p:nvSpPr>
          <p:cNvPr id="41" name="Shape 195"/>
          <p:cNvSpPr/>
          <p:nvPr/>
        </p:nvSpPr>
        <p:spPr>
          <a:xfrm>
            <a:off x="4459309" y="2310875"/>
            <a:ext cx="65944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Heap</a:t>
            </a:r>
          </a:p>
        </p:txBody>
      </p:sp>
      <p:sp>
        <p:nvSpPr>
          <p:cNvPr id="42" name="Shape 196"/>
          <p:cNvSpPr/>
          <p:nvPr/>
        </p:nvSpPr>
        <p:spPr>
          <a:xfrm>
            <a:off x="5959335" y="2310875"/>
            <a:ext cx="669770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Stack</a:t>
            </a:r>
          </a:p>
        </p:txBody>
      </p:sp>
      <p:graphicFrame>
        <p:nvGraphicFramePr>
          <p:cNvPr id="43" name="Table 198"/>
          <p:cNvGraphicFramePr/>
          <p:nvPr/>
        </p:nvGraphicFramePr>
        <p:xfrm>
          <a:off x="3292623" y="5223565"/>
          <a:ext cx="2932455" cy="1381067"/>
        </p:xfrm>
        <a:graphic>
          <a:graphicData uri="http://schemas.openxmlformats.org/drawingml/2006/table">
            <a:tbl>
              <a:tblPr firstRow="1"/>
              <a:tblGrid>
                <a:gridCol w="892486"/>
                <a:gridCol w="866987"/>
                <a:gridCol w="1172982"/>
              </a:tblGrid>
              <a:tr h="343793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Seg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Base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 dirty="0">
                          <a:solidFill>
                            <a:srgbClr val="FFFFFF"/>
                          </a:solidFill>
                        </a:rPr>
                        <a:t>Bounds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43793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3932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3932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5179237" y="554991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179237" y="591924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185011" y="62353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0x7ff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12977" y="5582183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0x4000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812977" y="5919249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0x5800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800512" y="6256315"/>
            <a:ext cx="893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0x6800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4858" y="5160566"/>
            <a:ext cx="3137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Where doe segment table live?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2931" y="5566848"/>
            <a:ext cx="2093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All registers, MMU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6" grpId="0"/>
      <p:bldP spid="49" grpId="0"/>
      <p:bldP spid="50" grpId="0"/>
      <p:bldP spid="51" grpId="0"/>
      <p:bldP spid="52" grpId="0"/>
      <p:bldP spid="53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Review: </a:t>
            </a:r>
            <a:br>
              <a:rPr lang="en-US" sz="4600" dirty="0" smtClean="0">
                <a:solidFill>
                  <a:srgbClr val="FFFFFF"/>
                </a:solidFill>
              </a:rPr>
            </a:br>
            <a:r>
              <a:rPr sz="4600" dirty="0" smtClean="0">
                <a:solidFill>
                  <a:srgbClr val="FFFFFF"/>
                </a:solidFill>
              </a:rPr>
              <a:t>Memory </a:t>
            </a:r>
            <a:r>
              <a:rPr sz="4600" dirty="0">
                <a:solidFill>
                  <a:srgbClr val="FFFFFF"/>
                </a:solidFill>
              </a:rPr>
              <a:t>Accesses</a:t>
            </a:r>
          </a:p>
        </p:txBody>
      </p:sp>
      <p:sp>
        <p:nvSpPr>
          <p:cNvPr id="201" name="Shape 201"/>
          <p:cNvSpPr>
            <a:spLocks noGrp="1"/>
          </p:cNvSpPr>
          <p:nvPr>
            <p:ph sz="half" idx="1"/>
          </p:nvPr>
        </p:nvSpPr>
        <p:spPr>
          <a:xfrm>
            <a:off x="154609" y="1828800"/>
            <a:ext cx="4191014" cy="42973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0x0010:	movl	0x1100, %edi</a:t>
            </a:r>
          </a:p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0x0013:	addl	$0x3, %edi</a:t>
            </a:r>
          </a:p>
          <a:p>
            <a:pPr defTabSz="321457">
              <a:spcBef>
                <a:spcPts val="0"/>
              </a:spcBef>
              <a:buNone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333333"/>
                </a:solidFill>
                <a:latin typeface="Menlo"/>
                <a:ea typeface="Menlo"/>
                <a:cs typeface="Menlo"/>
                <a:sym typeface="Menlo"/>
              </a:rPr>
              <a:t>0x0019:	movl	%edi, 0x1100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505740" y="1828800"/>
            <a:ext cx="4461564" cy="42973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Physical Memory Accesses?</a:t>
            </a: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 1) </a:t>
            </a:r>
            <a:r>
              <a:rPr lang="en-US" dirty="0" smtClean="0">
                <a:solidFill>
                  <a:srgbClr val="333333"/>
                </a:solidFill>
              </a:rPr>
              <a:t>Fetch</a:t>
            </a:r>
            <a:r>
              <a:rPr lang="en-US" dirty="0" smtClean="0">
                <a:solidFill>
                  <a:srgbClr val="FFFFFF"/>
                </a:solidFill>
              </a:rPr>
              <a:t> instruction at logical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 0x0010</a:t>
            </a:r>
          </a:p>
          <a:p>
            <a:pPr lvl="1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lang="en-US" sz="1600" dirty="0" smtClean="0">
                <a:solidFill>
                  <a:srgbClr val="FFFFFF"/>
                </a:solidFill>
              </a:rPr>
              <a:t>Physical </a:t>
            </a:r>
            <a:r>
              <a:rPr lang="en-US" sz="1600" dirty="0" err="1" smtClean="0">
                <a:solidFill>
                  <a:srgbClr val="FFFFFF"/>
                </a:solidFill>
              </a:rPr>
              <a:t>addr</a:t>
            </a:r>
            <a:r>
              <a:rPr lang="en-US" sz="1600" dirty="0" smtClean="0">
                <a:solidFill>
                  <a:srgbClr val="FFFFFF"/>
                </a:solidFill>
              </a:rPr>
              <a:t>:</a:t>
            </a: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 Exec, </a:t>
            </a:r>
            <a:r>
              <a:rPr lang="en-US" dirty="0" smtClean="0">
                <a:solidFill>
                  <a:srgbClr val="333333"/>
                </a:solidFill>
              </a:rPr>
              <a:t>load</a:t>
            </a:r>
            <a:r>
              <a:rPr lang="en-US" dirty="0" smtClean="0">
                <a:solidFill>
                  <a:srgbClr val="FFFFFF"/>
                </a:solidFill>
              </a:rPr>
              <a:t> from logical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 0x1100</a:t>
            </a:r>
          </a:p>
          <a:p>
            <a:pPr lvl="1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Physical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  <a:endParaRPr lang="en-US" dirty="0" smtClean="0">
              <a:solidFill>
                <a:srgbClr val="D45954"/>
              </a:solidFill>
            </a:endParaRP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2) </a:t>
            </a:r>
            <a:r>
              <a:rPr lang="en-US" dirty="0" smtClean="0">
                <a:solidFill>
                  <a:srgbClr val="333333"/>
                </a:solidFill>
              </a:rPr>
              <a:t>Fetch</a:t>
            </a:r>
            <a:r>
              <a:rPr lang="en-US" dirty="0" smtClean="0">
                <a:solidFill>
                  <a:srgbClr val="FFFFFF"/>
                </a:solidFill>
              </a:rPr>
              <a:t> instruction at logical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 0x0013</a:t>
            </a:r>
          </a:p>
          <a:p>
            <a:pPr lvl="1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Physical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Exec, no load</a:t>
            </a: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3)  </a:t>
            </a:r>
            <a:r>
              <a:rPr lang="en-US" dirty="0" smtClean="0">
                <a:solidFill>
                  <a:srgbClr val="333333"/>
                </a:solidFill>
              </a:rPr>
              <a:t>Fetch </a:t>
            </a:r>
            <a:r>
              <a:rPr lang="en-US" dirty="0" smtClean="0">
                <a:solidFill>
                  <a:srgbClr val="FFFFFF"/>
                </a:solidFill>
              </a:rPr>
              <a:t>instruction at logical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 0x0019</a:t>
            </a:r>
          </a:p>
          <a:p>
            <a:pPr lvl="1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Physical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</a:p>
          <a:p>
            <a:pPr>
              <a:spcBef>
                <a:spcPts val="10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 Exec, </a:t>
            </a:r>
            <a:r>
              <a:rPr lang="en-US" dirty="0" smtClean="0">
                <a:solidFill>
                  <a:srgbClr val="1497FC"/>
                </a:solidFill>
              </a:rPr>
              <a:t>store</a:t>
            </a:r>
            <a:r>
              <a:rPr lang="en-US" dirty="0" smtClean="0">
                <a:solidFill>
                  <a:srgbClr val="FFFFFF"/>
                </a:solidFill>
              </a:rPr>
              <a:t> to logical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 0x1100</a:t>
            </a:r>
          </a:p>
          <a:p>
            <a:pPr lvl="1">
              <a:spcBef>
                <a:spcPts val="1000"/>
              </a:spcBef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</a:rPr>
              <a:t>Physical </a:t>
            </a:r>
            <a:r>
              <a:rPr lang="en-US" dirty="0" err="1" smtClean="0">
                <a:solidFill>
                  <a:srgbClr val="FFFFFF"/>
                </a:solidFill>
              </a:rPr>
              <a:t>addr</a:t>
            </a:r>
            <a:r>
              <a:rPr lang="en-US" dirty="0" smtClean="0">
                <a:solidFill>
                  <a:srgbClr val="FFFFFF"/>
                </a:solidFill>
              </a:rPr>
              <a:t>:</a:t>
            </a:r>
            <a:endParaRPr lang="en-US" dirty="0" smtClean="0">
              <a:solidFill>
                <a:srgbClr val="D45954"/>
              </a:solidFill>
            </a:endParaRPr>
          </a:p>
          <a:p>
            <a:endParaRPr lang="en-US" dirty="0"/>
          </a:p>
        </p:txBody>
      </p:sp>
      <p:graphicFrame>
        <p:nvGraphicFramePr>
          <p:cNvPr id="204" name="Table 204"/>
          <p:cNvGraphicFramePr/>
          <p:nvPr>
            <p:extLst>
              <p:ext uri="{D42A27DB-BD31-4B8C-83A1-F6EECF244321}">
                <p14:modId xmlns:p14="http://schemas.microsoft.com/office/powerpoint/2010/main" val="1476071805"/>
              </p:ext>
            </p:extLst>
          </p:nvPr>
        </p:nvGraphicFramePr>
        <p:xfrm>
          <a:off x="416437" y="4190343"/>
          <a:ext cx="4610777" cy="1357432"/>
        </p:xfrm>
        <a:graphic>
          <a:graphicData uri="http://schemas.openxmlformats.org/drawingml/2006/table">
            <a:tbl>
              <a:tblPr firstRow="1"/>
              <a:tblGrid>
                <a:gridCol w="625078"/>
                <a:gridCol w="1837436"/>
                <a:gridCol w="2148263"/>
              </a:tblGrid>
              <a:tr h="343793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Seg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Base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>
                          <a:solidFill>
                            <a:srgbClr val="FFFFFF"/>
                          </a:solidFill>
                        </a:rPr>
                        <a:t>Bounds</a:t>
                      </a: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43793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 dirty="0" smtClean="0">
                          <a:solidFill>
                            <a:srgbClr val="FFFFFF"/>
                          </a:solidFill>
                        </a:rPr>
                        <a:t>0x4000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0xfff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90419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1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 dirty="0" smtClean="0">
                          <a:solidFill>
                            <a:srgbClr val="FFFFFF"/>
                          </a:solidFill>
                        </a:rPr>
                        <a:t>0x5800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0xfff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33932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700" dirty="0" smtClean="0">
                          <a:solidFill>
                            <a:srgbClr val="FFFFFF"/>
                          </a:solidFill>
                        </a:rPr>
                        <a:t>0x6800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700" dirty="0" smtClean="0">
                          <a:solidFill>
                            <a:srgbClr val="FFFFFF"/>
                          </a:solidFill>
                        </a:rPr>
                        <a:t>0x7ff</a:t>
                      </a:r>
                      <a:endParaRPr sz="1700" dirty="0">
                        <a:solidFill>
                          <a:srgbClr val="FFFFFF"/>
                        </a:solidFill>
                      </a:endParaRPr>
                    </a:p>
                  </a:txBody>
                  <a:tcPr marL="35719" marR="35719" marT="35719" marB="35719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438348" y="2506870"/>
            <a:ext cx="89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45954"/>
                </a:solidFill>
              </a:rPr>
              <a:t>0x4010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70870" y="3162952"/>
            <a:ext cx="89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45954"/>
                </a:solidFill>
              </a:rPr>
              <a:t>0x5900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70870" y="4005677"/>
            <a:ext cx="89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45954"/>
                </a:solidFill>
              </a:rPr>
              <a:t>0x4013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70870" y="4969565"/>
            <a:ext cx="89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45954"/>
                </a:solidFill>
              </a:rPr>
              <a:t>0x4019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715472" y="5756831"/>
            <a:ext cx="893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45954"/>
                </a:solidFill>
              </a:rPr>
              <a:t>0x5900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16437" y="3394905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%rip: 0x0010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9463" y="6361043"/>
            <a:ext cx="601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of 5 memory references (3 instruction fetches, 2 </a:t>
            </a:r>
            <a:r>
              <a:rPr lang="en-US" dirty="0" err="1" smtClean="0"/>
              <a:t>movl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Fragmentation</a:t>
            </a:r>
            <a:endParaRPr lang="en-US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5478" y="1479826"/>
            <a:ext cx="8492435" cy="22539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Definition: Free memory that</a:t>
            </a:r>
            <a:r>
              <a:rPr lang="en-US" sz="2400" dirty="0" smtClean="0"/>
              <a:t> can’t be usefully allocated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Why?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Free memory (hole) is too small and scattered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Rules for allocating memory prohibit using this free space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Types of fragmentation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External</a:t>
            </a:r>
            <a:r>
              <a:rPr lang="en-US" sz="2000" dirty="0"/>
              <a:t>: Visible to </a:t>
            </a:r>
            <a:r>
              <a:rPr lang="en-US" sz="2000" dirty="0" smtClean="0"/>
              <a:t>allocator (e.g., OS)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Internal</a:t>
            </a:r>
            <a:r>
              <a:rPr lang="en-US" sz="2000" dirty="0"/>
              <a:t>: Visible to requester (e.g., if must allocate at some granularity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6861" y="3733800"/>
            <a:ext cx="1905000" cy="289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6861" y="3733800"/>
            <a:ext cx="19050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Segment A</a:t>
            </a:r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6861" y="4572000"/>
            <a:ext cx="1905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6861" y="5486400"/>
            <a:ext cx="19050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Segment C</a:t>
            </a:r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6861" y="6096000"/>
            <a:ext cx="1905000" cy="533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Segment D</a:t>
            </a:r>
            <a:endParaRPr lang="en-US" dirty="0"/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633930" y="4572000"/>
            <a:ext cx="12364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Segment B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496379" y="4941332"/>
            <a:ext cx="1905000" cy="60960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Segment 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96379" y="5572059"/>
            <a:ext cx="2285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contiguous space!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22958" y="4267200"/>
            <a:ext cx="12700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466522" y="4267200"/>
            <a:ext cx="1126435" cy="503583"/>
          </a:xfrm>
          <a:prstGeom prst="rect">
            <a:avLst/>
          </a:prstGeom>
          <a:solidFill>
            <a:srgbClr val="8F7A0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useful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466522" y="4770783"/>
            <a:ext cx="1126435" cy="410817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33333"/>
                </a:solidFill>
              </a:rPr>
              <a:t>free</a:t>
            </a:r>
            <a:endParaRPr lang="en-US" dirty="0">
              <a:solidFill>
                <a:srgbClr val="33333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2206" y="3824117"/>
            <a:ext cx="232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Allocated to requester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83143" y="4812268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41861" y="426720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1F07"/>
                </a:solidFill>
              </a:rPr>
              <a:t>External</a:t>
            </a:r>
            <a:endParaRPr lang="en-US" dirty="0">
              <a:solidFill>
                <a:srgbClr val="921F0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Paging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190500" y="1523999"/>
            <a:ext cx="7239000" cy="2020935"/>
          </a:xfrm>
          <a:noFill/>
          <a:ln/>
        </p:spPr>
        <p:txBody>
          <a:bodyPr>
            <a:normAutofit lnSpcReduction="10000"/>
          </a:bodyPr>
          <a:lstStyle/>
          <a:p>
            <a:pPr marL="533400" indent="-533400">
              <a:lnSpc>
                <a:spcPct val="90000"/>
              </a:lnSpc>
              <a:buNone/>
            </a:pPr>
            <a:r>
              <a:rPr lang="en-US" sz="1800" dirty="0"/>
              <a:t>Goal: Eliminate requirement that address space is </a:t>
            </a:r>
            <a:r>
              <a:rPr lang="en-US" sz="1800" dirty="0" smtClean="0"/>
              <a:t>contiguous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600" dirty="0" smtClean="0"/>
              <a:t>Eliminate </a:t>
            </a:r>
            <a:r>
              <a:rPr lang="en-US" sz="1600" dirty="0"/>
              <a:t>external </a:t>
            </a:r>
            <a:r>
              <a:rPr lang="en-US" sz="1600" dirty="0" smtClean="0"/>
              <a:t>fragmentation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600" dirty="0" smtClean="0"/>
              <a:t>Grow segments as needed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1800" dirty="0"/>
              <a:t>Idea: Divide address spaces and physical memory into fixed-sized </a:t>
            </a:r>
            <a:r>
              <a:rPr lang="en-US" sz="1800" dirty="0" smtClean="0"/>
              <a:t>pages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600" dirty="0" smtClean="0"/>
              <a:t>Size</a:t>
            </a:r>
            <a:r>
              <a:rPr lang="en-US" sz="1600" dirty="0"/>
              <a:t>: 2</a:t>
            </a:r>
            <a:r>
              <a:rPr lang="en-US" sz="1600" baseline="30000" dirty="0"/>
              <a:t>n</a:t>
            </a:r>
            <a:r>
              <a:rPr lang="en-US" sz="1600" dirty="0"/>
              <a:t>, Example: </a:t>
            </a:r>
            <a:r>
              <a:rPr lang="en-US" sz="1600" dirty="0" smtClean="0"/>
              <a:t>4KB</a:t>
            </a:r>
          </a:p>
          <a:p>
            <a:pPr marL="828675" lvl="1" indent="-533400">
              <a:lnSpc>
                <a:spcPct val="90000"/>
              </a:lnSpc>
            </a:pPr>
            <a:r>
              <a:rPr lang="en-US" sz="1600" dirty="0" smtClean="0"/>
              <a:t>Physical </a:t>
            </a:r>
            <a:r>
              <a:rPr lang="en-US" sz="1600" dirty="0"/>
              <a:t>page: page frame</a:t>
            </a:r>
          </a:p>
        </p:txBody>
      </p:sp>
      <p:grpSp>
        <p:nvGrpSpPr>
          <p:cNvPr id="2" name="Group 231"/>
          <p:cNvGrpSpPr>
            <a:grpSpLocks/>
          </p:cNvGrpSpPr>
          <p:nvPr/>
        </p:nvGrpSpPr>
        <p:grpSpPr bwMode="auto">
          <a:xfrm>
            <a:off x="815013" y="3544935"/>
            <a:ext cx="762000" cy="1828800"/>
            <a:chOff x="576" y="1920"/>
            <a:chExt cx="480" cy="1152"/>
          </a:xfrm>
        </p:grpSpPr>
        <p:sp>
          <p:nvSpPr>
            <p:cNvPr id="6368" name="Rectangle 224"/>
            <p:cNvSpPr>
              <a:spLocks noChangeArrowheads="1"/>
            </p:cNvSpPr>
            <p:nvPr/>
          </p:nvSpPr>
          <p:spPr bwMode="auto">
            <a:xfrm>
              <a:off x="576" y="192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9" name="Rectangle 225"/>
            <p:cNvSpPr>
              <a:spLocks noChangeArrowheads="1"/>
            </p:cNvSpPr>
            <p:nvPr/>
          </p:nvSpPr>
          <p:spPr bwMode="auto">
            <a:xfrm>
              <a:off x="576" y="2112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0" name="Rectangle 226"/>
            <p:cNvSpPr>
              <a:spLocks noChangeArrowheads="1"/>
            </p:cNvSpPr>
            <p:nvPr/>
          </p:nvSpPr>
          <p:spPr bwMode="auto">
            <a:xfrm>
              <a:off x="576" y="2304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1" name="Rectangle 227"/>
            <p:cNvSpPr>
              <a:spLocks noChangeArrowheads="1"/>
            </p:cNvSpPr>
            <p:nvPr/>
          </p:nvSpPr>
          <p:spPr bwMode="auto">
            <a:xfrm>
              <a:off x="576" y="2496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2" name="Rectangle 228"/>
            <p:cNvSpPr>
              <a:spLocks noChangeArrowheads="1"/>
            </p:cNvSpPr>
            <p:nvPr/>
          </p:nvSpPr>
          <p:spPr bwMode="auto">
            <a:xfrm>
              <a:off x="576" y="2880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73" name="Rectangle 229"/>
            <p:cNvSpPr>
              <a:spLocks noChangeArrowheads="1"/>
            </p:cNvSpPr>
            <p:nvPr/>
          </p:nvSpPr>
          <p:spPr bwMode="auto">
            <a:xfrm>
              <a:off x="576" y="2688"/>
              <a:ext cx="48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74" name="Text Box 230"/>
          <p:cNvSpPr txBox="1">
            <a:spLocks noChangeArrowheads="1"/>
          </p:cNvSpPr>
          <p:nvPr/>
        </p:nvSpPr>
        <p:spPr bwMode="auto">
          <a:xfrm>
            <a:off x="434013" y="5449935"/>
            <a:ext cx="1235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Process 1</a:t>
            </a:r>
          </a:p>
        </p:txBody>
      </p:sp>
      <p:grpSp>
        <p:nvGrpSpPr>
          <p:cNvPr id="3" name="Group 239"/>
          <p:cNvGrpSpPr>
            <a:grpSpLocks/>
          </p:cNvGrpSpPr>
          <p:nvPr/>
        </p:nvGrpSpPr>
        <p:grpSpPr bwMode="auto">
          <a:xfrm>
            <a:off x="1981200" y="4114800"/>
            <a:ext cx="762000" cy="1828800"/>
            <a:chOff x="576" y="1920"/>
            <a:chExt cx="480" cy="1152"/>
          </a:xfrm>
        </p:grpSpPr>
        <p:sp>
          <p:nvSpPr>
            <p:cNvPr id="6384" name="Rectangle 240"/>
            <p:cNvSpPr>
              <a:spLocks noChangeArrowheads="1"/>
            </p:cNvSpPr>
            <p:nvPr/>
          </p:nvSpPr>
          <p:spPr bwMode="auto">
            <a:xfrm>
              <a:off x="576" y="1920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5" name="Rectangle 241"/>
            <p:cNvSpPr>
              <a:spLocks noChangeArrowheads="1"/>
            </p:cNvSpPr>
            <p:nvPr/>
          </p:nvSpPr>
          <p:spPr bwMode="auto">
            <a:xfrm>
              <a:off x="576" y="2112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6" name="Rectangle 242"/>
            <p:cNvSpPr>
              <a:spLocks noChangeArrowheads="1"/>
            </p:cNvSpPr>
            <p:nvPr/>
          </p:nvSpPr>
          <p:spPr bwMode="auto">
            <a:xfrm>
              <a:off x="576" y="2304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7" name="Rectangle 243"/>
            <p:cNvSpPr>
              <a:spLocks noChangeArrowheads="1"/>
            </p:cNvSpPr>
            <p:nvPr/>
          </p:nvSpPr>
          <p:spPr bwMode="auto">
            <a:xfrm>
              <a:off x="576" y="2496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8" name="Rectangle 244"/>
            <p:cNvSpPr>
              <a:spLocks noChangeArrowheads="1"/>
            </p:cNvSpPr>
            <p:nvPr/>
          </p:nvSpPr>
          <p:spPr bwMode="auto">
            <a:xfrm>
              <a:off x="576" y="2880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9" name="Rectangle 245"/>
            <p:cNvSpPr>
              <a:spLocks noChangeArrowheads="1"/>
            </p:cNvSpPr>
            <p:nvPr/>
          </p:nvSpPr>
          <p:spPr bwMode="auto">
            <a:xfrm>
              <a:off x="576" y="2688"/>
              <a:ext cx="480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90" name="Text Box 246"/>
          <p:cNvSpPr txBox="1">
            <a:spLocks noChangeArrowheads="1"/>
          </p:cNvSpPr>
          <p:nvPr/>
        </p:nvSpPr>
        <p:spPr bwMode="auto">
          <a:xfrm>
            <a:off x="1828800" y="5943600"/>
            <a:ext cx="128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Process 2</a:t>
            </a:r>
          </a:p>
        </p:txBody>
      </p:sp>
      <p:sp>
        <p:nvSpPr>
          <p:cNvPr id="6393" name="Text Box 249"/>
          <p:cNvSpPr txBox="1">
            <a:spLocks noChangeArrowheads="1"/>
          </p:cNvSpPr>
          <p:nvPr/>
        </p:nvSpPr>
        <p:spPr bwMode="auto">
          <a:xfrm>
            <a:off x="304800" y="6316663"/>
            <a:ext cx="21891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Logical View</a:t>
            </a:r>
          </a:p>
        </p:txBody>
      </p:sp>
      <p:sp>
        <p:nvSpPr>
          <p:cNvPr id="6416" name="Rectangle 272"/>
          <p:cNvSpPr>
            <a:spLocks noChangeArrowheads="1"/>
          </p:cNvSpPr>
          <p:nvPr/>
        </p:nvSpPr>
        <p:spPr bwMode="auto">
          <a:xfrm>
            <a:off x="7620000" y="6553200"/>
            <a:ext cx="7620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1" name="Text Box 277"/>
          <p:cNvSpPr txBox="1">
            <a:spLocks noChangeArrowheads="1"/>
          </p:cNvSpPr>
          <p:nvPr/>
        </p:nvSpPr>
        <p:spPr bwMode="auto">
          <a:xfrm rot="-5400000">
            <a:off x="7461250" y="3600450"/>
            <a:ext cx="2386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Physical View</a:t>
            </a:r>
          </a:p>
        </p:txBody>
      </p:sp>
      <p:sp>
        <p:nvSpPr>
          <p:cNvPr id="6377" name="Rectangle 233"/>
          <p:cNvSpPr>
            <a:spLocks noChangeArrowheads="1"/>
          </p:cNvSpPr>
          <p:nvPr/>
        </p:nvSpPr>
        <p:spPr bwMode="auto">
          <a:xfrm>
            <a:off x="3124200" y="37338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8" name="Rectangle 234"/>
          <p:cNvSpPr>
            <a:spLocks noChangeArrowheads="1"/>
          </p:cNvSpPr>
          <p:nvPr/>
        </p:nvSpPr>
        <p:spPr bwMode="auto">
          <a:xfrm>
            <a:off x="3124200" y="40386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79" name="Rectangle 235"/>
          <p:cNvSpPr>
            <a:spLocks noChangeArrowheads="1"/>
          </p:cNvSpPr>
          <p:nvPr/>
        </p:nvSpPr>
        <p:spPr bwMode="auto">
          <a:xfrm>
            <a:off x="3124200" y="4343400"/>
            <a:ext cx="76200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0" name="Rectangle 236"/>
          <p:cNvSpPr>
            <a:spLocks noChangeArrowheads="1"/>
          </p:cNvSpPr>
          <p:nvPr/>
        </p:nvSpPr>
        <p:spPr bwMode="auto">
          <a:xfrm>
            <a:off x="3124200" y="46482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1" name="Rectangle 237"/>
          <p:cNvSpPr>
            <a:spLocks noChangeArrowheads="1"/>
          </p:cNvSpPr>
          <p:nvPr/>
        </p:nvSpPr>
        <p:spPr bwMode="auto">
          <a:xfrm>
            <a:off x="3124200" y="52578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2" name="Rectangle 238"/>
          <p:cNvSpPr>
            <a:spLocks noChangeArrowheads="1"/>
          </p:cNvSpPr>
          <p:nvPr/>
        </p:nvSpPr>
        <p:spPr bwMode="auto">
          <a:xfrm>
            <a:off x="3124200" y="49530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1" name="Text Box 247"/>
          <p:cNvSpPr txBox="1">
            <a:spLocks noChangeArrowheads="1"/>
          </p:cNvSpPr>
          <p:nvPr/>
        </p:nvSpPr>
        <p:spPr bwMode="auto">
          <a:xfrm>
            <a:off x="2895600" y="5562600"/>
            <a:ext cx="1285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Process 3</a:t>
            </a:r>
          </a:p>
        </p:txBody>
      </p:sp>
      <p:sp>
        <p:nvSpPr>
          <p:cNvPr id="6398" name="Rectangle 254"/>
          <p:cNvSpPr>
            <a:spLocks noChangeArrowheads="1"/>
          </p:cNvSpPr>
          <p:nvPr/>
        </p:nvSpPr>
        <p:spPr bwMode="auto">
          <a:xfrm>
            <a:off x="7620000" y="14478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99" name="Rectangle 255"/>
          <p:cNvSpPr>
            <a:spLocks noChangeArrowheads="1"/>
          </p:cNvSpPr>
          <p:nvPr/>
        </p:nvSpPr>
        <p:spPr bwMode="auto">
          <a:xfrm>
            <a:off x="7620000" y="17526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0" name="Rectangle 256"/>
          <p:cNvSpPr>
            <a:spLocks noChangeArrowheads="1"/>
          </p:cNvSpPr>
          <p:nvPr/>
        </p:nvSpPr>
        <p:spPr bwMode="auto">
          <a:xfrm>
            <a:off x="7620000" y="2057400"/>
            <a:ext cx="762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1" name="Rectangle 257"/>
          <p:cNvSpPr>
            <a:spLocks noChangeArrowheads="1"/>
          </p:cNvSpPr>
          <p:nvPr/>
        </p:nvSpPr>
        <p:spPr bwMode="auto">
          <a:xfrm>
            <a:off x="7620000" y="23622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2" name="Rectangle 258"/>
          <p:cNvSpPr>
            <a:spLocks noChangeArrowheads="1"/>
          </p:cNvSpPr>
          <p:nvPr/>
        </p:nvSpPr>
        <p:spPr bwMode="auto">
          <a:xfrm>
            <a:off x="7620000" y="2971800"/>
            <a:ext cx="762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3" name="Rectangle 259"/>
          <p:cNvSpPr>
            <a:spLocks noChangeArrowheads="1"/>
          </p:cNvSpPr>
          <p:nvPr/>
        </p:nvSpPr>
        <p:spPr bwMode="auto">
          <a:xfrm>
            <a:off x="7620000" y="26670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5" name="Rectangle 261"/>
          <p:cNvSpPr>
            <a:spLocks noChangeArrowheads="1"/>
          </p:cNvSpPr>
          <p:nvPr/>
        </p:nvSpPr>
        <p:spPr bwMode="auto">
          <a:xfrm>
            <a:off x="7620000" y="32766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6" name="Rectangle 262"/>
          <p:cNvSpPr>
            <a:spLocks noChangeArrowheads="1"/>
          </p:cNvSpPr>
          <p:nvPr/>
        </p:nvSpPr>
        <p:spPr bwMode="auto">
          <a:xfrm>
            <a:off x="7620000" y="35814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7" name="Rectangle 263"/>
          <p:cNvSpPr>
            <a:spLocks noChangeArrowheads="1"/>
          </p:cNvSpPr>
          <p:nvPr/>
        </p:nvSpPr>
        <p:spPr bwMode="auto">
          <a:xfrm>
            <a:off x="7620000" y="38862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8" name="Rectangle 264"/>
          <p:cNvSpPr>
            <a:spLocks noChangeArrowheads="1"/>
          </p:cNvSpPr>
          <p:nvPr/>
        </p:nvSpPr>
        <p:spPr bwMode="auto">
          <a:xfrm>
            <a:off x="7620000" y="41910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09" name="Rectangle 265"/>
          <p:cNvSpPr>
            <a:spLocks noChangeArrowheads="1"/>
          </p:cNvSpPr>
          <p:nvPr/>
        </p:nvSpPr>
        <p:spPr bwMode="auto">
          <a:xfrm>
            <a:off x="7620000" y="48006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" name="Rectangle 266"/>
          <p:cNvSpPr>
            <a:spLocks noChangeArrowheads="1"/>
          </p:cNvSpPr>
          <p:nvPr/>
        </p:nvSpPr>
        <p:spPr bwMode="auto">
          <a:xfrm>
            <a:off x="7620000" y="44958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2" name="Rectangle 268"/>
          <p:cNvSpPr>
            <a:spLocks noChangeArrowheads="1"/>
          </p:cNvSpPr>
          <p:nvPr/>
        </p:nvSpPr>
        <p:spPr bwMode="auto">
          <a:xfrm>
            <a:off x="7620000" y="5029200"/>
            <a:ext cx="7620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3" name="Rectangle 269"/>
          <p:cNvSpPr>
            <a:spLocks noChangeArrowheads="1"/>
          </p:cNvSpPr>
          <p:nvPr/>
        </p:nvSpPr>
        <p:spPr bwMode="auto">
          <a:xfrm>
            <a:off x="7620000" y="5334000"/>
            <a:ext cx="762000" cy="3048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4" name="Rectangle 270"/>
          <p:cNvSpPr>
            <a:spLocks noChangeArrowheads="1"/>
          </p:cNvSpPr>
          <p:nvPr/>
        </p:nvSpPr>
        <p:spPr bwMode="auto">
          <a:xfrm>
            <a:off x="7620000" y="56388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5" name="Rectangle 271"/>
          <p:cNvSpPr>
            <a:spLocks noChangeArrowheads="1"/>
          </p:cNvSpPr>
          <p:nvPr/>
        </p:nvSpPr>
        <p:spPr bwMode="auto">
          <a:xfrm>
            <a:off x="7620000" y="59436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7" name="Rectangle 273"/>
          <p:cNvSpPr>
            <a:spLocks noChangeArrowheads="1"/>
          </p:cNvSpPr>
          <p:nvPr/>
        </p:nvSpPr>
        <p:spPr bwMode="auto">
          <a:xfrm>
            <a:off x="7620000" y="62484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8" name="Rectangle 274"/>
          <p:cNvSpPr>
            <a:spLocks noChangeArrowheads="1"/>
          </p:cNvSpPr>
          <p:nvPr/>
        </p:nvSpPr>
        <p:spPr bwMode="auto">
          <a:xfrm>
            <a:off x="7620000" y="11430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9" name="Rectangle 275"/>
          <p:cNvSpPr>
            <a:spLocks noChangeArrowheads="1"/>
          </p:cNvSpPr>
          <p:nvPr/>
        </p:nvSpPr>
        <p:spPr bwMode="auto">
          <a:xfrm>
            <a:off x="7620000" y="838200"/>
            <a:ext cx="7620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0" name="Rectangle 276"/>
          <p:cNvSpPr>
            <a:spLocks noChangeArrowheads="1"/>
          </p:cNvSpPr>
          <p:nvPr/>
        </p:nvSpPr>
        <p:spPr bwMode="auto">
          <a:xfrm>
            <a:off x="7620000" y="533400"/>
            <a:ext cx="762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3" name="Line 279"/>
          <p:cNvSpPr>
            <a:spLocks noChangeShapeType="1"/>
          </p:cNvSpPr>
          <p:nvPr/>
        </p:nvSpPr>
        <p:spPr bwMode="auto">
          <a:xfrm flipV="1">
            <a:off x="3886200" y="1905000"/>
            <a:ext cx="3733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4" name="Line 280"/>
          <p:cNvSpPr>
            <a:spLocks noChangeShapeType="1"/>
          </p:cNvSpPr>
          <p:nvPr/>
        </p:nvSpPr>
        <p:spPr bwMode="auto">
          <a:xfrm flipV="1">
            <a:off x="3886200" y="4038600"/>
            <a:ext cx="3657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6" name="Line 282"/>
          <p:cNvSpPr>
            <a:spLocks noChangeShapeType="1"/>
          </p:cNvSpPr>
          <p:nvPr/>
        </p:nvSpPr>
        <p:spPr bwMode="auto">
          <a:xfrm flipV="1">
            <a:off x="3886200" y="4724400"/>
            <a:ext cx="3733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7" name="Line 283"/>
          <p:cNvSpPr>
            <a:spLocks noChangeShapeType="1"/>
          </p:cNvSpPr>
          <p:nvPr/>
        </p:nvSpPr>
        <p:spPr bwMode="auto">
          <a:xfrm flipV="1">
            <a:off x="3810000" y="5181600"/>
            <a:ext cx="388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28" name="Line 284"/>
          <p:cNvSpPr>
            <a:spLocks noChangeShapeType="1"/>
          </p:cNvSpPr>
          <p:nvPr/>
        </p:nvSpPr>
        <p:spPr bwMode="auto">
          <a:xfrm flipV="1">
            <a:off x="3886200" y="2895600"/>
            <a:ext cx="3733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Translation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Page </a:t>
            </a:r>
            <a:r>
              <a:rPr lang="en-US" dirty="0"/>
              <a:t>Addresses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582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How to translate logical address to physical address?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High-order bits of address designate page number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Low-order bits of address designate offset within page</a:t>
            </a:r>
          </a:p>
          <a:p>
            <a:pPr lvl="1">
              <a:lnSpc>
                <a:spcPct val="90000"/>
              </a:lnSpc>
            </a:pPr>
            <a:endParaRPr lang="en-US" sz="2000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762000" y="3505200"/>
            <a:ext cx="3581400" cy="609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rgbClr val="333333"/>
                </a:solidFill>
              </a:rPr>
              <a:t>page number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762000" y="5105400"/>
            <a:ext cx="35814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frame number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4343400" y="3505200"/>
            <a:ext cx="16764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page offset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4343400" y="5105400"/>
            <a:ext cx="16764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/>
              <a:t>page offset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6461125" y="3490913"/>
            <a:ext cx="21066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/>
              <a:t>Logical address</a:t>
            </a:r>
          </a:p>
        </p:txBody>
      </p: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6477000" y="5181600"/>
            <a:ext cx="22621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/>
              <a:t>Physical address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858000" y="2895600"/>
            <a:ext cx="1328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32 bits</a:t>
            </a:r>
          </a:p>
        </p:txBody>
      </p:sp>
      <p:sp>
        <p:nvSpPr>
          <p:cNvPr id="177167" name="AutoShape 15"/>
          <p:cNvSpPr>
            <a:spLocks noChangeArrowheads="1"/>
          </p:cNvSpPr>
          <p:nvPr/>
        </p:nvSpPr>
        <p:spPr bwMode="auto">
          <a:xfrm>
            <a:off x="1295400" y="4343400"/>
            <a:ext cx="1981200" cy="457200"/>
          </a:xfrm>
          <a:prstGeom prst="flowChartInternalStorage">
            <a:avLst/>
          </a:prstGeom>
          <a:solidFill>
            <a:schemeClr val="accent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/>
              <a:t>translate</a:t>
            </a:r>
            <a:endParaRPr lang="en-US" sz="2000" dirty="0"/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>
            <a:off x="2286000" y="4114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>
            <a:off x="22860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>
            <a:off x="2117725" y="2957513"/>
            <a:ext cx="1328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20 bits</a:t>
            </a:r>
          </a:p>
        </p:txBody>
      </p:sp>
      <p:sp>
        <p:nvSpPr>
          <p:cNvPr id="177172" name="Text Box 20"/>
          <p:cNvSpPr txBox="1">
            <a:spLocks noChangeArrowheads="1"/>
          </p:cNvSpPr>
          <p:nvPr/>
        </p:nvSpPr>
        <p:spPr bwMode="auto">
          <a:xfrm>
            <a:off x="4495800" y="2971800"/>
            <a:ext cx="1257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12 bits</a:t>
            </a:r>
          </a:p>
        </p:txBody>
      </p:sp>
      <p:sp>
        <p:nvSpPr>
          <p:cNvPr id="177173" name="Line 21"/>
          <p:cNvSpPr>
            <a:spLocks noChangeShapeType="1"/>
          </p:cNvSpPr>
          <p:nvPr/>
        </p:nvSpPr>
        <p:spPr bwMode="auto">
          <a:xfrm>
            <a:off x="5181600" y="4191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92155" y="5825821"/>
            <a:ext cx="4908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No addition needed; just append bits correctly…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0236" y="6233581"/>
            <a:ext cx="809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How does format of address space determine number of pages and size of pages?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600" dirty="0" smtClean="0">
                <a:solidFill>
                  <a:srgbClr val="FFFFFF"/>
                </a:solidFill>
              </a:rPr>
              <a:t>Quiz: </a:t>
            </a:r>
            <a:r>
              <a:rPr sz="4600" dirty="0" smtClean="0">
                <a:solidFill>
                  <a:srgbClr val="FFFFFF"/>
                </a:solidFill>
              </a:rPr>
              <a:t>Address </a:t>
            </a:r>
            <a:r>
              <a:rPr lang="en-US" sz="4600" dirty="0" smtClean="0">
                <a:solidFill>
                  <a:srgbClr val="FFFFFF"/>
                </a:solidFill>
              </a:rPr>
              <a:t>Format</a:t>
            </a:r>
            <a:endParaRPr sz="4600" dirty="0">
              <a:solidFill>
                <a:srgbClr val="FFFFFF"/>
              </a:solidFill>
            </a:endParaRPr>
          </a:p>
        </p:txBody>
      </p:sp>
      <p:sp>
        <p:nvSpPr>
          <p:cNvPr id="562" name="Shape 562"/>
          <p:cNvSpPr/>
          <p:nvPr/>
        </p:nvSpPr>
        <p:spPr>
          <a:xfrm>
            <a:off x="3147700" y="2122441"/>
            <a:ext cx="1109074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chemeClr val="bg2"/>
                </a:solidFill>
              </a:rPr>
              <a:t>Page Size</a:t>
            </a:r>
          </a:p>
        </p:txBody>
      </p:sp>
      <p:sp>
        <p:nvSpPr>
          <p:cNvPr id="563" name="Shape 563"/>
          <p:cNvSpPr/>
          <p:nvPr/>
        </p:nvSpPr>
        <p:spPr>
          <a:xfrm>
            <a:off x="2811209" y="2713188"/>
            <a:ext cx="3376385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7" tIns="35717" rIns="35717" bIns="35717" anchor="ctr"/>
          <a:lstStyle/>
          <a:p>
            <a:pPr lvl="0">
              <a:defRPr sz="2600"/>
            </a:pPr>
            <a:endParaRPr>
              <a:solidFill>
                <a:schemeClr val="bg2"/>
              </a:solidFill>
            </a:endParaRPr>
          </a:p>
        </p:txBody>
      </p:sp>
      <p:sp>
        <p:nvSpPr>
          <p:cNvPr id="564" name="Shape 564"/>
          <p:cNvSpPr/>
          <p:nvPr/>
        </p:nvSpPr>
        <p:spPr>
          <a:xfrm>
            <a:off x="4871639" y="2122441"/>
            <a:ext cx="1964274" cy="379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chemeClr val="bg2"/>
                </a:solidFill>
              </a:rPr>
              <a:t>Low </a:t>
            </a:r>
            <a:r>
              <a:rPr sz="2000" dirty="0" smtClean="0">
                <a:solidFill>
                  <a:schemeClr val="bg2"/>
                </a:solidFill>
              </a:rPr>
              <a:t>Bits</a:t>
            </a:r>
            <a:r>
              <a:rPr lang="en-US" sz="2000" dirty="0" smtClean="0">
                <a:solidFill>
                  <a:schemeClr val="bg2"/>
                </a:solidFill>
              </a:rPr>
              <a:t> </a:t>
            </a:r>
            <a:r>
              <a:rPr sz="1500" dirty="0" smtClean="0">
                <a:solidFill>
                  <a:schemeClr val="bg2"/>
                </a:solidFill>
              </a:rPr>
              <a:t>(</a:t>
            </a:r>
            <a:r>
              <a:rPr sz="1500" dirty="0">
                <a:solidFill>
                  <a:schemeClr val="bg2"/>
                </a:solidFill>
              </a:rPr>
              <a:t>offset)</a:t>
            </a:r>
          </a:p>
        </p:txBody>
      </p:sp>
      <p:sp>
        <p:nvSpPr>
          <p:cNvPr id="565" name="Shape 565"/>
          <p:cNvSpPr/>
          <p:nvPr/>
        </p:nvSpPr>
        <p:spPr>
          <a:xfrm>
            <a:off x="3147700" y="2834346"/>
            <a:ext cx="865843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16 bytes</a:t>
            </a:r>
          </a:p>
        </p:txBody>
      </p:sp>
      <p:sp>
        <p:nvSpPr>
          <p:cNvPr id="566" name="Shape 566"/>
          <p:cNvSpPr/>
          <p:nvPr/>
        </p:nvSpPr>
        <p:spPr>
          <a:xfrm>
            <a:off x="5314284" y="2834346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567" name="Shape 567"/>
          <p:cNvSpPr/>
          <p:nvPr/>
        </p:nvSpPr>
        <p:spPr>
          <a:xfrm>
            <a:off x="3341216" y="3281266"/>
            <a:ext cx="583716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1 KB</a:t>
            </a:r>
          </a:p>
        </p:txBody>
      </p:sp>
      <p:sp>
        <p:nvSpPr>
          <p:cNvPr id="568" name="Shape 568"/>
          <p:cNvSpPr/>
          <p:nvPr/>
        </p:nvSpPr>
        <p:spPr>
          <a:xfrm>
            <a:off x="5249740" y="3280830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10</a:t>
            </a:r>
          </a:p>
        </p:txBody>
      </p:sp>
      <p:sp>
        <p:nvSpPr>
          <p:cNvPr id="569" name="Shape 569"/>
          <p:cNvSpPr/>
          <p:nvPr/>
        </p:nvSpPr>
        <p:spPr>
          <a:xfrm>
            <a:off x="3321945" y="3727750"/>
            <a:ext cx="622257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1 MB</a:t>
            </a:r>
          </a:p>
        </p:txBody>
      </p:sp>
      <p:sp>
        <p:nvSpPr>
          <p:cNvPr id="570" name="Shape 570"/>
          <p:cNvSpPr/>
          <p:nvPr/>
        </p:nvSpPr>
        <p:spPr>
          <a:xfrm>
            <a:off x="5249740" y="3727314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20</a:t>
            </a:r>
          </a:p>
        </p:txBody>
      </p:sp>
      <p:sp>
        <p:nvSpPr>
          <p:cNvPr id="571" name="Shape 571"/>
          <p:cNvSpPr/>
          <p:nvPr/>
        </p:nvSpPr>
        <p:spPr>
          <a:xfrm>
            <a:off x="3083156" y="4173799"/>
            <a:ext cx="983514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512 bytes</a:t>
            </a:r>
          </a:p>
        </p:txBody>
      </p:sp>
      <p:sp>
        <p:nvSpPr>
          <p:cNvPr id="572" name="Shape 572"/>
          <p:cNvSpPr/>
          <p:nvPr/>
        </p:nvSpPr>
        <p:spPr>
          <a:xfrm>
            <a:off x="5314284" y="4173799"/>
            <a:ext cx="18980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573" name="Shape 573"/>
          <p:cNvSpPr/>
          <p:nvPr/>
        </p:nvSpPr>
        <p:spPr>
          <a:xfrm>
            <a:off x="3341216" y="4620719"/>
            <a:ext cx="583716" cy="3482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4 KB</a:t>
            </a:r>
          </a:p>
        </p:txBody>
      </p:sp>
      <p:sp>
        <p:nvSpPr>
          <p:cNvPr id="574" name="Shape 574"/>
          <p:cNvSpPr/>
          <p:nvPr/>
        </p:nvSpPr>
        <p:spPr>
          <a:xfrm>
            <a:off x="5249740" y="4620283"/>
            <a:ext cx="307472" cy="349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353" y="1617248"/>
            <a:ext cx="8563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</a:rPr>
              <a:t>Given known page size, how many bits are needed in address to specify offset in page?</a:t>
            </a:r>
            <a:endParaRPr lang="en-US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" grpId="0" animBg="1"/>
      <p:bldP spid="568" grpId="0" animBg="1"/>
      <p:bldP spid="570" grpId="0" animBg="1"/>
      <p:bldP spid="572" grpId="0" animBg="1"/>
      <p:bldP spid="57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1806</TotalTime>
  <Words>1399</Words>
  <Application>Microsoft Macintosh PowerPoint</Application>
  <PresentationFormat>On-screen Show (4:3)</PresentationFormat>
  <Paragraphs>403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Calisto MT</vt:lpstr>
      <vt:lpstr>Helvetica</vt:lpstr>
      <vt:lpstr>Marker Felt</vt:lpstr>
      <vt:lpstr>Menlo</vt:lpstr>
      <vt:lpstr>Perpetua Titling MT</vt:lpstr>
      <vt:lpstr>Arial</vt:lpstr>
      <vt:lpstr>Precedent</vt:lpstr>
      <vt:lpstr>Virtualizing Memory: Paging</vt:lpstr>
      <vt:lpstr>Announcements</vt:lpstr>
      <vt:lpstr>Review:  Match Description</vt:lpstr>
      <vt:lpstr>Review: Segmentation</vt:lpstr>
      <vt:lpstr>Review:  Memory Accesses</vt:lpstr>
      <vt:lpstr>Problem: Fragmentation</vt:lpstr>
      <vt:lpstr>Paging</vt:lpstr>
      <vt:lpstr>Translation of  Page Addresses</vt:lpstr>
      <vt:lpstr>Quiz: Address Format</vt:lpstr>
      <vt:lpstr>Quiz: Address Format</vt:lpstr>
      <vt:lpstr>Quiz: Address Format</vt:lpstr>
      <vt:lpstr>VirtUAL =&gt; Physical PAGE Mapping</vt:lpstr>
      <vt:lpstr>The Mapping</vt:lpstr>
      <vt:lpstr>Quiz:  Fill in Page Table</vt:lpstr>
      <vt:lpstr>Where Are Pagetables Stored?</vt:lpstr>
      <vt:lpstr>Other PT info</vt:lpstr>
      <vt:lpstr>Memory Accesses  with Pages</vt:lpstr>
      <vt:lpstr>Advantages of Paging</vt:lpstr>
      <vt:lpstr>Disadvantages of Paging</vt:lpstr>
      <vt:lpstr>HomeWork Exercises</vt:lpstr>
      <vt:lpstr>Announcements</vt:lpstr>
    </vt:vector>
  </TitlesOfParts>
  <Company>UW Madison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Virtualizing Memory: Paging</dc:title>
  <dc:creator>Andrea Arpaci-Dusseau</dc:creator>
  <cp:lastModifiedBy>ANDREA C ARPACI-DUSSEAU</cp:lastModifiedBy>
  <cp:revision>15</cp:revision>
  <dcterms:created xsi:type="dcterms:W3CDTF">2015-09-17T02:09:08Z</dcterms:created>
  <dcterms:modified xsi:type="dcterms:W3CDTF">2015-09-18T16:43:12Z</dcterms:modified>
</cp:coreProperties>
</file>