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378" r:id="rId2"/>
    <p:sldId id="379" r:id="rId3"/>
    <p:sldId id="259" r:id="rId4"/>
    <p:sldId id="280" r:id="rId5"/>
    <p:sldId id="283" r:id="rId6"/>
    <p:sldId id="287" r:id="rId7"/>
    <p:sldId id="301" r:id="rId8"/>
    <p:sldId id="380" r:id="rId9"/>
    <p:sldId id="381" r:id="rId10"/>
    <p:sldId id="307" r:id="rId11"/>
    <p:sldId id="323" r:id="rId12"/>
    <p:sldId id="324" r:id="rId13"/>
    <p:sldId id="384" r:id="rId14"/>
    <p:sldId id="334" r:id="rId15"/>
    <p:sldId id="335" r:id="rId16"/>
    <p:sldId id="336" r:id="rId17"/>
    <p:sldId id="340" r:id="rId18"/>
    <p:sldId id="382" r:id="rId19"/>
    <p:sldId id="358" r:id="rId20"/>
    <p:sldId id="359" r:id="rId21"/>
    <p:sldId id="383" r:id="rId22"/>
    <p:sldId id="363" r:id="rId23"/>
    <p:sldId id="371" r:id="rId24"/>
    <p:sldId id="372" r:id="rId25"/>
    <p:sldId id="374" r:id="rId26"/>
    <p:sldId id="385" r:id="rId27"/>
    <p:sldId id="386" r:id="rId28"/>
  </p:sldIdLst>
  <p:sldSz cx="13004800" cy="9753600"/>
  <p:notesSz cx="6858000" cy="9144000"/>
  <p:defaultTextStyle>
    <a:lvl1pPr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589"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176"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765"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354"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2941"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530"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119"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706" algn="ctr" defTabSz="58417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 snapToGrid="0" snapToObjects="1">
      <p:cViewPr varScale="1">
        <p:scale>
          <a:sx n="85" d="100"/>
          <a:sy n="85" d="100"/>
        </p:scale>
        <p:origin x="352" y="19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090626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589"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176"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765"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354"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2941"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530"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119"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706" defTabSz="457176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1" y="2728460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39" tIns="65020" rIns="130039" bIns="65020" rtlCol="0" anchor="b" anchorCtr="0">
            <a:noAutofit/>
          </a:bodyPr>
          <a:lstStyle>
            <a:lvl1pPr marL="0" algn="ctr" defTabSz="1300393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8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39" tIns="65020" rIns="130039" bIns="650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marL="0" lvl="0" indent="0" algn="ctr" defTabSz="1300393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4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39" tIns="65020" rIns="130039" bIns="65020" rtlCol="0" anchor="ctr"/>
          <a:lstStyle>
            <a:lvl1pPr marL="0" algn="r" defTabSz="1300393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4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39" tIns="65020" rIns="130039" bIns="65020" rtlCol="0" anchor="ctr"/>
          <a:lstStyle>
            <a:lvl1pPr marL="0" algn="l" defTabSz="1300393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39" tIns="65020" rIns="130039" bIns="65020" rtlCol="0" anchor="ctr">
            <a:noAutofit/>
          </a:bodyPr>
          <a:lstStyle>
            <a:lvl1pPr marL="0" algn="ctr" defTabSz="1300393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5" y="5743787"/>
            <a:ext cx="10837333" cy="1408853"/>
          </a:xfrm>
        </p:spPr>
        <p:txBody>
          <a:bodyPr vert="horz" lIns="130039" tIns="65020" rIns="130039" bIns="65020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393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39" tIns="65020" rIns="130039" bIns="65020" rtlCol="0">
            <a:normAutofit/>
          </a:bodyPr>
          <a:lstStyle>
            <a:lvl1pPr marL="0" indent="0" algn="ctr" defTabSz="1300393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5" y="7171767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5" y="650242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70" y="650242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8" y="9040144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39" tIns="65020" rIns="130039" bIns="65020" rtlCol="0" anchor="ctr"/>
          <a:lstStyle>
            <a:lvl1pPr marL="0" algn="r" defTabSz="1300393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1" y="1638301"/>
            <a:ext cx="10464801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1" y="5029200"/>
            <a:ext cx="10464801" cy="11303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defRPr sz="3100"/>
            </a:lvl1pPr>
            <a:lvl2pPr algn="ctr">
              <a:spcBef>
                <a:spcPts val="0"/>
              </a:spcBef>
              <a:defRPr sz="3100"/>
            </a:lvl2pPr>
            <a:lvl3pPr algn="ctr">
              <a:spcBef>
                <a:spcPts val="0"/>
              </a:spcBef>
              <a:defRPr sz="3100"/>
            </a:lvl3pPr>
            <a:lvl4pPr algn="ctr">
              <a:spcBef>
                <a:spcPts val="0"/>
              </a:spcBef>
              <a:defRPr sz="3100"/>
            </a:lvl4pPr>
            <a:lvl5pPr algn="ctr">
              <a:spcBef>
                <a:spcPts val="0"/>
              </a:spcBef>
              <a:defRPr sz="31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1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9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700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2"/>
            <a:ext cx="10785404" cy="1937173"/>
          </a:xfrm>
        </p:spPr>
        <p:txBody>
          <a:bodyPr vert="horz" lIns="130039" tIns="65020" rIns="130039" bIns="65020" rtlCol="0" anchor="b" anchorCtr="0">
            <a:noAutofit/>
          </a:bodyPr>
          <a:lstStyle>
            <a:lvl1pPr algn="ctr" defTabSz="1300393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8"/>
            <a:ext cx="10785404" cy="1988969"/>
          </a:xfrm>
        </p:spPr>
        <p:txBody>
          <a:bodyPr vert="horz" lIns="130039" tIns="65020" rIns="130039" bIns="65020" rtlCol="0">
            <a:normAutofit/>
          </a:bodyPr>
          <a:lstStyle>
            <a:lvl1pPr marL="0" indent="0" algn="ctr" defTabSz="1300393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9/22/15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1" y="89251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2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2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1" y="89251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8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9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8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9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60" y="388338"/>
            <a:ext cx="5635413" cy="2403870"/>
          </a:xfrm>
        </p:spPr>
        <p:txBody>
          <a:bodyPr vert="horz" lIns="130039" tIns="65020" rIns="130039" bIns="65020" rtlCol="0" anchor="b" anchorCtr="0">
            <a:noAutofit/>
          </a:bodyPr>
          <a:lstStyle>
            <a:lvl1pPr marL="0" algn="ctr" defTabSz="1300393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40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60" y="2809039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39" tIns="65020" rIns="130039" bIns="65020" rtlCol="0" anchor="t" anchorCtr="0">
            <a:normAutofit/>
          </a:bodyPr>
          <a:lstStyle>
            <a:lvl1pPr marL="0" indent="0" algn="ctr" defTabSz="1300393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8" y="9040144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39" tIns="65020" rIns="130039" bIns="65020" rtlCol="0" anchor="ctr"/>
          <a:lstStyle>
            <a:lvl1pPr marL="0" algn="r" defTabSz="1300393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7" y="9040144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39" tIns="65020" rIns="130039" bIns="65020" rtlCol="0" anchor="ctr"/>
          <a:lstStyle>
            <a:lvl1pPr marL="0" algn="l" defTabSz="1300393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5" y="8175414"/>
            <a:ext cx="1083733" cy="819573"/>
          </a:xfrm>
        </p:spPr>
        <p:txBody>
          <a:bodyPr vert="horz" lIns="130039" tIns="65020" rIns="130039" bIns="65020" rtlCol="0" anchor="ctr">
            <a:noAutofit/>
          </a:bodyPr>
          <a:lstStyle>
            <a:lvl1pPr marL="0" algn="ctr" defTabSz="1300393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1" y="89251"/>
            <a:ext cx="10785405" cy="1824949"/>
          </a:xfrm>
          <a:prstGeom prst="rect">
            <a:avLst/>
          </a:prstGeom>
        </p:spPr>
        <p:txBody>
          <a:bodyPr vert="horz" lIns="130039" tIns="65020" rIns="130039" bIns="650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1" y="2600962"/>
            <a:ext cx="10785405" cy="611180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4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9/22/15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4"/>
            <a:ext cx="41181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8" y="9040144"/>
            <a:ext cx="8669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defTabSz="1300393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57" indent="-401857" algn="l" defTabSz="1300393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776" indent="-419919" algn="l" defTabSz="1300393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34" indent="-401857" algn="l" defTabSz="1300393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492" indent="-401857" algn="l" defTabSz="1300393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349" indent="-401857" algn="l" defTabSz="1300393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081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err="1" smtClean="0"/>
              <a:t>Virtualizing</a:t>
            </a:r>
            <a:r>
              <a:rPr lang="en-US" dirty="0" smtClean="0"/>
              <a:t> Memory:</a:t>
            </a:r>
            <a:br>
              <a:rPr lang="en-US" dirty="0" smtClean="0"/>
            </a:br>
            <a:r>
              <a:rPr lang="en-US" dirty="0" smtClean="0"/>
              <a:t>Faster with TLBS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52224"/>
            <a:ext cx="12029440" cy="4009813"/>
          </a:xfrm>
        </p:spPr>
        <p:txBody>
          <a:bodyPr>
            <a:normAutofit/>
          </a:bodyPr>
          <a:lstStyle/>
          <a:p>
            <a:pPr marL="866973" indent="-866973" algn="l"/>
            <a:r>
              <a:rPr lang="en-US" sz="3200" b="1" dirty="0"/>
              <a:t>Questions answered in this lecture:</a:t>
            </a:r>
            <a:endParaRPr lang="en-US" sz="3200" b="1" dirty="0" smtClean="0"/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Review paging...</a:t>
            </a:r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How can page translations be made faster?</a:t>
            </a:r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What is the basic idea of a TLB </a:t>
            </a:r>
            <a:r>
              <a:rPr lang="en-US" sz="3200" dirty="0" smtClean="0">
                <a:solidFill>
                  <a:schemeClr val="bg2"/>
                </a:solidFill>
              </a:rPr>
              <a:t>(Translation </a:t>
            </a:r>
            <a:r>
              <a:rPr lang="en-US" sz="3200" dirty="0" err="1">
                <a:solidFill>
                  <a:schemeClr val="bg2"/>
                </a:solidFill>
              </a:rPr>
              <a:t>L</a:t>
            </a:r>
            <a:r>
              <a:rPr lang="en-US" sz="3200" dirty="0" err="1" smtClean="0">
                <a:solidFill>
                  <a:schemeClr val="bg2"/>
                </a:solidFill>
              </a:rPr>
              <a:t>ookaside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>
                <a:solidFill>
                  <a:schemeClr val="bg2"/>
                </a:solidFill>
              </a:rPr>
              <a:t>B</a:t>
            </a:r>
            <a:r>
              <a:rPr lang="en-US" sz="3200" dirty="0" smtClean="0">
                <a:solidFill>
                  <a:schemeClr val="bg2"/>
                </a:solidFill>
              </a:rPr>
              <a:t>uffer</a:t>
            </a:r>
            <a:r>
              <a:rPr lang="en-US" sz="3200" dirty="0" smtClean="0">
                <a:solidFill>
                  <a:schemeClr val="bg2"/>
                </a:solidFill>
              </a:rPr>
              <a:t>)?</a:t>
            </a:r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What types of workloads </a:t>
            </a:r>
            <a:r>
              <a:rPr lang="en-US" sz="3200" dirty="0" smtClean="0">
                <a:solidFill>
                  <a:schemeClr val="bg2"/>
                </a:solidFill>
              </a:rPr>
              <a:t>perform well </a:t>
            </a:r>
            <a:r>
              <a:rPr lang="en-US" sz="3200" dirty="0" smtClean="0">
                <a:solidFill>
                  <a:schemeClr val="bg2"/>
                </a:solidFill>
              </a:rPr>
              <a:t>with TLBs?</a:t>
            </a:r>
          </a:p>
          <a:p>
            <a:pPr marL="1408831" lvl="1" indent="-758601" algn="l"/>
            <a:r>
              <a:rPr lang="en-US" sz="3200" dirty="0" smtClean="0">
                <a:solidFill>
                  <a:schemeClr val="bg2"/>
                </a:solidFill>
              </a:rPr>
              <a:t>How do TLBs interact with context-switches</a:t>
            </a:r>
            <a:r>
              <a:rPr lang="en-US" sz="3200" dirty="0" smtClean="0">
                <a:solidFill>
                  <a:schemeClr val="bg2"/>
                </a:solidFill>
              </a:rPr>
              <a:t>?</a:t>
            </a:r>
            <a:endParaRPr lang="en-US" sz="3200" dirty="0" smtClean="0">
              <a:solidFill>
                <a:schemeClr val="bg2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83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dirty="0">
                <a:solidFill>
                  <a:schemeClr val="tx1"/>
                </a:solidFill>
              </a:rPr>
              <a:t>UNIVERSITY of WISCONSIN-MADISON</a:t>
            </a:r>
            <a:br>
              <a:rPr lang="en-US" sz="2300" dirty="0">
                <a:solidFill>
                  <a:schemeClr val="tx1"/>
                </a:solidFill>
              </a:rPr>
            </a:br>
            <a:r>
              <a:rPr lang="en-US" sz="2300" dirty="0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0"/>
            <a:ext cx="5093547" cy="74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CS 537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0"/>
            <a:ext cx="5093547" cy="74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Andrea C. Arpaci-Dusseau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Remzi</a:t>
            </a:r>
            <a:r>
              <a:rPr lang="en-US" sz="2000" dirty="0">
                <a:solidFill>
                  <a:schemeClr val="tx1"/>
                </a:solidFill>
              </a:rPr>
              <a:t> H. Arpaci-Dusseau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Shape 9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 dirty="0">
                <a:solidFill>
                  <a:srgbClr val="FFFFFF"/>
                </a:solidFill>
              </a:rPr>
              <a:t>Array Iterator</a:t>
            </a:r>
            <a:r>
              <a:rPr sz="6500" dirty="0" smtClean="0">
                <a:solidFill>
                  <a:srgbClr val="FFFFFF"/>
                </a:solidFill>
              </a:rPr>
              <a:t> </a:t>
            </a:r>
            <a:r>
              <a:rPr lang="en-US" sz="6500" dirty="0" smtClean="0">
                <a:solidFill>
                  <a:srgbClr val="FFFFFF"/>
                </a:solidFill>
              </a:rPr>
              <a:t/>
            </a:r>
            <a:br>
              <a:rPr lang="en-US" sz="6500" dirty="0" smtClean="0">
                <a:solidFill>
                  <a:srgbClr val="FFFFFF"/>
                </a:solidFill>
              </a:rPr>
            </a:br>
            <a:r>
              <a:rPr sz="6500" dirty="0" smtClean="0">
                <a:solidFill>
                  <a:srgbClr val="FFFFFF"/>
                </a:solidFill>
              </a:rPr>
              <a:t>(</a:t>
            </a:r>
            <a:r>
              <a:rPr sz="6500" dirty="0">
                <a:solidFill>
                  <a:srgbClr val="FFFFFF"/>
                </a:solidFill>
              </a:rPr>
              <a:t>w/ TLB)</a:t>
            </a:r>
          </a:p>
        </p:txBody>
      </p:sp>
      <p:sp>
        <p:nvSpPr>
          <p:cNvPr id="997" name="Shape 997"/>
          <p:cNvSpPr>
            <a:spLocks noGrp="1"/>
          </p:cNvSpPr>
          <p:nvPr>
            <p:ph type="body" idx="4294967295"/>
          </p:nvPr>
        </p:nvSpPr>
        <p:spPr>
          <a:xfrm>
            <a:off x="0" y="1346200"/>
            <a:ext cx="8349521" cy="5246689"/>
          </a:xfrm>
          <a:prstGeom prst="rect">
            <a:avLst/>
          </a:prstGeom>
        </p:spPr>
        <p:txBody>
          <a:bodyPr anchor="ctr"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int sum = 0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lang="en-US" sz="3800" dirty="0" smtClean="0">
              <a:solidFill>
                <a:srgbClr val="FFFF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for 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(i</a:t>
            </a:r>
            <a:r>
              <a:rPr lang="en-US"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lang="en-US"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0</a:t>
            </a:r>
            <a:r>
              <a:rPr sz="3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; 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&lt;</a:t>
            </a:r>
            <a:r>
              <a:rPr lang="en-US"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2048</a:t>
            </a:r>
            <a:r>
              <a:rPr sz="3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; i++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){</a:t>
            </a:r>
            <a:b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sum </a:t>
            </a:r>
            <a:r>
              <a:rPr sz="3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+= </a:t>
            </a:r>
            <a:r>
              <a:rPr sz="3800" dirty="0">
                <a:solidFill>
                  <a:srgbClr val="11DBE3"/>
                </a:solidFill>
                <a:latin typeface="Courier"/>
                <a:ea typeface="Courier"/>
                <a:cs typeface="Courier"/>
                <a:sym typeface="Courier"/>
              </a:rPr>
              <a:t>a[i]</a:t>
            </a: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lang="en-US" sz="3800" dirty="0" smtClean="0">
              <a:solidFill>
                <a:srgbClr val="FFFF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3800" dirty="0">
              <a:solidFill>
                <a:srgbClr val="FFFFFF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854" y="5690363"/>
            <a:ext cx="76807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Assume following virtual address stream: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load 0x1000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load 0x1004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load 0x1008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load 0x100C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161213" y="6880485"/>
            <a:ext cx="6949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will TLB behavior look like?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" name="Shape 1460"/>
          <p:cNvSpPr/>
          <p:nvPr/>
        </p:nvSpPr>
        <p:spPr>
          <a:xfrm>
            <a:off x="8359632" y="2729180"/>
            <a:ext cx="448835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Virt</a:t>
            </a:r>
          </a:p>
        </p:txBody>
      </p:sp>
      <p:sp>
        <p:nvSpPr>
          <p:cNvPr id="1461" name="Shape 1461"/>
          <p:cNvSpPr/>
          <p:nvPr/>
        </p:nvSpPr>
        <p:spPr>
          <a:xfrm>
            <a:off x="10954630" y="2719001"/>
            <a:ext cx="61576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Phys</a:t>
            </a:r>
          </a:p>
        </p:txBody>
      </p:sp>
      <p:sp>
        <p:nvSpPr>
          <p:cNvPr id="1462" name="Shape 1462"/>
          <p:cNvSpPr/>
          <p:nvPr/>
        </p:nvSpPr>
        <p:spPr>
          <a:xfrm flipH="1" flipV="1">
            <a:off x="3623407" y="3437518"/>
            <a:ext cx="1009408" cy="1201047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1463" name="Shape 1463"/>
          <p:cNvSpPr/>
          <p:nvPr/>
        </p:nvSpPr>
        <p:spPr>
          <a:xfrm>
            <a:off x="1035912" y="4154194"/>
            <a:ext cx="2500523" cy="762042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1464" name="Shape 1464"/>
          <p:cNvSpPr/>
          <p:nvPr/>
        </p:nvSpPr>
        <p:spPr>
          <a:xfrm>
            <a:off x="1035912" y="4916194"/>
            <a:ext cx="2500523" cy="762041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1465" name="Shape 1465"/>
          <p:cNvSpPr/>
          <p:nvPr/>
        </p:nvSpPr>
        <p:spPr>
          <a:xfrm>
            <a:off x="1035912" y="5678195"/>
            <a:ext cx="2500523" cy="762041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1466" name="Shape 1466"/>
          <p:cNvSpPr/>
          <p:nvPr/>
        </p:nvSpPr>
        <p:spPr>
          <a:xfrm>
            <a:off x="1035912" y="6440195"/>
            <a:ext cx="2500523" cy="762041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1467" name="Shape 1467"/>
          <p:cNvSpPr/>
          <p:nvPr/>
        </p:nvSpPr>
        <p:spPr>
          <a:xfrm>
            <a:off x="1035912" y="3392194"/>
            <a:ext cx="2500523" cy="491568"/>
          </a:xfrm>
          <a:prstGeom prst="rect">
            <a:avLst/>
          </a:prstGeom>
          <a:solidFill>
            <a:srgbClr val="53585F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PT</a:t>
            </a:r>
          </a:p>
        </p:txBody>
      </p:sp>
      <p:sp>
        <p:nvSpPr>
          <p:cNvPr id="1468" name="Shape 1468"/>
          <p:cNvSpPr/>
          <p:nvPr/>
        </p:nvSpPr>
        <p:spPr>
          <a:xfrm>
            <a:off x="1035912" y="7202194"/>
            <a:ext cx="2500523" cy="762041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1469" name="Shape 1469"/>
          <p:cNvSpPr/>
          <p:nvPr/>
        </p:nvSpPr>
        <p:spPr>
          <a:xfrm>
            <a:off x="282912" y="6261237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16 KB</a:t>
            </a:r>
          </a:p>
        </p:txBody>
      </p:sp>
      <p:sp>
        <p:nvSpPr>
          <p:cNvPr id="1470" name="Shape 1470"/>
          <p:cNvSpPr/>
          <p:nvPr/>
        </p:nvSpPr>
        <p:spPr>
          <a:xfrm>
            <a:off x="282912" y="6985137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20 KB</a:t>
            </a:r>
          </a:p>
        </p:txBody>
      </p:sp>
      <p:sp>
        <p:nvSpPr>
          <p:cNvPr id="1471" name="Shape 1471"/>
          <p:cNvSpPr/>
          <p:nvPr/>
        </p:nvSpPr>
        <p:spPr>
          <a:xfrm>
            <a:off x="282912" y="7747136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24 KB</a:t>
            </a:r>
          </a:p>
        </p:txBody>
      </p:sp>
      <p:sp>
        <p:nvSpPr>
          <p:cNvPr id="1472" name="Shape 1472"/>
          <p:cNvSpPr/>
          <p:nvPr/>
        </p:nvSpPr>
        <p:spPr>
          <a:xfrm>
            <a:off x="400581" y="4737236"/>
            <a:ext cx="60618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8 KB</a:t>
            </a:r>
          </a:p>
        </p:txBody>
      </p:sp>
      <p:sp>
        <p:nvSpPr>
          <p:cNvPr id="1473" name="Shape 1473"/>
          <p:cNvSpPr/>
          <p:nvPr/>
        </p:nvSpPr>
        <p:spPr>
          <a:xfrm>
            <a:off x="282912" y="5499236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12 KB</a:t>
            </a:r>
          </a:p>
        </p:txBody>
      </p:sp>
      <p:sp>
        <p:nvSpPr>
          <p:cNvPr id="1474" name="Shape 1474"/>
          <p:cNvSpPr/>
          <p:nvPr/>
        </p:nvSpPr>
        <p:spPr>
          <a:xfrm>
            <a:off x="400581" y="3975236"/>
            <a:ext cx="60618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4 KB</a:t>
            </a:r>
          </a:p>
        </p:txBody>
      </p:sp>
      <p:sp>
        <p:nvSpPr>
          <p:cNvPr id="1475" name="Shape 1475"/>
          <p:cNvSpPr/>
          <p:nvPr/>
        </p:nvSpPr>
        <p:spPr>
          <a:xfrm>
            <a:off x="400581" y="3213237"/>
            <a:ext cx="60618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0 KB</a:t>
            </a:r>
          </a:p>
        </p:txBody>
      </p:sp>
      <p:sp>
        <p:nvSpPr>
          <p:cNvPr id="1476" name="Shape 1476"/>
          <p:cNvSpPr/>
          <p:nvPr/>
        </p:nvSpPr>
        <p:spPr>
          <a:xfrm>
            <a:off x="1035912" y="3776602"/>
            <a:ext cx="2500523" cy="377634"/>
          </a:xfrm>
          <a:prstGeom prst="rect">
            <a:avLst/>
          </a:prstGeom>
          <a:solidFill>
            <a:srgbClr val="A6AAA8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PT</a:t>
            </a:r>
          </a:p>
        </p:txBody>
      </p:sp>
      <p:sp>
        <p:nvSpPr>
          <p:cNvPr id="1477" name="Shape 1477"/>
          <p:cNvSpPr/>
          <p:nvPr/>
        </p:nvSpPr>
        <p:spPr>
          <a:xfrm>
            <a:off x="4565183" y="4121617"/>
            <a:ext cx="1344438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P1 pagetable</a:t>
            </a:r>
          </a:p>
        </p:txBody>
      </p:sp>
      <p:sp>
        <p:nvSpPr>
          <p:cNvPr id="1478" name="Shape 1478"/>
          <p:cNvSpPr/>
          <p:nvPr/>
        </p:nvSpPr>
        <p:spPr>
          <a:xfrm>
            <a:off x="4239112" y="4576323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1</a:t>
            </a:r>
          </a:p>
        </p:txBody>
      </p:sp>
      <p:sp>
        <p:nvSpPr>
          <p:cNvPr id="1479" name="Shape 1479"/>
          <p:cNvSpPr/>
          <p:nvPr/>
        </p:nvSpPr>
        <p:spPr>
          <a:xfrm>
            <a:off x="4892390" y="4576323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5</a:t>
            </a:r>
          </a:p>
        </p:txBody>
      </p:sp>
      <p:sp>
        <p:nvSpPr>
          <p:cNvPr id="1480" name="Shape 1480"/>
          <p:cNvSpPr/>
          <p:nvPr/>
        </p:nvSpPr>
        <p:spPr>
          <a:xfrm>
            <a:off x="5545670" y="4576323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4</a:t>
            </a:r>
          </a:p>
        </p:txBody>
      </p:sp>
      <p:sp>
        <p:nvSpPr>
          <p:cNvPr id="1481" name="Shape 1481"/>
          <p:cNvSpPr/>
          <p:nvPr/>
        </p:nvSpPr>
        <p:spPr>
          <a:xfrm>
            <a:off x="6130379" y="4576323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…</a:t>
            </a:r>
          </a:p>
        </p:txBody>
      </p:sp>
      <p:sp>
        <p:nvSpPr>
          <p:cNvPr id="1482" name="Shape 1482"/>
          <p:cNvSpPr/>
          <p:nvPr/>
        </p:nvSpPr>
        <p:spPr>
          <a:xfrm>
            <a:off x="1035912" y="7964194"/>
            <a:ext cx="2500523" cy="762041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1483" name="Shape 1483"/>
          <p:cNvSpPr/>
          <p:nvPr/>
        </p:nvSpPr>
        <p:spPr>
          <a:xfrm>
            <a:off x="282912" y="8509136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28 KB</a:t>
            </a:r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Accesses: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SEQUENTIAL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484" name="Shape 1484"/>
          <p:cNvSpPr>
            <a:spLocks noGrp="1"/>
          </p:cNvSpPr>
          <p:nvPr>
            <p:ph type="body" idx="4294967295"/>
          </p:nvPr>
        </p:nvSpPr>
        <p:spPr>
          <a:xfrm>
            <a:off x="7486442" y="3133581"/>
            <a:ext cx="2513107" cy="60086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</a:rPr>
              <a:t>load </a:t>
            </a:r>
            <a:r>
              <a:rPr sz="2800" dirty="0" smtClean="0">
                <a:solidFill>
                  <a:srgbClr val="333333"/>
                </a:solidFill>
                <a:effectLst/>
              </a:rPr>
              <a:t>0x1000</a:t>
            </a:r>
            <a:endParaRPr lang="en-US" sz="2800" dirty="0" smtClean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effectLst/>
              </a:rPr>
              <a:t>load 0x1004</a:t>
            </a:r>
            <a:endParaRPr lang="en-US" sz="2800" dirty="0" smtClean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effectLst/>
              </a:rPr>
              <a:t>load 0x1008</a:t>
            </a:r>
            <a:endParaRPr lang="en-US" sz="2800" dirty="0" smtClean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effectLst/>
              </a:rPr>
              <a:t>load 0x100</a:t>
            </a:r>
            <a:r>
              <a:rPr lang="en-US" sz="2800" dirty="0" smtClean="0">
                <a:solidFill>
                  <a:srgbClr val="333333"/>
                </a:solidFill>
                <a:effectLst/>
              </a:rPr>
              <a:t>c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effectLst/>
              </a:rPr>
              <a:t>…</a:t>
            </a:r>
            <a:endParaRPr lang="en-US" sz="2800" dirty="0" smtClean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effectLst/>
              </a:rPr>
              <a:t>load 0x2000</a:t>
            </a:r>
            <a:endParaRPr lang="en-US" sz="2800" dirty="0" smtClean="0">
              <a:solidFill>
                <a:srgbClr val="333333"/>
              </a:solidFill>
              <a:effectLst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effectLst/>
              </a:rPr>
              <a:t>load </a:t>
            </a:r>
            <a:r>
              <a:rPr sz="2800" dirty="0">
                <a:solidFill>
                  <a:srgbClr val="333333"/>
                </a:solidFill>
                <a:effectLst/>
              </a:rPr>
              <a:t>0x2004</a:t>
            </a:r>
          </a:p>
        </p:txBody>
      </p:sp>
      <p:sp>
        <p:nvSpPr>
          <p:cNvPr id="1485" name="Shape 1485"/>
          <p:cNvSpPr/>
          <p:nvPr/>
        </p:nvSpPr>
        <p:spPr>
          <a:xfrm>
            <a:off x="10307429" y="3121651"/>
            <a:ext cx="2525922" cy="6008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load </a:t>
            </a:r>
            <a:r>
              <a:rPr sz="2800" dirty="0" smtClean="0">
                <a:solidFill>
                  <a:srgbClr val="333333"/>
                </a:solidFill>
              </a:rPr>
              <a:t>0x0004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load 0x5000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(TLB</a:t>
            </a:r>
            <a:r>
              <a:rPr lang="en-US" sz="2800" dirty="0" smtClean="0">
                <a:solidFill>
                  <a:srgbClr val="333333"/>
                </a:solidFill>
              </a:rPr>
              <a:t> hit</a:t>
            </a:r>
            <a:r>
              <a:rPr sz="2800" dirty="0" smtClean="0">
                <a:solidFill>
                  <a:srgbClr val="333333"/>
                </a:solidFill>
              </a:rPr>
              <a:t>)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load 0x5004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(TLB</a:t>
            </a:r>
            <a:r>
              <a:rPr lang="en-US" sz="2800" dirty="0" smtClean="0">
                <a:solidFill>
                  <a:srgbClr val="333333"/>
                </a:solidFill>
              </a:rPr>
              <a:t> hit</a:t>
            </a:r>
            <a:r>
              <a:rPr sz="2800" dirty="0" smtClean="0">
                <a:solidFill>
                  <a:srgbClr val="333333"/>
                </a:solidFill>
              </a:rPr>
              <a:t>)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load 0x5008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(TLB</a:t>
            </a:r>
            <a:r>
              <a:rPr lang="en-US" sz="2800" dirty="0" smtClean="0">
                <a:solidFill>
                  <a:srgbClr val="333333"/>
                </a:solidFill>
              </a:rPr>
              <a:t> hit</a:t>
            </a:r>
            <a:r>
              <a:rPr sz="2800" dirty="0" smtClean="0">
                <a:solidFill>
                  <a:srgbClr val="333333"/>
                </a:solidFill>
              </a:rPr>
              <a:t>)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load </a:t>
            </a:r>
            <a:r>
              <a:rPr sz="2800" dirty="0">
                <a:solidFill>
                  <a:srgbClr val="333333"/>
                </a:solidFill>
              </a:rPr>
              <a:t>0x500C</a:t>
            </a:r>
            <a:r>
              <a:rPr sz="2800" dirty="0" smtClean="0">
                <a:solidFill>
                  <a:srgbClr val="333333"/>
                </a:solidFill>
              </a:rPr>
              <a:t/>
            </a:r>
            <a:br>
              <a:rPr sz="2800" dirty="0" smtClean="0">
                <a:solidFill>
                  <a:srgbClr val="333333"/>
                </a:solidFill>
              </a:rPr>
            </a:br>
            <a:r>
              <a:rPr lang="en-US" sz="2800" dirty="0" smtClean="0">
                <a:solidFill>
                  <a:srgbClr val="333333"/>
                </a:solidFill>
              </a:rPr>
              <a:t>…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load 0x0008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l</a:t>
            </a:r>
            <a:r>
              <a:rPr sz="2800" dirty="0" smtClean="0">
                <a:solidFill>
                  <a:srgbClr val="333333"/>
                </a:solidFill>
              </a:rPr>
              <a:t>oad 0x4000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</a:rPr>
              <a:t>(TLB</a:t>
            </a:r>
            <a:r>
              <a:rPr lang="en-US" sz="2800" dirty="0" smtClean="0">
                <a:solidFill>
                  <a:srgbClr val="333333"/>
                </a:solidFill>
              </a:rPr>
              <a:t> hit</a:t>
            </a:r>
            <a:r>
              <a:rPr sz="2800" dirty="0" smtClean="0">
                <a:solidFill>
                  <a:srgbClr val="333333"/>
                </a:solidFill>
              </a:rPr>
              <a:t>)</a:t>
            </a:r>
            <a:endParaRPr lang="en-US" sz="2800" dirty="0" smtClean="0">
              <a:solidFill>
                <a:srgbClr val="333333"/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333333"/>
                </a:solidFill>
              </a:rPr>
              <a:t>l</a:t>
            </a:r>
            <a:r>
              <a:rPr lang="en-US" sz="2800" dirty="0" smtClean="0">
                <a:solidFill>
                  <a:srgbClr val="333333"/>
                </a:solidFill>
              </a:rPr>
              <a:t>oad </a:t>
            </a:r>
            <a:r>
              <a:rPr sz="2800" dirty="0" smtClean="0">
                <a:solidFill>
                  <a:srgbClr val="333333"/>
                </a:solidFill>
              </a:rPr>
              <a:t>0x4004</a:t>
            </a:r>
            <a:endParaRPr sz="2800" dirty="0">
              <a:solidFill>
                <a:srgbClr val="333333"/>
              </a:solidFill>
            </a:endParaRPr>
          </a:p>
        </p:txBody>
      </p:sp>
      <p:sp>
        <p:nvSpPr>
          <p:cNvPr id="1486" name="Shape 1486"/>
          <p:cNvSpPr/>
          <p:nvPr/>
        </p:nvSpPr>
        <p:spPr>
          <a:xfrm>
            <a:off x="4449867" y="5107423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0</a:t>
            </a:r>
          </a:p>
        </p:txBody>
      </p:sp>
      <p:sp>
        <p:nvSpPr>
          <p:cNvPr id="1487" name="Shape 1487"/>
          <p:cNvSpPr/>
          <p:nvPr/>
        </p:nvSpPr>
        <p:spPr>
          <a:xfrm>
            <a:off x="5084868" y="5107423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1</a:t>
            </a:r>
          </a:p>
        </p:txBody>
      </p:sp>
      <p:sp>
        <p:nvSpPr>
          <p:cNvPr id="1488" name="Shape 1488"/>
          <p:cNvSpPr/>
          <p:nvPr/>
        </p:nvSpPr>
        <p:spPr>
          <a:xfrm>
            <a:off x="5756424" y="5118799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</a:t>
            </a:r>
          </a:p>
        </p:txBody>
      </p:sp>
      <p:sp>
        <p:nvSpPr>
          <p:cNvPr id="1489" name="Shape 1489"/>
          <p:cNvSpPr/>
          <p:nvPr/>
        </p:nvSpPr>
        <p:spPr>
          <a:xfrm>
            <a:off x="6341134" y="5118799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3</a:t>
            </a:r>
          </a:p>
        </p:txBody>
      </p:sp>
      <p:sp>
        <p:nvSpPr>
          <p:cNvPr id="1490" name="Shape 1490"/>
          <p:cNvSpPr/>
          <p:nvPr/>
        </p:nvSpPr>
        <p:spPr>
          <a:xfrm>
            <a:off x="4424189" y="5943826"/>
            <a:ext cx="1931614" cy="54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/>
              <a:t>CPU’s TLB</a:t>
            </a:r>
          </a:p>
        </p:txBody>
      </p:sp>
      <p:sp>
        <p:nvSpPr>
          <p:cNvPr id="1491" name="Shape 1491"/>
          <p:cNvSpPr/>
          <p:nvPr/>
        </p:nvSpPr>
        <p:spPr>
          <a:xfrm flipH="1">
            <a:off x="3629447" y="3406185"/>
            <a:ext cx="453074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1492" name="Shape 1492"/>
          <p:cNvSpPr/>
          <p:nvPr/>
        </p:nvSpPr>
        <p:spPr>
          <a:xfrm>
            <a:off x="4142666" y="3216392"/>
            <a:ext cx="718139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PTBR</a:t>
            </a:r>
          </a:p>
        </p:txBody>
      </p:sp>
      <p:graphicFrame>
        <p:nvGraphicFramePr>
          <p:cNvPr id="1493" name="Table 1493"/>
          <p:cNvGraphicFramePr/>
          <p:nvPr>
            <p:extLst>
              <p:ext uri="{D42A27DB-BD31-4B8C-83A1-F6EECF244321}">
                <p14:modId xmlns:p14="http://schemas.microsoft.com/office/powerpoint/2010/main" val="1980869109"/>
              </p:ext>
            </p:extLst>
          </p:nvPr>
        </p:nvGraphicFramePr>
        <p:xfrm>
          <a:off x="4291093" y="6493029"/>
          <a:ext cx="2679333" cy="2718819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988802"/>
                <a:gridCol w="806112"/>
                <a:gridCol w="884419"/>
              </a:tblGrid>
              <a:tr h="83853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Valid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VPN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PPN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400"/>
                      </a:pPr>
                      <a:endParaRPr sz="240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400"/>
                      </a:pPr>
                      <a:endParaRPr sz="240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400"/>
                      </a:pPr>
                      <a:endParaRPr sz="240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2400"/>
                      </a:pPr>
                      <a:endParaRPr sz="24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1466204" y="7424337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24189" y="7364722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436226" y="7783411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04110" y="7351071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04110" y="7785989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45876" y="7351071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845876" y="7812736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" grpId="0" build="p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Shape 14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 err="1" smtClean="0">
                <a:solidFill>
                  <a:srgbClr val="FFFFFF"/>
                </a:solidFill>
              </a:rPr>
              <a:t>PERFORMANCe</a:t>
            </a:r>
            <a:r>
              <a:rPr lang="en-US" sz="6500" dirty="0" smtClean="0">
                <a:solidFill>
                  <a:srgbClr val="FFFFFF"/>
                </a:solidFill>
              </a:rPr>
              <a:t> OF TLB?</a:t>
            </a:r>
            <a:endParaRPr sz="6500" dirty="0">
              <a:solidFill>
                <a:srgbClr val="FFFFFF"/>
              </a:solidFill>
            </a:endParaRPr>
          </a:p>
        </p:txBody>
      </p:sp>
      <p:sp>
        <p:nvSpPr>
          <p:cNvPr id="1496" name="Shape 1496"/>
          <p:cNvSpPr>
            <a:spLocks noGrp="1"/>
          </p:cNvSpPr>
          <p:nvPr>
            <p:ph type="body" idx="4294967295"/>
          </p:nvPr>
        </p:nvSpPr>
        <p:spPr>
          <a:xfrm>
            <a:off x="0" y="4123964"/>
            <a:ext cx="5528622" cy="244157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int sum = 0;</a:t>
            </a:r>
            <a:br>
              <a:rPr sz="2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sz="2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for (i=0; i&lt;2048; i++) {</a:t>
            </a:r>
            <a:br>
              <a:rPr sz="2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sz="2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	sum += </a:t>
            </a:r>
            <a:r>
              <a:rPr sz="2800" dirty="0">
                <a:solidFill>
                  <a:srgbClr val="11DBE3"/>
                </a:solidFill>
                <a:latin typeface="Courier"/>
                <a:ea typeface="Courier"/>
                <a:cs typeface="Courier"/>
                <a:sym typeface="Courier"/>
              </a:rPr>
              <a:t>a[i]</a:t>
            </a:r>
            <a:r>
              <a:rPr sz="2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br>
              <a:rPr sz="2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sz="2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</a:p>
        </p:txBody>
      </p:sp>
      <p:sp>
        <p:nvSpPr>
          <p:cNvPr id="1497" name="Shape 1497"/>
          <p:cNvSpPr/>
          <p:nvPr/>
        </p:nvSpPr>
        <p:spPr>
          <a:xfrm>
            <a:off x="5528622" y="2264376"/>
            <a:ext cx="11261671" cy="7489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797" tIns="50797" rIns="50797" bIns="5079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Calculate miss rate of TLB for data: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# TLB misses / # TLB lookups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# TLB lookups?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	= number of accesses to a = 2048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# TLB misses?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	</a:t>
            </a:r>
            <a:r>
              <a:rPr lang="en-US" sz="2400" dirty="0" smtClean="0"/>
              <a:t>= number of unique pages accessed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	</a:t>
            </a:r>
            <a:r>
              <a:rPr lang="en-US" sz="2400" dirty="0" smtClean="0"/>
              <a:t>= 2048 / (elements of ‘a’ per 4K page) 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	</a:t>
            </a:r>
            <a:r>
              <a:rPr lang="en-US" sz="2400" dirty="0" smtClean="0"/>
              <a:t>= 2K / (4K /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)) = 2K / 1K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	</a:t>
            </a:r>
            <a:r>
              <a:rPr lang="en-US" sz="2400" dirty="0" smtClean="0"/>
              <a:t>= 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Miss rate? </a:t>
            </a:r>
            <a:endParaRPr lang="en-US" sz="2400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	 2/2048 = 0.1%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Hit rate? (1 – miss rate)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	</a:t>
            </a:r>
            <a:r>
              <a:rPr lang="en-US" sz="2400" dirty="0" smtClean="0"/>
              <a:t>99.9%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Would hit rate get better or worse with smaller pages?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	</a:t>
            </a:r>
            <a:r>
              <a:rPr lang="en-US" sz="2400" dirty="0" smtClean="0"/>
              <a:t>Worse</a:t>
            </a:r>
            <a:endParaRPr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89" y="2600962"/>
            <a:ext cx="12345400" cy="611180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can system improve TLB performance </a:t>
            </a:r>
            <a:r>
              <a:rPr lang="en-US" dirty="0" smtClean="0"/>
              <a:t>(hit rate) given </a:t>
            </a:r>
            <a:r>
              <a:rPr lang="en-US" dirty="0" smtClean="0"/>
              <a:t>fixed number of TLB </a:t>
            </a:r>
            <a:r>
              <a:rPr lang="en-US" dirty="0" smtClean="0"/>
              <a:t>entries?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Increase page size </a:t>
            </a:r>
            <a:endParaRPr lang="en-US" dirty="0" smtClean="0"/>
          </a:p>
          <a:p>
            <a:pPr lvl="1">
              <a:buNone/>
            </a:pPr>
            <a:r>
              <a:rPr lang="en-US" dirty="0"/>
              <a:t>F</a:t>
            </a:r>
            <a:r>
              <a:rPr lang="en-US" dirty="0" smtClean="0"/>
              <a:t>ewer unique page </a:t>
            </a:r>
            <a:r>
              <a:rPr lang="en-US" dirty="0" smtClean="0"/>
              <a:t>translations needed to access same amount of </a:t>
            </a:r>
            <a:r>
              <a:rPr lang="en-US" dirty="0" smtClean="0"/>
              <a:t>memory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TLB Reach:</a:t>
            </a:r>
          </a:p>
          <a:p>
            <a:pPr lvl="1">
              <a:buNone/>
            </a:pPr>
            <a:r>
              <a:rPr lang="en-US" dirty="0" smtClean="0"/>
              <a:t>Number of TLB entries * Page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Shape 15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 dirty="0">
                <a:solidFill>
                  <a:srgbClr val="FFFFFF"/>
                </a:solidFill>
              </a:rPr>
              <a:t>TLB </a:t>
            </a:r>
            <a:r>
              <a:rPr lang="en-US" sz="6500" dirty="0" smtClean="0">
                <a:solidFill>
                  <a:srgbClr val="FFFFFF"/>
                </a:solidFill>
              </a:rPr>
              <a:t>PERFORMANCE </a:t>
            </a:r>
            <a:br>
              <a:rPr lang="en-US" sz="6500" dirty="0" smtClean="0">
                <a:solidFill>
                  <a:srgbClr val="FFFFFF"/>
                </a:solidFill>
              </a:rPr>
            </a:br>
            <a:r>
              <a:rPr lang="en-US" sz="6500" dirty="0" smtClean="0">
                <a:solidFill>
                  <a:srgbClr val="FFFFFF"/>
                </a:solidFill>
              </a:rPr>
              <a:t>with </a:t>
            </a:r>
            <a:r>
              <a:rPr sz="6500" dirty="0" smtClean="0">
                <a:solidFill>
                  <a:srgbClr val="FFFFFF"/>
                </a:solidFill>
              </a:rPr>
              <a:t>Workloads</a:t>
            </a:r>
            <a:endParaRPr sz="6500" dirty="0">
              <a:solidFill>
                <a:srgbClr val="FFFFFF"/>
              </a:solidFill>
            </a:endParaRPr>
          </a:p>
        </p:txBody>
      </p:sp>
      <p:sp>
        <p:nvSpPr>
          <p:cNvPr id="1538" name="Shape 1538"/>
          <p:cNvSpPr>
            <a:spLocks noGrp="1"/>
          </p:cNvSpPr>
          <p:nvPr>
            <p:ph type="body" idx="4294967295"/>
          </p:nvPr>
        </p:nvSpPr>
        <p:spPr>
          <a:xfrm>
            <a:off x="195377" y="2320105"/>
            <a:ext cx="12577411" cy="3665537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Sequential array accesses</a:t>
            </a:r>
            <a:r>
              <a:rPr sz="3800" dirty="0" smtClean="0">
                <a:solidFill>
                  <a:srgbClr val="333333"/>
                </a:solidFill>
              </a:rPr>
              <a:t> almost </a:t>
            </a:r>
            <a:r>
              <a:rPr sz="3800" dirty="0">
                <a:solidFill>
                  <a:srgbClr val="333333"/>
                </a:solidFill>
              </a:rPr>
              <a:t>always hit in</a:t>
            </a:r>
            <a:r>
              <a:rPr sz="3800" dirty="0" smtClean="0">
                <a:solidFill>
                  <a:srgbClr val="333333"/>
                </a:solidFill>
              </a:rPr>
              <a:t> TLB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Very fast</a:t>
            </a:r>
            <a:r>
              <a:rPr sz="3500" dirty="0" smtClean="0">
                <a:solidFill>
                  <a:srgbClr val="333333"/>
                </a:solidFill>
              </a:rPr>
              <a:t>!</a:t>
            </a:r>
            <a:endParaRPr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33333"/>
                </a:solidFill>
              </a:rPr>
              <a:t>What </a:t>
            </a:r>
            <a:r>
              <a:rPr lang="en-US" sz="3800" dirty="0" smtClean="0">
                <a:solidFill>
                  <a:srgbClr val="333333"/>
                </a:solidFill>
              </a:rPr>
              <a:t>access </a:t>
            </a:r>
            <a:r>
              <a:rPr sz="3800" dirty="0" smtClean="0">
                <a:solidFill>
                  <a:srgbClr val="333333"/>
                </a:solidFill>
              </a:rPr>
              <a:t>pattern </a:t>
            </a:r>
            <a:r>
              <a:rPr lang="en-US" sz="3800" dirty="0" smtClean="0">
                <a:solidFill>
                  <a:srgbClr val="333333"/>
                </a:solidFill>
              </a:rPr>
              <a:t>will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sz="3800" dirty="0">
                <a:solidFill>
                  <a:srgbClr val="333333"/>
                </a:solidFill>
              </a:rPr>
              <a:t>be slow</a:t>
            </a:r>
            <a:r>
              <a:rPr sz="3800" dirty="0" smtClean="0">
                <a:solidFill>
                  <a:srgbClr val="333333"/>
                </a:solidFill>
              </a:rPr>
              <a:t>?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>
                <a:solidFill>
                  <a:srgbClr val="333333"/>
                </a:solidFill>
              </a:rPr>
              <a:t>H</a:t>
            </a:r>
            <a:r>
              <a:rPr sz="3500" dirty="0" smtClean="0">
                <a:solidFill>
                  <a:srgbClr val="333333"/>
                </a:solidFill>
              </a:rPr>
              <a:t>ighly </a:t>
            </a:r>
            <a:r>
              <a:rPr sz="3500" dirty="0">
                <a:solidFill>
                  <a:srgbClr val="333333"/>
                </a:solidFill>
              </a:rPr>
              <a:t>random, with no repeat accesses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" name="Shape 15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 dirty="0">
                <a:solidFill>
                  <a:schemeClr val="tx1"/>
                </a:solidFill>
                <a:effectLst/>
              </a:rPr>
              <a:t>Workload </a:t>
            </a:r>
            <a:r>
              <a:rPr lang="en-US" sz="65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6500" dirty="0" smtClean="0">
                <a:solidFill>
                  <a:schemeClr val="tx1"/>
                </a:solidFill>
                <a:effectLst/>
              </a:rPr>
            </a:br>
            <a:r>
              <a:rPr lang="en-US" sz="6500" dirty="0" smtClean="0">
                <a:solidFill>
                  <a:schemeClr val="tx1"/>
                </a:solidFill>
                <a:effectLst/>
              </a:rPr>
              <a:t>acCESS PATTERNS</a:t>
            </a:r>
            <a:endParaRPr sz="6500" dirty="0">
              <a:solidFill>
                <a:schemeClr val="tx1"/>
              </a:solidFill>
              <a:effectLst/>
            </a:endParaRPr>
          </a:p>
        </p:txBody>
      </p:sp>
      <p:sp>
        <p:nvSpPr>
          <p:cNvPr id="1541" name="Shape 1541"/>
          <p:cNvSpPr>
            <a:spLocks noGrp="1"/>
          </p:cNvSpPr>
          <p:nvPr>
            <p:ph type="body" idx="4294967295"/>
          </p:nvPr>
        </p:nvSpPr>
        <p:spPr>
          <a:xfrm>
            <a:off x="1" y="2616200"/>
            <a:ext cx="5410200" cy="24542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  <a:t>int sum = </a:t>
            </a:r>
            <a:r>
              <a:rPr sz="2800" dirty="0" smtClean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  <a:t>0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  <a:t>;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  <a:t>for </a:t>
            </a:r>
            <a:r>
              <a:rPr sz="2800" dirty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  <a:t>(i=0; i&lt;2048; i++) {</a:t>
            </a:r>
            <a:br>
              <a:rPr sz="2800" dirty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</a:br>
            <a:r>
              <a:rPr sz="2800" dirty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  <a:t>	sum += a[i]</a:t>
            </a:r>
            <a:r>
              <a:rPr sz="2800" dirty="0" smtClean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  <a:t>;</a:t>
            </a:r>
            <a:endParaRPr lang="en-US" sz="2800" dirty="0" smtClean="0">
              <a:solidFill>
                <a:srgbClr val="333333"/>
              </a:solidFill>
              <a:effectLst/>
              <a:latin typeface="Courier"/>
              <a:ea typeface="Courier"/>
              <a:cs typeface="Courier"/>
              <a:sym typeface="Courier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effectLst/>
                <a:latin typeface="Courier"/>
                <a:ea typeface="Courier"/>
                <a:cs typeface="Courier"/>
                <a:sym typeface="Courier"/>
              </a:rPr>
              <a:t>}</a:t>
            </a:r>
            <a:endParaRPr sz="2800" dirty="0">
              <a:solidFill>
                <a:srgbClr val="333333"/>
              </a:solidFill>
              <a:effectLst/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542" name="Shape 1542"/>
          <p:cNvSpPr/>
          <p:nvPr/>
        </p:nvSpPr>
        <p:spPr>
          <a:xfrm>
            <a:off x="7231048" y="2616182"/>
            <a:ext cx="5410499" cy="3774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l" defTabSz="566644">
              <a:spcBef>
                <a:spcPts val="3999"/>
              </a:spcBef>
              <a:defRPr sz="1800">
                <a:solidFill>
                  <a:srgbClr val="000000"/>
                </a:solidFill>
              </a:defRPr>
            </a:pP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int sum = 0;</a:t>
            </a:r>
            <a:br>
              <a:rPr sz="2700" dirty="0">
                <a:latin typeface="Courier"/>
                <a:ea typeface="Courier"/>
                <a:cs typeface="Courier"/>
                <a:sym typeface="Courier"/>
              </a:rPr>
            </a:b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srand(1234);</a:t>
            </a:r>
            <a:br>
              <a:rPr sz="2700" dirty="0">
                <a:latin typeface="Courier"/>
                <a:ea typeface="Courier"/>
                <a:cs typeface="Courier"/>
                <a:sym typeface="Courier"/>
              </a:rPr>
            </a:b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for (i=0; i&lt;1000; i++) {</a:t>
            </a:r>
            <a:br>
              <a:rPr sz="2700" dirty="0">
                <a:latin typeface="Courier"/>
                <a:ea typeface="Courier"/>
                <a:cs typeface="Courier"/>
                <a:sym typeface="Courier"/>
              </a:rPr>
            </a:b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	sum += </a:t>
            </a:r>
            <a:r>
              <a:rPr sz="2700" dirty="0">
                <a:solidFill>
                  <a:srgbClr val="11DBE3"/>
                </a:solidFill>
                <a:latin typeface="Courier"/>
                <a:ea typeface="Courier"/>
                <a:cs typeface="Courier"/>
                <a:sym typeface="Courier"/>
              </a:rPr>
              <a:t>a[rand() % N]</a:t>
            </a: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;</a:t>
            </a:r>
            <a:br>
              <a:rPr sz="2700" dirty="0">
                <a:latin typeface="Courier"/>
                <a:ea typeface="Courier"/>
                <a:cs typeface="Courier"/>
                <a:sym typeface="Courier"/>
              </a:rPr>
            </a:b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}</a:t>
            </a:r>
            <a:br>
              <a:rPr sz="2700" dirty="0">
                <a:latin typeface="Courier"/>
                <a:ea typeface="Courier"/>
                <a:cs typeface="Courier"/>
                <a:sym typeface="Courier"/>
              </a:rPr>
            </a:b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srand(1234);</a:t>
            </a:r>
            <a:br>
              <a:rPr sz="2700" dirty="0">
                <a:latin typeface="Courier"/>
                <a:ea typeface="Courier"/>
                <a:cs typeface="Courier"/>
                <a:sym typeface="Courier"/>
              </a:rPr>
            </a:b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for (i=0; i&lt;1000; i++) {</a:t>
            </a:r>
            <a:br>
              <a:rPr sz="2700" dirty="0">
                <a:latin typeface="Courier"/>
                <a:ea typeface="Courier"/>
                <a:cs typeface="Courier"/>
                <a:sym typeface="Courier"/>
              </a:rPr>
            </a:b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	sum += </a:t>
            </a:r>
            <a:r>
              <a:rPr sz="2700" dirty="0">
                <a:solidFill>
                  <a:srgbClr val="11DBE3"/>
                </a:solidFill>
                <a:latin typeface="Courier"/>
                <a:ea typeface="Courier"/>
                <a:cs typeface="Courier"/>
                <a:sym typeface="Courier"/>
              </a:rPr>
              <a:t>a[rand() % N]</a:t>
            </a: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;</a:t>
            </a:r>
            <a:br>
              <a:rPr sz="2700" dirty="0">
                <a:latin typeface="Courier"/>
                <a:ea typeface="Courier"/>
                <a:cs typeface="Courier"/>
                <a:sym typeface="Courier"/>
              </a:rPr>
            </a:br>
            <a:r>
              <a:rPr sz="2700" dirty="0">
                <a:latin typeface="Courier"/>
                <a:ea typeface="Courier"/>
                <a:cs typeface="Courier"/>
                <a:sym typeface="Courier"/>
              </a:rPr>
              <a:t>}</a:t>
            </a:r>
          </a:p>
        </p:txBody>
      </p:sp>
      <p:sp>
        <p:nvSpPr>
          <p:cNvPr id="1543" name="Shape 1543"/>
          <p:cNvSpPr/>
          <p:nvPr/>
        </p:nvSpPr>
        <p:spPr>
          <a:xfrm>
            <a:off x="2092742" y="2126364"/>
            <a:ext cx="1739603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Workload A</a:t>
            </a:r>
          </a:p>
        </p:txBody>
      </p:sp>
      <p:sp>
        <p:nvSpPr>
          <p:cNvPr id="1544" name="Shape 1544"/>
          <p:cNvSpPr/>
          <p:nvPr/>
        </p:nvSpPr>
        <p:spPr>
          <a:xfrm>
            <a:off x="8842977" y="2172531"/>
            <a:ext cx="1701131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Workload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" name="Shape 1546"/>
          <p:cNvSpPr/>
          <p:nvPr/>
        </p:nvSpPr>
        <p:spPr>
          <a:xfrm>
            <a:off x="858737" y="8777214"/>
            <a:ext cx="487802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7" name="Shape 1547"/>
          <p:cNvSpPr/>
          <p:nvPr/>
        </p:nvSpPr>
        <p:spPr>
          <a:xfrm flipV="1">
            <a:off x="858737" y="3794483"/>
            <a:ext cx="1" cy="4982730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48" name="Shape 1548"/>
          <p:cNvSpPr/>
          <p:nvPr/>
        </p:nvSpPr>
        <p:spPr>
          <a:xfrm>
            <a:off x="2956311" y="8857211"/>
            <a:ext cx="682874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time</a:t>
            </a:r>
          </a:p>
        </p:txBody>
      </p:sp>
      <p:sp>
        <p:nvSpPr>
          <p:cNvPr id="1549" name="Shape 1549"/>
          <p:cNvSpPr/>
          <p:nvPr/>
        </p:nvSpPr>
        <p:spPr>
          <a:xfrm rot="16200513">
            <a:off x="-105183" y="6049890"/>
            <a:ext cx="1074007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address</a:t>
            </a:r>
          </a:p>
        </p:txBody>
      </p:sp>
      <p:sp>
        <p:nvSpPr>
          <p:cNvPr id="1550" name="Shape 1550"/>
          <p:cNvSpPr/>
          <p:nvPr/>
        </p:nvSpPr>
        <p:spPr>
          <a:xfrm>
            <a:off x="1948829" y="3142211"/>
            <a:ext cx="2697848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Sequential Accesses</a:t>
            </a:r>
            <a:endParaRPr sz="2400" dirty="0"/>
          </a:p>
        </p:txBody>
      </p:sp>
      <p:sp>
        <p:nvSpPr>
          <p:cNvPr id="1551" name="Shape 1551"/>
          <p:cNvSpPr/>
          <p:nvPr/>
        </p:nvSpPr>
        <p:spPr>
          <a:xfrm>
            <a:off x="1138600" y="8012572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2" name="Shape 1552"/>
          <p:cNvSpPr/>
          <p:nvPr/>
        </p:nvSpPr>
        <p:spPr>
          <a:xfrm>
            <a:off x="1601022" y="7573216"/>
            <a:ext cx="454619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3" name="Shape 1553"/>
          <p:cNvSpPr/>
          <p:nvPr/>
        </p:nvSpPr>
        <p:spPr>
          <a:xfrm>
            <a:off x="2065700" y="7098171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4" name="Shape 1554"/>
          <p:cNvSpPr/>
          <p:nvPr/>
        </p:nvSpPr>
        <p:spPr>
          <a:xfrm>
            <a:off x="2528122" y="6658817"/>
            <a:ext cx="454619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5" name="Shape 1555"/>
          <p:cNvSpPr/>
          <p:nvPr/>
        </p:nvSpPr>
        <p:spPr>
          <a:xfrm>
            <a:off x="3759547" y="5448120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6" name="Shape 1556"/>
          <p:cNvSpPr/>
          <p:nvPr/>
        </p:nvSpPr>
        <p:spPr>
          <a:xfrm>
            <a:off x="4221970" y="5008766"/>
            <a:ext cx="454620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7" name="Shape 1557"/>
          <p:cNvSpPr/>
          <p:nvPr/>
        </p:nvSpPr>
        <p:spPr>
          <a:xfrm>
            <a:off x="4686647" y="4533721"/>
            <a:ext cx="454619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8" name="Shape 1558"/>
          <p:cNvSpPr/>
          <p:nvPr/>
        </p:nvSpPr>
        <p:spPr>
          <a:xfrm>
            <a:off x="5149069" y="4094365"/>
            <a:ext cx="454620" cy="454620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59" name="Shape 1559"/>
          <p:cNvSpPr/>
          <p:nvPr/>
        </p:nvSpPr>
        <p:spPr>
          <a:xfrm>
            <a:off x="7335737" y="8777214"/>
            <a:ext cx="4878022" cy="1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0" name="Shape 1560"/>
          <p:cNvSpPr/>
          <p:nvPr/>
        </p:nvSpPr>
        <p:spPr>
          <a:xfrm flipV="1">
            <a:off x="7335737" y="3794483"/>
            <a:ext cx="1" cy="4982730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1" name="Shape 1561"/>
          <p:cNvSpPr/>
          <p:nvPr/>
        </p:nvSpPr>
        <p:spPr>
          <a:xfrm>
            <a:off x="9433312" y="8857211"/>
            <a:ext cx="682874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time</a:t>
            </a:r>
          </a:p>
        </p:txBody>
      </p:sp>
      <p:sp>
        <p:nvSpPr>
          <p:cNvPr id="1562" name="Shape 1562"/>
          <p:cNvSpPr/>
          <p:nvPr/>
        </p:nvSpPr>
        <p:spPr>
          <a:xfrm rot="16200513">
            <a:off x="6371817" y="6049890"/>
            <a:ext cx="1074007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address</a:t>
            </a:r>
          </a:p>
        </p:txBody>
      </p:sp>
      <p:sp>
        <p:nvSpPr>
          <p:cNvPr id="1563" name="Shape 1563"/>
          <p:cNvSpPr/>
          <p:nvPr/>
        </p:nvSpPr>
        <p:spPr>
          <a:xfrm>
            <a:off x="7892830" y="3142211"/>
            <a:ext cx="3763846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 dirty="0" smtClean="0"/>
              <a:t>Repeated Random Accesses</a:t>
            </a:r>
            <a:endParaRPr sz="2400" dirty="0"/>
          </a:p>
        </p:txBody>
      </p:sp>
      <p:sp>
        <p:nvSpPr>
          <p:cNvPr id="1564" name="Shape 1564"/>
          <p:cNvSpPr/>
          <p:nvPr/>
        </p:nvSpPr>
        <p:spPr>
          <a:xfrm>
            <a:off x="7615600" y="4964572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5" name="Shape 1565"/>
          <p:cNvSpPr/>
          <p:nvPr/>
        </p:nvSpPr>
        <p:spPr>
          <a:xfrm>
            <a:off x="8078022" y="7827217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6" name="Shape 1566"/>
          <p:cNvSpPr/>
          <p:nvPr/>
        </p:nvSpPr>
        <p:spPr>
          <a:xfrm>
            <a:off x="8542699" y="6336172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7" name="Shape 1567"/>
          <p:cNvSpPr/>
          <p:nvPr/>
        </p:nvSpPr>
        <p:spPr>
          <a:xfrm>
            <a:off x="9005122" y="3991816"/>
            <a:ext cx="454620" cy="454619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8" name="Shape 1568"/>
          <p:cNvSpPr/>
          <p:nvPr/>
        </p:nvSpPr>
        <p:spPr>
          <a:xfrm>
            <a:off x="10536599" y="4964572"/>
            <a:ext cx="454620" cy="454619"/>
          </a:xfrm>
          <a:prstGeom prst="rect">
            <a:avLst/>
          </a:prstGeom>
          <a:solidFill>
            <a:srgbClr val="0039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69" name="Shape 1569"/>
          <p:cNvSpPr/>
          <p:nvPr/>
        </p:nvSpPr>
        <p:spPr>
          <a:xfrm>
            <a:off x="10999022" y="7827217"/>
            <a:ext cx="454620" cy="454619"/>
          </a:xfrm>
          <a:prstGeom prst="rect">
            <a:avLst/>
          </a:prstGeom>
          <a:solidFill>
            <a:srgbClr val="0039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0" name="Shape 1570"/>
          <p:cNvSpPr/>
          <p:nvPr/>
        </p:nvSpPr>
        <p:spPr>
          <a:xfrm>
            <a:off x="11463699" y="6336172"/>
            <a:ext cx="454620" cy="454619"/>
          </a:xfrm>
          <a:prstGeom prst="rect">
            <a:avLst/>
          </a:prstGeom>
          <a:solidFill>
            <a:srgbClr val="0039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1" name="Shape 1571"/>
          <p:cNvSpPr/>
          <p:nvPr/>
        </p:nvSpPr>
        <p:spPr>
          <a:xfrm>
            <a:off x="11926122" y="3991816"/>
            <a:ext cx="454620" cy="454619"/>
          </a:xfrm>
          <a:prstGeom prst="rect">
            <a:avLst/>
          </a:prstGeom>
          <a:solidFill>
            <a:srgbClr val="0039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572" name="Shape 1572"/>
          <p:cNvSpPr/>
          <p:nvPr/>
        </p:nvSpPr>
        <p:spPr>
          <a:xfrm>
            <a:off x="3217860" y="5996484"/>
            <a:ext cx="333419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…</a:t>
            </a:r>
          </a:p>
        </p:txBody>
      </p:sp>
      <p:sp>
        <p:nvSpPr>
          <p:cNvPr id="1573" name="Shape 1573"/>
          <p:cNvSpPr/>
          <p:nvPr/>
        </p:nvSpPr>
        <p:spPr>
          <a:xfrm>
            <a:off x="9908030" y="5996484"/>
            <a:ext cx="333419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…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ACCESS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1" name="Shape 1631"/>
          <p:cNvSpPr/>
          <p:nvPr/>
        </p:nvSpPr>
        <p:spPr>
          <a:xfrm>
            <a:off x="2306745" y="2495958"/>
            <a:ext cx="2175269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dirty="0"/>
              <a:t>Spatial Locality</a:t>
            </a:r>
          </a:p>
        </p:txBody>
      </p:sp>
      <p:sp>
        <p:nvSpPr>
          <p:cNvPr id="32" name="Shape 1632"/>
          <p:cNvSpPr/>
          <p:nvPr/>
        </p:nvSpPr>
        <p:spPr>
          <a:xfrm>
            <a:off x="8517385" y="2495958"/>
            <a:ext cx="2534342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b="1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dirty="0"/>
              <a:t>Temporal Locality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" name="Shape 16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 dirty="0">
                <a:solidFill>
                  <a:srgbClr val="FFFFFF"/>
                </a:solidFill>
              </a:rPr>
              <a:t>Workload Locality</a:t>
            </a:r>
          </a:p>
        </p:txBody>
      </p:sp>
      <p:sp>
        <p:nvSpPr>
          <p:cNvPr id="1638" name="Shape 1638"/>
          <p:cNvSpPr>
            <a:spLocks noGrp="1"/>
          </p:cNvSpPr>
          <p:nvPr>
            <p:ph type="body" idx="4294967295"/>
          </p:nvPr>
        </p:nvSpPr>
        <p:spPr>
          <a:xfrm>
            <a:off x="548921" y="2710860"/>
            <a:ext cx="12187237" cy="663061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100" b="1" dirty="0">
                <a:latin typeface="Helvetica"/>
                <a:ea typeface="Helvetica"/>
                <a:cs typeface="Helvetica"/>
                <a:sym typeface="Helvetica"/>
              </a:rPr>
              <a:t>Spatial Locality</a:t>
            </a:r>
            <a:r>
              <a:rPr sz="3100" dirty="0"/>
              <a:t>: future access will be to nearby addresses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100" b="1" dirty="0">
                <a:latin typeface="Helvetica"/>
                <a:ea typeface="Helvetica"/>
                <a:cs typeface="Helvetica"/>
                <a:sym typeface="Helvetica"/>
              </a:rPr>
              <a:t>Temporal Locality</a:t>
            </a:r>
            <a:r>
              <a:rPr sz="3100" dirty="0"/>
              <a:t>: future access will be repeats to the same data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100" dirty="0"/>
              <a:t>What TLB characteristics are best for each type</a:t>
            </a:r>
            <a:r>
              <a:rPr sz="3100" dirty="0" smtClean="0"/>
              <a:t>?</a:t>
            </a:r>
            <a:endParaRPr lang="en-US" sz="31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100" dirty="0" smtClean="0"/>
              <a:t>Spatial: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Access same page </a:t>
            </a:r>
            <a:r>
              <a:rPr lang="en-US" sz="2800" dirty="0" smtClean="0"/>
              <a:t>repeatedly</a:t>
            </a:r>
            <a:r>
              <a:rPr lang="en-US" sz="2800" dirty="0" smtClean="0"/>
              <a:t>; </a:t>
            </a:r>
            <a:r>
              <a:rPr lang="en-US" sz="2800" dirty="0" smtClean="0"/>
              <a:t>need same </a:t>
            </a:r>
            <a:r>
              <a:rPr lang="en-US" sz="2800" dirty="0" err="1" smtClean="0"/>
              <a:t>vpn</a:t>
            </a:r>
            <a:r>
              <a:rPr lang="en-US" sz="2800" dirty="0" smtClean="0"/>
              <a:t>-&gt;</a:t>
            </a:r>
            <a:r>
              <a:rPr lang="en-US" sz="2800" dirty="0" err="1" smtClean="0"/>
              <a:t>ppn</a:t>
            </a:r>
            <a:r>
              <a:rPr lang="en-US" sz="2800" dirty="0" smtClean="0"/>
              <a:t> translation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Same TLB entry re-used</a:t>
            </a:r>
          </a:p>
          <a:p>
            <a:pPr>
              <a:buNone/>
              <a:defRPr sz="1800">
                <a:solidFill>
                  <a:srgbClr val="000000"/>
                </a:solidFill>
              </a:defRPr>
            </a:pPr>
            <a:r>
              <a:rPr lang="en-US" sz="3100" dirty="0" smtClean="0"/>
              <a:t>Temporal: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Access same address near in future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Same TLB entry re-used in near </a:t>
            </a:r>
            <a:r>
              <a:rPr lang="en-US" sz="2800" dirty="0" smtClean="0"/>
              <a:t>future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How near in future?  How many TLB entries are there?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" name="Shape 19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 smtClean="0">
                <a:solidFill>
                  <a:srgbClr val="FFFFFF"/>
                </a:solidFill>
              </a:rPr>
              <a:t>TLB </a:t>
            </a:r>
            <a:r>
              <a:rPr lang="en-US" sz="6500" dirty="0" smtClean="0">
                <a:solidFill>
                  <a:srgbClr val="FFFFFF"/>
                </a:solidFill>
              </a:rPr>
              <a:t/>
            </a:r>
            <a:br>
              <a:rPr lang="en-US" sz="6500" dirty="0" smtClean="0">
                <a:solidFill>
                  <a:srgbClr val="FFFFFF"/>
                </a:solidFill>
              </a:rPr>
            </a:br>
            <a:r>
              <a:rPr lang="en-US" sz="6500" dirty="0" smtClean="0">
                <a:solidFill>
                  <a:srgbClr val="FFFFFF"/>
                </a:solidFill>
              </a:rPr>
              <a:t>Replacement </a:t>
            </a:r>
            <a:r>
              <a:rPr sz="6500" dirty="0" smtClean="0">
                <a:solidFill>
                  <a:srgbClr val="FFFFFF"/>
                </a:solidFill>
              </a:rPr>
              <a:t>policies</a:t>
            </a:r>
            <a:endParaRPr sz="6500" dirty="0">
              <a:solidFill>
                <a:srgbClr val="FFFFFF"/>
              </a:solidFill>
            </a:endParaRPr>
          </a:p>
        </p:txBody>
      </p:sp>
      <p:sp>
        <p:nvSpPr>
          <p:cNvPr id="1906" name="Shape 1906"/>
          <p:cNvSpPr>
            <a:spLocks noGrp="1"/>
          </p:cNvSpPr>
          <p:nvPr>
            <p:ph type="body" idx="4294967295"/>
          </p:nvPr>
        </p:nvSpPr>
        <p:spPr>
          <a:xfrm>
            <a:off x="770211" y="2393372"/>
            <a:ext cx="11514138" cy="5054601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LRU</a:t>
            </a:r>
            <a:r>
              <a:rPr sz="3800" dirty="0">
                <a:solidFill>
                  <a:srgbClr val="333333"/>
                </a:solidFill>
              </a:rPr>
              <a:t>: evict </a:t>
            </a:r>
            <a:r>
              <a:rPr lang="en-US" sz="3800" dirty="0" smtClean="0">
                <a:solidFill>
                  <a:srgbClr val="333333"/>
                </a:solidFill>
              </a:rPr>
              <a:t>L</a:t>
            </a:r>
            <a:r>
              <a:rPr sz="3800" dirty="0" smtClean="0">
                <a:solidFill>
                  <a:srgbClr val="333333"/>
                </a:solidFill>
              </a:rPr>
              <a:t>east-</a:t>
            </a:r>
            <a:r>
              <a:rPr lang="en-US" sz="3800" dirty="0" smtClean="0">
                <a:solidFill>
                  <a:srgbClr val="333333"/>
                </a:solidFill>
              </a:rPr>
              <a:t>R</a:t>
            </a:r>
            <a:r>
              <a:rPr sz="3800" dirty="0" smtClean="0">
                <a:solidFill>
                  <a:srgbClr val="333333"/>
                </a:solidFill>
              </a:rPr>
              <a:t>ecently </a:t>
            </a:r>
            <a:r>
              <a:rPr lang="en-US" sz="3800" dirty="0">
                <a:solidFill>
                  <a:srgbClr val="333333"/>
                </a:solidFill>
              </a:rPr>
              <a:t>U</a:t>
            </a:r>
            <a:r>
              <a:rPr sz="3800" dirty="0" smtClean="0">
                <a:solidFill>
                  <a:srgbClr val="333333"/>
                </a:solidFill>
              </a:rPr>
              <a:t>sed </a:t>
            </a:r>
            <a:r>
              <a:rPr sz="3800" dirty="0">
                <a:solidFill>
                  <a:srgbClr val="333333"/>
                </a:solidFill>
              </a:rPr>
              <a:t>TLB slot </a:t>
            </a:r>
            <a:r>
              <a:rPr lang="en-US" sz="3800" dirty="0" smtClean="0">
                <a:solidFill>
                  <a:srgbClr val="333333"/>
                </a:solidFill>
              </a:rPr>
              <a:t>when</a:t>
            </a:r>
            <a:r>
              <a:rPr sz="3800" dirty="0" smtClean="0">
                <a:solidFill>
                  <a:srgbClr val="333333"/>
                </a:solidFill>
              </a:rPr>
              <a:t> needed</a:t>
            </a:r>
            <a:endParaRPr lang="en-US" sz="3800" dirty="0">
              <a:solidFill>
                <a:srgbClr val="333333"/>
              </a:solidFill>
            </a:endParaRP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(More on LRU later in policies next week)</a:t>
            </a:r>
            <a:endParaRPr sz="350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Random</a:t>
            </a:r>
            <a:r>
              <a:rPr sz="3800" dirty="0">
                <a:solidFill>
                  <a:srgbClr val="333333"/>
                </a:solidFill>
              </a:rPr>
              <a:t>: </a:t>
            </a:r>
            <a:r>
              <a:rPr lang="en-US" sz="3800" dirty="0" smtClean="0">
                <a:solidFill>
                  <a:srgbClr val="333333"/>
                </a:solidFill>
              </a:rPr>
              <a:t>Evict </a:t>
            </a:r>
            <a:r>
              <a:rPr sz="3800" dirty="0" smtClean="0">
                <a:solidFill>
                  <a:srgbClr val="333333"/>
                </a:solidFill>
              </a:rPr>
              <a:t>randomly choose</a:t>
            </a:r>
            <a:r>
              <a:rPr lang="en-US" sz="3800" dirty="0" smtClean="0">
                <a:solidFill>
                  <a:srgbClr val="333333"/>
                </a:solidFill>
              </a:rPr>
              <a:t>n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r>
              <a:rPr sz="3800" dirty="0" smtClean="0">
                <a:solidFill>
                  <a:srgbClr val="333333"/>
                </a:solidFill>
              </a:rPr>
              <a:t>entr</a:t>
            </a:r>
            <a:r>
              <a:rPr lang="en-US" sz="3800" dirty="0" smtClean="0">
                <a:solidFill>
                  <a:srgbClr val="333333"/>
                </a:solidFill>
              </a:rPr>
              <a:t>y</a:t>
            </a:r>
            <a:r>
              <a:rPr sz="3800" dirty="0" smtClean="0">
                <a:solidFill>
                  <a:srgbClr val="333333"/>
                </a:solidFill>
              </a:rPr>
              <a:t> </a:t>
            </a:r>
            <a:endParaRPr lang="en-US" sz="3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Which </a:t>
            </a:r>
            <a:r>
              <a:rPr lang="en-US" sz="3800" dirty="0" smtClean="0">
                <a:solidFill>
                  <a:srgbClr val="333333"/>
                </a:solidFill>
              </a:rPr>
              <a:t>is better?</a:t>
            </a:r>
            <a:endParaRPr sz="3800" dirty="0" smtClean="0">
              <a:solidFill>
                <a:srgbClr val="333333"/>
              </a:solidFill>
            </a:endParaRPr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214980" y="6255866"/>
            <a:ext cx="10187093" cy="1192107"/>
            <a:chOff x="1104" y="2784"/>
            <a:chExt cx="4512" cy="528"/>
          </a:xfrm>
        </p:grpSpPr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1104" y="2784"/>
              <a:ext cx="4512" cy="528"/>
              <a:chOff x="1104" y="2784"/>
              <a:chExt cx="4512" cy="528"/>
            </a:xfrm>
          </p:grpSpPr>
          <p:sp>
            <p:nvSpPr>
              <p:cNvPr id="14" name="Line 72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5" name="Line 73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2112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6" name="Line 74"/>
              <p:cNvSpPr>
                <a:spLocks noChangeShapeType="1"/>
              </p:cNvSpPr>
              <p:nvPr/>
            </p:nvSpPr>
            <p:spPr bwMode="auto">
              <a:xfrm>
                <a:off x="1104" y="3072"/>
                <a:ext cx="220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7" name="Line 75"/>
              <p:cNvSpPr>
                <a:spLocks noChangeShapeType="1"/>
              </p:cNvSpPr>
              <p:nvPr/>
            </p:nvSpPr>
            <p:spPr bwMode="auto">
              <a:xfrm rot="10800000">
                <a:off x="5616" y="292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8" name="Line 76"/>
              <p:cNvSpPr>
                <a:spLocks noChangeShapeType="1"/>
              </p:cNvSpPr>
              <p:nvPr/>
            </p:nvSpPr>
            <p:spPr bwMode="auto">
              <a:xfrm rot="10800000" flipH="1" flipV="1">
                <a:off x="3456" y="3072"/>
                <a:ext cx="2160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9" name="Line 77"/>
              <p:cNvSpPr>
                <a:spLocks noChangeShapeType="1"/>
              </p:cNvSpPr>
              <p:nvPr/>
            </p:nvSpPr>
            <p:spPr bwMode="auto">
              <a:xfrm rot="10800000">
                <a:off x="3408" y="2928"/>
                <a:ext cx="220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20" name="Group 78"/>
              <p:cNvGrpSpPr>
                <a:grpSpLocks/>
              </p:cNvGrpSpPr>
              <p:nvPr/>
            </p:nvGrpSpPr>
            <p:grpSpPr bwMode="auto">
              <a:xfrm>
                <a:off x="3216" y="2784"/>
                <a:ext cx="96" cy="528"/>
                <a:chOff x="2544" y="3168"/>
                <a:chExt cx="96" cy="528"/>
              </a:xfrm>
            </p:grpSpPr>
            <p:sp>
              <p:nvSpPr>
                <p:cNvPr id="25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2544" y="3168"/>
                  <a:ext cx="48" cy="24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6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544" y="3360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7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592" y="3360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21" name="Group 82"/>
              <p:cNvGrpSpPr>
                <a:grpSpLocks/>
              </p:cNvGrpSpPr>
              <p:nvPr/>
            </p:nvGrpSpPr>
            <p:grpSpPr bwMode="auto">
              <a:xfrm>
                <a:off x="3360" y="2784"/>
                <a:ext cx="96" cy="528"/>
                <a:chOff x="2544" y="3168"/>
                <a:chExt cx="96" cy="528"/>
              </a:xfrm>
            </p:grpSpPr>
            <p:sp>
              <p:nvSpPr>
                <p:cNvPr id="22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544" y="3168"/>
                  <a:ext cx="48" cy="24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544" y="3360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4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2592" y="3360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</p:grpSp>
        </p:grpSp>
        <p:sp>
          <p:nvSpPr>
            <p:cNvPr id="6" name="Line 86"/>
            <p:cNvSpPr>
              <a:spLocks noChangeShapeType="1"/>
            </p:cNvSpPr>
            <p:nvPr/>
          </p:nvSpPr>
          <p:spPr bwMode="auto">
            <a:xfrm>
              <a:off x="1536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7" name="Line 87"/>
            <p:cNvSpPr>
              <a:spLocks noChangeShapeType="1"/>
            </p:cNvSpPr>
            <p:nvPr/>
          </p:nvSpPr>
          <p:spPr bwMode="auto">
            <a:xfrm>
              <a:off x="1968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8" name="Line 88"/>
            <p:cNvSpPr>
              <a:spLocks noChangeShapeType="1"/>
            </p:cNvSpPr>
            <p:nvPr/>
          </p:nvSpPr>
          <p:spPr bwMode="auto">
            <a:xfrm>
              <a:off x="2400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" name="Line 89"/>
            <p:cNvSpPr>
              <a:spLocks noChangeShapeType="1"/>
            </p:cNvSpPr>
            <p:nvPr/>
          </p:nvSpPr>
          <p:spPr bwMode="auto">
            <a:xfrm>
              <a:off x="2832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" name="Line 90"/>
            <p:cNvSpPr>
              <a:spLocks noChangeShapeType="1"/>
            </p:cNvSpPr>
            <p:nvPr/>
          </p:nvSpPr>
          <p:spPr bwMode="auto">
            <a:xfrm>
              <a:off x="5184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1" name="Line 91"/>
            <p:cNvSpPr>
              <a:spLocks noChangeShapeType="1"/>
            </p:cNvSpPr>
            <p:nvPr/>
          </p:nvSpPr>
          <p:spPr bwMode="auto">
            <a:xfrm>
              <a:off x="4752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2" name="Line 92"/>
            <p:cNvSpPr>
              <a:spLocks noChangeShapeType="1"/>
            </p:cNvSpPr>
            <p:nvPr/>
          </p:nvSpPr>
          <p:spPr bwMode="auto">
            <a:xfrm>
              <a:off x="4272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3" name="Line 93"/>
            <p:cNvSpPr>
              <a:spLocks noChangeShapeType="1"/>
            </p:cNvSpPr>
            <p:nvPr/>
          </p:nvSpPr>
          <p:spPr bwMode="auto">
            <a:xfrm>
              <a:off x="3792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28" name="Text Box 94"/>
          <p:cNvSpPr txBox="1">
            <a:spLocks noChangeArrowheads="1"/>
          </p:cNvSpPr>
          <p:nvPr/>
        </p:nvSpPr>
        <p:spPr bwMode="auto">
          <a:xfrm>
            <a:off x="1477682" y="6147493"/>
            <a:ext cx="434153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A</a:t>
            </a:r>
          </a:p>
        </p:txBody>
      </p:sp>
      <p:sp>
        <p:nvSpPr>
          <p:cNvPr id="29" name="Text Box 95"/>
          <p:cNvSpPr txBox="1">
            <a:spLocks noChangeArrowheads="1"/>
          </p:cNvSpPr>
          <p:nvPr/>
        </p:nvSpPr>
        <p:spPr bwMode="auto">
          <a:xfrm>
            <a:off x="2471330" y="6147493"/>
            <a:ext cx="43370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B</a:t>
            </a:r>
          </a:p>
        </p:txBody>
      </p:sp>
      <p:sp>
        <p:nvSpPr>
          <p:cNvPr id="30" name="Text Box 96"/>
          <p:cNvSpPr txBox="1">
            <a:spLocks noChangeArrowheads="1"/>
          </p:cNvSpPr>
          <p:nvPr/>
        </p:nvSpPr>
        <p:spPr bwMode="auto">
          <a:xfrm>
            <a:off x="3380912" y="6147493"/>
            <a:ext cx="44785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C</a:t>
            </a:r>
          </a:p>
        </p:txBody>
      </p:sp>
      <p:sp>
        <p:nvSpPr>
          <p:cNvPr id="31" name="Text Box 97"/>
          <p:cNvSpPr txBox="1">
            <a:spLocks noChangeArrowheads="1"/>
          </p:cNvSpPr>
          <p:nvPr/>
        </p:nvSpPr>
        <p:spPr bwMode="auto">
          <a:xfrm>
            <a:off x="4453357" y="6147493"/>
            <a:ext cx="44785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D</a:t>
            </a:r>
          </a:p>
        </p:txBody>
      </p:sp>
      <p:sp>
        <p:nvSpPr>
          <p:cNvPr id="32" name="Text Box 98"/>
          <p:cNvSpPr txBox="1">
            <a:spLocks noChangeArrowheads="1"/>
          </p:cNvSpPr>
          <p:nvPr/>
        </p:nvSpPr>
        <p:spPr bwMode="auto">
          <a:xfrm>
            <a:off x="5440308" y="6147493"/>
            <a:ext cx="43370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E</a:t>
            </a:r>
          </a:p>
        </p:txBody>
      </p:sp>
      <p:sp>
        <p:nvSpPr>
          <p:cNvPr id="33" name="Text Box 99"/>
          <p:cNvSpPr txBox="1">
            <a:spLocks noChangeArrowheads="1"/>
          </p:cNvSpPr>
          <p:nvPr/>
        </p:nvSpPr>
        <p:spPr bwMode="auto">
          <a:xfrm>
            <a:off x="6631953" y="6147493"/>
            <a:ext cx="40527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L</a:t>
            </a:r>
          </a:p>
        </p:txBody>
      </p:sp>
      <p:sp>
        <p:nvSpPr>
          <p:cNvPr id="34" name="Text Box 100"/>
          <p:cNvSpPr txBox="1">
            <a:spLocks noChangeArrowheads="1"/>
          </p:cNvSpPr>
          <p:nvPr/>
        </p:nvSpPr>
        <p:spPr bwMode="auto">
          <a:xfrm>
            <a:off x="7557133" y="6147493"/>
            <a:ext cx="47628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M</a:t>
            </a:r>
          </a:p>
        </p:txBody>
      </p:sp>
      <p:sp>
        <p:nvSpPr>
          <p:cNvPr id="35" name="Text Box 101"/>
          <p:cNvSpPr txBox="1">
            <a:spLocks noChangeArrowheads="1"/>
          </p:cNvSpPr>
          <p:nvPr/>
        </p:nvSpPr>
        <p:spPr bwMode="auto">
          <a:xfrm>
            <a:off x="8639277" y="6147493"/>
            <a:ext cx="44785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N</a:t>
            </a:r>
          </a:p>
        </p:txBody>
      </p:sp>
      <p:sp>
        <p:nvSpPr>
          <p:cNvPr id="36" name="Text Box 102"/>
          <p:cNvSpPr txBox="1">
            <a:spLocks noChangeArrowheads="1"/>
          </p:cNvSpPr>
          <p:nvPr/>
        </p:nvSpPr>
        <p:spPr bwMode="auto">
          <a:xfrm>
            <a:off x="9711356" y="6147493"/>
            <a:ext cx="462131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O</a:t>
            </a:r>
          </a:p>
        </p:txBody>
      </p:sp>
      <p:sp>
        <p:nvSpPr>
          <p:cNvPr id="37" name="Text Box 103"/>
          <p:cNvSpPr txBox="1">
            <a:spLocks noChangeArrowheads="1"/>
          </p:cNvSpPr>
          <p:nvPr/>
        </p:nvSpPr>
        <p:spPr bwMode="auto">
          <a:xfrm>
            <a:off x="10673837" y="6147493"/>
            <a:ext cx="43370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" name="Shape 18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 dirty="0">
                <a:solidFill>
                  <a:srgbClr val="FFFFFF"/>
                </a:solidFill>
              </a:rPr>
              <a:t>LRU Troubles</a:t>
            </a:r>
          </a:p>
        </p:txBody>
      </p:sp>
      <p:graphicFrame>
        <p:nvGraphicFramePr>
          <p:cNvPr id="1890" name="Table 1890"/>
          <p:cNvGraphicFramePr/>
          <p:nvPr/>
        </p:nvGraphicFramePr>
        <p:xfrm>
          <a:off x="9452426" y="2878201"/>
          <a:ext cx="2697597" cy="2718819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995542"/>
                <a:gridCol w="706513"/>
                <a:gridCol w="995542"/>
              </a:tblGrid>
              <a:tr h="83853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Valid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Virt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FFFFFF"/>
                          </a:solidFill>
                        </a:rPr>
                        <a:t>Phys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?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?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?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?</a:t>
                      </a:r>
                      <a:endParaRPr sz="2400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FFFFFF"/>
                          </a:solidFill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891" name="Shape 1891"/>
          <p:cNvSpPr/>
          <p:nvPr/>
        </p:nvSpPr>
        <p:spPr>
          <a:xfrm>
            <a:off x="4439302" y="3647618"/>
            <a:ext cx="791674" cy="79167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DCDEE0"/>
                </a:solidFill>
              </a:defRPr>
            </a:pPr>
            <a:endParaRPr/>
          </a:p>
        </p:txBody>
      </p:sp>
      <p:sp>
        <p:nvSpPr>
          <p:cNvPr id="1892" name="Shape 1892"/>
          <p:cNvSpPr/>
          <p:nvPr/>
        </p:nvSpPr>
        <p:spPr>
          <a:xfrm>
            <a:off x="1909570" y="3733433"/>
            <a:ext cx="2344336" cy="47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/>
              <a:t>virtual addresses: </a:t>
            </a:r>
          </a:p>
        </p:txBody>
      </p:sp>
      <p:sp>
        <p:nvSpPr>
          <p:cNvPr id="1893" name="Shape 1893"/>
          <p:cNvSpPr/>
          <p:nvPr/>
        </p:nvSpPr>
        <p:spPr>
          <a:xfrm>
            <a:off x="5226702" y="3647618"/>
            <a:ext cx="791674" cy="79167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DCDEE0"/>
                </a:solidFill>
              </a:defRPr>
            </a:pPr>
            <a:endParaRPr/>
          </a:p>
        </p:txBody>
      </p:sp>
      <p:sp>
        <p:nvSpPr>
          <p:cNvPr id="1894" name="Shape 1894"/>
          <p:cNvSpPr/>
          <p:nvPr/>
        </p:nvSpPr>
        <p:spPr>
          <a:xfrm>
            <a:off x="5988702" y="3647618"/>
            <a:ext cx="791674" cy="79167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DCDEE0"/>
                </a:solidFill>
              </a:defRPr>
            </a:pPr>
            <a:endParaRPr/>
          </a:p>
        </p:txBody>
      </p:sp>
      <p:sp>
        <p:nvSpPr>
          <p:cNvPr id="1895" name="Shape 1895"/>
          <p:cNvSpPr/>
          <p:nvPr/>
        </p:nvSpPr>
        <p:spPr>
          <a:xfrm>
            <a:off x="6750702" y="3647618"/>
            <a:ext cx="791674" cy="79167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DCDEE0"/>
                </a:solidFill>
              </a:defRPr>
            </a:pPr>
            <a:endParaRPr/>
          </a:p>
        </p:txBody>
      </p:sp>
      <p:sp>
        <p:nvSpPr>
          <p:cNvPr id="1896" name="Shape 1896"/>
          <p:cNvSpPr/>
          <p:nvPr/>
        </p:nvSpPr>
        <p:spPr>
          <a:xfrm>
            <a:off x="7512701" y="3647618"/>
            <a:ext cx="791674" cy="791674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DCDEE0"/>
                </a:solidFill>
              </a:defRPr>
            </a:pPr>
            <a:endParaRPr/>
          </a:p>
        </p:txBody>
      </p:sp>
      <p:sp>
        <p:nvSpPr>
          <p:cNvPr id="1897" name="Shape 1897"/>
          <p:cNvSpPr/>
          <p:nvPr/>
        </p:nvSpPr>
        <p:spPr>
          <a:xfrm>
            <a:off x="4725010" y="4687008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0</a:t>
            </a:r>
          </a:p>
        </p:txBody>
      </p:sp>
      <p:sp>
        <p:nvSpPr>
          <p:cNvPr id="1898" name="Shape 1898"/>
          <p:cNvSpPr/>
          <p:nvPr/>
        </p:nvSpPr>
        <p:spPr>
          <a:xfrm>
            <a:off x="5487010" y="4687008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1</a:t>
            </a:r>
          </a:p>
        </p:txBody>
      </p:sp>
      <p:sp>
        <p:nvSpPr>
          <p:cNvPr id="1899" name="Shape 1899"/>
          <p:cNvSpPr/>
          <p:nvPr/>
        </p:nvSpPr>
        <p:spPr>
          <a:xfrm>
            <a:off x="6249011" y="4687008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</a:t>
            </a:r>
          </a:p>
        </p:txBody>
      </p:sp>
      <p:sp>
        <p:nvSpPr>
          <p:cNvPr id="1900" name="Shape 1900"/>
          <p:cNvSpPr/>
          <p:nvPr/>
        </p:nvSpPr>
        <p:spPr>
          <a:xfrm>
            <a:off x="7011011" y="4687008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3</a:t>
            </a:r>
          </a:p>
        </p:txBody>
      </p:sp>
      <p:sp>
        <p:nvSpPr>
          <p:cNvPr id="1901" name="Shape 1901"/>
          <p:cNvSpPr/>
          <p:nvPr/>
        </p:nvSpPr>
        <p:spPr>
          <a:xfrm>
            <a:off x="7773010" y="4687008"/>
            <a:ext cx="220257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4</a:t>
            </a:r>
          </a:p>
        </p:txBody>
      </p:sp>
      <p:sp>
        <p:nvSpPr>
          <p:cNvPr id="1902" name="Shape 1902"/>
          <p:cNvSpPr/>
          <p:nvPr/>
        </p:nvSpPr>
        <p:spPr>
          <a:xfrm>
            <a:off x="4725010" y="2777028"/>
            <a:ext cx="1" cy="829773"/>
          </a:xfrm>
          <a:prstGeom prst="line">
            <a:avLst/>
          </a:prstGeom>
          <a:ln w="508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7" name="TextBox 16"/>
          <p:cNvSpPr txBox="1"/>
          <p:nvPr/>
        </p:nvSpPr>
        <p:spPr>
          <a:xfrm>
            <a:off x="238034" y="6258525"/>
            <a:ext cx="12822741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333333"/>
                </a:solidFill>
              </a:rPr>
              <a:t>Workload repeatedly accesses </a:t>
            </a:r>
            <a:r>
              <a:rPr lang="en-US" sz="3200" dirty="0" smtClean="0">
                <a:solidFill>
                  <a:srgbClr val="333333"/>
                </a:solidFill>
              </a:rPr>
              <a:t>same offset across 5 pages (</a:t>
            </a:r>
            <a:r>
              <a:rPr lang="en-US" sz="3200" dirty="0" err="1" smtClean="0">
                <a:solidFill>
                  <a:srgbClr val="333333"/>
                </a:solidFill>
              </a:rPr>
              <a:t>strided</a:t>
            </a:r>
            <a:r>
              <a:rPr lang="en-US" sz="3200" dirty="0" smtClean="0">
                <a:solidFill>
                  <a:srgbClr val="333333"/>
                </a:solidFill>
              </a:rPr>
              <a:t> access),</a:t>
            </a:r>
            <a:br>
              <a:rPr lang="en-US" sz="3200" dirty="0" smtClean="0">
                <a:solidFill>
                  <a:srgbClr val="333333"/>
                </a:solidFill>
              </a:rPr>
            </a:br>
            <a:r>
              <a:rPr lang="en-US" sz="3200" dirty="0" smtClean="0">
                <a:solidFill>
                  <a:srgbClr val="333333"/>
                </a:solidFill>
              </a:rPr>
              <a:t>but </a:t>
            </a:r>
            <a:r>
              <a:rPr lang="en-US" sz="3200" dirty="0" smtClean="0">
                <a:solidFill>
                  <a:srgbClr val="333333"/>
                </a:solidFill>
              </a:rPr>
              <a:t>only 4 TLB entries</a:t>
            </a:r>
          </a:p>
          <a:p>
            <a:pPr algn="l"/>
            <a:endParaRPr lang="en-US" sz="3200" dirty="0" smtClean="0">
              <a:solidFill>
                <a:srgbClr val="333333"/>
              </a:solidFill>
            </a:endParaRPr>
          </a:p>
          <a:p>
            <a:pPr algn="l"/>
            <a:r>
              <a:rPr lang="en-US" sz="3200" dirty="0" smtClean="0">
                <a:solidFill>
                  <a:srgbClr val="333333"/>
                </a:solidFill>
              </a:rPr>
              <a:t>What will TLB contents </a:t>
            </a:r>
            <a:r>
              <a:rPr lang="en-US" sz="3200" dirty="0" smtClean="0">
                <a:solidFill>
                  <a:srgbClr val="333333"/>
                </a:solidFill>
              </a:rPr>
              <a:t>be over time?</a:t>
            </a:r>
          </a:p>
          <a:p>
            <a:pPr algn="l"/>
            <a:r>
              <a:rPr lang="en-US" sz="3200" dirty="0" smtClean="0">
                <a:solidFill>
                  <a:srgbClr val="333333"/>
                </a:solidFill>
              </a:rPr>
              <a:t>How will TLB perform?</a:t>
            </a:r>
          </a:p>
          <a:p>
            <a:pPr algn="l"/>
            <a:endParaRPr lang="en-US" dirty="0" smtClean="0">
              <a:solidFill>
                <a:srgbClr val="333333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94" y="2038662"/>
            <a:ext cx="12250898" cy="7714937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P1: Due last </a:t>
            </a:r>
            <a:r>
              <a:rPr lang="en-US" sz="3800" dirty="0" smtClean="0"/>
              <a:t>Saturday : </a:t>
            </a:r>
            <a:r>
              <a:rPr lang="en-US" sz="3200" dirty="0" smtClean="0"/>
              <a:t>Graded </a:t>
            </a:r>
            <a:r>
              <a:rPr lang="en-US" sz="3200" dirty="0" smtClean="0"/>
              <a:t>soon</a:t>
            </a:r>
          </a:p>
          <a:p>
            <a:r>
              <a:rPr lang="en-US" sz="3800" dirty="0" smtClean="0"/>
              <a:t>Late </a:t>
            </a:r>
            <a:r>
              <a:rPr lang="en-US" sz="3800" dirty="0" err="1" smtClean="0"/>
              <a:t>handin</a:t>
            </a:r>
            <a:r>
              <a:rPr lang="en-US" sz="3800" dirty="0" smtClean="0"/>
              <a:t> </a:t>
            </a:r>
            <a:r>
              <a:rPr lang="en-US" sz="3800" dirty="0" smtClean="0"/>
              <a:t>directory for unusual circumstances</a:t>
            </a:r>
            <a:endParaRPr lang="en-US" sz="3800" dirty="0" smtClean="0"/>
          </a:p>
          <a:p>
            <a:r>
              <a:rPr lang="en-US" sz="3800" dirty="0" smtClean="0"/>
              <a:t>Project 2: Available now</a:t>
            </a:r>
          </a:p>
          <a:p>
            <a:pPr lvl="1"/>
            <a:r>
              <a:rPr lang="en-US" sz="3200" dirty="0" smtClean="0"/>
              <a:t>Due two weeks </a:t>
            </a:r>
            <a:r>
              <a:rPr lang="en-US" sz="3200" dirty="0" smtClean="0"/>
              <a:t>from yesterday: </a:t>
            </a:r>
            <a:r>
              <a:rPr lang="en-US" sz="3200" dirty="0" smtClean="0"/>
              <a:t>Monday, Oct 5</a:t>
            </a:r>
          </a:p>
          <a:p>
            <a:pPr lvl="1"/>
            <a:r>
              <a:rPr lang="en-US" sz="3200" dirty="0" smtClean="0"/>
              <a:t>Can work with project partner in your discussion section (unofficial)</a:t>
            </a:r>
          </a:p>
          <a:p>
            <a:pPr lvl="1"/>
            <a:r>
              <a:rPr lang="en-US" sz="3200" dirty="0" smtClean="0"/>
              <a:t>Two parts:</a:t>
            </a:r>
          </a:p>
          <a:p>
            <a:pPr lvl="2"/>
            <a:r>
              <a:rPr lang="en-US" sz="3200" dirty="0" smtClean="0"/>
              <a:t>Linux: Shell -- fork() and exec(), file redirection, history</a:t>
            </a:r>
          </a:p>
          <a:p>
            <a:pPr lvl="2"/>
            <a:r>
              <a:rPr lang="en-US" sz="3200" dirty="0" smtClean="0"/>
              <a:t>Xv6: Scheduler – simplistic MLFQ</a:t>
            </a:r>
          </a:p>
          <a:p>
            <a:pPr lvl="2"/>
            <a:r>
              <a:rPr lang="en-US" sz="3200" dirty="0" smtClean="0"/>
              <a:t>Two discussion videos again; watch early and often</a:t>
            </a:r>
            <a:r>
              <a:rPr lang="en-US" sz="3200" dirty="0" smtClean="0"/>
              <a:t>!</a:t>
            </a:r>
          </a:p>
          <a:p>
            <a:pPr lvl="1"/>
            <a:r>
              <a:rPr lang="en-US" sz="3200" b="1" dirty="0" smtClean="0"/>
              <a:t>Fill out form on course web page if you would like project partner assigned (5:35 Wed)</a:t>
            </a:r>
          </a:p>
          <a:p>
            <a:pPr lvl="1"/>
            <a:r>
              <a:rPr lang="en-US" sz="3200" b="1" dirty="0" smtClean="0"/>
              <a:t>Communicate with your project partner!</a:t>
            </a:r>
            <a:endParaRPr lang="en-US" sz="3200" b="1" dirty="0" smtClean="0"/>
          </a:p>
          <a:p>
            <a:r>
              <a:rPr lang="en-US" sz="3800" dirty="0" smtClean="0"/>
              <a:t>Exam 1: Two weeks, Thu 10/1 7:15 – 9:15 in </a:t>
            </a:r>
            <a:r>
              <a:rPr lang="en-US" sz="3800" b="1" dirty="0" smtClean="0"/>
              <a:t>Humanities Bldg, Room 3650</a:t>
            </a:r>
          </a:p>
          <a:p>
            <a:pPr lvl="1"/>
            <a:r>
              <a:rPr lang="en-US" sz="3200" dirty="0" smtClean="0"/>
              <a:t>Class time that day for review</a:t>
            </a:r>
          </a:p>
          <a:p>
            <a:pPr lvl="1"/>
            <a:r>
              <a:rPr lang="en-US" sz="3200" dirty="0" smtClean="0"/>
              <a:t>Look at </a:t>
            </a:r>
            <a:r>
              <a:rPr lang="en-US" sz="3200" dirty="0" err="1" smtClean="0"/>
              <a:t>homeworks</a:t>
            </a:r>
            <a:r>
              <a:rPr lang="en-US" sz="3200" dirty="0" smtClean="0"/>
              <a:t> / simulations for sample </a:t>
            </a:r>
            <a:r>
              <a:rPr lang="en-US" sz="3200" dirty="0" smtClean="0"/>
              <a:t>questions</a:t>
            </a:r>
          </a:p>
          <a:p>
            <a:pPr lvl="1"/>
            <a:r>
              <a:rPr lang="en-US" sz="3200" b="1" dirty="0" smtClean="0"/>
              <a:t>Fill out form on course web if you have academic conflict and must take alternate exam : </a:t>
            </a:r>
            <a:br>
              <a:rPr lang="en-US" sz="3200" b="1" dirty="0" smtClean="0"/>
            </a:br>
            <a:r>
              <a:rPr lang="en-US" sz="3200" b="1" dirty="0" smtClean="0"/>
              <a:t>DEADLINE THURSDAY; Notify Friday</a:t>
            </a:r>
            <a:endParaRPr lang="en-US" sz="3200" b="1" dirty="0" smtClean="0"/>
          </a:p>
          <a:p>
            <a:r>
              <a:rPr lang="en-US" sz="3800" dirty="0" smtClean="0"/>
              <a:t>Reading for </a:t>
            </a:r>
            <a:r>
              <a:rPr lang="en-US" sz="3800" dirty="0" smtClean="0"/>
              <a:t>today: </a:t>
            </a:r>
            <a:r>
              <a:rPr lang="en-US" sz="3200" dirty="0" smtClean="0"/>
              <a:t>Chapter 19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" name="Shape 19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 smtClean="0">
                <a:solidFill>
                  <a:srgbClr val="FFFFFF"/>
                </a:solidFill>
              </a:rPr>
              <a:t>TLB Replacement </a:t>
            </a:r>
            <a:r>
              <a:rPr sz="6500" dirty="0" smtClean="0">
                <a:solidFill>
                  <a:srgbClr val="FFFFFF"/>
                </a:solidFill>
              </a:rPr>
              <a:t>policies</a:t>
            </a:r>
            <a:endParaRPr sz="6500" dirty="0">
              <a:solidFill>
                <a:srgbClr val="FFFFFF"/>
              </a:solidFill>
            </a:endParaRPr>
          </a:p>
        </p:txBody>
      </p:sp>
      <p:sp>
        <p:nvSpPr>
          <p:cNvPr id="4" name="Shape 1906"/>
          <p:cNvSpPr txBox="1">
            <a:spLocks/>
          </p:cNvSpPr>
          <p:nvPr/>
        </p:nvSpPr>
        <p:spPr>
          <a:xfrm>
            <a:off x="744204" y="2436989"/>
            <a:ext cx="11514138" cy="5054601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>
            <a:lvl1pPr marL="401857" indent="-401857" algn="l" defTabSz="1300393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776" indent="-419919" algn="l" defTabSz="1300393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34" indent="-401857" algn="l" defTabSz="1300393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492" indent="-401857" algn="l" defTabSz="1300393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349" indent="-401857" algn="l" defTabSz="1300393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081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278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475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671" indent="-325098" algn="l" defTabSz="130039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LRU</a:t>
            </a:r>
            <a:r>
              <a:rPr lang="en-US" sz="3800" dirty="0" smtClean="0">
                <a:solidFill>
                  <a:srgbClr val="333333"/>
                </a:solidFill>
              </a:rPr>
              <a:t>: evict Least-Recently Used TLB slot when needed</a:t>
            </a:r>
          </a:p>
          <a:p>
            <a:pPr lvl="1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(More on LRU later in policies next week)</a:t>
            </a:r>
          </a:p>
          <a:p>
            <a:pPr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Random</a:t>
            </a:r>
            <a:r>
              <a:rPr lang="en-US" sz="3800" dirty="0" smtClean="0">
                <a:solidFill>
                  <a:srgbClr val="333333"/>
                </a:solidFill>
              </a:rPr>
              <a:t>: Evict randomly </a:t>
            </a:r>
            <a:r>
              <a:rPr lang="en-US" sz="3800" dirty="0" err="1" smtClean="0">
                <a:solidFill>
                  <a:srgbClr val="333333"/>
                </a:solidFill>
              </a:rPr>
              <a:t>choosen</a:t>
            </a:r>
            <a:r>
              <a:rPr lang="en-US" sz="3800" dirty="0" smtClean="0">
                <a:solidFill>
                  <a:srgbClr val="333333"/>
                </a:solidFill>
              </a:rPr>
              <a:t> entry 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>
                <a:solidFill>
                  <a:srgbClr val="333333"/>
                </a:solidFill>
              </a:rPr>
              <a:t>Sometimes random is better than a “smart” policy!</a:t>
            </a:r>
            <a:endParaRPr lang="en-US" sz="3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89" y="2600962"/>
            <a:ext cx="12345400" cy="611180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can system improve TLB performance </a:t>
            </a:r>
            <a:r>
              <a:rPr lang="en-US" dirty="0" smtClean="0"/>
              <a:t>(hit rate) given </a:t>
            </a:r>
            <a:r>
              <a:rPr lang="en-US" dirty="0" smtClean="0"/>
              <a:t>fixed number of TLB </a:t>
            </a:r>
            <a:r>
              <a:rPr lang="en-US" dirty="0" smtClean="0"/>
              <a:t>entries?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Increase page size </a:t>
            </a:r>
            <a:endParaRPr lang="en-US" dirty="0" smtClean="0"/>
          </a:p>
          <a:p>
            <a:pPr lvl="1">
              <a:buNone/>
            </a:pPr>
            <a:r>
              <a:rPr lang="en-US" dirty="0"/>
              <a:t>F</a:t>
            </a:r>
            <a:r>
              <a:rPr lang="en-US" dirty="0" smtClean="0"/>
              <a:t>ewer </a:t>
            </a:r>
            <a:r>
              <a:rPr lang="en-US" dirty="0" smtClean="0"/>
              <a:t>unique translations needed to access same amount of memory)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" name="Shape 19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 dirty="0">
                <a:solidFill>
                  <a:srgbClr val="FFFFFF"/>
                </a:solidFill>
              </a:rPr>
              <a:t>Context Switches</a:t>
            </a:r>
          </a:p>
        </p:txBody>
      </p:sp>
      <p:sp>
        <p:nvSpPr>
          <p:cNvPr id="1918" name="Shape 1918"/>
          <p:cNvSpPr>
            <a:spLocks noGrp="1"/>
          </p:cNvSpPr>
          <p:nvPr>
            <p:ph type="body" idx="4294967295"/>
          </p:nvPr>
        </p:nvSpPr>
        <p:spPr>
          <a:xfrm>
            <a:off x="549499" y="2295682"/>
            <a:ext cx="11967288" cy="70281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effectLst/>
              </a:rPr>
              <a:t>What happens if a process uses </a:t>
            </a:r>
            <a:r>
              <a:rPr sz="3800" dirty="0" smtClean="0">
                <a:effectLst/>
              </a:rPr>
              <a:t>cached </a:t>
            </a:r>
            <a:r>
              <a:rPr sz="3800" dirty="0" smtClean="0">
                <a:effectLst/>
              </a:rPr>
              <a:t>TLB</a:t>
            </a:r>
            <a:r>
              <a:rPr lang="en-US" sz="3800" dirty="0" smtClean="0">
                <a:effectLst/>
              </a:rPr>
              <a:t> </a:t>
            </a:r>
            <a:r>
              <a:rPr sz="3800" dirty="0" smtClean="0">
                <a:effectLst/>
              </a:rPr>
              <a:t>entries </a:t>
            </a:r>
            <a:r>
              <a:rPr sz="3800" dirty="0">
                <a:effectLst/>
              </a:rPr>
              <a:t>from another process?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effectLst/>
              </a:rPr>
              <a:t>Solutions?</a:t>
            </a:r>
            <a:endParaRPr lang="en-US" sz="3800" dirty="0">
              <a:effectLst/>
            </a:endParaRPr>
          </a:p>
          <a:p>
            <a:pPr marL="742950" lvl="0" indent="-74295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effectLst/>
              </a:rPr>
              <a:t>Fl</a:t>
            </a:r>
            <a:r>
              <a:rPr sz="3800" dirty="0" smtClean="0">
                <a:effectLst/>
              </a:rPr>
              <a:t>ush </a:t>
            </a:r>
            <a:r>
              <a:rPr sz="3800" dirty="0">
                <a:effectLst/>
              </a:rPr>
              <a:t>TLB on each </a:t>
            </a:r>
            <a:r>
              <a:rPr sz="3800" dirty="0" smtClean="0">
                <a:effectLst/>
              </a:rPr>
              <a:t>switch</a:t>
            </a:r>
            <a:endParaRPr lang="en-US" sz="3800" dirty="0" smtClean="0">
              <a:effectLst/>
            </a:endParaRPr>
          </a:p>
          <a:p>
            <a:pPr marL="1162869" lvl="1" indent="-742950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effectLst/>
              </a:rPr>
              <a:t>Costly; lose all recently cached translations</a:t>
            </a:r>
            <a:endParaRPr lang="en-US" sz="3500" dirty="0" smtClean="0">
              <a:effectLst/>
            </a:endParaRPr>
          </a:p>
          <a:p>
            <a:pPr marL="742950" lvl="0" indent="-742950"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effectLst/>
              </a:rPr>
              <a:t>Track </a:t>
            </a:r>
            <a:r>
              <a:rPr sz="3800" dirty="0" smtClean="0">
                <a:effectLst/>
              </a:rPr>
              <a:t>which </a:t>
            </a:r>
            <a:r>
              <a:rPr sz="3800" dirty="0">
                <a:effectLst/>
              </a:rPr>
              <a:t>entries are for </a:t>
            </a:r>
            <a:r>
              <a:rPr lang="en-US" sz="3800" dirty="0" smtClean="0">
                <a:effectLst/>
              </a:rPr>
              <a:t>which </a:t>
            </a:r>
            <a:r>
              <a:rPr sz="3800" dirty="0" smtClean="0">
                <a:effectLst/>
              </a:rPr>
              <a:t>process</a:t>
            </a:r>
            <a:endParaRPr lang="en-US" sz="3800" dirty="0" smtClean="0">
              <a:effectLst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  <a:effectLst/>
              </a:rPr>
              <a:t>Address Space Identifier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  <a:effectLst/>
              </a:rPr>
              <a:t>Tag each TLB entry with an 8-bit ASID</a:t>
            </a:r>
            <a:br>
              <a:rPr lang="en-US" sz="3500" dirty="0" smtClean="0">
                <a:solidFill>
                  <a:srgbClr val="333333"/>
                </a:solidFill>
                <a:effectLst/>
              </a:rPr>
            </a:br>
            <a:r>
              <a:rPr lang="en-US" sz="3500" dirty="0" smtClean="0">
                <a:solidFill>
                  <a:srgbClr val="333333"/>
                </a:solidFill>
                <a:effectLst/>
              </a:rPr>
              <a:t> - how many </a:t>
            </a:r>
            <a:r>
              <a:rPr lang="en-US" sz="3500" dirty="0" err="1" smtClean="0">
                <a:solidFill>
                  <a:srgbClr val="333333"/>
                </a:solidFill>
                <a:effectLst/>
              </a:rPr>
              <a:t>ASIDs</a:t>
            </a:r>
            <a:r>
              <a:rPr lang="en-US" sz="3500" dirty="0" smtClean="0">
                <a:solidFill>
                  <a:srgbClr val="333333"/>
                </a:solidFill>
                <a:effectLst/>
              </a:rPr>
              <a:t> do we get?</a:t>
            </a:r>
            <a:br>
              <a:rPr lang="en-US" sz="3500" dirty="0" smtClean="0">
                <a:solidFill>
                  <a:srgbClr val="333333"/>
                </a:solidFill>
                <a:effectLst/>
              </a:rPr>
            </a:br>
            <a:r>
              <a:rPr lang="en-US" sz="3500" dirty="0" smtClean="0">
                <a:solidFill>
                  <a:srgbClr val="333333"/>
                </a:solidFill>
                <a:effectLst/>
              </a:rPr>
              <a:t> - why not use PIDs</a:t>
            </a:r>
            <a:r>
              <a:rPr lang="en-US" sz="3500" dirty="0" smtClean="0">
                <a:solidFill>
                  <a:srgbClr val="333333"/>
                </a:solidFill>
                <a:effectLst/>
              </a:rPr>
              <a:t>?</a:t>
            </a:r>
            <a:endParaRPr sz="3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Shape 2143"/>
          <p:cNvSpPr/>
          <p:nvPr/>
        </p:nvSpPr>
        <p:spPr>
          <a:xfrm flipH="1" flipV="1">
            <a:off x="4006533" y="3446680"/>
            <a:ext cx="453074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2144" name="Shape 2144"/>
          <p:cNvSpPr/>
          <p:nvPr/>
        </p:nvSpPr>
        <p:spPr>
          <a:xfrm>
            <a:off x="1428326" y="3824276"/>
            <a:ext cx="2500521" cy="762041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2145" name="Shape 2145"/>
          <p:cNvSpPr/>
          <p:nvPr/>
        </p:nvSpPr>
        <p:spPr>
          <a:xfrm>
            <a:off x="1428326" y="4586275"/>
            <a:ext cx="2500521" cy="762042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2146" name="Shape 2146"/>
          <p:cNvSpPr/>
          <p:nvPr/>
        </p:nvSpPr>
        <p:spPr>
          <a:xfrm>
            <a:off x="1428326" y="5348276"/>
            <a:ext cx="2500521" cy="762042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2147" name="Shape 2147"/>
          <p:cNvSpPr/>
          <p:nvPr/>
        </p:nvSpPr>
        <p:spPr>
          <a:xfrm>
            <a:off x="1428326" y="6110276"/>
            <a:ext cx="2500521" cy="762042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2148" name="Shape 2148"/>
          <p:cNvSpPr/>
          <p:nvPr/>
        </p:nvSpPr>
        <p:spPr>
          <a:xfrm>
            <a:off x="1428326" y="3062275"/>
            <a:ext cx="2500521" cy="491568"/>
          </a:xfrm>
          <a:prstGeom prst="rect">
            <a:avLst/>
          </a:prstGeom>
          <a:solidFill>
            <a:srgbClr val="53585F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PT</a:t>
            </a:r>
          </a:p>
        </p:txBody>
      </p:sp>
      <p:sp>
        <p:nvSpPr>
          <p:cNvPr id="2149" name="Shape 2149"/>
          <p:cNvSpPr/>
          <p:nvPr/>
        </p:nvSpPr>
        <p:spPr>
          <a:xfrm>
            <a:off x="1428326" y="6872275"/>
            <a:ext cx="2500521" cy="762042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2150" name="Shape 2150"/>
          <p:cNvSpPr/>
          <p:nvPr/>
        </p:nvSpPr>
        <p:spPr>
          <a:xfrm>
            <a:off x="675323" y="5931317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16 KB</a:t>
            </a:r>
          </a:p>
        </p:txBody>
      </p:sp>
      <p:sp>
        <p:nvSpPr>
          <p:cNvPr id="2151" name="Shape 2151"/>
          <p:cNvSpPr/>
          <p:nvPr/>
        </p:nvSpPr>
        <p:spPr>
          <a:xfrm>
            <a:off x="675323" y="6655217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20 KB</a:t>
            </a:r>
          </a:p>
        </p:txBody>
      </p:sp>
      <p:sp>
        <p:nvSpPr>
          <p:cNvPr id="2152" name="Shape 2152"/>
          <p:cNvSpPr/>
          <p:nvPr/>
        </p:nvSpPr>
        <p:spPr>
          <a:xfrm>
            <a:off x="675323" y="7417218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24 KB</a:t>
            </a:r>
          </a:p>
        </p:txBody>
      </p:sp>
      <p:sp>
        <p:nvSpPr>
          <p:cNvPr id="2153" name="Shape 2153"/>
          <p:cNvSpPr/>
          <p:nvPr/>
        </p:nvSpPr>
        <p:spPr>
          <a:xfrm>
            <a:off x="792992" y="4407318"/>
            <a:ext cx="60618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8 KB</a:t>
            </a:r>
          </a:p>
        </p:txBody>
      </p:sp>
      <p:sp>
        <p:nvSpPr>
          <p:cNvPr id="2154" name="Shape 2154"/>
          <p:cNvSpPr/>
          <p:nvPr/>
        </p:nvSpPr>
        <p:spPr>
          <a:xfrm>
            <a:off x="675323" y="5169317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12 KB</a:t>
            </a:r>
          </a:p>
        </p:txBody>
      </p:sp>
      <p:sp>
        <p:nvSpPr>
          <p:cNvPr id="2155" name="Shape 2155"/>
          <p:cNvSpPr/>
          <p:nvPr/>
        </p:nvSpPr>
        <p:spPr>
          <a:xfrm>
            <a:off x="792992" y="3645317"/>
            <a:ext cx="60618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4 KB</a:t>
            </a:r>
          </a:p>
        </p:txBody>
      </p:sp>
      <p:sp>
        <p:nvSpPr>
          <p:cNvPr id="2156" name="Shape 2156"/>
          <p:cNvSpPr/>
          <p:nvPr/>
        </p:nvSpPr>
        <p:spPr>
          <a:xfrm>
            <a:off x="792992" y="2883317"/>
            <a:ext cx="60618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0 KB</a:t>
            </a:r>
          </a:p>
        </p:txBody>
      </p:sp>
      <p:sp>
        <p:nvSpPr>
          <p:cNvPr id="2157" name="Shape 2157"/>
          <p:cNvSpPr/>
          <p:nvPr/>
        </p:nvSpPr>
        <p:spPr>
          <a:xfrm flipV="1">
            <a:off x="9523622" y="4813822"/>
            <a:ext cx="1" cy="411695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2158" name="Shape 2158"/>
          <p:cNvSpPr/>
          <p:nvPr/>
        </p:nvSpPr>
        <p:spPr>
          <a:xfrm flipH="1" flipV="1">
            <a:off x="6695782" y="5217321"/>
            <a:ext cx="592424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2159" name="Shape 2159"/>
          <p:cNvSpPr/>
          <p:nvPr/>
        </p:nvSpPr>
        <p:spPr>
          <a:xfrm>
            <a:off x="6812455" y="4788316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Virtual</a:t>
            </a:r>
          </a:p>
        </p:txBody>
      </p:sp>
      <p:sp>
        <p:nvSpPr>
          <p:cNvPr id="2160" name="Shape 2160"/>
          <p:cNvSpPr/>
          <p:nvPr/>
        </p:nvSpPr>
        <p:spPr>
          <a:xfrm>
            <a:off x="9704258" y="4777503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Physical</a:t>
            </a:r>
          </a:p>
        </p:txBody>
      </p:sp>
      <p:sp>
        <p:nvSpPr>
          <p:cNvPr id="2161" name="Shape 2161"/>
          <p:cNvSpPr/>
          <p:nvPr/>
        </p:nvSpPr>
        <p:spPr>
          <a:xfrm>
            <a:off x="1428326" y="3446682"/>
            <a:ext cx="2500521" cy="377634"/>
          </a:xfrm>
          <a:prstGeom prst="rect">
            <a:avLst/>
          </a:prstGeom>
          <a:solidFill>
            <a:srgbClr val="A6AAA8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PT</a:t>
            </a:r>
          </a:p>
        </p:txBody>
      </p:sp>
      <p:sp>
        <p:nvSpPr>
          <p:cNvPr id="2162" name="Shape 2162"/>
          <p:cNvSpPr/>
          <p:nvPr/>
        </p:nvSpPr>
        <p:spPr>
          <a:xfrm>
            <a:off x="1428326" y="7634275"/>
            <a:ext cx="2500521" cy="762042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2163" name="Shape 2163"/>
          <p:cNvSpPr/>
          <p:nvPr/>
        </p:nvSpPr>
        <p:spPr>
          <a:xfrm>
            <a:off x="675323" y="8179217"/>
            <a:ext cx="7238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28 KB</a:t>
            </a:r>
          </a:p>
        </p:txBody>
      </p:sp>
      <p:sp>
        <p:nvSpPr>
          <p:cNvPr id="2164" name="Shape 2164"/>
          <p:cNvSpPr/>
          <p:nvPr/>
        </p:nvSpPr>
        <p:spPr>
          <a:xfrm>
            <a:off x="4459607" y="3158183"/>
            <a:ext cx="718139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PTBR</a:t>
            </a:r>
          </a:p>
        </p:txBody>
      </p:sp>
      <p:sp>
        <p:nvSpPr>
          <p:cNvPr id="2165" name="Shape 2165"/>
          <p:cNvSpPr/>
          <p:nvPr/>
        </p:nvSpPr>
        <p:spPr>
          <a:xfrm>
            <a:off x="6812455" y="5296317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load 0x1444</a:t>
            </a:r>
          </a:p>
        </p:txBody>
      </p:sp>
      <p:sp>
        <p:nvSpPr>
          <p:cNvPr id="2166" name="Shape 2166"/>
          <p:cNvSpPr/>
          <p:nvPr/>
        </p:nvSpPr>
        <p:spPr>
          <a:xfrm>
            <a:off x="9715651" y="5296317"/>
            <a:ext cx="310279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load 0x2444</a:t>
            </a:r>
          </a:p>
        </p:txBody>
      </p:sp>
      <p:sp>
        <p:nvSpPr>
          <p:cNvPr id="2167" name="Shape 2167"/>
          <p:cNvSpPr/>
          <p:nvPr/>
        </p:nvSpPr>
        <p:spPr>
          <a:xfrm>
            <a:off x="6812455" y="5804316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load 0x1444</a:t>
            </a:r>
          </a:p>
        </p:txBody>
      </p:sp>
      <p:sp>
        <p:nvSpPr>
          <p:cNvPr id="2168" name="Shape 2168"/>
          <p:cNvSpPr/>
          <p:nvPr/>
        </p:nvSpPr>
        <p:spPr>
          <a:xfrm>
            <a:off x="9715651" y="5804316"/>
            <a:ext cx="310279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load 0x5444</a:t>
            </a:r>
          </a:p>
        </p:txBody>
      </p:sp>
      <p:sp>
        <p:nvSpPr>
          <p:cNvPr id="2169" name="Shape 2169"/>
          <p:cNvSpPr/>
          <p:nvPr/>
        </p:nvSpPr>
        <p:spPr>
          <a:xfrm>
            <a:off x="9257432" y="2910533"/>
            <a:ext cx="2423985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P1 pagetable (ASID 11)</a:t>
            </a:r>
          </a:p>
        </p:txBody>
      </p:sp>
      <p:sp>
        <p:nvSpPr>
          <p:cNvPr id="2170" name="Shape 2170"/>
          <p:cNvSpPr/>
          <p:nvPr/>
        </p:nvSpPr>
        <p:spPr>
          <a:xfrm>
            <a:off x="6587295" y="2852674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1</a:t>
            </a:r>
          </a:p>
        </p:txBody>
      </p:sp>
      <p:sp>
        <p:nvSpPr>
          <p:cNvPr id="2171" name="Shape 2171"/>
          <p:cNvSpPr/>
          <p:nvPr/>
        </p:nvSpPr>
        <p:spPr>
          <a:xfrm>
            <a:off x="7240575" y="2852674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5</a:t>
            </a:r>
          </a:p>
        </p:txBody>
      </p:sp>
      <p:sp>
        <p:nvSpPr>
          <p:cNvPr id="2172" name="Shape 2172"/>
          <p:cNvSpPr/>
          <p:nvPr/>
        </p:nvSpPr>
        <p:spPr>
          <a:xfrm>
            <a:off x="7893854" y="2852674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4</a:t>
            </a:r>
          </a:p>
        </p:txBody>
      </p:sp>
      <p:sp>
        <p:nvSpPr>
          <p:cNvPr id="2173" name="Shape 2173"/>
          <p:cNvSpPr/>
          <p:nvPr/>
        </p:nvSpPr>
        <p:spPr>
          <a:xfrm>
            <a:off x="8478564" y="2852674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…</a:t>
            </a:r>
          </a:p>
        </p:txBody>
      </p:sp>
      <p:sp>
        <p:nvSpPr>
          <p:cNvPr id="2174" name="Shape 2174"/>
          <p:cNvSpPr/>
          <p:nvPr/>
        </p:nvSpPr>
        <p:spPr>
          <a:xfrm>
            <a:off x="9257432" y="3672532"/>
            <a:ext cx="2423985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P2 pagetable (ASID 12)</a:t>
            </a:r>
          </a:p>
        </p:txBody>
      </p:sp>
      <p:sp>
        <p:nvSpPr>
          <p:cNvPr id="2175" name="Shape 2175"/>
          <p:cNvSpPr/>
          <p:nvPr/>
        </p:nvSpPr>
        <p:spPr>
          <a:xfrm>
            <a:off x="6587297" y="3614674"/>
            <a:ext cx="641766" cy="495302"/>
          </a:xfrm>
          <a:prstGeom prst="rect">
            <a:avLst/>
          </a:prstGeom>
          <a:solidFill>
            <a:srgbClr val="A6AAA8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6</a:t>
            </a:r>
          </a:p>
        </p:txBody>
      </p:sp>
      <p:sp>
        <p:nvSpPr>
          <p:cNvPr id="2176" name="Shape 2176"/>
          <p:cNvSpPr/>
          <p:nvPr/>
        </p:nvSpPr>
        <p:spPr>
          <a:xfrm>
            <a:off x="7240575" y="3614674"/>
            <a:ext cx="641766" cy="495302"/>
          </a:xfrm>
          <a:prstGeom prst="rect">
            <a:avLst/>
          </a:prstGeom>
          <a:solidFill>
            <a:srgbClr val="A6AAA8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2</a:t>
            </a:r>
          </a:p>
        </p:txBody>
      </p:sp>
      <p:sp>
        <p:nvSpPr>
          <p:cNvPr id="2177" name="Shape 2177"/>
          <p:cNvSpPr/>
          <p:nvPr/>
        </p:nvSpPr>
        <p:spPr>
          <a:xfrm>
            <a:off x="7893854" y="3614674"/>
            <a:ext cx="641766" cy="495302"/>
          </a:xfrm>
          <a:prstGeom prst="rect">
            <a:avLst/>
          </a:prstGeom>
          <a:solidFill>
            <a:srgbClr val="A6AAA8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3</a:t>
            </a:r>
          </a:p>
        </p:txBody>
      </p:sp>
      <p:sp>
        <p:nvSpPr>
          <p:cNvPr id="2178" name="Shape 2178"/>
          <p:cNvSpPr/>
          <p:nvPr/>
        </p:nvSpPr>
        <p:spPr>
          <a:xfrm>
            <a:off x="8478564" y="3614674"/>
            <a:ext cx="641766" cy="495302"/>
          </a:xfrm>
          <a:prstGeom prst="rect">
            <a:avLst/>
          </a:prstGeom>
          <a:solidFill>
            <a:srgbClr val="A6AAA8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…</a:t>
            </a:r>
          </a:p>
        </p:txBody>
      </p:sp>
      <p:graphicFrame>
        <p:nvGraphicFramePr>
          <p:cNvPr id="2179" name="Table 2179"/>
          <p:cNvGraphicFramePr/>
          <p:nvPr/>
        </p:nvGraphicFramePr>
        <p:xfrm>
          <a:off x="5029200" y="6758738"/>
          <a:ext cx="3449363" cy="2718819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921813"/>
                <a:gridCol w="654189"/>
                <a:gridCol w="921813"/>
                <a:gridCol w="951548"/>
              </a:tblGrid>
              <a:tr h="83853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Valid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Virt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Phys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ASID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70070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180" name="Shape 2180"/>
          <p:cNvSpPr/>
          <p:nvPr/>
        </p:nvSpPr>
        <p:spPr>
          <a:xfrm>
            <a:off x="4927667" y="6227473"/>
            <a:ext cx="61925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TLB:</a:t>
            </a:r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</a:t>
            </a:r>
            <a:r>
              <a:rPr lang="en-US" dirty="0" smtClean="0"/>
              <a:t>Example with ASID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85319" y="5306570"/>
            <a:ext cx="11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333333"/>
                </a:solidFill>
              </a:rPr>
              <a:t>ASID: 12</a:t>
            </a:r>
            <a:endParaRPr lang="en-US" sz="1800" dirty="0">
              <a:solidFill>
                <a:srgbClr val="333333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91187" y="5828302"/>
            <a:ext cx="11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333333"/>
                </a:solidFill>
              </a:rPr>
              <a:t>ASID: 11</a:t>
            </a:r>
            <a:endParaRPr lang="en-US" sz="1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4 -0.00033 L 0.00134 -0.03157 " pathEditMode="relative" ptsTypes="AA">
                                      <p:cBhvr>
                                        <p:cTn id="10" dur="20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3" grpId="0" animBg="1"/>
      <p:bldP spid="2166" grpId="0" animBg="1"/>
      <p:bldP spid="2167" grpId="0" animBg="1"/>
      <p:bldP spid="2168" grpId="0" animBg="1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" name="Shape 21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67335">
              <a:defRPr sz="1800">
                <a:solidFill>
                  <a:srgbClr val="000000"/>
                </a:solidFill>
              </a:defRPr>
            </a:pPr>
            <a:r>
              <a:rPr lang="en-US" sz="6400" dirty="0" smtClean="0">
                <a:solidFill>
                  <a:srgbClr val="FFFFFF"/>
                </a:solidFill>
                <a:ea typeface="Helvetica"/>
                <a:cs typeface="Helvetica"/>
                <a:sym typeface="Helvetica"/>
              </a:rPr>
              <a:t>TLB Performance </a:t>
            </a:r>
            <a:endParaRPr sz="6400" dirty="0">
              <a:solidFill>
                <a:srgbClr val="FFFFFF"/>
              </a:solidFill>
            </a:endParaRPr>
          </a:p>
        </p:txBody>
      </p:sp>
      <p:sp>
        <p:nvSpPr>
          <p:cNvPr id="2183" name="Shape 2183"/>
          <p:cNvSpPr>
            <a:spLocks noGrp="1"/>
          </p:cNvSpPr>
          <p:nvPr>
            <p:ph type="body" idx="4294967295"/>
          </p:nvPr>
        </p:nvSpPr>
        <p:spPr>
          <a:xfrm>
            <a:off x="378544" y="2428406"/>
            <a:ext cx="11099800" cy="65207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Context switches are </a:t>
            </a:r>
            <a:r>
              <a:rPr sz="3800" dirty="0" smtClean="0"/>
              <a:t>expensive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Even with ASID, other processes “pollute</a:t>
            </a:r>
            <a:r>
              <a:rPr sz="3800" dirty="0" smtClean="0"/>
              <a:t>” </a:t>
            </a:r>
            <a:r>
              <a:rPr sz="3800" dirty="0" smtClean="0"/>
              <a:t>TLB</a:t>
            </a:r>
            <a:endParaRPr lang="en-US" sz="3800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Discard process A’s TLB entries for process B’s entries</a:t>
            </a:r>
            <a:endParaRPr lang="en-US" sz="35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lang="en-US" sz="3800" dirty="0" smtClean="0"/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Architectures can have multiple </a:t>
            </a:r>
            <a:r>
              <a:rPr lang="en-US" sz="3800" dirty="0" err="1" smtClean="0"/>
              <a:t>TLBs</a:t>
            </a:r>
            <a:endParaRPr lang="en-US" sz="3800" dirty="0" smtClean="0"/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1 TLB for data, 1 TLB for instructions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/>
              <a:t>1 TLB for regular pages, 1 TLB for “super pages”</a:t>
            </a:r>
            <a:endParaRPr sz="3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" name="Shape 21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7200" dirty="0" smtClean="0">
                <a:solidFill>
                  <a:srgbClr val="FFFFFF"/>
                </a:solidFill>
              </a:rPr>
              <a:t>HW and OS Roles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2189" name="Shape 2189"/>
          <p:cNvSpPr>
            <a:spLocks noGrp="1"/>
          </p:cNvSpPr>
          <p:nvPr>
            <p:ph type="body" idx="4294967295"/>
          </p:nvPr>
        </p:nvSpPr>
        <p:spPr>
          <a:xfrm>
            <a:off x="794176" y="2552116"/>
            <a:ext cx="11099800" cy="67649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Who Handles TLB MISS</a:t>
            </a:r>
            <a:r>
              <a:rPr lang="en-US" sz="3200" dirty="0" smtClean="0"/>
              <a:t>?  </a:t>
            </a:r>
            <a:r>
              <a:rPr sz="3100" b="1" dirty="0" smtClean="0">
                <a:latin typeface="Helvetica"/>
                <a:ea typeface="Helvetica"/>
                <a:cs typeface="Helvetica"/>
                <a:sym typeface="Helvetica"/>
              </a:rPr>
              <a:t>H/W</a:t>
            </a:r>
            <a:r>
              <a:rPr sz="3100" dirty="0" smtClean="0"/>
              <a:t> </a:t>
            </a:r>
            <a:r>
              <a:rPr sz="3100" dirty="0"/>
              <a:t>or </a:t>
            </a:r>
            <a:r>
              <a:rPr sz="3100" b="1" dirty="0">
                <a:latin typeface="Helvetica"/>
                <a:ea typeface="Helvetica"/>
                <a:cs typeface="Helvetica"/>
                <a:sym typeface="Helvetica"/>
              </a:rPr>
              <a:t>OS</a:t>
            </a:r>
            <a:r>
              <a:rPr sz="3100" dirty="0"/>
              <a:t>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1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H/W</a:t>
            </a:r>
            <a:r>
              <a:rPr sz="3100" dirty="0">
                <a:solidFill>
                  <a:srgbClr val="333333"/>
                </a:solidFill>
              </a:rPr>
              <a:t>: CPU must know where pagetables </a:t>
            </a:r>
            <a:r>
              <a:rPr sz="3100" dirty="0" smtClean="0">
                <a:solidFill>
                  <a:srgbClr val="333333"/>
                </a:solidFill>
              </a:rPr>
              <a:t>are</a:t>
            </a:r>
            <a:endParaRPr lang="en-US" sz="31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CR3 register on x86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err="1">
                <a:solidFill>
                  <a:srgbClr val="333333"/>
                </a:solidFill>
              </a:rPr>
              <a:t>P</a:t>
            </a:r>
            <a:r>
              <a:rPr sz="2800" dirty="0" err="1" smtClean="0">
                <a:solidFill>
                  <a:srgbClr val="333333"/>
                </a:solidFill>
              </a:rPr>
              <a:t>agetable</a:t>
            </a:r>
            <a:r>
              <a:rPr sz="2800" dirty="0" smtClean="0">
                <a:solidFill>
                  <a:srgbClr val="333333"/>
                </a:solidFill>
              </a:rPr>
              <a:t> </a:t>
            </a:r>
            <a:r>
              <a:rPr sz="2800" dirty="0">
                <a:solidFill>
                  <a:srgbClr val="333333"/>
                </a:solidFill>
              </a:rPr>
              <a:t>structure</a:t>
            </a:r>
            <a:r>
              <a:rPr sz="2800" dirty="0" smtClean="0">
                <a:solidFill>
                  <a:srgbClr val="333333"/>
                </a:solidFill>
              </a:rPr>
              <a:t> </a:t>
            </a:r>
            <a:r>
              <a:rPr lang="en-US" sz="2800" dirty="0" smtClean="0">
                <a:solidFill>
                  <a:srgbClr val="333333"/>
                </a:solidFill>
              </a:rPr>
              <a:t>fixed and agreed </a:t>
            </a:r>
            <a:r>
              <a:rPr lang="en-US" sz="2800" dirty="0" smtClean="0">
                <a:solidFill>
                  <a:srgbClr val="333333"/>
                </a:solidFill>
              </a:rPr>
              <a:t>upon between HW and OS</a:t>
            </a:r>
            <a:endParaRPr lang="en-US" sz="28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HW </a:t>
            </a:r>
            <a:r>
              <a:rPr sz="2800" dirty="0" smtClean="0">
                <a:solidFill>
                  <a:srgbClr val="333333"/>
                </a:solidFill>
              </a:rPr>
              <a:t>“walk</a:t>
            </a:r>
            <a:r>
              <a:rPr lang="en-US" sz="2800" dirty="0" smtClean="0">
                <a:solidFill>
                  <a:srgbClr val="333333"/>
                </a:solidFill>
              </a:rPr>
              <a:t>s</a:t>
            </a:r>
            <a:r>
              <a:rPr sz="2800" dirty="0" smtClean="0">
                <a:solidFill>
                  <a:srgbClr val="333333"/>
                </a:solidFill>
              </a:rPr>
              <a:t>” </a:t>
            </a:r>
            <a:r>
              <a:rPr sz="2800" dirty="0">
                <a:solidFill>
                  <a:srgbClr val="333333"/>
                </a:solidFill>
              </a:rPr>
              <a:t>the </a:t>
            </a:r>
            <a:r>
              <a:rPr sz="2800" dirty="0" err="1" smtClean="0">
                <a:solidFill>
                  <a:srgbClr val="333333"/>
                </a:solidFill>
              </a:rPr>
              <a:t>pagetable</a:t>
            </a:r>
            <a:r>
              <a:rPr lang="en-US" sz="2800" dirty="0" smtClean="0">
                <a:solidFill>
                  <a:srgbClr val="333333"/>
                </a:solidFill>
              </a:rPr>
              <a:t> and fills TLB</a:t>
            </a:r>
            <a:endParaRPr sz="28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1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OS</a:t>
            </a:r>
            <a:r>
              <a:rPr sz="3100" dirty="0">
                <a:solidFill>
                  <a:srgbClr val="333333"/>
                </a:solidFill>
              </a:rPr>
              <a:t>: CPU traps into OS upon TLB </a:t>
            </a:r>
            <a:r>
              <a:rPr sz="3100" dirty="0" smtClean="0">
                <a:solidFill>
                  <a:srgbClr val="333333"/>
                </a:solidFill>
              </a:rPr>
              <a:t>miss</a:t>
            </a:r>
            <a:endParaRPr lang="en-US" sz="31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“Software-managed </a:t>
            </a:r>
            <a:r>
              <a:rPr lang="en-US" sz="2800" dirty="0" smtClean="0">
                <a:solidFill>
                  <a:srgbClr val="333333"/>
                </a:solidFill>
              </a:rPr>
              <a:t>TLB”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</a:rPr>
              <a:t>OS interprets </a:t>
            </a:r>
            <a:r>
              <a:rPr lang="en-US" sz="2800" dirty="0" err="1" smtClean="0">
                <a:solidFill>
                  <a:srgbClr val="333333"/>
                </a:solidFill>
              </a:rPr>
              <a:t>pagetables</a:t>
            </a:r>
            <a:r>
              <a:rPr lang="en-US" sz="2800" dirty="0" smtClean="0">
                <a:solidFill>
                  <a:srgbClr val="333333"/>
                </a:solidFill>
              </a:rPr>
              <a:t> as it chooses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900" dirty="0" smtClean="0">
                <a:solidFill>
                  <a:srgbClr val="333333"/>
                </a:solidFill>
              </a:rPr>
              <a:t>Modifying TLB entries is privileged</a:t>
            </a:r>
            <a:br>
              <a:rPr lang="en-US" sz="2900" dirty="0" smtClean="0">
                <a:solidFill>
                  <a:srgbClr val="333333"/>
                </a:solidFill>
              </a:rPr>
            </a:br>
            <a:r>
              <a:rPr lang="en-US" sz="2900" dirty="0" smtClean="0">
                <a:solidFill>
                  <a:srgbClr val="333333"/>
                </a:solidFill>
              </a:rPr>
              <a:t> - otherwise what could process do?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Need same protection bits in TLB as </a:t>
            </a:r>
            <a:r>
              <a:rPr lang="en-US" sz="3200" dirty="0" err="1" smtClean="0">
                <a:solidFill>
                  <a:srgbClr val="333333"/>
                </a:solidFill>
              </a:rPr>
              <a:t>pagetable</a:t>
            </a:r>
            <a:r>
              <a:rPr lang="en-US" sz="3200" dirty="0" smtClean="0">
                <a:solidFill>
                  <a:srgbClr val="333333"/>
                </a:solidFill>
              </a:rPr>
              <a:t/>
            </a:r>
            <a:br>
              <a:rPr lang="en-US" sz="3200" dirty="0" smtClean="0">
                <a:solidFill>
                  <a:srgbClr val="333333"/>
                </a:solidFill>
              </a:rPr>
            </a:br>
            <a:r>
              <a:rPr lang="en-US" sz="3200" dirty="0" smtClean="0">
                <a:solidFill>
                  <a:srgbClr val="333333"/>
                </a:solidFill>
              </a:rPr>
              <a:t> - </a:t>
            </a:r>
            <a:r>
              <a:rPr lang="en-US" sz="3200" dirty="0" err="1" smtClean="0">
                <a:solidFill>
                  <a:srgbClr val="333333"/>
                </a:solidFill>
              </a:rPr>
              <a:t>rwx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31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567" y="2436070"/>
            <a:ext cx="11234409" cy="69327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Pages are great, but accessing page tables for every memory access is slow</a:t>
            </a:r>
          </a:p>
          <a:p>
            <a:r>
              <a:rPr lang="en-US" dirty="0" smtClean="0"/>
              <a:t>Cache recent page translations </a:t>
            </a:r>
            <a:r>
              <a:rPr lang="en-US" dirty="0" smtClean="0">
                <a:sym typeface="Wingdings"/>
              </a:rPr>
              <a:t> TLB</a:t>
            </a:r>
          </a:p>
          <a:p>
            <a:pPr lvl="1"/>
            <a:r>
              <a:rPr lang="en-US" dirty="0" smtClean="0">
                <a:sym typeface="Wingdings"/>
              </a:rPr>
              <a:t>Hardware performs TLB lookup on every memory access</a:t>
            </a:r>
          </a:p>
          <a:p>
            <a:r>
              <a:rPr lang="en-US" dirty="0" smtClean="0">
                <a:sym typeface="Wingdings"/>
              </a:rPr>
              <a:t>TLB performance depends strongly on workload</a:t>
            </a:r>
          </a:p>
          <a:p>
            <a:pPr lvl="1"/>
            <a:r>
              <a:rPr lang="en-US" dirty="0" smtClean="0">
                <a:sym typeface="Wingdings"/>
              </a:rPr>
              <a:t>Sequential workloads perform well</a:t>
            </a:r>
          </a:p>
          <a:p>
            <a:pPr lvl="1"/>
            <a:r>
              <a:rPr lang="en-US" dirty="0" smtClean="0">
                <a:sym typeface="Wingdings"/>
              </a:rPr>
              <a:t>Workloads with temporal locality can perform well</a:t>
            </a:r>
          </a:p>
          <a:p>
            <a:pPr lvl="1"/>
            <a:r>
              <a:rPr lang="en-US" dirty="0" smtClean="0">
                <a:sym typeface="Wingdings"/>
              </a:rPr>
              <a:t>Increase </a:t>
            </a:r>
            <a:r>
              <a:rPr lang="en-US" b="1" dirty="0" smtClean="0">
                <a:sym typeface="Wingdings"/>
              </a:rPr>
              <a:t>TLB reach </a:t>
            </a:r>
            <a:r>
              <a:rPr lang="en-US" dirty="0" smtClean="0">
                <a:sym typeface="Wingdings"/>
              </a:rPr>
              <a:t>by increasing page size</a:t>
            </a:r>
          </a:p>
          <a:p>
            <a:r>
              <a:rPr lang="en-US" dirty="0" smtClean="0">
                <a:sym typeface="Wingdings"/>
              </a:rPr>
              <a:t>In different systems, </a:t>
            </a:r>
            <a:r>
              <a:rPr lang="en-US" dirty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ardware or OS handles TLB misses</a:t>
            </a:r>
          </a:p>
          <a:p>
            <a:r>
              <a:rPr lang="en-US" dirty="0" smtClean="0">
                <a:sym typeface="Wingdings"/>
              </a:rPr>
              <a:t>TLBs increase cost of context switches</a:t>
            </a:r>
          </a:p>
          <a:p>
            <a:pPr lvl="1"/>
            <a:r>
              <a:rPr lang="en-US" dirty="0" smtClean="0">
                <a:sym typeface="Wingdings"/>
              </a:rPr>
              <a:t>Flush TLB on every context switch</a:t>
            </a:r>
          </a:p>
          <a:p>
            <a:pPr lvl="1"/>
            <a:r>
              <a:rPr lang="en-US" dirty="0" smtClean="0">
                <a:sym typeface="Wingdings"/>
              </a:rPr>
              <a:t>Add ASID to every TLB entry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94" y="2038662"/>
            <a:ext cx="12250898" cy="7714937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P1: Due last </a:t>
            </a:r>
            <a:r>
              <a:rPr lang="en-US" sz="3800" dirty="0" smtClean="0"/>
              <a:t>Saturday : </a:t>
            </a:r>
            <a:r>
              <a:rPr lang="en-US" sz="3200" dirty="0" smtClean="0"/>
              <a:t>Graded </a:t>
            </a:r>
            <a:r>
              <a:rPr lang="en-US" sz="3200" dirty="0" smtClean="0"/>
              <a:t>soon</a:t>
            </a:r>
          </a:p>
          <a:p>
            <a:r>
              <a:rPr lang="en-US" sz="3800" dirty="0" smtClean="0"/>
              <a:t>Late </a:t>
            </a:r>
            <a:r>
              <a:rPr lang="en-US" sz="3800" dirty="0" err="1" smtClean="0"/>
              <a:t>handin</a:t>
            </a:r>
            <a:r>
              <a:rPr lang="en-US" sz="3800" dirty="0" smtClean="0"/>
              <a:t> </a:t>
            </a:r>
            <a:r>
              <a:rPr lang="en-US" sz="3800" dirty="0" smtClean="0"/>
              <a:t>directory for unusual circumstances</a:t>
            </a:r>
            <a:endParaRPr lang="en-US" sz="3800" dirty="0" smtClean="0"/>
          </a:p>
          <a:p>
            <a:r>
              <a:rPr lang="en-US" sz="3800" dirty="0" smtClean="0"/>
              <a:t>Project 2: Available now</a:t>
            </a:r>
          </a:p>
          <a:p>
            <a:pPr lvl="1"/>
            <a:r>
              <a:rPr lang="en-US" sz="3200" dirty="0" smtClean="0"/>
              <a:t>Due two weeks </a:t>
            </a:r>
            <a:r>
              <a:rPr lang="en-US" sz="3200" dirty="0" smtClean="0"/>
              <a:t>from yesterday: </a:t>
            </a:r>
            <a:r>
              <a:rPr lang="en-US" sz="3200" dirty="0" smtClean="0"/>
              <a:t>Monday, Oct 5</a:t>
            </a:r>
          </a:p>
          <a:p>
            <a:pPr lvl="1"/>
            <a:r>
              <a:rPr lang="en-US" sz="3200" dirty="0" smtClean="0"/>
              <a:t>Can work with project partner in your discussion section (unofficial)</a:t>
            </a:r>
          </a:p>
          <a:p>
            <a:pPr lvl="1"/>
            <a:r>
              <a:rPr lang="en-US" sz="3200" dirty="0" smtClean="0"/>
              <a:t>Two parts:</a:t>
            </a:r>
          </a:p>
          <a:p>
            <a:pPr lvl="2"/>
            <a:r>
              <a:rPr lang="en-US" sz="3200" dirty="0" smtClean="0"/>
              <a:t>Linux: Shell -- fork() and exec(), file redirection, history</a:t>
            </a:r>
          </a:p>
          <a:p>
            <a:pPr lvl="2"/>
            <a:r>
              <a:rPr lang="en-US" sz="3200" dirty="0" smtClean="0"/>
              <a:t>Xv6: Scheduler – simplistic MLFQ</a:t>
            </a:r>
          </a:p>
          <a:p>
            <a:pPr lvl="2"/>
            <a:r>
              <a:rPr lang="en-US" sz="3200" dirty="0" smtClean="0"/>
              <a:t>Two discussion videos again; watch early and often</a:t>
            </a:r>
            <a:r>
              <a:rPr lang="en-US" sz="3200" dirty="0" smtClean="0"/>
              <a:t>!</a:t>
            </a:r>
          </a:p>
          <a:p>
            <a:pPr lvl="1"/>
            <a:r>
              <a:rPr lang="en-US" sz="3200" b="1" dirty="0" smtClean="0"/>
              <a:t>Fill out form on course web page if you would like project partner assigned (5:35 Wed)</a:t>
            </a:r>
          </a:p>
          <a:p>
            <a:pPr lvl="1"/>
            <a:r>
              <a:rPr lang="en-US" sz="3200" b="1" dirty="0" smtClean="0"/>
              <a:t>Communicate with your project partner!</a:t>
            </a:r>
            <a:endParaRPr lang="en-US" sz="3200" b="1" dirty="0" smtClean="0"/>
          </a:p>
          <a:p>
            <a:r>
              <a:rPr lang="en-US" sz="3800" dirty="0" smtClean="0"/>
              <a:t>Exam 1: Two weeks, Thu 10/1 7:15 – 9:15 in </a:t>
            </a:r>
            <a:r>
              <a:rPr lang="en-US" sz="3800" b="1" dirty="0" smtClean="0"/>
              <a:t>Humanities Bldg, Room 3650</a:t>
            </a:r>
          </a:p>
          <a:p>
            <a:pPr lvl="1"/>
            <a:r>
              <a:rPr lang="en-US" sz="3200" dirty="0" smtClean="0"/>
              <a:t>Class time that day for review</a:t>
            </a:r>
          </a:p>
          <a:p>
            <a:pPr lvl="1"/>
            <a:r>
              <a:rPr lang="en-US" sz="3200" dirty="0" smtClean="0"/>
              <a:t>Look at </a:t>
            </a:r>
            <a:r>
              <a:rPr lang="en-US" sz="3200" dirty="0" err="1" smtClean="0"/>
              <a:t>homeworks</a:t>
            </a:r>
            <a:r>
              <a:rPr lang="en-US" sz="3200" dirty="0" smtClean="0"/>
              <a:t> / simulations for sample </a:t>
            </a:r>
            <a:r>
              <a:rPr lang="en-US" sz="3200" dirty="0" smtClean="0"/>
              <a:t>questions</a:t>
            </a:r>
          </a:p>
          <a:p>
            <a:pPr lvl="1"/>
            <a:r>
              <a:rPr lang="en-US" sz="3200" b="1" dirty="0" smtClean="0"/>
              <a:t>Fill out form on course web if you have academic conflict and must take alternate exam : </a:t>
            </a:r>
            <a:br>
              <a:rPr lang="en-US" sz="3200" b="1" dirty="0" smtClean="0"/>
            </a:br>
            <a:r>
              <a:rPr lang="en-US" sz="3200" b="1" dirty="0" smtClean="0"/>
              <a:t>DEADLINE THURSDAY; Notify Friday</a:t>
            </a:r>
            <a:endParaRPr lang="en-US" sz="3200" b="1" dirty="0" smtClean="0"/>
          </a:p>
          <a:p>
            <a:r>
              <a:rPr lang="en-US" sz="3800" dirty="0" smtClean="0"/>
              <a:t>Reading for </a:t>
            </a:r>
            <a:r>
              <a:rPr lang="en-US" sz="3800" dirty="0" smtClean="0"/>
              <a:t>today: </a:t>
            </a:r>
            <a:r>
              <a:rPr lang="en-US" sz="3200" dirty="0" smtClean="0"/>
              <a:t>Chapter 19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304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flipH="1" flipV="1">
            <a:off x="3936027" y="3056341"/>
            <a:ext cx="3412369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1424735" y="3849216"/>
            <a:ext cx="2500521" cy="762041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43" name="Shape 43"/>
          <p:cNvSpPr/>
          <p:nvPr/>
        </p:nvSpPr>
        <p:spPr>
          <a:xfrm>
            <a:off x="1424735" y="4611215"/>
            <a:ext cx="2500521" cy="762042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44" name="Shape 44"/>
          <p:cNvSpPr/>
          <p:nvPr/>
        </p:nvSpPr>
        <p:spPr>
          <a:xfrm>
            <a:off x="1424735" y="5373216"/>
            <a:ext cx="2500521" cy="762042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45" name="Shape 45"/>
          <p:cNvSpPr/>
          <p:nvPr/>
        </p:nvSpPr>
        <p:spPr>
          <a:xfrm>
            <a:off x="1424735" y="6135216"/>
            <a:ext cx="2500521" cy="762042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46" name="Shape 46"/>
          <p:cNvSpPr/>
          <p:nvPr/>
        </p:nvSpPr>
        <p:spPr>
          <a:xfrm>
            <a:off x="1424735" y="3087215"/>
            <a:ext cx="2500521" cy="491568"/>
          </a:xfrm>
          <a:prstGeom prst="rect">
            <a:avLst/>
          </a:prstGeom>
          <a:solidFill>
            <a:srgbClr val="53585F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PT</a:t>
            </a:r>
          </a:p>
        </p:txBody>
      </p:sp>
      <p:sp>
        <p:nvSpPr>
          <p:cNvPr id="47" name="Shape 47"/>
          <p:cNvSpPr/>
          <p:nvPr/>
        </p:nvSpPr>
        <p:spPr>
          <a:xfrm>
            <a:off x="1424735" y="6897215"/>
            <a:ext cx="2500521" cy="762042"/>
          </a:xfrm>
          <a:prstGeom prst="rect">
            <a:avLst/>
          </a:prstGeom>
          <a:solidFill>
            <a:srgbClr val="E8A433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P1</a:t>
            </a:r>
          </a:p>
        </p:txBody>
      </p:sp>
      <p:sp>
        <p:nvSpPr>
          <p:cNvPr id="48" name="Shape 48"/>
          <p:cNvSpPr/>
          <p:nvPr/>
        </p:nvSpPr>
        <p:spPr>
          <a:xfrm>
            <a:off x="584380" y="5956257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2"/>
                </a:solidFill>
              </a:rPr>
              <a:t>0x4000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49" name="Shape 49"/>
          <p:cNvSpPr/>
          <p:nvPr/>
        </p:nvSpPr>
        <p:spPr>
          <a:xfrm>
            <a:off x="584380" y="6680157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2"/>
                </a:solidFill>
              </a:rPr>
              <a:t>0x5000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50" name="Shape 50"/>
          <p:cNvSpPr/>
          <p:nvPr/>
        </p:nvSpPr>
        <p:spPr>
          <a:xfrm>
            <a:off x="584380" y="7442156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2"/>
                </a:solidFill>
              </a:rPr>
              <a:t>0x6000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51" name="Shape 51"/>
          <p:cNvSpPr/>
          <p:nvPr/>
        </p:nvSpPr>
        <p:spPr>
          <a:xfrm>
            <a:off x="584380" y="4432256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2"/>
                </a:solidFill>
              </a:rPr>
              <a:t>0x2000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52" name="Shape 52"/>
          <p:cNvSpPr/>
          <p:nvPr/>
        </p:nvSpPr>
        <p:spPr>
          <a:xfrm>
            <a:off x="584380" y="5194256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2"/>
                </a:solidFill>
              </a:rPr>
              <a:t>0x3000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53" name="Shape 53"/>
          <p:cNvSpPr/>
          <p:nvPr/>
        </p:nvSpPr>
        <p:spPr>
          <a:xfrm>
            <a:off x="584380" y="3670257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2"/>
                </a:solidFill>
              </a:rPr>
              <a:t>0x1000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54" name="Shape 54"/>
          <p:cNvSpPr/>
          <p:nvPr/>
        </p:nvSpPr>
        <p:spPr>
          <a:xfrm>
            <a:off x="584381" y="2908257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 smtClean="0">
                <a:solidFill>
                  <a:schemeClr val="bg2"/>
                </a:solidFill>
              </a:rPr>
              <a:t>0</a:t>
            </a:r>
            <a:r>
              <a:rPr lang="en-US" dirty="0" smtClean="0">
                <a:solidFill>
                  <a:schemeClr val="bg2"/>
                </a:solidFill>
              </a:rPr>
              <a:t>x0000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55" name="Shape 55"/>
          <p:cNvSpPr/>
          <p:nvPr/>
        </p:nvSpPr>
        <p:spPr>
          <a:xfrm>
            <a:off x="1424735" y="3471622"/>
            <a:ext cx="2500521" cy="377634"/>
          </a:xfrm>
          <a:prstGeom prst="rect">
            <a:avLst/>
          </a:prstGeom>
          <a:solidFill>
            <a:srgbClr val="A6AAA8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PT</a:t>
            </a:r>
          </a:p>
        </p:txBody>
      </p:sp>
      <p:sp>
        <p:nvSpPr>
          <p:cNvPr id="56" name="Shape 56"/>
          <p:cNvSpPr/>
          <p:nvPr/>
        </p:nvSpPr>
        <p:spPr>
          <a:xfrm>
            <a:off x="9888843" y="2935471"/>
            <a:ext cx="1344438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P1 pagetable</a:t>
            </a:r>
          </a:p>
        </p:txBody>
      </p:sp>
      <p:sp>
        <p:nvSpPr>
          <p:cNvPr id="57" name="Shape 57"/>
          <p:cNvSpPr/>
          <p:nvPr/>
        </p:nvSpPr>
        <p:spPr>
          <a:xfrm>
            <a:off x="7218705" y="2877614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1</a:t>
            </a:r>
          </a:p>
        </p:txBody>
      </p:sp>
      <p:sp>
        <p:nvSpPr>
          <p:cNvPr id="58" name="Shape 58"/>
          <p:cNvSpPr/>
          <p:nvPr/>
        </p:nvSpPr>
        <p:spPr>
          <a:xfrm>
            <a:off x="7871985" y="2877614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5</a:t>
            </a:r>
          </a:p>
        </p:txBody>
      </p:sp>
      <p:sp>
        <p:nvSpPr>
          <p:cNvPr id="59" name="Shape 59"/>
          <p:cNvSpPr/>
          <p:nvPr/>
        </p:nvSpPr>
        <p:spPr>
          <a:xfrm>
            <a:off x="8525262" y="2877614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4</a:t>
            </a:r>
          </a:p>
        </p:txBody>
      </p:sp>
      <p:sp>
        <p:nvSpPr>
          <p:cNvPr id="60" name="Shape 60"/>
          <p:cNvSpPr/>
          <p:nvPr/>
        </p:nvSpPr>
        <p:spPr>
          <a:xfrm>
            <a:off x="9109974" y="2877614"/>
            <a:ext cx="641766" cy="495302"/>
          </a:xfrm>
          <a:prstGeom prst="rect">
            <a:avLst/>
          </a:prstGeom>
          <a:solidFill>
            <a:srgbClr val="53585F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…</a:t>
            </a:r>
          </a:p>
        </p:txBody>
      </p:sp>
      <p:sp>
        <p:nvSpPr>
          <p:cNvPr id="61" name="Shape 61"/>
          <p:cNvSpPr/>
          <p:nvPr/>
        </p:nvSpPr>
        <p:spPr>
          <a:xfrm>
            <a:off x="9888843" y="3697472"/>
            <a:ext cx="1344438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P2 pagetable</a:t>
            </a:r>
          </a:p>
        </p:txBody>
      </p:sp>
      <p:sp>
        <p:nvSpPr>
          <p:cNvPr id="62" name="Shape 62"/>
          <p:cNvSpPr/>
          <p:nvPr/>
        </p:nvSpPr>
        <p:spPr>
          <a:xfrm>
            <a:off x="7218707" y="3639614"/>
            <a:ext cx="641766" cy="495302"/>
          </a:xfrm>
          <a:prstGeom prst="rect">
            <a:avLst/>
          </a:prstGeom>
          <a:solidFill>
            <a:srgbClr val="A6AAA8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6</a:t>
            </a:r>
          </a:p>
        </p:txBody>
      </p:sp>
      <p:sp>
        <p:nvSpPr>
          <p:cNvPr id="63" name="Shape 63"/>
          <p:cNvSpPr/>
          <p:nvPr/>
        </p:nvSpPr>
        <p:spPr>
          <a:xfrm>
            <a:off x="7871985" y="3639614"/>
            <a:ext cx="641766" cy="495302"/>
          </a:xfrm>
          <a:prstGeom prst="rect">
            <a:avLst/>
          </a:prstGeom>
          <a:solidFill>
            <a:srgbClr val="A6AAA8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2</a:t>
            </a:r>
          </a:p>
        </p:txBody>
      </p:sp>
      <p:sp>
        <p:nvSpPr>
          <p:cNvPr id="64" name="Shape 64"/>
          <p:cNvSpPr/>
          <p:nvPr/>
        </p:nvSpPr>
        <p:spPr>
          <a:xfrm>
            <a:off x="8525262" y="3639614"/>
            <a:ext cx="641766" cy="495302"/>
          </a:xfrm>
          <a:prstGeom prst="rect">
            <a:avLst/>
          </a:prstGeom>
          <a:solidFill>
            <a:srgbClr val="A6AAA8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3</a:t>
            </a:r>
          </a:p>
        </p:txBody>
      </p:sp>
      <p:sp>
        <p:nvSpPr>
          <p:cNvPr id="65" name="Shape 65"/>
          <p:cNvSpPr/>
          <p:nvPr/>
        </p:nvSpPr>
        <p:spPr>
          <a:xfrm>
            <a:off x="9109974" y="3639614"/>
            <a:ext cx="641766" cy="495302"/>
          </a:xfrm>
          <a:prstGeom prst="rect">
            <a:avLst/>
          </a:prstGeom>
          <a:solidFill>
            <a:srgbClr val="A6AAA8"/>
          </a:solidFill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…</a:t>
            </a:r>
          </a:p>
        </p:txBody>
      </p:sp>
      <p:sp>
        <p:nvSpPr>
          <p:cNvPr id="66" name="Shape 66"/>
          <p:cNvSpPr/>
          <p:nvPr/>
        </p:nvSpPr>
        <p:spPr>
          <a:xfrm>
            <a:off x="1424735" y="7659215"/>
            <a:ext cx="2500521" cy="762042"/>
          </a:xfrm>
          <a:prstGeom prst="rect">
            <a:avLst/>
          </a:prstGeom>
          <a:solidFill>
            <a:srgbClr val="5747C1"/>
          </a:solidFill>
          <a:ln w="25400">
            <a:solidFill>
              <a:srgbClr val="DCDEE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P2</a:t>
            </a:r>
          </a:p>
        </p:txBody>
      </p:sp>
      <p:sp>
        <p:nvSpPr>
          <p:cNvPr id="67" name="Shape 67"/>
          <p:cNvSpPr/>
          <p:nvPr/>
        </p:nvSpPr>
        <p:spPr>
          <a:xfrm>
            <a:off x="584380" y="8204156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bg2"/>
                </a:solidFill>
              </a:rPr>
              <a:t>0x7000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 flipH="1" flipV="1">
            <a:off x="3936029" y="3437341"/>
            <a:ext cx="3275002" cy="41329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69" name="Shape 69"/>
          <p:cNvSpPr/>
          <p:nvPr/>
        </p:nvSpPr>
        <p:spPr>
          <a:xfrm flipV="1">
            <a:off x="9520031" y="4838762"/>
            <a:ext cx="1" cy="411695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70" name="Shape 70"/>
          <p:cNvSpPr/>
          <p:nvPr/>
        </p:nvSpPr>
        <p:spPr>
          <a:xfrm flipH="1" flipV="1">
            <a:off x="6692190" y="5242261"/>
            <a:ext cx="592424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797" tIns="50797" rIns="50797" bIns="50797" anchor="ctr"/>
          <a:lstStyle/>
          <a:p>
            <a:pPr lvl="0">
              <a:defRPr sz="2600"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6808864" y="4813256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Virtual</a:t>
            </a:r>
          </a:p>
        </p:txBody>
      </p:sp>
      <p:sp>
        <p:nvSpPr>
          <p:cNvPr id="72" name="Shape 72"/>
          <p:cNvSpPr/>
          <p:nvPr/>
        </p:nvSpPr>
        <p:spPr>
          <a:xfrm>
            <a:off x="9700667" y="4802443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Physical</a:t>
            </a: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PaginG</a:t>
            </a:r>
            <a:endParaRPr lang="en-US" dirty="0"/>
          </a:p>
        </p:txBody>
      </p:sp>
      <p:sp>
        <p:nvSpPr>
          <p:cNvPr id="35" name="Shape 54"/>
          <p:cNvSpPr/>
          <p:nvPr/>
        </p:nvSpPr>
        <p:spPr>
          <a:xfrm>
            <a:off x="584937" y="3212523"/>
            <a:ext cx="81120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 smtClean="0">
                <a:solidFill>
                  <a:schemeClr val="bg2"/>
                </a:solidFill>
              </a:rPr>
              <a:t>0</a:t>
            </a:r>
            <a:r>
              <a:rPr lang="en-US" dirty="0" smtClean="0">
                <a:solidFill>
                  <a:schemeClr val="bg2"/>
                </a:solidFill>
              </a:rPr>
              <a:t>x0800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75" name="Shape 751"/>
          <p:cNvSpPr/>
          <p:nvPr/>
        </p:nvSpPr>
        <p:spPr>
          <a:xfrm>
            <a:off x="6692192" y="5570814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load 0x0000</a:t>
            </a:r>
          </a:p>
        </p:txBody>
      </p:sp>
      <p:sp>
        <p:nvSpPr>
          <p:cNvPr id="76" name="Shape 753"/>
          <p:cNvSpPr/>
          <p:nvPr/>
        </p:nvSpPr>
        <p:spPr>
          <a:xfrm>
            <a:off x="9595388" y="5570814"/>
            <a:ext cx="310279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load </a:t>
            </a:r>
            <a:r>
              <a:rPr dirty="0" smtClean="0">
                <a:solidFill>
                  <a:srgbClr val="333333"/>
                </a:solidFill>
              </a:rPr>
              <a:t>0x0800</a:t>
            </a:r>
            <a:endParaRPr dirty="0">
              <a:solidFill>
                <a:srgbClr val="333333"/>
              </a:solidFill>
            </a:endParaRPr>
          </a:p>
        </p:txBody>
      </p:sp>
      <p:sp>
        <p:nvSpPr>
          <p:cNvPr id="77" name="Shape 754"/>
          <p:cNvSpPr/>
          <p:nvPr/>
        </p:nvSpPr>
        <p:spPr>
          <a:xfrm>
            <a:off x="9595388" y="5951813"/>
            <a:ext cx="310279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load </a:t>
            </a:r>
            <a:r>
              <a:rPr dirty="0" smtClean="0">
                <a:solidFill>
                  <a:srgbClr val="333333"/>
                </a:solidFill>
              </a:rPr>
              <a:t>0x6000</a:t>
            </a:r>
            <a:endParaRPr dirty="0">
              <a:solidFill>
                <a:srgbClr val="333333"/>
              </a:solidFill>
            </a:endParaRPr>
          </a:p>
        </p:txBody>
      </p:sp>
      <p:sp>
        <p:nvSpPr>
          <p:cNvPr id="78" name="Shape 755"/>
          <p:cNvSpPr/>
          <p:nvPr/>
        </p:nvSpPr>
        <p:spPr>
          <a:xfrm>
            <a:off x="6692192" y="6586814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load 0x1444</a:t>
            </a:r>
          </a:p>
        </p:txBody>
      </p:sp>
      <p:sp>
        <p:nvSpPr>
          <p:cNvPr id="79" name="Shape 756"/>
          <p:cNvSpPr/>
          <p:nvPr/>
        </p:nvSpPr>
        <p:spPr>
          <a:xfrm>
            <a:off x="9595388" y="6586814"/>
            <a:ext cx="310279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load 0x0808</a:t>
            </a:r>
          </a:p>
        </p:txBody>
      </p:sp>
      <p:sp>
        <p:nvSpPr>
          <p:cNvPr id="80" name="Shape 757"/>
          <p:cNvSpPr/>
          <p:nvPr/>
        </p:nvSpPr>
        <p:spPr>
          <a:xfrm>
            <a:off x="9595388" y="6967813"/>
            <a:ext cx="310279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load 0x2444</a:t>
            </a:r>
          </a:p>
        </p:txBody>
      </p:sp>
      <p:sp>
        <p:nvSpPr>
          <p:cNvPr id="81" name="Shape 758"/>
          <p:cNvSpPr/>
          <p:nvPr/>
        </p:nvSpPr>
        <p:spPr>
          <a:xfrm>
            <a:off x="6692192" y="7602816"/>
            <a:ext cx="2703984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load 0x1444</a:t>
            </a:r>
          </a:p>
        </p:txBody>
      </p:sp>
      <p:sp>
        <p:nvSpPr>
          <p:cNvPr id="82" name="Shape 759"/>
          <p:cNvSpPr/>
          <p:nvPr/>
        </p:nvSpPr>
        <p:spPr>
          <a:xfrm>
            <a:off x="9595388" y="7602814"/>
            <a:ext cx="310279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>
            <a:lvl1pPr algn="l"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333333"/>
                </a:solidFill>
              </a:rPr>
              <a:t>load 0x0008</a:t>
            </a:r>
          </a:p>
        </p:txBody>
      </p:sp>
      <p:sp>
        <p:nvSpPr>
          <p:cNvPr id="83" name="Shape 760"/>
          <p:cNvSpPr/>
          <p:nvPr/>
        </p:nvSpPr>
        <p:spPr>
          <a:xfrm>
            <a:off x="9595388" y="7983815"/>
            <a:ext cx="310279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7" tIns="50797" rIns="50797" bIns="50797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</a:rPr>
              <a:t>load 0x5444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424735" y="2331316"/>
            <a:ext cx="2349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3333"/>
                </a:solidFill>
              </a:rPr>
              <a:t>Assume 4 KB pages</a:t>
            </a:r>
            <a:endParaRPr lang="en-US" sz="2000" dirty="0">
              <a:solidFill>
                <a:srgbClr val="333333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58392" y="8224901"/>
            <a:ext cx="374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33"/>
                </a:solidFill>
              </a:rPr>
              <a:t>What do we need to know?</a:t>
            </a:r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87432" y="8609126"/>
            <a:ext cx="4522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3333"/>
                </a:solidFill>
              </a:rPr>
              <a:t>Location of page table in memory (</a:t>
            </a:r>
            <a:r>
              <a:rPr lang="en-US" sz="2000" dirty="0" err="1" smtClean="0">
                <a:solidFill>
                  <a:srgbClr val="333333"/>
                </a:solidFill>
              </a:rPr>
              <a:t>ptbr</a:t>
            </a:r>
            <a:r>
              <a:rPr lang="en-US" sz="2000" dirty="0" smtClean="0">
                <a:solidFill>
                  <a:srgbClr val="333333"/>
                </a:solidFill>
              </a:rPr>
              <a:t>)</a:t>
            </a:r>
            <a:endParaRPr lang="en-US" sz="2000" dirty="0">
              <a:solidFill>
                <a:srgbClr val="333333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77090" y="3676947"/>
            <a:ext cx="62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333333"/>
                </a:solidFill>
              </a:rPr>
              <a:t>ptbr</a:t>
            </a:r>
            <a:endParaRPr lang="en-US" sz="2000" dirty="0">
              <a:solidFill>
                <a:srgbClr val="333333"/>
              </a:solidFill>
            </a:endParaRPr>
          </a:p>
        </p:txBody>
      </p:sp>
      <p:cxnSp>
        <p:nvCxnSpPr>
          <p:cNvPr id="88" name="Straight Arrow Connector 87"/>
          <p:cNvCxnSpPr>
            <a:stCxn id="86" idx="1"/>
          </p:cNvCxnSpPr>
          <p:nvPr/>
        </p:nvCxnSpPr>
        <p:spPr>
          <a:xfrm rot="10800000">
            <a:off x="3925256" y="3471622"/>
            <a:ext cx="351834" cy="405380"/>
          </a:xfrm>
          <a:prstGeom prst="straightConnector1">
            <a:avLst/>
          </a:prstGeom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655208" y="8955713"/>
            <a:ext cx="511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3333"/>
                </a:solidFill>
              </a:rPr>
              <a:t>Size of each page table entry (assume 8 bytes)</a:t>
            </a:r>
            <a:endParaRPr lang="en-US" sz="2000" dirty="0">
              <a:solidFill>
                <a:srgbClr val="333333"/>
              </a:solidFill>
            </a:endParaRPr>
          </a:p>
        </p:txBody>
      </p:sp>
      <p:cxnSp>
        <p:nvCxnSpPr>
          <p:cNvPr id="92" name="Straight Arrow Connector 91"/>
          <p:cNvCxnSpPr>
            <a:stCxn id="86" idx="1"/>
          </p:cNvCxnSpPr>
          <p:nvPr/>
        </p:nvCxnSpPr>
        <p:spPr>
          <a:xfrm rot="10800000">
            <a:off x="3936030" y="3087216"/>
            <a:ext cx="341061" cy="789787"/>
          </a:xfrm>
          <a:prstGeom prst="straightConnector1">
            <a:avLst/>
          </a:prstGeom>
          <a:ln w="38100" cap="flat" cmpd="sng" algn="ctr">
            <a:solidFill>
              <a:srgbClr val="33333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/>
      <p:bldP spid="85" grpId="0"/>
      <p:bldP spid="85" grpId="1"/>
      <p:bldP spid="86" grpId="0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 smtClean="0">
                <a:solidFill>
                  <a:srgbClr val="FFFFFF"/>
                </a:solidFill>
              </a:rPr>
              <a:t>Review:</a:t>
            </a:r>
            <a:br>
              <a:rPr lang="en-US" sz="6500" dirty="0" smtClean="0">
                <a:solidFill>
                  <a:srgbClr val="FFFFFF"/>
                </a:solidFill>
              </a:rPr>
            </a:br>
            <a:r>
              <a:rPr sz="6500" dirty="0" smtClean="0">
                <a:solidFill>
                  <a:srgbClr val="FFFFFF"/>
                </a:solidFill>
              </a:rPr>
              <a:t>Paging </a:t>
            </a:r>
            <a:r>
              <a:rPr lang="en-US" sz="6500" dirty="0" smtClean="0">
                <a:solidFill>
                  <a:srgbClr val="FFFFFF"/>
                </a:solidFill>
              </a:rPr>
              <a:t>PROS and CONS</a:t>
            </a:r>
            <a:endParaRPr sz="6500" dirty="0">
              <a:solidFill>
                <a:srgbClr val="FFFFFF"/>
              </a:solidFill>
            </a:endParaRPr>
          </a:p>
        </p:txBody>
      </p:sp>
      <p:sp>
        <p:nvSpPr>
          <p:cNvPr id="768" name="Shape 768"/>
          <p:cNvSpPr>
            <a:spLocks noGrp="1"/>
          </p:cNvSpPr>
          <p:nvPr>
            <p:ph type="body" idx="4294967295"/>
          </p:nvPr>
        </p:nvSpPr>
        <p:spPr>
          <a:xfrm>
            <a:off x="427389" y="2185783"/>
            <a:ext cx="11099800" cy="49657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Advantages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No external </a:t>
            </a:r>
            <a:r>
              <a:rPr lang="en-US" sz="3500" dirty="0" smtClean="0">
                <a:solidFill>
                  <a:srgbClr val="333333"/>
                </a:solidFill>
              </a:rPr>
              <a:t>fragmentation</a:t>
            </a:r>
            <a:endParaRPr lang="en-US" sz="3500" dirty="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333333"/>
                </a:solidFill>
              </a:rPr>
              <a:t>don’t </a:t>
            </a:r>
            <a:r>
              <a:rPr sz="3200" dirty="0">
                <a:solidFill>
                  <a:srgbClr val="333333"/>
                </a:solidFill>
              </a:rPr>
              <a:t>need to find contiguous </a:t>
            </a:r>
            <a:r>
              <a:rPr sz="3200" dirty="0" smtClean="0">
                <a:solidFill>
                  <a:srgbClr val="333333"/>
                </a:solidFill>
              </a:rPr>
              <a:t>RAM</a:t>
            </a:r>
            <a:endParaRPr sz="32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All </a:t>
            </a:r>
            <a:r>
              <a:rPr lang="en-US" sz="3500" dirty="0">
                <a:solidFill>
                  <a:srgbClr val="333333"/>
                </a:solidFill>
              </a:rPr>
              <a:t>free pages are equivalent </a:t>
            </a:r>
            <a:endParaRPr lang="en-US" sz="3500" dirty="0" smtClean="0">
              <a:solidFill>
                <a:srgbClr val="33333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 smtClean="0">
                <a:solidFill>
                  <a:srgbClr val="333333"/>
                </a:solidFill>
              </a:rPr>
              <a:t>Easy </a:t>
            </a:r>
            <a:r>
              <a:rPr sz="3200" dirty="0">
                <a:solidFill>
                  <a:srgbClr val="333333"/>
                </a:solidFill>
              </a:rPr>
              <a:t>to </a:t>
            </a:r>
            <a:r>
              <a:rPr sz="3200" dirty="0" smtClean="0">
                <a:solidFill>
                  <a:srgbClr val="333333"/>
                </a:solidFill>
              </a:rPr>
              <a:t>manage</a:t>
            </a:r>
            <a:r>
              <a:rPr lang="en-US" sz="3200" dirty="0" smtClean="0">
                <a:solidFill>
                  <a:srgbClr val="333333"/>
                </a:solidFill>
              </a:rPr>
              <a:t>, allocate, and free </a:t>
            </a:r>
            <a:r>
              <a:rPr lang="en-US" sz="3200" dirty="0" smtClean="0">
                <a:solidFill>
                  <a:srgbClr val="333333"/>
                </a:solidFill>
              </a:rPr>
              <a:t>pages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Disadvantages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Page tables are too </a:t>
            </a:r>
            <a:r>
              <a:rPr lang="en-US" sz="3500" dirty="0" smtClean="0">
                <a:solidFill>
                  <a:srgbClr val="333333"/>
                </a:solidFill>
              </a:rPr>
              <a:t>big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Must have one entry for every page of address space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500" dirty="0" smtClean="0">
                <a:solidFill>
                  <a:srgbClr val="333333"/>
                </a:solidFill>
              </a:rPr>
              <a:t>Accessing page tables is too slow [today’s focus</a:t>
            </a:r>
            <a:r>
              <a:rPr lang="en-US" sz="3500" dirty="0" smtClean="0">
                <a:solidFill>
                  <a:srgbClr val="333333"/>
                </a:solidFill>
              </a:rPr>
              <a:t>]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333333"/>
                </a:solidFill>
              </a:rPr>
              <a:t>Doubles number of memory references per instruction</a:t>
            </a:r>
            <a:endParaRPr lang="en-US" sz="3200" dirty="0" smtClean="0">
              <a:solidFill>
                <a:srgbClr val="33333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sz="35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 dirty="0">
                <a:solidFill>
                  <a:srgbClr val="FFFFFF"/>
                </a:solidFill>
              </a:rPr>
              <a:t>Translation Steps</a:t>
            </a:r>
          </a:p>
        </p:txBody>
      </p:sp>
      <p:sp>
        <p:nvSpPr>
          <p:cNvPr id="777" name="Shape 777"/>
          <p:cNvSpPr>
            <a:spLocks noGrp="1"/>
          </p:cNvSpPr>
          <p:nvPr>
            <p:ph type="body" idx="4294967295"/>
          </p:nvPr>
        </p:nvSpPr>
        <p:spPr>
          <a:xfrm>
            <a:off x="289968" y="2374549"/>
            <a:ext cx="12321131" cy="5653089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33333"/>
                </a:solidFill>
              </a:rPr>
              <a:t>H/W: for each mem reference:</a:t>
            </a:r>
            <a:br>
              <a:rPr sz="3600" dirty="0">
                <a:solidFill>
                  <a:srgbClr val="333333"/>
                </a:solidFill>
              </a:rPr>
            </a:br>
            <a:r>
              <a:rPr sz="3600" dirty="0">
                <a:solidFill>
                  <a:srgbClr val="333333"/>
                </a:solidFill>
              </a:rPr>
              <a:t/>
            </a:r>
            <a:br>
              <a:rPr sz="3600" dirty="0">
                <a:solidFill>
                  <a:srgbClr val="333333"/>
                </a:solidFill>
              </a:rPr>
            </a:br>
            <a:r>
              <a:rPr sz="3600" dirty="0">
                <a:solidFill>
                  <a:srgbClr val="333333"/>
                </a:solidFill>
              </a:rPr>
              <a:t>	1. extract </a:t>
            </a:r>
            <a:r>
              <a:rPr sz="36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VPN</a:t>
            </a:r>
            <a:r>
              <a:rPr sz="3600" dirty="0">
                <a:solidFill>
                  <a:srgbClr val="333333"/>
                </a:solidFill>
              </a:rPr>
              <a:t> (virt page num) from </a:t>
            </a:r>
            <a:r>
              <a:rPr sz="36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VA</a:t>
            </a:r>
            <a:r>
              <a:rPr sz="3600" dirty="0">
                <a:solidFill>
                  <a:srgbClr val="333333"/>
                </a:solidFill>
              </a:rPr>
              <a:t> (virt addr)</a:t>
            </a:r>
            <a:br>
              <a:rPr sz="3600" dirty="0">
                <a:solidFill>
                  <a:srgbClr val="333333"/>
                </a:solidFill>
              </a:rPr>
            </a:br>
            <a:r>
              <a:rPr sz="3600" dirty="0">
                <a:solidFill>
                  <a:srgbClr val="333333"/>
                </a:solidFill>
              </a:rPr>
              <a:t>	2. calculate addr of </a:t>
            </a:r>
            <a:r>
              <a:rPr sz="36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PTE</a:t>
            </a:r>
            <a:r>
              <a:rPr sz="3600" dirty="0">
                <a:solidFill>
                  <a:srgbClr val="333333"/>
                </a:solidFill>
              </a:rPr>
              <a:t> (page table entry)</a:t>
            </a:r>
            <a:br>
              <a:rPr sz="3600" dirty="0">
                <a:solidFill>
                  <a:srgbClr val="333333"/>
                </a:solidFill>
              </a:rPr>
            </a:br>
            <a:r>
              <a:rPr sz="3600" dirty="0">
                <a:solidFill>
                  <a:srgbClr val="333333"/>
                </a:solidFill>
              </a:rPr>
              <a:t>	3.</a:t>
            </a:r>
            <a:r>
              <a:rPr sz="3600" dirty="0" smtClean="0">
                <a:solidFill>
                  <a:srgbClr val="333333"/>
                </a:solidFill>
              </a:rPr>
              <a:t> </a:t>
            </a:r>
            <a:r>
              <a:rPr lang="en-US" sz="3600" dirty="0" smtClean="0">
                <a:solidFill>
                  <a:srgbClr val="333333"/>
                </a:solidFill>
              </a:rPr>
              <a:t>read</a:t>
            </a:r>
            <a:r>
              <a:rPr sz="3600" dirty="0" smtClean="0">
                <a:solidFill>
                  <a:srgbClr val="333333"/>
                </a:solidFill>
              </a:rPr>
              <a:t> </a:t>
            </a:r>
            <a:r>
              <a:rPr sz="36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PTE</a:t>
            </a:r>
            <a:r>
              <a:rPr lang="en-US" sz="36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-US" sz="3600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from memory</a:t>
            </a:r>
            <a:r>
              <a:rPr sz="3600" dirty="0" smtClean="0">
                <a:solidFill>
                  <a:srgbClr val="333333"/>
                </a:solidFill>
              </a:rPr>
              <a:t/>
            </a:r>
            <a:br>
              <a:rPr sz="3600" dirty="0" smtClean="0">
                <a:solidFill>
                  <a:srgbClr val="333333"/>
                </a:solidFill>
              </a:rPr>
            </a:br>
            <a:r>
              <a:rPr sz="3600" dirty="0">
                <a:solidFill>
                  <a:srgbClr val="333333"/>
                </a:solidFill>
              </a:rPr>
              <a:t>	4. extract </a:t>
            </a:r>
            <a:r>
              <a:rPr sz="36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PFN</a:t>
            </a:r>
            <a:r>
              <a:rPr sz="3600" dirty="0">
                <a:solidFill>
                  <a:srgbClr val="333333"/>
                </a:solidFill>
              </a:rPr>
              <a:t> (page frame num)</a:t>
            </a:r>
            <a:br>
              <a:rPr sz="3600" dirty="0">
                <a:solidFill>
                  <a:srgbClr val="333333"/>
                </a:solidFill>
              </a:rPr>
            </a:br>
            <a:r>
              <a:rPr sz="3600" dirty="0">
                <a:solidFill>
                  <a:srgbClr val="333333"/>
                </a:solidFill>
              </a:rPr>
              <a:t>	5. build </a:t>
            </a:r>
            <a:r>
              <a:rPr sz="36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PA</a:t>
            </a:r>
            <a:r>
              <a:rPr sz="3600" dirty="0">
                <a:solidFill>
                  <a:srgbClr val="333333"/>
                </a:solidFill>
              </a:rPr>
              <a:t> (phys addr)</a:t>
            </a:r>
            <a:br>
              <a:rPr sz="3600" dirty="0">
                <a:solidFill>
                  <a:srgbClr val="333333"/>
                </a:solidFill>
              </a:rPr>
            </a:br>
            <a:r>
              <a:rPr sz="3600" dirty="0">
                <a:solidFill>
                  <a:srgbClr val="333333"/>
                </a:solidFill>
              </a:rPr>
              <a:t>	6.</a:t>
            </a:r>
            <a:r>
              <a:rPr sz="3600" dirty="0" smtClean="0">
                <a:solidFill>
                  <a:srgbClr val="333333"/>
                </a:solidFill>
              </a:rPr>
              <a:t> </a:t>
            </a:r>
            <a:r>
              <a:rPr lang="en-US" sz="3600" dirty="0" smtClean="0">
                <a:solidFill>
                  <a:srgbClr val="333333"/>
                </a:solidFill>
              </a:rPr>
              <a:t>read contents of </a:t>
            </a:r>
            <a:r>
              <a:rPr sz="36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PA</a:t>
            </a:r>
            <a:r>
              <a:rPr sz="3600" dirty="0" smtClean="0">
                <a:solidFill>
                  <a:srgbClr val="333333"/>
                </a:solidFill>
              </a:rPr>
              <a:t> </a:t>
            </a:r>
            <a:r>
              <a:rPr lang="en-US" sz="3600" dirty="0" smtClean="0">
                <a:solidFill>
                  <a:srgbClr val="333333"/>
                </a:solidFill>
              </a:rPr>
              <a:t>from memory in</a:t>
            </a:r>
            <a:r>
              <a:rPr sz="3600" dirty="0" smtClean="0">
                <a:solidFill>
                  <a:srgbClr val="333333"/>
                </a:solidFill>
              </a:rPr>
              <a:t>to </a:t>
            </a:r>
            <a:r>
              <a:rPr sz="3600" dirty="0">
                <a:solidFill>
                  <a:srgbClr val="333333"/>
                </a:solidFill>
              </a:rPr>
              <a:t>register</a:t>
            </a:r>
          </a:p>
        </p:txBody>
      </p:sp>
      <p:sp>
        <p:nvSpPr>
          <p:cNvPr id="4" name="Shape 784"/>
          <p:cNvSpPr/>
          <p:nvPr/>
        </p:nvSpPr>
        <p:spPr>
          <a:xfrm>
            <a:off x="790061" y="3661423"/>
            <a:ext cx="8240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(cheap)</a:t>
            </a:r>
          </a:p>
        </p:txBody>
      </p:sp>
      <p:sp>
        <p:nvSpPr>
          <p:cNvPr id="5" name="Shape 785"/>
          <p:cNvSpPr/>
          <p:nvPr/>
        </p:nvSpPr>
        <p:spPr>
          <a:xfrm>
            <a:off x="790061" y="4220223"/>
            <a:ext cx="8240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(cheap)</a:t>
            </a:r>
          </a:p>
        </p:txBody>
      </p:sp>
      <p:sp>
        <p:nvSpPr>
          <p:cNvPr id="6" name="Shape 786"/>
          <p:cNvSpPr/>
          <p:nvPr/>
        </p:nvSpPr>
        <p:spPr>
          <a:xfrm>
            <a:off x="790061" y="5312423"/>
            <a:ext cx="8240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(cheap)</a:t>
            </a:r>
          </a:p>
        </p:txBody>
      </p:sp>
      <p:sp>
        <p:nvSpPr>
          <p:cNvPr id="7" name="Shape 787"/>
          <p:cNvSpPr/>
          <p:nvPr/>
        </p:nvSpPr>
        <p:spPr>
          <a:xfrm>
            <a:off x="790061" y="5820423"/>
            <a:ext cx="82405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/>
              <a:t>(cheap)</a:t>
            </a:r>
          </a:p>
        </p:txBody>
      </p:sp>
      <p:sp>
        <p:nvSpPr>
          <p:cNvPr id="8" name="Shape 788"/>
          <p:cNvSpPr/>
          <p:nvPr/>
        </p:nvSpPr>
        <p:spPr>
          <a:xfrm>
            <a:off x="405941" y="4728224"/>
            <a:ext cx="120817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chemeClr val="bg1"/>
                </a:solidFill>
              </a:rPr>
              <a:t>(expensive)</a:t>
            </a:r>
          </a:p>
        </p:txBody>
      </p:sp>
      <p:sp>
        <p:nvSpPr>
          <p:cNvPr id="9" name="Shape 789"/>
          <p:cNvSpPr/>
          <p:nvPr/>
        </p:nvSpPr>
        <p:spPr>
          <a:xfrm>
            <a:off x="405941" y="6379223"/>
            <a:ext cx="1208170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 algn="r">
              <a:defRPr sz="24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921F07"/>
                </a:solidFill>
              </a:rPr>
              <a:t>(expensive)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0061" y="8396965"/>
            <a:ext cx="8448136" cy="523216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Which expensive step </a:t>
            </a:r>
            <a:r>
              <a:rPr lang="en-US" sz="2800" smtClean="0"/>
              <a:t>will we avoid in today’s lecture?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766266" y="7383938"/>
            <a:ext cx="4324511" cy="523216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Which steps are expensive?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86525" y="8920181"/>
            <a:ext cx="6841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  </a:t>
            </a:r>
            <a:r>
              <a:rPr lang="en-US" sz="2400" dirty="0" smtClean="0">
                <a:solidFill>
                  <a:schemeClr val="bg2"/>
                </a:solidFill>
              </a:rPr>
              <a:t>3)  Don’t </a:t>
            </a:r>
            <a:r>
              <a:rPr lang="en-US" sz="2400" dirty="0" smtClean="0">
                <a:solidFill>
                  <a:schemeClr val="bg2"/>
                </a:solidFill>
              </a:rPr>
              <a:t>always have to read PTE from memory!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Shape 8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500" dirty="0" smtClean="0">
                <a:solidFill>
                  <a:srgbClr val="FFFFFF"/>
                </a:solidFill>
              </a:rPr>
              <a:t>Example: </a:t>
            </a:r>
            <a:br>
              <a:rPr lang="en-US" sz="6500" dirty="0" smtClean="0">
                <a:solidFill>
                  <a:srgbClr val="FFFFFF"/>
                </a:solidFill>
              </a:rPr>
            </a:br>
            <a:r>
              <a:rPr sz="6500" dirty="0" smtClean="0">
                <a:solidFill>
                  <a:srgbClr val="FFFFFF"/>
                </a:solidFill>
              </a:rPr>
              <a:t>Array </a:t>
            </a:r>
            <a:r>
              <a:rPr sz="6500" dirty="0">
                <a:solidFill>
                  <a:srgbClr val="FFFFFF"/>
                </a:solidFill>
              </a:rPr>
              <a:t>Iterator</a:t>
            </a:r>
          </a:p>
        </p:txBody>
      </p:sp>
      <p:sp>
        <p:nvSpPr>
          <p:cNvPr id="801" name="Shape 801"/>
          <p:cNvSpPr>
            <a:spLocks noGrp="1"/>
          </p:cNvSpPr>
          <p:nvPr>
            <p:ph type="body" idx="4294967295"/>
          </p:nvPr>
        </p:nvSpPr>
        <p:spPr>
          <a:xfrm>
            <a:off x="386503" y="2305522"/>
            <a:ext cx="4858899" cy="524668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int sum = 0</a:t>
            </a:r>
            <a:r>
              <a:rPr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lang="en-US" sz="2800" dirty="0" smtClean="0">
              <a:solidFill>
                <a:srgbClr val="333333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for (</a:t>
            </a:r>
            <a:r>
              <a:rPr lang="en-US"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=0</a:t>
            </a:r>
            <a:r>
              <a:rPr sz="2800" dirty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r>
              <a:rPr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 i&lt;N</a:t>
            </a:r>
            <a:r>
              <a:rPr sz="2800" dirty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; i+</a:t>
            </a:r>
            <a:r>
              <a:rPr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+</a:t>
            </a:r>
            <a:r>
              <a:rPr lang="en-US"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r>
              <a:rPr sz="2800" dirty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/>
            </a:r>
            <a:br>
              <a:rPr sz="2800" dirty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sz="2800" dirty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	sum += a[i]</a:t>
            </a:r>
            <a:r>
              <a:rPr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lang="en-US" sz="2800" dirty="0" smtClean="0">
              <a:solidFill>
                <a:srgbClr val="333333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lang="en-US" sz="2800" dirty="0" smtClean="0">
              <a:solidFill>
                <a:srgbClr val="333333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  <a:ea typeface="Courier"/>
                <a:cs typeface="Courier"/>
                <a:sym typeface="Courier"/>
              </a:rPr>
              <a:t>Assume ‘a’ starts at </a:t>
            </a:r>
            <a:r>
              <a:rPr lang="en-US" sz="2800" dirty="0" smtClean="0">
                <a:solidFill>
                  <a:srgbClr val="333333"/>
                </a:solidFill>
              </a:rPr>
              <a:t>0x3000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333333"/>
                </a:solidFill>
                <a:ea typeface="Courier"/>
                <a:cs typeface="Courier"/>
                <a:sym typeface="Courier"/>
              </a:rPr>
              <a:t>Ignore instruction fetches</a:t>
            </a:r>
            <a:endParaRPr sz="2800" dirty="0">
              <a:solidFill>
                <a:srgbClr val="333333"/>
              </a:solidFill>
              <a:ea typeface="Courier"/>
              <a:cs typeface="Courier"/>
              <a:sym typeface="Courier"/>
            </a:endParaRPr>
          </a:p>
        </p:txBody>
      </p:sp>
      <p:sp>
        <p:nvSpPr>
          <p:cNvPr id="4" name="Shape 808"/>
          <p:cNvSpPr txBox="1">
            <a:spLocks/>
          </p:cNvSpPr>
          <p:nvPr/>
        </p:nvSpPr>
        <p:spPr>
          <a:xfrm>
            <a:off x="5245402" y="3603241"/>
            <a:ext cx="3784600" cy="4864100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marL="401857" marR="0" lvl="0" indent="-401857" algn="l" defTabSz="1300393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load 0x3000</a:t>
            </a:r>
          </a:p>
          <a:p>
            <a:pPr marL="401857" marR="0" lvl="0" indent="-401857" algn="l" defTabSz="1300393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load 0x3004</a:t>
            </a:r>
          </a:p>
          <a:p>
            <a:pPr marL="401857" marR="0" lvl="0" indent="-401857" algn="l" defTabSz="1300393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load 0x3008</a:t>
            </a:r>
          </a:p>
          <a:p>
            <a:pPr marL="401857" marR="0" lvl="0" indent="-401857" algn="l" defTabSz="1300393" rtl="0" eaLnBrk="1" fontAlgn="auto" latinLnBrk="0" hangingPunct="1">
              <a:lnSpc>
                <a:spcPct val="100000"/>
              </a:lnSpc>
              <a:spcBef>
                <a:spcPts val="2844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load 0x300C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5544" y="2828742"/>
            <a:ext cx="3785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3333"/>
                </a:solidFill>
              </a:rPr>
              <a:t>What virtual addresses?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6" name="Shape 809"/>
          <p:cNvSpPr/>
          <p:nvPr/>
        </p:nvSpPr>
        <p:spPr>
          <a:xfrm>
            <a:off x="9219962" y="3603015"/>
            <a:ext cx="3784838" cy="486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333333"/>
                </a:solidFill>
              </a:rPr>
              <a:t>load 0x100C</a:t>
            </a:r>
            <a:br>
              <a:rPr sz="2800" dirty="0">
                <a:solidFill>
                  <a:srgbClr val="333333"/>
                </a:solidFill>
              </a:rPr>
            </a:br>
            <a:r>
              <a:rPr sz="2800" dirty="0">
                <a:solidFill>
                  <a:srgbClr val="333333"/>
                </a:solidFill>
              </a:rPr>
              <a:t>load 0x7000</a:t>
            </a:r>
            <a:br>
              <a:rPr sz="2800" dirty="0">
                <a:solidFill>
                  <a:srgbClr val="333333"/>
                </a:solidFill>
              </a:rPr>
            </a:br>
            <a:r>
              <a:rPr sz="2800" dirty="0">
                <a:solidFill>
                  <a:srgbClr val="333333"/>
                </a:solidFill>
              </a:rPr>
              <a:t>load 0x100C</a:t>
            </a:r>
            <a:br>
              <a:rPr sz="2800" dirty="0">
                <a:solidFill>
                  <a:srgbClr val="333333"/>
                </a:solidFill>
              </a:rPr>
            </a:br>
            <a:r>
              <a:rPr sz="2800" dirty="0">
                <a:solidFill>
                  <a:srgbClr val="333333"/>
                </a:solidFill>
              </a:rPr>
              <a:t>load 0x7004</a:t>
            </a:r>
            <a:br>
              <a:rPr sz="2800" dirty="0">
                <a:solidFill>
                  <a:srgbClr val="333333"/>
                </a:solidFill>
              </a:rPr>
            </a:br>
            <a:r>
              <a:rPr sz="2800" dirty="0">
                <a:solidFill>
                  <a:srgbClr val="333333"/>
                </a:solidFill>
              </a:rPr>
              <a:t>load 0x100C</a:t>
            </a:r>
            <a:br>
              <a:rPr sz="2800" dirty="0">
                <a:solidFill>
                  <a:srgbClr val="333333"/>
                </a:solidFill>
              </a:rPr>
            </a:br>
            <a:r>
              <a:rPr sz="2800" dirty="0">
                <a:solidFill>
                  <a:srgbClr val="333333"/>
                </a:solidFill>
              </a:rPr>
              <a:t>load 0x7008</a:t>
            </a:r>
            <a:br>
              <a:rPr sz="2800" dirty="0">
                <a:solidFill>
                  <a:srgbClr val="333333"/>
                </a:solidFill>
              </a:rPr>
            </a:br>
            <a:r>
              <a:rPr sz="2800" dirty="0">
                <a:solidFill>
                  <a:srgbClr val="333333"/>
                </a:solidFill>
              </a:rPr>
              <a:t>load 0x100C</a:t>
            </a:r>
            <a:br>
              <a:rPr sz="2800" dirty="0">
                <a:solidFill>
                  <a:srgbClr val="333333"/>
                </a:solidFill>
              </a:rPr>
            </a:br>
            <a:r>
              <a:rPr sz="2800" dirty="0">
                <a:solidFill>
                  <a:srgbClr val="333333"/>
                </a:solidFill>
              </a:rPr>
              <a:t>load 0x700C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30002" y="2890297"/>
            <a:ext cx="3492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33"/>
                </a:solidFill>
              </a:rPr>
              <a:t>What physical addresses?</a:t>
            </a:r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6503" y="8024233"/>
            <a:ext cx="12135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solidFill>
                  <a:srgbClr val="333333"/>
                </a:solidFill>
              </a:rPr>
              <a:t>Observation: </a:t>
            </a:r>
            <a:br>
              <a:rPr lang="en-US" sz="3200" dirty="0" smtClean="0">
                <a:solidFill>
                  <a:srgbClr val="333333"/>
                </a:solidFill>
              </a:rPr>
            </a:br>
            <a:r>
              <a:rPr lang="en-US" sz="3200" dirty="0" smtClean="0">
                <a:solidFill>
                  <a:srgbClr val="333333"/>
                </a:solidFill>
              </a:rPr>
              <a:t>Repeatedly access same PTE because program repeatedly </a:t>
            </a:r>
            <a:br>
              <a:rPr lang="en-US" sz="3200" dirty="0" smtClean="0">
                <a:solidFill>
                  <a:srgbClr val="333333"/>
                </a:solidFill>
              </a:rPr>
            </a:br>
            <a:r>
              <a:rPr lang="en-US" sz="3200" dirty="0" smtClean="0">
                <a:solidFill>
                  <a:srgbClr val="333333"/>
                </a:solidFill>
              </a:rPr>
              <a:t>accesses same virtual page</a:t>
            </a:r>
            <a:endParaRPr lang="en-US" sz="3200" dirty="0">
              <a:solidFill>
                <a:srgbClr val="3333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27671" y="6994113"/>
            <a:ext cx="54874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Aside: What can you infer?</a:t>
            </a:r>
          </a:p>
          <a:p>
            <a:pPr marL="571500" lvl="1" indent="-571500" algn="l">
              <a:buFont typeface="Arial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</a:rPr>
              <a:t>tbr</a:t>
            </a:r>
            <a:r>
              <a:rPr lang="en-US" sz="2800" dirty="0" smtClean="0">
                <a:solidFill>
                  <a:schemeClr val="tx1"/>
                </a:solidFill>
              </a:rPr>
              <a:t>: 0x1000; PTE 4 bytes each</a:t>
            </a:r>
          </a:p>
          <a:p>
            <a:pPr marL="571500" lvl="1" indent="-571500" algn="l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VPN 3 -&gt; PPN 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/>
      <p:bldP spid="8" grpId="0"/>
      <p:bldP spid="2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Shape 936"/>
          <p:cNvSpPr/>
          <p:nvPr/>
        </p:nvSpPr>
        <p:spPr>
          <a:xfrm flipV="1">
            <a:off x="4097832" y="5165073"/>
            <a:ext cx="0" cy="64770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7" name="Shape 937"/>
          <p:cNvSpPr/>
          <p:nvPr/>
        </p:nvSpPr>
        <p:spPr>
          <a:xfrm flipV="1">
            <a:off x="8669833" y="5165073"/>
            <a:ext cx="0" cy="64770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38" name="Shape 9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500" dirty="0" smtClean="0">
                <a:solidFill>
                  <a:srgbClr val="FFFFFF"/>
                </a:solidFill>
              </a:rPr>
              <a:t>Strategy</a:t>
            </a:r>
            <a:r>
              <a:rPr lang="en-US" sz="6500" dirty="0" smtClean="0">
                <a:solidFill>
                  <a:srgbClr val="FFFFFF"/>
                </a:solidFill>
              </a:rPr>
              <a:t>: </a:t>
            </a:r>
            <a:r>
              <a:rPr lang="en-US" sz="6500" dirty="0" smtClean="0">
                <a:solidFill>
                  <a:srgbClr val="FFFFFF"/>
                </a:solidFill>
              </a:rPr>
              <a:t>Cache </a:t>
            </a:r>
            <a:br>
              <a:rPr lang="en-US" sz="6500" dirty="0" smtClean="0">
                <a:solidFill>
                  <a:srgbClr val="FFFFFF"/>
                </a:solidFill>
              </a:rPr>
            </a:br>
            <a:r>
              <a:rPr lang="en-US" sz="6500" dirty="0" smtClean="0">
                <a:solidFill>
                  <a:srgbClr val="FFFFFF"/>
                </a:solidFill>
              </a:rPr>
              <a:t>Page </a:t>
            </a:r>
            <a:r>
              <a:rPr lang="en-US" sz="6500" dirty="0" smtClean="0">
                <a:solidFill>
                  <a:srgbClr val="FFFFFF"/>
                </a:solidFill>
              </a:rPr>
              <a:t>Translations</a:t>
            </a:r>
            <a:endParaRPr sz="6500" dirty="0">
              <a:solidFill>
                <a:srgbClr val="FFFFFF"/>
              </a:solidFill>
            </a:endParaRPr>
          </a:p>
        </p:txBody>
      </p:sp>
      <p:sp>
        <p:nvSpPr>
          <p:cNvPr id="939" name="Shape 939"/>
          <p:cNvSpPr>
            <a:spLocks noGrp="1"/>
          </p:cNvSpPr>
          <p:nvPr>
            <p:ph type="body" idx="4294967295"/>
          </p:nvPr>
        </p:nvSpPr>
        <p:spPr>
          <a:xfrm>
            <a:off x="2298332" y="6985593"/>
            <a:ext cx="8972355" cy="1549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rgbClr val="333333"/>
                </a:solidFill>
              </a:rPr>
              <a:t>TLB</a:t>
            </a:r>
            <a:r>
              <a:rPr sz="3800" dirty="0">
                <a:solidFill>
                  <a:srgbClr val="333333"/>
                </a:solidFill>
              </a:rPr>
              <a:t>: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rPr sz="3800" dirty="0">
                <a:solidFill>
                  <a:srgbClr val="333333"/>
                </a:solidFill>
              </a:rPr>
              <a:t>ranslation </a:t>
            </a:r>
            <a:r>
              <a:rPr sz="380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L</a:t>
            </a:r>
            <a:r>
              <a:rPr sz="3800" dirty="0">
                <a:solidFill>
                  <a:srgbClr val="333333"/>
                </a:solidFill>
              </a:rPr>
              <a:t>ookaside </a:t>
            </a:r>
            <a:r>
              <a:rPr sz="3800" b="1" dirty="0" smtClean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B</a:t>
            </a:r>
            <a:r>
              <a:rPr sz="3800" dirty="0" smtClean="0">
                <a:solidFill>
                  <a:srgbClr val="333333"/>
                </a:solidFill>
              </a:rPr>
              <a:t>uffer</a:t>
            </a:r>
            <a:endParaRPr lang="en-US" sz="3800" dirty="0" smtClean="0">
              <a:solidFill>
                <a:srgbClr val="333333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333333"/>
                </a:solidFill>
              </a:rPr>
              <a:t>(yes, a poor name!)</a:t>
            </a:r>
            <a:endParaRPr sz="3800" dirty="0">
              <a:solidFill>
                <a:srgbClr val="333333"/>
              </a:solidFill>
            </a:endParaRPr>
          </a:p>
        </p:txBody>
      </p:sp>
      <p:sp>
        <p:nvSpPr>
          <p:cNvPr id="940" name="Shape 940"/>
          <p:cNvSpPr/>
          <p:nvPr/>
        </p:nvSpPr>
        <p:spPr>
          <a:xfrm>
            <a:off x="2834849" y="2769343"/>
            <a:ext cx="2525966" cy="2525965"/>
          </a:xfrm>
          <a:prstGeom prst="rect">
            <a:avLst/>
          </a:prstGeom>
          <a:solidFill>
            <a:srgbClr val="DCDEE0"/>
          </a:solidFill>
          <a:ln w="25400">
            <a:solidFill>
              <a:srgbClr val="A6AAA8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1" name="Shape 941"/>
          <p:cNvSpPr/>
          <p:nvPr/>
        </p:nvSpPr>
        <p:spPr>
          <a:xfrm>
            <a:off x="7406850" y="2769343"/>
            <a:ext cx="2525966" cy="2525965"/>
          </a:xfrm>
          <a:prstGeom prst="rect">
            <a:avLst/>
          </a:prstGeom>
          <a:solidFill>
            <a:srgbClr val="DCDEE0"/>
          </a:solidFill>
          <a:ln w="25400">
            <a:solidFill>
              <a:srgbClr val="A6AAA8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2" name="Shape 942"/>
          <p:cNvSpPr/>
          <p:nvPr/>
        </p:nvSpPr>
        <p:spPr>
          <a:xfrm>
            <a:off x="3802857" y="2920432"/>
            <a:ext cx="589949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CPU</a:t>
            </a:r>
          </a:p>
        </p:txBody>
      </p:sp>
      <p:sp>
        <p:nvSpPr>
          <p:cNvPr id="943" name="Shape 943"/>
          <p:cNvSpPr/>
          <p:nvPr/>
        </p:nvSpPr>
        <p:spPr>
          <a:xfrm>
            <a:off x="8362065" y="2920432"/>
            <a:ext cx="615535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dirty="0"/>
              <a:t>RAM</a:t>
            </a:r>
          </a:p>
        </p:txBody>
      </p:sp>
      <p:sp>
        <p:nvSpPr>
          <p:cNvPr id="944" name="Shape 944"/>
          <p:cNvSpPr/>
          <p:nvPr/>
        </p:nvSpPr>
        <p:spPr>
          <a:xfrm flipV="1">
            <a:off x="3285922" y="5792122"/>
            <a:ext cx="6195820" cy="1"/>
          </a:xfrm>
          <a:prstGeom prst="line">
            <a:avLst/>
          </a:prstGeom>
          <a:ln w="889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5" name="Shape 945"/>
          <p:cNvSpPr/>
          <p:nvPr/>
        </p:nvSpPr>
        <p:spPr>
          <a:xfrm>
            <a:off x="5093884" y="5842113"/>
            <a:ext cx="2579894" cy="430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sz="2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 dirty="0"/>
              <a:t>memory interconnect</a:t>
            </a:r>
          </a:p>
        </p:txBody>
      </p:sp>
      <p:sp>
        <p:nvSpPr>
          <p:cNvPr id="946" name="Shape 946"/>
          <p:cNvSpPr/>
          <p:nvPr/>
        </p:nvSpPr>
        <p:spPr>
          <a:xfrm>
            <a:off x="8034833" y="3902979"/>
            <a:ext cx="1270000" cy="334894"/>
          </a:xfrm>
          <a:prstGeom prst="rect">
            <a:avLst/>
          </a:prstGeom>
          <a:solidFill>
            <a:srgbClr val="A6AAA8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7" name="Shape 947"/>
          <p:cNvSpPr/>
          <p:nvPr/>
        </p:nvSpPr>
        <p:spPr>
          <a:xfrm>
            <a:off x="8034833" y="4220478"/>
            <a:ext cx="1270000" cy="334894"/>
          </a:xfrm>
          <a:prstGeom prst="rect">
            <a:avLst/>
          </a:prstGeom>
          <a:solidFill>
            <a:srgbClr val="5747C1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8" name="Shape 948"/>
          <p:cNvSpPr/>
          <p:nvPr/>
        </p:nvSpPr>
        <p:spPr>
          <a:xfrm>
            <a:off x="8034833" y="4537978"/>
            <a:ext cx="1270000" cy="334894"/>
          </a:xfrm>
          <a:prstGeom prst="rect">
            <a:avLst/>
          </a:prstGeom>
          <a:solidFill>
            <a:srgbClr val="A6AAA8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49" name="Shape 949"/>
          <p:cNvSpPr/>
          <p:nvPr/>
        </p:nvSpPr>
        <p:spPr>
          <a:xfrm>
            <a:off x="8034833" y="4855478"/>
            <a:ext cx="1270000" cy="334894"/>
          </a:xfrm>
          <a:prstGeom prst="rect">
            <a:avLst/>
          </a:prstGeom>
          <a:solidFill>
            <a:srgbClr val="308B16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50" name="Shape 950"/>
          <p:cNvSpPr/>
          <p:nvPr/>
        </p:nvSpPr>
        <p:spPr>
          <a:xfrm>
            <a:off x="8471058" y="3504633"/>
            <a:ext cx="397551" cy="379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7" tIns="50797" rIns="50797" bIns="50797" anchor="ctr">
            <a:spAutoFit/>
          </a:bodyPr>
          <a:lstStyle>
            <a:lvl1pPr>
              <a:defRPr sz="28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dirty="0"/>
              <a:t>PT</a:t>
            </a:r>
          </a:p>
        </p:txBody>
      </p:sp>
      <p:sp>
        <p:nvSpPr>
          <p:cNvPr id="951" name="Shape 951"/>
          <p:cNvSpPr/>
          <p:nvPr/>
        </p:nvSpPr>
        <p:spPr>
          <a:xfrm>
            <a:off x="3462833" y="4540375"/>
            <a:ext cx="1270000" cy="334894"/>
          </a:xfrm>
          <a:prstGeom prst="rect">
            <a:avLst/>
          </a:prstGeom>
          <a:solidFill>
            <a:srgbClr val="5747C1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52" name="Shape 952"/>
          <p:cNvSpPr/>
          <p:nvPr/>
        </p:nvSpPr>
        <p:spPr>
          <a:xfrm>
            <a:off x="3462833" y="4855478"/>
            <a:ext cx="1270000" cy="334894"/>
          </a:xfrm>
          <a:prstGeom prst="rect">
            <a:avLst/>
          </a:prstGeom>
          <a:solidFill>
            <a:srgbClr val="308B16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953" name="Shape 953"/>
          <p:cNvSpPr/>
          <p:nvPr/>
        </p:nvSpPr>
        <p:spPr>
          <a:xfrm>
            <a:off x="3146921" y="3909581"/>
            <a:ext cx="1901821" cy="656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797" tIns="50797" rIns="50797" bIns="50797" anchor="ctr">
            <a:spAutoFit/>
          </a:bodyPr>
          <a:lstStyle>
            <a:lvl1pPr>
              <a:defRPr sz="28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dirty="0" smtClean="0"/>
              <a:t>Translation Cache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9932816" y="4157092"/>
            <a:ext cx="2945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Some popular entries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" grpId="0" uiExpand="1" build="p"/>
      <p:bldP spid="946" grpId="0" animBg="1"/>
      <p:bldP spid="947" grpId="0" animBg="1"/>
      <p:bldP spid="948" grpId="0" animBg="1"/>
      <p:bldP spid="949" grpId="0" animBg="1"/>
      <p:bldP spid="950" grpId="0" animBg="1"/>
      <p:bldP spid="951" grpId="0" animBg="1"/>
      <p:bldP spid="952" grpId="0" animBg="1"/>
      <p:bldP spid="9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650240" y="390596"/>
            <a:ext cx="1170432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6600" dirty="0">
                <a:solidFill>
                  <a:schemeClr val="tx1"/>
                </a:solidFill>
                <a:latin typeface="+mj-lt"/>
              </a:rPr>
              <a:t>TLB Organization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83733" y="3447627"/>
            <a:ext cx="975360" cy="5201920"/>
            <a:chOff x="672" y="1104"/>
            <a:chExt cx="768" cy="2304"/>
          </a:xfrm>
        </p:grpSpPr>
        <p:sp>
          <p:nvSpPr>
            <p:cNvPr id="206854" name="Rectangle 6"/>
            <p:cNvSpPr>
              <a:spLocks noChangeArrowheads="1"/>
            </p:cNvSpPr>
            <p:nvPr/>
          </p:nvSpPr>
          <p:spPr bwMode="auto">
            <a:xfrm>
              <a:off x="672" y="1104"/>
              <a:ext cx="768" cy="2304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5" name="Line 7"/>
            <p:cNvSpPr>
              <a:spLocks noChangeShapeType="1"/>
            </p:cNvSpPr>
            <p:nvPr/>
          </p:nvSpPr>
          <p:spPr bwMode="auto">
            <a:xfrm>
              <a:off x="672" y="12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6" name="Line 8"/>
            <p:cNvSpPr>
              <a:spLocks noChangeShapeType="1"/>
            </p:cNvSpPr>
            <p:nvPr/>
          </p:nvSpPr>
          <p:spPr bwMode="auto">
            <a:xfrm>
              <a:off x="672" y="13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7" name="Line 9"/>
            <p:cNvSpPr>
              <a:spLocks noChangeShapeType="1"/>
            </p:cNvSpPr>
            <p:nvPr/>
          </p:nvSpPr>
          <p:spPr bwMode="auto">
            <a:xfrm>
              <a:off x="672" y="153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8" name="Line 10"/>
            <p:cNvSpPr>
              <a:spLocks noChangeShapeType="1"/>
            </p:cNvSpPr>
            <p:nvPr/>
          </p:nvSpPr>
          <p:spPr bwMode="auto">
            <a:xfrm>
              <a:off x="672" y="168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9" name="Line 11"/>
            <p:cNvSpPr>
              <a:spLocks noChangeShapeType="1"/>
            </p:cNvSpPr>
            <p:nvPr/>
          </p:nvSpPr>
          <p:spPr bwMode="auto">
            <a:xfrm>
              <a:off x="672" y="182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0" name="Line 12"/>
            <p:cNvSpPr>
              <a:spLocks noChangeShapeType="1"/>
            </p:cNvSpPr>
            <p:nvPr/>
          </p:nvSpPr>
          <p:spPr bwMode="auto">
            <a:xfrm>
              <a:off x="672" y="196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1" name="Line 13"/>
            <p:cNvSpPr>
              <a:spLocks noChangeShapeType="1"/>
            </p:cNvSpPr>
            <p:nvPr/>
          </p:nvSpPr>
          <p:spPr bwMode="auto">
            <a:xfrm>
              <a:off x="672" y="211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2" name="Line 14"/>
            <p:cNvSpPr>
              <a:spLocks noChangeShapeType="1"/>
            </p:cNvSpPr>
            <p:nvPr/>
          </p:nvSpPr>
          <p:spPr bwMode="auto">
            <a:xfrm>
              <a:off x="672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3" name="Line 15"/>
            <p:cNvSpPr>
              <a:spLocks noChangeShapeType="1"/>
            </p:cNvSpPr>
            <p:nvPr/>
          </p:nvSpPr>
          <p:spPr bwMode="auto">
            <a:xfrm>
              <a:off x="672" y="240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4" name="Line 16"/>
            <p:cNvSpPr>
              <a:spLocks noChangeShapeType="1"/>
            </p:cNvSpPr>
            <p:nvPr/>
          </p:nvSpPr>
          <p:spPr bwMode="auto">
            <a:xfrm>
              <a:off x="672" y="25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5" name="Line 17"/>
            <p:cNvSpPr>
              <a:spLocks noChangeShapeType="1"/>
            </p:cNvSpPr>
            <p:nvPr/>
          </p:nvSpPr>
          <p:spPr bwMode="auto">
            <a:xfrm>
              <a:off x="672" y="268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6" name="Line 18"/>
            <p:cNvSpPr>
              <a:spLocks noChangeShapeType="1"/>
            </p:cNvSpPr>
            <p:nvPr/>
          </p:nvSpPr>
          <p:spPr bwMode="auto">
            <a:xfrm>
              <a:off x="672" y="28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7" name="Line 19"/>
            <p:cNvSpPr>
              <a:spLocks noChangeShapeType="1"/>
            </p:cNvSpPr>
            <p:nvPr/>
          </p:nvSpPr>
          <p:spPr bwMode="auto">
            <a:xfrm>
              <a:off x="672" y="297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8" name="Line 20"/>
            <p:cNvSpPr>
              <a:spLocks noChangeShapeType="1"/>
            </p:cNvSpPr>
            <p:nvPr/>
          </p:nvSpPr>
          <p:spPr bwMode="auto">
            <a:xfrm>
              <a:off x="672" y="312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69" name="Line 21"/>
            <p:cNvSpPr>
              <a:spLocks noChangeShapeType="1"/>
            </p:cNvSpPr>
            <p:nvPr/>
          </p:nvSpPr>
          <p:spPr bwMode="auto">
            <a:xfrm>
              <a:off x="672" y="32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608711" y="3488267"/>
            <a:ext cx="975360" cy="1300480"/>
            <a:chOff x="2064" y="1344"/>
            <a:chExt cx="432" cy="576"/>
          </a:xfrm>
        </p:grpSpPr>
        <p:sp>
          <p:nvSpPr>
            <p:cNvPr id="206871" name="Rectangle 23"/>
            <p:cNvSpPr>
              <a:spLocks noChangeArrowheads="1"/>
            </p:cNvSpPr>
            <p:nvPr/>
          </p:nvSpPr>
          <p:spPr bwMode="auto">
            <a:xfrm>
              <a:off x="2064" y="1344"/>
              <a:ext cx="432" cy="576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2" name="Line 24"/>
            <p:cNvSpPr>
              <a:spLocks noChangeShapeType="1"/>
            </p:cNvSpPr>
            <p:nvPr/>
          </p:nvSpPr>
          <p:spPr bwMode="auto">
            <a:xfrm>
              <a:off x="2064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3" name="Line 25"/>
            <p:cNvSpPr>
              <a:spLocks noChangeShapeType="1"/>
            </p:cNvSpPr>
            <p:nvPr/>
          </p:nvSpPr>
          <p:spPr bwMode="auto">
            <a:xfrm>
              <a:off x="2064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4" name="Line 26"/>
            <p:cNvSpPr>
              <a:spLocks noChangeShapeType="1"/>
            </p:cNvSpPr>
            <p:nvPr/>
          </p:nvSpPr>
          <p:spPr bwMode="auto">
            <a:xfrm>
              <a:off x="2064" y="17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8692444" y="3488267"/>
            <a:ext cx="975360" cy="1300480"/>
            <a:chOff x="2064" y="1344"/>
            <a:chExt cx="432" cy="576"/>
          </a:xfrm>
        </p:grpSpPr>
        <p:sp>
          <p:nvSpPr>
            <p:cNvPr id="206876" name="Rectangle 28"/>
            <p:cNvSpPr>
              <a:spLocks noChangeArrowheads="1"/>
            </p:cNvSpPr>
            <p:nvPr/>
          </p:nvSpPr>
          <p:spPr bwMode="auto">
            <a:xfrm>
              <a:off x="2064" y="1344"/>
              <a:ext cx="432" cy="576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7" name="Line 29"/>
            <p:cNvSpPr>
              <a:spLocks noChangeShapeType="1"/>
            </p:cNvSpPr>
            <p:nvPr/>
          </p:nvSpPr>
          <p:spPr bwMode="auto">
            <a:xfrm>
              <a:off x="2064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8" name="Line 30"/>
            <p:cNvSpPr>
              <a:spLocks noChangeShapeType="1"/>
            </p:cNvSpPr>
            <p:nvPr/>
          </p:nvSpPr>
          <p:spPr bwMode="auto">
            <a:xfrm>
              <a:off x="2064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79" name="Line 31"/>
            <p:cNvSpPr>
              <a:spLocks noChangeShapeType="1"/>
            </p:cNvSpPr>
            <p:nvPr/>
          </p:nvSpPr>
          <p:spPr bwMode="auto">
            <a:xfrm>
              <a:off x="2064" y="17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9776178" y="3488267"/>
            <a:ext cx="975360" cy="1300480"/>
            <a:chOff x="2064" y="1344"/>
            <a:chExt cx="432" cy="576"/>
          </a:xfrm>
        </p:grpSpPr>
        <p:sp>
          <p:nvSpPr>
            <p:cNvPr id="206881" name="Rectangle 33"/>
            <p:cNvSpPr>
              <a:spLocks noChangeArrowheads="1"/>
            </p:cNvSpPr>
            <p:nvPr/>
          </p:nvSpPr>
          <p:spPr bwMode="auto">
            <a:xfrm>
              <a:off x="2064" y="1344"/>
              <a:ext cx="432" cy="576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2" name="Line 34"/>
            <p:cNvSpPr>
              <a:spLocks noChangeShapeType="1"/>
            </p:cNvSpPr>
            <p:nvPr/>
          </p:nvSpPr>
          <p:spPr bwMode="auto">
            <a:xfrm>
              <a:off x="2064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3" name="Line 35"/>
            <p:cNvSpPr>
              <a:spLocks noChangeShapeType="1"/>
            </p:cNvSpPr>
            <p:nvPr/>
          </p:nvSpPr>
          <p:spPr bwMode="auto">
            <a:xfrm>
              <a:off x="2064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4" name="Line 36"/>
            <p:cNvSpPr>
              <a:spLocks noChangeShapeType="1"/>
            </p:cNvSpPr>
            <p:nvPr/>
          </p:nvSpPr>
          <p:spPr bwMode="auto">
            <a:xfrm>
              <a:off x="2064" y="17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0859911" y="3488267"/>
            <a:ext cx="975360" cy="1300480"/>
            <a:chOff x="2064" y="1344"/>
            <a:chExt cx="432" cy="576"/>
          </a:xfrm>
        </p:grpSpPr>
        <p:sp>
          <p:nvSpPr>
            <p:cNvPr id="206886" name="Rectangle 38"/>
            <p:cNvSpPr>
              <a:spLocks noChangeArrowheads="1"/>
            </p:cNvSpPr>
            <p:nvPr/>
          </p:nvSpPr>
          <p:spPr bwMode="auto">
            <a:xfrm>
              <a:off x="2064" y="1344"/>
              <a:ext cx="432" cy="576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7" name="Line 39"/>
            <p:cNvSpPr>
              <a:spLocks noChangeShapeType="1"/>
            </p:cNvSpPr>
            <p:nvPr/>
          </p:nvSpPr>
          <p:spPr bwMode="auto">
            <a:xfrm>
              <a:off x="2064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8" name="Line 40"/>
            <p:cNvSpPr>
              <a:spLocks noChangeShapeType="1"/>
            </p:cNvSpPr>
            <p:nvPr/>
          </p:nvSpPr>
          <p:spPr bwMode="auto">
            <a:xfrm>
              <a:off x="2064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89" name="Line 41"/>
            <p:cNvSpPr>
              <a:spLocks noChangeShapeType="1"/>
            </p:cNvSpPr>
            <p:nvPr/>
          </p:nvSpPr>
          <p:spPr bwMode="auto">
            <a:xfrm>
              <a:off x="2064" y="17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901440" y="3488267"/>
            <a:ext cx="975360" cy="2600960"/>
            <a:chOff x="2208" y="816"/>
            <a:chExt cx="432" cy="1152"/>
          </a:xfrm>
        </p:grpSpPr>
        <p:sp>
          <p:nvSpPr>
            <p:cNvPr id="206891" name="Rectangle 43"/>
            <p:cNvSpPr>
              <a:spLocks noChangeArrowheads="1"/>
            </p:cNvSpPr>
            <p:nvPr/>
          </p:nvSpPr>
          <p:spPr bwMode="auto">
            <a:xfrm>
              <a:off x="2208" y="816"/>
              <a:ext cx="432" cy="1152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2" name="Line 44"/>
            <p:cNvSpPr>
              <a:spLocks noChangeShapeType="1"/>
            </p:cNvSpPr>
            <p:nvPr/>
          </p:nvSpPr>
          <p:spPr bwMode="auto">
            <a:xfrm>
              <a:off x="2208" y="9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3" name="Line 45"/>
            <p:cNvSpPr>
              <a:spLocks noChangeShapeType="1"/>
            </p:cNvSpPr>
            <p:nvPr/>
          </p:nvSpPr>
          <p:spPr bwMode="auto">
            <a:xfrm>
              <a:off x="2208" y="11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4" name="Line 46"/>
            <p:cNvSpPr>
              <a:spLocks noChangeShapeType="1"/>
            </p:cNvSpPr>
            <p:nvPr/>
          </p:nvSpPr>
          <p:spPr bwMode="auto">
            <a:xfrm>
              <a:off x="2208" y="12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5" name="Line 47"/>
            <p:cNvSpPr>
              <a:spLocks noChangeShapeType="1"/>
            </p:cNvSpPr>
            <p:nvPr/>
          </p:nvSpPr>
          <p:spPr bwMode="auto">
            <a:xfrm>
              <a:off x="2208" y="13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6" name="Line 48"/>
            <p:cNvSpPr>
              <a:spLocks noChangeShapeType="1"/>
            </p:cNvSpPr>
            <p:nvPr/>
          </p:nvSpPr>
          <p:spPr bwMode="auto">
            <a:xfrm>
              <a:off x="2208" y="15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7" name="Line 49"/>
            <p:cNvSpPr>
              <a:spLocks noChangeShapeType="1"/>
            </p:cNvSpPr>
            <p:nvPr/>
          </p:nvSpPr>
          <p:spPr bwMode="auto">
            <a:xfrm>
              <a:off x="2208" y="16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98" name="Line 50"/>
            <p:cNvSpPr>
              <a:spLocks noChangeShapeType="1"/>
            </p:cNvSpPr>
            <p:nvPr/>
          </p:nvSpPr>
          <p:spPr bwMode="auto">
            <a:xfrm>
              <a:off x="2208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4985173" y="3488267"/>
            <a:ext cx="975360" cy="2600960"/>
            <a:chOff x="2208" y="816"/>
            <a:chExt cx="432" cy="1152"/>
          </a:xfrm>
        </p:grpSpPr>
        <p:sp>
          <p:nvSpPr>
            <p:cNvPr id="206900" name="Rectangle 52"/>
            <p:cNvSpPr>
              <a:spLocks noChangeArrowheads="1"/>
            </p:cNvSpPr>
            <p:nvPr/>
          </p:nvSpPr>
          <p:spPr bwMode="auto">
            <a:xfrm>
              <a:off x="2208" y="816"/>
              <a:ext cx="432" cy="1152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1" name="Line 53"/>
            <p:cNvSpPr>
              <a:spLocks noChangeShapeType="1"/>
            </p:cNvSpPr>
            <p:nvPr/>
          </p:nvSpPr>
          <p:spPr bwMode="auto">
            <a:xfrm>
              <a:off x="2208" y="9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2" name="Line 54"/>
            <p:cNvSpPr>
              <a:spLocks noChangeShapeType="1"/>
            </p:cNvSpPr>
            <p:nvPr/>
          </p:nvSpPr>
          <p:spPr bwMode="auto">
            <a:xfrm>
              <a:off x="2208" y="11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3" name="Line 55"/>
            <p:cNvSpPr>
              <a:spLocks noChangeShapeType="1"/>
            </p:cNvSpPr>
            <p:nvPr/>
          </p:nvSpPr>
          <p:spPr bwMode="auto">
            <a:xfrm>
              <a:off x="2208" y="12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4" name="Line 56"/>
            <p:cNvSpPr>
              <a:spLocks noChangeShapeType="1"/>
            </p:cNvSpPr>
            <p:nvPr/>
          </p:nvSpPr>
          <p:spPr bwMode="auto">
            <a:xfrm>
              <a:off x="2208" y="13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5" name="Line 57"/>
            <p:cNvSpPr>
              <a:spLocks noChangeShapeType="1"/>
            </p:cNvSpPr>
            <p:nvPr/>
          </p:nvSpPr>
          <p:spPr bwMode="auto">
            <a:xfrm>
              <a:off x="2208" y="15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6" name="Line 58"/>
            <p:cNvSpPr>
              <a:spLocks noChangeShapeType="1"/>
            </p:cNvSpPr>
            <p:nvPr/>
          </p:nvSpPr>
          <p:spPr bwMode="auto">
            <a:xfrm>
              <a:off x="2208" y="16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7" name="Line 59"/>
            <p:cNvSpPr>
              <a:spLocks noChangeShapeType="1"/>
            </p:cNvSpPr>
            <p:nvPr/>
          </p:nvSpPr>
          <p:spPr bwMode="auto">
            <a:xfrm>
              <a:off x="2208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6908" name="Text Box 60"/>
          <p:cNvSpPr txBox="1">
            <a:spLocks noChangeArrowheads="1"/>
          </p:cNvSpPr>
          <p:nvPr/>
        </p:nvSpPr>
        <p:spPr bwMode="auto">
          <a:xfrm>
            <a:off x="623154" y="3361833"/>
            <a:ext cx="562181" cy="53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0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2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3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4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5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6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7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8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9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10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11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12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13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14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15</a:t>
            </a:r>
          </a:p>
        </p:txBody>
      </p:sp>
      <p:sp>
        <p:nvSpPr>
          <p:cNvPr id="206909" name="Text Box 61"/>
          <p:cNvSpPr txBox="1">
            <a:spLocks noChangeArrowheads="1"/>
          </p:cNvSpPr>
          <p:nvPr/>
        </p:nvSpPr>
        <p:spPr bwMode="auto">
          <a:xfrm>
            <a:off x="1351821" y="3014134"/>
            <a:ext cx="45499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Arial" pitchFamily="-104" charset="0"/>
              </a:rPr>
              <a:t>A</a:t>
            </a:r>
          </a:p>
        </p:txBody>
      </p:sp>
      <p:sp>
        <p:nvSpPr>
          <p:cNvPr id="206910" name="Text Box 62"/>
          <p:cNvSpPr txBox="1">
            <a:spLocks noChangeArrowheads="1"/>
          </p:cNvSpPr>
          <p:nvPr/>
        </p:nvSpPr>
        <p:spPr bwMode="auto">
          <a:xfrm>
            <a:off x="3548459" y="3379895"/>
            <a:ext cx="425230" cy="271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0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2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3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4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5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6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7</a:t>
            </a:r>
          </a:p>
        </p:txBody>
      </p:sp>
      <p:sp>
        <p:nvSpPr>
          <p:cNvPr id="206911" name="Text Box 63"/>
          <p:cNvSpPr txBox="1">
            <a:spLocks noChangeArrowheads="1"/>
          </p:cNvSpPr>
          <p:nvPr/>
        </p:nvSpPr>
        <p:spPr bwMode="auto">
          <a:xfrm>
            <a:off x="4160496" y="3054774"/>
            <a:ext cx="45499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Arial" pitchFamily="-104" charset="0"/>
              </a:rPr>
              <a:t>A</a:t>
            </a:r>
          </a:p>
        </p:txBody>
      </p:sp>
      <p:sp>
        <p:nvSpPr>
          <p:cNvPr id="206912" name="Text Box 64"/>
          <p:cNvSpPr txBox="1">
            <a:spLocks noChangeArrowheads="1"/>
          </p:cNvSpPr>
          <p:nvPr/>
        </p:nvSpPr>
        <p:spPr bwMode="auto">
          <a:xfrm>
            <a:off x="5254875" y="3054774"/>
            <a:ext cx="43370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Arial" pitchFamily="-104" charset="0"/>
              </a:rPr>
              <a:t>B</a:t>
            </a:r>
          </a:p>
        </p:txBody>
      </p:sp>
      <p:sp>
        <p:nvSpPr>
          <p:cNvPr id="206913" name="Text Box 65"/>
          <p:cNvSpPr txBox="1">
            <a:spLocks noChangeArrowheads="1"/>
          </p:cNvSpPr>
          <p:nvPr/>
        </p:nvSpPr>
        <p:spPr bwMode="auto">
          <a:xfrm>
            <a:off x="7276051" y="3402473"/>
            <a:ext cx="425230" cy="142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0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1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2</a:t>
            </a:r>
          </a:p>
          <a:p>
            <a:pPr algn="r" eaLnBrk="1" hangingPunct="1"/>
            <a:r>
              <a:rPr lang="en-US" sz="2100" dirty="0">
                <a:solidFill>
                  <a:schemeClr val="tx1"/>
                </a:solidFill>
                <a:latin typeface="Arial" pitchFamily="-104" charset="0"/>
              </a:rPr>
              <a:t>3</a:t>
            </a:r>
          </a:p>
        </p:txBody>
      </p:sp>
      <p:sp>
        <p:nvSpPr>
          <p:cNvPr id="206914" name="Text Box 66"/>
          <p:cNvSpPr txBox="1">
            <a:spLocks noChangeArrowheads="1"/>
          </p:cNvSpPr>
          <p:nvPr/>
        </p:nvSpPr>
        <p:spPr bwMode="auto">
          <a:xfrm>
            <a:off x="7815838" y="3054774"/>
            <a:ext cx="45499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Arial" pitchFamily="-104" charset="0"/>
              </a:rPr>
              <a:t>A</a:t>
            </a:r>
          </a:p>
        </p:txBody>
      </p:sp>
      <p:sp>
        <p:nvSpPr>
          <p:cNvPr id="206915" name="Text Box 67"/>
          <p:cNvSpPr txBox="1">
            <a:spLocks noChangeArrowheads="1"/>
          </p:cNvSpPr>
          <p:nvPr/>
        </p:nvSpPr>
        <p:spPr bwMode="auto">
          <a:xfrm>
            <a:off x="8910217" y="3054774"/>
            <a:ext cx="43370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Arial" pitchFamily="-104" charset="0"/>
              </a:rPr>
              <a:t>B</a:t>
            </a:r>
          </a:p>
        </p:txBody>
      </p:sp>
      <p:sp>
        <p:nvSpPr>
          <p:cNvPr id="206916" name="Text Box 68"/>
          <p:cNvSpPr txBox="1">
            <a:spLocks noChangeArrowheads="1"/>
          </p:cNvSpPr>
          <p:nvPr/>
        </p:nvSpPr>
        <p:spPr bwMode="auto">
          <a:xfrm>
            <a:off x="10043319" y="3054774"/>
            <a:ext cx="44785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Arial" pitchFamily="-104" charset="0"/>
              </a:rPr>
              <a:t>C</a:t>
            </a:r>
          </a:p>
        </p:txBody>
      </p:sp>
      <p:sp>
        <p:nvSpPr>
          <p:cNvPr id="206917" name="Text Box 69"/>
          <p:cNvSpPr txBox="1">
            <a:spLocks noChangeArrowheads="1"/>
          </p:cNvSpPr>
          <p:nvPr/>
        </p:nvSpPr>
        <p:spPr bwMode="auto">
          <a:xfrm>
            <a:off x="11127052" y="3054774"/>
            <a:ext cx="44785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Arial" pitchFamily="-104" charset="0"/>
              </a:rPr>
              <a:t>D</a:t>
            </a:r>
          </a:p>
        </p:txBody>
      </p: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2384213" y="6827520"/>
            <a:ext cx="10187093" cy="1192107"/>
            <a:chOff x="1104" y="2784"/>
            <a:chExt cx="4512" cy="528"/>
          </a:xfrm>
        </p:grpSpPr>
        <p:grpSp>
          <p:nvGrpSpPr>
            <p:cNvPr id="10" name="Group 71"/>
            <p:cNvGrpSpPr>
              <a:grpSpLocks/>
            </p:cNvGrpSpPr>
            <p:nvPr/>
          </p:nvGrpSpPr>
          <p:grpSpPr bwMode="auto">
            <a:xfrm>
              <a:off x="1104" y="2784"/>
              <a:ext cx="4512" cy="528"/>
              <a:chOff x="1104" y="2784"/>
              <a:chExt cx="4512" cy="528"/>
            </a:xfrm>
          </p:grpSpPr>
          <p:sp>
            <p:nvSpPr>
              <p:cNvPr id="206920" name="Line 72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06921" name="Line 73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2112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06922" name="Line 74"/>
              <p:cNvSpPr>
                <a:spLocks noChangeShapeType="1"/>
              </p:cNvSpPr>
              <p:nvPr/>
            </p:nvSpPr>
            <p:spPr bwMode="auto">
              <a:xfrm>
                <a:off x="1104" y="3072"/>
                <a:ext cx="220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06923" name="Line 75"/>
              <p:cNvSpPr>
                <a:spLocks noChangeShapeType="1"/>
              </p:cNvSpPr>
              <p:nvPr/>
            </p:nvSpPr>
            <p:spPr bwMode="auto">
              <a:xfrm rot="10800000">
                <a:off x="5616" y="292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06924" name="Line 76"/>
              <p:cNvSpPr>
                <a:spLocks noChangeShapeType="1"/>
              </p:cNvSpPr>
              <p:nvPr/>
            </p:nvSpPr>
            <p:spPr bwMode="auto">
              <a:xfrm rot="10800000" flipH="1" flipV="1">
                <a:off x="3456" y="3072"/>
                <a:ext cx="2160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06925" name="Line 77"/>
              <p:cNvSpPr>
                <a:spLocks noChangeShapeType="1"/>
              </p:cNvSpPr>
              <p:nvPr/>
            </p:nvSpPr>
            <p:spPr bwMode="auto">
              <a:xfrm rot="10800000">
                <a:off x="3408" y="2928"/>
                <a:ext cx="220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11" name="Group 78"/>
              <p:cNvGrpSpPr>
                <a:grpSpLocks/>
              </p:cNvGrpSpPr>
              <p:nvPr/>
            </p:nvGrpSpPr>
            <p:grpSpPr bwMode="auto">
              <a:xfrm>
                <a:off x="3216" y="2784"/>
                <a:ext cx="96" cy="528"/>
                <a:chOff x="2544" y="3168"/>
                <a:chExt cx="96" cy="528"/>
              </a:xfrm>
            </p:grpSpPr>
            <p:sp>
              <p:nvSpPr>
                <p:cNvPr id="206927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2544" y="3168"/>
                  <a:ext cx="48" cy="24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06928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544" y="3360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06929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592" y="3360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</p:grpSp>
          <p:grpSp>
            <p:nvGrpSpPr>
              <p:cNvPr id="12" name="Group 82"/>
              <p:cNvGrpSpPr>
                <a:grpSpLocks/>
              </p:cNvGrpSpPr>
              <p:nvPr/>
            </p:nvGrpSpPr>
            <p:grpSpPr bwMode="auto">
              <a:xfrm>
                <a:off x="3360" y="2784"/>
                <a:ext cx="96" cy="528"/>
                <a:chOff x="2544" y="3168"/>
                <a:chExt cx="96" cy="528"/>
              </a:xfrm>
            </p:grpSpPr>
            <p:sp>
              <p:nvSpPr>
                <p:cNvPr id="206931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544" y="3168"/>
                  <a:ext cx="48" cy="24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0693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544" y="3360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06933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2592" y="3360"/>
                  <a:ext cx="48" cy="33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2"/>
                    </a:solidFill>
                  </a:endParaRPr>
                </a:p>
              </p:txBody>
            </p:sp>
          </p:grpSp>
        </p:grpSp>
        <p:sp>
          <p:nvSpPr>
            <p:cNvPr id="206934" name="Line 86"/>
            <p:cNvSpPr>
              <a:spLocks noChangeShapeType="1"/>
            </p:cNvSpPr>
            <p:nvPr/>
          </p:nvSpPr>
          <p:spPr bwMode="auto">
            <a:xfrm>
              <a:off x="1536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6935" name="Line 87"/>
            <p:cNvSpPr>
              <a:spLocks noChangeShapeType="1"/>
            </p:cNvSpPr>
            <p:nvPr/>
          </p:nvSpPr>
          <p:spPr bwMode="auto">
            <a:xfrm>
              <a:off x="1968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6936" name="Line 88"/>
            <p:cNvSpPr>
              <a:spLocks noChangeShapeType="1"/>
            </p:cNvSpPr>
            <p:nvPr/>
          </p:nvSpPr>
          <p:spPr bwMode="auto">
            <a:xfrm>
              <a:off x="2400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6937" name="Line 89"/>
            <p:cNvSpPr>
              <a:spLocks noChangeShapeType="1"/>
            </p:cNvSpPr>
            <p:nvPr/>
          </p:nvSpPr>
          <p:spPr bwMode="auto">
            <a:xfrm>
              <a:off x="2832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6938" name="Line 90"/>
            <p:cNvSpPr>
              <a:spLocks noChangeShapeType="1"/>
            </p:cNvSpPr>
            <p:nvPr/>
          </p:nvSpPr>
          <p:spPr bwMode="auto">
            <a:xfrm>
              <a:off x="5184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6939" name="Line 91"/>
            <p:cNvSpPr>
              <a:spLocks noChangeShapeType="1"/>
            </p:cNvSpPr>
            <p:nvPr/>
          </p:nvSpPr>
          <p:spPr bwMode="auto">
            <a:xfrm>
              <a:off x="4752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6940" name="Line 92"/>
            <p:cNvSpPr>
              <a:spLocks noChangeShapeType="1"/>
            </p:cNvSpPr>
            <p:nvPr/>
          </p:nvSpPr>
          <p:spPr bwMode="auto">
            <a:xfrm>
              <a:off x="4272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6941" name="Line 93"/>
            <p:cNvSpPr>
              <a:spLocks noChangeShapeType="1"/>
            </p:cNvSpPr>
            <p:nvPr/>
          </p:nvSpPr>
          <p:spPr bwMode="auto">
            <a:xfrm>
              <a:off x="3792" y="2928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206942" name="Text Box 94"/>
          <p:cNvSpPr txBox="1">
            <a:spLocks noChangeArrowheads="1"/>
          </p:cNvSpPr>
          <p:nvPr/>
        </p:nvSpPr>
        <p:spPr bwMode="auto">
          <a:xfrm>
            <a:off x="2646915" y="6719147"/>
            <a:ext cx="434153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A</a:t>
            </a:r>
          </a:p>
        </p:txBody>
      </p:sp>
      <p:sp>
        <p:nvSpPr>
          <p:cNvPr id="206943" name="Text Box 95"/>
          <p:cNvSpPr txBox="1">
            <a:spLocks noChangeArrowheads="1"/>
          </p:cNvSpPr>
          <p:nvPr/>
        </p:nvSpPr>
        <p:spPr bwMode="auto">
          <a:xfrm>
            <a:off x="3640563" y="6719147"/>
            <a:ext cx="43370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B</a:t>
            </a:r>
          </a:p>
        </p:txBody>
      </p:sp>
      <p:sp>
        <p:nvSpPr>
          <p:cNvPr id="206944" name="Text Box 96"/>
          <p:cNvSpPr txBox="1">
            <a:spLocks noChangeArrowheads="1"/>
          </p:cNvSpPr>
          <p:nvPr/>
        </p:nvSpPr>
        <p:spPr bwMode="auto">
          <a:xfrm>
            <a:off x="4550145" y="6719147"/>
            <a:ext cx="44785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C</a:t>
            </a:r>
          </a:p>
        </p:txBody>
      </p:sp>
      <p:sp>
        <p:nvSpPr>
          <p:cNvPr id="206945" name="Text Box 97"/>
          <p:cNvSpPr txBox="1">
            <a:spLocks noChangeArrowheads="1"/>
          </p:cNvSpPr>
          <p:nvPr/>
        </p:nvSpPr>
        <p:spPr bwMode="auto">
          <a:xfrm>
            <a:off x="5622590" y="6719147"/>
            <a:ext cx="44785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D</a:t>
            </a:r>
          </a:p>
        </p:txBody>
      </p:sp>
      <p:sp>
        <p:nvSpPr>
          <p:cNvPr id="206946" name="Text Box 98"/>
          <p:cNvSpPr txBox="1">
            <a:spLocks noChangeArrowheads="1"/>
          </p:cNvSpPr>
          <p:nvPr/>
        </p:nvSpPr>
        <p:spPr bwMode="auto">
          <a:xfrm>
            <a:off x="6609541" y="6719147"/>
            <a:ext cx="43370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E</a:t>
            </a:r>
          </a:p>
        </p:txBody>
      </p:sp>
      <p:sp>
        <p:nvSpPr>
          <p:cNvPr id="206947" name="Text Box 99"/>
          <p:cNvSpPr txBox="1">
            <a:spLocks noChangeArrowheads="1"/>
          </p:cNvSpPr>
          <p:nvPr/>
        </p:nvSpPr>
        <p:spPr bwMode="auto">
          <a:xfrm>
            <a:off x="7801186" y="6719147"/>
            <a:ext cx="40527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L</a:t>
            </a:r>
          </a:p>
        </p:txBody>
      </p:sp>
      <p:sp>
        <p:nvSpPr>
          <p:cNvPr id="206948" name="Text Box 100"/>
          <p:cNvSpPr txBox="1">
            <a:spLocks noChangeArrowheads="1"/>
          </p:cNvSpPr>
          <p:nvPr/>
        </p:nvSpPr>
        <p:spPr bwMode="auto">
          <a:xfrm>
            <a:off x="8726366" y="6719147"/>
            <a:ext cx="47628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M</a:t>
            </a:r>
          </a:p>
        </p:txBody>
      </p:sp>
      <p:sp>
        <p:nvSpPr>
          <p:cNvPr id="206949" name="Text Box 101"/>
          <p:cNvSpPr txBox="1">
            <a:spLocks noChangeArrowheads="1"/>
          </p:cNvSpPr>
          <p:nvPr/>
        </p:nvSpPr>
        <p:spPr bwMode="auto">
          <a:xfrm>
            <a:off x="9808510" y="6719147"/>
            <a:ext cx="447854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N</a:t>
            </a:r>
          </a:p>
        </p:txBody>
      </p:sp>
      <p:sp>
        <p:nvSpPr>
          <p:cNvPr id="206950" name="Text Box 102"/>
          <p:cNvSpPr txBox="1">
            <a:spLocks noChangeArrowheads="1"/>
          </p:cNvSpPr>
          <p:nvPr/>
        </p:nvSpPr>
        <p:spPr bwMode="auto">
          <a:xfrm>
            <a:off x="10880589" y="6719147"/>
            <a:ext cx="462131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O</a:t>
            </a:r>
          </a:p>
        </p:txBody>
      </p:sp>
      <p:sp>
        <p:nvSpPr>
          <p:cNvPr id="206951" name="Text Box 103"/>
          <p:cNvSpPr txBox="1">
            <a:spLocks noChangeArrowheads="1"/>
          </p:cNvSpPr>
          <p:nvPr/>
        </p:nvSpPr>
        <p:spPr bwMode="auto">
          <a:xfrm>
            <a:off x="11843070" y="6719147"/>
            <a:ext cx="433702" cy="43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Arial" pitchFamily="-104" charset="0"/>
              </a:rPr>
              <a:t>P</a:t>
            </a:r>
          </a:p>
        </p:txBody>
      </p:sp>
      <p:sp>
        <p:nvSpPr>
          <p:cNvPr id="206952" name="Text Box 104"/>
          <p:cNvSpPr txBox="1">
            <a:spLocks noChangeArrowheads="1"/>
          </p:cNvSpPr>
          <p:nvPr/>
        </p:nvSpPr>
        <p:spPr bwMode="auto">
          <a:xfrm>
            <a:off x="873011" y="8690187"/>
            <a:ext cx="2430869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Direct mapped</a:t>
            </a:r>
          </a:p>
        </p:txBody>
      </p:sp>
      <p:sp>
        <p:nvSpPr>
          <p:cNvPr id="206953" name="Text Box 105"/>
          <p:cNvSpPr txBox="1">
            <a:spLocks noChangeArrowheads="1"/>
          </p:cNvSpPr>
          <p:nvPr/>
        </p:nvSpPr>
        <p:spPr bwMode="auto">
          <a:xfrm>
            <a:off x="2244591" y="7477761"/>
            <a:ext cx="2708614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pitchFamily="-104" charset="0"/>
              </a:rPr>
              <a:t>Fully associative</a:t>
            </a:r>
          </a:p>
        </p:txBody>
      </p:sp>
      <p:sp>
        <p:nvSpPr>
          <p:cNvPr id="206954" name="Text Box 106"/>
          <p:cNvSpPr txBox="1">
            <a:spLocks noChangeArrowheads="1"/>
          </p:cNvSpPr>
          <p:nvPr/>
        </p:nvSpPr>
        <p:spPr bwMode="auto">
          <a:xfrm>
            <a:off x="3673745" y="6089227"/>
            <a:ext cx="3875926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Two-way set associative</a:t>
            </a:r>
          </a:p>
        </p:txBody>
      </p:sp>
      <p:sp>
        <p:nvSpPr>
          <p:cNvPr id="206955" name="Text Box 107"/>
          <p:cNvSpPr txBox="1">
            <a:spLocks noChangeArrowheads="1"/>
          </p:cNvSpPr>
          <p:nvPr/>
        </p:nvSpPr>
        <p:spPr bwMode="auto">
          <a:xfrm>
            <a:off x="7441229" y="4725530"/>
            <a:ext cx="3931605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Four-way set associative</a:t>
            </a:r>
          </a:p>
        </p:txBody>
      </p:sp>
      <p:sp>
        <p:nvSpPr>
          <p:cNvPr id="206956" name="Rectangle 108"/>
          <p:cNvSpPr>
            <a:spLocks noChangeArrowheads="1"/>
          </p:cNvSpPr>
          <p:nvPr/>
        </p:nvSpPr>
        <p:spPr bwMode="auto">
          <a:xfrm>
            <a:off x="1083733" y="2016196"/>
            <a:ext cx="2926080" cy="32512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eaLnBrk="1" hangingPunct="1"/>
            <a:endParaRPr lang="en-US" sz="2600" dirty="0">
              <a:solidFill>
                <a:schemeClr val="tx1"/>
              </a:solidFill>
              <a:latin typeface="Arial" pitchFamily="-104" charset="0"/>
            </a:endParaRPr>
          </a:p>
        </p:txBody>
      </p:sp>
      <p:sp>
        <p:nvSpPr>
          <p:cNvPr id="206957" name="Rectangle 109"/>
          <p:cNvSpPr>
            <a:spLocks noChangeArrowheads="1"/>
          </p:cNvSpPr>
          <p:nvPr/>
        </p:nvSpPr>
        <p:spPr bwMode="auto">
          <a:xfrm>
            <a:off x="4009813" y="2016196"/>
            <a:ext cx="6068907" cy="32512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2600" dirty="0">
              <a:solidFill>
                <a:schemeClr val="tx1"/>
              </a:solidFill>
              <a:latin typeface="Arial" pitchFamily="-104" charset="0"/>
            </a:endParaRPr>
          </a:p>
        </p:txBody>
      </p:sp>
      <p:sp>
        <p:nvSpPr>
          <p:cNvPr id="206958" name="Text Box 110"/>
          <p:cNvSpPr txBox="1">
            <a:spLocks noChangeArrowheads="1"/>
          </p:cNvSpPr>
          <p:nvPr/>
        </p:nvSpPr>
        <p:spPr bwMode="auto">
          <a:xfrm>
            <a:off x="1040837" y="1966526"/>
            <a:ext cx="2756746" cy="39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700" dirty="0">
                <a:solidFill>
                  <a:schemeClr val="tx1"/>
                </a:solidFill>
                <a:latin typeface="Arial" pitchFamily="-104" charset="0"/>
              </a:rPr>
              <a:t>Tag (virtual page number)</a:t>
            </a:r>
          </a:p>
        </p:txBody>
      </p:sp>
      <p:sp>
        <p:nvSpPr>
          <p:cNvPr id="206959" name="Text Box 111"/>
          <p:cNvSpPr txBox="1">
            <a:spLocks noChangeArrowheads="1"/>
          </p:cNvSpPr>
          <p:nvPr/>
        </p:nvSpPr>
        <p:spPr bwMode="auto">
          <a:xfrm>
            <a:off x="3975948" y="1973298"/>
            <a:ext cx="4165599" cy="39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700" dirty="0">
                <a:solidFill>
                  <a:schemeClr val="tx1"/>
                </a:solidFill>
                <a:latin typeface="Arial" pitchFamily="-104" charset="0"/>
              </a:rPr>
              <a:t>Physical page number (page table entry)</a:t>
            </a:r>
          </a:p>
        </p:txBody>
      </p:sp>
      <p:sp>
        <p:nvSpPr>
          <p:cNvPr id="206960" name="Text Box 112"/>
          <p:cNvSpPr txBox="1">
            <a:spLocks noChangeArrowheads="1"/>
          </p:cNvSpPr>
          <p:nvPr/>
        </p:nvSpPr>
        <p:spPr bwMode="auto">
          <a:xfrm>
            <a:off x="956315" y="1517228"/>
            <a:ext cx="1744971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TLB Entry</a:t>
            </a:r>
          </a:p>
        </p:txBody>
      </p:sp>
      <p:sp>
        <p:nvSpPr>
          <p:cNvPr id="206961" name="Text Box 113"/>
          <p:cNvSpPr txBox="1">
            <a:spLocks noChangeArrowheads="1"/>
          </p:cNvSpPr>
          <p:nvPr/>
        </p:nvSpPr>
        <p:spPr bwMode="auto">
          <a:xfrm>
            <a:off x="277149" y="2492869"/>
            <a:ext cx="8849919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Various ways to organize a 16-entry </a:t>
            </a:r>
            <a:r>
              <a:rPr lang="en-US" sz="2600" dirty="0" smtClean="0">
                <a:solidFill>
                  <a:schemeClr val="tx1"/>
                </a:solidFill>
                <a:latin typeface="Arial" pitchFamily="-104" charset="0"/>
              </a:rPr>
              <a:t>TLB (</a:t>
            </a:r>
            <a:r>
              <a:rPr lang="en-US" sz="2600" smtClean="0">
                <a:solidFill>
                  <a:schemeClr val="tx1"/>
                </a:solidFill>
                <a:latin typeface="Arial" pitchFamily="-104" charset="0"/>
              </a:rPr>
              <a:t>artificially small)</a:t>
            </a:r>
            <a:endParaRPr lang="en-US" sz="2600" dirty="0">
              <a:solidFill>
                <a:schemeClr val="tx1"/>
              </a:solidFill>
              <a:latin typeface="Arial" pitchFamily="-104" charset="0"/>
            </a:endParaRPr>
          </a:p>
        </p:txBody>
      </p:sp>
      <p:sp>
        <p:nvSpPr>
          <p:cNvPr id="206962" name="Text Box 114"/>
          <p:cNvSpPr txBox="1">
            <a:spLocks noChangeArrowheads="1"/>
          </p:cNvSpPr>
          <p:nvPr/>
        </p:nvSpPr>
        <p:spPr bwMode="auto">
          <a:xfrm>
            <a:off x="5989911" y="8324427"/>
            <a:ext cx="5405065" cy="133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b="1" i="1" dirty="0">
                <a:solidFill>
                  <a:schemeClr val="tx1"/>
                </a:solidFill>
                <a:latin typeface="Arial" pitchFamily="-104" charset="0"/>
              </a:rPr>
              <a:t>Lookup</a:t>
            </a:r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 Calculate set (tag % </a:t>
            </a:r>
            <a:r>
              <a:rPr lang="en-US" sz="2600" dirty="0" err="1">
                <a:solidFill>
                  <a:schemeClr val="tx1"/>
                </a:solidFill>
                <a:latin typeface="Arial" pitchFamily="-104" charset="0"/>
              </a:rPr>
              <a:t>num_sets</a:t>
            </a:r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)</a:t>
            </a:r>
          </a:p>
          <a:p>
            <a:pPr eaLnBrk="1" hangingPunct="1">
              <a:buFontTx/>
              <a:buChar char="•"/>
            </a:pPr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 Search for tag within resulting </a:t>
            </a:r>
            <a:r>
              <a:rPr lang="en-US" sz="2600" dirty="0" smtClean="0">
                <a:solidFill>
                  <a:schemeClr val="tx1"/>
                </a:solidFill>
                <a:latin typeface="Arial" pitchFamily="-104" charset="0"/>
              </a:rPr>
              <a:t>set</a:t>
            </a:r>
          </a:p>
        </p:txBody>
      </p:sp>
      <p:sp>
        <p:nvSpPr>
          <p:cNvPr id="206963" name="Oval 115"/>
          <p:cNvSpPr>
            <a:spLocks noChangeArrowheads="1"/>
          </p:cNvSpPr>
          <p:nvPr/>
        </p:nvSpPr>
        <p:spPr bwMode="auto">
          <a:xfrm>
            <a:off x="3359573" y="4985173"/>
            <a:ext cx="2926080" cy="541867"/>
          </a:xfrm>
          <a:prstGeom prst="ellips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64" name="Line 116"/>
          <p:cNvSpPr>
            <a:spLocks noChangeShapeType="1"/>
          </p:cNvSpPr>
          <p:nvPr/>
        </p:nvSpPr>
        <p:spPr bwMode="auto">
          <a:xfrm flipH="1" flipV="1">
            <a:off x="6285653" y="5310293"/>
            <a:ext cx="650240" cy="325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65" name="Text Box 117"/>
          <p:cNvSpPr txBox="1">
            <a:spLocks noChangeArrowheads="1"/>
          </p:cNvSpPr>
          <p:nvPr/>
        </p:nvSpPr>
        <p:spPr bwMode="auto">
          <a:xfrm>
            <a:off x="6906560" y="5362223"/>
            <a:ext cx="763094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Set</a:t>
            </a:r>
          </a:p>
        </p:txBody>
      </p:sp>
      <p:grpSp>
        <p:nvGrpSpPr>
          <p:cNvPr id="13" name="Group 118"/>
          <p:cNvGrpSpPr>
            <a:grpSpLocks/>
          </p:cNvGrpSpPr>
          <p:nvPr/>
        </p:nvGrpSpPr>
        <p:grpSpPr bwMode="auto">
          <a:xfrm>
            <a:off x="3034453" y="3513102"/>
            <a:ext cx="541867" cy="1733973"/>
            <a:chOff x="1344" y="1536"/>
            <a:chExt cx="240" cy="768"/>
          </a:xfrm>
        </p:grpSpPr>
        <p:sp>
          <p:nvSpPr>
            <p:cNvPr id="206967" name="Line 119"/>
            <p:cNvSpPr>
              <a:spLocks noChangeShapeType="1"/>
            </p:cNvSpPr>
            <p:nvPr/>
          </p:nvSpPr>
          <p:spPr bwMode="auto">
            <a:xfrm>
              <a:off x="1344" y="153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68" name="Line 120"/>
            <p:cNvSpPr>
              <a:spLocks noChangeShapeType="1"/>
            </p:cNvSpPr>
            <p:nvPr/>
          </p:nvSpPr>
          <p:spPr bwMode="auto">
            <a:xfrm>
              <a:off x="1344" y="230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6969" name="Text Box 121"/>
          <p:cNvSpPr txBox="1">
            <a:spLocks noChangeArrowheads="1"/>
          </p:cNvSpPr>
          <p:nvPr/>
        </p:nvSpPr>
        <p:spPr bwMode="auto">
          <a:xfrm rot="16200000">
            <a:off x="2281667" y="4078251"/>
            <a:ext cx="1083369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600" dirty="0">
                <a:solidFill>
                  <a:schemeClr val="tx1"/>
                </a:solidFill>
                <a:latin typeface="Arial" pitchFamily="-104" charset="0"/>
              </a:rPr>
              <a:t>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TLB Associativity Trade-offs</a:t>
            </a:r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98343" y="2600962"/>
            <a:ext cx="11295633" cy="611180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Higher </a:t>
            </a:r>
            <a:r>
              <a:rPr lang="en-US" dirty="0" err="1"/>
              <a:t>associativity</a:t>
            </a: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+ Better utilization, fewer collisions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 Slower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 More hardware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Lower </a:t>
            </a:r>
            <a:r>
              <a:rPr lang="en-US" dirty="0" err="1"/>
              <a:t>associativity</a:t>
            </a: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+ Fast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+ Simple, less hardware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 Greater chance of </a:t>
            </a:r>
            <a:r>
              <a:rPr lang="en-US" dirty="0" smtClean="0"/>
              <a:t>collisions</a:t>
            </a:r>
          </a:p>
          <a:p>
            <a:pPr lvl="1">
              <a:lnSpc>
                <a:spcPct val="90000"/>
              </a:lnSpc>
              <a:buFontTx/>
              <a:buChar char="–"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err="1" smtClean="0"/>
              <a:t>TLBs</a:t>
            </a:r>
            <a:r>
              <a:rPr lang="en-US" dirty="0" smtClean="0"/>
              <a:t> usually fully associative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2986</TotalTime>
  <Words>1598</Words>
  <Application>Microsoft Macintosh PowerPoint</Application>
  <PresentationFormat>Custom</PresentationFormat>
  <Paragraphs>482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Avenir Book</vt:lpstr>
      <vt:lpstr>Calisto MT</vt:lpstr>
      <vt:lpstr>Courier</vt:lpstr>
      <vt:lpstr>Helvetica</vt:lpstr>
      <vt:lpstr>Helvetica Light</vt:lpstr>
      <vt:lpstr>Perpetua Titling MT</vt:lpstr>
      <vt:lpstr>Wingdings</vt:lpstr>
      <vt:lpstr>Arial</vt:lpstr>
      <vt:lpstr>Precedent</vt:lpstr>
      <vt:lpstr>Virtualizing Memory: Faster with TLBS</vt:lpstr>
      <vt:lpstr>Announcements</vt:lpstr>
      <vt:lpstr>Review: PaginG</vt:lpstr>
      <vt:lpstr>Review: Paging PROS and CONS</vt:lpstr>
      <vt:lpstr>Translation Steps</vt:lpstr>
      <vt:lpstr>Example:  Array Iterator</vt:lpstr>
      <vt:lpstr>Strategy: Cache  Page Translations</vt:lpstr>
      <vt:lpstr>PowerPoint Presentation</vt:lpstr>
      <vt:lpstr>TLB Associativity Trade-offs</vt:lpstr>
      <vt:lpstr>Array Iterator  (w/ TLB)</vt:lpstr>
      <vt:lpstr>TLB Accesses:  SEQUENTIAL Example</vt:lpstr>
      <vt:lpstr>PERFORMANCe OF TLB?</vt:lpstr>
      <vt:lpstr>TLB PERFORMANCE</vt:lpstr>
      <vt:lpstr>TLB PERFORMANCE  with Workloads</vt:lpstr>
      <vt:lpstr>Workload  acCESS PATTERNS</vt:lpstr>
      <vt:lpstr>Workload  ACCESS PATTERNS</vt:lpstr>
      <vt:lpstr>Workload Locality</vt:lpstr>
      <vt:lpstr>TLB  Replacement policies</vt:lpstr>
      <vt:lpstr>LRU Troubles</vt:lpstr>
      <vt:lpstr>TLB Replacement policies</vt:lpstr>
      <vt:lpstr>TLB PERFORMANCE</vt:lpstr>
      <vt:lpstr>Context Switches</vt:lpstr>
      <vt:lpstr>TLB Example with ASID</vt:lpstr>
      <vt:lpstr>TLB Performance </vt:lpstr>
      <vt:lpstr>HW and OS Roles</vt:lpstr>
      <vt:lpstr>Summary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TLBs</dc:title>
  <cp:lastModifiedBy>ANDREA C ARPACI-DUSSEAU</cp:lastModifiedBy>
  <cp:revision>17</cp:revision>
  <dcterms:created xsi:type="dcterms:W3CDTF">2015-09-22T00:51:55Z</dcterms:created>
  <dcterms:modified xsi:type="dcterms:W3CDTF">2015-09-24T13:12:37Z</dcterms:modified>
</cp:coreProperties>
</file>