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29"/>
  </p:notesMasterIdLst>
  <p:sldIdLst>
    <p:sldId id="378" r:id="rId2"/>
    <p:sldId id="379" r:id="rId3"/>
    <p:sldId id="259" r:id="rId4"/>
    <p:sldId id="280" r:id="rId5"/>
    <p:sldId id="283" r:id="rId6"/>
    <p:sldId id="287" r:id="rId7"/>
    <p:sldId id="301" r:id="rId8"/>
    <p:sldId id="380" r:id="rId9"/>
    <p:sldId id="381" r:id="rId10"/>
    <p:sldId id="307" r:id="rId11"/>
    <p:sldId id="323" r:id="rId12"/>
    <p:sldId id="324" r:id="rId13"/>
    <p:sldId id="384" r:id="rId14"/>
    <p:sldId id="334" r:id="rId15"/>
    <p:sldId id="335" r:id="rId16"/>
    <p:sldId id="336" r:id="rId17"/>
    <p:sldId id="340" r:id="rId18"/>
    <p:sldId id="382" r:id="rId19"/>
    <p:sldId id="358" r:id="rId20"/>
    <p:sldId id="359" r:id="rId21"/>
    <p:sldId id="383" r:id="rId22"/>
    <p:sldId id="363" r:id="rId23"/>
    <p:sldId id="371" r:id="rId24"/>
    <p:sldId id="372" r:id="rId25"/>
    <p:sldId id="374" r:id="rId26"/>
    <p:sldId id="385" r:id="rId27"/>
    <p:sldId id="386" r:id="rId28"/>
  </p:sldIdLst>
  <p:sldSz cx="13004800" cy="9753600"/>
  <p:notesSz cx="6858000" cy="9144000"/>
  <p:defaultTextStyle>
    <a:lvl1pPr algn="ctr" defTabSz="584170">
      <a:defRPr sz="3600">
        <a:solidFill>
          <a:srgbClr val="FFFFFF"/>
        </a:solidFill>
        <a:latin typeface="+mn-lt"/>
        <a:ea typeface="+mn-ea"/>
        <a:cs typeface="+mn-cs"/>
        <a:sym typeface="Helvetica Light"/>
      </a:defRPr>
    </a:lvl1pPr>
    <a:lvl2pPr indent="228589" algn="ctr" defTabSz="584170">
      <a:defRPr sz="3600">
        <a:solidFill>
          <a:srgbClr val="FFFFFF"/>
        </a:solidFill>
        <a:latin typeface="+mn-lt"/>
        <a:ea typeface="+mn-ea"/>
        <a:cs typeface="+mn-cs"/>
        <a:sym typeface="Helvetica Light"/>
      </a:defRPr>
    </a:lvl2pPr>
    <a:lvl3pPr indent="457176" algn="ctr" defTabSz="584170">
      <a:defRPr sz="3600">
        <a:solidFill>
          <a:srgbClr val="FFFFFF"/>
        </a:solidFill>
        <a:latin typeface="+mn-lt"/>
        <a:ea typeface="+mn-ea"/>
        <a:cs typeface="+mn-cs"/>
        <a:sym typeface="Helvetica Light"/>
      </a:defRPr>
    </a:lvl3pPr>
    <a:lvl4pPr indent="685765" algn="ctr" defTabSz="584170">
      <a:defRPr sz="3600">
        <a:solidFill>
          <a:srgbClr val="FFFFFF"/>
        </a:solidFill>
        <a:latin typeface="+mn-lt"/>
        <a:ea typeface="+mn-ea"/>
        <a:cs typeface="+mn-cs"/>
        <a:sym typeface="Helvetica Light"/>
      </a:defRPr>
    </a:lvl4pPr>
    <a:lvl5pPr indent="914354" algn="ctr" defTabSz="584170">
      <a:defRPr sz="3600">
        <a:solidFill>
          <a:srgbClr val="FFFFFF"/>
        </a:solidFill>
        <a:latin typeface="+mn-lt"/>
        <a:ea typeface="+mn-ea"/>
        <a:cs typeface="+mn-cs"/>
        <a:sym typeface="Helvetica Light"/>
      </a:defRPr>
    </a:lvl5pPr>
    <a:lvl6pPr indent="1142941" algn="ctr" defTabSz="584170">
      <a:defRPr sz="3600">
        <a:solidFill>
          <a:srgbClr val="FFFFFF"/>
        </a:solidFill>
        <a:latin typeface="+mn-lt"/>
        <a:ea typeface="+mn-ea"/>
        <a:cs typeface="+mn-cs"/>
        <a:sym typeface="Helvetica Light"/>
      </a:defRPr>
    </a:lvl6pPr>
    <a:lvl7pPr indent="1371530" algn="ctr" defTabSz="584170">
      <a:defRPr sz="3600">
        <a:solidFill>
          <a:srgbClr val="FFFFFF"/>
        </a:solidFill>
        <a:latin typeface="+mn-lt"/>
        <a:ea typeface="+mn-ea"/>
        <a:cs typeface="+mn-cs"/>
        <a:sym typeface="Helvetica Light"/>
      </a:defRPr>
    </a:lvl7pPr>
    <a:lvl8pPr indent="1600119" algn="ctr" defTabSz="584170">
      <a:defRPr sz="3600">
        <a:solidFill>
          <a:srgbClr val="FFFFFF"/>
        </a:solidFill>
        <a:latin typeface="+mn-lt"/>
        <a:ea typeface="+mn-ea"/>
        <a:cs typeface="+mn-cs"/>
        <a:sym typeface="Helvetica Light"/>
      </a:defRPr>
    </a:lvl8pPr>
    <a:lvl9pPr indent="1828706" algn="ctr" defTabSz="584170">
      <a:defRPr sz="3600">
        <a:solidFill>
          <a:srgbClr val="FFFFFF"/>
        </a:solidFill>
        <a:latin typeface="+mn-lt"/>
        <a:ea typeface="+mn-ea"/>
        <a:cs typeface="+mn-cs"/>
        <a:sym typeface="Helvetica Light"/>
      </a:defRPr>
    </a:lvl9pPr>
  </p:defaultTextStyle>
  <p:extLst>
    <p:ext uri="{EFAFB233-063F-42B5-8137-9DF3F51BA10A}">
      <p15:sldGuideLst xmlns:p15="http://schemas.microsoft.com/office/powerpoint/2012/main">
        <p15:guide id="1" orient="horz" pos="3072">
          <p15:clr>
            <a:srgbClr val="A4A3A4"/>
          </p15:clr>
        </p15:guide>
        <p15:guide id="2" pos="409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00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D6D7D6"/>
              </a:solidFill>
              <a:prstDash val="solid"/>
              <a:miter lim="400000"/>
            </a:ln>
          </a:left>
          <a:right>
            <a:ln w="12700" cap="flat">
              <a:solidFill>
                <a:srgbClr val="D6D7D6"/>
              </a:solidFill>
              <a:prstDash val="solid"/>
              <a:miter lim="400000"/>
            </a:ln>
          </a:right>
          <a:top>
            <a:ln w="12700" cap="flat">
              <a:solidFill>
                <a:srgbClr val="D6D7D6"/>
              </a:solidFill>
              <a:prstDash val="solid"/>
              <a:miter lim="400000"/>
            </a:ln>
          </a:top>
          <a:bottom>
            <a:ln w="12700" cap="flat">
              <a:solidFill>
                <a:srgbClr val="D6D7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73C0FC">
              <a:alpha val="26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D6D6D6"/>
              </a:solidFill>
              <a:prstDash val="solid"/>
              <a:miter lim="400000"/>
            </a:ln>
          </a:left>
          <a:right>
            <a:ln w="25400" cap="flat">
              <a:solidFill>
                <a:srgbClr val="D6D7D6"/>
              </a:solidFill>
              <a:prstDash val="solid"/>
              <a:miter lim="400000"/>
            </a:ln>
          </a:right>
          <a:top>
            <a:ln w="12700" cap="flat">
              <a:solidFill>
                <a:srgbClr val="D6D7D6"/>
              </a:solidFill>
              <a:prstDash val="solid"/>
              <a:miter lim="400000"/>
            </a:ln>
          </a:top>
          <a:bottom>
            <a:ln w="12700" cap="flat">
              <a:solidFill>
                <a:srgbClr val="D6D7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solidFill>
            <a:srgbClr val="1497FC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D6D7D6"/>
              </a:solidFill>
              <a:prstDash val="solid"/>
              <a:miter lim="400000"/>
            </a:ln>
          </a:left>
          <a:right>
            <a:ln w="12700" cap="flat">
              <a:solidFill>
                <a:srgbClr val="D6D7D6"/>
              </a:solidFill>
              <a:prstDash val="solid"/>
              <a:miter lim="400000"/>
            </a:ln>
          </a:right>
          <a:top>
            <a:ln w="25400" cap="flat">
              <a:solidFill>
                <a:srgbClr val="D6D7D6"/>
              </a:solidFill>
              <a:prstDash val="solid"/>
              <a:miter lim="400000"/>
            </a:ln>
          </a:top>
          <a:bottom>
            <a:ln w="12700" cap="flat">
              <a:solidFill>
                <a:srgbClr val="D6D6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solidFill>
            <a:srgbClr val="0065C1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D6D7D6"/>
              </a:solidFill>
              <a:prstDash val="solid"/>
              <a:miter lim="400000"/>
            </a:ln>
          </a:left>
          <a:right>
            <a:ln w="12700" cap="flat">
              <a:solidFill>
                <a:srgbClr val="D6D7D6"/>
              </a:solidFill>
              <a:prstDash val="solid"/>
              <a:miter lim="400000"/>
            </a:ln>
          </a:right>
          <a:top>
            <a:ln w="12700" cap="flat">
              <a:solidFill>
                <a:srgbClr val="D6D6D6"/>
              </a:solidFill>
              <a:prstDash val="solid"/>
              <a:miter lim="400000"/>
            </a:ln>
          </a:top>
          <a:bottom>
            <a:ln w="25400" cap="flat">
              <a:solidFill>
                <a:srgbClr val="D6D7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solidFill>
            <a:srgbClr val="0065C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929292"/>
              </a:solidFill>
              <a:prstDash val="solid"/>
              <a:miter lim="400000"/>
            </a:ln>
          </a:left>
          <a:right>
            <a:ln w="127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solidFill>
                <a:srgbClr val="929292"/>
              </a:solidFill>
              <a:prstDash val="solid"/>
              <a:miter lim="400000"/>
            </a:ln>
          </a:top>
          <a:bottom>
            <a:ln w="12700" cap="flat">
              <a:solidFill>
                <a:srgbClr val="929292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8EA5CB">
              <a:alpha val="25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25400" cap="flat">
              <a:solidFill>
                <a:srgbClr val="929292"/>
              </a:solidFill>
              <a:prstDash val="solid"/>
              <a:miter lim="400000"/>
            </a:ln>
          </a:right>
          <a:top>
            <a:ln w="25400" cap="flat">
              <a:solidFill>
                <a:srgbClr val="929292"/>
              </a:solidFill>
              <a:prstDash val="solid"/>
              <a:miter lim="400000"/>
            </a:ln>
          </a:top>
          <a:bottom>
            <a:ln w="25400" cap="flat">
              <a:solidFill>
                <a:srgbClr val="929292"/>
              </a:solidFill>
              <a:prstDash val="solid"/>
              <a:miter lim="400000"/>
            </a:ln>
          </a:bottom>
          <a:insideH>
            <a:ln w="25400" cap="flat">
              <a:solidFill>
                <a:srgbClr val="929292"/>
              </a:solidFill>
              <a:prstDash val="solid"/>
              <a:miter lim="400000"/>
            </a:ln>
          </a:insideH>
          <a:insideV>
            <a:ln w="254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solidFill>
            <a:srgbClr val="53585F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04CB9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04CB9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AAAAA"/>
              </a:solidFill>
              <a:prstDash val="solid"/>
              <a:miter lim="400000"/>
            </a:ln>
          </a:left>
          <a:right>
            <a:ln w="12700" cap="flat">
              <a:solidFill>
                <a:srgbClr val="AAAAAA"/>
              </a:solidFill>
              <a:prstDash val="solid"/>
              <a:miter lim="400000"/>
            </a:ln>
          </a:right>
          <a:top>
            <a:ln w="12700" cap="flat">
              <a:solidFill>
                <a:srgbClr val="AAAAAA"/>
              </a:solidFill>
              <a:prstDash val="solid"/>
              <a:miter lim="400000"/>
            </a:ln>
          </a:top>
          <a:bottom>
            <a:ln w="12700" cap="flat">
              <a:solidFill>
                <a:srgbClr val="AAAAAA"/>
              </a:solidFill>
              <a:prstDash val="solid"/>
              <a:miter lim="400000"/>
            </a:ln>
          </a:bottom>
          <a:insideH>
            <a:ln w="12700" cap="flat">
              <a:solidFill>
                <a:srgbClr val="AAAAAA"/>
              </a:solidFill>
              <a:prstDash val="solid"/>
              <a:miter lim="400000"/>
            </a:ln>
          </a:insideH>
          <a:insideV>
            <a:ln w="12700" cap="flat">
              <a:solidFill>
                <a:srgbClr val="AAAAAA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308B16">
              <a:alpha val="35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25400" cap="flat">
              <a:solidFill>
                <a:srgbClr val="CBCBCB"/>
              </a:solidFill>
              <a:prstDash val="solid"/>
              <a:miter lim="400000"/>
            </a:ln>
          </a:insideV>
        </a:tcBdr>
        <a:fill>
          <a:solidFill>
            <a:srgbClr val="2D7132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CBCBCB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08B16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25400" cap="flat">
              <a:noFill/>
              <a:miter lim="400000"/>
            </a:ln>
          </a:bottom>
          <a:insideH>
            <a:ln w="25400" cap="flat">
              <a:solidFill>
                <a:srgbClr val="CBCBCB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08B1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D6D7D6"/>
              </a:solidFill>
              <a:prstDash val="solid"/>
              <a:miter lim="400000"/>
            </a:ln>
          </a:left>
          <a:right>
            <a:ln w="12700" cap="flat">
              <a:solidFill>
                <a:srgbClr val="D6D7D6"/>
              </a:solidFill>
              <a:prstDash val="solid"/>
              <a:miter lim="400000"/>
            </a:ln>
          </a:right>
          <a:top>
            <a:ln w="12700" cap="flat">
              <a:solidFill>
                <a:srgbClr val="D6D7D6"/>
              </a:solidFill>
              <a:prstDash val="solid"/>
              <a:miter lim="400000"/>
            </a:ln>
          </a:top>
          <a:bottom>
            <a:ln w="12700" cap="flat">
              <a:solidFill>
                <a:srgbClr val="D6D7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797A7C">
              <a:alpha val="30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254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solidFill>
            <a:srgbClr val="BF630E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9B4407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9B4407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909090"/>
              </a:solidFill>
              <a:prstDash val="solid"/>
              <a:miter lim="400000"/>
            </a:ln>
          </a:left>
          <a:right>
            <a:ln w="12700" cap="flat">
              <a:solidFill>
                <a:srgbClr val="909090"/>
              </a:solidFill>
              <a:prstDash val="solid"/>
              <a:miter lim="400000"/>
            </a:ln>
          </a:right>
          <a:top>
            <a:ln w="12700" cap="flat">
              <a:solidFill>
                <a:srgbClr val="909090"/>
              </a:solidFill>
              <a:prstDash val="solid"/>
              <a:miter lim="400000"/>
            </a:ln>
          </a:top>
          <a:bottom>
            <a:ln w="12700" cap="flat">
              <a:solidFill>
                <a:srgbClr val="909090"/>
              </a:solidFill>
              <a:prstDash val="solid"/>
              <a:miter lim="400000"/>
            </a:ln>
          </a:bottom>
          <a:insideH>
            <a:ln w="12700" cap="flat">
              <a:solidFill>
                <a:srgbClr val="909090"/>
              </a:solidFill>
              <a:prstDash val="solid"/>
              <a:miter lim="400000"/>
            </a:ln>
          </a:insideH>
          <a:insideV>
            <a:ln w="12700" cap="flat">
              <a:solidFill>
                <a:srgbClr val="90909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797A7C">
              <a:alpha val="30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254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solidFill>
            <a:srgbClr val="1F2428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484B4C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484B4C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797A7C">
              <a:alpha val="30000"/>
            </a:srgbClr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25400" cap="flat">
              <a:solidFill>
                <a:srgbClr val="929292"/>
              </a:solidFill>
              <a:prstDash val="solid"/>
              <a:miter lim="400000"/>
            </a:ln>
          </a:right>
          <a:top>
            <a:ln w="25400" cap="flat">
              <a:solidFill>
                <a:srgbClr val="929292"/>
              </a:solidFill>
              <a:prstDash val="solid"/>
              <a:miter lim="400000"/>
            </a:ln>
          </a:top>
          <a:bottom>
            <a:ln w="25400" cap="flat">
              <a:solidFill>
                <a:srgbClr val="929292"/>
              </a:solidFill>
              <a:prstDash val="solid"/>
              <a:miter lim="400000"/>
            </a:ln>
          </a:bottom>
          <a:insideH>
            <a:ln w="25400" cap="flat">
              <a:solidFill>
                <a:srgbClr val="929292"/>
              </a:solidFill>
              <a:prstDash val="solid"/>
              <a:miter lim="400000"/>
            </a:ln>
          </a:insideH>
          <a:insideV>
            <a:ln w="254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25400" cap="flat">
              <a:solidFill>
                <a:srgbClr val="929292"/>
              </a:solidFill>
              <a:prstDash val="solid"/>
              <a:miter lim="400000"/>
            </a:ln>
          </a:left>
          <a:right>
            <a:ln w="25400" cap="flat">
              <a:solidFill>
                <a:srgbClr val="929292"/>
              </a:solidFill>
              <a:prstDash val="solid"/>
              <a:miter lim="400000"/>
            </a:ln>
          </a:right>
          <a:top>
            <a:ln w="25400" cap="flat">
              <a:solidFill>
                <a:srgbClr val="929292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929292"/>
              </a:solidFill>
              <a:prstDash val="solid"/>
              <a:miter lim="400000"/>
            </a:ln>
          </a:insideH>
          <a:insideV>
            <a:ln w="254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25400" cap="flat">
              <a:solidFill>
                <a:srgbClr val="929292"/>
              </a:solidFill>
              <a:prstDash val="solid"/>
              <a:miter lim="400000"/>
            </a:ln>
          </a:left>
          <a:right>
            <a:ln w="254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25400" cap="flat">
              <a:solidFill>
                <a:srgbClr val="929292"/>
              </a:solidFill>
              <a:prstDash val="solid"/>
              <a:miter lim="400000"/>
            </a:ln>
          </a:bottom>
          <a:insideH>
            <a:ln w="25400" cap="flat">
              <a:solidFill>
                <a:srgbClr val="929292"/>
              </a:solidFill>
              <a:prstDash val="solid"/>
              <a:miter lim="400000"/>
            </a:ln>
          </a:insideH>
          <a:insideV>
            <a:ln w="254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8"/>
    <p:restoredTop sz="94580"/>
  </p:normalViewPr>
  <p:slideViewPr>
    <p:cSldViewPr snapToGrid="0" snapToObjects="1">
      <p:cViewPr varScale="1">
        <p:scale>
          <a:sx n="85" d="100"/>
          <a:sy n="85" d="100"/>
        </p:scale>
        <p:origin x="352" y="192"/>
      </p:cViewPr>
      <p:guideLst>
        <p:guide orient="horz" pos="3072"/>
        <p:guide pos="4096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presProps" Target="presProps.xml"/><Relationship Id="rId31" Type="http://schemas.openxmlformats.org/officeDocument/2006/relationships/viewProps" Target="viewProps.xml"/><Relationship Id="rId32" Type="http://schemas.openxmlformats.org/officeDocument/2006/relationships/theme" Target="theme/theme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  <p:sp>
        <p:nvSpPr>
          <p:cNvPr id="31" name="Shape 31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</p:spTree>
    <p:extLst>
      <p:ext uri="{BB962C8B-B14F-4D97-AF65-F5344CB8AC3E}">
        <p14:creationId xmlns:p14="http://schemas.microsoft.com/office/powerpoint/2010/main" val="200906260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176">
      <a:lnSpc>
        <a:spcPct val="125000"/>
      </a:lnSpc>
      <a:defRPr sz="2400">
        <a:latin typeface="Avenir Book"/>
        <a:ea typeface="Avenir Book"/>
        <a:cs typeface="Avenir Book"/>
        <a:sym typeface="Avenir Book"/>
      </a:defRPr>
    </a:lvl1pPr>
    <a:lvl2pPr indent="228589" defTabSz="457176">
      <a:lnSpc>
        <a:spcPct val="125000"/>
      </a:lnSpc>
      <a:defRPr sz="2400">
        <a:latin typeface="Avenir Book"/>
        <a:ea typeface="Avenir Book"/>
        <a:cs typeface="Avenir Book"/>
        <a:sym typeface="Avenir Book"/>
      </a:defRPr>
    </a:lvl2pPr>
    <a:lvl3pPr indent="457176" defTabSz="457176">
      <a:lnSpc>
        <a:spcPct val="125000"/>
      </a:lnSpc>
      <a:defRPr sz="2400">
        <a:latin typeface="Avenir Book"/>
        <a:ea typeface="Avenir Book"/>
        <a:cs typeface="Avenir Book"/>
        <a:sym typeface="Avenir Book"/>
      </a:defRPr>
    </a:lvl3pPr>
    <a:lvl4pPr indent="685765" defTabSz="457176">
      <a:lnSpc>
        <a:spcPct val="125000"/>
      </a:lnSpc>
      <a:defRPr sz="2400">
        <a:latin typeface="Avenir Book"/>
        <a:ea typeface="Avenir Book"/>
        <a:cs typeface="Avenir Book"/>
        <a:sym typeface="Avenir Book"/>
      </a:defRPr>
    </a:lvl4pPr>
    <a:lvl5pPr indent="914354" defTabSz="457176">
      <a:lnSpc>
        <a:spcPct val="125000"/>
      </a:lnSpc>
      <a:defRPr sz="2400">
        <a:latin typeface="Avenir Book"/>
        <a:ea typeface="Avenir Book"/>
        <a:cs typeface="Avenir Book"/>
        <a:sym typeface="Avenir Book"/>
      </a:defRPr>
    </a:lvl5pPr>
    <a:lvl6pPr indent="1142941" defTabSz="457176">
      <a:lnSpc>
        <a:spcPct val="125000"/>
      </a:lnSpc>
      <a:defRPr sz="2400">
        <a:latin typeface="Avenir Book"/>
        <a:ea typeface="Avenir Book"/>
        <a:cs typeface="Avenir Book"/>
        <a:sym typeface="Avenir Book"/>
      </a:defRPr>
    </a:lvl6pPr>
    <a:lvl7pPr indent="1371530" defTabSz="457176">
      <a:lnSpc>
        <a:spcPct val="125000"/>
      </a:lnSpc>
      <a:defRPr sz="2400">
        <a:latin typeface="Avenir Book"/>
        <a:ea typeface="Avenir Book"/>
        <a:cs typeface="Avenir Book"/>
        <a:sym typeface="Avenir Book"/>
      </a:defRPr>
    </a:lvl7pPr>
    <a:lvl8pPr indent="1600119" defTabSz="457176">
      <a:lnSpc>
        <a:spcPct val="125000"/>
      </a:lnSpc>
      <a:defRPr sz="2400">
        <a:latin typeface="Avenir Book"/>
        <a:ea typeface="Avenir Book"/>
        <a:cs typeface="Avenir Book"/>
        <a:sym typeface="Avenir Book"/>
      </a:defRPr>
    </a:lvl8pPr>
    <a:lvl9pPr indent="1828706" defTabSz="457176">
      <a:lnSpc>
        <a:spcPct val="125000"/>
      </a:lnSpc>
      <a:defRPr sz="2400">
        <a:latin typeface="Avenir Book"/>
        <a:ea typeface="Avenir Book"/>
        <a:cs typeface="Avenir Book"/>
        <a:sym typeface="Avenir Book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Relationship Id="rId3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Relationship Id="rId3" Type="http://schemas.openxmlformats.org/officeDocument/2006/relationships/image" Target="../media/image4.pn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3.jpe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Relationship Id="rId3" Type="http://schemas.openxmlformats.org/officeDocument/2006/relationships/image" Target="../media/image4.png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3.jpe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Relationship Id="rId3" Type="http://schemas.openxmlformats.org/officeDocument/2006/relationships/image" Target="../media/image4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3.jpe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3.jpe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3.jpe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3.jpe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Relationship Id="rId3" Type="http://schemas.openxmlformats.org/officeDocument/2006/relationships/image" Target="../media/image4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FullBackground.jpg"/>
          <p:cNvPicPr>
            <a:picLocks noChangeAspect="1"/>
          </p:cNvPicPr>
          <p:nvPr/>
        </p:nvPicPr>
        <p:blipFill>
          <a:blip r:embed="rId2"/>
          <a:srcRect t="50000"/>
          <a:stretch>
            <a:fillRect/>
          </a:stretch>
        </p:blipFill>
        <p:spPr>
          <a:xfrm>
            <a:off x="0" y="4876800"/>
            <a:ext cx="13004800" cy="48768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8571" y="2728460"/>
            <a:ext cx="10785405" cy="2090702"/>
          </a:xfrm>
        </p:spPr>
        <p:txBody>
          <a:bodyPr anchor="b" anchorCtr="0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8570" y="4946924"/>
            <a:ext cx="10785404" cy="2492587"/>
          </a:xfrm>
        </p:spPr>
        <p:txBody>
          <a:bodyPr>
            <a:normAutofit/>
          </a:bodyPr>
          <a:lstStyle>
            <a:lvl1pPr marL="0" indent="0" algn="ctr">
              <a:spcBef>
                <a:spcPts val="853"/>
              </a:spcBef>
              <a:buNone/>
              <a:defRPr sz="26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</a:defRPr>
            </a:lvl1pPr>
            <a:lvl2pPr marL="65019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3003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505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6007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509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9011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5513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2015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F663E-5ED1-47B2-8DFB-BADDA486BF96}" type="datetimeFigureOut">
              <a:rPr lang="en-US"/>
              <a:pPr/>
              <a:t>9/22/15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5CD18-686B-47A9-AFD5-66CE5FA52A66}" type="slidenum">
              <a:rPr/>
              <a:pPr/>
              <a:t>‹#›</a:t>
            </a:fld>
            <a:endParaRPr/>
          </a:p>
        </p:txBody>
      </p:sp>
      <p:pic>
        <p:nvPicPr>
          <p:cNvPr id="7" name="Picture 6" descr="overlay-ruleShadow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4698999"/>
            <a:ext cx="13004800" cy="177801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FullBackground.jpg"/>
          <p:cNvPicPr>
            <a:picLocks noChangeAspect="1"/>
          </p:cNvPicPr>
          <p:nvPr/>
        </p:nvPicPr>
        <p:blipFill>
          <a:blip r:embed="rId2"/>
          <a:srcRect l="50000"/>
          <a:stretch>
            <a:fillRect/>
          </a:stretch>
        </p:blipFill>
        <p:spPr>
          <a:xfrm>
            <a:off x="6502400" y="6374"/>
            <a:ext cx="6502400" cy="9753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Picture 8" descr="overlay-ruleShadow.png"/>
          <p:cNvPicPr>
            <a:picLocks noChangeAspect="1"/>
          </p:cNvPicPr>
          <p:nvPr/>
        </p:nvPicPr>
        <p:blipFill>
          <a:blip r:embed="rId3"/>
          <a:srcRect r="25031"/>
          <a:stretch>
            <a:fillRect/>
          </a:stretch>
        </p:blipFill>
        <p:spPr>
          <a:xfrm rot="16200000">
            <a:off x="1545089" y="4785884"/>
            <a:ext cx="9749567" cy="17780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9159" y="390144"/>
            <a:ext cx="5631078" cy="2405888"/>
          </a:xfrm>
        </p:spPr>
        <p:txBody>
          <a:bodyPr vert="horz" lIns="130039" tIns="65020" rIns="130039" bIns="65020" rtlCol="0" anchor="b" anchorCtr="0">
            <a:noAutofit/>
          </a:bodyPr>
          <a:lstStyle>
            <a:lvl1pPr marL="0" algn="ctr" defTabSz="1300393" rtl="0" eaLnBrk="1" latinLnBrk="0" hangingPunct="1">
              <a:spcBef>
                <a:spcPct val="0"/>
              </a:spcBef>
              <a:buNone/>
              <a:defRPr sz="5100" kern="1200">
                <a:solidFill>
                  <a:schemeClr val="tx1"/>
                </a:solidFill>
                <a:effectLst>
                  <a:outerShdw blurRad="50800" dist="12700" dir="2700000" sx="100500" sy="100500" algn="tl" rotWithShape="0">
                    <a:prstClr val="black">
                      <a:alpha val="6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918554" y="376758"/>
            <a:ext cx="5631078" cy="9000087"/>
          </a:xfrm>
          <a:solidFill>
            <a:schemeClr val="tx1">
              <a:lumMod val="50000"/>
            </a:schemeClr>
          </a:solidFill>
          <a:effectLst>
            <a:outerShdw blurRad="50800" dir="2700000" algn="tl" rotWithShape="0">
              <a:schemeClr val="tx1">
                <a:alpha val="40000"/>
              </a:schemeClr>
            </a:outerShdw>
          </a:effectLst>
        </p:spPr>
        <p:txBody>
          <a:bodyPr>
            <a:normAutofit/>
          </a:bodyPr>
          <a:lstStyle>
            <a:lvl1pPr marL="0" indent="0" algn="ctr">
              <a:buNone/>
              <a:defRPr sz="3400"/>
            </a:lvl1pPr>
            <a:lvl2pPr marL="650197" indent="0">
              <a:buNone/>
              <a:defRPr sz="4000"/>
            </a:lvl2pPr>
            <a:lvl3pPr marL="1300393" indent="0">
              <a:buNone/>
              <a:defRPr sz="3400"/>
            </a:lvl3pPr>
            <a:lvl4pPr marL="1950590" indent="0">
              <a:buNone/>
              <a:defRPr sz="2800"/>
            </a:lvl4pPr>
            <a:lvl5pPr marL="2600786" indent="0">
              <a:buNone/>
              <a:defRPr sz="2800"/>
            </a:lvl5pPr>
            <a:lvl6pPr marL="3250983" indent="0">
              <a:buNone/>
              <a:defRPr sz="2800"/>
            </a:lvl6pPr>
            <a:lvl7pPr marL="3901180" indent="0">
              <a:buNone/>
              <a:defRPr sz="2800"/>
            </a:lvl7pPr>
            <a:lvl8pPr marL="4551376" indent="0">
              <a:buNone/>
              <a:defRPr sz="2800"/>
            </a:lvl8pPr>
            <a:lvl9pPr marL="5201573" indent="0">
              <a:buNone/>
              <a:defRPr sz="28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29159" y="2802917"/>
            <a:ext cx="5631078" cy="455168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130039" tIns="65020" rIns="130039" bIns="65020" rtlCol="0" anchor="t" anchorCtr="0">
            <a:normAutofit/>
          </a:bodyPr>
          <a:lstStyle>
            <a:lvl1pPr marL="0" indent="0" algn="ctr">
              <a:lnSpc>
                <a:spcPct val="110000"/>
              </a:lnSpc>
              <a:buNone/>
              <a:defRPr sz="2600" kern="1200"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650197" indent="0">
              <a:buNone/>
              <a:defRPr sz="1700"/>
            </a:lvl2pPr>
            <a:lvl3pPr marL="1300393" indent="0">
              <a:buNone/>
              <a:defRPr sz="1400"/>
            </a:lvl3pPr>
            <a:lvl4pPr marL="1950590" indent="0">
              <a:buNone/>
              <a:defRPr sz="1300"/>
            </a:lvl4pPr>
            <a:lvl5pPr marL="2600786" indent="0">
              <a:buNone/>
              <a:defRPr sz="1300"/>
            </a:lvl5pPr>
            <a:lvl6pPr marL="3250983" indent="0">
              <a:buNone/>
              <a:defRPr sz="1300"/>
            </a:lvl6pPr>
            <a:lvl7pPr marL="3901180" indent="0">
              <a:buNone/>
              <a:defRPr sz="1300"/>
            </a:lvl7pPr>
            <a:lvl8pPr marL="4551376" indent="0">
              <a:buNone/>
              <a:defRPr sz="1300"/>
            </a:lvl8pPr>
            <a:lvl9pPr marL="5201573" indent="0">
              <a:buNone/>
              <a:defRPr sz="1300"/>
            </a:lvl9pPr>
          </a:lstStyle>
          <a:p>
            <a:pPr marL="0" lvl="0" indent="0" algn="ctr" defTabSz="1300393" rtl="0" eaLnBrk="1" latinLnBrk="0" hangingPunct="1">
              <a:lnSpc>
                <a:spcPct val="110000"/>
              </a:lnSpc>
              <a:spcBef>
                <a:spcPts val="2844"/>
              </a:spcBef>
              <a:buFont typeface="Calisto MT" pitchFamily="18" charset="0"/>
              <a:buNone/>
            </a:pPr>
            <a:r>
              <a:rPr lang="en-US" dirty="0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797402" y="9040144"/>
            <a:ext cx="2314854" cy="519289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130039" tIns="65020" rIns="130039" bIns="65020" rtlCol="0" anchor="ctr"/>
          <a:lstStyle>
            <a:lvl1pPr marL="0" algn="r" defTabSz="1300393" rtl="0" eaLnBrk="1" latinLnBrk="0" hangingPunct="1">
              <a:defRPr sz="1700" kern="1200"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fld id="{196F663E-5ED1-47B2-8DFB-BADDA486BF96}" type="datetimeFigureOut">
              <a:rPr lang="en-US"/>
              <a:pPr/>
              <a:t>9/22/15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44244" y="9040144"/>
            <a:ext cx="2691994" cy="519289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130039" tIns="65020" rIns="130039" bIns="65020" rtlCol="0" anchor="ctr"/>
          <a:lstStyle>
            <a:lvl1pPr marL="0" algn="l" defTabSz="1300393" rtl="0" eaLnBrk="1" latinLnBrk="0" hangingPunct="1">
              <a:defRPr sz="1700" kern="1200"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2691994" y="8160895"/>
            <a:ext cx="1079398" cy="819302"/>
          </a:xfrm>
        </p:spPr>
        <p:txBody>
          <a:bodyPr vert="horz" lIns="130039" tIns="65020" rIns="130039" bIns="65020" rtlCol="0" anchor="ctr">
            <a:noAutofit/>
          </a:bodyPr>
          <a:lstStyle>
            <a:lvl1pPr marL="0" algn="ctr" defTabSz="1300393" rtl="0" eaLnBrk="1" latinLnBrk="0" hangingPunct="1">
              <a:spcBef>
                <a:spcPct val="0"/>
              </a:spcBef>
              <a:defRPr sz="5100" kern="1200">
                <a:solidFill>
                  <a:schemeClr val="tx1"/>
                </a:solidFill>
                <a:effectLst>
                  <a:outerShdw blurRad="50800" dist="12700" dir="2700000" sx="100500" sy="100500" algn="tl" rotWithShape="0">
                    <a:prstClr val="black">
                      <a:alpha val="6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fld id="{61F84E61-BFA6-4150-9FE3-AA0C8F288190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FullBackground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374"/>
            <a:ext cx="13004800" cy="97536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3735" y="5743787"/>
            <a:ext cx="10837333" cy="1408853"/>
          </a:xfrm>
        </p:spPr>
        <p:txBody>
          <a:bodyPr vert="horz" lIns="130039" tIns="65020" rIns="130039" bIns="65020" rtlCol="0" anchor="b" anchorCtr="0">
            <a:normAutofit/>
          </a:bodyPr>
          <a:lstStyle>
            <a:lvl1pPr algn="ctr">
              <a:defRPr sz="5100" kern="12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  <a:latin typeface="+mj-lt"/>
                <a:ea typeface="+mn-ea"/>
                <a:cs typeface="+mn-cs"/>
              </a:defRPr>
            </a:lvl1pPr>
          </a:lstStyle>
          <a:p>
            <a:pPr marL="0" lvl="0" indent="0" algn="l" defTabSz="1300393" rtl="0" eaLnBrk="1" latinLnBrk="0" hangingPunct="1">
              <a:spcBef>
                <a:spcPts val="2844"/>
              </a:spcBef>
              <a:buFont typeface="Calisto MT" pitchFamily="18" charset="0"/>
              <a:buNone/>
            </a:pPr>
            <a:r>
              <a:rPr lang="en-US" dirty="0" smtClean="0"/>
              <a:t>Click to edit Master title style</a:t>
            </a:r>
            <a:endParaRPr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87680" y="377139"/>
            <a:ext cx="12029440" cy="5258274"/>
          </a:xfrm>
          <a:solidFill>
            <a:schemeClr val="tx1">
              <a:lumMod val="50000"/>
            </a:schemeClr>
          </a:solidFill>
          <a:effectLst>
            <a:outerShdw blurRad="50800" dir="2700000" algn="tl" rotWithShape="0">
              <a:schemeClr val="tx1">
                <a:alpha val="40000"/>
              </a:schemeClr>
            </a:outerShdw>
          </a:effectLst>
        </p:spPr>
        <p:txBody>
          <a:bodyPr vert="horz" lIns="130039" tIns="65020" rIns="130039" bIns="65020" rtlCol="0">
            <a:normAutofit/>
          </a:bodyPr>
          <a:lstStyle>
            <a:lvl1pPr marL="0" indent="0" algn="ctr" defTabSz="1300393" rtl="0" eaLnBrk="1" latinLnBrk="0" hangingPunct="1">
              <a:spcBef>
                <a:spcPts val="2844"/>
              </a:spcBef>
              <a:buFont typeface="Calisto MT" pitchFamily="18" charset="0"/>
              <a:buNone/>
              <a:defRPr sz="3400" kern="12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1pPr>
            <a:lvl2pPr marL="650197" indent="0">
              <a:buNone/>
              <a:defRPr sz="4000"/>
            </a:lvl2pPr>
            <a:lvl3pPr marL="1300393" indent="0">
              <a:buNone/>
              <a:defRPr sz="3400"/>
            </a:lvl3pPr>
            <a:lvl4pPr marL="1950590" indent="0">
              <a:buNone/>
              <a:defRPr sz="2800"/>
            </a:lvl4pPr>
            <a:lvl5pPr marL="2600786" indent="0">
              <a:buNone/>
              <a:defRPr sz="2800"/>
            </a:lvl5pPr>
            <a:lvl6pPr marL="3250983" indent="0">
              <a:buNone/>
              <a:defRPr sz="2800"/>
            </a:lvl6pPr>
            <a:lvl7pPr marL="3901180" indent="0">
              <a:buNone/>
              <a:defRPr sz="2800"/>
            </a:lvl7pPr>
            <a:lvl8pPr marL="4551376" indent="0">
              <a:buNone/>
              <a:defRPr sz="2800"/>
            </a:lvl8pPr>
            <a:lvl9pPr marL="5201573" indent="0">
              <a:buNone/>
              <a:defRPr sz="28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83735" y="7171767"/>
            <a:ext cx="10837333" cy="1606475"/>
          </a:xfrm>
        </p:spPr>
        <p:txBody>
          <a:bodyPr>
            <a:normAutofit/>
          </a:bodyPr>
          <a:lstStyle>
            <a:lvl1pPr marL="0" indent="0" algn="ctr">
              <a:lnSpc>
                <a:spcPct val="110000"/>
              </a:lnSpc>
              <a:spcBef>
                <a:spcPct val="600"/>
              </a:spcBef>
              <a:buNone/>
              <a:defRPr sz="2600"/>
            </a:lvl1pPr>
            <a:lvl2pPr marL="650197" indent="0">
              <a:buNone/>
              <a:defRPr sz="1700"/>
            </a:lvl2pPr>
            <a:lvl3pPr marL="1300393" indent="0">
              <a:buNone/>
              <a:defRPr sz="1400"/>
            </a:lvl3pPr>
            <a:lvl4pPr marL="1950590" indent="0">
              <a:buNone/>
              <a:defRPr sz="1300"/>
            </a:lvl4pPr>
            <a:lvl5pPr marL="2600786" indent="0">
              <a:buNone/>
              <a:defRPr sz="1300"/>
            </a:lvl5pPr>
            <a:lvl6pPr marL="3250983" indent="0">
              <a:buNone/>
              <a:defRPr sz="1300"/>
            </a:lvl6pPr>
            <a:lvl7pPr marL="3901180" indent="0">
              <a:buNone/>
              <a:defRPr sz="1300"/>
            </a:lvl7pPr>
            <a:lvl8pPr marL="4551376" indent="0">
              <a:buNone/>
              <a:defRPr sz="1300"/>
            </a:lvl8pPr>
            <a:lvl9pPr marL="5201573" indent="0">
              <a:buNone/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F663E-5ED1-47B2-8DFB-BADDA486BF96}" type="datetimeFigureOut">
              <a:rPr lang="en-US"/>
              <a:pPr/>
              <a:t>9/22/15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84E61-BFA6-4150-9FE3-AA0C8F288190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los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>
              <a:defRPr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</a:defRPr>
            </a:lvl1pPr>
          </a:lstStyle>
          <a:p>
            <a:fld id="{196F663E-5ED1-47B2-8DFB-BADDA486BF96}" type="datetimeFigureOut">
              <a:rPr lang="en-US"/>
              <a:pPr/>
              <a:t>9/22/15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>
              <a:defRPr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</a:defRPr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>
              <a:defRPr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</a:defRPr>
            </a:lvl1pPr>
          </a:lstStyle>
          <a:p>
            <a:fld id="{61F84E61-BFA6-4150-9FE3-AA0C8F288190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overlay-ruleShadow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859686"/>
            <a:ext cx="13004800" cy="177801"/>
          </a:xfrm>
          <a:prstGeom prst="rect">
            <a:avLst/>
          </a:prstGeom>
        </p:spPr>
      </p:pic>
      <p:pic>
        <p:nvPicPr>
          <p:cNvPr id="8" name="Picture 7" descr="Overlay-FullBackground.jpg"/>
          <p:cNvPicPr>
            <a:picLocks noChangeAspect="1"/>
          </p:cNvPicPr>
          <p:nvPr/>
        </p:nvPicPr>
        <p:blipFill>
          <a:blip r:embed="rId3"/>
          <a:srcRect t="23333"/>
          <a:stretch>
            <a:fillRect/>
          </a:stretch>
        </p:blipFill>
        <p:spPr>
          <a:xfrm>
            <a:off x="0" y="2027218"/>
            <a:ext cx="13004800" cy="772638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F663E-5ED1-47B2-8DFB-BADDA486BF96}" type="datetimeFigureOut">
              <a:rPr lang="en-US"/>
              <a:pPr/>
              <a:t>9/22/15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84E61-BFA6-4150-9FE3-AA0C8F288190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Overlay-FullBackground.jpg"/>
          <p:cNvPicPr>
            <a:picLocks noChangeAspect="1"/>
          </p:cNvPicPr>
          <p:nvPr/>
        </p:nvPicPr>
        <p:blipFill>
          <a:blip r:embed="rId2"/>
          <a:srcRect r="14719"/>
          <a:stretch>
            <a:fillRect/>
          </a:stretch>
        </p:blipFill>
        <p:spPr>
          <a:xfrm>
            <a:off x="0" y="6374"/>
            <a:ext cx="11090648" cy="97536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162455" y="650242"/>
            <a:ext cx="1733973" cy="8062525"/>
          </a:xfrm>
        </p:spPr>
        <p:txBody>
          <a:bodyPr vert="eaVert">
            <a:norm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08570" y="650242"/>
            <a:ext cx="9078524" cy="8062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1270828" y="9040144"/>
            <a:ext cx="1517227" cy="519289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130039" tIns="65020" rIns="130039" bIns="65020" rtlCol="0" anchor="ctr"/>
          <a:lstStyle>
            <a:lvl1pPr marL="0" algn="r" defTabSz="1300393" rtl="0" eaLnBrk="1" latinLnBrk="0" hangingPunct="1">
              <a:defRPr sz="1700" kern="1200"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fld id="{196F663E-5ED1-47B2-8DFB-BADDA486BF96}" type="datetimeFigureOut">
              <a:rPr lang="en-US"/>
              <a:pPr/>
              <a:t>9/22/15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84E61-BFA6-4150-9FE3-AA0C8F288190}" type="slidenum">
              <a:rPr/>
              <a:pPr/>
              <a:t>‹#›</a:t>
            </a:fld>
            <a:endParaRPr/>
          </a:p>
        </p:txBody>
      </p:sp>
      <p:pic>
        <p:nvPicPr>
          <p:cNvPr id="10" name="Picture 9" descr="overlay-ruleShadow.png"/>
          <p:cNvPicPr>
            <a:picLocks noChangeAspect="1"/>
          </p:cNvPicPr>
          <p:nvPr/>
        </p:nvPicPr>
        <p:blipFill>
          <a:blip r:embed="rId3"/>
          <a:srcRect r="25031"/>
          <a:stretch>
            <a:fillRect/>
          </a:stretch>
        </p:blipFill>
        <p:spPr>
          <a:xfrm rot="5400000" flipH="1">
            <a:off x="6288017" y="4785884"/>
            <a:ext cx="9749567" cy="177801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>
            <a:spLocks noGrp="1"/>
          </p:cNvSpPr>
          <p:nvPr>
            <p:ph type="title"/>
          </p:nvPr>
        </p:nvSpPr>
        <p:spPr>
          <a:xfrm>
            <a:off x="1270001" y="1638301"/>
            <a:ext cx="10464801" cy="3302000"/>
          </a:xfrm>
          <a:prstGeom prst="rect">
            <a:avLst/>
          </a:prstGeom>
        </p:spPr>
        <p:txBody>
          <a:bodyPr anchor="b"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8000" dirty="0">
                <a:solidFill>
                  <a:srgbClr val="FFFFFF"/>
                </a:solidFill>
              </a:rPr>
              <a:t>Title Text</a:t>
            </a:r>
          </a:p>
        </p:txBody>
      </p:sp>
      <p:sp>
        <p:nvSpPr>
          <p:cNvPr id="7" name="Shape 7"/>
          <p:cNvSpPr>
            <a:spLocks noGrp="1"/>
          </p:cNvSpPr>
          <p:nvPr>
            <p:ph type="body" idx="1"/>
          </p:nvPr>
        </p:nvSpPr>
        <p:spPr>
          <a:xfrm>
            <a:off x="1270001" y="5029200"/>
            <a:ext cx="10464801" cy="1130300"/>
          </a:xfrm>
          <a:prstGeom prst="rect">
            <a:avLst/>
          </a:prstGeom>
        </p:spPr>
        <p:txBody>
          <a:bodyPr/>
          <a:lstStyle>
            <a:lvl1pPr algn="ctr">
              <a:spcBef>
                <a:spcPts val="0"/>
              </a:spcBef>
              <a:defRPr sz="3100"/>
            </a:lvl1pPr>
            <a:lvl2pPr algn="ctr">
              <a:spcBef>
                <a:spcPts val="0"/>
              </a:spcBef>
              <a:defRPr sz="3100"/>
            </a:lvl2pPr>
            <a:lvl3pPr algn="ctr">
              <a:spcBef>
                <a:spcPts val="0"/>
              </a:spcBef>
              <a:defRPr sz="3100"/>
            </a:lvl3pPr>
            <a:lvl4pPr algn="ctr">
              <a:spcBef>
                <a:spcPts val="0"/>
              </a:spcBef>
              <a:defRPr sz="3100"/>
            </a:lvl4pPr>
            <a:lvl5pPr algn="ctr">
              <a:spcBef>
                <a:spcPts val="0"/>
              </a:spcBef>
              <a:defRPr sz="3100"/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100" dirty="0">
                <a:solidFill>
                  <a:srgbClr val="FFFFFF"/>
                </a:solidFill>
              </a:rPr>
              <a:t>Body Level One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3100" dirty="0">
                <a:solidFill>
                  <a:srgbClr val="FFFFFF"/>
                </a:solidFill>
              </a:rPr>
              <a:t>Body Level Two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3100" dirty="0">
                <a:solidFill>
                  <a:srgbClr val="FFFFFF"/>
                </a:solidFill>
              </a:rPr>
              <a:t>Body Level Three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3100" dirty="0">
                <a:solidFill>
                  <a:srgbClr val="FFFFFF"/>
                </a:solidFill>
              </a:rPr>
              <a:t>Body Level Four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3100" dirty="0">
                <a:solidFill>
                  <a:srgbClr val="FFFFFF"/>
                </a:solidFill>
              </a:rPr>
              <a:t>Body Level Five</a:t>
            </a:r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ruleShadow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859686"/>
            <a:ext cx="13004800" cy="177801"/>
          </a:xfrm>
          <a:prstGeom prst="rect">
            <a:avLst/>
          </a:prstGeom>
        </p:spPr>
      </p:pic>
      <p:pic>
        <p:nvPicPr>
          <p:cNvPr id="7" name="Picture 6" descr="Overlay-FullBackground.jpg"/>
          <p:cNvPicPr>
            <a:picLocks noChangeAspect="1"/>
          </p:cNvPicPr>
          <p:nvPr/>
        </p:nvPicPr>
        <p:blipFill>
          <a:blip r:embed="rId3"/>
          <a:srcRect t="23333"/>
          <a:stretch>
            <a:fillRect/>
          </a:stretch>
        </p:blipFill>
        <p:spPr>
          <a:xfrm>
            <a:off x="0" y="2027218"/>
            <a:ext cx="13004800" cy="772638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F663E-5ED1-47B2-8DFB-BADDA486BF96}" type="datetimeFigureOut">
              <a:rPr lang="en-US"/>
              <a:pPr/>
              <a:t>9/22/15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84E61-BFA6-4150-9FE3-AA0C8F288190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FullBackground.jpg"/>
          <p:cNvPicPr>
            <a:picLocks noChangeAspect="1"/>
          </p:cNvPicPr>
          <p:nvPr/>
        </p:nvPicPr>
        <p:blipFill>
          <a:blip r:embed="rId2"/>
          <a:srcRect t="50000"/>
          <a:stretch>
            <a:fillRect/>
          </a:stretch>
        </p:blipFill>
        <p:spPr>
          <a:xfrm>
            <a:off x="0" y="4876800"/>
            <a:ext cx="13004800" cy="48768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8571" y="1122249"/>
            <a:ext cx="10785405" cy="2090702"/>
          </a:xfrm>
        </p:spPr>
        <p:txBody>
          <a:bodyPr anchor="ctr" anchorCtr="0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8570" y="6719149"/>
            <a:ext cx="10785404" cy="1969845"/>
          </a:xfrm>
        </p:spPr>
        <p:txBody>
          <a:bodyPr anchor="ctr" anchorCtr="0">
            <a:normAutofit/>
          </a:bodyPr>
          <a:lstStyle>
            <a:lvl1pPr marL="0" indent="0" algn="ctr">
              <a:spcBef>
                <a:spcPts val="427"/>
              </a:spcBef>
              <a:buNone/>
              <a:defRPr sz="26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</a:defRPr>
            </a:lvl1pPr>
            <a:lvl2pPr marL="65019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3003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505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6007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509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9011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5513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2015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F663E-5ED1-47B2-8DFB-BADDA486BF96}" type="datetimeFigureOut">
              <a:rPr lang="en-US"/>
              <a:pPr/>
              <a:t>9/22/15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84E61-BFA6-4150-9FE3-AA0C8F288190}" type="slidenum">
              <a:rPr/>
              <a:pPr/>
              <a:t>‹#›</a:t>
            </a:fld>
            <a:endParaRPr/>
          </a:p>
        </p:txBody>
      </p:sp>
      <p:pic>
        <p:nvPicPr>
          <p:cNvPr id="7" name="Picture 6" descr="overlay-ruleShadow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4698999"/>
            <a:ext cx="13004800" cy="177801"/>
          </a:xfrm>
          <a:prstGeom prst="rect">
            <a:avLst/>
          </a:prstGeom>
        </p:spPr>
      </p:pic>
      <p:sp>
        <p:nvSpPr>
          <p:cNvPr id="10" name="Picture Placeholder 9"/>
          <p:cNvSpPr>
            <a:spLocks noGrp="1"/>
          </p:cNvSpPr>
          <p:nvPr>
            <p:ph type="pic" sz="quarter" idx="13"/>
          </p:nvPr>
        </p:nvSpPr>
        <p:spPr>
          <a:xfrm>
            <a:off x="5230039" y="3646700"/>
            <a:ext cx="2544724" cy="2460203"/>
          </a:xfrm>
          <a:prstGeom prst="ellipse">
            <a:avLst/>
          </a:prstGeom>
          <a:noFill/>
          <a:ln w="127000">
            <a:solidFill>
              <a:schemeClr val="tx2"/>
            </a:solidFill>
          </a:ln>
          <a:effectLst>
            <a:innerShdw blurRad="101600" dist="76200" dir="13500000">
              <a:prstClr val="black">
                <a:alpha val="57000"/>
              </a:prstClr>
            </a:innerShdw>
          </a:effectLst>
        </p:spPr>
        <p:txBody>
          <a:bodyPr>
            <a:normAutofit/>
          </a:bodyPr>
          <a:lstStyle>
            <a:lvl1pPr marL="0" indent="0" algn="ctr">
              <a:buNone/>
              <a:defRPr sz="23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ruleShadow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324599"/>
            <a:ext cx="13004800" cy="177801"/>
          </a:xfrm>
          <a:prstGeom prst="rect">
            <a:avLst/>
          </a:prstGeom>
        </p:spPr>
      </p:pic>
      <p:pic>
        <p:nvPicPr>
          <p:cNvPr id="7" name="Picture 6" descr="Overlay-FullBackground.jpg"/>
          <p:cNvPicPr>
            <a:picLocks noChangeAspect="1"/>
          </p:cNvPicPr>
          <p:nvPr/>
        </p:nvPicPr>
        <p:blipFill>
          <a:blip r:embed="rId3"/>
          <a:srcRect t="66667"/>
          <a:stretch>
            <a:fillRect/>
          </a:stretch>
        </p:blipFill>
        <p:spPr>
          <a:xfrm>
            <a:off x="0" y="6502400"/>
            <a:ext cx="13004800" cy="32512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8570" y="4226562"/>
            <a:ext cx="10785404" cy="1937173"/>
          </a:xfrm>
        </p:spPr>
        <p:txBody>
          <a:bodyPr vert="horz" lIns="130039" tIns="65020" rIns="130039" bIns="65020" rtlCol="0" anchor="b" anchorCtr="0">
            <a:noAutofit/>
          </a:bodyPr>
          <a:lstStyle>
            <a:lvl1pPr algn="ctr" defTabSz="1300393" rtl="0" eaLnBrk="1" latinLnBrk="0" hangingPunct="1">
              <a:spcBef>
                <a:spcPct val="0"/>
              </a:spcBef>
              <a:buNone/>
              <a:defRPr sz="6800" kern="1200">
                <a:solidFill>
                  <a:schemeClr val="tx1"/>
                </a:solidFill>
                <a:effectLst>
                  <a:outerShdw blurRad="50800" dist="12700" dir="2700000" sx="100500" sy="100500" algn="tl" rotWithShape="0">
                    <a:prstClr val="black">
                      <a:alpha val="6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8570" y="6719148"/>
            <a:ext cx="10785404" cy="1988969"/>
          </a:xfrm>
        </p:spPr>
        <p:txBody>
          <a:bodyPr vert="horz" lIns="130039" tIns="65020" rIns="130039" bIns="65020" rtlCol="0">
            <a:normAutofit/>
          </a:bodyPr>
          <a:lstStyle>
            <a:lvl1pPr marL="0" indent="0" algn="ctr" defTabSz="1300393" rtl="0" eaLnBrk="1" latinLnBrk="0" hangingPunct="1">
              <a:spcBef>
                <a:spcPts val="853"/>
              </a:spcBef>
              <a:buFont typeface="Calisto MT" pitchFamily="18" charset="0"/>
              <a:buNone/>
              <a:defRPr sz="2600" kern="12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1pPr>
            <a:lvl2pPr marL="650197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2pPr>
            <a:lvl3pPr marL="1300393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3pPr>
            <a:lvl4pPr marL="195059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marL="2600786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marL="3250983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marL="390118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marL="4551376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marL="5201573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AB499-F5DE-4BE5-BB26-90CC428051F7}" type="datetime1">
              <a:rPr lang="en-US"/>
              <a:pPr/>
              <a:t>9/22/15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/>
              <a:t>Sample footer text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5CD18-686B-47A9-AFD5-66CE5FA52A66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overlay-ruleShadow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859686"/>
            <a:ext cx="13004800" cy="177801"/>
          </a:xfrm>
          <a:prstGeom prst="rect">
            <a:avLst/>
          </a:prstGeom>
        </p:spPr>
      </p:pic>
      <p:pic>
        <p:nvPicPr>
          <p:cNvPr id="11" name="Picture 10" descr="Overlay-FullBackground.jpg"/>
          <p:cNvPicPr>
            <a:picLocks noChangeAspect="1"/>
          </p:cNvPicPr>
          <p:nvPr/>
        </p:nvPicPr>
        <p:blipFill>
          <a:blip r:embed="rId3"/>
          <a:srcRect t="23333"/>
          <a:stretch>
            <a:fillRect/>
          </a:stretch>
        </p:blipFill>
        <p:spPr>
          <a:xfrm>
            <a:off x="0" y="2027218"/>
            <a:ext cx="13004800" cy="772638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8571" y="89251"/>
            <a:ext cx="10785405" cy="182494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8570" y="2600962"/>
            <a:ext cx="5071872" cy="6111805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600"/>
            </a:lvl2pPr>
            <a:lvl3pPr>
              <a:defRPr sz="26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2103" y="2600962"/>
            <a:ext cx="5071872" cy="6111805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600"/>
            </a:lvl2pPr>
            <a:lvl3pPr>
              <a:defRPr sz="26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F663E-5ED1-47B2-8DFB-BADDA486BF96}" type="datetimeFigureOut">
              <a:rPr lang="en-US"/>
              <a:pPr/>
              <a:t>9/22/15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84E61-BFA6-4150-9FE3-AA0C8F288190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overlay-ruleShadow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859686"/>
            <a:ext cx="13004800" cy="177801"/>
          </a:xfrm>
          <a:prstGeom prst="rect">
            <a:avLst/>
          </a:prstGeom>
        </p:spPr>
      </p:pic>
      <p:pic>
        <p:nvPicPr>
          <p:cNvPr id="13" name="Picture 12" descr="Overlay-FullBackground.jpg"/>
          <p:cNvPicPr>
            <a:picLocks noChangeAspect="1"/>
          </p:cNvPicPr>
          <p:nvPr/>
        </p:nvPicPr>
        <p:blipFill>
          <a:blip r:embed="rId3"/>
          <a:srcRect t="23333"/>
          <a:stretch>
            <a:fillRect/>
          </a:stretch>
        </p:blipFill>
        <p:spPr>
          <a:xfrm>
            <a:off x="0" y="2027218"/>
            <a:ext cx="13004800" cy="772638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8571" y="89251"/>
            <a:ext cx="10785405" cy="1824949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8570" y="2167468"/>
            <a:ext cx="5071872" cy="1192107"/>
          </a:xfrm>
        </p:spPr>
        <p:txBody>
          <a:bodyPr anchor="ctr" anchorCtr="0">
            <a:noAutofit/>
          </a:bodyPr>
          <a:lstStyle>
            <a:lvl1pPr marL="0" indent="0" algn="ctr">
              <a:spcBef>
                <a:spcPct val="0"/>
              </a:spcBef>
              <a:buNone/>
              <a:defRPr sz="4000" b="0"/>
            </a:lvl1pPr>
            <a:lvl2pPr marL="650197" indent="0">
              <a:buNone/>
              <a:defRPr sz="2800" b="1"/>
            </a:lvl2pPr>
            <a:lvl3pPr marL="1300393" indent="0">
              <a:buNone/>
              <a:defRPr sz="2600" b="1"/>
            </a:lvl3pPr>
            <a:lvl4pPr marL="1950590" indent="0">
              <a:buNone/>
              <a:defRPr sz="2300" b="1"/>
            </a:lvl4pPr>
            <a:lvl5pPr marL="2600786" indent="0">
              <a:buNone/>
              <a:defRPr sz="2300" b="1"/>
            </a:lvl5pPr>
            <a:lvl6pPr marL="3250983" indent="0">
              <a:buNone/>
              <a:defRPr sz="2300" b="1"/>
            </a:lvl6pPr>
            <a:lvl7pPr marL="3901180" indent="0">
              <a:buNone/>
              <a:defRPr sz="2300" b="1"/>
            </a:lvl7pPr>
            <a:lvl8pPr marL="4551376" indent="0">
              <a:buNone/>
              <a:defRPr sz="2300" b="1"/>
            </a:lvl8pPr>
            <a:lvl9pPr marL="5201573" indent="0">
              <a:buNone/>
              <a:defRPr sz="23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8570" y="3404199"/>
            <a:ext cx="5071872" cy="5308565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600"/>
            </a:lvl2pPr>
            <a:lvl3pPr>
              <a:defRPr sz="2600"/>
            </a:lvl3pPr>
            <a:lvl4pPr>
              <a:defRPr sz="2600"/>
            </a:lvl4pPr>
            <a:lvl5pPr>
              <a:defRPr sz="26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22103" y="2167468"/>
            <a:ext cx="5071872" cy="1192107"/>
          </a:xfrm>
        </p:spPr>
        <p:txBody>
          <a:bodyPr anchor="ctr" anchorCtr="0">
            <a:noAutofit/>
          </a:bodyPr>
          <a:lstStyle>
            <a:lvl1pPr marL="0" indent="0" algn="ctr">
              <a:spcBef>
                <a:spcPct val="0"/>
              </a:spcBef>
              <a:buNone/>
              <a:defRPr sz="4000" b="0"/>
            </a:lvl1pPr>
            <a:lvl2pPr marL="650197" indent="0">
              <a:buNone/>
              <a:defRPr sz="2800" b="1"/>
            </a:lvl2pPr>
            <a:lvl3pPr marL="1300393" indent="0">
              <a:buNone/>
              <a:defRPr sz="2600" b="1"/>
            </a:lvl3pPr>
            <a:lvl4pPr marL="1950590" indent="0">
              <a:buNone/>
              <a:defRPr sz="2300" b="1"/>
            </a:lvl4pPr>
            <a:lvl5pPr marL="2600786" indent="0">
              <a:buNone/>
              <a:defRPr sz="2300" b="1"/>
            </a:lvl5pPr>
            <a:lvl6pPr marL="3250983" indent="0">
              <a:buNone/>
              <a:defRPr sz="2300" b="1"/>
            </a:lvl6pPr>
            <a:lvl7pPr marL="3901180" indent="0">
              <a:buNone/>
              <a:defRPr sz="2300" b="1"/>
            </a:lvl7pPr>
            <a:lvl8pPr marL="4551376" indent="0">
              <a:buNone/>
              <a:defRPr sz="2300" b="1"/>
            </a:lvl8pPr>
            <a:lvl9pPr marL="5201573" indent="0">
              <a:buNone/>
              <a:defRPr sz="23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822103" y="3404199"/>
            <a:ext cx="5071872" cy="5308565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600"/>
            </a:lvl2pPr>
            <a:lvl3pPr>
              <a:defRPr sz="2600"/>
            </a:lvl3pPr>
            <a:lvl4pPr>
              <a:defRPr sz="2600"/>
            </a:lvl4pPr>
            <a:lvl5pPr>
              <a:defRPr sz="26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F663E-5ED1-47B2-8DFB-BADDA486BF96}" type="datetimeFigureOut">
              <a:rPr lang="en-US"/>
              <a:pPr/>
              <a:t>9/22/15</a:t>
            </a:fld>
            <a:endParaRPr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84E61-BFA6-4150-9FE3-AA0C8F288190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ruleShadow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859686"/>
            <a:ext cx="13004800" cy="17780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F663E-5ED1-47B2-8DFB-BADDA486BF96}" type="datetimeFigureOut">
              <a:rPr lang="en-US"/>
              <a:pPr/>
              <a:t>9/22/15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84E61-BFA6-4150-9FE3-AA0C8F288190}" type="slidenum">
              <a:rPr/>
              <a:pPr/>
              <a:t>‹#›</a:t>
            </a:fld>
            <a:endParaRPr/>
          </a:p>
        </p:txBody>
      </p:sp>
      <p:pic>
        <p:nvPicPr>
          <p:cNvPr id="10" name="Picture 9" descr="Overlay-FullBackground.jpg"/>
          <p:cNvPicPr>
            <a:picLocks noChangeAspect="1"/>
          </p:cNvPicPr>
          <p:nvPr/>
        </p:nvPicPr>
        <p:blipFill>
          <a:blip r:embed="rId3"/>
          <a:srcRect t="21046"/>
          <a:stretch>
            <a:fillRect/>
          </a:stretch>
        </p:blipFill>
        <p:spPr>
          <a:xfrm>
            <a:off x="0" y="2059093"/>
            <a:ext cx="13004800" cy="770088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Overlay-FullBackground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374"/>
            <a:ext cx="13004800" cy="97536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F663E-5ED1-47B2-8DFB-BADDA486BF96}" type="datetimeFigureOut">
              <a:rPr lang="en-US"/>
              <a:pPr/>
              <a:t>9/22/15</a:t>
            </a:fld>
            <a:endParaRPr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84E61-BFA6-4150-9FE3-AA0C8F288190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FullBackground.jpg"/>
          <p:cNvPicPr>
            <a:picLocks noChangeAspect="1"/>
          </p:cNvPicPr>
          <p:nvPr/>
        </p:nvPicPr>
        <p:blipFill>
          <a:blip r:embed="rId2"/>
          <a:srcRect l="50000"/>
          <a:stretch>
            <a:fillRect/>
          </a:stretch>
        </p:blipFill>
        <p:spPr>
          <a:xfrm>
            <a:off x="6502400" y="6374"/>
            <a:ext cx="6502400" cy="97536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9160" y="388338"/>
            <a:ext cx="5635413" cy="2403870"/>
          </a:xfrm>
        </p:spPr>
        <p:txBody>
          <a:bodyPr vert="horz" lIns="130039" tIns="65020" rIns="130039" bIns="65020" rtlCol="0" anchor="b" anchorCtr="0">
            <a:noAutofit/>
          </a:bodyPr>
          <a:lstStyle>
            <a:lvl1pPr marL="0" algn="ctr" defTabSz="1300393" rtl="0" eaLnBrk="1" latinLnBrk="0" hangingPunct="1">
              <a:spcBef>
                <a:spcPct val="0"/>
              </a:spcBef>
              <a:defRPr sz="5100" kern="1200">
                <a:solidFill>
                  <a:schemeClr val="tx1"/>
                </a:solidFill>
                <a:effectLst>
                  <a:outerShdw blurRad="50800" dist="12700" dir="2700000" sx="100500" sy="100500" algn="tl" rotWithShape="0">
                    <a:prstClr val="black">
                      <a:alpha val="6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1104" y="388340"/>
            <a:ext cx="5631078" cy="8324427"/>
          </a:xfrm>
        </p:spPr>
        <p:txBody>
          <a:bodyPr>
            <a:normAutofit/>
          </a:bodyPr>
          <a:lstStyle>
            <a:lvl1pPr>
              <a:defRPr sz="3400"/>
            </a:lvl1pPr>
            <a:lvl2pPr>
              <a:defRPr sz="3100"/>
            </a:lvl2pPr>
            <a:lvl3pPr>
              <a:defRPr sz="2800"/>
            </a:lvl3pPr>
            <a:lvl4pPr>
              <a:defRPr sz="2600"/>
            </a:lvl4pPr>
            <a:lvl5pPr>
              <a:defRPr sz="26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29160" y="2809039"/>
            <a:ext cx="5635413" cy="4551681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130039" tIns="65020" rIns="130039" bIns="65020" rtlCol="0" anchor="t" anchorCtr="0">
            <a:normAutofit/>
          </a:bodyPr>
          <a:lstStyle>
            <a:lvl1pPr marL="0" indent="0" algn="ctr" defTabSz="1300393" rtl="0" eaLnBrk="1" latinLnBrk="0" hangingPunct="1">
              <a:lnSpc>
                <a:spcPct val="110000"/>
              </a:lnSpc>
              <a:spcBef>
                <a:spcPts val="2844"/>
              </a:spcBef>
              <a:buNone/>
              <a:defRPr sz="2600" kern="1200"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650197" indent="0">
              <a:buNone/>
              <a:defRPr sz="1700"/>
            </a:lvl2pPr>
            <a:lvl3pPr marL="1300393" indent="0">
              <a:buNone/>
              <a:defRPr sz="1400"/>
            </a:lvl3pPr>
            <a:lvl4pPr marL="1950590" indent="0">
              <a:buNone/>
              <a:defRPr sz="1300"/>
            </a:lvl4pPr>
            <a:lvl5pPr marL="2600786" indent="0">
              <a:buNone/>
              <a:defRPr sz="1300"/>
            </a:lvl5pPr>
            <a:lvl6pPr marL="3250983" indent="0">
              <a:buNone/>
              <a:defRPr sz="1300"/>
            </a:lvl6pPr>
            <a:lvl7pPr marL="3901180" indent="0">
              <a:buNone/>
              <a:defRPr sz="1300"/>
            </a:lvl7pPr>
            <a:lvl8pPr marL="4551376" indent="0">
              <a:buNone/>
              <a:defRPr sz="1300"/>
            </a:lvl8pPr>
            <a:lvl9pPr marL="5201573" indent="0">
              <a:buNone/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793068" y="9040144"/>
            <a:ext cx="2307715" cy="519289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130039" tIns="65020" rIns="130039" bIns="65020" rtlCol="0" anchor="ctr"/>
          <a:lstStyle>
            <a:lvl1pPr marL="0" algn="r" defTabSz="1300393" rtl="0" eaLnBrk="1" latinLnBrk="0" hangingPunct="1">
              <a:defRPr sz="1700" kern="1200"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fld id="{196F663E-5ED1-47B2-8DFB-BADDA486BF96}" type="datetimeFigureOut">
              <a:rPr lang="en-US"/>
              <a:pPr/>
              <a:t>9/22/15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44247" y="9040144"/>
            <a:ext cx="2690209" cy="519289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130039" tIns="65020" rIns="130039" bIns="65020" rtlCol="0" anchor="ctr"/>
          <a:lstStyle>
            <a:lvl1pPr marL="0" algn="l" defTabSz="1300393" rtl="0" eaLnBrk="1" latinLnBrk="0" hangingPunct="1">
              <a:defRPr sz="1700" kern="1200"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2691995" y="8175414"/>
            <a:ext cx="1083733" cy="819573"/>
          </a:xfrm>
        </p:spPr>
        <p:txBody>
          <a:bodyPr vert="horz" lIns="130039" tIns="65020" rIns="130039" bIns="65020" rtlCol="0" anchor="ctr">
            <a:noAutofit/>
          </a:bodyPr>
          <a:lstStyle>
            <a:lvl1pPr marL="0" algn="ctr" defTabSz="1300393" rtl="0" eaLnBrk="1" latinLnBrk="0" hangingPunct="1">
              <a:spcBef>
                <a:spcPct val="0"/>
              </a:spcBef>
              <a:defRPr sz="5100" kern="1200">
                <a:solidFill>
                  <a:schemeClr val="tx1"/>
                </a:solidFill>
                <a:effectLst>
                  <a:outerShdw blurRad="50800" dist="12700" dir="2700000" sx="100500" sy="100500" algn="tl" rotWithShape="0">
                    <a:prstClr val="black">
                      <a:alpha val="6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fld id="{61F84E61-BFA6-4150-9FE3-AA0C8F288190}" type="slidenum">
              <a:rPr/>
              <a:pPr/>
              <a:t>‹#›</a:t>
            </a:fld>
            <a:endParaRPr/>
          </a:p>
        </p:txBody>
      </p:sp>
      <p:pic>
        <p:nvPicPr>
          <p:cNvPr id="10" name="Picture 9" descr="overlay-ruleShadow.png"/>
          <p:cNvPicPr>
            <a:picLocks noChangeAspect="1"/>
          </p:cNvPicPr>
          <p:nvPr/>
        </p:nvPicPr>
        <p:blipFill>
          <a:blip r:embed="rId3"/>
          <a:srcRect r="25031"/>
          <a:stretch>
            <a:fillRect/>
          </a:stretch>
        </p:blipFill>
        <p:spPr>
          <a:xfrm rot="16200000">
            <a:off x="1545089" y="4785884"/>
            <a:ext cx="9749567" cy="177801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08571" y="89251"/>
            <a:ext cx="10785405" cy="1824949"/>
          </a:xfrm>
          <a:prstGeom prst="rect">
            <a:avLst/>
          </a:prstGeom>
        </p:spPr>
        <p:txBody>
          <a:bodyPr vert="horz" lIns="130039" tIns="65020" rIns="130039" bIns="650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8571" y="2600962"/>
            <a:ext cx="10785405" cy="6111805"/>
          </a:xfrm>
          <a:prstGeom prst="rect">
            <a:avLst/>
          </a:prstGeom>
        </p:spPr>
        <p:txBody>
          <a:bodyPr vert="horz" lIns="130039" tIns="65020" rIns="130039" bIns="650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575104" y="9040144"/>
            <a:ext cx="3034453" cy="519289"/>
          </a:xfrm>
          <a:prstGeom prst="rect">
            <a:avLst/>
          </a:prstGeom>
        </p:spPr>
        <p:txBody>
          <a:bodyPr vert="horz" lIns="130039" tIns="65020" rIns="130039" bIns="65020" rtlCol="0" anchor="ctr"/>
          <a:lstStyle>
            <a:lvl1pPr algn="r">
              <a:defRPr sz="17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</a:defRPr>
            </a:lvl1pPr>
          </a:lstStyle>
          <a:p>
            <a:fld id="{196F663E-5ED1-47B2-8DFB-BADDA486BF96}" type="datetimeFigureOut">
              <a:rPr lang="en-US"/>
              <a:pPr/>
              <a:t>9/22/15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4244" y="9040144"/>
            <a:ext cx="4118187" cy="519289"/>
          </a:xfrm>
          <a:prstGeom prst="rect">
            <a:avLst/>
          </a:prstGeom>
        </p:spPr>
        <p:txBody>
          <a:bodyPr vert="horz" lIns="130039" tIns="65020" rIns="130039" bIns="65020" rtlCol="0" anchor="ctr"/>
          <a:lstStyle>
            <a:lvl1pPr algn="l">
              <a:defRPr sz="17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</a:defRPr>
            </a:lvl1pPr>
          </a:lstStyle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068908" y="9040144"/>
            <a:ext cx="866987" cy="519289"/>
          </a:xfrm>
          <a:prstGeom prst="rect">
            <a:avLst/>
          </a:prstGeom>
        </p:spPr>
        <p:txBody>
          <a:bodyPr vert="horz" lIns="130039" tIns="65020" rIns="130039" bIns="65020" rtlCol="0" anchor="ctr"/>
          <a:lstStyle>
            <a:lvl1pPr algn="ctr">
              <a:defRPr sz="17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</a:defRPr>
            </a:lvl1pPr>
          </a:lstStyle>
          <a:p>
            <a:fld id="{61F84E61-BFA6-4150-9FE3-AA0C8F288190}" type="slidenum">
              <a:rPr/>
              <a:pPr/>
              <a:t>‹#›</a:t>
            </a:fld>
            <a:endParaRPr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74" r:id="rId13"/>
    <p:sldLayoutId id="2147483675" r:id="rId14"/>
    <p:sldLayoutId id="2147483676" r:id="rId15"/>
  </p:sldLayoutIdLst>
  <p:txStyles>
    <p:titleStyle>
      <a:lvl1pPr algn="ctr" defTabSz="1300393" rtl="0" eaLnBrk="1" latinLnBrk="0" hangingPunct="1">
        <a:spcBef>
          <a:spcPct val="0"/>
        </a:spcBef>
        <a:buNone/>
        <a:defRPr sz="6800" kern="1200">
          <a:solidFill>
            <a:schemeClr val="tx1"/>
          </a:solidFill>
          <a:effectLst>
            <a:outerShdw blurRad="50800" dist="12700" dir="2700000" sx="100500" sy="100500" algn="tl" rotWithShape="0">
              <a:prstClr val="black">
                <a:alpha val="60000"/>
              </a:prstClr>
            </a:outerShdw>
          </a:effectLst>
          <a:latin typeface="+mj-lt"/>
          <a:ea typeface="+mj-ea"/>
          <a:cs typeface="+mj-cs"/>
        </a:defRPr>
      </a:lvl1pPr>
    </p:titleStyle>
    <p:bodyStyle>
      <a:lvl1pPr marL="401857" indent="-401857" algn="l" defTabSz="1300393" rtl="0" eaLnBrk="1" latinLnBrk="0" hangingPunct="1">
        <a:spcBef>
          <a:spcPts val="2844"/>
        </a:spcBef>
        <a:buFont typeface="Calisto MT" pitchFamily="18" charset="0"/>
        <a:buChar char="•"/>
        <a:defRPr sz="3400" kern="1200">
          <a:solidFill>
            <a:schemeClr val="bg2"/>
          </a:solidFill>
          <a:effectLst>
            <a:outerShdw blurRad="63500" dir="2700000" algn="tl" rotWithShape="0">
              <a:schemeClr val="tx1">
                <a:alpha val="40000"/>
              </a:schemeClr>
            </a:outerShdw>
          </a:effectLst>
          <a:latin typeface="+mn-lt"/>
          <a:ea typeface="+mn-ea"/>
          <a:cs typeface="+mn-cs"/>
        </a:defRPr>
      </a:lvl1pPr>
      <a:lvl2pPr marL="821776" indent="-419919" algn="l" defTabSz="1300393" rtl="0" eaLnBrk="1" latinLnBrk="0" hangingPunct="1">
        <a:spcBef>
          <a:spcPts val="853"/>
        </a:spcBef>
        <a:buClr>
          <a:schemeClr val="bg2">
            <a:lumMod val="60000"/>
            <a:lumOff val="40000"/>
          </a:schemeClr>
        </a:buClr>
        <a:buFont typeface="Calisto MT" pitchFamily="18" charset="0"/>
        <a:buChar char="•"/>
        <a:defRPr sz="3100" kern="1200">
          <a:solidFill>
            <a:schemeClr val="bg2"/>
          </a:solidFill>
          <a:effectLst>
            <a:outerShdw blurRad="63500" dir="2700000" algn="tl" rotWithShape="0">
              <a:schemeClr val="tx1">
                <a:alpha val="40000"/>
              </a:schemeClr>
            </a:outerShdw>
          </a:effectLst>
          <a:latin typeface="+mn-lt"/>
          <a:ea typeface="+mn-ea"/>
          <a:cs typeface="+mn-cs"/>
        </a:defRPr>
      </a:lvl2pPr>
      <a:lvl3pPr marL="1223634" indent="-401857" algn="l" defTabSz="1300393" rtl="0" eaLnBrk="1" latinLnBrk="0" hangingPunct="1">
        <a:spcBef>
          <a:spcPts val="853"/>
        </a:spcBef>
        <a:buFont typeface="Calisto MT" pitchFamily="18" charset="0"/>
        <a:buChar char="•"/>
        <a:defRPr sz="2800" kern="1200">
          <a:solidFill>
            <a:schemeClr val="bg2"/>
          </a:solidFill>
          <a:effectLst>
            <a:outerShdw blurRad="63500" dir="2700000" algn="tl" rotWithShape="0">
              <a:schemeClr val="tx1">
                <a:alpha val="40000"/>
              </a:schemeClr>
            </a:outerShdw>
          </a:effectLst>
          <a:latin typeface="+mn-lt"/>
          <a:ea typeface="+mn-ea"/>
          <a:cs typeface="+mn-cs"/>
        </a:defRPr>
      </a:lvl3pPr>
      <a:lvl4pPr marL="1625492" indent="-401857" algn="l" defTabSz="1300393" rtl="0" eaLnBrk="1" latinLnBrk="0" hangingPunct="1">
        <a:spcBef>
          <a:spcPts val="853"/>
        </a:spcBef>
        <a:buClr>
          <a:schemeClr val="bg2">
            <a:lumMod val="60000"/>
            <a:lumOff val="40000"/>
          </a:schemeClr>
        </a:buClr>
        <a:buFont typeface="Calisto MT" pitchFamily="18" charset="0"/>
        <a:buChar char="•"/>
        <a:defRPr sz="2600" kern="1200">
          <a:solidFill>
            <a:schemeClr val="bg2"/>
          </a:solidFill>
          <a:effectLst>
            <a:outerShdw blurRad="63500" dir="2700000" algn="tl" rotWithShape="0">
              <a:schemeClr val="tx1">
                <a:alpha val="40000"/>
              </a:schemeClr>
            </a:outerShdw>
          </a:effectLst>
          <a:latin typeface="+mn-lt"/>
          <a:ea typeface="+mn-ea"/>
          <a:cs typeface="+mn-cs"/>
        </a:defRPr>
      </a:lvl4pPr>
      <a:lvl5pPr marL="2027349" indent="-401857" algn="l" defTabSz="1300393" rtl="0" eaLnBrk="1" latinLnBrk="0" hangingPunct="1">
        <a:spcBef>
          <a:spcPts val="853"/>
        </a:spcBef>
        <a:buFont typeface="Calisto MT" pitchFamily="18" charset="0"/>
        <a:buChar char="•"/>
        <a:defRPr sz="2600" kern="1200">
          <a:solidFill>
            <a:schemeClr val="bg2"/>
          </a:solidFill>
          <a:effectLst>
            <a:outerShdw blurRad="63500" dir="2700000" algn="tl" rotWithShape="0">
              <a:schemeClr val="tx1">
                <a:alpha val="40000"/>
              </a:schemeClr>
            </a:outerShdw>
          </a:effectLst>
          <a:latin typeface="+mn-lt"/>
          <a:ea typeface="+mn-ea"/>
          <a:cs typeface="+mn-cs"/>
        </a:defRPr>
      </a:lvl5pPr>
      <a:lvl6pPr marL="3576081" indent="-325098" algn="l" defTabSz="1300393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226278" indent="-325098" algn="l" defTabSz="1300393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4876475" indent="-325098" algn="l" defTabSz="1300393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526671" indent="-325098" algn="l" defTabSz="1300393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1300393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50197" algn="l" defTabSz="1300393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300393" algn="l" defTabSz="1300393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950590" algn="l" defTabSz="1300393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600786" algn="l" defTabSz="1300393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250983" algn="l" defTabSz="1300393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3901180" algn="l" defTabSz="1300393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551376" algn="l" defTabSz="1300393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201573" algn="l" defTabSz="1300393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75360" y="2926080"/>
            <a:ext cx="11054080" cy="1625600"/>
          </a:xfrm>
        </p:spPr>
        <p:txBody>
          <a:bodyPr/>
          <a:lstStyle/>
          <a:p>
            <a:r>
              <a:rPr lang="en-US" dirty="0" err="1" smtClean="0"/>
              <a:t>Virtualizing</a:t>
            </a:r>
            <a:r>
              <a:rPr lang="en-US" dirty="0" smtClean="0"/>
              <a:t> Memory:</a:t>
            </a:r>
            <a:br>
              <a:rPr lang="en-US" dirty="0" smtClean="0"/>
            </a:br>
            <a:r>
              <a:rPr lang="en-US" dirty="0" smtClean="0"/>
              <a:t>Faster with TLBS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41867" y="5052224"/>
            <a:ext cx="12029440" cy="4009813"/>
          </a:xfrm>
        </p:spPr>
        <p:txBody>
          <a:bodyPr>
            <a:normAutofit/>
          </a:bodyPr>
          <a:lstStyle/>
          <a:p>
            <a:pPr marL="866973" indent="-866973" algn="l"/>
            <a:r>
              <a:rPr lang="en-US" sz="3200" b="1" dirty="0"/>
              <a:t>Questions answered in this lecture:</a:t>
            </a:r>
            <a:endParaRPr lang="en-US" sz="3200" b="1" dirty="0" smtClean="0"/>
          </a:p>
          <a:p>
            <a:pPr marL="1408831" lvl="1" indent="-758601" algn="l"/>
            <a:r>
              <a:rPr lang="en-US" sz="3200" dirty="0" smtClean="0">
                <a:solidFill>
                  <a:schemeClr val="bg2"/>
                </a:solidFill>
              </a:rPr>
              <a:t>Review paging...</a:t>
            </a:r>
          </a:p>
          <a:p>
            <a:pPr marL="1408831" lvl="1" indent="-758601" algn="l"/>
            <a:r>
              <a:rPr lang="en-US" sz="3200" dirty="0" smtClean="0">
                <a:solidFill>
                  <a:schemeClr val="bg2"/>
                </a:solidFill>
              </a:rPr>
              <a:t>How can page translations be made faster?</a:t>
            </a:r>
          </a:p>
          <a:p>
            <a:pPr marL="1408831" lvl="1" indent="-758601" algn="l"/>
            <a:r>
              <a:rPr lang="en-US" sz="3200" dirty="0" smtClean="0">
                <a:solidFill>
                  <a:schemeClr val="bg2"/>
                </a:solidFill>
              </a:rPr>
              <a:t>What is the basic idea of a TLB </a:t>
            </a:r>
            <a:r>
              <a:rPr lang="en-US" sz="3200" dirty="0" smtClean="0">
                <a:solidFill>
                  <a:schemeClr val="bg2"/>
                </a:solidFill>
              </a:rPr>
              <a:t>(Translation </a:t>
            </a:r>
            <a:r>
              <a:rPr lang="en-US" sz="3200" dirty="0" err="1">
                <a:solidFill>
                  <a:schemeClr val="bg2"/>
                </a:solidFill>
              </a:rPr>
              <a:t>L</a:t>
            </a:r>
            <a:r>
              <a:rPr lang="en-US" sz="3200" dirty="0" err="1" smtClean="0">
                <a:solidFill>
                  <a:schemeClr val="bg2"/>
                </a:solidFill>
              </a:rPr>
              <a:t>ookaside</a:t>
            </a:r>
            <a:r>
              <a:rPr lang="en-US" sz="3200" dirty="0" smtClean="0">
                <a:solidFill>
                  <a:schemeClr val="bg2"/>
                </a:solidFill>
              </a:rPr>
              <a:t> </a:t>
            </a:r>
            <a:r>
              <a:rPr lang="en-US" sz="3200" dirty="0">
                <a:solidFill>
                  <a:schemeClr val="bg2"/>
                </a:solidFill>
              </a:rPr>
              <a:t>B</a:t>
            </a:r>
            <a:r>
              <a:rPr lang="en-US" sz="3200" dirty="0" smtClean="0">
                <a:solidFill>
                  <a:schemeClr val="bg2"/>
                </a:solidFill>
              </a:rPr>
              <a:t>uffer</a:t>
            </a:r>
            <a:r>
              <a:rPr lang="en-US" sz="3200" dirty="0" smtClean="0">
                <a:solidFill>
                  <a:schemeClr val="bg2"/>
                </a:solidFill>
              </a:rPr>
              <a:t>)?</a:t>
            </a:r>
          </a:p>
          <a:p>
            <a:pPr marL="1408831" lvl="1" indent="-758601" algn="l"/>
            <a:r>
              <a:rPr lang="en-US" sz="3200" dirty="0" smtClean="0">
                <a:solidFill>
                  <a:schemeClr val="bg2"/>
                </a:solidFill>
              </a:rPr>
              <a:t>What types of workloads </a:t>
            </a:r>
            <a:r>
              <a:rPr lang="en-US" sz="3200" dirty="0" smtClean="0">
                <a:solidFill>
                  <a:schemeClr val="bg2"/>
                </a:solidFill>
              </a:rPr>
              <a:t>perform well </a:t>
            </a:r>
            <a:r>
              <a:rPr lang="en-US" sz="3200" dirty="0" smtClean="0">
                <a:solidFill>
                  <a:schemeClr val="bg2"/>
                </a:solidFill>
              </a:rPr>
              <a:t>with TLBs?</a:t>
            </a:r>
          </a:p>
          <a:p>
            <a:pPr marL="1408831" lvl="1" indent="-758601" algn="l"/>
            <a:r>
              <a:rPr lang="en-US" sz="3200" dirty="0" smtClean="0">
                <a:solidFill>
                  <a:schemeClr val="bg2"/>
                </a:solidFill>
              </a:rPr>
              <a:t>How do TLBs interact with context-switches</a:t>
            </a:r>
            <a:r>
              <a:rPr lang="en-US" sz="3200" dirty="0" smtClean="0">
                <a:solidFill>
                  <a:schemeClr val="bg2"/>
                </a:solidFill>
              </a:rPr>
              <a:t>?</a:t>
            </a:r>
            <a:endParaRPr lang="en-US" sz="3200" dirty="0" smtClean="0">
              <a:solidFill>
                <a:schemeClr val="bg2"/>
              </a:solidFill>
            </a:endParaRPr>
          </a:p>
        </p:txBody>
      </p:sp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3251200" y="541867"/>
            <a:ext cx="5960533" cy="8392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30046" tIns="65023" rIns="130046" bIns="65023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300" dirty="0">
                <a:solidFill>
                  <a:schemeClr val="tx1"/>
                </a:solidFill>
              </a:rPr>
              <a:t>UNIVERSITY of WISCONSIN-MADISON</a:t>
            </a:r>
            <a:br>
              <a:rPr lang="en-US" sz="2300" dirty="0">
                <a:solidFill>
                  <a:schemeClr val="tx1"/>
                </a:solidFill>
              </a:rPr>
            </a:br>
            <a:r>
              <a:rPr lang="en-US" sz="2300" dirty="0">
                <a:solidFill>
                  <a:schemeClr val="tx1"/>
                </a:solidFill>
              </a:rPr>
              <a:t>Computer Sciences Department</a:t>
            </a:r>
          </a:p>
        </p:txBody>
      </p:sp>
      <p:sp>
        <p:nvSpPr>
          <p:cNvPr id="2053" name="Text Box 5"/>
          <p:cNvSpPr txBox="1">
            <a:spLocks noChangeArrowheads="1"/>
          </p:cNvSpPr>
          <p:nvPr/>
        </p:nvSpPr>
        <p:spPr bwMode="auto">
          <a:xfrm>
            <a:off x="325120" y="1625600"/>
            <a:ext cx="5093547" cy="7468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30046" tIns="65023" rIns="130046" bIns="65023">
            <a:prstTxWarp prst="textNoShape">
              <a:avLst/>
            </a:prstTxWarp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000" dirty="0">
                <a:solidFill>
                  <a:schemeClr val="tx1"/>
                </a:solidFill>
              </a:rPr>
              <a:t>CS 537</a:t>
            </a:r>
            <a:br>
              <a:rPr lang="en-US" sz="2000" dirty="0">
                <a:solidFill>
                  <a:schemeClr val="tx1"/>
                </a:solidFill>
              </a:rPr>
            </a:br>
            <a:r>
              <a:rPr lang="en-US" sz="2000" dirty="0">
                <a:solidFill>
                  <a:schemeClr val="tx1"/>
                </a:solidFill>
              </a:rPr>
              <a:t>Introduction to Operating Systems</a:t>
            </a:r>
          </a:p>
        </p:txBody>
      </p:sp>
      <p:sp>
        <p:nvSpPr>
          <p:cNvPr id="2054" name="Text Box 6"/>
          <p:cNvSpPr txBox="1">
            <a:spLocks noChangeArrowheads="1"/>
          </p:cNvSpPr>
          <p:nvPr/>
        </p:nvSpPr>
        <p:spPr bwMode="auto">
          <a:xfrm>
            <a:off x="7477760" y="1625600"/>
            <a:ext cx="5093547" cy="7468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30046" tIns="65023" rIns="130046" bIns="65023">
            <a:prstTxWarp prst="textNoShape">
              <a:avLst/>
            </a:prstTxWarp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2000" dirty="0">
                <a:solidFill>
                  <a:schemeClr val="tx1"/>
                </a:solidFill>
              </a:rPr>
              <a:t>Andrea C. Arpaci-Dusseau</a:t>
            </a:r>
            <a:br>
              <a:rPr lang="en-US" sz="2000" dirty="0">
                <a:solidFill>
                  <a:schemeClr val="tx1"/>
                </a:solidFill>
              </a:rPr>
            </a:br>
            <a:r>
              <a:rPr lang="en-US" sz="2000" dirty="0" err="1">
                <a:solidFill>
                  <a:schemeClr val="tx1"/>
                </a:solidFill>
              </a:rPr>
              <a:t>Remzi</a:t>
            </a:r>
            <a:r>
              <a:rPr lang="en-US" sz="2000" dirty="0">
                <a:solidFill>
                  <a:schemeClr val="tx1"/>
                </a:solidFill>
              </a:rPr>
              <a:t> H. Arpaci-Dusseau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6" name="Shape 996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73201">
              <a:defRPr sz="648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6500" dirty="0">
                <a:solidFill>
                  <a:srgbClr val="FFFFFF"/>
                </a:solidFill>
              </a:rPr>
              <a:t>Array Iterator</a:t>
            </a:r>
            <a:r>
              <a:rPr sz="6500" dirty="0" smtClean="0">
                <a:solidFill>
                  <a:srgbClr val="FFFFFF"/>
                </a:solidFill>
              </a:rPr>
              <a:t> </a:t>
            </a:r>
            <a:r>
              <a:rPr lang="en-US" sz="6500" dirty="0" smtClean="0">
                <a:solidFill>
                  <a:srgbClr val="FFFFFF"/>
                </a:solidFill>
              </a:rPr>
              <a:t/>
            </a:r>
            <a:br>
              <a:rPr lang="en-US" sz="6500" dirty="0" smtClean="0">
                <a:solidFill>
                  <a:srgbClr val="FFFFFF"/>
                </a:solidFill>
              </a:rPr>
            </a:br>
            <a:r>
              <a:rPr sz="6500" dirty="0" smtClean="0">
                <a:solidFill>
                  <a:srgbClr val="FFFFFF"/>
                </a:solidFill>
              </a:rPr>
              <a:t>(</a:t>
            </a:r>
            <a:r>
              <a:rPr sz="6500" dirty="0">
                <a:solidFill>
                  <a:srgbClr val="FFFFFF"/>
                </a:solidFill>
              </a:rPr>
              <a:t>w/ TLB)</a:t>
            </a:r>
          </a:p>
        </p:txBody>
      </p:sp>
      <p:sp>
        <p:nvSpPr>
          <p:cNvPr id="997" name="Shape 997"/>
          <p:cNvSpPr>
            <a:spLocks noGrp="1"/>
          </p:cNvSpPr>
          <p:nvPr>
            <p:ph type="body" idx="4294967295"/>
          </p:nvPr>
        </p:nvSpPr>
        <p:spPr>
          <a:xfrm>
            <a:off x="0" y="1346200"/>
            <a:ext cx="8349521" cy="5246689"/>
          </a:xfrm>
          <a:prstGeom prst="rect">
            <a:avLst/>
          </a:prstGeom>
        </p:spPr>
        <p:txBody>
          <a:bodyPr anchor="ctr"/>
          <a:lstStyle/>
          <a:p>
            <a:pPr lvl="0">
              <a:buNone/>
              <a:defRPr sz="1800">
                <a:solidFill>
                  <a:srgbClr val="000000"/>
                </a:solidFill>
              </a:defRPr>
            </a:pPr>
            <a:r>
              <a:rPr sz="3800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"/>
              </a:rPr>
              <a:t>int sum = 0</a:t>
            </a:r>
            <a:r>
              <a:rPr sz="3800" dirty="0" smtClean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"/>
              </a:rPr>
              <a:t>;</a:t>
            </a:r>
            <a:endParaRPr lang="en-US" sz="3800" dirty="0" smtClean="0">
              <a:solidFill>
                <a:srgbClr val="FFFFFF"/>
              </a:solidFill>
              <a:latin typeface="Courier"/>
              <a:ea typeface="Courier"/>
              <a:cs typeface="Courier"/>
              <a:sym typeface="Courier"/>
            </a:endParaRPr>
          </a:p>
          <a:p>
            <a:pPr lvl="0">
              <a:buNone/>
              <a:defRPr sz="1800">
                <a:solidFill>
                  <a:srgbClr val="000000"/>
                </a:solidFill>
              </a:defRPr>
            </a:pPr>
            <a:r>
              <a:rPr sz="3800" dirty="0" smtClean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"/>
              </a:rPr>
              <a:t>for </a:t>
            </a:r>
            <a:r>
              <a:rPr sz="3800" dirty="0" smtClean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"/>
              </a:rPr>
              <a:t>(i</a:t>
            </a:r>
            <a:r>
              <a:rPr lang="en-US" sz="3800" dirty="0" smtClean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"/>
              </a:rPr>
              <a:t> </a:t>
            </a:r>
            <a:r>
              <a:rPr sz="3800" dirty="0" smtClean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"/>
              </a:rPr>
              <a:t>=</a:t>
            </a:r>
            <a:r>
              <a:rPr lang="en-US" sz="3800" dirty="0" smtClean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"/>
              </a:rPr>
              <a:t> </a:t>
            </a:r>
            <a:r>
              <a:rPr sz="3800" dirty="0" smtClean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"/>
              </a:rPr>
              <a:t>0</a:t>
            </a:r>
            <a:r>
              <a:rPr sz="3800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"/>
              </a:rPr>
              <a:t>; </a:t>
            </a:r>
            <a:r>
              <a:rPr sz="3800" dirty="0" smtClean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"/>
              </a:rPr>
              <a:t>i</a:t>
            </a:r>
            <a:r>
              <a:rPr lang="en-US" sz="3800" dirty="0" smtClean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"/>
              </a:rPr>
              <a:t> </a:t>
            </a:r>
            <a:r>
              <a:rPr sz="3800" dirty="0" smtClean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"/>
              </a:rPr>
              <a:t>&lt;</a:t>
            </a:r>
            <a:r>
              <a:rPr lang="en-US" sz="3800" dirty="0" smtClean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"/>
              </a:rPr>
              <a:t> </a:t>
            </a:r>
            <a:r>
              <a:rPr sz="3800" dirty="0" smtClean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"/>
              </a:rPr>
              <a:t>2048</a:t>
            </a:r>
            <a:r>
              <a:rPr sz="3800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"/>
              </a:rPr>
              <a:t>; i++</a:t>
            </a:r>
            <a:r>
              <a:rPr sz="3800" dirty="0" smtClean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"/>
              </a:rPr>
              <a:t>){</a:t>
            </a:r>
            <a:br>
              <a:rPr sz="3800" dirty="0" smtClean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"/>
              </a:rPr>
            </a:br>
            <a:r>
              <a:rPr lang="en-US" sz="3800" dirty="0" smtClean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"/>
              </a:rPr>
              <a:t>	</a:t>
            </a:r>
            <a:r>
              <a:rPr sz="3800" dirty="0" smtClean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"/>
              </a:rPr>
              <a:t>sum </a:t>
            </a:r>
            <a:r>
              <a:rPr sz="3800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"/>
              </a:rPr>
              <a:t>+= </a:t>
            </a:r>
            <a:r>
              <a:rPr sz="3800" dirty="0">
                <a:solidFill>
                  <a:srgbClr val="11DBE3"/>
                </a:solidFill>
                <a:latin typeface="Courier"/>
                <a:ea typeface="Courier"/>
                <a:cs typeface="Courier"/>
                <a:sym typeface="Courier"/>
              </a:rPr>
              <a:t>a[i]</a:t>
            </a:r>
            <a:r>
              <a:rPr sz="3800" dirty="0" smtClean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"/>
              </a:rPr>
              <a:t>;</a:t>
            </a:r>
            <a:endParaRPr lang="en-US" sz="3800" dirty="0" smtClean="0">
              <a:solidFill>
                <a:srgbClr val="FFFFFF"/>
              </a:solidFill>
              <a:latin typeface="Courier"/>
              <a:ea typeface="Courier"/>
              <a:cs typeface="Courier"/>
              <a:sym typeface="Courier"/>
            </a:endParaRPr>
          </a:p>
          <a:p>
            <a:pPr lvl="0">
              <a:buNone/>
              <a:defRPr sz="1800">
                <a:solidFill>
                  <a:srgbClr val="000000"/>
                </a:solidFill>
              </a:defRPr>
            </a:pPr>
            <a:r>
              <a:rPr sz="3800" dirty="0" smtClean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"/>
              </a:rPr>
              <a:t>}</a:t>
            </a:r>
            <a:endParaRPr sz="3800" dirty="0">
              <a:solidFill>
                <a:srgbClr val="FFFFFF"/>
              </a:solidFill>
              <a:latin typeface="Courier"/>
              <a:ea typeface="Courier"/>
              <a:cs typeface="Courier"/>
              <a:sym typeface="Courier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80854" y="5690363"/>
            <a:ext cx="7680769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lang="en-US" sz="2800" dirty="0" smtClean="0"/>
              <a:t>Assume following virtual address stream: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lang="en-US" sz="2800" dirty="0" smtClean="0"/>
              <a:t>load 0x1000</a:t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load 0x1004</a:t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load 0x1008</a:t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load 0x100C</a:t>
            </a:r>
            <a:br>
              <a:rPr lang="en-US" sz="2800" dirty="0" smtClean="0"/>
            </a:br>
            <a:r>
              <a:rPr lang="en-US" sz="2800" dirty="0" smtClean="0"/>
              <a:t>…</a:t>
            </a:r>
            <a:endParaRPr lang="en-US" sz="2800" dirty="0"/>
          </a:p>
        </p:txBody>
      </p:sp>
      <p:sp>
        <p:nvSpPr>
          <p:cNvPr id="2" name="TextBox 1"/>
          <p:cNvSpPr txBox="1"/>
          <p:nvPr/>
        </p:nvSpPr>
        <p:spPr>
          <a:xfrm>
            <a:off x="4161213" y="6880485"/>
            <a:ext cx="694933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What will TLB behavior look like?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0" name="Shape 1460"/>
          <p:cNvSpPr/>
          <p:nvPr/>
        </p:nvSpPr>
        <p:spPr>
          <a:xfrm>
            <a:off x="8359632" y="2729180"/>
            <a:ext cx="448835" cy="37958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797" tIns="50797" rIns="50797" bIns="50797" anchor="ctr">
            <a:spAutoFit/>
          </a:bodyPr>
          <a:lstStyle>
            <a:lvl1pPr>
              <a:defRPr sz="28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dirty="0"/>
              <a:t>Virt</a:t>
            </a:r>
          </a:p>
        </p:txBody>
      </p:sp>
      <p:sp>
        <p:nvSpPr>
          <p:cNvPr id="1461" name="Shape 1461"/>
          <p:cNvSpPr/>
          <p:nvPr/>
        </p:nvSpPr>
        <p:spPr>
          <a:xfrm>
            <a:off x="10954630" y="2719001"/>
            <a:ext cx="615760" cy="37958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797" tIns="50797" rIns="50797" bIns="50797" anchor="ctr">
            <a:spAutoFit/>
          </a:bodyPr>
          <a:lstStyle>
            <a:lvl1pPr>
              <a:defRPr sz="28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dirty="0"/>
              <a:t>Phys</a:t>
            </a:r>
          </a:p>
        </p:txBody>
      </p:sp>
      <p:sp>
        <p:nvSpPr>
          <p:cNvPr id="1462" name="Shape 1462"/>
          <p:cNvSpPr/>
          <p:nvPr/>
        </p:nvSpPr>
        <p:spPr>
          <a:xfrm flipH="1" flipV="1">
            <a:off x="3623407" y="3437518"/>
            <a:ext cx="1009408" cy="1201047"/>
          </a:xfrm>
          <a:prstGeom prst="line">
            <a:avLst/>
          </a:prstGeom>
          <a:ln w="25400">
            <a:solidFill>
              <a:srgbClr val="FFFFFF"/>
            </a:solidFill>
            <a:miter lim="400000"/>
            <a:tailEnd type="triangle"/>
          </a:ln>
        </p:spPr>
        <p:txBody>
          <a:bodyPr lIns="50797" tIns="50797" rIns="50797" bIns="50797" anchor="ctr"/>
          <a:lstStyle/>
          <a:p>
            <a:pPr lvl="0">
              <a:defRPr sz="2600"/>
            </a:pPr>
            <a:endParaRPr/>
          </a:p>
        </p:txBody>
      </p:sp>
      <p:sp>
        <p:nvSpPr>
          <p:cNvPr id="1463" name="Shape 1463"/>
          <p:cNvSpPr/>
          <p:nvPr/>
        </p:nvSpPr>
        <p:spPr>
          <a:xfrm>
            <a:off x="1035912" y="4154194"/>
            <a:ext cx="2500523" cy="762042"/>
          </a:xfrm>
          <a:prstGeom prst="rect">
            <a:avLst/>
          </a:prstGeom>
          <a:solidFill>
            <a:srgbClr val="E8A433"/>
          </a:solidFill>
          <a:ln w="25400">
            <a:solidFill>
              <a:srgbClr val="DCDEE0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6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dirty="0"/>
              <a:t>P1</a:t>
            </a:r>
          </a:p>
        </p:txBody>
      </p:sp>
      <p:sp>
        <p:nvSpPr>
          <p:cNvPr id="1464" name="Shape 1464"/>
          <p:cNvSpPr/>
          <p:nvPr/>
        </p:nvSpPr>
        <p:spPr>
          <a:xfrm>
            <a:off x="1035912" y="4916194"/>
            <a:ext cx="2500523" cy="762041"/>
          </a:xfrm>
          <a:prstGeom prst="rect">
            <a:avLst/>
          </a:prstGeom>
          <a:solidFill>
            <a:srgbClr val="5747C1"/>
          </a:solidFill>
          <a:ln w="25400">
            <a:solidFill>
              <a:srgbClr val="DCDEE0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6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dirty="0"/>
              <a:t>P2</a:t>
            </a:r>
          </a:p>
        </p:txBody>
      </p:sp>
      <p:sp>
        <p:nvSpPr>
          <p:cNvPr id="1465" name="Shape 1465"/>
          <p:cNvSpPr/>
          <p:nvPr/>
        </p:nvSpPr>
        <p:spPr>
          <a:xfrm>
            <a:off x="1035912" y="5678195"/>
            <a:ext cx="2500523" cy="762041"/>
          </a:xfrm>
          <a:prstGeom prst="rect">
            <a:avLst/>
          </a:prstGeom>
          <a:solidFill>
            <a:srgbClr val="5747C1"/>
          </a:solidFill>
          <a:ln w="25400">
            <a:solidFill>
              <a:srgbClr val="DCDEE0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6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dirty="0"/>
              <a:t>P2</a:t>
            </a:r>
          </a:p>
        </p:txBody>
      </p:sp>
      <p:sp>
        <p:nvSpPr>
          <p:cNvPr id="1466" name="Shape 1466"/>
          <p:cNvSpPr/>
          <p:nvPr/>
        </p:nvSpPr>
        <p:spPr>
          <a:xfrm>
            <a:off x="1035912" y="6440195"/>
            <a:ext cx="2500523" cy="762041"/>
          </a:xfrm>
          <a:prstGeom prst="rect">
            <a:avLst/>
          </a:prstGeom>
          <a:solidFill>
            <a:srgbClr val="E8A433"/>
          </a:solidFill>
          <a:ln w="25400">
            <a:solidFill>
              <a:srgbClr val="DCDEE0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6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dirty="0"/>
              <a:t>P1</a:t>
            </a:r>
          </a:p>
        </p:txBody>
      </p:sp>
      <p:sp>
        <p:nvSpPr>
          <p:cNvPr id="1467" name="Shape 1467"/>
          <p:cNvSpPr/>
          <p:nvPr/>
        </p:nvSpPr>
        <p:spPr>
          <a:xfrm>
            <a:off x="1035912" y="3392194"/>
            <a:ext cx="2500523" cy="491568"/>
          </a:xfrm>
          <a:prstGeom prst="rect">
            <a:avLst/>
          </a:prstGeom>
          <a:solidFill>
            <a:srgbClr val="53585F"/>
          </a:solidFill>
          <a:ln w="25400">
            <a:solidFill>
              <a:srgbClr val="DCDEE0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/>
          <a:lstStyle>
            <a:lvl1pPr>
              <a:defRPr sz="20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dirty="0"/>
              <a:t>PT</a:t>
            </a:r>
          </a:p>
        </p:txBody>
      </p:sp>
      <p:sp>
        <p:nvSpPr>
          <p:cNvPr id="1468" name="Shape 1468"/>
          <p:cNvSpPr/>
          <p:nvPr/>
        </p:nvSpPr>
        <p:spPr>
          <a:xfrm>
            <a:off x="1035912" y="7202194"/>
            <a:ext cx="2500523" cy="762041"/>
          </a:xfrm>
          <a:prstGeom prst="rect">
            <a:avLst/>
          </a:prstGeom>
          <a:solidFill>
            <a:srgbClr val="E8A433"/>
          </a:solidFill>
          <a:ln w="25400">
            <a:solidFill>
              <a:srgbClr val="DCDEE0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6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dirty="0"/>
              <a:t>P1</a:t>
            </a:r>
          </a:p>
        </p:txBody>
      </p:sp>
      <p:sp>
        <p:nvSpPr>
          <p:cNvPr id="1469" name="Shape 1469"/>
          <p:cNvSpPr/>
          <p:nvPr/>
        </p:nvSpPr>
        <p:spPr>
          <a:xfrm>
            <a:off x="282912" y="6261237"/>
            <a:ext cx="723850" cy="37958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797" tIns="50797" rIns="50797" bIns="50797" anchor="ctr">
            <a:spAutoFit/>
          </a:bodyPr>
          <a:lstStyle>
            <a:lvl1pPr algn="r">
              <a:defRPr sz="24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dirty="0"/>
              <a:t>16 KB</a:t>
            </a:r>
          </a:p>
        </p:txBody>
      </p:sp>
      <p:sp>
        <p:nvSpPr>
          <p:cNvPr id="1470" name="Shape 1470"/>
          <p:cNvSpPr/>
          <p:nvPr/>
        </p:nvSpPr>
        <p:spPr>
          <a:xfrm>
            <a:off x="282912" y="6985137"/>
            <a:ext cx="723850" cy="37958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797" tIns="50797" rIns="50797" bIns="50797" anchor="ctr">
            <a:spAutoFit/>
          </a:bodyPr>
          <a:lstStyle>
            <a:lvl1pPr algn="r">
              <a:defRPr sz="24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dirty="0"/>
              <a:t>20 KB</a:t>
            </a:r>
          </a:p>
        </p:txBody>
      </p:sp>
      <p:sp>
        <p:nvSpPr>
          <p:cNvPr id="1471" name="Shape 1471"/>
          <p:cNvSpPr/>
          <p:nvPr/>
        </p:nvSpPr>
        <p:spPr>
          <a:xfrm>
            <a:off x="282912" y="7747136"/>
            <a:ext cx="723850" cy="37958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797" tIns="50797" rIns="50797" bIns="50797" anchor="ctr">
            <a:spAutoFit/>
          </a:bodyPr>
          <a:lstStyle>
            <a:lvl1pPr algn="r">
              <a:defRPr sz="24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dirty="0"/>
              <a:t>24 KB</a:t>
            </a:r>
          </a:p>
        </p:txBody>
      </p:sp>
      <p:sp>
        <p:nvSpPr>
          <p:cNvPr id="1472" name="Shape 1472"/>
          <p:cNvSpPr/>
          <p:nvPr/>
        </p:nvSpPr>
        <p:spPr>
          <a:xfrm>
            <a:off x="400581" y="4737236"/>
            <a:ext cx="606180" cy="37958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797" tIns="50797" rIns="50797" bIns="50797" anchor="ctr">
            <a:spAutoFit/>
          </a:bodyPr>
          <a:lstStyle>
            <a:lvl1pPr algn="r">
              <a:defRPr sz="24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dirty="0"/>
              <a:t>8 KB</a:t>
            </a:r>
          </a:p>
        </p:txBody>
      </p:sp>
      <p:sp>
        <p:nvSpPr>
          <p:cNvPr id="1473" name="Shape 1473"/>
          <p:cNvSpPr/>
          <p:nvPr/>
        </p:nvSpPr>
        <p:spPr>
          <a:xfrm>
            <a:off x="282912" y="5499236"/>
            <a:ext cx="723850" cy="37958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797" tIns="50797" rIns="50797" bIns="50797" anchor="ctr">
            <a:spAutoFit/>
          </a:bodyPr>
          <a:lstStyle>
            <a:lvl1pPr algn="r">
              <a:defRPr sz="24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dirty="0"/>
              <a:t>12 KB</a:t>
            </a:r>
          </a:p>
        </p:txBody>
      </p:sp>
      <p:sp>
        <p:nvSpPr>
          <p:cNvPr id="1474" name="Shape 1474"/>
          <p:cNvSpPr/>
          <p:nvPr/>
        </p:nvSpPr>
        <p:spPr>
          <a:xfrm>
            <a:off x="400581" y="3975236"/>
            <a:ext cx="606180" cy="37958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797" tIns="50797" rIns="50797" bIns="50797" anchor="ctr">
            <a:spAutoFit/>
          </a:bodyPr>
          <a:lstStyle>
            <a:lvl1pPr algn="r">
              <a:defRPr sz="24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dirty="0"/>
              <a:t>4 KB</a:t>
            </a:r>
          </a:p>
        </p:txBody>
      </p:sp>
      <p:sp>
        <p:nvSpPr>
          <p:cNvPr id="1475" name="Shape 1475"/>
          <p:cNvSpPr/>
          <p:nvPr/>
        </p:nvSpPr>
        <p:spPr>
          <a:xfrm>
            <a:off x="400581" y="3213237"/>
            <a:ext cx="606180" cy="37958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797" tIns="50797" rIns="50797" bIns="50797" anchor="ctr">
            <a:spAutoFit/>
          </a:bodyPr>
          <a:lstStyle>
            <a:lvl1pPr algn="r">
              <a:defRPr sz="24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dirty="0"/>
              <a:t>0 KB</a:t>
            </a:r>
          </a:p>
        </p:txBody>
      </p:sp>
      <p:sp>
        <p:nvSpPr>
          <p:cNvPr id="1476" name="Shape 1476"/>
          <p:cNvSpPr/>
          <p:nvPr/>
        </p:nvSpPr>
        <p:spPr>
          <a:xfrm>
            <a:off x="1035912" y="3776602"/>
            <a:ext cx="2500523" cy="377634"/>
          </a:xfrm>
          <a:prstGeom prst="rect">
            <a:avLst/>
          </a:prstGeom>
          <a:solidFill>
            <a:srgbClr val="A6AAA8"/>
          </a:solidFill>
          <a:ln w="25400">
            <a:solidFill>
              <a:srgbClr val="DCDEE0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/>
          <a:lstStyle>
            <a:lvl1pPr>
              <a:defRPr sz="20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dirty="0"/>
              <a:t>PT</a:t>
            </a:r>
          </a:p>
        </p:txBody>
      </p:sp>
      <p:sp>
        <p:nvSpPr>
          <p:cNvPr id="1477" name="Shape 1477"/>
          <p:cNvSpPr/>
          <p:nvPr/>
        </p:nvSpPr>
        <p:spPr>
          <a:xfrm>
            <a:off x="4565183" y="4121617"/>
            <a:ext cx="1344438" cy="37958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797" tIns="50797" rIns="50797" bIns="50797" anchor="ctr">
            <a:spAutoFit/>
          </a:bodyPr>
          <a:lstStyle>
            <a:lvl1pPr algn="l">
              <a:defRPr sz="24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dirty="0"/>
              <a:t>P1 pagetable</a:t>
            </a:r>
          </a:p>
        </p:txBody>
      </p:sp>
      <p:sp>
        <p:nvSpPr>
          <p:cNvPr id="1478" name="Shape 1478"/>
          <p:cNvSpPr/>
          <p:nvPr/>
        </p:nvSpPr>
        <p:spPr>
          <a:xfrm>
            <a:off x="4239112" y="4576323"/>
            <a:ext cx="641766" cy="495302"/>
          </a:xfrm>
          <a:prstGeom prst="rect">
            <a:avLst/>
          </a:prstGeom>
          <a:solidFill>
            <a:srgbClr val="53585F"/>
          </a:solidFill>
          <a:ln w="127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600" b="1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/>
            </a:pPr>
            <a:r>
              <a:rPr dirty="0"/>
              <a:t>1</a:t>
            </a:r>
          </a:p>
        </p:txBody>
      </p:sp>
      <p:sp>
        <p:nvSpPr>
          <p:cNvPr id="1479" name="Shape 1479"/>
          <p:cNvSpPr/>
          <p:nvPr/>
        </p:nvSpPr>
        <p:spPr>
          <a:xfrm>
            <a:off x="4892390" y="4576323"/>
            <a:ext cx="641766" cy="495302"/>
          </a:xfrm>
          <a:prstGeom prst="rect">
            <a:avLst/>
          </a:prstGeom>
          <a:solidFill>
            <a:srgbClr val="53585F"/>
          </a:solidFill>
          <a:ln w="127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600" b="1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/>
            </a:pPr>
            <a:r>
              <a:rPr dirty="0"/>
              <a:t>5</a:t>
            </a:r>
          </a:p>
        </p:txBody>
      </p:sp>
      <p:sp>
        <p:nvSpPr>
          <p:cNvPr id="1480" name="Shape 1480"/>
          <p:cNvSpPr/>
          <p:nvPr/>
        </p:nvSpPr>
        <p:spPr>
          <a:xfrm>
            <a:off x="5545670" y="4576323"/>
            <a:ext cx="641766" cy="495302"/>
          </a:xfrm>
          <a:prstGeom prst="rect">
            <a:avLst/>
          </a:prstGeom>
          <a:solidFill>
            <a:srgbClr val="53585F"/>
          </a:solidFill>
          <a:ln w="127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600" b="1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/>
            </a:pPr>
            <a:r>
              <a:rPr dirty="0"/>
              <a:t>4</a:t>
            </a:r>
          </a:p>
        </p:txBody>
      </p:sp>
      <p:sp>
        <p:nvSpPr>
          <p:cNvPr id="1481" name="Shape 1481"/>
          <p:cNvSpPr/>
          <p:nvPr/>
        </p:nvSpPr>
        <p:spPr>
          <a:xfrm>
            <a:off x="6130379" y="4576323"/>
            <a:ext cx="641766" cy="495302"/>
          </a:xfrm>
          <a:prstGeom prst="rect">
            <a:avLst/>
          </a:prstGeom>
          <a:solidFill>
            <a:srgbClr val="53585F"/>
          </a:solidFill>
          <a:ln w="127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600" b="1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/>
            </a:pPr>
            <a:r>
              <a:rPr dirty="0"/>
              <a:t>…</a:t>
            </a:r>
          </a:p>
        </p:txBody>
      </p:sp>
      <p:sp>
        <p:nvSpPr>
          <p:cNvPr id="1482" name="Shape 1482"/>
          <p:cNvSpPr/>
          <p:nvPr/>
        </p:nvSpPr>
        <p:spPr>
          <a:xfrm>
            <a:off x="1035912" y="7964194"/>
            <a:ext cx="2500523" cy="762041"/>
          </a:xfrm>
          <a:prstGeom prst="rect">
            <a:avLst/>
          </a:prstGeom>
          <a:solidFill>
            <a:srgbClr val="5747C1"/>
          </a:solidFill>
          <a:ln w="25400">
            <a:solidFill>
              <a:srgbClr val="DCDEE0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6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dirty="0"/>
              <a:t>P2</a:t>
            </a:r>
          </a:p>
        </p:txBody>
      </p:sp>
      <p:sp>
        <p:nvSpPr>
          <p:cNvPr id="1483" name="Shape 1483"/>
          <p:cNvSpPr/>
          <p:nvPr/>
        </p:nvSpPr>
        <p:spPr>
          <a:xfrm>
            <a:off x="282912" y="8509136"/>
            <a:ext cx="723850" cy="37958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797" tIns="50797" rIns="50797" bIns="50797" anchor="ctr">
            <a:spAutoFit/>
          </a:bodyPr>
          <a:lstStyle>
            <a:lvl1pPr algn="r">
              <a:defRPr sz="24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dirty="0"/>
              <a:t>28 KB</a:t>
            </a:r>
          </a:p>
        </p:txBody>
      </p:sp>
      <p:sp>
        <p:nvSpPr>
          <p:cNvPr id="36" name="Title 3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TLB Accesses: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SEQUENTIAL </a:t>
            </a:r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1484" name="Shape 1484"/>
          <p:cNvSpPr>
            <a:spLocks noGrp="1"/>
          </p:cNvSpPr>
          <p:nvPr>
            <p:ph type="body" idx="4294967295"/>
          </p:nvPr>
        </p:nvSpPr>
        <p:spPr>
          <a:xfrm>
            <a:off x="7486442" y="3133581"/>
            <a:ext cx="2513107" cy="6008688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>
              <a:buNone/>
              <a:defRPr sz="1800">
                <a:solidFill>
                  <a:srgbClr val="000000"/>
                </a:solidFill>
              </a:defRPr>
            </a:pPr>
            <a:r>
              <a:rPr sz="2800" dirty="0">
                <a:solidFill>
                  <a:srgbClr val="333333"/>
                </a:solidFill>
                <a:effectLst/>
              </a:rPr>
              <a:t>load </a:t>
            </a:r>
            <a:r>
              <a:rPr sz="2800" dirty="0" smtClean="0">
                <a:solidFill>
                  <a:srgbClr val="333333"/>
                </a:solidFill>
                <a:effectLst/>
              </a:rPr>
              <a:t>0x1000</a:t>
            </a:r>
            <a:endParaRPr lang="en-US" sz="2800" dirty="0" smtClean="0">
              <a:solidFill>
                <a:srgbClr val="333333"/>
              </a:solidFill>
              <a:effectLst/>
            </a:endParaRPr>
          </a:p>
          <a:p>
            <a:pPr lvl="0">
              <a:buNone/>
              <a:defRPr sz="1800">
                <a:solidFill>
                  <a:srgbClr val="000000"/>
                </a:solidFill>
              </a:defRPr>
            </a:pPr>
            <a:r>
              <a:rPr sz="2800" dirty="0" smtClean="0">
                <a:solidFill>
                  <a:srgbClr val="333333"/>
                </a:solidFill>
                <a:effectLst/>
              </a:rPr>
              <a:t>load 0x1004</a:t>
            </a:r>
            <a:endParaRPr lang="en-US" sz="2800" dirty="0" smtClean="0">
              <a:solidFill>
                <a:srgbClr val="333333"/>
              </a:solidFill>
              <a:effectLst/>
            </a:endParaRPr>
          </a:p>
          <a:p>
            <a:pPr lvl="0">
              <a:buNone/>
              <a:defRPr sz="1800">
                <a:solidFill>
                  <a:srgbClr val="000000"/>
                </a:solidFill>
              </a:defRPr>
            </a:pPr>
            <a:r>
              <a:rPr sz="2800" dirty="0" smtClean="0">
                <a:solidFill>
                  <a:srgbClr val="333333"/>
                </a:solidFill>
                <a:effectLst/>
              </a:rPr>
              <a:t>load 0x1008</a:t>
            </a:r>
            <a:endParaRPr lang="en-US" sz="2800" dirty="0" smtClean="0">
              <a:solidFill>
                <a:srgbClr val="333333"/>
              </a:solidFill>
              <a:effectLst/>
            </a:endParaRPr>
          </a:p>
          <a:p>
            <a:pPr lvl="0">
              <a:buNone/>
              <a:defRPr sz="1800">
                <a:solidFill>
                  <a:srgbClr val="000000"/>
                </a:solidFill>
              </a:defRPr>
            </a:pPr>
            <a:r>
              <a:rPr sz="2800" dirty="0" smtClean="0">
                <a:solidFill>
                  <a:srgbClr val="333333"/>
                </a:solidFill>
                <a:effectLst/>
              </a:rPr>
              <a:t>load 0x100</a:t>
            </a:r>
            <a:r>
              <a:rPr lang="en-US" sz="2800" dirty="0" smtClean="0">
                <a:solidFill>
                  <a:srgbClr val="333333"/>
                </a:solidFill>
                <a:effectLst/>
              </a:rPr>
              <a:t>c</a:t>
            </a:r>
          </a:p>
          <a:p>
            <a:pPr lvl="0">
              <a:buNone/>
              <a:defRPr sz="1800">
                <a:solidFill>
                  <a:srgbClr val="000000"/>
                </a:solidFill>
              </a:defRPr>
            </a:pPr>
            <a:r>
              <a:rPr sz="2800" dirty="0" smtClean="0">
                <a:solidFill>
                  <a:srgbClr val="333333"/>
                </a:solidFill>
                <a:effectLst/>
              </a:rPr>
              <a:t>…</a:t>
            </a:r>
            <a:endParaRPr lang="en-US" sz="2800" dirty="0" smtClean="0">
              <a:solidFill>
                <a:srgbClr val="333333"/>
              </a:solidFill>
              <a:effectLst/>
            </a:endParaRPr>
          </a:p>
          <a:p>
            <a:pPr lvl="0">
              <a:buNone/>
              <a:defRPr sz="1800">
                <a:solidFill>
                  <a:srgbClr val="000000"/>
                </a:solidFill>
              </a:defRPr>
            </a:pPr>
            <a:r>
              <a:rPr sz="2800" dirty="0" smtClean="0">
                <a:solidFill>
                  <a:srgbClr val="333333"/>
                </a:solidFill>
                <a:effectLst/>
              </a:rPr>
              <a:t>load 0x2000</a:t>
            </a:r>
            <a:endParaRPr lang="en-US" sz="2800" dirty="0" smtClean="0">
              <a:solidFill>
                <a:srgbClr val="333333"/>
              </a:solidFill>
              <a:effectLst/>
            </a:endParaRPr>
          </a:p>
          <a:p>
            <a:pPr lvl="0">
              <a:buNone/>
              <a:defRPr sz="1800">
                <a:solidFill>
                  <a:srgbClr val="000000"/>
                </a:solidFill>
              </a:defRPr>
            </a:pPr>
            <a:r>
              <a:rPr sz="2800" dirty="0" smtClean="0">
                <a:solidFill>
                  <a:srgbClr val="333333"/>
                </a:solidFill>
                <a:effectLst/>
              </a:rPr>
              <a:t>load </a:t>
            </a:r>
            <a:r>
              <a:rPr sz="2800" dirty="0">
                <a:solidFill>
                  <a:srgbClr val="333333"/>
                </a:solidFill>
                <a:effectLst/>
              </a:rPr>
              <a:t>0x2004</a:t>
            </a:r>
          </a:p>
        </p:txBody>
      </p:sp>
      <p:sp>
        <p:nvSpPr>
          <p:cNvPr id="1485" name="Shape 1485"/>
          <p:cNvSpPr/>
          <p:nvPr/>
        </p:nvSpPr>
        <p:spPr>
          <a:xfrm>
            <a:off x="10307429" y="3121651"/>
            <a:ext cx="2525922" cy="600840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pPr algn="l">
              <a:defRPr sz="1800">
                <a:solidFill>
                  <a:srgbClr val="000000"/>
                </a:solidFill>
              </a:defRPr>
            </a:pPr>
            <a:r>
              <a:rPr sz="2800" dirty="0">
                <a:solidFill>
                  <a:srgbClr val="333333"/>
                </a:solidFill>
              </a:rPr>
              <a:t>load </a:t>
            </a:r>
            <a:r>
              <a:rPr sz="2800" dirty="0" smtClean="0">
                <a:solidFill>
                  <a:srgbClr val="333333"/>
                </a:solidFill>
              </a:rPr>
              <a:t>0x0004</a:t>
            </a:r>
            <a:endParaRPr lang="en-US" sz="2800" dirty="0" smtClean="0">
              <a:solidFill>
                <a:srgbClr val="333333"/>
              </a:solidFill>
            </a:endParaRPr>
          </a:p>
          <a:p>
            <a:pPr algn="l">
              <a:defRPr sz="1800">
                <a:solidFill>
                  <a:srgbClr val="000000"/>
                </a:solidFill>
              </a:defRPr>
            </a:pPr>
            <a:r>
              <a:rPr sz="2800" dirty="0" smtClean="0">
                <a:solidFill>
                  <a:srgbClr val="333333"/>
                </a:solidFill>
              </a:rPr>
              <a:t>load 0x5000</a:t>
            </a:r>
            <a:endParaRPr lang="en-US" sz="2800" dirty="0" smtClean="0">
              <a:solidFill>
                <a:srgbClr val="333333"/>
              </a:solidFill>
            </a:endParaRPr>
          </a:p>
          <a:p>
            <a:pPr algn="l">
              <a:defRPr sz="1800">
                <a:solidFill>
                  <a:srgbClr val="000000"/>
                </a:solidFill>
              </a:defRPr>
            </a:pPr>
            <a:r>
              <a:rPr sz="2800" dirty="0" smtClean="0">
                <a:solidFill>
                  <a:srgbClr val="333333"/>
                </a:solidFill>
              </a:rPr>
              <a:t>(TLB</a:t>
            </a:r>
            <a:r>
              <a:rPr lang="en-US" sz="2800" dirty="0" smtClean="0">
                <a:solidFill>
                  <a:srgbClr val="333333"/>
                </a:solidFill>
              </a:rPr>
              <a:t> hit</a:t>
            </a:r>
            <a:r>
              <a:rPr sz="2800" dirty="0" smtClean="0">
                <a:solidFill>
                  <a:srgbClr val="333333"/>
                </a:solidFill>
              </a:rPr>
              <a:t>)</a:t>
            </a:r>
            <a:endParaRPr lang="en-US" sz="2800" dirty="0" smtClean="0">
              <a:solidFill>
                <a:srgbClr val="333333"/>
              </a:solidFill>
            </a:endParaRPr>
          </a:p>
          <a:p>
            <a:pPr algn="l">
              <a:defRPr sz="1800">
                <a:solidFill>
                  <a:srgbClr val="000000"/>
                </a:solidFill>
              </a:defRPr>
            </a:pPr>
            <a:r>
              <a:rPr sz="2800" dirty="0" smtClean="0">
                <a:solidFill>
                  <a:srgbClr val="333333"/>
                </a:solidFill>
              </a:rPr>
              <a:t>load 0x5004</a:t>
            </a:r>
            <a:endParaRPr lang="en-US" sz="2800" dirty="0" smtClean="0">
              <a:solidFill>
                <a:srgbClr val="333333"/>
              </a:solidFill>
            </a:endParaRPr>
          </a:p>
          <a:p>
            <a:pPr algn="l">
              <a:defRPr sz="1800">
                <a:solidFill>
                  <a:srgbClr val="000000"/>
                </a:solidFill>
              </a:defRPr>
            </a:pPr>
            <a:r>
              <a:rPr sz="2800" dirty="0" smtClean="0">
                <a:solidFill>
                  <a:srgbClr val="333333"/>
                </a:solidFill>
              </a:rPr>
              <a:t>(TLB</a:t>
            </a:r>
            <a:r>
              <a:rPr lang="en-US" sz="2800" dirty="0" smtClean="0">
                <a:solidFill>
                  <a:srgbClr val="333333"/>
                </a:solidFill>
              </a:rPr>
              <a:t> hit</a:t>
            </a:r>
            <a:r>
              <a:rPr sz="2800" dirty="0" smtClean="0">
                <a:solidFill>
                  <a:srgbClr val="333333"/>
                </a:solidFill>
              </a:rPr>
              <a:t>)</a:t>
            </a:r>
            <a:endParaRPr lang="en-US" sz="2800" dirty="0" smtClean="0">
              <a:solidFill>
                <a:srgbClr val="333333"/>
              </a:solidFill>
            </a:endParaRPr>
          </a:p>
          <a:p>
            <a:pPr algn="l">
              <a:defRPr sz="1800">
                <a:solidFill>
                  <a:srgbClr val="000000"/>
                </a:solidFill>
              </a:defRPr>
            </a:pPr>
            <a:r>
              <a:rPr sz="2800" dirty="0" smtClean="0">
                <a:solidFill>
                  <a:srgbClr val="333333"/>
                </a:solidFill>
              </a:rPr>
              <a:t>load 0x5008</a:t>
            </a:r>
            <a:endParaRPr lang="en-US" sz="2800" dirty="0" smtClean="0">
              <a:solidFill>
                <a:srgbClr val="333333"/>
              </a:solidFill>
            </a:endParaRPr>
          </a:p>
          <a:p>
            <a:pPr algn="l">
              <a:defRPr sz="1800">
                <a:solidFill>
                  <a:srgbClr val="000000"/>
                </a:solidFill>
              </a:defRPr>
            </a:pPr>
            <a:r>
              <a:rPr sz="2800" dirty="0" smtClean="0">
                <a:solidFill>
                  <a:srgbClr val="333333"/>
                </a:solidFill>
              </a:rPr>
              <a:t>(TLB</a:t>
            </a:r>
            <a:r>
              <a:rPr lang="en-US" sz="2800" dirty="0" smtClean="0">
                <a:solidFill>
                  <a:srgbClr val="333333"/>
                </a:solidFill>
              </a:rPr>
              <a:t> hit</a:t>
            </a:r>
            <a:r>
              <a:rPr sz="2800" dirty="0" smtClean="0">
                <a:solidFill>
                  <a:srgbClr val="333333"/>
                </a:solidFill>
              </a:rPr>
              <a:t>)</a:t>
            </a:r>
            <a:endParaRPr lang="en-US" sz="2800" dirty="0" smtClean="0">
              <a:solidFill>
                <a:srgbClr val="333333"/>
              </a:solidFill>
            </a:endParaRPr>
          </a:p>
          <a:p>
            <a:pPr algn="l">
              <a:defRPr sz="1800">
                <a:solidFill>
                  <a:srgbClr val="000000"/>
                </a:solidFill>
              </a:defRPr>
            </a:pPr>
            <a:r>
              <a:rPr sz="2800" dirty="0" smtClean="0">
                <a:solidFill>
                  <a:srgbClr val="333333"/>
                </a:solidFill>
              </a:rPr>
              <a:t>load </a:t>
            </a:r>
            <a:r>
              <a:rPr sz="2800" dirty="0">
                <a:solidFill>
                  <a:srgbClr val="333333"/>
                </a:solidFill>
              </a:rPr>
              <a:t>0x500C</a:t>
            </a:r>
            <a:r>
              <a:rPr sz="2800" dirty="0" smtClean="0">
                <a:solidFill>
                  <a:srgbClr val="333333"/>
                </a:solidFill>
              </a:rPr>
              <a:t/>
            </a:r>
            <a:br>
              <a:rPr sz="2800" dirty="0" smtClean="0">
                <a:solidFill>
                  <a:srgbClr val="333333"/>
                </a:solidFill>
              </a:rPr>
            </a:br>
            <a:r>
              <a:rPr lang="en-US" sz="2800" dirty="0" smtClean="0">
                <a:solidFill>
                  <a:srgbClr val="333333"/>
                </a:solidFill>
              </a:rPr>
              <a:t>…</a:t>
            </a:r>
          </a:p>
          <a:p>
            <a:pPr algn="l">
              <a:defRPr sz="1800">
                <a:solidFill>
                  <a:srgbClr val="000000"/>
                </a:solidFill>
              </a:defRPr>
            </a:pPr>
            <a:r>
              <a:rPr sz="2800" dirty="0" smtClean="0">
                <a:solidFill>
                  <a:srgbClr val="333333"/>
                </a:solidFill>
              </a:rPr>
              <a:t>load 0x0008</a:t>
            </a:r>
            <a:endParaRPr lang="en-US" sz="2800" dirty="0" smtClean="0">
              <a:solidFill>
                <a:srgbClr val="333333"/>
              </a:solidFill>
            </a:endParaRPr>
          </a:p>
          <a:p>
            <a:pPr algn="l">
              <a:defRPr sz="1800">
                <a:solidFill>
                  <a:srgbClr val="000000"/>
                </a:solidFill>
              </a:defRPr>
            </a:pPr>
            <a:r>
              <a:rPr lang="en-US" sz="2800" dirty="0" smtClean="0">
                <a:solidFill>
                  <a:srgbClr val="333333"/>
                </a:solidFill>
              </a:rPr>
              <a:t>l</a:t>
            </a:r>
            <a:r>
              <a:rPr sz="2800" dirty="0" smtClean="0">
                <a:solidFill>
                  <a:srgbClr val="333333"/>
                </a:solidFill>
              </a:rPr>
              <a:t>oad 0x4000</a:t>
            </a:r>
            <a:endParaRPr lang="en-US" sz="2800" dirty="0" smtClean="0">
              <a:solidFill>
                <a:srgbClr val="333333"/>
              </a:solidFill>
            </a:endParaRPr>
          </a:p>
          <a:p>
            <a:pPr algn="l">
              <a:defRPr sz="1800">
                <a:solidFill>
                  <a:srgbClr val="000000"/>
                </a:solidFill>
              </a:defRPr>
            </a:pPr>
            <a:r>
              <a:rPr sz="2800" dirty="0" smtClean="0">
                <a:solidFill>
                  <a:srgbClr val="333333"/>
                </a:solidFill>
              </a:rPr>
              <a:t>(TLB</a:t>
            </a:r>
            <a:r>
              <a:rPr lang="en-US" sz="2800" dirty="0" smtClean="0">
                <a:solidFill>
                  <a:srgbClr val="333333"/>
                </a:solidFill>
              </a:rPr>
              <a:t> hit</a:t>
            </a:r>
            <a:r>
              <a:rPr sz="2800" dirty="0" smtClean="0">
                <a:solidFill>
                  <a:srgbClr val="333333"/>
                </a:solidFill>
              </a:rPr>
              <a:t>)</a:t>
            </a:r>
            <a:endParaRPr lang="en-US" sz="2800" dirty="0" smtClean="0">
              <a:solidFill>
                <a:srgbClr val="333333"/>
              </a:solidFill>
            </a:endParaRPr>
          </a:p>
          <a:p>
            <a:pPr algn="l">
              <a:defRPr sz="1800">
                <a:solidFill>
                  <a:srgbClr val="000000"/>
                </a:solidFill>
              </a:defRPr>
            </a:pPr>
            <a:r>
              <a:rPr lang="en-US" sz="2800" dirty="0">
                <a:solidFill>
                  <a:srgbClr val="333333"/>
                </a:solidFill>
              </a:rPr>
              <a:t>l</a:t>
            </a:r>
            <a:r>
              <a:rPr lang="en-US" sz="2800" dirty="0" smtClean="0">
                <a:solidFill>
                  <a:srgbClr val="333333"/>
                </a:solidFill>
              </a:rPr>
              <a:t>oad </a:t>
            </a:r>
            <a:r>
              <a:rPr sz="2800" dirty="0" smtClean="0">
                <a:solidFill>
                  <a:srgbClr val="333333"/>
                </a:solidFill>
              </a:rPr>
              <a:t>0x4004</a:t>
            </a:r>
            <a:endParaRPr sz="2800" dirty="0">
              <a:solidFill>
                <a:srgbClr val="333333"/>
              </a:solidFill>
            </a:endParaRPr>
          </a:p>
        </p:txBody>
      </p:sp>
      <p:sp>
        <p:nvSpPr>
          <p:cNvPr id="1486" name="Shape 1486"/>
          <p:cNvSpPr/>
          <p:nvPr/>
        </p:nvSpPr>
        <p:spPr>
          <a:xfrm>
            <a:off x="4449867" y="5107423"/>
            <a:ext cx="220257" cy="37958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797" tIns="50797" rIns="50797" bIns="50797" anchor="ctr">
            <a:spAutoFit/>
          </a:bodyPr>
          <a:lstStyle>
            <a:lvl1pPr>
              <a:defRPr sz="20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dirty="0"/>
              <a:t>0</a:t>
            </a:r>
          </a:p>
        </p:txBody>
      </p:sp>
      <p:sp>
        <p:nvSpPr>
          <p:cNvPr id="1487" name="Shape 1487"/>
          <p:cNvSpPr/>
          <p:nvPr/>
        </p:nvSpPr>
        <p:spPr>
          <a:xfrm>
            <a:off x="5084868" y="5107423"/>
            <a:ext cx="220257" cy="37958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797" tIns="50797" rIns="50797" bIns="50797" anchor="ctr">
            <a:spAutoFit/>
          </a:bodyPr>
          <a:lstStyle>
            <a:lvl1pPr>
              <a:defRPr sz="20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dirty="0"/>
              <a:t>1</a:t>
            </a:r>
          </a:p>
        </p:txBody>
      </p:sp>
      <p:sp>
        <p:nvSpPr>
          <p:cNvPr id="1488" name="Shape 1488"/>
          <p:cNvSpPr/>
          <p:nvPr/>
        </p:nvSpPr>
        <p:spPr>
          <a:xfrm>
            <a:off x="5756424" y="5118799"/>
            <a:ext cx="220257" cy="37958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797" tIns="50797" rIns="50797" bIns="50797" anchor="ctr">
            <a:spAutoFit/>
          </a:bodyPr>
          <a:lstStyle>
            <a:lvl1pPr>
              <a:defRPr sz="20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dirty="0"/>
              <a:t>2</a:t>
            </a:r>
          </a:p>
        </p:txBody>
      </p:sp>
      <p:sp>
        <p:nvSpPr>
          <p:cNvPr id="1489" name="Shape 1489"/>
          <p:cNvSpPr/>
          <p:nvPr/>
        </p:nvSpPr>
        <p:spPr>
          <a:xfrm>
            <a:off x="6341134" y="5118799"/>
            <a:ext cx="220257" cy="37958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797" tIns="50797" rIns="50797" bIns="50797" anchor="ctr">
            <a:spAutoFit/>
          </a:bodyPr>
          <a:lstStyle>
            <a:lvl1pPr>
              <a:defRPr sz="20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dirty="0"/>
              <a:t>3</a:t>
            </a:r>
          </a:p>
        </p:txBody>
      </p:sp>
      <p:sp>
        <p:nvSpPr>
          <p:cNvPr id="1490" name="Shape 1490"/>
          <p:cNvSpPr/>
          <p:nvPr/>
        </p:nvSpPr>
        <p:spPr>
          <a:xfrm>
            <a:off x="4424189" y="5943826"/>
            <a:ext cx="1931614" cy="54031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797" tIns="50797" rIns="50797" bIns="50797" anchor="ctr">
            <a:spAutoFit/>
          </a:bodyPr>
          <a:lstStyle>
            <a:lvl1pPr algn="l">
              <a:defRPr sz="29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 dirty="0"/>
              <a:t>CPU’s TLB</a:t>
            </a:r>
          </a:p>
        </p:txBody>
      </p:sp>
      <p:sp>
        <p:nvSpPr>
          <p:cNvPr id="1491" name="Shape 1491"/>
          <p:cNvSpPr/>
          <p:nvPr/>
        </p:nvSpPr>
        <p:spPr>
          <a:xfrm flipH="1">
            <a:off x="3629447" y="3406185"/>
            <a:ext cx="453074" cy="1"/>
          </a:xfrm>
          <a:prstGeom prst="line">
            <a:avLst/>
          </a:prstGeom>
          <a:ln w="25400">
            <a:solidFill>
              <a:srgbClr val="FFFFFF"/>
            </a:solidFill>
            <a:miter lim="400000"/>
            <a:tailEnd type="triangle"/>
          </a:ln>
        </p:spPr>
        <p:txBody>
          <a:bodyPr lIns="50797" tIns="50797" rIns="50797" bIns="50797" anchor="ctr"/>
          <a:lstStyle/>
          <a:p>
            <a:pPr lvl="0">
              <a:defRPr sz="2600"/>
            </a:pPr>
            <a:endParaRPr/>
          </a:p>
        </p:txBody>
      </p:sp>
      <p:sp>
        <p:nvSpPr>
          <p:cNvPr id="1492" name="Shape 1492"/>
          <p:cNvSpPr/>
          <p:nvPr/>
        </p:nvSpPr>
        <p:spPr>
          <a:xfrm>
            <a:off x="4142666" y="3216392"/>
            <a:ext cx="718139" cy="37958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797" tIns="50797" rIns="50797" bIns="50797" anchor="ctr">
            <a:spAutoFit/>
          </a:bodyPr>
          <a:lstStyle>
            <a:lvl1pPr algn="l">
              <a:defRPr sz="26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dirty="0"/>
              <a:t>PTBR</a:t>
            </a:r>
          </a:p>
        </p:txBody>
      </p:sp>
      <p:graphicFrame>
        <p:nvGraphicFramePr>
          <p:cNvPr id="1493" name="Table 1493"/>
          <p:cNvGraphicFramePr/>
          <p:nvPr>
            <p:extLst>
              <p:ext uri="{D42A27DB-BD31-4B8C-83A1-F6EECF244321}">
                <p14:modId xmlns:p14="http://schemas.microsoft.com/office/powerpoint/2010/main" val="1980869109"/>
              </p:ext>
            </p:extLst>
          </p:nvPr>
        </p:nvGraphicFramePr>
        <p:xfrm>
          <a:off x="4291093" y="6493029"/>
          <a:ext cx="2679333" cy="2718819"/>
        </p:xfrm>
        <a:graphic>
          <a:graphicData uri="http://schemas.openxmlformats.org/drawingml/2006/table">
            <a:tbl>
              <a:tblPr firstRow="1">
                <a:tableStyleId>{4C3C2611-4C71-4FC5-86AE-919BDF0F9419}</a:tableStyleId>
              </a:tblPr>
              <a:tblGrid>
                <a:gridCol w="988802"/>
                <a:gridCol w="806112"/>
                <a:gridCol w="884419"/>
              </a:tblGrid>
              <a:tr h="838539">
                <a:tc>
                  <a:txBody>
                    <a:bodyPr/>
                    <a:lstStyle/>
                    <a:p>
                      <a:pPr lvl="0" defTabSz="9144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400">
                          <a:solidFill>
                            <a:srgbClr val="FFFFFF"/>
                          </a:solidFill>
                        </a:rPr>
                        <a:t>Valid</a:t>
                      </a:r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lvl="0" defTabSz="9144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lang="en-US" sz="2400" dirty="0" smtClean="0">
                          <a:solidFill>
                            <a:srgbClr val="FFFFFF"/>
                          </a:solidFill>
                        </a:rPr>
                        <a:t>VPN</a:t>
                      </a:r>
                      <a:endParaRPr sz="2400" dirty="0">
                        <a:solidFill>
                          <a:srgbClr val="FFFFFF"/>
                        </a:solidFill>
                      </a:endParaRPr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lvl="0" defTabSz="9144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lang="en-US" sz="2400" dirty="0" smtClean="0">
                          <a:solidFill>
                            <a:srgbClr val="FFFFFF"/>
                          </a:solidFill>
                        </a:rPr>
                        <a:t>PPN</a:t>
                      </a:r>
                      <a:endParaRPr sz="2400" dirty="0">
                        <a:solidFill>
                          <a:srgbClr val="FFFFFF"/>
                        </a:solidFill>
                      </a:endParaRPr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</a:tr>
              <a:tr h="470070">
                <a:tc>
                  <a:txBody>
                    <a:bodyPr/>
                    <a:lstStyle/>
                    <a:p>
                      <a:pPr lvl="0" defTabSz="914400">
                        <a:defRPr>
                          <a:solidFill>
                            <a:srgbClr val="000000"/>
                          </a:solidFill>
                        </a:defRPr>
                      </a:pPr>
                      <a:endParaRPr sz="2400" dirty="0">
                        <a:solidFill>
                          <a:srgbClr val="FFFFFF"/>
                        </a:solidFill>
                      </a:endParaRPr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lvl="0" defTabSz="914400">
                        <a:defRPr>
                          <a:solidFill>
                            <a:srgbClr val="000000"/>
                          </a:solidFill>
                        </a:defRPr>
                      </a:pPr>
                      <a:endParaRPr sz="2400" dirty="0">
                        <a:solidFill>
                          <a:srgbClr val="FFFFFF"/>
                        </a:solidFill>
                      </a:endParaRPr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lvl="0" defTabSz="914400">
                        <a:defRPr>
                          <a:solidFill>
                            <a:srgbClr val="000000"/>
                          </a:solidFill>
                        </a:defRPr>
                      </a:pPr>
                      <a:endParaRPr sz="2400" dirty="0">
                        <a:solidFill>
                          <a:srgbClr val="FFFFFF"/>
                        </a:solidFill>
                      </a:endParaRPr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</a:tr>
              <a:tr h="470070">
                <a:tc>
                  <a:txBody>
                    <a:bodyPr/>
                    <a:lstStyle/>
                    <a:p>
                      <a:pPr lvl="0" defTabSz="914400">
                        <a:defRPr>
                          <a:solidFill>
                            <a:srgbClr val="000000"/>
                          </a:solidFill>
                        </a:defRPr>
                      </a:pPr>
                      <a:endParaRPr sz="2400" dirty="0">
                        <a:solidFill>
                          <a:srgbClr val="FFFFFF"/>
                        </a:solidFill>
                      </a:endParaRPr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lvl="0" defTabSz="914400">
                        <a:defRPr>
                          <a:solidFill>
                            <a:srgbClr val="000000"/>
                          </a:solidFill>
                        </a:defRPr>
                      </a:pPr>
                      <a:endParaRPr sz="2400" dirty="0">
                        <a:solidFill>
                          <a:srgbClr val="FFFFFF"/>
                        </a:solidFill>
                      </a:endParaRPr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lvl="0" defTabSz="914400">
                        <a:defRPr>
                          <a:solidFill>
                            <a:srgbClr val="000000"/>
                          </a:solidFill>
                        </a:defRPr>
                      </a:pPr>
                      <a:endParaRPr sz="2400" dirty="0">
                        <a:solidFill>
                          <a:srgbClr val="FFFFFF"/>
                        </a:solidFill>
                      </a:endParaRPr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</a:tr>
              <a:tr h="470070">
                <a:tc>
                  <a:txBody>
                    <a:bodyPr/>
                    <a:lstStyle/>
                    <a:p>
                      <a:pPr lvl="0" defTabSz="914400">
                        <a:defRPr>
                          <a:solidFill>
                            <a:srgbClr val="000000"/>
                          </a:solidFill>
                        </a:defRPr>
                      </a:pPr>
                      <a:endParaRPr sz="2400" dirty="0">
                        <a:solidFill>
                          <a:srgbClr val="FFFFFF"/>
                        </a:solidFill>
                      </a:endParaRPr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lvl="0" defTabSz="914400">
                        <a:defRPr sz="2400"/>
                      </a:pPr>
                      <a:endParaRPr sz="2400"/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lvl="0" defTabSz="914400">
                        <a:defRPr sz="2400"/>
                      </a:pPr>
                      <a:endParaRPr sz="2400"/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</a:tr>
              <a:tr h="470070">
                <a:tc>
                  <a:txBody>
                    <a:bodyPr/>
                    <a:lstStyle/>
                    <a:p>
                      <a:pPr lvl="0" defTabSz="914400">
                        <a:defRPr>
                          <a:solidFill>
                            <a:srgbClr val="000000"/>
                          </a:solidFill>
                        </a:defRPr>
                      </a:pPr>
                      <a:endParaRPr sz="2400" dirty="0">
                        <a:solidFill>
                          <a:srgbClr val="FFFFFF"/>
                        </a:solidFill>
                      </a:endParaRPr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lvl="0" defTabSz="914400">
                        <a:defRPr sz="2400"/>
                      </a:pPr>
                      <a:endParaRPr sz="2400"/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lvl="0" defTabSz="914400">
                        <a:defRPr sz="2400"/>
                      </a:pPr>
                      <a:endParaRPr sz="2400" dirty="0"/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</a:tr>
            </a:tbl>
          </a:graphicData>
        </a:graphic>
      </p:graphicFrame>
      <p:sp>
        <p:nvSpPr>
          <p:cNvPr id="38" name="TextBox 37"/>
          <p:cNvSpPr txBox="1"/>
          <p:nvPr/>
        </p:nvSpPr>
        <p:spPr>
          <a:xfrm>
            <a:off x="11466204" y="7424337"/>
            <a:ext cx="18466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39" name="TextBox 38"/>
          <p:cNvSpPr txBox="1"/>
          <p:nvPr/>
        </p:nvSpPr>
        <p:spPr>
          <a:xfrm>
            <a:off x="4424189" y="7364722"/>
            <a:ext cx="3415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1</a:t>
            </a:r>
            <a:endParaRPr lang="en-US" sz="2400" dirty="0"/>
          </a:p>
        </p:txBody>
      </p:sp>
      <p:sp>
        <p:nvSpPr>
          <p:cNvPr id="40" name="TextBox 39"/>
          <p:cNvSpPr txBox="1"/>
          <p:nvPr/>
        </p:nvSpPr>
        <p:spPr>
          <a:xfrm>
            <a:off x="4436226" y="7783411"/>
            <a:ext cx="3415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1</a:t>
            </a:r>
            <a:endParaRPr lang="en-US" sz="2400" dirty="0"/>
          </a:p>
        </p:txBody>
      </p:sp>
      <p:sp>
        <p:nvSpPr>
          <p:cNvPr id="41" name="TextBox 40"/>
          <p:cNvSpPr txBox="1"/>
          <p:nvPr/>
        </p:nvSpPr>
        <p:spPr>
          <a:xfrm>
            <a:off x="5204110" y="7351071"/>
            <a:ext cx="3415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1</a:t>
            </a:r>
            <a:endParaRPr lang="en-US" sz="2400" dirty="0"/>
          </a:p>
        </p:txBody>
      </p:sp>
      <p:sp>
        <p:nvSpPr>
          <p:cNvPr id="42" name="TextBox 41"/>
          <p:cNvSpPr txBox="1"/>
          <p:nvPr/>
        </p:nvSpPr>
        <p:spPr>
          <a:xfrm>
            <a:off x="5204110" y="7785989"/>
            <a:ext cx="3415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2</a:t>
            </a:r>
            <a:endParaRPr lang="en-US" sz="2400" dirty="0"/>
          </a:p>
        </p:txBody>
      </p:sp>
      <p:sp>
        <p:nvSpPr>
          <p:cNvPr id="43" name="TextBox 42"/>
          <p:cNvSpPr txBox="1"/>
          <p:nvPr/>
        </p:nvSpPr>
        <p:spPr>
          <a:xfrm>
            <a:off x="5845876" y="7351071"/>
            <a:ext cx="3415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5</a:t>
            </a:r>
            <a:endParaRPr lang="en-US" sz="2400" dirty="0"/>
          </a:p>
        </p:txBody>
      </p:sp>
      <p:sp>
        <p:nvSpPr>
          <p:cNvPr id="44" name="TextBox 43"/>
          <p:cNvSpPr txBox="1"/>
          <p:nvPr/>
        </p:nvSpPr>
        <p:spPr>
          <a:xfrm>
            <a:off x="5845876" y="7812736"/>
            <a:ext cx="3415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4</a:t>
            </a:r>
            <a:endParaRPr lang="en-US" sz="24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85" grpId="0" build="p"/>
      <p:bldP spid="39" grpId="0"/>
      <p:bldP spid="40" grpId="0"/>
      <p:bldP spid="41" grpId="0"/>
      <p:bldP spid="42" grpId="0"/>
      <p:bldP spid="43" grpId="0"/>
      <p:bldP spid="4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" name="Shape 1495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73201">
              <a:defRPr sz="648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sz="6500" dirty="0" err="1" smtClean="0">
                <a:solidFill>
                  <a:srgbClr val="FFFFFF"/>
                </a:solidFill>
              </a:rPr>
              <a:t>PERFORMANCe</a:t>
            </a:r>
            <a:r>
              <a:rPr lang="en-US" sz="6500" dirty="0" smtClean="0">
                <a:solidFill>
                  <a:srgbClr val="FFFFFF"/>
                </a:solidFill>
              </a:rPr>
              <a:t> OF TLB?</a:t>
            </a:r>
            <a:endParaRPr sz="6500" dirty="0">
              <a:solidFill>
                <a:srgbClr val="FFFFFF"/>
              </a:solidFill>
            </a:endParaRPr>
          </a:p>
        </p:txBody>
      </p:sp>
      <p:sp>
        <p:nvSpPr>
          <p:cNvPr id="1496" name="Shape 1496"/>
          <p:cNvSpPr>
            <a:spLocks noGrp="1"/>
          </p:cNvSpPr>
          <p:nvPr>
            <p:ph type="body" idx="4294967295"/>
          </p:nvPr>
        </p:nvSpPr>
        <p:spPr>
          <a:xfrm>
            <a:off x="0" y="4123964"/>
            <a:ext cx="5528622" cy="2441574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marL="0" lvl="0" indent="0">
              <a:buNone/>
              <a:defRPr sz="1800">
                <a:solidFill>
                  <a:srgbClr val="000000"/>
                </a:solidFill>
              </a:defRPr>
            </a:pPr>
            <a:r>
              <a:rPr sz="2800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"/>
              </a:rPr>
              <a:t>int sum = 0;</a:t>
            </a:r>
            <a:br>
              <a:rPr sz="2800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"/>
              </a:rPr>
            </a:br>
            <a:r>
              <a:rPr sz="2800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"/>
              </a:rPr>
              <a:t>for (i=0; i&lt;2048; i++) {</a:t>
            </a:r>
            <a:br>
              <a:rPr sz="2800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"/>
              </a:rPr>
            </a:br>
            <a:r>
              <a:rPr sz="2800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"/>
              </a:rPr>
              <a:t>	sum += </a:t>
            </a:r>
            <a:r>
              <a:rPr sz="2800" dirty="0">
                <a:solidFill>
                  <a:srgbClr val="11DBE3"/>
                </a:solidFill>
                <a:latin typeface="Courier"/>
                <a:ea typeface="Courier"/>
                <a:cs typeface="Courier"/>
                <a:sym typeface="Courier"/>
              </a:rPr>
              <a:t>a[i]</a:t>
            </a:r>
            <a:r>
              <a:rPr sz="2800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"/>
              </a:rPr>
              <a:t>;</a:t>
            </a:r>
            <a:br>
              <a:rPr sz="2800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"/>
              </a:rPr>
            </a:br>
            <a:r>
              <a:rPr sz="2800" dirty="0">
                <a:solidFill>
                  <a:srgbClr val="FFFFFF"/>
                </a:solidFill>
                <a:latin typeface="Courier"/>
                <a:ea typeface="Courier"/>
                <a:cs typeface="Courier"/>
                <a:sym typeface="Courier"/>
              </a:rPr>
              <a:t>}</a:t>
            </a:r>
          </a:p>
        </p:txBody>
      </p:sp>
      <p:sp>
        <p:nvSpPr>
          <p:cNvPr id="1497" name="Shape 1497"/>
          <p:cNvSpPr/>
          <p:nvPr/>
        </p:nvSpPr>
        <p:spPr>
          <a:xfrm>
            <a:off x="5528622" y="2264376"/>
            <a:ext cx="11261671" cy="74892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50797" tIns="50797" rIns="50797" bIns="50797" anchor="ctr">
            <a:spAutoFit/>
          </a:bodyPr>
          <a:lstStyle/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lang="en-US" sz="2400" dirty="0" smtClean="0"/>
              <a:t>Calculate miss rate of TLB for data: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lang="en-US" sz="2400" dirty="0" smtClean="0"/>
              <a:t># TLB misses / # TLB lookups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endParaRPr lang="en-US" sz="2400" dirty="0"/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lang="en-US" sz="2400" dirty="0" smtClean="0"/>
              <a:t># TLB lookups?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lang="en-US" sz="2400" dirty="0" smtClean="0"/>
              <a:t>	= number of accesses to a = 2048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endParaRPr lang="en-US" sz="2400" dirty="0"/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lang="en-US" sz="2400" dirty="0" smtClean="0"/>
              <a:t># TLB misses?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lang="en-US" sz="2400" dirty="0"/>
              <a:t>	</a:t>
            </a:r>
            <a:r>
              <a:rPr lang="en-US" sz="2400" dirty="0" smtClean="0"/>
              <a:t>= number of unique pages accessed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lang="en-US" sz="2400" dirty="0"/>
              <a:t>	</a:t>
            </a:r>
            <a:r>
              <a:rPr lang="en-US" sz="2400" dirty="0" smtClean="0"/>
              <a:t>= 2048 / (elements of ‘a’ per 4K page) 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lang="en-US" sz="2400" dirty="0"/>
              <a:t>	</a:t>
            </a:r>
            <a:r>
              <a:rPr lang="en-US" sz="2400" dirty="0" smtClean="0"/>
              <a:t>= 2K / (4K / </a:t>
            </a:r>
            <a:r>
              <a:rPr lang="en-US" sz="2400" dirty="0" err="1" smtClean="0"/>
              <a:t>sizeof</a:t>
            </a:r>
            <a:r>
              <a:rPr lang="en-US" sz="2400" dirty="0" smtClean="0"/>
              <a:t>(</a:t>
            </a:r>
            <a:r>
              <a:rPr lang="en-US" sz="2400" dirty="0" err="1" smtClean="0"/>
              <a:t>int</a:t>
            </a:r>
            <a:r>
              <a:rPr lang="en-US" sz="2400" dirty="0" smtClean="0"/>
              <a:t>)) = 2K / 1K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lang="en-US" sz="2400" dirty="0"/>
              <a:t>	</a:t>
            </a:r>
            <a:r>
              <a:rPr lang="en-US" sz="2400" dirty="0" smtClean="0"/>
              <a:t>= 2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endParaRPr lang="en-US" sz="2400" dirty="0"/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lang="en-US" sz="2400" dirty="0" smtClean="0"/>
              <a:t>Miss rate? </a:t>
            </a:r>
            <a:endParaRPr lang="en-US" sz="2400" dirty="0"/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lang="en-US" sz="2400" dirty="0" smtClean="0"/>
              <a:t>	 2/2048 = 0.1%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endParaRPr lang="en-US" sz="2400" dirty="0"/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lang="en-US" sz="2400" dirty="0" smtClean="0"/>
              <a:t>Hit rate? (1 – miss rate)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lang="en-US" sz="2400" dirty="0"/>
              <a:t>	</a:t>
            </a:r>
            <a:r>
              <a:rPr lang="en-US" sz="2400" dirty="0" smtClean="0"/>
              <a:t>99.9%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endParaRPr lang="en-US" sz="2400" dirty="0"/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lang="en-US" sz="2400" dirty="0" smtClean="0"/>
              <a:t>Would hit rate get better or worse with smaller pages?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lang="en-US" sz="2400" dirty="0"/>
              <a:t>	</a:t>
            </a:r>
            <a:r>
              <a:rPr lang="en-US" sz="2400" dirty="0" smtClean="0"/>
              <a:t>Worse</a:t>
            </a:r>
            <a:endParaRPr sz="24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7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7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97" grpId="0" build="p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TLB </a:t>
            </a:r>
            <a:r>
              <a:rPr lang="en-US" dirty="0" smtClean="0"/>
              <a:t>PERFORMANCE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7389" y="2600962"/>
            <a:ext cx="12345400" cy="6111805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How can system improve TLB performance </a:t>
            </a:r>
            <a:r>
              <a:rPr lang="en-US" dirty="0" smtClean="0"/>
              <a:t>(hit rate) given </a:t>
            </a:r>
            <a:r>
              <a:rPr lang="en-US" dirty="0" smtClean="0"/>
              <a:t>fixed number of TLB </a:t>
            </a:r>
            <a:r>
              <a:rPr lang="en-US" dirty="0" smtClean="0"/>
              <a:t>entries?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Increase page size </a:t>
            </a:r>
            <a:endParaRPr lang="en-US" dirty="0" smtClean="0"/>
          </a:p>
          <a:p>
            <a:pPr lvl="1">
              <a:buNone/>
            </a:pPr>
            <a:r>
              <a:rPr lang="en-US" dirty="0"/>
              <a:t>F</a:t>
            </a:r>
            <a:r>
              <a:rPr lang="en-US" dirty="0" smtClean="0"/>
              <a:t>ewer unique page </a:t>
            </a:r>
            <a:r>
              <a:rPr lang="en-US" dirty="0" smtClean="0"/>
              <a:t>translations needed to access same amount of </a:t>
            </a:r>
            <a:r>
              <a:rPr lang="en-US" dirty="0" smtClean="0"/>
              <a:t>memory</a:t>
            </a:r>
          </a:p>
          <a:p>
            <a:pPr lvl="1">
              <a:buNone/>
            </a:pPr>
            <a:endParaRPr lang="en-US" dirty="0"/>
          </a:p>
          <a:p>
            <a:pPr>
              <a:buNone/>
            </a:pPr>
            <a:r>
              <a:rPr lang="en-US" dirty="0" smtClean="0"/>
              <a:t>TLB Reach:</a:t>
            </a:r>
          </a:p>
          <a:p>
            <a:pPr lvl="1">
              <a:buNone/>
            </a:pPr>
            <a:r>
              <a:rPr lang="en-US" dirty="0" smtClean="0"/>
              <a:t>Number of TLB entries * Page Size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74172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7" name="Shape 1537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73201">
              <a:defRPr sz="648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6500" dirty="0">
                <a:solidFill>
                  <a:srgbClr val="FFFFFF"/>
                </a:solidFill>
              </a:rPr>
              <a:t>TLB </a:t>
            </a:r>
            <a:r>
              <a:rPr lang="en-US" sz="6500" dirty="0" smtClean="0">
                <a:solidFill>
                  <a:srgbClr val="FFFFFF"/>
                </a:solidFill>
              </a:rPr>
              <a:t>PERFORMANCE </a:t>
            </a:r>
            <a:br>
              <a:rPr lang="en-US" sz="6500" dirty="0" smtClean="0">
                <a:solidFill>
                  <a:srgbClr val="FFFFFF"/>
                </a:solidFill>
              </a:rPr>
            </a:br>
            <a:r>
              <a:rPr lang="en-US" sz="6500" dirty="0" smtClean="0">
                <a:solidFill>
                  <a:srgbClr val="FFFFFF"/>
                </a:solidFill>
              </a:rPr>
              <a:t>with </a:t>
            </a:r>
            <a:r>
              <a:rPr sz="6500" dirty="0" smtClean="0">
                <a:solidFill>
                  <a:srgbClr val="FFFFFF"/>
                </a:solidFill>
              </a:rPr>
              <a:t>Workloads</a:t>
            </a:r>
            <a:endParaRPr sz="6500" dirty="0">
              <a:solidFill>
                <a:srgbClr val="FFFFFF"/>
              </a:solidFill>
            </a:endParaRPr>
          </a:p>
        </p:txBody>
      </p:sp>
      <p:sp>
        <p:nvSpPr>
          <p:cNvPr id="1538" name="Shape 1538"/>
          <p:cNvSpPr>
            <a:spLocks noGrp="1"/>
          </p:cNvSpPr>
          <p:nvPr>
            <p:ph type="body" idx="4294967295"/>
          </p:nvPr>
        </p:nvSpPr>
        <p:spPr>
          <a:xfrm>
            <a:off x="195377" y="2320105"/>
            <a:ext cx="12577411" cy="3665537"/>
          </a:xfrm>
          <a:prstGeom prst="rect">
            <a:avLst/>
          </a:prstGeom>
        </p:spPr>
        <p:txBody>
          <a:bodyPr/>
          <a:lstStyle/>
          <a:p>
            <a:pPr lvl="0">
              <a:buNone/>
              <a:defRPr sz="1800">
                <a:solidFill>
                  <a:srgbClr val="000000"/>
                </a:solidFill>
              </a:defRPr>
            </a:pPr>
            <a:r>
              <a:rPr sz="3800" dirty="0">
                <a:solidFill>
                  <a:srgbClr val="333333"/>
                </a:solidFill>
              </a:rPr>
              <a:t>Sequential array accesses</a:t>
            </a:r>
            <a:r>
              <a:rPr sz="3800" dirty="0" smtClean="0">
                <a:solidFill>
                  <a:srgbClr val="333333"/>
                </a:solidFill>
              </a:rPr>
              <a:t> almost </a:t>
            </a:r>
            <a:r>
              <a:rPr sz="3800" dirty="0">
                <a:solidFill>
                  <a:srgbClr val="333333"/>
                </a:solidFill>
              </a:rPr>
              <a:t>always hit in</a:t>
            </a:r>
            <a:r>
              <a:rPr sz="3800" dirty="0" smtClean="0">
                <a:solidFill>
                  <a:srgbClr val="333333"/>
                </a:solidFill>
              </a:rPr>
              <a:t> TLB</a:t>
            </a:r>
            <a:endParaRPr lang="en-US" sz="3800" dirty="0" smtClean="0">
              <a:solidFill>
                <a:srgbClr val="333333"/>
              </a:solidFill>
            </a:endParaRP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lang="en-US" sz="3500" dirty="0" smtClean="0">
                <a:solidFill>
                  <a:srgbClr val="333333"/>
                </a:solidFill>
              </a:rPr>
              <a:t>Very fast</a:t>
            </a:r>
            <a:r>
              <a:rPr sz="3500" dirty="0" smtClean="0">
                <a:solidFill>
                  <a:srgbClr val="333333"/>
                </a:solidFill>
              </a:rPr>
              <a:t>!</a:t>
            </a:r>
            <a:endParaRPr sz="3500" dirty="0">
              <a:solidFill>
                <a:srgbClr val="333333"/>
              </a:solidFill>
            </a:endParaRPr>
          </a:p>
          <a:p>
            <a:pPr lvl="0">
              <a:buNone/>
              <a:defRPr sz="1800">
                <a:solidFill>
                  <a:srgbClr val="000000"/>
                </a:solidFill>
              </a:defRPr>
            </a:pPr>
            <a:r>
              <a:rPr sz="3800" dirty="0">
                <a:solidFill>
                  <a:srgbClr val="333333"/>
                </a:solidFill>
              </a:rPr>
              <a:t>What </a:t>
            </a:r>
            <a:r>
              <a:rPr lang="en-US" sz="3800" dirty="0" smtClean="0">
                <a:solidFill>
                  <a:srgbClr val="333333"/>
                </a:solidFill>
              </a:rPr>
              <a:t>access </a:t>
            </a:r>
            <a:r>
              <a:rPr sz="3800" dirty="0" smtClean="0">
                <a:solidFill>
                  <a:srgbClr val="333333"/>
                </a:solidFill>
              </a:rPr>
              <a:t>pattern </a:t>
            </a:r>
            <a:r>
              <a:rPr lang="en-US" sz="3800" dirty="0" smtClean="0">
                <a:solidFill>
                  <a:srgbClr val="333333"/>
                </a:solidFill>
              </a:rPr>
              <a:t>will</a:t>
            </a:r>
            <a:r>
              <a:rPr sz="3800" dirty="0" smtClean="0">
                <a:solidFill>
                  <a:srgbClr val="333333"/>
                </a:solidFill>
              </a:rPr>
              <a:t> </a:t>
            </a:r>
            <a:r>
              <a:rPr sz="3800" dirty="0">
                <a:solidFill>
                  <a:srgbClr val="333333"/>
                </a:solidFill>
              </a:rPr>
              <a:t>be slow</a:t>
            </a:r>
            <a:r>
              <a:rPr sz="3800" dirty="0" smtClean="0">
                <a:solidFill>
                  <a:srgbClr val="333333"/>
                </a:solidFill>
              </a:rPr>
              <a:t>?</a:t>
            </a:r>
            <a:endParaRPr lang="en-US" sz="3800" dirty="0" smtClean="0">
              <a:solidFill>
                <a:srgbClr val="333333"/>
              </a:solidFill>
            </a:endParaRP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lang="en-US" sz="3500" dirty="0">
                <a:solidFill>
                  <a:srgbClr val="333333"/>
                </a:solidFill>
              </a:rPr>
              <a:t>H</a:t>
            </a:r>
            <a:r>
              <a:rPr sz="3500" dirty="0" smtClean="0">
                <a:solidFill>
                  <a:srgbClr val="333333"/>
                </a:solidFill>
              </a:rPr>
              <a:t>ighly </a:t>
            </a:r>
            <a:r>
              <a:rPr sz="3500" dirty="0">
                <a:solidFill>
                  <a:srgbClr val="333333"/>
                </a:solidFill>
              </a:rPr>
              <a:t>random, with no repeat accesses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0" name="Shape 1540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73201">
              <a:defRPr sz="6480">
                <a:solidFill>
                  <a:srgbClr val="D45954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6500" dirty="0">
                <a:solidFill>
                  <a:schemeClr val="tx1"/>
                </a:solidFill>
                <a:effectLst/>
              </a:rPr>
              <a:t>Workload </a:t>
            </a:r>
            <a:r>
              <a:rPr lang="en-US" sz="6500" dirty="0" smtClean="0">
                <a:solidFill>
                  <a:schemeClr val="tx1"/>
                </a:solidFill>
                <a:effectLst/>
              </a:rPr>
              <a:t/>
            </a:r>
            <a:br>
              <a:rPr lang="en-US" sz="6500" dirty="0" smtClean="0">
                <a:solidFill>
                  <a:schemeClr val="tx1"/>
                </a:solidFill>
                <a:effectLst/>
              </a:rPr>
            </a:br>
            <a:r>
              <a:rPr lang="en-US" sz="6500" dirty="0" smtClean="0">
                <a:solidFill>
                  <a:schemeClr val="tx1"/>
                </a:solidFill>
                <a:effectLst/>
              </a:rPr>
              <a:t>acCESS PATTERNS</a:t>
            </a:r>
            <a:endParaRPr sz="6500" dirty="0">
              <a:solidFill>
                <a:schemeClr val="tx1"/>
              </a:solidFill>
              <a:effectLst/>
            </a:endParaRPr>
          </a:p>
        </p:txBody>
      </p:sp>
      <p:sp>
        <p:nvSpPr>
          <p:cNvPr id="1541" name="Shape 1541"/>
          <p:cNvSpPr>
            <a:spLocks noGrp="1"/>
          </p:cNvSpPr>
          <p:nvPr>
            <p:ph type="body" idx="4294967295"/>
          </p:nvPr>
        </p:nvSpPr>
        <p:spPr>
          <a:xfrm>
            <a:off x="1" y="2616200"/>
            <a:ext cx="5410200" cy="2454275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 lvl="0">
              <a:buNone/>
              <a:defRPr sz="1800">
                <a:solidFill>
                  <a:srgbClr val="000000"/>
                </a:solidFill>
              </a:defRPr>
            </a:pPr>
            <a:r>
              <a:rPr sz="2800" dirty="0">
                <a:solidFill>
                  <a:srgbClr val="333333"/>
                </a:solidFill>
                <a:effectLst/>
                <a:latin typeface="Courier"/>
                <a:ea typeface="Courier"/>
                <a:cs typeface="Courier"/>
                <a:sym typeface="Courier"/>
              </a:rPr>
              <a:t>int sum = </a:t>
            </a:r>
            <a:r>
              <a:rPr sz="2800" dirty="0" smtClean="0">
                <a:solidFill>
                  <a:srgbClr val="333333"/>
                </a:solidFill>
                <a:effectLst/>
                <a:latin typeface="Courier"/>
                <a:ea typeface="Courier"/>
                <a:cs typeface="Courier"/>
                <a:sym typeface="Courier"/>
              </a:rPr>
              <a:t>0</a:t>
            </a:r>
            <a:r>
              <a:rPr lang="en-US" sz="2800" dirty="0" smtClean="0">
                <a:solidFill>
                  <a:srgbClr val="333333"/>
                </a:solidFill>
                <a:effectLst/>
                <a:latin typeface="Courier"/>
                <a:ea typeface="Courier"/>
                <a:cs typeface="Courier"/>
                <a:sym typeface="Courier"/>
              </a:rPr>
              <a:t>;</a:t>
            </a:r>
          </a:p>
          <a:p>
            <a:pPr lvl="0">
              <a:buNone/>
              <a:defRPr sz="1800">
                <a:solidFill>
                  <a:srgbClr val="000000"/>
                </a:solidFill>
              </a:defRPr>
            </a:pPr>
            <a:r>
              <a:rPr sz="2800" dirty="0" smtClean="0">
                <a:solidFill>
                  <a:srgbClr val="333333"/>
                </a:solidFill>
                <a:effectLst/>
                <a:latin typeface="Courier"/>
                <a:ea typeface="Courier"/>
                <a:cs typeface="Courier"/>
                <a:sym typeface="Courier"/>
              </a:rPr>
              <a:t>for </a:t>
            </a:r>
            <a:r>
              <a:rPr sz="2800" dirty="0">
                <a:solidFill>
                  <a:srgbClr val="333333"/>
                </a:solidFill>
                <a:effectLst/>
                <a:latin typeface="Courier"/>
                <a:ea typeface="Courier"/>
                <a:cs typeface="Courier"/>
                <a:sym typeface="Courier"/>
              </a:rPr>
              <a:t>(i=0; i&lt;2048; i++) {</a:t>
            </a:r>
            <a:br>
              <a:rPr sz="2800" dirty="0">
                <a:solidFill>
                  <a:srgbClr val="333333"/>
                </a:solidFill>
                <a:effectLst/>
                <a:latin typeface="Courier"/>
                <a:ea typeface="Courier"/>
                <a:cs typeface="Courier"/>
                <a:sym typeface="Courier"/>
              </a:rPr>
            </a:br>
            <a:r>
              <a:rPr sz="2800" dirty="0">
                <a:solidFill>
                  <a:srgbClr val="333333"/>
                </a:solidFill>
                <a:effectLst/>
                <a:latin typeface="Courier"/>
                <a:ea typeface="Courier"/>
                <a:cs typeface="Courier"/>
                <a:sym typeface="Courier"/>
              </a:rPr>
              <a:t>	sum += a[i]</a:t>
            </a:r>
            <a:r>
              <a:rPr sz="2800" dirty="0" smtClean="0">
                <a:solidFill>
                  <a:srgbClr val="333333"/>
                </a:solidFill>
                <a:effectLst/>
                <a:latin typeface="Courier"/>
                <a:ea typeface="Courier"/>
                <a:cs typeface="Courier"/>
                <a:sym typeface="Courier"/>
              </a:rPr>
              <a:t>;</a:t>
            </a:r>
            <a:endParaRPr lang="en-US" sz="2800" dirty="0" smtClean="0">
              <a:solidFill>
                <a:srgbClr val="333333"/>
              </a:solidFill>
              <a:effectLst/>
              <a:latin typeface="Courier"/>
              <a:ea typeface="Courier"/>
              <a:cs typeface="Courier"/>
              <a:sym typeface="Courier"/>
            </a:endParaRPr>
          </a:p>
          <a:p>
            <a:pPr lvl="0">
              <a:buNone/>
              <a:defRPr sz="1800">
                <a:solidFill>
                  <a:srgbClr val="000000"/>
                </a:solidFill>
              </a:defRPr>
            </a:pPr>
            <a:r>
              <a:rPr sz="2800" dirty="0" smtClean="0">
                <a:solidFill>
                  <a:srgbClr val="333333"/>
                </a:solidFill>
                <a:effectLst/>
                <a:latin typeface="Courier"/>
                <a:ea typeface="Courier"/>
                <a:cs typeface="Courier"/>
                <a:sym typeface="Courier"/>
              </a:rPr>
              <a:t>}</a:t>
            </a:r>
            <a:endParaRPr sz="2800" dirty="0">
              <a:solidFill>
                <a:srgbClr val="333333"/>
              </a:solidFill>
              <a:effectLst/>
              <a:latin typeface="Courier"/>
              <a:ea typeface="Courier"/>
              <a:cs typeface="Courier"/>
              <a:sym typeface="Courier"/>
            </a:endParaRPr>
          </a:p>
        </p:txBody>
      </p:sp>
      <p:sp>
        <p:nvSpPr>
          <p:cNvPr id="1542" name="Shape 1542"/>
          <p:cNvSpPr/>
          <p:nvPr/>
        </p:nvSpPr>
        <p:spPr>
          <a:xfrm>
            <a:off x="7231048" y="2616182"/>
            <a:ext cx="5410499" cy="377470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pPr algn="l" defTabSz="566644">
              <a:spcBef>
                <a:spcPts val="3999"/>
              </a:spcBef>
              <a:defRPr sz="1800">
                <a:solidFill>
                  <a:srgbClr val="000000"/>
                </a:solidFill>
              </a:defRPr>
            </a:pPr>
            <a:r>
              <a:rPr sz="2700" dirty="0">
                <a:latin typeface="Courier"/>
                <a:ea typeface="Courier"/>
                <a:cs typeface="Courier"/>
                <a:sym typeface="Courier"/>
              </a:rPr>
              <a:t>int sum = 0;</a:t>
            </a:r>
            <a:br>
              <a:rPr sz="2700" dirty="0">
                <a:latin typeface="Courier"/>
                <a:ea typeface="Courier"/>
                <a:cs typeface="Courier"/>
                <a:sym typeface="Courier"/>
              </a:rPr>
            </a:br>
            <a:r>
              <a:rPr sz="2700" dirty="0">
                <a:latin typeface="Courier"/>
                <a:ea typeface="Courier"/>
                <a:cs typeface="Courier"/>
                <a:sym typeface="Courier"/>
              </a:rPr>
              <a:t>srand(1234);</a:t>
            </a:r>
            <a:br>
              <a:rPr sz="2700" dirty="0">
                <a:latin typeface="Courier"/>
                <a:ea typeface="Courier"/>
                <a:cs typeface="Courier"/>
                <a:sym typeface="Courier"/>
              </a:rPr>
            </a:br>
            <a:r>
              <a:rPr sz="2700" dirty="0">
                <a:latin typeface="Courier"/>
                <a:ea typeface="Courier"/>
                <a:cs typeface="Courier"/>
                <a:sym typeface="Courier"/>
              </a:rPr>
              <a:t>for (i=0; i&lt;1000; i++) {</a:t>
            </a:r>
            <a:br>
              <a:rPr sz="2700" dirty="0">
                <a:latin typeface="Courier"/>
                <a:ea typeface="Courier"/>
                <a:cs typeface="Courier"/>
                <a:sym typeface="Courier"/>
              </a:rPr>
            </a:br>
            <a:r>
              <a:rPr sz="2700" dirty="0">
                <a:latin typeface="Courier"/>
                <a:ea typeface="Courier"/>
                <a:cs typeface="Courier"/>
                <a:sym typeface="Courier"/>
              </a:rPr>
              <a:t>	sum += </a:t>
            </a:r>
            <a:r>
              <a:rPr sz="2700" dirty="0">
                <a:solidFill>
                  <a:srgbClr val="11DBE3"/>
                </a:solidFill>
                <a:latin typeface="Courier"/>
                <a:ea typeface="Courier"/>
                <a:cs typeface="Courier"/>
                <a:sym typeface="Courier"/>
              </a:rPr>
              <a:t>a[rand() % N]</a:t>
            </a:r>
            <a:r>
              <a:rPr sz="2700" dirty="0">
                <a:latin typeface="Courier"/>
                <a:ea typeface="Courier"/>
                <a:cs typeface="Courier"/>
                <a:sym typeface="Courier"/>
              </a:rPr>
              <a:t>;</a:t>
            </a:r>
            <a:br>
              <a:rPr sz="2700" dirty="0">
                <a:latin typeface="Courier"/>
                <a:ea typeface="Courier"/>
                <a:cs typeface="Courier"/>
                <a:sym typeface="Courier"/>
              </a:rPr>
            </a:br>
            <a:r>
              <a:rPr sz="2700" dirty="0">
                <a:latin typeface="Courier"/>
                <a:ea typeface="Courier"/>
                <a:cs typeface="Courier"/>
                <a:sym typeface="Courier"/>
              </a:rPr>
              <a:t>}</a:t>
            </a:r>
            <a:br>
              <a:rPr sz="2700" dirty="0">
                <a:latin typeface="Courier"/>
                <a:ea typeface="Courier"/>
                <a:cs typeface="Courier"/>
                <a:sym typeface="Courier"/>
              </a:rPr>
            </a:br>
            <a:r>
              <a:rPr sz="2700" dirty="0">
                <a:latin typeface="Courier"/>
                <a:ea typeface="Courier"/>
                <a:cs typeface="Courier"/>
                <a:sym typeface="Courier"/>
              </a:rPr>
              <a:t>srand(1234);</a:t>
            </a:r>
            <a:br>
              <a:rPr sz="2700" dirty="0">
                <a:latin typeface="Courier"/>
                <a:ea typeface="Courier"/>
                <a:cs typeface="Courier"/>
                <a:sym typeface="Courier"/>
              </a:rPr>
            </a:br>
            <a:r>
              <a:rPr sz="2700" dirty="0">
                <a:latin typeface="Courier"/>
                <a:ea typeface="Courier"/>
                <a:cs typeface="Courier"/>
                <a:sym typeface="Courier"/>
              </a:rPr>
              <a:t>for (i=0; i&lt;1000; i++) {</a:t>
            </a:r>
            <a:br>
              <a:rPr sz="2700" dirty="0">
                <a:latin typeface="Courier"/>
                <a:ea typeface="Courier"/>
                <a:cs typeface="Courier"/>
                <a:sym typeface="Courier"/>
              </a:rPr>
            </a:br>
            <a:r>
              <a:rPr sz="2700" dirty="0">
                <a:latin typeface="Courier"/>
                <a:ea typeface="Courier"/>
                <a:cs typeface="Courier"/>
                <a:sym typeface="Courier"/>
              </a:rPr>
              <a:t>	sum += </a:t>
            </a:r>
            <a:r>
              <a:rPr sz="2700" dirty="0">
                <a:solidFill>
                  <a:srgbClr val="11DBE3"/>
                </a:solidFill>
                <a:latin typeface="Courier"/>
                <a:ea typeface="Courier"/>
                <a:cs typeface="Courier"/>
                <a:sym typeface="Courier"/>
              </a:rPr>
              <a:t>a[rand() % N]</a:t>
            </a:r>
            <a:r>
              <a:rPr sz="2700" dirty="0">
                <a:latin typeface="Courier"/>
                <a:ea typeface="Courier"/>
                <a:cs typeface="Courier"/>
                <a:sym typeface="Courier"/>
              </a:rPr>
              <a:t>;</a:t>
            </a:r>
            <a:br>
              <a:rPr sz="2700" dirty="0">
                <a:latin typeface="Courier"/>
                <a:ea typeface="Courier"/>
                <a:cs typeface="Courier"/>
                <a:sym typeface="Courier"/>
              </a:rPr>
            </a:br>
            <a:r>
              <a:rPr sz="2700" dirty="0">
                <a:latin typeface="Courier"/>
                <a:ea typeface="Courier"/>
                <a:cs typeface="Courier"/>
                <a:sym typeface="Courier"/>
              </a:rPr>
              <a:t>}</a:t>
            </a:r>
          </a:p>
        </p:txBody>
      </p:sp>
      <p:sp>
        <p:nvSpPr>
          <p:cNvPr id="1543" name="Shape 1543"/>
          <p:cNvSpPr/>
          <p:nvPr/>
        </p:nvSpPr>
        <p:spPr>
          <a:xfrm>
            <a:off x="2092742" y="2126364"/>
            <a:ext cx="1739603" cy="47191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797" tIns="50797" rIns="50797" bIns="50797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2400" dirty="0"/>
              <a:t>Workload A</a:t>
            </a:r>
          </a:p>
        </p:txBody>
      </p:sp>
      <p:sp>
        <p:nvSpPr>
          <p:cNvPr id="1544" name="Shape 1544"/>
          <p:cNvSpPr/>
          <p:nvPr/>
        </p:nvSpPr>
        <p:spPr>
          <a:xfrm>
            <a:off x="8842977" y="2172531"/>
            <a:ext cx="1701131" cy="47191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797" tIns="50797" rIns="50797" bIns="50797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2400" dirty="0"/>
              <a:t>Workload B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" name="Shape 1546"/>
          <p:cNvSpPr/>
          <p:nvPr/>
        </p:nvSpPr>
        <p:spPr>
          <a:xfrm>
            <a:off x="858737" y="8777214"/>
            <a:ext cx="4878022" cy="1"/>
          </a:xfrm>
          <a:prstGeom prst="line">
            <a:avLst/>
          </a:prstGeom>
          <a:ln w="50800">
            <a:solidFill>
              <a:srgbClr val="FFFFFF"/>
            </a:solidFill>
            <a:miter lim="400000"/>
            <a:tailEnd type="triangle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1547" name="Shape 1547"/>
          <p:cNvSpPr/>
          <p:nvPr/>
        </p:nvSpPr>
        <p:spPr>
          <a:xfrm flipV="1">
            <a:off x="858737" y="3794483"/>
            <a:ext cx="1" cy="4982730"/>
          </a:xfrm>
          <a:prstGeom prst="line">
            <a:avLst/>
          </a:prstGeom>
          <a:ln w="50800">
            <a:solidFill>
              <a:srgbClr val="FFFFFF"/>
            </a:solidFill>
            <a:miter lim="400000"/>
            <a:tailEnd type="triangle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1548" name="Shape 1548"/>
          <p:cNvSpPr/>
          <p:nvPr/>
        </p:nvSpPr>
        <p:spPr>
          <a:xfrm>
            <a:off x="2956311" y="8857211"/>
            <a:ext cx="682874" cy="47191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797" tIns="50797" rIns="50797" bIns="50797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2400" dirty="0"/>
              <a:t>time</a:t>
            </a:r>
          </a:p>
        </p:txBody>
      </p:sp>
      <p:sp>
        <p:nvSpPr>
          <p:cNvPr id="1549" name="Shape 1549"/>
          <p:cNvSpPr/>
          <p:nvPr/>
        </p:nvSpPr>
        <p:spPr>
          <a:xfrm rot="16200513">
            <a:off x="-105183" y="6049890"/>
            <a:ext cx="1074007" cy="47191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797" tIns="50797" rIns="50797" bIns="50797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2400" dirty="0"/>
              <a:t>address</a:t>
            </a:r>
          </a:p>
        </p:txBody>
      </p:sp>
      <p:sp>
        <p:nvSpPr>
          <p:cNvPr id="1550" name="Shape 1550"/>
          <p:cNvSpPr/>
          <p:nvPr/>
        </p:nvSpPr>
        <p:spPr>
          <a:xfrm>
            <a:off x="1948829" y="3142211"/>
            <a:ext cx="2697848" cy="47191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797" tIns="50797" rIns="50797" bIns="50797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sz="2400" dirty="0" smtClean="0"/>
              <a:t>Sequential Accesses</a:t>
            </a:r>
            <a:endParaRPr sz="2400" dirty="0"/>
          </a:p>
        </p:txBody>
      </p:sp>
      <p:sp>
        <p:nvSpPr>
          <p:cNvPr id="1551" name="Shape 1551"/>
          <p:cNvSpPr/>
          <p:nvPr/>
        </p:nvSpPr>
        <p:spPr>
          <a:xfrm>
            <a:off x="1138600" y="8012572"/>
            <a:ext cx="454620" cy="454619"/>
          </a:xfrm>
          <a:prstGeom prst="rect">
            <a:avLst/>
          </a:prstGeom>
          <a:solidFill>
            <a:srgbClr val="1497FC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1552" name="Shape 1552"/>
          <p:cNvSpPr/>
          <p:nvPr/>
        </p:nvSpPr>
        <p:spPr>
          <a:xfrm>
            <a:off x="1601022" y="7573216"/>
            <a:ext cx="454619" cy="454619"/>
          </a:xfrm>
          <a:prstGeom prst="rect">
            <a:avLst/>
          </a:prstGeom>
          <a:solidFill>
            <a:srgbClr val="1497FC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1553" name="Shape 1553"/>
          <p:cNvSpPr/>
          <p:nvPr/>
        </p:nvSpPr>
        <p:spPr>
          <a:xfrm>
            <a:off x="2065700" y="7098171"/>
            <a:ext cx="454620" cy="454619"/>
          </a:xfrm>
          <a:prstGeom prst="rect">
            <a:avLst/>
          </a:prstGeom>
          <a:solidFill>
            <a:srgbClr val="1497FC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1554" name="Shape 1554"/>
          <p:cNvSpPr/>
          <p:nvPr/>
        </p:nvSpPr>
        <p:spPr>
          <a:xfrm>
            <a:off x="2528122" y="6658817"/>
            <a:ext cx="454619" cy="454619"/>
          </a:xfrm>
          <a:prstGeom prst="rect">
            <a:avLst/>
          </a:prstGeom>
          <a:solidFill>
            <a:srgbClr val="1497FC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1555" name="Shape 1555"/>
          <p:cNvSpPr/>
          <p:nvPr/>
        </p:nvSpPr>
        <p:spPr>
          <a:xfrm>
            <a:off x="3759547" y="5448120"/>
            <a:ext cx="454619" cy="454620"/>
          </a:xfrm>
          <a:prstGeom prst="rect">
            <a:avLst/>
          </a:prstGeom>
          <a:solidFill>
            <a:srgbClr val="1497FC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1556" name="Shape 1556"/>
          <p:cNvSpPr/>
          <p:nvPr/>
        </p:nvSpPr>
        <p:spPr>
          <a:xfrm>
            <a:off x="4221970" y="5008766"/>
            <a:ext cx="454620" cy="454620"/>
          </a:xfrm>
          <a:prstGeom prst="rect">
            <a:avLst/>
          </a:prstGeom>
          <a:solidFill>
            <a:srgbClr val="1497FC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1557" name="Shape 1557"/>
          <p:cNvSpPr/>
          <p:nvPr/>
        </p:nvSpPr>
        <p:spPr>
          <a:xfrm>
            <a:off x="4686647" y="4533721"/>
            <a:ext cx="454619" cy="454620"/>
          </a:xfrm>
          <a:prstGeom prst="rect">
            <a:avLst/>
          </a:prstGeom>
          <a:solidFill>
            <a:srgbClr val="1497FC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1558" name="Shape 1558"/>
          <p:cNvSpPr/>
          <p:nvPr/>
        </p:nvSpPr>
        <p:spPr>
          <a:xfrm>
            <a:off x="5149069" y="4094365"/>
            <a:ext cx="454620" cy="454620"/>
          </a:xfrm>
          <a:prstGeom prst="rect">
            <a:avLst/>
          </a:prstGeom>
          <a:solidFill>
            <a:srgbClr val="1497FC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1559" name="Shape 1559"/>
          <p:cNvSpPr/>
          <p:nvPr/>
        </p:nvSpPr>
        <p:spPr>
          <a:xfrm>
            <a:off x="7335737" y="8777214"/>
            <a:ext cx="4878022" cy="1"/>
          </a:xfrm>
          <a:prstGeom prst="line">
            <a:avLst/>
          </a:prstGeom>
          <a:ln w="50800">
            <a:solidFill>
              <a:srgbClr val="FFFFFF"/>
            </a:solidFill>
            <a:miter lim="400000"/>
            <a:tailEnd type="triangle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1560" name="Shape 1560"/>
          <p:cNvSpPr/>
          <p:nvPr/>
        </p:nvSpPr>
        <p:spPr>
          <a:xfrm flipV="1">
            <a:off x="7335737" y="3794483"/>
            <a:ext cx="1" cy="4982730"/>
          </a:xfrm>
          <a:prstGeom prst="line">
            <a:avLst/>
          </a:prstGeom>
          <a:ln w="50800">
            <a:solidFill>
              <a:srgbClr val="FFFFFF"/>
            </a:solidFill>
            <a:miter lim="400000"/>
            <a:tailEnd type="triangle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1561" name="Shape 1561"/>
          <p:cNvSpPr/>
          <p:nvPr/>
        </p:nvSpPr>
        <p:spPr>
          <a:xfrm>
            <a:off x="9433312" y="8857211"/>
            <a:ext cx="682874" cy="47191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797" tIns="50797" rIns="50797" bIns="50797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2400" dirty="0"/>
              <a:t>time</a:t>
            </a:r>
          </a:p>
        </p:txBody>
      </p:sp>
      <p:sp>
        <p:nvSpPr>
          <p:cNvPr id="1562" name="Shape 1562"/>
          <p:cNvSpPr/>
          <p:nvPr/>
        </p:nvSpPr>
        <p:spPr>
          <a:xfrm rot="16200513">
            <a:off x="6371817" y="6049890"/>
            <a:ext cx="1074007" cy="47191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797" tIns="50797" rIns="50797" bIns="50797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2400" dirty="0"/>
              <a:t>address</a:t>
            </a:r>
          </a:p>
        </p:txBody>
      </p:sp>
      <p:sp>
        <p:nvSpPr>
          <p:cNvPr id="1563" name="Shape 1563"/>
          <p:cNvSpPr/>
          <p:nvPr/>
        </p:nvSpPr>
        <p:spPr>
          <a:xfrm>
            <a:off x="7892830" y="3142211"/>
            <a:ext cx="3763846" cy="47191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797" tIns="50797" rIns="50797" bIns="50797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sz="2400" dirty="0" smtClean="0"/>
              <a:t>Repeated Random Accesses</a:t>
            </a:r>
            <a:endParaRPr sz="2400" dirty="0"/>
          </a:p>
        </p:txBody>
      </p:sp>
      <p:sp>
        <p:nvSpPr>
          <p:cNvPr id="1564" name="Shape 1564"/>
          <p:cNvSpPr/>
          <p:nvPr/>
        </p:nvSpPr>
        <p:spPr>
          <a:xfrm>
            <a:off x="7615600" y="4964572"/>
            <a:ext cx="454620" cy="454619"/>
          </a:xfrm>
          <a:prstGeom prst="rect">
            <a:avLst/>
          </a:prstGeom>
          <a:solidFill>
            <a:srgbClr val="1497FC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1565" name="Shape 1565"/>
          <p:cNvSpPr/>
          <p:nvPr/>
        </p:nvSpPr>
        <p:spPr>
          <a:xfrm>
            <a:off x="8078022" y="7827217"/>
            <a:ext cx="454620" cy="454619"/>
          </a:xfrm>
          <a:prstGeom prst="rect">
            <a:avLst/>
          </a:prstGeom>
          <a:solidFill>
            <a:srgbClr val="1497FC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1566" name="Shape 1566"/>
          <p:cNvSpPr/>
          <p:nvPr/>
        </p:nvSpPr>
        <p:spPr>
          <a:xfrm>
            <a:off x="8542699" y="6336172"/>
            <a:ext cx="454620" cy="454619"/>
          </a:xfrm>
          <a:prstGeom prst="rect">
            <a:avLst/>
          </a:prstGeom>
          <a:solidFill>
            <a:srgbClr val="1497FC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1567" name="Shape 1567"/>
          <p:cNvSpPr/>
          <p:nvPr/>
        </p:nvSpPr>
        <p:spPr>
          <a:xfrm>
            <a:off x="9005122" y="3991816"/>
            <a:ext cx="454620" cy="454619"/>
          </a:xfrm>
          <a:prstGeom prst="rect">
            <a:avLst/>
          </a:prstGeom>
          <a:solidFill>
            <a:srgbClr val="1497FC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1568" name="Shape 1568"/>
          <p:cNvSpPr/>
          <p:nvPr/>
        </p:nvSpPr>
        <p:spPr>
          <a:xfrm>
            <a:off x="10536599" y="4964572"/>
            <a:ext cx="454620" cy="454619"/>
          </a:xfrm>
          <a:prstGeom prst="rect">
            <a:avLst/>
          </a:prstGeom>
          <a:solidFill>
            <a:srgbClr val="00397A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1569" name="Shape 1569"/>
          <p:cNvSpPr/>
          <p:nvPr/>
        </p:nvSpPr>
        <p:spPr>
          <a:xfrm>
            <a:off x="10999022" y="7827217"/>
            <a:ext cx="454620" cy="454619"/>
          </a:xfrm>
          <a:prstGeom prst="rect">
            <a:avLst/>
          </a:prstGeom>
          <a:solidFill>
            <a:srgbClr val="00397A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1570" name="Shape 1570"/>
          <p:cNvSpPr/>
          <p:nvPr/>
        </p:nvSpPr>
        <p:spPr>
          <a:xfrm>
            <a:off x="11463699" y="6336172"/>
            <a:ext cx="454620" cy="454619"/>
          </a:xfrm>
          <a:prstGeom prst="rect">
            <a:avLst/>
          </a:prstGeom>
          <a:solidFill>
            <a:srgbClr val="00397A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1571" name="Shape 1571"/>
          <p:cNvSpPr/>
          <p:nvPr/>
        </p:nvSpPr>
        <p:spPr>
          <a:xfrm>
            <a:off x="11926122" y="3991816"/>
            <a:ext cx="454620" cy="454619"/>
          </a:xfrm>
          <a:prstGeom prst="rect">
            <a:avLst/>
          </a:prstGeom>
          <a:solidFill>
            <a:srgbClr val="00397A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1572" name="Shape 1572"/>
          <p:cNvSpPr/>
          <p:nvPr/>
        </p:nvSpPr>
        <p:spPr>
          <a:xfrm>
            <a:off x="3217860" y="5996484"/>
            <a:ext cx="333419" cy="37958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797" tIns="50797" rIns="50797" bIns="50797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dirty="0"/>
              <a:t>…</a:t>
            </a:r>
          </a:p>
        </p:txBody>
      </p:sp>
      <p:sp>
        <p:nvSpPr>
          <p:cNvPr id="1573" name="Shape 1573"/>
          <p:cNvSpPr/>
          <p:nvPr/>
        </p:nvSpPr>
        <p:spPr>
          <a:xfrm>
            <a:off x="9908030" y="5996484"/>
            <a:ext cx="333419" cy="37958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797" tIns="50797" rIns="50797" bIns="50797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dirty="0"/>
              <a:t>…</a:t>
            </a:r>
          </a:p>
        </p:txBody>
      </p:sp>
      <p:sp>
        <p:nvSpPr>
          <p:cNvPr id="30" name="Title 2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Workload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ACCESS </a:t>
            </a:r>
            <a:r>
              <a:rPr lang="en-US" dirty="0" smtClean="0"/>
              <a:t>PATTERNS</a:t>
            </a:r>
            <a:endParaRPr lang="en-US" dirty="0"/>
          </a:p>
        </p:txBody>
      </p:sp>
      <p:sp>
        <p:nvSpPr>
          <p:cNvPr id="31" name="Shape 1631"/>
          <p:cNvSpPr/>
          <p:nvPr/>
        </p:nvSpPr>
        <p:spPr>
          <a:xfrm>
            <a:off x="2306745" y="2495958"/>
            <a:ext cx="2175269" cy="47191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797" tIns="50797" rIns="50797" bIns="50797" anchor="ctr">
            <a:spAutoFit/>
          </a:bodyPr>
          <a:lstStyle>
            <a:lvl1pPr>
              <a:defRPr b="1">
                <a:solidFill>
                  <a:srgbClr val="971817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2400" dirty="0"/>
              <a:t>Spatial Locality</a:t>
            </a:r>
          </a:p>
        </p:txBody>
      </p:sp>
      <p:sp>
        <p:nvSpPr>
          <p:cNvPr id="32" name="Shape 1632"/>
          <p:cNvSpPr/>
          <p:nvPr/>
        </p:nvSpPr>
        <p:spPr>
          <a:xfrm>
            <a:off x="8517385" y="2495958"/>
            <a:ext cx="2534342" cy="47191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797" tIns="50797" rIns="50797" bIns="50797" anchor="ctr">
            <a:spAutoFit/>
          </a:bodyPr>
          <a:lstStyle>
            <a:lvl1pPr>
              <a:defRPr b="1">
                <a:solidFill>
                  <a:srgbClr val="971817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2400" dirty="0"/>
              <a:t>Temporal Locality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7" name="Shape 1637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73201">
              <a:defRPr sz="648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6500" dirty="0">
                <a:solidFill>
                  <a:srgbClr val="FFFFFF"/>
                </a:solidFill>
              </a:rPr>
              <a:t>Workload Locality</a:t>
            </a:r>
          </a:p>
        </p:txBody>
      </p:sp>
      <p:sp>
        <p:nvSpPr>
          <p:cNvPr id="1638" name="Shape 1638"/>
          <p:cNvSpPr>
            <a:spLocks noGrp="1"/>
          </p:cNvSpPr>
          <p:nvPr>
            <p:ph type="body" idx="4294967295"/>
          </p:nvPr>
        </p:nvSpPr>
        <p:spPr>
          <a:xfrm>
            <a:off x="548921" y="2710860"/>
            <a:ext cx="12187237" cy="6630616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>
              <a:buNone/>
              <a:defRPr sz="1800">
                <a:solidFill>
                  <a:srgbClr val="000000"/>
                </a:solidFill>
              </a:defRPr>
            </a:pPr>
            <a:r>
              <a:rPr sz="3100" b="1" dirty="0">
                <a:latin typeface="Helvetica"/>
                <a:ea typeface="Helvetica"/>
                <a:cs typeface="Helvetica"/>
                <a:sym typeface="Helvetica"/>
              </a:rPr>
              <a:t>Spatial Locality</a:t>
            </a:r>
            <a:r>
              <a:rPr sz="3100" dirty="0"/>
              <a:t>: future access will be to nearby addresses</a:t>
            </a:r>
          </a:p>
          <a:p>
            <a:pPr lvl="0">
              <a:buNone/>
              <a:defRPr sz="1800">
                <a:solidFill>
                  <a:srgbClr val="000000"/>
                </a:solidFill>
              </a:defRPr>
            </a:pPr>
            <a:r>
              <a:rPr sz="3100" b="1" dirty="0">
                <a:latin typeface="Helvetica"/>
                <a:ea typeface="Helvetica"/>
                <a:cs typeface="Helvetica"/>
                <a:sym typeface="Helvetica"/>
              </a:rPr>
              <a:t>Temporal Locality</a:t>
            </a:r>
            <a:r>
              <a:rPr sz="3100" dirty="0"/>
              <a:t>: future access will be repeats to the same data</a:t>
            </a:r>
          </a:p>
          <a:p>
            <a:pPr lvl="0">
              <a:buNone/>
              <a:defRPr sz="1800">
                <a:solidFill>
                  <a:srgbClr val="000000"/>
                </a:solidFill>
              </a:defRPr>
            </a:pPr>
            <a:r>
              <a:rPr sz="3100" dirty="0"/>
              <a:t>What TLB characteristics are best for each type</a:t>
            </a:r>
            <a:r>
              <a:rPr sz="3100" dirty="0" smtClean="0"/>
              <a:t>?</a:t>
            </a:r>
            <a:endParaRPr lang="en-US" sz="3100" dirty="0" smtClean="0"/>
          </a:p>
          <a:p>
            <a:pPr lvl="0">
              <a:buNone/>
              <a:defRPr sz="1800">
                <a:solidFill>
                  <a:srgbClr val="000000"/>
                </a:solidFill>
              </a:defRPr>
            </a:pPr>
            <a:r>
              <a:rPr lang="en-US" sz="3100" dirty="0" smtClean="0"/>
              <a:t>Spatial: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lang="en-US" sz="2800" dirty="0" smtClean="0"/>
              <a:t>Access same page </a:t>
            </a:r>
            <a:r>
              <a:rPr lang="en-US" sz="2800" dirty="0" smtClean="0"/>
              <a:t>repeatedly</a:t>
            </a:r>
            <a:r>
              <a:rPr lang="en-US" sz="2800" dirty="0" smtClean="0"/>
              <a:t>; </a:t>
            </a:r>
            <a:r>
              <a:rPr lang="en-US" sz="2800" dirty="0" smtClean="0"/>
              <a:t>need same </a:t>
            </a:r>
            <a:r>
              <a:rPr lang="en-US" sz="2800" dirty="0" err="1" smtClean="0"/>
              <a:t>vpn</a:t>
            </a:r>
            <a:r>
              <a:rPr lang="en-US" sz="2800" dirty="0" smtClean="0"/>
              <a:t>-&gt;</a:t>
            </a:r>
            <a:r>
              <a:rPr lang="en-US" sz="2800" dirty="0" err="1" smtClean="0"/>
              <a:t>ppn</a:t>
            </a:r>
            <a:r>
              <a:rPr lang="en-US" sz="2800" dirty="0" smtClean="0"/>
              <a:t> translation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lang="en-US" sz="2800" dirty="0" smtClean="0"/>
              <a:t>Same TLB entry re-used</a:t>
            </a:r>
          </a:p>
          <a:p>
            <a:pPr>
              <a:buNone/>
              <a:defRPr sz="1800">
                <a:solidFill>
                  <a:srgbClr val="000000"/>
                </a:solidFill>
              </a:defRPr>
            </a:pPr>
            <a:r>
              <a:rPr lang="en-US" sz="3100" dirty="0" smtClean="0"/>
              <a:t>Temporal: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lang="en-US" sz="2800" dirty="0" smtClean="0"/>
              <a:t>Access same address near in future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lang="en-US" sz="2800" dirty="0" smtClean="0"/>
              <a:t>Same TLB entry re-used in near </a:t>
            </a:r>
            <a:r>
              <a:rPr lang="en-US" sz="2800" dirty="0" smtClean="0"/>
              <a:t>future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lang="en-US" sz="2800" dirty="0" smtClean="0"/>
              <a:t>How near in future?  How many TLB entries are there?</a:t>
            </a:r>
            <a:endParaRPr lang="en-US" sz="28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5" name="Shape 1905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73201">
              <a:defRPr sz="648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sz="6500" dirty="0" smtClean="0">
                <a:solidFill>
                  <a:srgbClr val="FFFFFF"/>
                </a:solidFill>
              </a:rPr>
              <a:t>TLB </a:t>
            </a:r>
            <a:r>
              <a:rPr lang="en-US" sz="6500" dirty="0" smtClean="0">
                <a:solidFill>
                  <a:srgbClr val="FFFFFF"/>
                </a:solidFill>
              </a:rPr>
              <a:t/>
            </a:r>
            <a:br>
              <a:rPr lang="en-US" sz="6500" dirty="0" smtClean="0">
                <a:solidFill>
                  <a:srgbClr val="FFFFFF"/>
                </a:solidFill>
              </a:rPr>
            </a:br>
            <a:r>
              <a:rPr lang="en-US" sz="6500" dirty="0" smtClean="0">
                <a:solidFill>
                  <a:srgbClr val="FFFFFF"/>
                </a:solidFill>
              </a:rPr>
              <a:t>Replacement </a:t>
            </a:r>
            <a:r>
              <a:rPr sz="6500" dirty="0" smtClean="0">
                <a:solidFill>
                  <a:srgbClr val="FFFFFF"/>
                </a:solidFill>
              </a:rPr>
              <a:t>policies</a:t>
            </a:r>
            <a:endParaRPr sz="6500" dirty="0">
              <a:solidFill>
                <a:srgbClr val="FFFFFF"/>
              </a:solidFill>
            </a:endParaRPr>
          </a:p>
        </p:txBody>
      </p:sp>
      <p:sp>
        <p:nvSpPr>
          <p:cNvPr id="1906" name="Shape 1906"/>
          <p:cNvSpPr>
            <a:spLocks noGrp="1"/>
          </p:cNvSpPr>
          <p:nvPr>
            <p:ph type="body" idx="4294967295"/>
          </p:nvPr>
        </p:nvSpPr>
        <p:spPr>
          <a:xfrm>
            <a:off x="770211" y="2393372"/>
            <a:ext cx="11514138" cy="5054601"/>
          </a:xfrm>
          <a:prstGeom prst="rect">
            <a:avLst/>
          </a:prstGeom>
        </p:spPr>
        <p:txBody>
          <a:bodyPr/>
          <a:lstStyle/>
          <a:p>
            <a:pPr lvl="0">
              <a:buNone/>
              <a:defRPr sz="1800">
                <a:solidFill>
                  <a:srgbClr val="000000"/>
                </a:solidFill>
              </a:defRPr>
            </a:pPr>
            <a:r>
              <a:rPr sz="3800" b="1" dirty="0">
                <a:solidFill>
                  <a:srgbClr val="333333"/>
                </a:solidFill>
                <a:latin typeface="Helvetica"/>
                <a:ea typeface="Helvetica"/>
                <a:cs typeface="Helvetica"/>
                <a:sym typeface="Helvetica"/>
              </a:rPr>
              <a:t>LRU</a:t>
            </a:r>
            <a:r>
              <a:rPr sz="3800" dirty="0">
                <a:solidFill>
                  <a:srgbClr val="333333"/>
                </a:solidFill>
              </a:rPr>
              <a:t>: evict </a:t>
            </a:r>
            <a:r>
              <a:rPr lang="en-US" sz="3800" dirty="0" smtClean="0">
                <a:solidFill>
                  <a:srgbClr val="333333"/>
                </a:solidFill>
              </a:rPr>
              <a:t>L</a:t>
            </a:r>
            <a:r>
              <a:rPr sz="3800" dirty="0" smtClean="0">
                <a:solidFill>
                  <a:srgbClr val="333333"/>
                </a:solidFill>
              </a:rPr>
              <a:t>east-</a:t>
            </a:r>
            <a:r>
              <a:rPr lang="en-US" sz="3800" dirty="0" smtClean="0">
                <a:solidFill>
                  <a:srgbClr val="333333"/>
                </a:solidFill>
              </a:rPr>
              <a:t>R</a:t>
            </a:r>
            <a:r>
              <a:rPr sz="3800" dirty="0" smtClean="0">
                <a:solidFill>
                  <a:srgbClr val="333333"/>
                </a:solidFill>
              </a:rPr>
              <a:t>ecently </a:t>
            </a:r>
            <a:r>
              <a:rPr lang="en-US" sz="3800" dirty="0">
                <a:solidFill>
                  <a:srgbClr val="333333"/>
                </a:solidFill>
              </a:rPr>
              <a:t>U</a:t>
            </a:r>
            <a:r>
              <a:rPr sz="3800" dirty="0" smtClean="0">
                <a:solidFill>
                  <a:srgbClr val="333333"/>
                </a:solidFill>
              </a:rPr>
              <a:t>sed </a:t>
            </a:r>
            <a:r>
              <a:rPr sz="3800" dirty="0">
                <a:solidFill>
                  <a:srgbClr val="333333"/>
                </a:solidFill>
              </a:rPr>
              <a:t>TLB slot </a:t>
            </a:r>
            <a:r>
              <a:rPr lang="en-US" sz="3800" dirty="0" smtClean="0">
                <a:solidFill>
                  <a:srgbClr val="333333"/>
                </a:solidFill>
              </a:rPr>
              <a:t>when</a:t>
            </a:r>
            <a:r>
              <a:rPr sz="3800" dirty="0" smtClean="0">
                <a:solidFill>
                  <a:srgbClr val="333333"/>
                </a:solidFill>
              </a:rPr>
              <a:t> needed</a:t>
            </a:r>
            <a:endParaRPr lang="en-US" sz="3800" dirty="0">
              <a:solidFill>
                <a:srgbClr val="333333"/>
              </a:solidFill>
            </a:endParaRPr>
          </a:p>
          <a:p>
            <a:pPr lvl="1">
              <a:buNone/>
              <a:defRPr sz="1800">
                <a:solidFill>
                  <a:srgbClr val="000000"/>
                </a:solidFill>
              </a:defRPr>
            </a:pPr>
            <a:r>
              <a:rPr lang="en-US" sz="3500" dirty="0" smtClean="0">
                <a:solidFill>
                  <a:srgbClr val="333333"/>
                </a:solidFill>
              </a:rPr>
              <a:t>(More on LRU later in policies next week)</a:t>
            </a:r>
            <a:endParaRPr sz="3500" dirty="0">
              <a:solidFill>
                <a:srgbClr val="333333"/>
              </a:solidFill>
            </a:endParaRPr>
          </a:p>
          <a:p>
            <a:pPr lvl="0">
              <a:buNone/>
              <a:defRPr sz="1800">
                <a:solidFill>
                  <a:srgbClr val="000000"/>
                </a:solidFill>
              </a:defRPr>
            </a:pPr>
            <a:r>
              <a:rPr sz="3800" b="1" dirty="0">
                <a:solidFill>
                  <a:srgbClr val="333333"/>
                </a:solidFill>
                <a:latin typeface="Helvetica"/>
                <a:ea typeface="Helvetica"/>
                <a:cs typeface="Helvetica"/>
                <a:sym typeface="Helvetica"/>
              </a:rPr>
              <a:t>Random</a:t>
            </a:r>
            <a:r>
              <a:rPr sz="3800" dirty="0">
                <a:solidFill>
                  <a:srgbClr val="333333"/>
                </a:solidFill>
              </a:rPr>
              <a:t>: </a:t>
            </a:r>
            <a:r>
              <a:rPr lang="en-US" sz="3800" dirty="0" smtClean="0">
                <a:solidFill>
                  <a:srgbClr val="333333"/>
                </a:solidFill>
              </a:rPr>
              <a:t>Evict </a:t>
            </a:r>
            <a:r>
              <a:rPr sz="3800" dirty="0" smtClean="0">
                <a:solidFill>
                  <a:srgbClr val="333333"/>
                </a:solidFill>
              </a:rPr>
              <a:t>randomly choose</a:t>
            </a:r>
            <a:r>
              <a:rPr lang="en-US" sz="3800" dirty="0" smtClean="0">
                <a:solidFill>
                  <a:srgbClr val="333333"/>
                </a:solidFill>
              </a:rPr>
              <a:t>n</a:t>
            </a:r>
            <a:r>
              <a:rPr sz="3800" dirty="0" smtClean="0">
                <a:solidFill>
                  <a:srgbClr val="333333"/>
                </a:solidFill>
              </a:rPr>
              <a:t> </a:t>
            </a:r>
            <a:r>
              <a:rPr sz="3800" dirty="0" smtClean="0">
                <a:solidFill>
                  <a:srgbClr val="333333"/>
                </a:solidFill>
              </a:rPr>
              <a:t>entr</a:t>
            </a:r>
            <a:r>
              <a:rPr lang="en-US" sz="3800" dirty="0" smtClean="0">
                <a:solidFill>
                  <a:srgbClr val="333333"/>
                </a:solidFill>
              </a:rPr>
              <a:t>y</a:t>
            </a:r>
            <a:r>
              <a:rPr sz="3800" dirty="0" smtClean="0">
                <a:solidFill>
                  <a:srgbClr val="333333"/>
                </a:solidFill>
              </a:rPr>
              <a:t> </a:t>
            </a:r>
            <a:endParaRPr lang="en-US" sz="3800" dirty="0" smtClean="0">
              <a:solidFill>
                <a:srgbClr val="333333"/>
              </a:solidFill>
            </a:endParaRPr>
          </a:p>
          <a:p>
            <a:pPr lvl="0">
              <a:buNone/>
              <a:defRPr sz="1800">
                <a:solidFill>
                  <a:srgbClr val="000000"/>
                </a:solidFill>
              </a:defRPr>
            </a:pPr>
            <a:r>
              <a:rPr lang="en-US" sz="3800" dirty="0" smtClean="0">
                <a:solidFill>
                  <a:srgbClr val="333333"/>
                </a:solidFill>
              </a:rPr>
              <a:t>Which </a:t>
            </a:r>
            <a:r>
              <a:rPr lang="en-US" sz="3800" dirty="0" smtClean="0">
                <a:solidFill>
                  <a:srgbClr val="333333"/>
                </a:solidFill>
              </a:rPr>
              <a:t>is better?</a:t>
            </a:r>
            <a:endParaRPr sz="3800" dirty="0" smtClean="0">
              <a:solidFill>
                <a:srgbClr val="333333"/>
              </a:solidFill>
            </a:endParaRPr>
          </a:p>
        </p:txBody>
      </p:sp>
      <p:grpSp>
        <p:nvGrpSpPr>
          <p:cNvPr id="4" name="Group 70"/>
          <p:cNvGrpSpPr>
            <a:grpSpLocks/>
          </p:cNvGrpSpPr>
          <p:nvPr/>
        </p:nvGrpSpPr>
        <p:grpSpPr bwMode="auto">
          <a:xfrm>
            <a:off x="1214980" y="6255866"/>
            <a:ext cx="10187093" cy="1192107"/>
            <a:chOff x="1104" y="2784"/>
            <a:chExt cx="4512" cy="528"/>
          </a:xfrm>
        </p:grpSpPr>
        <p:grpSp>
          <p:nvGrpSpPr>
            <p:cNvPr id="5" name="Group 71"/>
            <p:cNvGrpSpPr>
              <a:grpSpLocks/>
            </p:cNvGrpSpPr>
            <p:nvPr/>
          </p:nvGrpSpPr>
          <p:grpSpPr bwMode="auto">
            <a:xfrm>
              <a:off x="1104" y="2784"/>
              <a:ext cx="4512" cy="528"/>
              <a:chOff x="1104" y="2784"/>
              <a:chExt cx="4512" cy="528"/>
            </a:xfrm>
          </p:grpSpPr>
          <p:sp>
            <p:nvSpPr>
              <p:cNvPr id="14" name="Line 72"/>
              <p:cNvSpPr>
                <a:spLocks noChangeShapeType="1"/>
              </p:cNvSpPr>
              <p:nvPr/>
            </p:nvSpPr>
            <p:spPr bwMode="auto">
              <a:xfrm>
                <a:off x="1104" y="2928"/>
                <a:ext cx="0" cy="144"/>
              </a:xfrm>
              <a:prstGeom prst="line">
                <a:avLst/>
              </a:prstGeom>
              <a:noFill/>
              <a:ln w="158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chemeClr val="bg2"/>
                  </a:solidFill>
                </a:endParaRPr>
              </a:p>
            </p:txBody>
          </p:sp>
          <p:sp>
            <p:nvSpPr>
              <p:cNvPr id="15" name="Line 73"/>
              <p:cNvSpPr>
                <a:spLocks noChangeShapeType="1"/>
              </p:cNvSpPr>
              <p:nvPr/>
            </p:nvSpPr>
            <p:spPr bwMode="auto">
              <a:xfrm>
                <a:off x="1104" y="2928"/>
                <a:ext cx="2112" cy="0"/>
              </a:xfrm>
              <a:prstGeom prst="line">
                <a:avLst/>
              </a:prstGeom>
              <a:noFill/>
              <a:ln w="158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chemeClr val="bg2"/>
                  </a:solidFill>
                </a:endParaRPr>
              </a:p>
            </p:txBody>
          </p:sp>
          <p:sp>
            <p:nvSpPr>
              <p:cNvPr id="16" name="Line 74"/>
              <p:cNvSpPr>
                <a:spLocks noChangeShapeType="1"/>
              </p:cNvSpPr>
              <p:nvPr/>
            </p:nvSpPr>
            <p:spPr bwMode="auto">
              <a:xfrm>
                <a:off x="1104" y="3072"/>
                <a:ext cx="2208" cy="0"/>
              </a:xfrm>
              <a:prstGeom prst="line">
                <a:avLst/>
              </a:prstGeom>
              <a:noFill/>
              <a:ln w="158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chemeClr val="bg2"/>
                  </a:solidFill>
                </a:endParaRPr>
              </a:p>
            </p:txBody>
          </p:sp>
          <p:sp>
            <p:nvSpPr>
              <p:cNvPr id="17" name="Line 75"/>
              <p:cNvSpPr>
                <a:spLocks noChangeShapeType="1"/>
              </p:cNvSpPr>
              <p:nvPr/>
            </p:nvSpPr>
            <p:spPr bwMode="auto">
              <a:xfrm rot="10800000">
                <a:off x="5616" y="2928"/>
                <a:ext cx="0" cy="144"/>
              </a:xfrm>
              <a:prstGeom prst="line">
                <a:avLst/>
              </a:prstGeom>
              <a:noFill/>
              <a:ln w="158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chemeClr val="bg2"/>
                  </a:solidFill>
                </a:endParaRPr>
              </a:p>
            </p:txBody>
          </p:sp>
          <p:sp>
            <p:nvSpPr>
              <p:cNvPr id="18" name="Line 76"/>
              <p:cNvSpPr>
                <a:spLocks noChangeShapeType="1"/>
              </p:cNvSpPr>
              <p:nvPr/>
            </p:nvSpPr>
            <p:spPr bwMode="auto">
              <a:xfrm rot="10800000" flipH="1" flipV="1">
                <a:off x="3456" y="3072"/>
                <a:ext cx="2160" cy="0"/>
              </a:xfrm>
              <a:prstGeom prst="line">
                <a:avLst/>
              </a:prstGeom>
              <a:noFill/>
              <a:ln w="158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chemeClr val="bg2"/>
                  </a:solidFill>
                </a:endParaRPr>
              </a:p>
            </p:txBody>
          </p:sp>
          <p:sp>
            <p:nvSpPr>
              <p:cNvPr id="19" name="Line 77"/>
              <p:cNvSpPr>
                <a:spLocks noChangeShapeType="1"/>
              </p:cNvSpPr>
              <p:nvPr/>
            </p:nvSpPr>
            <p:spPr bwMode="auto">
              <a:xfrm rot="10800000">
                <a:off x="3408" y="2928"/>
                <a:ext cx="2208" cy="0"/>
              </a:xfrm>
              <a:prstGeom prst="line">
                <a:avLst/>
              </a:prstGeom>
              <a:noFill/>
              <a:ln w="158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chemeClr val="bg2"/>
                  </a:solidFill>
                </a:endParaRPr>
              </a:p>
            </p:txBody>
          </p:sp>
          <p:grpSp>
            <p:nvGrpSpPr>
              <p:cNvPr id="20" name="Group 78"/>
              <p:cNvGrpSpPr>
                <a:grpSpLocks/>
              </p:cNvGrpSpPr>
              <p:nvPr/>
            </p:nvGrpSpPr>
            <p:grpSpPr bwMode="auto">
              <a:xfrm>
                <a:off x="3216" y="2784"/>
                <a:ext cx="96" cy="528"/>
                <a:chOff x="2544" y="3168"/>
                <a:chExt cx="96" cy="528"/>
              </a:xfrm>
            </p:grpSpPr>
            <p:sp>
              <p:nvSpPr>
                <p:cNvPr id="25" name="Line 79"/>
                <p:cNvSpPr>
                  <a:spLocks noChangeShapeType="1"/>
                </p:cNvSpPr>
                <p:nvPr/>
              </p:nvSpPr>
              <p:spPr bwMode="auto">
                <a:xfrm flipH="1">
                  <a:off x="2544" y="3168"/>
                  <a:ext cx="48" cy="240"/>
                </a:xfrm>
                <a:prstGeom prst="line">
                  <a:avLst/>
                </a:prstGeom>
                <a:noFill/>
                <a:ln w="9525">
                  <a:solidFill>
                    <a:schemeClr val="bg2"/>
                  </a:solidFill>
                  <a:round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>
                    <a:solidFill>
                      <a:schemeClr val="bg2"/>
                    </a:solidFill>
                  </a:endParaRPr>
                </a:p>
              </p:txBody>
            </p:sp>
            <p:sp>
              <p:nvSpPr>
                <p:cNvPr id="26" name="Line 80"/>
                <p:cNvSpPr>
                  <a:spLocks noChangeShapeType="1"/>
                </p:cNvSpPr>
                <p:nvPr/>
              </p:nvSpPr>
              <p:spPr bwMode="auto">
                <a:xfrm flipV="1">
                  <a:off x="2544" y="3360"/>
                  <a:ext cx="96" cy="48"/>
                </a:xfrm>
                <a:prstGeom prst="line">
                  <a:avLst/>
                </a:prstGeom>
                <a:noFill/>
                <a:ln w="9525">
                  <a:solidFill>
                    <a:schemeClr val="bg2"/>
                  </a:solidFill>
                  <a:round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>
                    <a:solidFill>
                      <a:schemeClr val="bg2"/>
                    </a:solidFill>
                  </a:endParaRPr>
                </a:p>
              </p:txBody>
            </p:sp>
            <p:sp>
              <p:nvSpPr>
                <p:cNvPr id="27" name="Line 81"/>
                <p:cNvSpPr>
                  <a:spLocks noChangeShapeType="1"/>
                </p:cNvSpPr>
                <p:nvPr/>
              </p:nvSpPr>
              <p:spPr bwMode="auto">
                <a:xfrm flipH="1">
                  <a:off x="2592" y="3360"/>
                  <a:ext cx="48" cy="336"/>
                </a:xfrm>
                <a:prstGeom prst="line">
                  <a:avLst/>
                </a:prstGeom>
                <a:noFill/>
                <a:ln w="9525">
                  <a:solidFill>
                    <a:schemeClr val="bg2"/>
                  </a:solidFill>
                  <a:round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>
                    <a:solidFill>
                      <a:schemeClr val="bg2"/>
                    </a:solidFill>
                  </a:endParaRPr>
                </a:p>
              </p:txBody>
            </p:sp>
          </p:grpSp>
          <p:grpSp>
            <p:nvGrpSpPr>
              <p:cNvPr id="21" name="Group 82"/>
              <p:cNvGrpSpPr>
                <a:grpSpLocks/>
              </p:cNvGrpSpPr>
              <p:nvPr/>
            </p:nvGrpSpPr>
            <p:grpSpPr bwMode="auto">
              <a:xfrm>
                <a:off x="3360" y="2784"/>
                <a:ext cx="96" cy="528"/>
                <a:chOff x="2544" y="3168"/>
                <a:chExt cx="96" cy="528"/>
              </a:xfrm>
            </p:grpSpPr>
            <p:sp>
              <p:nvSpPr>
                <p:cNvPr id="22" name="Line 83"/>
                <p:cNvSpPr>
                  <a:spLocks noChangeShapeType="1"/>
                </p:cNvSpPr>
                <p:nvPr/>
              </p:nvSpPr>
              <p:spPr bwMode="auto">
                <a:xfrm flipH="1">
                  <a:off x="2544" y="3168"/>
                  <a:ext cx="48" cy="240"/>
                </a:xfrm>
                <a:prstGeom prst="line">
                  <a:avLst/>
                </a:prstGeom>
                <a:noFill/>
                <a:ln w="9525">
                  <a:solidFill>
                    <a:schemeClr val="bg2"/>
                  </a:solidFill>
                  <a:round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>
                    <a:solidFill>
                      <a:schemeClr val="bg2"/>
                    </a:solidFill>
                  </a:endParaRPr>
                </a:p>
              </p:txBody>
            </p:sp>
            <p:sp>
              <p:nvSpPr>
                <p:cNvPr id="23" name="Line 84"/>
                <p:cNvSpPr>
                  <a:spLocks noChangeShapeType="1"/>
                </p:cNvSpPr>
                <p:nvPr/>
              </p:nvSpPr>
              <p:spPr bwMode="auto">
                <a:xfrm flipV="1">
                  <a:off x="2544" y="3360"/>
                  <a:ext cx="96" cy="48"/>
                </a:xfrm>
                <a:prstGeom prst="line">
                  <a:avLst/>
                </a:prstGeom>
                <a:noFill/>
                <a:ln w="9525">
                  <a:solidFill>
                    <a:schemeClr val="bg2"/>
                  </a:solidFill>
                  <a:round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>
                    <a:solidFill>
                      <a:schemeClr val="bg2"/>
                    </a:solidFill>
                  </a:endParaRPr>
                </a:p>
              </p:txBody>
            </p:sp>
            <p:sp>
              <p:nvSpPr>
                <p:cNvPr id="24" name="Line 85"/>
                <p:cNvSpPr>
                  <a:spLocks noChangeShapeType="1"/>
                </p:cNvSpPr>
                <p:nvPr/>
              </p:nvSpPr>
              <p:spPr bwMode="auto">
                <a:xfrm flipH="1">
                  <a:off x="2592" y="3360"/>
                  <a:ext cx="48" cy="336"/>
                </a:xfrm>
                <a:prstGeom prst="line">
                  <a:avLst/>
                </a:prstGeom>
                <a:noFill/>
                <a:ln w="9525">
                  <a:solidFill>
                    <a:schemeClr val="bg2"/>
                  </a:solidFill>
                  <a:round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>
                    <a:solidFill>
                      <a:schemeClr val="bg2"/>
                    </a:solidFill>
                  </a:endParaRPr>
                </a:p>
              </p:txBody>
            </p:sp>
          </p:grpSp>
        </p:grpSp>
        <p:sp>
          <p:nvSpPr>
            <p:cNvPr id="6" name="Line 86"/>
            <p:cNvSpPr>
              <a:spLocks noChangeShapeType="1"/>
            </p:cNvSpPr>
            <p:nvPr/>
          </p:nvSpPr>
          <p:spPr bwMode="auto">
            <a:xfrm>
              <a:off x="1536" y="2928"/>
              <a:ext cx="0" cy="144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2"/>
                </a:solidFill>
              </a:endParaRPr>
            </a:p>
          </p:txBody>
        </p:sp>
        <p:sp>
          <p:nvSpPr>
            <p:cNvPr id="7" name="Line 87"/>
            <p:cNvSpPr>
              <a:spLocks noChangeShapeType="1"/>
            </p:cNvSpPr>
            <p:nvPr/>
          </p:nvSpPr>
          <p:spPr bwMode="auto">
            <a:xfrm>
              <a:off x="1968" y="2928"/>
              <a:ext cx="0" cy="144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2"/>
                </a:solidFill>
              </a:endParaRPr>
            </a:p>
          </p:txBody>
        </p:sp>
        <p:sp>
          <p:nvSpPr>
            <p:cNvPr id="8" name="Line 88"/>
            <p:cNvSpPr>
              <a:spLocks noChangeShapeType="1"/>
            </p:cNvSpPr>
            <p:nvPr/>
          </p:nvSpPr>
          <p:spPr bwMode="auto">
            <a:xfrm>
              <a:off x="2400" y="2928"/>
              <a:ext cx="0" cy="144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2"/>
                </a:solidFill>
              </a:endParaRPr>
            </a:p>
          </p:txBody>
        </p:sp>
        <p:sp>
          <p:nvSpPr>
            <p:cNvPr id="9" name="Line 89"/>
            <p:cNvSpPr>
              <a:spLocks noChangeShapeType="1"/>
            </p:cNvSpPr>
            <p:nvPr/>
          </p:nvSpPr>
          <p:spPr bwMode="auto">
            <a:xfrm>
              <a:off x="2832" y="2928"/>
              <a:ext cx="0" cy="144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2"/>
                </a:solidFill>
              </a:endParaRPr>
            </a:p>
          </p:txBody>
        </p:sp>
        <p:sp>
          <p:nvSpPr>
            <p:cNvPr id="10" name="Line 90"/>
            <p:cNvSpPr>
              <a:spLocks noChangeShapeType="1"/>
            </p:cNvSpPr>
            <p:nvPr/>
          </p:nvSpPr>
          <p:spPr bwMode="auto">
            <a:xfrm>
              <a:off x="5184" y="2928"/>
              <a:ext cx="0" cy="144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2"/>
                </a:solidFill>
              </a:endParaRPr>
            </a:p>
          </p:txBody>
        </p:sp>
        <p:sp>
          <p:nvSpPr>
            <p:cNvPr id="11" name="Line 91"/>
            <p:cNvSpPr>
              <a:spLocks noChangeShapeType="1"/>
            </p:cNvSpPr>
            <p:nvPr/>
          </p:nvSpPr>
          <p:spPr bwMode="auto">
            <a:xfrm>
              <a:off x="4752" y="2928"/>
              <a:ext cx="0" cy="144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2"/>
                </a:solidFill>
              </a:endParaRPr>
            </a:p>
          </p:txBody>
        </p:sp>
        <p:sp>
          <p:nvSpPr>
            <p:cNvPr id="12" name="Line 92"/>
            <p:cNvSpPr>
              <a:spLocks noChangeShapeType="1"/>
            </p:cNvSpPr>
            <p:nvPr/>
          </p:nvSpPr>
          <p:spPr bwMode="auto">
            <a:xfrm>
              <a:off x="4272" y="2928"/>
              <a:ext cx="0" cy="144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2"/>
                </a:solidFill>
              </a:endParaRPr>
            </a:p>
          </p:txBody>
        </p:sp>
        <p:sp>
          <p:nvSpPr>
            <p:cNvPr id="13" name="Line 93"/>
            <p:cNvSpPr>
              <a:spLocks noChangeShapeType="1"/>
            </p:cNvSpPr>
            <p:nvPr/>
          </p:nvSpPr>
          <p:spPr bwMode="auto">
            <a:xfrm>
              <a:off x="3792" y="2928"/>
              <a:ext cx="0" cy="144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2"/>
                </a:solidFill>
              </a:endParaRPr>
            </a:p>
          </p:txBody>
        </p:sp>
      </p:grpSp>
      <p:sp>
        <p:nvSpPr>
          <p:cNvPr id="28" name="Text Box 94"/>
          <p:cNvSpPr txBox="1">
            <a:spLocks noChangeArrowheads="1"/>
          </p:cNvSpPr>
          <p:nvPr/>
        </p:nvSpPr>
        <p:spPr bwMode="auto">
          <a:xfrm>
            <a:off x="1477682" y="6147493"/>
            <a:ext cx="434153" cy="4390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130046" tIns="65023" rIns="130046" bIns="65023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US" sz="2000" dirty="0">
                <a:solidFill>
                  <a:schemeClr val="bg2"/>
                </a:solidFill>
                <a:latin typeface="Arial" pitchFamily="-104" charset="0"/>
              </a:rPr>
              <a:t>A</a:t>
            </a:r>
          </a:p>
        </p:txBody>
      </p:sp>
      <p:sp>
        <p:nvSpPr>
          <p:cNvPr id="29" name="Text Box 95"/>
          <p:cNvSpPr txBox="1">
            <a:spLocks noChangeArrowheads="1"/>
          </p:cNvSpPr>
          <p:nvPr/>
        </p:nvSpPr>
        <p:spPr bwMode="auto">
          <a:xfrm>
            <a:off x="2471330" y="6147493"/>
            <a:ext cx="433702" cy="4390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130046" tIns="65023" rIns="130046" bIns="65023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US" sz="2000" dirty="0">
                <a:solidFill>
                  <a:schemeClr val="bg2"/>
                </a:solidFill>
                <a:latin typeface="Arial" pitchFamily="-104" charset="0"/>
              </a:rPr>
              <a:t>B</a:t>
            </a:r>
          </a:p>
        </p:txBody>
      </p:sp>
      <p:sp>
        <p:nvSpPr>
          <p:cNvPr id="30" name="Text Box 96"/>
          <p:cNvSpPr txBox="1">
            <a:spLocks noChangeArrowheads="1"/>
          </p:cNvSpPr>
          <p:nvPr/>
        </p:nvSpPr>
        <p:spPr bwMode="auto">
          <a:xfrm>
            <a:off x="3380912" y="6147493"/>
            <a:ext cx="447854" cy="4390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130046" tIns="65023" rIns="130046" bIns="65023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US" sz="2000" dirty="0">
                <a:solidFill>
                  <a:schemeClr val="bg2"/>
                </a:solidFill>
                <a:latin typeface="Arial" pitchFamily="-104" charset="0"/>
              </a:rPr>
              <a:t>C</a:t>
            </a:r>
          </a:p>
        </p:txBody>
      </p:sp>
      <p:sp>
        <p:nvSpPr>
          <p:cNvPr id="31" name="Text Box 97"/>
          <p:cNvSpPr txBox="1">
            <a:spLocks noChangeArrowheads="1"/>
          </p:cNvSpPr>
          <p:nvPr/>
        </p:nvSpPr>
        <p:spPr bwMode="auto">
          <a:xfrm>
            <a:off x="4453357" y="6147493"/>
            <a:ext cx="447854" cy="4390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130046" tIns="65023" rIns="130046" bIns="65023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US" sz="2000" dirty="0">
                <a:solidFill>
                  <a:schemeClr val="bg2"/>
                </a:solidFill>
                <a:latin typeface="Arial" pitchFamily="-104" charset="0"/>
              </a:rPr>
              <a:t>D</a:t>
            </a:r>
          </a:p>
        </p:txBody>
      </p:sp>
      <p:sp>
        <p:nvSpPr>
          <p:cNvPr id="32" name="Text Box 98"/>
          <p:cNvSpPr txBox="1">
            <a:spLocks noChangeArrowheads="1"/>
          </p:cNvSpPr>
          <p:nvPr/>
        </p:nvSpPr>
        <p:spPr bwMode="auto">
          <a:xfrm>
            <a:off x="5440308" y="6147493"/>
            <a:ext cx="433702" cy="4390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130046" tIns="65023" rIns="130046" bIns="65023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US" sz="2000" dirty="0">
                <a:solidFill>
                  <a:schemeClr val="bg2"/>
                </a:solidFill>
                <a:latin typeface="Arial" pitchFamily="-104" charset="0"/>
              </a:rPr>
              <a:t>E</a:t>
            </a:r>
          </a:p>
        </p:txBody>
      </p:sp>
      <p:sp>
        <p:nvSpPr>
          <p:cNvPr id="33" name="Text Box 99"/>
          <p:cNvSpPr txBox="1">
            <a:spLocks noChangeArrowheads="1"/>
          </p:cNvSpPr>
          <p:nvPr/>
        </p:nvSpPr>
        <p:spPr bwMode="auto">
          <a:xfrm>
            <a:off x="6631953" y="6147493"/>
            <a:ext cx="405274" cy="4390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130046" tIns="65023" rIns="130046" bIns="65023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US" sz="2000" dirty="0">
                <a:solidFill>
                  <a:schemeClr val="bg2"/>
                </a:solidFill>
                <a:latin typeface="Arial" pitchFamily="-104" charset="0"/>
              </a:rPr>
              <a:t>L</a:t>
            </a:r>
          </a:p>
        </p:txBody>
      </p:sp>
      <p:sp>
        <p:nvSpPr>
          <p:cNvPr id="34" name="Text Box 100"/>
          <p:cNvSpPr txBox="1">
            <a:spLocks noChangeArrowheads="1"/>
          </p:cNvSpPr>
          <p:nvPr/>
        </p:nvSpPr>
        <p:spPr bwMode="auto">
          <a:xfrm>
            <a:off x="7557133" y="6147493"/>
            <a:ext cx="476282" cy="4390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130046" tIns="65023" rIns="130046" bIns="65023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US" sz="2000" dirty="0">
                <a:solidFill>
                  <a:schemeClr val="bg2"/>
                </a:solidFill>
                <a:latin typeface="Arial" pitchFamily="-104" charset="0"/>
              </a:rPr>
              <a:t>M</a:t>
            </a:r>
          </a:p>
        </p:txBody>
      </p:sp>
      <p:sp>
        <p:nvSpPr>
          <p:cNvPr id="35" name="Text Box 101"/>
          <p:cNvSpPr txBox="1">
            <a:spLocks noChangeArrowheads="1"/>
          </p:cNvSpPr>
          <p:nvPr/>
        </p:nvSpPr>
        <p:spPr bwMode="auto">
          <a:xfrm>
            <a:off x="8639277" y="6147493"/>
            <a:ext cx="447854" cy="4390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130046" tIns="65023" rIns="130046" bIns="65023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US" sz="2000" dirty="0">
                <a:solidFill>
                  <a:schemeClr val="bg2"/>
                </a:solidFill>
                <a:latin typeface="Arial" pitchFamily="-104" charset="0"/>
              </a:rPr>
              <a:t>N</a:t>
            </a:r>
          </a:p>
        </p:txBody>
      </p:sp>
      <p:sp>
        <p:nvSpPr>
          <p:cNvPr id="36" name="Text Box 102"/>
          <p:cNvSpPr txBox="1">
            <a:spLocks noChangeArrowheads="1"/>
          </p:cNvSpPr>
          <p:nvPr/>
        </p:nvSpPr>
        <p:spPr bwMode="auto">
          <a:xfrm>
            <a:off x="9711356" y="6147493"/>
            <a:ext cx="462131" cy="4390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130046" tIns="65023" rIns="130046" bIns="65023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US" sz="2000" dirty="0">
                <a:solidFill>
                  <a:schemeClr val="bg2"/>
                </a:solidFill>
                <a:latin typeface="Arial" pitchFamily="-104" charset="0"/>
              </a:rPr>
              <a:t>O</a:t>
            </a:r>
          </a:p>
        </p:txBody>
      </p:sp>
      <p:sp>
        <p:nvSpPr>
          <p:cNvPr id="37" name="Text Box 103"/>
          <p:cNvSpPr txBox="1">
            <a:spLocks noChangeArrowheads="1"/>
          </p:cNvSpPr>
          <p:nvPr/>
        </p:nvSpPr>
        <p:spPr bwMode="auto">
          <a:xfrm>
            <a:off x="10673837" y="6147493"/>
            <a:ext cx="433702" cy="4390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130046" tIns="65023" rIns="130046" bIns="65023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US" sz="2000" dirty="0">
                <a:solidFill>
                  <a:schemeClr val="bg2"/>
                </a:solidFill>
                <a:latin typeface="Arial" pitchFamily="-104" charset="0"/>
              </a:rPr>
              <a:t>P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9" name="Shape 1889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73201">
              <a:defRPr sz="648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8000" dirty="0">
                <a:solidFill>
                  <a:srgbClr val="FFFFFF"/>
                </a:solidFill>
              </a:rPr>
              <a:t>LRU Troubles</a:t>
            </a:r>
          </a:p>
        </p:txBody>
      </p:sp>
      <p:graphicFrame>
        <p:nvGraphicFramePr>
          <p:cNvPr id="1890" name="Table 1890"/>
          <p:cNvGraphicFramePr/>
          <p:nvPr/>
        </p:nvGraphicFramePr>
        <p:xfrm>
          <a:off x="9452426" y="2878201"/>
          <a:ext cx="2697597" cy="2718819"/>
        </p:xfrm>
        <a:graphic>
          <a:graphicData uri="http://schemas.openxmlformats.org/drawingml/2006/table">
            <a:tbl>
              <a:tblPr firstRow="1">
                <a:tableStyleId>{4C3C2611-4C71-4FC5-86AE-919BDF0F9419}</a:tableStyleId>
              </a:tblPr>
              <a:tblGrid>
                <a:gridCol w="995542"/>
                <a:gridCol w="706513"/>
                <a:gridCol w="995542"/>
              </a:tblGrid>
              <a:tr h="838539">
                <a:tc>
                  <a:txBody>
                    <a:bodyPr/>
                    <a:lstStyle/>
                    <a:p>
                      <a:pPr lvl="0" defTabSz="9144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400">
                          <a:solidFill>
                            <a:srgbClr val="FFFFFF"/>
                          </a:solidFill>
                        </a:rPr>
                        <a:t>Valid</a:t>
                      </a:r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lvl="0" defTabSz="9144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400">
                          <a:solidFill>
                            <a:srgbClr val="FFFFFF"/>
                          </a:solidFill>
                        </a:rPr>
                        <a:t>Virt</a:t>
                      </a:r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lvl="0" defTabSz="9144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400" dirty="0">
                          <a:solidFill>
                            <a:srgbClr val="FFFFFF"/>
                          </a:solidFill>
                        </a:rPr>
                        <a:t>Phys</a:t>
                      </a:r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</a:tr>
              <a:tr h="470070">
                <a:tc>
                  <a:txBody>
                    <a:bodyPr/>
                    <a:lstStyle/>
                    <a:p>
                      <a:pPr lvl="0" defTabSz="9144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lang="en-US" sz="2400" dirty="0" smtClean="0">
                          <a:solidFill>
                            <a:srgbClr val="FFFFFF"/>
                          </a:solidFill>
                        </a:rPr>
                        <a:t>0</a:t>
                      </a:r>
                      <a:endParaRPr sz="2400" dirty="0">
                        <a:solidFill>
                          <a:srgbClr val="FFFFFF"/>
                        </a:solidFill>
                      </a:endParaRPr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lvl="0" defTabSz="9144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lang="en-US" sz="2400" dirty="0" smtClean="0">
                          <a:solidFill>
                            <a:srgbClr val="FFFFFF"/>
                          </a:solidFill>
                        </a:rPr>
                        <a:t>?</a:t>
                      </a:r>
                      <a:endParaRPr sz="2400" dirty="0">
                        <a:solidFill>
                          <a:srgbClr val="FFFFFF"/>
                        </a:solidFill>
                      </a:endParaRPr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lvl="0" defTabSz="9144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400">
                          <a:solidFill>
                            <a:srgbClr val="FFFFFF"/>
                          </a:solidFill>
                        </a:rPr>
                        <a:t>?</a:t>
                      </a:r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</a:tr>
              <a:tr h="470070">
                <a:tc>
                  <a:txBody>
                    <a:bodyPr/>
                    <a:lstStyle/>
                    <a:p>
                      <a:pPr lvl="0" defTabSz="9144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lang="en-US" sz="2400" dirty="0" smtClean="0">
                          <a:solidFill>
                            <a:srgbClr val="FFFFFF"/>
                          </a:solidFill>
                        </a:rPr>
                        <a:t>0</a:t>
                      </a:r>
                      <a:endParaRPr sz="2400" dirty="0">
                        <a:solidFill>
                          <a:srgbClr val="FFFFFF"/>
                        </a:solidFill>
                      </a:endParaRPr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lvl="0" defTabSz="9144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lang="en-US" sz="2400" dirty="0" smtClean="0">
                          <a:solidFill>
                            <a:srgbClr val="FFFFFF"/>
                          </a:solidFill>
                        </a:rPr>
                        <a:t>?</a:t>
                      </a:r>
                      <a:endParaRPr sz="2400" dirty="0">
                        <a:solidFill>
                          <a:srgbClr val="FFFFFF"/>
                        </a:solidFill>
                      </a:endParaRPr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lvl="0" defTabSz="9144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400">
                          <a:solidFill>
                            <a:srgbClr val="FFFFFF"/>
                          </a:solidFill>
                        </a:rPr>
                        <a:t>?</a:t>
                      </a:r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</a:tr>
              <a:tr h="470070">
                <a:tc>
                  <a:txBody>
                    <a:bodyPr/>
                    <a:lstStyle/>
                    <a:p>
                      <a:pPr lvl="0" defTabSz="9144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lang="en-US" sz="2400" dirty="0" smtClean="0">
                          <a:solidFill>
                            <a:srgbClr val="FFFFFF"/>
                          </a:solidFill>
                        </a:rPr>
                        <a:t>0</a:t>
                      </a:r>
                      <a:endParaRPr sz="2400" dirty="0">
                        <a:solidFill>
                          <a:srgbClr val="FFFFFF"/>
                        </a:solidFill>
                      </a:endParaRPr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lvl="0" defTabSz="9144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lang="en-US" sz="2400" dirty="0" smtClean="0">
                          <a:solidFill>
                            <a:srgbClr val="FFFFFF"/>
                          </a:solidFill>
                        </a:rPr>
                        <a:t>?</a:t>
                      </a:r>
                      <a:endParaRPr sz="2400" dirty="0">
                        <a:solidFill>
                          <a:srgbClr val="FFFFFF"/>
                        </a:solidFill>
                      </a:endParaRPr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lvl="0" defTabSz="9144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400">
                          <a:solidFill>
                            <a:srgbClr val="FFFFFF"/>
                          </a:solidFill>
                        </a:rPr>
                        <a:t>?</a:t>
                      </a:r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</a:tr>
              <a:tr h="470070">
                <a:tc>
                  <a:txBody>
                    <a:bodyPr/>
                    <a:lstStyle/>
                    <a:p>
                      <a:pPr lvl="0" defTabSz="9144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400">
                          <a:solidFill>
                            <a:srgbClr val="FFFFFF"/>
                          </a:solidFill>
                        </a:rPr>
                        <a:t>0</a:t>
                      </a:r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lvl="0" defTabSz="9144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lang="en-US" sz="2400" dirty="0" smtClean="0">
                          <a:solidFill>
                            <a:srgbClr val="FFFFFF"/>
                          </a:solidFill>
                        </a:rPr>
                        <a:t>?</a:t>
                      </a:r>
                      <a:endParaRPr sz="2400" dirty="0">
                        <a:solidFill>
                          <a:srgbClr val="FFFFFF"/>
                        </a:solidFill>
                      </a:endParaRPr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lvl="0" defTabSz="9144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400" dirty="0">
                          <a:solidFill>
                            <a:srgbClr val="FFFFFF"/>
                          </a:solidFill>
                        </a:rPr>
                        <a:t>?</a:t>
                      </a:r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</a:tr>
            </a:tbl>
          </a:graphicData>
        </a:graphic>
      </p:graphicFrame>
      <p:sp>
        <p:nvSpPr>
          <p:cNvPr id="1891" name="Shape 1891"/>
          <p:cNvSpPr/>
          <p:nvPr/>
        </p:nvSpPr>
        <p:spPr>
          <a:xfrm>
            <a:off x="4439302" y="3647618"/>
            <a:ext cx="791674" cy="791674"/>
          </a:xfrm>
          <a:prstGeom prst="rect">
            <a:avLst/>
          </a:prstGeom>
          <a:solidFill>
            <a:srgbClr val="53585F"/>
          </a:solidFill>
          <a:ln w="38100">
            <a:solidFill>
              <a:srgbClr val="FFFF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>
                <a:solidFill>
                  <a:srgbClr val="DCDEE0"/>
                </a:solidFill>
              </a:defRPr>
            </a:pPr>
            <a:endParaRPr/>
          </a:p>
        </p:txBody>
      </p:sp>
      <p:sp>
        <p:nvSpPr>
          <p:cNvPr id="1892" name="Shape 1892"/>
          <p:cNvSpPr/>
          <p:nvPr/>
        </p:nvSpPr>
        <p:spPr>
          <a:xfrm>
            <a:off x="1909570" y="3733433"/>
            <a:ext cx="2344336" cy="47191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797" tIns="50797" rIns="50797" bIns="50797" anchor="ctr">
            <a:spAutoFit/>
          </a:bodyPr>
          <a:lstStyle>
            <a:lvl1pPr algn="r"/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400" dirty="0"/>
              <a:t>virtual addresses: </a:t>
            </a:r>
          </a:p>
        </p:txBody>
      </p:sp>
      <p:sp>
        <p:nvSpPr>
          <p:cNvPr id="1893" name="Shape 1893"/>
          <p:cNvSpPr/>
          <p:nvPr/>
        </p:nvSpPr>
        <p:spPr>
          <a:xfrm>
            <a:off x="5226702" y="3647618"/>
            <a:ext cx="791674" cy="791674"/>
          </a:xfrm>
          <a:prstGeom prst="rect">
            <a:avLst/>
          </a:prstGeom>
          <a:solidFill>
            <a:srgbClr val="53585F"/>
          </a:solidFill>
          <a:ln w="38100">
            <a:solidFill>
              <a:srgbClr val="FFFF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>
                <a:solidFill>
                  <a:srgbClr val="DCDEE0"/>
                </a:solidFill>
              </a:defRPr>
            </a:pPr>
            <a:endParaRPr/>
          </a:p>
        </p:txBody>
      </p:sp>
      <p:sp>
        <p:nvSpPr>
          <p:cNvPr id="1894" name="Shape 1894"/>
          <p:cNvSpPr/>
          <p:nvPr/>
        </p:nvSpPr>
        <p:spPr>
          <a:xfrm>
            <a:off x="5988702" y="3647618"/>
            <a:ext cx="791674" cy="791674"/>
          </a:xfrm>
          <a:prstGeom prst="rect">
            <a:avLst/>
          </a:prstGeom>
          <a:solidFill>
            <a:srgbClr val="53585F"/>
          </a:solidFill>
          <a:ln w="38100">
            <a:solidFill>
              <a:srgbClr val="FFFF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>
                <a:solidFill>
                  <a:srgbClr val="DCDEE0"/>
                </a:solidFill>
              </a:defRPr>
            </a:pPr>
            <a:endParaRPr/>
          </a:p>
        </p:txBody>
      </p:sp>
      <p:sp>
        <p:nvSpPr>
          <p:cNvPr id="1895" name="Shape 1895"/>
          <p:cNvSpPr/>
          <p:nvPr/>
        </p:nvSpPr>
        <p:spPr>
          <a:xfrm>
            <a:off x="6750702" y="3647618"/>
            <a:ext cx="791674" cy="791674"/>
          </a:xfrm>
          <a:prstGeom prst="rect">
            <a:avLst/>
          </a:prstGeom>
          <a:solidFill>
            <a:srgbClr val="53585F"/>
          </a:solidFill>
          <a:ln w="38100">
            <a:solidFill>
              <a:srgbClr val="FFFF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>
                <a:solidFill>
                  <a:srgbClr val="DCDEE0"/>
                </a:solidFill>
              </a:defRPr>
            </a:pPr>
            <a:endParaRPr/>
          </a:p>
        </p:txBody>
      </p:sp>
      <p:sp>
        <p:nvSpPr>
          <p:cNvPr id="1896" name="Shape 1896"/>
          <p:cNvSpPr/>
          <p:nvPr/>
        </p:nvSpPr>
        <p:spPr>
          <a:xfrm>
            <a:off x="7512701" y="3647618"/>
            <a:ext cx="791674" cy="791674"/>
          </a:xfrm>
          <a:prstGeom prst="rect">
            <a:avLst/>
          </a:prstGeom>
          <a:solidFill>
            <a:srgbClr val="53585F"/>
          </a:solidFill>
          <a:ln w="38100">
            <a:solidFill>
              <a:srgbClr val="FFFF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>
                <a:solidFill>
                  <a:srgbClr val="DCDEE0"/>
                </a:solidFill>
              </a:defRPr>
            </a:pPr>
            <a:endParaRPr/>
          </a:p>
        </p:txBody>
      </p:sp>
      <p:sp>
        <p:nvSpPr>
          <p:cNvPr id="1897" name="Shape 1897"/>
          <p:cNvSpPr/>
          <p:nvPr/>
        </p:nvSpPr>
        <p:spPr>
          <a:xfrm>
            <a:off x="4725010" y="4687008"/>
            <a:ext cx="220257" cy="37958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797" tIns="50797" rIns="50797" bIns="50797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dirty="0"/>
              <a:t>0</a:t>
            </a:r>
          </a:p>
        </p:txBody>
      </p:sp>
      <p:sp>
        <p:nvSpPr>
          <p:cNvPr id="1898" name="Shape 1898"/>
          <p:cNvSpPr/>
          <p:nvPr/>
        </p:nvSpPr>
        <p:spPr>
          <a:xfrm>
            <a:off x="5487010" y="4687008"/>
            <a:ext cx="220257" cy="37958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797" tIns="50797" rIns="50797" bIns="50797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dirty="0"/>
              <a:t>1</a:t>
            </a:r>
          </a:p>
        </p:txBody>
      </p:sp>
      <p:sp>
        <p:nvSpPr>
          <p:cNvPr id="1899" name="Shape 1899"/>
          <p:cNvSpPr/>
          <p:nvPr/>
        </p:nvSpPr>
        <p:spPr>
          <a:xfrm>
            <a:off x="6249011" y="4687008"/>
            <a:ext cx="220257" cy="37958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797" tIns="50797" rIns="50797" bIns="50797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dirty="0"/>
              <a:t>2</a:t>
            </a:r>
          </a:p>
        </p:txBody>
      </p:sp>
      <p:sp>
        <p:nvSpPr>
          <p:cNvPr id="1900" name="Shape 1900"/>
          <p:cNvSpPr/>
          <p:nvPr/>
        </p:nvSpPr>
        <p:spPr>
          <a:xfrm>
            <a:off x="7011011" y="4687008"/>
            <a:ext cx="220257" cy="37958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797" tIns="50797" rIns="50797" bIns="50797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dirty="0"/>
              <a:t>3</a:t>
            </a:r>
          </a:p>
        </p:txBody>
      </p:sp>
      <p:sp>
        <p:nvSpPr>
          <p:cNvPr id="1901" name="Shape 1901"/>
          <p:cNvSpPr/>
          <p:nvPr/>
        </p:nvSpPr>
        <p:spPr>
          <a:xfrm>
            <a:off x="7773010" y="4687008"/>
            <a:ext cx="220257" cy="37958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797" tIns="50797" rIns="50797" bIns="50797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dirty="0"/>
              <a:t>4</a:t>
            </a:r>
          </a:p>
        </p:txBody>
      </p:sp>
      <p:sp>
        <p:nvSpPr>
          <p:cNvPr id="1902" name="Shape 1902"/>
          <p:cNvSpPr/>
          <p:nvPr/>
        </p:nvSpPr>
        <p:spPr>
          <a:xfrm>
            <a:off x="4725010" y="2777028"/>
            <a:ext cx="1" cy="829773"/>
          </a:xfrm>
          <a:prstGeom prst="line">
            <a:avLst/>
          </a:prstGeom>
          <a:ln w="50800">
            <a:solidFill>
              <a:srgbClr val="FFFFFF"/>
            </a:solidFill>
            <a:miter lim="400000"/>
            <a:tailEnd type="triangle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17" name="TextBox 16"/>
          <p:cNvSpPr txBox="1"/>
          <p:nvPr/>
        </p:nvSpPr>
        <p:spPr>
          <a:xfrm>
            <a:off x="238034" y="6258525"/>
            <a:ext cx="12822741" cy="36625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3200" dirty="0" smtClean="0">
                <a:solidFill>
                  <a:srgbClr val="333333"/>
                </a:solidFill>
              </a:rPr>
              <a:t>Workload repeatedly accesses </a:t>
            </a:r>
            <a:r>
              <a:rPr lang="en-US" sz="3200" dirty="0" smtClean="0">
                <a:solidFill>
                  <a:srgbClr val="333333"/>
                </a:solidFill>
              </a:rPr>
              <a:t>same offset across 5 pages (</a:t>
            </a:r>
            <a:r>
              <a:rPr lang="en-US" sz="3200" dirty="0" err="1" smtClean="0">
                <a:solidFill>
                  <a:srgbClr val="333333"/>
                </a:solidFill>
              </a:rPr>
              <a:t>strided</a:t>
            </a:r>
            <a:r>
              <a:rPr lang="en-US" sz="3200" dirty="0" smtClean="0">
                <a:solidFill>
                  <a:srgbClr val="333333"/>
                </a:solidFill>
              </a:rPr>
              <a:t> access),</a:t>
            </a:r>
            <a:br>
              <a:rPr lang="en-US" sz="3200" dirty="0" smtClean="0">
                <a:solidFill>
                  <a:srgbClr val="333333"/>
                </a:solidFill>
              </a:rPr>
            </a:br>
            <a:r>
              <a:rPr lang="en-US" sz="3200" dirty="0" smtClean="0">
                <a:solidFill>
                  <a:srgbClr val="333333"/>
                </a:solidFill>
              </a:rPr>
              <a:t>but </a:t>
            </a:r>
            <a:r>
              <a:rPr lang="en-US" sz="3200" dirty="0" smtClean="0">
                <a:solidFill>
                  <a:srgbClr val="333333"/>
                </a:solidFill>
              </a:rPr>
              <a:t>only 4 TLB entries</a:t>
            </a:r>
          </a:p>
          <a:p>
            <a:pPr algn="l"/>
            <a:endParaRPr lang="en-US" sz="3200" dirty="0" smtClean="0">
              <a:solidFill>
                <a:srgbClr val="333333"/>
              </a:solidFill>
            </a:endParaRPr>
          </a:p>
          <a:p>
            <a:pPr algn="l"/>
            <a:r>
              <a:rPr lang="en-US" sz="3200" dirty="0" smtClean="0">
                <a:solidFill>
                  <a:srgbClr val="333333"/>
                </a:solidFill>
              </a:rPr>
              <a:t>What will TLB contents </a:t>
            </a:r>
            <a:r>
              <a:rPr lang="en-US" sz="3200" dirty="0" smtClean="0">
                <a:solidFill>
                  <a:srgbClr val="333333"/>
                </a:solidFill>
              </a:rPr>
              <a:t>be over time?</a:t>
            </a:r>
          </a:p>
          <a:p>
            <a:pPr algn="l"/>
            <a:r>
              <a:rPr lang="en-US" sz="3200" dirty="0" smtClean="0">
                <a:solidFill>
                  <a:srgbClr val="333333"/>
                </a:solidFill>
              </a:rPr>
              <a:t>How will TLB perform?</a:t>
            </a:r>
          </a:p>
          <a:p>
            <a:pPr algn="l"/>
            <a:endParaRPr lang="en-US" dirty="0" smtClean="0">
              <a:solidFill>
                <a:srgbClr val="333333"/>
              </a:solidFill>
            </a:endParaRPr>
          </a:p>
          <a:p>
            <a:pPr algn="l"/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Announcements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3494" y="2038662"/>
            <a:ext cx="12250898" cy="7714937"/>
          </a:xfrm>
        </p:spPr>
        <p:txBody>
          <a:bodyPr>
            <a:normAutofit fontScale="70000" lnSpcReduction="20000"/>
          </a:bodyPr>
          <a:lstStyle/>
          <a:p>
            <a:r>
              <a:rPr lang="en-US" sz="3800" dirty="0" smtClean="0"/>
              <a:t>P1: Due last </a:t>
            </a:r>
            <a:r>
              <a:rPr lang="en-US" sz="3800" dirty="0" smtClean="0"/>
              <a:t>Saturday : </a:t>
            </a:r>
            <a:r>
              <a:rPr lang="en-US" sz="3200" dirty="0" smtClean="0"/>
              <a:t>Graded </a:t>
            </a:r>
            <a:r>
              <a:rPr lang="en-US" sz="3200" dirty="0" smtClean="0"/>
              <a:t>soon</a:t>
            </a:r>
          </a:p>
          <a:p>
            <a:r>
              <a:rPr lang="en-US" sz="3800" dirty="0" smtClean="0"/>
              <a:t>Late </a:t>
            </a:r>
            <a:r>
              <a:rPr lang="en-US" sz="3800" dirty="0" err="1" smtClean="0"/>
              <a:t>handin</a:t>
            </a:r>
            <a:r>
              <a:rPr lang="en-US" sz="3800" dirty="0" smtClean="0"/>
              <a:t> </a:t>
            </a:r>
            <a:r>
              <a:rPr lang="en-US" sz="3800" dirty="0" smtClean="0"/>
              <a:t>directory for unusual circumstances</a:t>
            </a:r>
            <a:endParaRPr lang="en-US" sz="3800" dirty="0" smtClean="0"/>
          </a:p>
          <a:p>
            <a:r>
              <a:rPr lang="en-US" sz="3800" dirty="0" smtClean="0"/>
              <a:t>Project 2: Available now</a:t>
            </a:r>
          </a:p>
          <a:p>
            <a:pPr lvl="1"/>
            <a:r>
              <a:rPr lang="en-US" sz="3200" dirty="0" smtClean="0"/>
              <a:t>Due two weeks </a:t>
            </a:r>
            <a:r>
              <a:rPr lang="en-US" sz="3200" dirty="0" smtClean="0"/>
              <a:t>from yesterday: </a:t>
            </a:r>
            <a:r>
              <a:rPr lang="en-US" sz="3200" dirty="0" smtClean="0"/>
              <a:t>Monday, Oct 5</a:t>
            </a:r>
          </a:p>
          <a:p>
            <a:pPr lvl="1"/>
            <a:r>
              <a:rPr lang="en-US" sz="3200" dirty="0" smtClean="0"/>
              <a:t>Can work with project partner in your discussion section (unofficial)</a:t>
            </a:r>
          </a:p>
          <a:p>
            <a:pPr lvl="1"/>
            <a:r>
              <a:rPr lang="en-US" sz="3200" dirty="0" smtClean="0"/>
              <a:t>Two parts:</a:t>
            </a:r>
          </a:p>
          <a:p>
            <a:pPr lvl="2"/>
            <a:r>
              <a:rPr lang="en-US" sz="3200" dirty="0" smtClean="0"/>
              <a:t>Linux: Shell -- fork() and exec(), file redirection, history</a:t>
            </a:r>
          </a:p>
          <a:p>
            <a:pPr lvl="2"/>
            <a:r>
              <a:rPr lang="en-US" sz="3200" dirty="0" smtClean="0"/>
              <a:t>Xv6: Scheduler – simplistic MLFQ</a:t>
            </a:r>
          </a:p>
          <a:p>
            <a:pPr lvl="2"/>
            <a:r>
              <a:rPr lang="en-US" sz="3200" dirty="0" smtClean="0"/>
              <a:t>Two discussion videos again; watch early and often</a:t>
            </a:r>
            <a:r>
              <a:rPr lang="en-US" sz="3200" dirty="0" smtClean="0"/>
              <a:t>!</a:t>
            </a:r>
          </a:p>
          <a:p>
            <a:pPr lvl="1"/>
            <a:r>
              <a:rPr lang="en-US" sz="3200" b="1" dirty="0" smtClean="0"/>
              <a:t>Fill out form on course web page if you would like project partner assigned (5:35 Wed)</a:t>
            </a:r>
          </a:p>
          <a:p>
            <a:pPr lvl="1"/>
            <a:r>
              <a:rPr lang="en-US" sz="3200" b="1" dirty="0" smtClean="0"/>
              <a:t>Communicate with your project partner!</a:t>
            </a:r>
            <a:endParaRPr lang="en-US" sz="3200" b="1" dirty="0" smtClean="0"/>
          </a:p>
          <a:p>
            <a:r>
              <a:rPr lang="en-US" sz="3800" dirty="0" smtClean="0"/>
              <a:t>Exam 1: Two weeks, Thu 10/1 7:15 – 9:15 in </a:t>
            </a:r>
            <a:r>
              <a:rPr lang="en-US" sz="3800" b="1" dirty="0" smtClean="0"/>
              <a:t>Humanities Bldg, Room 3650</a:t>
            </a:r>
          </a:p>
          <a:p>
            <a:pPr lvl="1"/>
            <a:r>
              <a:rPr lang="en-US" sz="3200" dirty="0" smtClean="0"/>
              <a:t>Class time that day for review</a:t>
            </a:r>
          </a:p>
          <a:p>
            <a:pPr lvl="1"/>
            <a:r>
              <a:rPr lang="en-US" sz="3200" dirty="0" smtClean="0"/>
              <a:t>Look at </a:t>
            </a:r>
            <a:r>
              <a:rPr lang="en-US" sz="3200" dirty="0" err="1" smtClean="0"/>
              <a:t>homeworks</a:t>
            </a:r>
            <a:r>
              <a:rPr lang="en-US" sz="3200" dirty="0" smtClean="0"/>
              <a:t> / simulations for sample </a:t>
            </a:r>
            <a:r>
              <a:rPr lang="en-US" sz="3200" dirty="0" smtClean="0"/>
              <a:t>questions</a:t>
            </a:r>
          </a:p>
          <a:p>
            <a:pPr lvl="1"/>
            <a:r>
              <a:rPr lang="en-US" sz="3200" b="1" dirty="0" smtClean="0"/>
              <a:t>Fill out form on course web if you have academic conflict and must take alternate exam : </a:t>
            </a:r>
            <a:br>
              <a:rPr lang="en-US" sz="3200" b="1" dirty="0" smtClean="0"/>
            </a:br>
            <a:r>
              <a:rPr lang="en-US" sz="3200" b="1" dirty="0" smtClean="0"/>
              <a:t>DEADLINE THURSDAY; Notify Friday</a:t>
            </a:r>
            <a:endParaRPr lang="en-US" sz="3200" b="1" dirty="0" smtClean="0"/>
          </a:p>
          <a:p>
            <a:r>
              <a:rPr lang="en-US" sz="3800" dirty="0" smtClean="0"/>
              <a:t>Reading for </a:t>
            </a:r>
            <a:r>
              <a:rPr lang="en-US" sz="3800" dirty="0" smtClean="0"/>
              <a:t>today: </a:t>
            </a:r>
            <a:r>
              <a:rPr lang="en-US" sz="3200" dirty="0" smtClean="0"/>
              <a:t>Chapter 19</a:t>
            </a:r>
            <a:endParaRPr lang="en-US" sz="3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5" name="Shape 1905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73201">
              <a:defRPr sz="648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sz="6500" dirty="0" smtClean="0">
                <a:solidFill>
                  <a:srgbClr val="FFFFFF"/>
                </a:solidFill>
              </a:rPr>
              <a:t>TLB Replacement </a:t>
            </a:r>
            <a:r>
              <a:rPr sz="6500" dirty="0" smtClean="0">
                <a:solidFill>
                  <a:srgbClr val="FFFFFF"/>
                </a:solidFill>
              </a:rPr>
              <a:t>policies</a:t>
            </a:r>
            <a:endParaRPr sz="6500" dirty="0">
              <a:solidFill>
                <a:srgbClr val="FFFFFF"/>
              </a:solidFill>
            </a:endParaRPr>
          </a:p>
        </p:txBody>
      </p:sp>
      <p:sp>
        <p:nvSpPr>
          <p:cNvPr id="4" name="Shape 1906"/>
          <p:cNvSpPr txBox="1">
            <a:spLocks/>
          </p:cNvSpPr>
          <p:nvPr/>
        </p:nvSpPr>
        <p:spPr>
          <a:xfrm>
            <a:off x="744204" y="2436989"/>
            <a:ext cx="11514138" cy="5054601"/>
          </a:xfrm>
          <a:prstGeom prst="rect">
            <a:avLst/>
          </a:prstGeom>
        </p:spPr>
        <p:txBody>
          <a:bodyPr vert="horz" lIns="130039" tIns="65020" rIns="130039" bIns="65020" rtlCol="0">
            <a:normAutofit/>
          </a:bodyPr>
          <a:lstStyle>
            <a:lvl1pPr marL="401857" indent="-401857" algn="l" defTabSz="1300393" rtl="0" eaLnBrk="1" latinLnBrk="0" hangingPunct="1">
              <a:spcBef>
                <a:spcPts val="2844"/>
              </a:spcBef>
              <a:buFont typeface="Calisto MT" pitchFamily="18" charset="0"/>
              <a:buChar char="•"/>
              <a:defRPr sz="3400" kern="12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1pPr>
            <a:lvl2pPr marL="821776" indent="-419919" algn="l" defTabSz="1300393" rtl="0" eaLnBrk="1" latinLnBrk="0" hangingPunct="1">
              <a:spcBef>
                <a:spcPts val="853"/>
              </a:spcBef>
              <a:buClr>
                <a:schemeClr val="bg2">
                  <a:lumMod val="60000"/>
                  <a:lumOff val="40000"/>
                </a:schemeClr>
              </a:buClr>
              <a:buFont typeface="Calisto MT" pitchFamily="18" charset="0"/>
              <a:buChar char="•"/>
              <a:defRPr sz="3100" kern="12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2pPr>
            <a:lvl3pPr marL="1223634" indent="-401857" algn="l" defTabSz="1300393" rtl="0" eaLnBrk="1" latinLnBrk="0" hangingPunct="1">
              <a:spcBef>
                <a:spcPts val="853"/>
              </a:spcBef>
              <a:buFont typeface="Calisto MT" pitchFamily="18" charset="0"/>
              <a:buChar char="•"/>
              <a:defRPr sz="2800" kern="12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3pPr>
            <a:lvl4pPr marL="1625492" indent="-401857" algn="l" defTabSz="1300393" rtl="0" eaLnBrk="1" latinLnBrk="0" hangingPunct="1">
              <a:spcBef>
                <a:spcPts val="853"/>
              </a:spcBef>
              <a:buClr>
                <a:schemeClr val="bg2">
                  <a:lumMod val="60000"/>
                  <a:lumOff val="40000"/>
                </a:schemeClr>
              </a:buClr>
              <a:buFont typeface="Calisto MT" pitchFamily="18" charset="0"/>
              <a:buChar char="•"/>
              <a:defRPr sz="2600" kern="12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4pPr>
            <a:lvl5pPr marL="2027349" indent="-401857" algn="l" defTabSz="1300393" rtl="0" eaLnBrk="1" latinLnBrk="0" hangingPunct="1">
              <a:spcBef>
                <a:spcPts val="853"/>
              </a:spcBef>
              <a:buFont typeface="Calisto MT" pitchFamily="18" charset="0"/>
              <a:buChar char="•"/>
              <a:defRPr sz="2600" kern="12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5pPr>
            <a:lvl6pPr marL="3576081" indent="-325098" algn="l" defTabSz="130039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226278" indent="-325098" algn="l" defTabSz="130039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876475" indent="-325098" algn="l" defTabSz="130039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526671" indent="-325098" algn="l" defTabSz="130039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Calisto MT" pitchFamily="18" charset="0"/>
              <a:buNone/>
              <a:defRPr sz="1800">
                <a:solidFill>
                  <a:srgbClr val="000000"/>
                </a:solidFill>
              </a:defRPr>
            </a:pPr>
            <a:r>
              <a:rPr lang="en-US" sz="3800" b="1" dirty="0" smtClean="0">
                <a:solidFill>
                  <a:srgbClr val="333333"/>
                </a:solidFill>
                <a:latin typeface="Helvetica"/>
                <a:ea typeface="Helvetica"/>
                <a:cs typeface="Helvetica"/>
                <a:sym typeface="Helvetica"/>
              </a:rPr>
              <a:t>LRU</a:t>
            </a:r>
            <a:r>
              <a:rPr lang="en-US" sz="3800" dirty="0" smtClean="0">
                <a:solidFill>
                  <a:srgbClr val="333333"/>
                </a:solidFill>
              </a:rPr>
              <a:t>: evict Least-Recently Used TLB slot when needed</a:t>
            </a:r>
          </a:p>
          <a:p>
            <a:pPr lvl="1">
              <a:buFont typeface="Calisto MT" pitchFamily="18" charset="0"/>
              <a:buNone/>
              <a:defRPr sz="1800">
                <a:solidFill>
                  <a:srgbClr val="000000"/>
                </a:solidFill>
              </a:defRPr>
            </a:pPr>
            <a:r>
              <a:rPr lang="en-US" sz="3500" dirty="0" smtClean="0">
                <a:solidFill>
                  <a:srgbClr val="333333"/>
                </a:solidFill>
              </a:rPr>
              <a:t>(More on LRU later in policies next week)</a:t>
            </a:r>
          </a:p>
          <a:p>
            <a:pPr>
              <a:buFont typeface="Calisto MT" pitchFamily="18" charset="0"/>
              <a:buNone/>
              <a:defRPr sz="1800">
                <a:solidFill>
                  <a:srgbClr val="000000"/>
                </a:solidFill>
              </a:defRPr>
            </a:pPr>
            <a:r>
              <a:rPr lang="en-US" sz="3800" b="1" dirty="0" smtClean="0">
                <a:solidFill>
                  <a:srgbClr val="333333"/>
                </a:solidFill>
                <a:latin typeface="Helvetica"/>
                <a:ea typeface="Helvetica"/>
                <a:cs typeface="Helvetica"/>
                <a:sym typeface="Helvetica"/>
              </a:rPr>
              <a:t>Random</a:t>
            </a:r>
            <a:r>
              <a:rPr lang="en-US" sz="3800" dirty="0" smtClean="0">
                <a:solidFill>
                  <a:srgbClr val="333333"/>
                </a:solidFill>
              </a:rPr>
              <a:t>: Evict randomly </a:t>
            </a:r>
            <a:r>
              <a:rPr lang="en-US" sz="3800" dirty="0" err="1" smtClean="0">
                <a:solidFill>
                  <a:srgbClr val="333333"/>
                </a:solidFill>
              </a:rPr>
              <a:t>choosen</a:t>
            </a:r>
            <a:r>
              <a:rPr lang="en-US" sz="3800" dirty="0" smtClean="0">
                <a:solidFill>
                  <a:srgbClr val="333333"/>
                </a:solidFill>
              </a:rPr>
              <a:t> entry </a:t>
            </a:r>
          </a:p>
          <a:p>
            <a:pPr lvl="0">
              <a:buNone/>
              <a:defRPr sz="1800">
                <a:solidFill>
                  <a:srgbClr val="000000"/>
                </a:solidFill>
              </a:defRPr>
            </a:pPr>
            <a:r>
              <a:rPr lang="en-US" sz="3800" dirty="0">
                <a:solidFill>
                  <a:srgbClr val="333333"/>
                </a:solidFill>
              </a:rPr>
              <a:t>Sometimes random is better than a “smart” policy!</a:t>
            </a:r>
            <a:endParaRPr lang="en-US" sz="3800" dirty="0">
              <a:solidFill>
                <a:srgbClr val="333333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TLB </a:t>
            </a:r>
            <a:r>
              <a:rPr lang="en-US" dirty="0" smtClean="0"/>
              <a:t>PERFORMANCE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7389" y="2600962"/>
            <a:ext cx="12345400" cy="6111805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How can system improve TLB performance </a:t>
            </a:r>
            <a:r>
              <a:rPr lang="en-US" dirty="0" smtClean="0"/>
              <a:t>(hit rate) given </a:t>
            </a:r>
            <a:r>
              <a:rPr lang="en-US" dirty="0" smtClean="0"/>
              <a:t>fixed number of TLB </a:t>
            </a:r>
            <a:r>
              <a:rPr lang="en-US" dirty="0" smtClean="0"/>
              <a:t>entries?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Increase page size </a:t>
            </a:r>
            <a:endParaRPr lang="en-US" dirty="0" smtClean="0"/>
          </a:p>
          <a:p>
            <a:pPr lvl="1">
              <a:buNone/>
            </a:pPr>
            <a:r>
              <a:rPr lang="en-US" dirty="0"/>
              <a:t>F</a:t>
            </a:r>
            <a:r>
              <a:rPr lang="en-US" dirty="0" smtClean="0"/>
              <a:t>ewer </a:t>
            </a:r>
            <a:r>
              <a:rPr lang="en-US" dirty="0" smtClean="0"/>
              <a:t>unique translations needed to access same amount of memory)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7" name="Shape 1917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73201">
              <a:defRPr sz="648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6500" dirty="0">
                <a:solidFill>
                  <a:srgbClr val="FFFFFF"/>
                </a:solidFill>
              </a:rPr>
              <a:t>Context Switches</a:t>
            </a:r>
          </a:p>
        </p:txBody>
      </p:sp>
      <p:sp>
        <p:nvSpPr>
          <p:cNvPr id="1918" name="Shape 1918"/>
          <p:cNvSpPr>
            <a:spLocks noGrp="1"/>
          </p:cNvSpPr>
          <p:nvPr>
            <p:ph type="body" idx="4294967295"/>
          </p:nvPr>
        </p:nvSpPr>
        <p:spPr>
          <a:xfrm>
            <a:off x="549499" y="2295682"/>
            <a:ext cx="11967288" cy="7028199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 lvl="0">
              <a:buNone/>
              <a:defRPr sz="1800">
                <a:solidFill>
                  <a:srgbClr val="000000"/>
                </a:solidFill>
              </a:defRPr>
            </a:pPr>
            <a:r>
              <a:rPr sz="3800" dirty="0">
                <a:effectLst/>
              </a:rPr>
              <a:t>What happens if a process uses </a:t>
            </a:r>
            <a:r>
              <a:rPr sz="3800" dirty="0" smtClean="0">
                <a:effectLst/>
              </a:rPr>
              <a:t>cached </a:t>
            </a:r>
            <a:r>
              <a:rPr sz="3800" dirty="0" smtClean="0">
                <a:effectLst/>
              </a:rPr>
              <a:t>TLB</a:t>
            </a:r>
            <a:r>
              <a:rPr lang="en-US" sz="3800" dirty="0" smtClean="0">
                <a:effectLst/>
              </a:rPr>
              <a:t> </a:t>
            </a:r>
            <a:r>
              <a:rPr sz="3800" dirty="0" smtClean="0">
                <a:effectLst/>
              </a:rPr>
              <a:t>entries </a:t>
            </a:r>
            <a:r>
              <a:rPr sz="3800" dirty="0">
                <a:effectLst/>
              </a:rPr>
              <a:t>from another process?</a:t>
            </a:r>
          </a:p>
          <a:p>
            <a:pPr lvl="0">
              <a:buNone/>
              <a:defRPr sz="1800">
                <a:solidFill>
                  <a:srgbClr val="000000"/>
                </a:solidFill>
              </a:defRPr>
            </a:pPr>
            <a:r>
              <a:rPr sz="3800" dirty="0" smtClean="0">
                <a:effectLst/>
              </a:rPr>
              <a:t>Solutions?</a:t>
            </a:r>
            <a:endParaRPr lang="en-US" sz="3800" dirty="0">
              <a:effectLst/>
            </a:endParaRPr>
          </a:p>
          <a:p>
            <a:pPr marL="742950" lvl="0" indent="-742950">
              <a:buFont typeface="+mj-lt"/>
              <a:buAutoNum type="arabicPeriod"/>
              <a:defRPr sz="1800">
                <a:solidFill>
                  <a:srgbClr val="000000"/>
                </a:solidFill>
              </a:defRPr>
            </a:pPr>
            <a:r>
              <a:rPr lang="en-US" sz="3800" dirty="0" smtClean="0">
                <a:effectLst/>
              </a:rPr>
              <a:t>Fl</a:t>
            </a:r>
            <a:r>
              <a:rPr sz="3800" dirty="0" smtClean="0">
                <a:effectLst/>
              </a:rPr>
              <a:t>ush </a:t>
            </a:r>
            <a:r>
              <a:rPr sz="3800" dirty="0">
                <a:effectLst/>
              </a:rPr>
              <a:t>TLB on each </a:t>
            </a:r>
            <a:r>
              <a:rPr sz="3800" dirty="0" smtClean="0">
                <a:effectLst/>
              </a:rPr>
              <a:t>switch</a:t>
            </a:r>
            <a:endParaRPr lang="en-US" sz="3800" dirty="0" smtClean="0">
              <a:effectLst/>
            </a:endParaRPr>
          </a:p>
          <a:p>
            <a:pPr marL="1162869" lvl="1" indent="-742950">
              <a:defRPr sz="1800">
                <a:solidFill>
                  <a:srgbClr val="000000"/>
                </a:solidFill>
              </a:defRPr>
            </a:pPr>
            <a:r>
              <a:rPr lang="en-US" sz="3500" dirty="0" smtClean="0">
                <a:effectLst/>
              </a:rPr>
              <a:t>Costly; lose all recently cached translations</a:t>
            </a:r>
            <a:endParaRPr lang="en-US" sz="3500" dirty="0" smtClean="0">
              <a:effectLst/>
            </a:endParaRPr>
          </a:p>
          <a:p>
            <a:pPr marL="742950" lvl="0" indent="-742950">
              <a:buFont typeface="+mj-lt"/>
              <a:buAutoNum type="arabicPeriod"/>
              <a:defRPr sz="1800">
                <a:solidFill>
                  <a:srgbClr val="000000"/>
                </a:solidFill>
              </a:defRPr>
            </a:pPr>
            <a:r>
              <a:rPr lang="en-US" sz="3800" dirty="0" smtClean="0">
                <a:effectLst/>
              </a:rPr>
              <a:t>Track </a:t>
            </a:r>
            <a:r>
              <a:rPr sz="3800" dirty="0" smtClean="0">
                <a:effectLst/>
              </a:rPr>
              <a:t>which </a:t>
            </a:r>
            <a:r>
              <a:rPr sz="3800" dirty="0">
                <a:effectLst/>
              </a:rPr>
              <a:t>entries are for </a:t>
            </a:r>
            <a:r>
              <a:rPr lang="en-US" sz="3800" dirty="0" smtClean="0">
                <a:effectLst/>
              </a:rPr>
              <a:t>which </a:t>
            </a:r>
            <a:r>
              <a:rPr sz="3800" dirty="0" smtClean="0">
                <a:effectLst/>
              </a:rPr>
              <a:t>process</a:t>
            </a:r>
            <a:endParaRPr lang="en-US" sz="3800" dirty="0" smtClean="0">
              <a:effectLst/>
            </a:endParaRP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lang="en-US" sz="3500" dirty="0" smtClean="0">
                <a:solidFill>
                  <a:srgbClr val="333333"/>
                </a:solidFill>
                <a:effectLst/>
              </a:rPr>
              <a:t>Address Space Identifier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lang="en-US" sz="3500" dirty="0" smtClean="0">
                <a:solidFill>
                  <a:srgbClr val="333333"/>
                </a:solidFill>
                <a:effectLst/>
              </a:rPr>
              <a:t>Tag each TLB entry with an 8-bit ASID</a:t>
            </a:r>
            <a:br>
              <a:rPr lang="en-US" sz="3500" dirty="0" smtClean="0">
                <a:solidFill>
                  <a:srgbClr val="333333"/>
                </a:solidFill>
                <a:effectLst/>
              </a:rPr>
            </a:br>
            <a:r>
              <a:rPr lang="en-US" sz="3500" dirty="0" smtClean="0">
                <a:solidFill>
                  <a:srgbClr val="333333"/>
                </a:solidFill>
                <a:effectLst/>
              </a:rPr>
              <a:t> - how many </a:t>
            </a:r>
            <a:r>
              <a:rPr lang="en-US" sz="3500" dirty="0" err="1" smtClean="0">
                <a:solidFill>
                  <a:srgbClr val="333333"/>
                </a:solidFill>
                <a:effectLst/>
              </a:rPr>
              <a:t>ASIDs</a:t>
            </a:r>
            <a:r>
              <a:rPr lang="en-US" sz="3500" dirty="0" smtClean="0">
                <a:solidFill>
                  <a:srgbClr val="333333"/>
                </a:solidFill>
                <a:effectLst/>
              </a:rPr>
              <a:t> do we get?</a:t>
            </a:r>
            <a:br>
              <a:rPr lang="en-US" sz="3500" dirty="0" smtClean="0">
                <a:solidFill>
                  <a:srgbClr val="333333"/>
                </a:solidFill>
                <a:effectLst/>
              </a:rPr>
            </a:br>
            <a:r>
              <a:rPr lang="en-US" sz="3500" dirty="0" smtClean="0">
                <a:solidFill>
                  <a:srgbClr val="333333"/>
                </a:solidFill>
                <a:effectLst/>
              </a:rPr>
              <a:t> - why not use PIDs</a:t>
            </a:r>
            <a:r>
              <a:rPr lang="en-US" sz="3500" dirty="0" smtClean="0">
                <a:solidFill>
                  <a:srgbClr val="333333"/>
                </a:solidFill>
                <a:effectLst/>
              </a:rPr>
              <a:t>?</a:t>
            </a:r>
            <a:endParaRPr sz="38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3" name="Shape 2143"/>
          <p:cNvSpPr/>
          <p:nvPr/>
        </p:nvSpPr>
        <p:spPr>
          <a:xfrm flipH="1" flipV="1">
            <a:off x="4006533" y="3446680"/>
            <a:ext cx="453074" cy="1"/>
          </a:xfrm>
          <a:prstGeom prst="line">
            <a:avLst/>
          </a:prstGeom>
          <a:ln w="25400">
            <a:solidFill>
              <a:srgbClr val="FFFFFF"/>
            </a:solidFill>
            <a:miter lim="400000"/>
            <a:tailEnd type="triangle"/>
          </a:ln>
        </p:spPr>
        <p:txBody>
          <a:bodyPr lIns="50797" tIns="50797" rIns="50797" bIns="50797" anchor="ctr"/>
          <a:lstStyle/>
          <a:p>
            <a:pPr lvl="0">
              <a:defRPr sz="2600"/>
            </a:pPr>
            <a:endParaRPr/>
          </a:p>
        </p:txBody>
      </p:sp>
      <p:sp>
        <p:nvSpPr>
          <p:cNvPr id="2144" name="Shape 2144"/>
          <p:cNvSpPr/>
          <p:nvPr/>
        </p:nvSpPr>
        <p:spPr>
          <a:xfrm>
            <a:off x="1428326" y="3824276"/>
            <a:ext cx="2500521" cy="762041"/>
          </a:xfrm>
          <a:prstGeom prst="rect">
            <a:avLst/>
          </a:prstGeom>
          <a:solidFill>
            <a:srgbClr val="E8A433"/>
          </a:solidFill>
          <a:ln w="25400">
            <a:solidFill>
              <a:srgbClr val="DCDEE0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6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dirty="0"/>
              <a:t>P1</a:t>
            </a:r>
          </a:p>
        </p:txBody>
      </p:sp>
      <p:sp>
        <p:nvSpPr>
          <p:cNvPr id="2145" name="Shape 2145"/>
          <p:cNvSpPr/>
          <p:nvPr/>
        </p:nvSpPr>
        <p:spPr>
          <a:xfrm>
            <a:off x="1428326" y="4586275"/>
            <a:ext cx="2500521" cy="762042"/>
          </a:xfrm>
          <a:prstGeom prst="rect">
            <a:avLst/>
          </a:prstGeom>
          <a:solidFill>
            <a:srgbClr val="5747C1"/>
          </a:solidFill>
          <a:ln w="25400">
            <a:solidFill>
              <a:srgbClr val="DCDEE0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6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dirty="0"/>
              <a:t>P2</a:t>
            </a:r>
          </a:p>
        </p:txBody>
      </p:sp>
      <p:sp>
        <p:nvSpPr>
          <p:cNvPr id="2146" name="Shape 2146"/>
          <p:cNvSpPr/>
          <p:nvPr/>
        </p:nvSpPr>
        <p:spPr>
          <a:xfrm>
            <a:off x="1428326" y="5348276"/>
            <a:ext cx="2500521" cy="762042"/>
          </a:xfrm>
          <a:prstGeom prst="rect">
            <a:avLst/>
          </a:prstGeom>
          <a:solidFill>
            <a:srgbClr val="5747C1"/>
          </a:solidFill>
          <a:ln w="25400">
            <a:solidFill>
              <a:srgbClr val="DCDEE0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6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dirty="0"/>
              <a:t>P2</a:t>
            </a:r>
          </a:p>
        </p:txBody>
      </p:sp>
      <p:sp>
        <p:nvSpPr>
          <p:cNvPr id="2147" name="Shape 2147"/>
          <p:cNvSpPr/>
          <p:nvPr/>
        </p:nvSpPr>
        <p:spPr>
          <a:xfrm>
            <a:off x="1428326" y="6110276"/>
            <a:ext cx="2500521" cy="762042"/>
          </a:xfrm>
          <a:prstGeom prst="rect">
            <a:avLst/>
          </a:prstGeom>
          <a:solidFill>
            <a:srgbClr val="E8A433"/>
          </a:solidFill>
          <a:ln w="25400">
            <a:solidFill>
              <a:srgbClr val="DCDEE0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6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dirty="0"/>
              <a:t>P1</a:t>
            </a:r>
          </a:p>
        </p:txBody>
      </p:sp>
      <p:sp>
        <p:nvSpPr>
          <p:cNvPr id="2148" name="Shape 2148"/>
          <p:cNvSpPr/>
          <p:nvPr/>
        </p:nvSpPr>
        <p:spPr>
          <a:xfrm>
            <a:off x="1428326" y="3062275"/>
            <a:ext cx="2500521" cy="491568"/>
          </a:xfrm>
          <a:prstGeom prst="rect">
            <a:avLst/>
          </a:prstGeom>
          <a:solidFill>
            <a:srgbClr val="53585F"/>
          </a:solidFill>
          <a:ln w="25400">
            <a:solidFill>
              <a:srgbClr val="DCDEE0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/>
          <a:lstStyle>
            <a:lvl1pPr>
              <a:defRPr sz="20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dirty="0"/>
              <a:t>PT</a:t>
            </a:r>
          </a:p>
        </p:txBody>
      </p:sp>
      <p:sp>
        <p:nvSpPr>
          <p:cNvPr id="2149" name="Shape 2149"/>
          <p:cNvSpPr/>
          <p:nvPr/>
        </p:nvSpPr>
        <p:spPr>
          <a:xfrm>
            <a:off x="1428326" y="6872275"/>
            <a:ext cx="2500521" cy="762042"/>
          </a:xfrm>
          <a:prstGeom prst="rect">
            <a:avLst/>
          </a:prstGeom>
          <a:solidFill>
            <a:srgbClr val="E8A433"/>
          </a:solidFill>
          <a:ln w="25400">
            <a:solidFill>
              <a:srgbClr val="DCDEE0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6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dirty="0"/>
              <a:t>P1</a:t>
            </a:r>
          </a:p>
        </p:txBody>
      </p:sp>
      <p:sp>
        <p:nvSpPr>
          <p:cNvPr id="2150" name="Shape 2150"/>
          <p:cNvSpPr/>
          <p:nvPr/>
        </p:nvSpPr>
        <p:spPr>
          <a:xfrm>
            <a:off x="675323" y="5931317"/>
            <a:ext cx="723850" cy="37958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797" tIns="50797" rIns="50797" bIns="50797" anchor="ctr">
            <a:spAutoFit/>
          </a:bodyPr>
          <a:lstStyle>
            <a:lvl1pPr algn="r">
              <a:defRPr sz="24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dirty="0"/>
              <a:t>16 KB</a:t>
            </a:r>
          </a:p>
        </p:txBody>
      </p:sp>
      <p:sp>
        <p:nvSpPr>
          <p:cNvPr id="2151" name="Shape 2151"/>
          <p:cNvSpPr/>
          <p:nvPr/>
        </p:nvSpPr>
        <p:spPr>
          <a:xfrm>
            <a:off x="675323" y="6655217"/>
            <a:ext cx="723850" cy="37958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797" tIns="50797" rIns="50797" bIns="50797" anchor="ctr">
            <a:spAutoFit/>
          </a:bodyPr>
          <a:lstStyle>
            <a:lvl1pPr algn="r">
              <a:defRPr sz="24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dirty="0"/>
              <a:t>20 KB</a:t>
            </a:r>
          </a:p>
        </p:txBody>
      </p:sp>
      <p:sp>
        <p:nvSpPr>
          <p:cNvPr id="2152" name="Shape 2152"/>
          <p:cNvSpPr/>
          <p:nvPr/>
        </p:nvSpPr>
        <p:spPr>
          <a:xfrm>
            <a:off x="675323" y="7417218"/>
            <a:ext cx="723850" cy="37958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797" tIns="50797" rIns="50797" bIns="50797" anchor="ctr">
            <a:spAutoFit/>
          </a:bodyPr>
          <a:lstStyle>
            <a:lvl1pPr algn="r">
              <a:defRPr sz="24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dirty="0"/>
              <a:t>24 KB</a:t>
            </a:r>
          </a:p>
        </p:txBody>
      </p:sp>
      <p:sp>
        <p:nvSpPr>
          <p:cNvPr id="2153" name="Shape 2153"/>
          <p:cNvSpPr/>
          <p:nvPr/>
        </p:nvSpPr>
        <p:spPr>
          <a:xfrm>
            <a:off x="792992" y="4407318"/>
            <a:ext cx="606180" cy="37958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797" tIns="50797" rIns="50797" bIns="50797" anchor="ctr">
            <a:spAutoFit/>
          </a:bodyPr>
          <a:lstStyle>
            <a:lvl1pPr algn="r">
              <a:defRPr sz="24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dirty="0"/>
              <a:t>8 KB</a:t>
            </a:r>
          </a:p>
        </p:txBody>
      </p:sp>
      <p:sp>
        <p:nvSpPr>
          <p:cNvPr id="2154" name="Shape 2154"/>
          <p:cNvSpPr/>
          <p:nvPr/>
        </p:nvSpPr>
        <p:spPr>
          <a:xfrm>
            <a:off x="675323" y="5169317"/>
            <a:ext cx="723850" cy="37958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797" tIns="50797" rIns="50797" bIns="50797" anchor="ctr">
            <a:spAutoFit/>
          </a:bodyPr>
          <a:lstStyle>
            <a:lvl1pPr algn="r">
              <a:defRPr sz="24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dirty="0"/>
              <a:t>12 KB</a:t>
            </a:r>
          </a:p>
        </p:txBody>
      </p:sp>
      <p:sp>
        <p:nvSpPr>
          <p:cNvPr id="2155" name="Shape 2155"/>
          <p:cNvSpPr/>
          <p:nvPr/>
        </p:nvSpPr>
        <p:spPr>
          <a:xfrm>
            <a:off x="792992" y="3645317"/>
            <a:ext cx="606180" cy="37958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797" tIns="50797" rIns="50797" bIns="50797" anchor="ctr">
            <a:spAutoFit/>
          </a:bodyPr>
          <a:lstStyle>
            <a:lvl1pPr algn="r">
              <a:defRPr sz="24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dirty="0"/>
              <a:t>4 KB</a:t>
            </a:r>
          </a:p>
        </p:txBody>
      </p:sp>
      <p:sp>
        <p:nvSpPr>
          <p:cNvPr id="2156" name="Shape 2156"/>
          <p:cNvSpPr/>
          <p:nvPr/>
        </p:nvSpPr>
        <p:spPr>
          <a:xfrm>
            <a:off x="792992" y="2883317"/>
            <a:ext cx="606180" cy="37958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797" tIns="50797" rIns="50797" bIns="50797" anchor="ctr">
            <a:spAutoFit/>
          </a:bodyPr>
          <a:lstStyle>
            <a:lvl1pPr algn="r">
              <a:defRPr sz="24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dirty="0"/>
              <a:t>0 KB</a:t>
            </a:r>
          </a:p>
        </p:txBody>
      </p:sp>
      <p:sp>
        <p:nvSpPr>
          <p:cNvPr id="2157" name="Shape 2157"/>
          <p:cNvSpPr/>
          <p:nvPr/>
        </p:nvSpPr>
        <p:spPr>
          <a:xfrm flipV="1">
            <a:off x="9523622" y="4813822"/>
            <a:ext cx="1" cy="4116951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797" tIns="50797" rIns="50797" bIns="50797" anchor="ctr"/>
          <a:lstStyle/>
          <a:p>
            <a:pPr lvl="0">
              <a:defRPr sz="2600"/>
            </a:pPr>
            <a:endParaRPr/>
          </a:p>
        </p:txBody>
      </p:sp>
      <p:sp>
        <p:nvSpPr>
          <p:cNvPr id="2158" name="Shape 2158"/>
          <p:cNvSpPr/>
          <p:nvPr/>
        </p:nvSpPr>
        <p:spPr>
          <a:xfrm flipH="1" flipV="1">
            <a:off x="6695782" y="5217321"/>
            <a:ext cx="5924240" cy="1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797" tIns="50797" rIns="50797" bIns="50797" anchor="ctr"/>
          <a:lstStyle/>
          <a:p>
            <a:pPr lvl="0">
              <a:defRPr sz="2600"/>
            </a:pPr>
            <a:endParaRPr/>
          </a:p>
        </p:txBody>
      </p:sp>
      <p:sp>
        <p:nvSpPr>
          <p:cNvPr id="2159" name="Shape 2159"/>
          <p:cNvSpPr/>
          <p:nvPr/>
        </p:nvSpPr>
        <p:spPr>
          <a:xfrm>
            <a:off x="6812455" y="4788316"/>
            <a:ext cx="2703984" cy="37958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797" tIns="50797" rIns="50797" bIns="50797" anchor="ctr">
            <a:spAutoFit/>
          </a:bodyPr>
          <a:lstStyle>
            <a:lvl1pPr algn="l">
              <a:defRPr sz="26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dirty="0"/>
              <a:t>Virtual</a:t>
            </a:r>
          </a:p>
        </p:txBody>
      </p:sp>
      <p:sp>
        <p:nvSpPr>
          <p:cNvPr id="2160" name="Shape 2160"/>
          <p:cNvSpPr/>
          <p:nvPr/>
        </p:nvSpPr>
        <p:spPr>
          <a:xfrm>
            <a:off x="9704258" y="4777503"/>
            <a:ext cx="2703984" cy="37958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797" tIns="50797" rIns="50797" bIns="50797" anchor="ctr">
            <a:spAutoFit/>
          </a:bodyPr>
          <a:lstStyle>
            <a:lvl1pPr algn="l">
              <a:defRPr sz="26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dirty="0"/>
              <a:t>Physical</a:t>
            </a:r>
          </a:p>
        </p:txBody>
      </p:sp>
      <p:sp>
        <p:nvSpPr>
          <p:cNvPr id="2161" name="Shape 2161"/>
          <p:cNvSpPr/>
          <p:nvPr/>
        </p:nvSpPr>
        <p:spPr>
          <a:xfrm>
            <a:off x="1428326" y="3446682"/>
            <a:ext cx="2500521" cy="377634"/>
          </a:xfrm>
          <a:prstGeom prst="rect">
            <a:avLst/>
          </a:prstGeom>
          <a:solidFill>
            <a:srgbClr val="A6AAA8"/>
          </a:solidFill>
          <a:ln w="25400">
            <a:solidFill>
              <a:srgbClr val="DCDEE0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/>
          <a:lstStyle>
            <a:lvl1pPr>
              <a:defRPr sz="20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dirty="0"/>
              <a:t>PT</a:t>
            </a:r>
          </a:p>
        </p:txBody>
      </p:sp>
      <p:sp>
        <p:nvSpPr>
          <p:cNvPr id="2162" name="Shape 2162"/>
          <p:cNvSpPr/>
          <p:nvPr/>
        </p:nvSpPr>
        <p:spPr>
          <a:xfrm>
            <a:off x="1428326" y="7634275"/>
            <a:ext cx="2500521" cy="762042"/>
          </a:xfrm>
          <a:prstGeom prst="rect">
            <a:avLst/>
          </a:prstGeom>
          <a:solidFill>
            <a:srgbClr val="5747C1"/>
          </a:solidFill>
          <a:ln w="25400">
            <a:solidFill>
              <a:srgbClr val="DCDEE0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6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dirty="0"/>
              <a:t>P2</a:t>
            </a:r>
          </a:p>
        </p:txBody>
      </p:sp>
      <p:sp>
        <p:nvSpPr>
          <p:cNvPr id="2163" name="Shape 2163"/>
          <p:cNvSpPr/>
          <p:nvPr/>
        </p:nvSpPr>
        <p:spPr>
          <a:xfrm>
            <a:off x="675323" y="8179217"/>
            <a:ext cx="723850" cy="37958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797" tIns="50797" rIns="50797" bIns="50797" anchor="ctr">
            <a:spAutoFit/>
          </a:bodyPr>
          <a:lstStyle>
            <a:lvl1pPr algn="r">
              <a:defRPr sz="24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dirty="0"/>
              <a:t>28 KB</a:t>
            </a:r>
          </a:p>
        </p:txBody>
      </p:sp>
      <p:sp>
        <p:nvSpPr>
          <p:cNvPr id="2164" name="Shape 2164"/>
          <p:cNvSpPr/>
          <p:nvPr/>
        </p:nvSpPr>
        <p:spPr>
          <a:xfrm>
            <a:off x="4459607" y="3158183"/>
            <a:ext cx="718139" cy="37958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797" tIns="50797" rIns="50797" bIns="50797" anchor="ctr">
            <a:spAutoFit/>
          </a:bodyPr>
          <a:lstStyle>
            <a:lvl1pPr algn="l">
              <a:defRPr sz="26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dirty="0"/>
              <a:t>PTBR</a:t>
            </a:r>
          </a:p>
        </p:txBody>
      </p:sp>
      <p:sp>
        <p:nvSpPr>
          <p:cNvPr id="2165" name="Shape 2165"/>
          <p:cNvSpPr/>
          <p:nvPr/>
        </p:nvSpPr>
        <p:spPr>
          <a:xfrm>
            <a:off x="6812455" y="5296317"/>
            <a:ext cx="2703984" cy="37958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797" tIns="50797" rIns="50797" bIns="50797" anchor="ctr">
            <a:spAutoFit/>
          </a:bodyPr>
          <a:lstStyle>
            <a:lvl1pPr algn="l">
              <a:defRPr sz="26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dirty="0"/>
              <a:t>load 0x1444</a:t>
            </a:r>
          </a:p>
        </p:txBody>
      </p:sp>
      <p:sp>
        <p:nvSpPr>
          <p:cNvPr id="2166" name="Shape 2166"/>
          <p:cNvSpPr/>
          <p:nvPr/>
        </p:nvSpPr>
        <p:spPr>
          <a:xfrm>
            <a:off x="9715651" y="5296317"/>
            <a:ext cx="3102790" cy="37958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797" tIns="50797" rIns="50797" bIns="50797" anchor="ctr">
            <a:spAutoFit/>
          </a:bodyPr>
          <a:lstStyle>
            <a:lvl1pPr algn="l">
              <a:defRPr sz="26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dirty="0"/>
              <a:t>load 0x2444</a:t>
            </a:r>
          </a:p>
        </p:txBody>
      </p:sp>
      <p:sp>
        <p:nvSpPr>
          <p:cNvPr id="2167" name="Shape 2167"/>
          <p:cNvSpPr/>
          <p:nvPr/>
        </p:nvSpPr>
        <p:spPr>
          <a:xfrm>
            <a:off x="6812455" y="5804316"/>
            <a:ext cx="2703984" cy="37958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797" tIns="50797" rIns="50797" bIns="50797" anchor="ctr">
            <a:spAutoFit/>
          </a:bodyPr>
          <a:lstStyle>
            <a:lvl1pPr algn="l">
              <a:defRPr sz="26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dirty="0"/>
              <a:t>load 0x1444</a:t>
            </a:r>
          </a:p>
        </p:txBody>
      </p:sp>
      <p:sp>
        <p:nvSpPr>
          <p:cNvPr id="2168" name="Shape 2168"/>
          <p:cNvSpPr/>
          <p:nvPr/>
        </p:nvSpPr>
        <p:spPr>
          <a:xfrm>
            <a:off x="9715651" y="5804316"/>
            <a:ext cx="3102790" cy="37958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797" tIns="50797" rIns="50797" bIns="50797" anchor="ctr">
            <a:spAutoFit/>
          </a:bodyPr>
          <a:lstStyle>
            <a:lvl1pPr algn="l">
              <a:defRPr sz="26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dirty="0"/>
              <a:t>load 0x5444</a:t>
            </a:r>
          </a:p>
        </p:txBody>
      </p:sp>
      <p:sp>
        <p:nvSpPr>
          <p:cNvPr id="2169" name="Shape 2169"/>
          <p:cNvSpPr/>
          <p:nvPr/>
        </p:nvSpPr>
        <p:spPr>
          <a:xfrm>
            <a:off x="9257432" y="2910533"/>
            <a:ext cx="2423985" cy="37958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797" tIns="50797" rIns="50797" bIns="50797" anchor="ctr">
            <a:spAutoFit/>
          </a:bodyPr>
          <a:lstStyle>
            <a:lvl1pPr algn="l">
              <a:defRPr sz="24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dirty="0"/>
              <a:t>P1 pagetable (ASID 11)</a:t>
            </a:r>
          </a:p>
        </p:txBody>
      </p:sp>
      <p:sp>
        <p:nvSpPr>
          <p:cNvPr id="2170" name="Shape 2170"/>
          <p:cNvSpPr/>
          <p:nvPr/>
        </p:nvSpPr>
        <p:spPr>
          <a:xfrm>
            <a:off x="6587295" y="2852674"/>
            <a:ext cx="641766" cy="495302"/>
          </a:xfrm>
          <a:prstGeom prst="rect">
            <a:avLst/>
          </a:prstGeom>
          <a:solidFill>
            <a:srgbClr val="53585F"/>
          </a:solidFill>
          <a:ln w="127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600" b="1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/>
            </a:pPr>
            <a:r>
              <a:rPr dirty="0"/>
              <a:t>1</a:t>
            </a:r>
          </a:p>
        </p:txBody>
      </p:sp>
      <p:sp>
        <p:nvSpPr>
          <p:cNvPr id="2171" name="Shape 2171"/>
          <p:cNvSpPr/>
          <p:nvPr/>
        </p:nvSpPr>
        <p:spPr>
          <a:xfrm>
            <a:off x="7240575" y="2852674"/>
            <a:ext cx="641766" cy="495302"/>
          </a:xfrm>
          <a:prstGeom prst="rect">
            <a:avLst/>
          </a:prstGeom>
          <a:solidFill>
            <a:srgbClr val="53585F"/>
          </a:solidFill>
          <a:ln w="127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600" b="1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/>
            </a:pPr>
            <a:r>
              <a:rPr dirty="0"/>
              <a:t>5</a:t>
            </a:r>
          </a:p>
        </p:txBody>
      </p:sp>
      <p:sp>
        <p:nvSpPr>
          <p:cNvPr id="2172" name="Shape 2172"/>
          <p:cNvSpPr/>
          <p:nvPr/>
        </p:nvSpPr>
        <p:spPr>
          <a:xfrm>
            <a:off x="7893854" y="2852674"/>
            <a:ext cx="641766" cy="495302"/>
          </a:xfrm>
          <a:prstGeom prst="rect">
            <a:avLst/>
          </a:prstGeom>
          <a:solidFill>
            <a:srgbClr val="53585F"/>
          </a:solidFill>
          <a:ln w="127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600" b="1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/>
            </a:pPr>
            <a:r>
              <a:rPr dirty="0"/>
              <a:t>4</a:t>
            </a:r>
          </a:p>
        </p:txBody>
      </p:sp>
      <p:sp>
        <p:nvSpPr>
          <p:cNvPr id="2173" name="Shape 2173"/>
          <p:cNvSpPr/>
          <p:nvPr/>
        </p:nvSpPr>
        <p:spPr>
          <a:xfrm>
            <a:off x="8478564" y="2852674"/>
            <a:ext cx="641766" cy="495302"/>
          </a:xfrm>
          <a:prstGeom prst="rect">
            <a:avLst/>
          </a:prstGeom>
          <a:solidFill>
            <a:srgbClr val="53585F"/>
          </a:solidFill>
          <a:ln w="127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600" b="1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/>
            </a:pPr>
            <a:r>
              <a:rPr dirty="0"/>
              <a:t>…</a:t>
            </a:r>
          </a:p>
        </p:txBody>
      </p:sp>
      <p:sp>
        <p:nvSpPr>
          <p:cNvPr id="2174" name="Shape 2174"/>
          <p:cNvSpPr/>
          <p:nvPr/>
        </p:nvSpPr>
        <p:spPr>
          <a:xfrm>
            <a:off x="9257432" y="3672532"/>
            <a:ext cx="2423985" cy="37958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797" tIns="50797" rIns="50797" bIns="50797" anchor="ctr">
            <a:spAutoFit/>
          </a:bodyPr>
          <a:lstStyle>
            <a:lvl1pPr algn="l">
              <a:defRPr sz="24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dirty="0"/>
              <a:t>P2 pagetable (ASID 12)</a:t>
            </a:r>
          </a:p>
        </p:txBody>
      </p:sp>
      <p:sp>
        <p:nvSpPr>
          <p:cNvPr id="2175" name="Shape 2175"/>
          <p:cNvSpPr/>
          <p:nvPr/>
        </p:nvSpPr>
        <p:spPr>
          <a:xfrm>
            <a:off x="6587297" y="3614674"/>
            <a:ext cx="641766" cy="495302"/>
          </a:xfrm>
          <a:prstGeom prst="rect">
            <a:avLst/>
          </a:prstGeom>
          <a:solidFill>
            <a:srgbClr val="A6AAA8"/>
          </a:solidFill>
          <a:ln w="127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600" b="1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/>
            </a:pPr>
            <a:r>
              <a:rPr dirty="0"/>
              <a:t>6</a:t>
            </a:r>
          </a:p>
        </p:txBody>
      </p:sp>
      <p:sp>
        <p:nvSpPr>
          <p:cNvPr id="2176" name="Shape 2176"/>
          <p:cNvSpPr/>
          <p:nvPr/>
        </p:nvSpPr>
        <p:spPr>
          <a:xfrm>
            <a:off x="7240575" y="3614674"/>
            <a:ext cx="641766" cy="495302"/>
          </a:xfrm>
          <a:prstGeom prst="rect">
            <a:avLst/>
          </a:prstGeom>
          <a:solidFill>
            <a:srgbClr val="A6AAA8"/>
          </a:solidFill>
          <a:ln w="127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600" b="1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/>
            </a:pPr>
            <a:r>
              <a:rPr dirty="0"/>
              <a:t>2</a:t>
            </a:r>
          </a:p>
        </p:txBody>
      </p:sp>
      <p:sp>
        <p:nvSpPr>
          <p:cNvPr id="2177" name="Shape 2177"/>
          <p:cNvSpPr/>
          <p:nvPr/>
        </p:nvSpPr>
        <p:spPr>
          <a:xfrm>
            <a:off x="7893854" y="3614674"/>
            <a:ext cx="641766" cy="495302"/>
          </a:xfrm>
          <a:prstGeom prst="rect">
            <a:avLst/>
          </a:prstGeom>
          <a:solidFill>
            <a:srgbClr val="A6AAA8"/>
          </a:solidFill>
          <a:ln w="127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600" b="1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/>
            </a:pPr>
            <a:r>
              <a:rPr dirty="0"/>
              <a:t>3</a:t>
            </a:r>
          </a:p>
        </p:txBody>
      </p:sp>
      <p:sp>
        <p:nvSpPr>
          <p:cNvPr id="2178" name="Shape 2178"/>
          <p:cNvSpPr/>
          <p:nvPr/>
        </p:nvSpPr>
        <p:spPr>
          <a:xfrm>
            <a:off x="8478564" y="3614674"/>
            <a:ext cx="641766" cy="495302"/>
          </a:xfrm>
          <a:prstGeom prst="rect">
            <a:avLst/>
          </a:prstGeom>
          <a:solidFill>
            <a:srgbClr val="A6AAA8"/>
          </a:solidFill>
          <a:ln w="127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600" b="1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/>
            </a:pPr>
            <a:r>
              <a:rPr dirty="0"/>
              <a:t>…</a:t>
            </a:r>
          </a:p>
        </p:txBody>
      </p:sp>
      <p:graphicFrame>
        <p:nvGraphicFramePr>
          <p:cNvPr id="2179" name="Table 2179"/>
          <p:cNvGraphicFramePr/>
          <p:nvPr/>
        </p:nvGraphicFramePr>
        <p:xfrm>
          <a:off x="5029200" y="6758738"/>
          <a:ext cx="3449363" cy="2718819"/>
        </p:xfrm>
        <a:graphic>
          <a:graphicData uri="http://schemas.openxmlformats.org/drawingml/2006/table">
            <a:tbl>
              <a:tblPr firstRow="1">
                <a:tableStyleId>{4C3C2611-4C71-4FC5-86AE-919BDF0F9419}</a:tableStyleId>
              </a:tblPr>
              <a:tblGrid>
                <a:gridCol w="921813"/>
                <a:gridCol w="654189"/>
                <a:gridCol w="921813"/>
                <a:gridCol w="951548"/>
              </a:tblGrid>
              <a:tr h="838539">
                <a:tc>
                  <a:txBody>
                    <a:bodyPr/>
                    <a:lstStyle/>
                    <a:p>
                      <a:pPr lvl="0" defTabSz="9144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400">
                          <a:solidFill>
                            <a:srgbClr val="FFFFFF"/>
                          </a:solidFill>
                        </a:rPr>
                        <a:t>Valid</a:t>
                      </a:r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lvl="0" defTabSz="9144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400">
                          <a:solidFill>
                            <a:srgbClr val="FFFFFF"/>
                          </a:solidFill>
                        </a:rPr>
                        <a:t>Virt</a:t>
                      </a:r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lvl="0" defTabSz="9144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400">
                          <a:solidFill>
                            <a:srgbClr val="FFFFFF"/>
                          </a:solidFill>
                        </a:rPr>
                        <a:t>Phys</a:t>
                      </a:r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lvl="0" defTabSz="9144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400">
                          <a:solidFill>
                            <a:srgbClr val="FFFFFF"/>
                          </a:solidFill>
                        </a:rPr>
                        <a:t>ASID</a:t>
                      </a:r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</a:tr>
              <a:tr h="470070">
                <a:tc>
                  <a:txBody>
                    <a:bodyPr/>
                    <a:lstStyle/>
                    <a:p>
                      <a:pPr lvl="0" defTabSz="9144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400">
                          <a:solidFill>
                            <a:srgbClr val="FFFFFF"/>
                          </a:solidFill>
                        </a:rPr>
                        <a:t>0</a:t>
                      </a:r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lvl="0" defTabSz="9144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400">
                          <a:solidFill>
                            <a:srgbClr val="FFFFFF"/>
                          </a:solidFill>
                        </a:rPr>
                        <a:t>1</a:t>
                      </a:r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lvl="0" defTabSz="9144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400">
                          <a:solidFill>
                            <a:srgbClr val="FFFFFF"/>
                          </a:solidFill>
                        </a:rPr>
                        <a:t>9</a:t>
                      </a:r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lvl="0" defTabSz="9144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400">
                          <a:solidFill>
                            <a:srgbClr val="FFFFFF"/>
                          </a:solidFill>
                        </a:rPr>
                        <a:t>11</a:t>
                      </a:r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</a:tr>
              <a:tr h="470070">
                <a:tc>
                  <a:txBody>
                    <a:bodyPr/>
                    <a:lstStyle/>
                    <a:p>
                      <a:pPr lvl="0" defTabSz="9144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400">
                          <a:solidFill>
                            <a:srgbClr val="FFFFFF"/>
                          </a:solidFill>
                        </a:rPr>
                        <a:t>1</a:t>
                      </a:r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lvl="0" defTabSz="9144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400">
                          <a:solidFill>
                            <a:srgbClr val="FFFFFF"/>
                          </a:solidFill>
                        </a:rPr>
                        <a:t>1</a:t>
                      </a:r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lvl="0" defTabSz="9144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400">
                          <a:solidFill>
                            <a:srgbClr val="FFFFFF"/>
                          </a:solidFill>
                        </a:rPr>
                        <a:t>5</a:t>
                      </a:r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lvl="0" defTabSz="9144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400">
                          <a:solidFill>
                            <a:srgbClr val="FFFFFF"/>
                          </a:solidFill>
                        </a:rPr>
                        <a:t>11</a:t>
                      </a:r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</a:tr>
              <a:tr h="470070">
                <a:tc>
                  <a:txBody>
                    <a:bodyPr/>
                    <a:lstStyle/>
                    <a:p>
                      <a:pPr lvl="0" defTabSz="9144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400">
                          <a:solidFill>
                            <a:srgbClr val="FFFFFF"/>
                          </a:solidFill>
                        </a:rPr>
                        <a:t>1</a:t>
                      </a:r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lvl="0" defTabSz="9144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400">
                          <a:solidFill>
                            <a:srgbClr val="FFFFFF"/>
                          </a:solidFill>
                        </a:rPr>
                        <a:t>1</a:t>
                      </a:r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lvl="0" defTabSz="9144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400">
                          <a:solidFill>
                            <a:srgbClr val="FFFFFF"/>
                          </a:solidFill>
                        </a:rPr>
                        <a:t>2</a:t>
                      </a:r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lvl="0" defTabSz="9144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400">
                          <a:solidFill>
                            <a:srgbClr val="FFFFFF"/>
                          </a:solidFill>
                        </a:rPr>
                        <a:t>12</a:t>
                      </a:r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</a:tr>
              <a:tr h="470070">
                <a:tc>
                  <a:txBody>
                    <a:bodyPr/>
                    <a:lstStyle/>
                    <a:p>
                      <a:pPr lvl="0" defTabSz="9144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400">
                          <a:solidFill>
                            <a:srgbClr val="FFFFFF"/>
                          </a:solidFill>
                        </a:rPr>
                        <a:t>1</a:t>
                      </a:r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lvl="0" defTabSz="9144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400">
                          <a:solidFill>
                            <a:srgbClr val="FFFFFF"/>
                          </a:solidFill>
                        </a:rPr>
                        <a:t>0</a:t>
                      </a:r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lvl="0" defTabSz="9144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400">
                          <a:solidFill>
                            <a:srgbClr val="FFFFFF"/>
                          </a:solidFill>
                        </a:rPr>
                        <a:t>1</a:t>
                      </a:r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lvl="0" defTabSz="9144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400" dirty="0">
                          <a:solidFill>
                            <a:srgbClr val="FFFFFF"/>
                          </a:solidFill>
                        </a:rPr>
                        <a:t>11</a:t>
                      </a:r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</a:tr>
            </a:tbl>
          </a:graphicData>
        </a:graphic>
      </p:graphicFrame>
      <p:sp>
        <p:nvSpPr>
          <p:cNvPr id="2180" name="Shape 2180"/>
          <p:cNvSpPr/>
          <p:nvPr/>
        </p:nvSpPr>
        <p:spPr>
          <a:xfrm>
            <a:off x="4927667" y="6227473"/>
            <a:ext cx="619254" cy="37958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797" tIns="50797" rIns="50797" bIns="50797" anchor="ctr">
            <a:spAutoFit/>
          </a:bodyPr>
          <a:lstStyle>
            <a:lvl1pPr algn="l"/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dirty="0"/>
              <a:t>TLB:</a:t>
            </a:r>
          </a:p>
        </p:txBody>
      </p:sp>
      <p:sp>
        <p:nvSpPr>
          <p:cNvPr id="40" name="Title 3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TLB </a:t>
            </a:r>
            <a:r>
              <a:rPr lang="en-US" dirty="0" smtClean="0"/>
              <a:t>Example with ASID</a:t>
            </a:r>
            <a:endParaRPr lang="en-US" dirty="0"/>
          </a:p>
        </p:txBody>
      </p:sp>
      <p:sp>
        <p:nvSpPr>
          <p:cNvPr id="41" name="TextBox 40"/>
          <p:cNvSpPr txBox="1"/>
          <p:nvPr/>
        </p:nvSpPr>
        <p:spPr>
          <a:xfrm>
            <a:off x="8185319" y="5306570"/>
            <a:ext cx="11209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solidFill>
                  <a:srgbClr val="333333"/>
                </a:solidFill>
              </a:rPr>
              <a:t>ASID: 12</a:t>
            </a:r>
            <a:endParaRPr lang="en-US" sz="1800" dirty="0">
              <a:solidFill>
                <a:srgbClr val="333333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8191187" y="5828302"/>
            <a:ext cx="11209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solidFill>
                  <a:srgbClr val="333333"/>
                </a:solidFill>
              </a:rPr>
              <a:t>ASID: 11</a:t>
            </a:r>
            <a:endParaRPr lang="en-US" sz="1800" dirty="0">
              <a:solidFill>
                <a:srgbClr val="333333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34 -0.00033 L 0.00134 -0.03157 " pathEditMode="relative" ptsTypes="AA">
                                      <p:cBhvr>
                                        <p:cTn id="10" dur="2000" fill="hold"/>
                                        <p:tgtEl>
                                          <p:spTgt spid="214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43" grpId="0" animBg="1"/>
      <p:bldP spid="2166" grpId="0" animBg="1"/>
      <p:bldP spid="2167" grpId="0" animBg="1"/>
      <p:bldP spid="2168" grpId="0" animBg="1"/>
      <p:bldP spid="42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2" name="Shape 2182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defTabSz="467335">
              <a:defRPr sz="1800">
                <a:solidFill>
                  <a:srgbClr val="000000"/>
                </a:solidFill>
              </a:defRPr>
            </a:pPr>
            <a:r>
              <a:rPr lang="en-US" sz="6400" dirty="0" smtClean="0">
                <a:solidFill>
                  <a:srgbClr val="FFFFFF"/>
                </a:solidFill>
                <a:ea typeface="Helvetica"/>
                <a:cs typeface="Helvetica"/>
                <a:sym typeface="Helvetica"/>
              </a:rPr>
              <a:t>TLB Performance </a:t>
            </a:r>
            <a:endParaRPr sz="6400" dirty="0">
              <a:solidFill>
                <a:srgbClr val="FFFFFF"/>
              </a:solidFill>
            </a:endParaRPr>
          </a:p>
        </p:txBody>
      </p:sp>
      <p:sp>
        <p:nvSpPr>
          <p:cNvPr id="2183" name="Shape 2183"/>
          <p:cNvSpPr>
            <a:spLocks noGrp="1"/>
          </p:cNvSpPr>
          <p:nvPr>
            <p:ph type="body" idx="4294967295"/>
          </p:nvPr>
        </p:nvSpPr>
        <p:spPr>
          <a:xfrm>
            <a:off x="378544" y="2428406"/>
            <a:ext cx="11099800" cy="6520721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>
              <a:buNone/>
              <a:defRPr sz="1800">
                <a:solidFill>
                  <a:srgbClr val="000000"/>
                </a:solidFill>
              </a:defRPr>
            </a:pPr>
            <a:r>
              <a:rPr sz="3800" dirty="0"/>
              <a:t>Context switches are </a:t>
            </a:r>
            <a:r>
              <a:rPr sz="3800" dirty="0" smtClean="0"/>
              <a:t>expensive</a:t>
            </a:r>
          </a:p>
          <a:p>
            <a:pPr lvl="0">
              <a:buNone/>
              <a:defRPr sz="1800">
                <a:solidFill>
                  <a:srgbClr val="000000"/>
                </a:solidFill>
              </a:defRPr>
            </a:pPr>
            <a:r>
              <a:rPr sz="3800" dirty="0"/>
              <a:t>Even with ASID, other processes “pollute</a:t>
            </a:r>
            <a:r>
              <a:rPr sz="3800" dirty="0" smtClean="0"/>
              <a:t>” </a:t>
            </a:r>
            <a:r>
              <a:rPr sz="3800" dirty="0" smtClean="0"/>
              <a:t>TLB</a:t>
            </a:r>
            <a:endParaRPr lang="en-US" sz="3800" dirty="0" smtClean="0"/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lang="en-US" sz="3500" dirty="0" smtClean="0"/>
              <a:t>Discard process A’s TLB entries for process B’s entries</a:t>
            </a:r>
            <a:endParaRPr lang="en-US" sz="3500" dirty="0" smtClean="0"/>
          </a:p>
          <a:p>
            <a:pPr lvl="0">
              <a:buNone/>
              <a:defRPr sz="1800">
                <a:solidFill>
                  <a:srgbClr val="000000"/>
                </a:solidFill>
              </a:defRPr>
            </a:pPr>
            <a:endParaRPr lang="en-US" sz="3800" dirty="0" smtClean="0"/>
          </a:p>
          <a:p>
            <a:pPr lvl="0">
              <a:buNone/>
              <a:defRPr sz="1800">
                <a:solidFill>
                  <a:srgbClr val="000000"/>
                </a:solidFill>
              </a:defRPr>
            </a:pPr>
            <a:r>
              <a:rPr lang="en-US" sz="3800" dirty="0" smtClean="0"/>
              <a:t>Architectures can have multiple </a:t>
            </a:r>
            <a:r>
              <a:rPr lang="en-US" sz="3800" dirty="0" err="1" smtClean="0"/>
              <a:t>TLBs</a:t>
            </a:r>
            <a:endParaRPr lang="en-US" sz="3800" dirty="0" smtClean="0"/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lang="en-US" sz="3500" dirty="0" smtClean="0"/>
              <a:t>1 TLB for data, 1 TLB for instructions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lang="en-US" sz="3500" dirty="0" smtClean="0"/>
              <a:t>1 TLB for regular pages, 1 TLB for “super pages”</a:t>
            </a:r>
            <a:endParaRPr sz="35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8" name="Shape 2188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73201">
              <a:defRPr sz="648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sz="7200" dirty="0" smtClean="0">
                <a:solidFill>
                  <a:srgbClr val="FFFFFF"/>
                </a:solidFill>
              </a:rPr>
              <a:t>HW and OS Roles</a:t>
            </a:r>
            <a:endParaRPr sz="7200" dirty="0">
              <a:solidFill>
                <a:srgbClr val="FFFFFF"/>
              </a:solidFill>
            </a:endParaRPr>
          </a:p>
        </p:txBody>
      </p:sp>
      <p:sp>
        <p:nvSpPr>
          <p:cNvPr id="2189" name="Shape 2189"/>
          <p:cNvSpPr>
            <a:spLocks noGrp="1"/>
          </p:cNvSpPr>
          <p:nvPr>
            <p:ph type="body" idx="4294967295"/>
          </p:nvPr>
        </p:nvSpPr>
        <p:spPr>
          <a:xfrm>
            <a:off x="794176" y="2552116"/>
            <a:ext cx="11099800" cy="6764938"/>
          </a:xfrm>
          <a:prstGeom prst="rect">
            <a:avLst/>
          </a:prstGeom>
        </p:spPr>
        <p:txBody>
          <a:bodyPr>
            <a:normAutofit fontScale="92500" lnSpcReduction="10000"/>
          </a:bodyPr>
          <a:lstStyle/>
          <a:p>
            <a:pPr lvl="0">
              <a:buNone/>
              <a:defRPr sz="1800">
                <a:solidFill>
                  <a:srgbClr val="000000"/>
                </a:solidFill>
              </a:defRPr>
            </a:pPr>
            <a:r>
              <a:rPr lang="en-US" sz="3200" dirty="0"/>
              <a:t>Who Handles TLB MISS</a:t>
            </a:r>
            <a:r>
              <a:rPr lang="en-US" sz="3200" dirty="0" smtClean="0"/>
              <a:t>?  </a:t>
            </a:r>
            <a:r>
              <a:rPr sz="3100" b="1" dirty="0" smtClean="0">
                <a:latin typeface="Helvetica"/>
                <a:ea typeface="Helvetica"/>
                <a:cs typeface="Helvetica"/>
                <a:sym typeface="Helvetica"/>
              </a:rPr>
              <a:t>H/W</a:t>
            </a:r>
            <a:r>
              <a:rPr sz="3100" dirty="0" smtClean="0"/>
              <a:t> </a:t>
            </a:r>
            <a:r>
              <a:rPr sz="3100" dirty="0"/>
              <a:t>or </a:t>
            </a:r>
            <a:r>
              <a:rPr sz="3100" b="1" dirty="0">
                <a:latin typeface="Helvetica"/>
                <a:ea typeface="Helvetica"/>
                <a:cs typeface="Helvetica"/>
                <a:sym typeface="Helvetica"/>
              </a:rPr>
              <a:t>OS</a:t>
            </a:r>
            <a:r>
              <a:rPr sz="3100" dirty="0"/>
              <a:t>?</a:t>
            </a:r>
          </a:p>
          <a:p>
            <a:pPr lvl="0">
              <a:buNone/>
              <a:defRPr sz="1800">
                <a:solidFill>
                  <a:srgbClr val="000000"/>
                </a:solidFill>
              </a:defRPr>
            </a:pPr>
            <a:r>
              <a:rPr sz="3100" b="1" dirty="0">
                <a:solidFill>
                  <a:srgbClr val="333333"/>
                </a:solidFill>
                <a:latin typeface="Helvetica"/>
                <a:ea typeface="Helvetica"/>
                <a:cs typeface="Helvetica"/>
                <a:sym typeface="Helvetica"/>
              </a:rPr>
              <a:t>H/W</a:t>
            </a:r>
            <a:r>
              <a:rPr sz="3100" dirty="0">
                <a:solidFill>
                  <a:srgbClr val="333333"/>
                </a:solidFill>
              </a:rPr>
              <a:t>: CPU must know where pagetables </a:t>
            </a:r>
            <a:r>
              <a:rPr sz="3100" dirty="0" smtClean="0">
                <a:solidFill>
                  <a:srgbClr val="333333"/>
                </a:solidFill>
              </a:rPr>
              <a:t>are</a:t>
            </a:r>
            <a:endParaRPr lang="en-US" sz="3100" dirty="0" smtClean="0">
              <a:solidFill>
                <a:srgbClr val="333333"/>
              </a:solidFill>
            </a:endParaRP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lang="en-US" sz="2800" dirty="0" smtClean="0">
                <a:solidFill>
                  <a:srgbClr val="333333"/>
                </a:solidFill>
              </a:rPr>
              <a:t>CR3 register on x86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lang="en-US" sz="2800" dirty="0" err="1">
                <a:solidFill>
                  <a:srgbClr val="333333"/>
                </a:solidFill>
              </a:rPr>
              <a:t>P</a:t>
            </a:r>
            <a:r>
              <a:rPr sz="2800" dirty="0" err="1" smtClean="0">
                <a:solidFill>
                  <a:srgbClr val="333333"/>
                </a:solidFill>
              </a:rPr>
              <a:t>agetable</a:t>
            </a:r>
            <a:r>
              <a:rPr sz="2800" dirty="0" smtClean="0">
                <a:solidFill>
                  <a:srgbClr val="333333"/>
                </a:solidFill>
              </a:rPr>
              <a:t> </a:t>
            </a:r>
            <a:r>
              <a:rPr sz="2800" dirty="0">
                <a:solidFill>
                  <a:srgbClr val="333333"/>
                </a:solidFill>
              </a:rPr>
              <a:t>structure</a:t>
            </a:r>
            <a:r>
              <a:rPr sz="2800" dirty="0" smtClean="0">
                <a:solidFill>
                  <a:srgbClr val="333333"/>
                </a:solidFill>
              </a:rPr>
              <a:t> </a:t>
            </a:r>
            <a:r>
              <a:rPr lang="en-US" sz="2800" dirty="0" smtClean="0">
                <a:solidFill>
                  <a:srgbClr val="333333"/>
                </a:solidFill>
              </a:rPr>
              <a:t>fixed and agreed </a:t>
            </a:r>
            <a:r>
              <a:rPr lang="en-US" sz="2800" dirty="0" smtClean="0">
                <a:solidFill>
                  <a:srgbClr val="333333"/>
                </a:solidFill>
              </a:rPr>
              <a:t>upon between HW and OS</a:t>
            </a:r>
            <a:endParaRPr lang="en-US" sz="2800" dirty="0" smtClean="0">
              <a:solidFill>
                <a:srgbClr val="333333"/>
              </a:solidFill>
            </a:endParaRP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lang="en-US" sz="2800" dirty="0" smtClean="0">
                <a:solidFill>
                  <a:srgbClr val="333333"/>
                </a:solidFill>
              </a:rPr>
              <a:t>HW </a:t>
            </a:r>
            <a:r>
              <a:rPr sz="2800" dirty="0" smtClean="0">
                <a:solidFill>
                  <a:srgbClr val="333333"/>
                </a:solidFill>
              </a:rPr>
              <a:t>“walk</a:t>
            </a:r>
            <a:r>
              <a:rPr lang="en-US" sz="2800" dirty="0" smtClean="0">
                <a:solidFill>
                  <a:srgbClr val="333333"/>
                </a:solidFill>
              </a:rPr>
              <a:t>s</a:t>
            </a:r>
            <a:r>
              <a:rPr sz="2800" dirty="0" smtClean="0">
                <a:solidFill>
                  <a:srgbClr val="333333"/>
                </a:solidFill>
              </a:rPr>
              <a:t>” </a:t>
            </a:r>
            <a:r>
              <a:rPr sz="2800" dirty="0">
                <a:solidFill>
                  <a:srgbClr val="333333"/>
                </a:solidFill>
              </a:rPr>
              <a:t>the </a:t>
            </a:r>
            <a:r>
              <a:rPr sz="2800" dirty="0" err="1" smtClean="0">
                <a:solidFill>
                  <a:srgbClr val="333333"/>
                </a:solidFill>
              </a:rPr>
              <a:t>pagetable</a:t>
            </a:r>
            <a:r>
              <a:rPr lang="en-US" sz="2800" dirty="0" smtClean="0">
                <a:solidFill>
                  <a:srgbClr val="333333"/>
                </a:solidFill>
              </a:rPr>
              <a:t> and fills TLB</a:t>
            </a:r>
            <a:endParaRPr sz="2800" dirty="0" smtClean="0">
              <a:solidFill>
                <a:srgbClr val="333333"/>
              </a:solidFill>
            </a:endParaRPr>
          </a:p>
          <a:p>
            <a:pPr lvl="0">
              <a:buNone/>
              <a:defRPr sz="1800">
                <a:solidFill>
                  <a:srgbClr val="000000"/>
                </a:solidFill>
              </a:defRPr>
            </a:pPr>
            <a:r>
              <a:rPr sz="3100" b="1" dirty="0">
                <a:solidFill>
                  <a:srgbClr val="333333"/>
                </a:solidFill>
                <a:latin typeface="Helvetica"/>
                <a:ea typeface="Helvetica"/>
                <a:cs typeface="Helvetica"/>
                <a:sym typeface="Helvetica"/>
              </a:rPr>
              <a:t>OS</a:t>
            </a:r>
            <a:r>
              <a:rPr sz="3100" dirty="0">
                <a:solidFill>
                  <a:srgbClr val="333333"/>
                </a:solidFill>
              </a:rPr>
              <a:t>: CPU traps into OS upon TLB </a:t>
            </a:r>
            <a:r>
              <a:rPr sz="3100" dirty="0" smtClean="0">
                <a:solidFill>
                  <a:srgbClr val="333333"/>
                </a:solidFill>
              </a:rPr>
              <a:t>miss</a:t>
            </a:r>
            <a:endParaRPr lang="en-US" sz="3100" dirty="0" smtClean="0">
              <a:solidFill>
                <a:srgbClr val="333333"/>
              </a:solidFill>
            </a:endParaRP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lang="en-US" sz="2800" dirty="0" smtClean="0">
                <a:solidFill>
                  <a:srgbClr val="333333"/>
                </a:solidFill>
              </a:rPr>
              <a:t>“Software-managed </a:t>
            </a:r>
            <a:r>
              <a:rPr lang="en-US" sz="2800" dirty="0" smtClean="0">
                <a:solidFill>
                  <a:srgbClr val="333333"/>
                </a:solidFill>
              </a:rPr>
              <a:t>TLB”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lang="en-US" sz="2800" dirty="0" smtClean="0">
                <a:solidFill>
                  <a:srgbClr val="333333"/>
                </a:solidFill>
              </a:rPr>
              <a:t>OS interprets </a:t>
            </a:r>
            <a:r>
              <a:rPr lang="en-US" sz="2800" dirty="0" err="1" smtClean="0">
                <a:solidFill>
                  <a:srgbClr val="333333"/>
                </a:solidFill>
              </a:rPr>
              <a:t>pagetables</a:t>
            </a:r>
            <a:r>
              <a:rPr lang="en-US" sz="2800" dirty="0" smtClean="0">
                <a:solidFill>
                  <a:srgbClr val="333333"/>
                </a:solidFill>
              </a:rPr>
              <a:t> as it chooses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lang="en-US" sz="2900" dirty="0" smtClean="0">
                <a:solidFill>
                  <a:srgbClr val="333333"/>
                </a:solidFill>
              </a:rPr>
              <a:t>Modifying TLB entries is privileged</a:t>
            </a:r>
            <a:br>
              <a:rPr lang="en-US" sz="2900" dirty="0" smtClean="0">
                <a:solidFill>
                  <a:srgbClr val="333333"/>
                </a:solidFill>
              </a:rPr>
            </a:br>
            <a:r>
              <a:rPr lang="en-US" sz="2900" dirty="0" smtClean="0">
                <a:solidFill>
                  <a:srgbClr val="333333"/>
                </a:solidFill>
              </a:rPr>
              <a:t> - otherwise what could process do?</a:t>
            </a:r>
          </a:p>
          <a:p>
            <a:pPr lvl="0">
              <a:buNone/>
              <a:defRPr sz="1800">
                <a:solidFill>
                  <a:srgbClr val="000000"/>
                </a:solidFill>
              </a:defRPr>
            </a:pPr>
            <a:r>
              <a:rPr lang="en-US" sz="3200" dirty="0" smtClean="0">
                <a:solidFill>
                  <a:srgbClr val="333333"/>
                </a:solidFill>
              </a:rPr>
              <a:t>Need same protection bits in TLB as </a:t>
            </a:r>
            <a:r>
              <a:rPr lang="en-US" sz="3200" dirty="0" err="1" smtClean="0">
                <a:solidFill>
                  <a:srgbClr val="333333"/>
                </a:solidFill>
              </a:rPr>
              <a:t>pagetable</a:t>
            </a:r>
            <a:r>
              <a:rPr lang="en-US" sz="3200" dirty="0" smtClean="0">
                <a:solidFill>
                  <a:srgbClr val="333333"/>
                </a:solidFill>
              </a:rPr>
              <a:t/>
            </a:r>
            <a:br>
              <a:rPr lang="en-US" sz="3200" dirty="0" smtClean="0">
                <a:solidFill>
                  <a:srgbClr val="333333"/>
                </a:solidFill>
              </a:rPr>
            </a:br>
            <a:r>
              <a:rPr lang="en-US" sz="3200" dirty="0" smtClean="0">
                <a:solidFill>
                  <a:srgbClr val="333333"/>
                </a:solidFill>
              </a:rPr>
              <a:t> - </a:t>
            </a:r>
            <a:r>
              <a:rPr lang="en-US" sz="3200" dirty="0" err="1" smtClean="0">
                <a:solidFill>
                  <a:srgbClr val="333333"/>
                </a:solidFill>
              </a:rPr>
              <a:t>rwx</a:t>
            </a:r>
            <a:endParaRPr lang="en-US" sz="3200" dirty="0" smtClean="0">
              <a:solidFill>
                <a:srgbClr val="333333"/>
              </a:solidFill>
            </a:endParaRPr>
          </a:p>
          <a:p>
            <a:pPr lvl="0">
              <a:buNone/>
              <a:defRPr sz="1800">
                <a:solidFill>
                  <a:srgbClr val="000000"/>
                </a:solidFill>
              </a:defRPr>
            </a:pPr>
            <a:endParaRPr sz="3100" dirty="0">
              <a:solidFill>
                <a:srgbClr val="333333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9567" y="2436070"/>
            <a:ext cx="11234409" cy="6932782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Pages are great, but accessing page tables for every memory access is slow</a:t>
            </a:r>
          </a:p>
          <a:p>
            <a:r>
              <a:rPr lang="en-US" dirty="0" smtClean="0"/>
              <a:t>Cache recent page translations </a:t>
            </a:r>
            <a:r>
              <a:rPr lang="en-US" dirty="0" smtClean="0">
                <a:sym typeface="Wingdings"/>
              </a:rPr>
              <a:t> TLB</a:t>
            </a:r>
          </a:p>
          <a:p>
            <a:pPr lvl="1"/>
            <a:r>
              <a:rPr lang="en-US" dirty="0" smtClean="0">
                <a:sym typeface="Wingdings"/>
              </a:rPr>
              <a:t>Hardware performs TLB lookup on every memory access</a:t>
            </a:r>
          </a:p>
          <a:p>
            <a:r>
              <a:rPr lang="en-US" dirty="0" smtClean="0">
                <a:sym typeface="Wingdings"/>
              </a:rPr>
              <a:t>TLB performance depends strongly on workload</a:t>
            </a:r>
          </a:p>
          <a:p>
            <a:pPr lvl="1"/>
            <a:r>
              <a:rPr lang="en-US" dirty="0" smtClean="0">
                <a:sym typeface="Wingdings"/>
              </a:rPr>
              <a:t>Sequential workloads perform well</a:t>
            </a:r>
          </a:p>
          <a:p>
            <a:pPr lvl="1"/>
            <a:r>
              <a:rPr lang="en-US" dirty="0" smtClean="0">
                <a:sym typeface="Wingdings"/>
              </a:rPr>
              <a:t>Workloads with temporal locality can perform well</a:t>
            </a:r>
          </a:p>
          <a:p>
            <a:pPr lvl="1"/>
            <a:r>
              <a:rPr lang="en-US" dirty="0" smtClean="0">
                <a:sym typeface="Wingdings"/>
              </a:rPr>
              <a:t>Increase </a:t>
            </a:r>
            <a:r>
              <a:rPr lang="en-US" b="1" dirty="0" smtClean="0">
                <a:sym typeface="Wingdings"/>
              </a:rPr>
              <a:t>TLB reach </a:t>
            </a:r>
            <a:r>
              <a:rPr lang="en-US" dirty="0" smtClean="0">
                <a:sym typeface="Wingdings"/>
              </a:rPr>
              <a:t>by increasing page size</a:t>
            </a:r>
          </a:p>
          <a:p>
            <a:r>
              <a:rPr lang="en-US" dirty="0" smtClean="0">
                <a:sym typeface="Wingdings"/>
              </a:rPr>
              <a:t>In different systems, </a:t>
            </a:r>
            <a:r>
              <a:rPr lang="en-US" dirty="0">
                <a:sym typeface="Wingdings"/>
              </a:rPr>
              <a:t>h</a:t>
            </a:r>
            <a:r>
              <a:rPr lang="en-US" dirty="0" smtClean="0">
                <a:sym typeface="Wingdings"/>
              </a:rPr>
              <a:t>ardware or OS handles TLB misses</a:t>
            </a:r>
          </a:p>
          <a:p>
            <a:r>
              <a:rPr lang="en-US" dirty="0" smtClean="0">
                <a:sym typeface="Wingdings"/>
              </a:rPr>
              <a:t>TLBs increase cost of context switches</a:t>
            </a:r>
          </a:p>
          <a:p>
            <a:pPr lvl="1"/>
            <a:r>
              <a:rPr lang="en-US" dirty="0" smtClean="0">
                <a:sym typeface="Wingdings"/>
              </a:rPr>
              <a:t>Flush TLB on every context switch</a:t>
            </a:r>
          </a:p>
          <a:p>
            <a:pPr lvl="1"/>
            <a:r>
              <a:rPr lang="en-US" dirty="0" smtClean="0">
                <a:sym typeface="Wingdings"/>
              </a:rPr>
              <a:t>Add ASID to every TLB entry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5174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Announcements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3494" y="2038662"/>
            <a:ext cx="12250898" cy="7714937"/>
          </a:xfrm>
        </p:spPr>
        <p:txBody>
          <a:bodyPr>
            <a:normAutofit fontScale="70000" lnSpcReduction="20000"/>
          </a:bodyPr>
          <a:lstStyle/>
          <a:p>
            <a:r>
              <a:rPr lang="en-US" sz="3800" dirty="0" smtClean="0"/>
              <a:t>P1: Due last </a:t>
            </a:r>
            <a:r>
              <a:rPr lang="en-US" sz="3800" dirty="0" smtClean="0"/>
              <a:t>Saturday : </a:t>
            </a:r>
            <a:r>
              <a:rPr lang="en-US" sz="3200" dirty="0" smtClean="0"/>
              <a:t>Graded </a:t>
            </a:r>
            <a:r>
              <a:rPr lang="en-US" sz="3200" dirty="0" smtClean="0"/>
              <a:t>soon</a:t>
            </a:r>
          </a:p>
          <a:p>
            <a:r>
              <a:rPr lang="en-US" sz="3800" dirty="0" smtClean="0"/>
              <a:t>Late </a:t>
            </a:r>
            <a:r>
              <a:rPr lang="en-US" sz="3800" dirty="0" err="1" smtClean="0"/>
              <a:t>handin</a:t>
            </a:r>
            <a:r>
              <a:rPr lang="en-US" sz="3800" dirty="0" smtClean="0"/>
              <a:t> </a:t>
            </a:r>
            <a:r>
              <a:rPr lang="en-US" sz="3800" dirty="0" smtClean="0"/>
              <a:t>directory for unusual circumstances</a:t>
            </a:r>
            <a:endParaRPr lang="en-US" sz="3800" dirty="0" smtClean="0"/>
          </a:p>
          <a:p>
            <a:r>
              <a:rPr lang="en-US" sz="3800" dirty="0" smtClean="0"/>
              <a:t>Project 2: Available now</a:t>
            </a:r>
          </a:p>
          <a:p>
            <a:pPr lvl="1"/>
            <a:r>
              <a:rPr lang="en-US" sz="3200" dirty="0" smtClean="0"/>
              <a:t>Due two weeks </a:t>
            </a:r>
            <a:r>
              <a:rPr lang="en-US" sz="3200" dirty="0" smtClean="0"/>
              <a:t>from yesterday: </a:t>
            </a:r>
            <a:r>
              <a:rPr lang="en-US" sz="3200" dirty="0" smtClean="0"/>
              <a:t>Monday, Oct 5</a:t>
            </a:r>
          </a:p>
          <a:p>
            <a:pPr lvl="1"/>
            <a:r>
              <a:rPr lang="en-US" sz="3200" dirty="0" smtClean="0"/>
              <a:t>Can work with project partner in your discussion section (unofficial)</a:t>
            </a:r>
          </a:p>
          <a:p>
            <a:pPr lvl="1"/>
            <a:r>
              <a:rPr lang="en-US" sz="3200" dirty="0" smtClean="0"/>
              <a:t>Two parts:</a:t>
            </a:r>
          </a:p>
          <a:p>
            <a:pPr lvl="2"/>
            <a:r>
              <a:rPr lang="en-US" sz="3200" dirty="0" smtClean="0"/>
              <a:t>Linux: Shell -- fork() and exec(), file redirection, history</a:t>
            </a:r>
          </a:p>
          <a:p>
            <a:pPr lvl="2"/>
            <a:r>
              <a:rPr lang="en-US" sz="3200" dirty="0" smtClean="0"/>
              <a:t>Xv6: Scheduler – simplistic MLFQ</a:t>
            </a:r>
          </a:p>
          <a:p>
            <a:pPr lvl="2"/>
            <a:r>
              <a:rPr lang="en-US" sz="3200" dirty="0" smtClean="0"/>
              <a:t>Two discussion videos again; watch early and often</a:t>
            </a:r>
            <a:r>
              <a:rPr lang="en-US" sz="3200" dirty="0" smtClean="0"/>
              <a:t>!</a:t>
            </a:r>
          </a:p>
          <a:p>
            <a:pPr lvl="1"/>
            <a:r>
              <a:rPr lang="en-US" sz="3200" b="1" dirty="0" smtClean="0"/>
              <a:t>Fill out form on course web page if you would like project partner assigned (5:35 Wed)</a:t>
            </a:r>
          </a:p>
          <a:p>
            <a:pPr lvl="1"/>
            <a:r>
              <a:rPr lang="en-US" sz="3200" b="1" dirty="0" smtClean="0"/>
              <a:t>Communicate with your project partner!</a:t>
            </a:r>
            <a:endParaRPr lang="en-US" sz="3200" b="1" dirty="0" smtClean="0"/>
          </a:p>
          <a:p>
            <a:r>
              <a:rPr lang="en-US" sz="3800" dirty="0" smtClean="0"/>
              <a:t>Exam 1: Two weeks, Thu 10/1 7:15 – 9:15 in </a:t>
            </a:r>
            <a:r>
              <a:rPr lang="en-US" sz="3800" b="1" dirty="0" smtClean="0"/>
              <a:t>Humanities Bldg, Room 3650</a:t>
            </a:r>
          </a:p>
          <a:p>
            <a:pPr lvl="1"/>
            <a:r>
              <a:rPr lang="en-US" sz="3200" dirty="0" smtClean="0"/>
              <a:t>Class time that day for review</a:t>
            </a:r>
          </a:p>
          <a:p>
            <a:pPr lvl="1"/>
            <a:r>
              <a:rPr lang="en-US" sz="3200" dirty="0" smtClean="0"/>
              <a:t>Look at </a:t>
            </a:r>
            <a:r>
              <a:rPr lang="en-US" sz="3200" dirty="0" err="1" smtClean="0"/>
              <a:t>homeworks</a:t>
            </a:r>
            <a:r>
              <a:rPr lang="en-US" sz="3200" dirty="0" smtClean="0"/>
              <a:t> / simulations for sample </a:t>
            </a:r>
            <a:r>
              <a:rPr lang="en-US" sz="3200" dirty="0" smtClean="0"/>
              <a:t>questions</a:t>
            </a:r>
          </a:p>
          <a:p>
            <a:pPr lvl="1"/>
            <a:r>
              <a:rPr lang="en-US" sz="3200" b="1" dirty="0" smtClean="0"/>
              <a:t>Fill out form on course web if you have academic conflict and must take alternate exam : </a:t>
            </a:r>
            <a:br>
              <a:rPr lang="en-US" sz="3200" b="1" dirty="0" smtClean="0"/>
            </a:br>
            <a:r>
              <a:rPr lang="en-US" sz="3200" b="1" dirty="0" smtClean="0"/>
              <a:t>DEADLINE THURSDAY; Notify Friday</a:t>
            </a:r>
            <a:endParaRPr lang="en-US" sz="3200" b="1" dirty="0" smtClean="0"/>
          </a:p>
          <a:p>
            <a:r>
              <a:rPr lang="en-US" sz="3800" dirty="0" smtClean="0"/>
              <a:t>Reading for </a:t>
            </a:r>
            <a:r>
              <a:rPr lang="en-US" sz="3800" dirty="0" smtClean="0"/>
              <a:t>today: </a:t>
            </a:r>
            <a:r>
              <a:rPr lang="en-US" sz="3200" dirty="0" smtClean="0"/>
              <a:t>Chapter 19</a:t>
            </a:r>
            <a:endParaRPr lang="en-US" sz="3200" dirty="0" smtClean="0"/>
          </a:p>
        </p:txBody>
      </p:sp>
    </p:spTree>
    <p:extLst>
      <p:ext uri="{BB962C8B-B14F-4D97-AF65-F5344CB8AC3E}">
        <p14:creationId xmlns:p14="http://schemas.microsoft.com/office/powerpoint/2010/main" val="1530468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hape 41"/>
          <p:cNvSpPr/>
          <p:nvPr/>
        </p:nvSpPr>
        <p:spPr>
          <a:xfrm flipH="1" flipV="1">
            <a:off x="3936027" y="3056341"/>
            <a:ext cx="3412369" cy="1"/>
          </a:xfrm>
          <a:prstGeom prst="line">
            <a:avLst/>
          </a:prstGeom>
          <a:ln w="25400">
            <a:solidFill>
              <a:srgbClr val="FFFFFF"/>
            </a:solidFill>
            <a:miter lim="400000"/>
            <a:tailEnd type="triangle"/>
          </a:ln>
        </p:spPr>
        <p:txBody>
          <a:bodyPr lIns="50797" tIns="50797" rIns="50797" bIns="50797" anchor="ctr"/>
          <a:lstStyle/>
          <a:p>
            <a:pPr lvl="0">
              <a:defRPr sz="2600"/>
            </a:pPr>
            <a:endParaRPr/>
          </a:p>
        </p:txBody>
      </p:sp>
      <p:sp>
        <p:nvSpPr>
          <p:cNvPr id="42" name="Shape 42"/>
          <p:cNvSpPr/>
          <p:nvPr/>
        </p:nvSpPr>
        <p:spPr>
          <a:xfrm>
            <a:off x="1424735" y="3849216"/>
            <a:ext cx="2500521" cy="762041"/>
          </a:xfrm>
          <a:prstGeom prst="rect">
            <a:avLst/>
          </a:prstGeom>
          <a:solidFill>
            <a:srgbClr val="E8A433"/>
          </a:solidFill>
          <a:ln w="25400">
            <a:solidFill>
              <a:srgbClr val="DCDEE0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6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dirty="0"/>
              <a:t>P1</a:t>
            </a:r>
          </a:p>
        </p:txBody>
      </p:sp>
      <p:sp>
        <p:nvSpPr>
          <p:cNvPr id="43" name="Shape 43"/>
          <p:cNvSpPr/>
          <p:nvPr/>
        </p:nvSpPr>
        <p:spPr>
          <a:xfrm>
            <a:off x="1424735" y="4611215"/>
            <a:ext cx="2500521" cy="762042"/>
          </a:xfrm>
          <a:prstGeom prst="rect">
            <a:avLst/>
          </a:prstGeom>
          <a:solidFill>
            <a:srgbClr val="5747C1"/>
          </a:solidFill>
          <a:ln w="25400">
            <a:solidFill>
              <a:srgbClr val="DCDEE0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6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dirty="0"/>
              <a:t>P2</a:t>
            </a:r>
          </a:p>
        </p:txBody>
      </p:sp>
      <p:sp>
        <p:nvSpPr>
          <p:cNvPr id="44" name="Shape 44"/>
          <p:cNvSpPr/>
          <p:nvPr/>
        </p:nvSpPr>
        <p:spPr>
          <a:xfrm>
            <a:off x="1424735" y="5373216"/>
            <a:ext cx="2500521" cy="762042"/>
          </a:xfrm>
          <a:prstGeom prst="rect">
            <a:avLst/>
          </a:prstGeom>
          <a:solidFill>
            <a:srgbClr val="5747C1"/>
          </a:solidFill>
          <a:ln w="25400">
            <a:solidFill>
              <a:srgbClr val="DCDEE0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6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dirty="0"/>
              <a:t>P2</a:t>
            </a:r>
          </a:p>
        </p:txBody>
      </p:sp>
      <p:sp>
        <p:nvSpPr>
          <p:cNvPr id="45" name="Shape 45"/>
          <p:cNvSpPr/>
          <p:nvPr/>
        </p:nvSpPr>
        <p:spPr>
          <a:xfrm>
            <a:off x="1424735" y="6135216"/>
            <a:ext cx="2500521" cy="762042"/>
          </a:xfrm>
          <a:prstGeom prst="rect">
            <a:avLst/>
          </a:prstGeom>
          <a:solidFill>
            <a:srgbClr val="E8A433"/>
          </a:solidFill>
          <a:ln w="25400">
            <a:solidFill>
              <a:srgbClr val="DCDEE0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6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dirty="0"/>
              <a:t>P1</a:t>
            </a:r>
          </a:p>
        </p:txBody>
      </p:sp>
      <p:sp>
        <p:nvSpPr>
          <p:cNvPr id="46" name="Shape 46"/>
          <p:cNvSpPr/>
          <p:nvPr/>
        </p:nvSpPr>
        <p:spPr>
          <a:xfrm>
            <a:off x="1424735" y="3087215"/>
            <a:ext cx="2500521" cy="491568"/>
          </a:xfrm>
          <a:prstGeom prst="rect">
            <a:avLst/>
          </a:prstGeom>
          <a:solidFill>
            <a:srgbClr val="53585F"/>
          </a:solidFill>
          <a:ln w="25400">
            <a:solidFill>
              <a:srgbClr val="DCDEE0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/>
          <a:lstStyle>
            <a:lvl1pPr>
              <a:defRPr sz="20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dirty="0"/>
              <a:t>PT</a:t>
            </a:r>
          </a:p>
        </p:txBody>
      </p:sp>
      <p:sp>
        <p:nvSpPr>
          <p:cNvPr id="47" name="Shape 47"/>
          <p:cNvSpPr/>
          <p:nvPr/>
        </p:nvSpPr>
        <p:spPr>
          <a:xfrm>
            <a:off x="1424735" y="6897215"/>
            <a:ext cx="2500521" cy="762042"/>
          </a:xfrm>
          <a:prstGeom prst="rect">
            <a:avLst/>
          </a:prstGeom>
          <a:solidFill>
            <a:srgbClr val="E8A433"/>
          </a:solidFill>
          <a:ln w="25400">
            <a:solidFill>
              <a:srgbClr val="DCDEE0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6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dirty="0"/>
              <a:t>P1</a:t>
            </a:r>
          </a:p>
        </p:txBody>
      </p:sp>
      <p:sp>
        <p:nvSpPr>
          <p:cNvPr id="48" name="Shape 48"/>
          <p:cNvSpPr/>
          <p:nvPr/>
        </p:nvSpPr>
        <p:spPr>
          <a:xfrm>
            <a:off x="584380" y="5956257"/>
            <a:ext cx="811201" cy="37958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797" tIns="50797" rIns="50797" bIns="50797" anchor="ctr">
            <a:spAutoFit/>
          </a:bodyPr>
          <a:lstStyle>
            <a:lvl1pPr algn="r">
              <a:defRPr sz="24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dirty="0" smtClean="0">
                <a:solidFill>
                  <a:schemeClr val="bg2"/>
                </a:solidFill>
              </a:rPr>
              <a:t>0x4000</a:t>
            </a:r>
            <a:endParaRPr dirty="0">
              <a:solidFill>
                <a:schemeClr val="bg2"/>
              </a:solidFill>
            </a:endParaRPr>
          </a:p>
        </p:txBody>
      </p:sp>
      <p:sp>
        <p:nvSpPr>
          <p:cNvPr id="49" name="Shape 49"/>
          <p:cNvSpPr/>
          <p:nvPr/>
        </p:nvSpPr>
        <p:spPr>
          <a:xfrm>
            <a:off x="584380" y="6680157"/>
            <a:ext cx="811201" cy="37958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797" tIns="50797" rIns="50797" bIns="50797" anchor="ctr">
            <a:spAutoFit/>
          </a:bodyPr>
          <a:lstStyle>
            <a:lvl1pPr algn="r">
              <a:defRPr sz="24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dirty="0" smtClean="0">
                <a:solidFill>
                  <a:schemeClr val="bg2"/>
                </a:solidFill>
              </a:rPr>
              <a:t>0x5000</a:t>
            </a:r>
            <a:endParaRPr dirty="0">
              <a:solidFill>
                <a:schemeClr val="bg2"/>
              </a:solidFill>
            </a:endParaRPr>
          </a:p>
        </p:txBody>
      </p:sp>
      <p:sp>
        <p:nvSpPr>
          <p:cNvPr id="50" name="Shape 50"/>
          <p:cNvSpPr/>
          <p:nvPr/>
        </p:nvSpPr>
        <p:spPr>
          <a:xfrm>
            <a:off x="584380" y="7442156"/>
            <a:ext cx="811201" cy="37958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797" tIns="50797" rIns="50797" bIns="50797" anchor="ctr">
            <a:spAutoFit/>
          </a:bodyPr>
          <a:lstStyle>
            <a:lvl1pPr algn="r">
              <a:defRPr sz="24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dirty="0" smtClean="0">
                <a:solidFill>
                  <a:schemeClr val="bg2"/>
                </a:solidFill>
              </a:rPr>
              <a:t>0x6000</a:t>
            </a:r>
            <a:endParaRPr dirty="0">
              <a:solidFill>
                <a:schemeClr val="bg2"/>
              </a:solidFill>
            </a:endParaRPr>
          </a:p>
        </p:txBody>
      </p:sp>
      <p:sp>
        <p:nvSpPr>
          <p:cNvPr id="51" name="Shape 51"/>
          <p:cNvSpPr/>
          <p:nvPr/>
        </p:nvSpPr>
        <p:spPr>
          <a:xfrm>
            <a:off x="584380" y="4432256"/>
            <a:ext cx="811201" cy="37958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797" tIns="50797" rIns="50797" bIns="50797" anchor="ctr">
            <a:spAutoFit/>
          </a:bodyPr>
          <a:lstStyle>
            <a:lvl1pPr algn="r">
              <a:defRPr sz="24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dirty="0" smtClean="0">
                <a:solidFill>
                  <a:schemeClr val="bg2"/>
                </a:solidFill>
              </a:rPr>
              <a:t>0x2000</a:t>
            </a:r>
            <a:endParaRPr dirty="0">
              <a:solidFill>
                <a:schemeClr val="bg2"/>
              </a:solidFill>
            </a:endParaRPr>
          </a:p>
        </p:txBody>
      </p:sp>
      <p:sp>
        <p:nvSpPr>
          <p:cNvPr id="52" name="Shape 52"/>
          <p:cNvSpPr/>
          <p:nvPr/>
        </p:nvSpPr>
        <p:spPr>
          <a:xfrm>
            <a:off x="584380" y="5194256"/>
            <a:ext cx="811201" cy="37958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797" tIns="50797" rIns="50797" bIns="50797" anchor="ctr">
            <a:spAutoFit/>
          </a:bodyPr>
          <a:lstStyle>
            <a:lvl1pPr algn="r">
              <a:defRPr sz="24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dirty="0" smtClean="0">
                <a:solidFill>
                  <a:schemeClr val="bg2"/>
                </a:solidFill>
              </a:rPr>
              <a:t>0x3000</a:t>
            </a:r>
            <a:endParaRPr dirty="0">
              <a:solidFill>
                <a:schemeClr val="bg2"/>
              </a:solidFill>
            </a:endParaRPr>
          </a:p>
        </p:txBody>
      </p:sp>
      <p:sp>
        <p:nvSpPr>
          <p:cNvPr id="53" name="Shape 53"/>
          <p:cNvSpPr/>
          <p:nvPr/>
        </p:nvSpPr>
        <p:spPr>
          <a:xfrm>
            <a:off x="584380" y="3670257"/>
            <a:ext cx="811201" cy="37958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797" tIns="50797" rIns="50797" bIns="50797" anchor="ctr">
            <a:spAutoFit/>
          </a:bodyPr>
          <a:lstStyle>
            <a:lvl1pPr algn="r">
              <a:defRPr sz="24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dirty="0" smtClean="0">
                <a:solidFill>
                  <a:schemeClr val="bg2"/>
                </a:solidFill>
              </a:rPr>
              <a:t>0x1000</a:t>
            </a:r>
            <a:endParaRPr dirty="0">
              <a:solidFill>
                <a:schemeClr val="bg2"/>
              </a:solidFill>
            </a:endParaRPr>
          </a:p>
        </p:txBody>
      </p:sp>
      <p:sp>
        <p:nvSpPr>
          <p:cNvPr id="54" name="Shape 54"/>
          <p:cNvSpPr/>
          <p:nvPr/>
        </p:nvSpPr>
        <p:spPr>
          <a:xfrm>
            <a:off x="584381" y="2908257"/>
            <a:ext cx="811201" cy="37958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797" tIns="50797" rIns="50797" bIns="50797" anchor="ctr">
            <a:spAutoFit/>
          </a:bodyPr>
          <a:lstStyle>
            <a:lvl1pPr algn="r">
              <a:defRPr sz="24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dirty="0" smtClean="0">
                <a:solidFill>
                  <a:schemeClr val="bg2"/>
                </a:solidFill>
              </a:rPr>
              <a:t>0</a:t>
            </a:r>
            <a:r>
              <a:rPr lang="en-US" dirty="0" smtClean="0">
                <a:solidFill>
                  <a:schemeClr val="bg2"/>
                </a:solidFill>
              </a:rPr>
              <a:t>x0000</a:t>
            </a:r>
            <a:endParaRPr dirty="0">
              <a:solidFill>
                <a:schemeClr val="bg2"/>
              </a:solidFill>
            </a:endParaRPr>
          </a:p>
        </p:txBody>
      </p:sp>
      <p:sp>
        <p:nvSpPr>
          <p:cNvPr id="55" name="Shape 55"/>
          <p:cNvSpPr/>
          <p:nvPr/>
        </p:nvSpPr>
        <p:spPr>
          <a:xfrm>
            <a:off x="1424735" y="3471622"/>
            <a:ext cx="2500521" cy="377634"/>
          </a:xfrm>
          <a:prstGeom prst="rect">
            <a:avLst/>
          </a:prstGeom>
          <a:solidFill>
            <a:srgbClr val="A6AAA8"/>
          </a:solidFill>
          <a:ln w="25400">
            <a:solidFill>
              <a:srgbClr val="DCDEE0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/>
          <a:lstStyle>
            <a:lvl1pPr>
              <a:defRPr sz="20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dirty="0"/>
              <a:t>PT</a:t>
            </a:r>
          </a:p>
        </p:txBody>
      </p:sp>
      <p:sp>
        <p:nvSpPr>
          <p:cNvPr id="56" name="Shape 56"/>
          <p:cNvSpPr/>
          <p:nvPr/>
        </p:nvSpPr>
        <p:spPr>
          <a:xfrm>
            <a:off x="9888843" y="2935471"/>
            <a:ext cx="1344438" cy="37958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797" tIns="50797" rIns="50797" bIns="50797" anchor="ctr">
            <a:spAutoFit/>
          </a:bodyPr>
          <a:lstStyle>
            <a:lvl1pPr algn="l">
              <a:defRPr sz="24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dirty="0">
                <a:solidFill>
                  <a:srgbClr val="333333"/>
                </a:solidFill>
              </a:rPr>
              <a:t>P1 pagetable</a:t>
            </a:r>
          </a:p>
        </p:txBody>
      </p:sp>
      <p:sp>
        <p:nvSpPr>
          <p:cNvPr id="57" name="Shape 57"/>
          <p:cNvSpPr/>
          <p:nvPr/>
        </p:nvSpPr>
        <p:spPr>
          <a:xfrm>
            <a:off x="7218705" y="2877614"/>
            <a:ext cx="641766" cy="495302"/>
          </a:xfrm>
          <a:prstGeom prst="rect">
            <a:avLst/>
          </a:prstGeom>
          <a:solidFill>
            <a:srgbClr val="53585F"/>
          </a:solidFill>
          <a:ln w="127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600" b="1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/>
            </a:pPr>
            <a:r>
              <a:rPr dirty="0"/>
              <a:t>1</a:t>
            </a:r>
          </a:p>
        </p:txBody>
      </p:sp>
      <p:sp>
        <p:nvSpPr>
          <p:cNvPr id="58" name="Shape 58"/>
          <p:cNvSpPr/>
          <p:nvPr/>
        </p:nvSpPr>
        <p:spPr>
          <a:xfrm>
            <a:off x="7871985" y="2877614"/>
            <a:ext cx="641766" cy="495302"/>
          </a:xfrm>
          <a:prstGeom prst="rect">
            <a:avLst/>
          </a:prstGeom>
          <a:solidFill>
            <a:srgbClr val="53585F"/>
          </a:solidFill>
          <a:ln w="127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600" b="1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/>
            </a:pPr>
            <a:r>
              <a:rPr dirty="0"/>
              <a:t>5</a:t>
            </a:r>
          </a:p>
        </p:txBody>
      </p:sp>
      <p:sp>
        <p:nvSpPr>
          <p:cNvPr id="59" name="Shape 59"/>
          <p:cNvSpPr/>
          <p:nvPr/>
        </p:nvSpPr>
        <p:spPr>
          <a:xfrm>
            <a:off x="8525262" y="2877614"/>
            <a:ext cx="641766" cy="495302"/>
          </a:xfrm>
          <a:prstGeom prst="rect">
            <a:avLst/>
          </a:prstGeom>
          <a:solidFill>
            <a:srgbClr val="53585F"/>
          </a:solidFill>
          <a:ln w="127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600" b="1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/>
            </a:pPr>
            <a:r>
              <a:rPr dirty="0"/>
              <a:t>4</a:t>
            </a:r>
          </a:p>
        </p:txBody>
      </p:sp>
      <p:sp>
        <p:nvSpPr>
          <p:cNvPr id="60" name="Shape 60"/>
          <p:cNvSpPr/>
          <p:nvPr/>
        </p:nvSpPr>
        <p:spPr>
          <a:xfrm>
            <a:off x="9109974" y="2877614"/>
            <a:ext cx="641766" cy="495302"/>
          </a:xfrm>
          <a:prstGeom prst="rect">
            <a:avLst/>
          </a:prstGeom>
          <a:solidFill>
            <a:srgbClr val="53585F"/>
          </a:solidFill>
          <a:ln w="127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600" b="1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/>
            </a:pPr>
            <a:r>
              <a:rPr dirty="0"/>
              <a:t>…</a:t>
            </a:r>
          </a:p>
        </p:txBody>
      </p:sp>
      <p:sp>
        <p:nvSpPr>
          <p:cNvPr id="61" name="Shape 61"/>
          <p:cNvSpPr/>
          <p:nvPr/>
        </p:nvSpPr>
        <p:spPr>
          <a:xfrm>
            <a:off x="9888843" y="3697472"/>
            <a:ext cx="1344438" cy="37958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797" tIns="50797" rIns="50797" bIns="50797" anchor="ctr">
            <a:spAutoFit/>
          </a:bodyPr>
          <a:lstStyle>
            <a:lvl1pPr algn="l">
              <a:defRPr sz="24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dirty="0">
                <a:solidFill>
                  <a:srgbClr val="333333"/>
                </a:solidFill>
              </a:rPr>
              <a:t>P2 pagetable</a:t>
            </a:r>
          </a:p>
        </p:txBody>
      </p:sp>
      <p:sp>
        <p:nvSpPr>
          <p:cNvPr id="62" name="Shape 62"/>
          <p:cNvSpPr/>
          <p:nvPr/>
        </p:nvSpPr>
        <p:spPr>
          <a:xfrm>
            <a:off x="7218707" y="3639614"/>
            <a:ext cx="641766" cy="495302"/>
          </a:xfrm>
          <a:prstGeom prst="rect">
            <a:avLst/>
          </a:prstGeom>
          <a:solidFill>
            <a:srgbClr val="A6AAA8"/>
          </a:solidFill>
          <a:ln w="127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600" b="1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/>
            </a:pPr>
            <a:r>
              <a:rPr dirty="0"/>
              <a:t>6</a:t>
            </a:r>
          </a:p>
        </p:txBody>
      </p:sp>
      <p:sp>
        <p:nvSpPr>
          <p:cNvPr id="63" name="Shape 63"/>
          <p:cNvSpPr/>
          <p:nvPr/>
        </p:nvSpPr>
        <p:spPr>
          <a:xfrm>
            <a:off x="7871985" y="3639614"/>
            <a:ext cx="641766" cy="495302"/>
          </a:xfrm>
          <a:prstGeom prst="rect">
            <a:avLst/>
          </a:prstGeom>
          <a:solidFill>
            <a:srgbClr val="A6AAA8"/>
          </a:solidFill>
          <a:ln w="127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600" b="1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/>
            </a:pPr>
            <a:r>
              <a:rPr dirty="0"/>
              <a:t>2</a:t>
            </a:r>
          </a:p>
        </p:txBody>
      </p:sp>
      <p:sp>
        <p:nvSpPr>
          <p:cNvPr id="64" name="Shape 64"/>
          <p:cNvSpPr/>
          <p:nvPr/>
        </p:nvSpPr>
        <p:spPr>
          <a:xfrm>
            <a:off x="8525262" y="3639614"/>
            <a:ext cx="641766" cy="495302"/>
          </a:xfrm>
          <a:prstGeom prst="rect">
            <a:avLst/>
          </a:prstGeom>
          <a:solidFill>
            <a:srgbClr val="A6AAA8"/>
          </a:solidFill>
          <a:ln w="127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600" b="1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/>
            </a:pPr>
            <a:r>
              <a:rPr dirty="0"/>
              <a:t>3</a:t>
            </a:r>
          </a:p>
        </p:txBody>
      </p:sp>
      <p:sp>
        <p:nvSpPr>
          <p:cNvPr id="65" name="Shape 65"/>
          <p:cNvSpPr/>
          <p:nvPr/>
        </p:nvSpPr>
        <p:spPr>
          <a:xfrm>
            <a:off x="9109974" y="3639614"/>
            <a:ext cx="641766" cy="495302"/>
          </a:xfrm>
          <a:prstGeom prst="rect">
            <a:avLst/>
          </a:prstGeom>
          <a:solidFill>
            <a:srgbClr val="A6AAA8"/>
          </a:solidFill>
          <a:ln w="12700">
            <a:solidFill>
              <a:srgbClr val="FFFFF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600" b="1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/>
            </a:pPr>
            <a:r>
              <a:rPr dirty="0"/>
              <a:t>…</a:t>
            </a:r>
          </a:p>
        </p:txBody>
      </p:sp>
      <p:sp>
        <p:nvSpPr>
          <p:cNvPr id="66" name="Shape 66"/>
          <p:cNvSpPr/>
          <p:nvPr/>
        </p:nvSpPr>
        <p:spPr>
          <a:xfrm>
            <a:off x="1424735" y="7659215"/>
            <a:ext cx="2500521" cy="762042"/>
          </a:xfrm>
          <a:prstGeom prst="rect">
            <a:avLst/>
          </a:prstGeom>
          <a:solidFill>
            <a:srgbClr val="5747C1"/>
          </a:solidFill>
          <a:ln w="25400">
            <a:solidFill>
              <a:srgbClr val="DCDEE0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6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dirty="0"/>
              <a:t>P2</a:t>
            </a:r>
          </a:p>
        </p:txBody>
      </p:sp>
      <p:sp>
        <p:nvSpPr>
          <p:cNvPr id="67" name="Shape 67"/>
          <p:cNvSpPr/>
          <p:nvPr/>
        </p:nvSpPr>
        <p:spPr>
          <a:xfrm>
            <a:off x="584380" y="8204156"/>
            <a:ext cx="811201" cy="37958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797" tIns="50797" rIns="50797" bIns="50797" anchor="ctr">
            <a:spAutoFit/>
          </a:bodyPr>
          <a:lstStyle>
            <a:lvl1pPr algn="r">
              <a:defRPr sz="24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dirty="0" smtClean="0">
                <a:solidFill>
                  <a:schemeClr val="bg2"/>
                </a:solidFill>
              </a:rPr>
              <a:t>0x7000</a:t>
            </a:r>
            <a:endParaRPr dirty="0">
              <a:solidFill>
                <a:schemeClr val="bg2"/>
              </a:solidFill>
            </a:endParaRPr>
          </a:p>
        </p:txBody>
      </p:sp>
      <p:sp>
        <p:nvSpPr>
          <p:cNvPr id="68" name="Shape 68"/>
          <p:cNvSpPr/>
          <p:nvPr/>
        </p:nvSpPr>
        <p:spPr>
          <a:xfrm flipH="1" flipV="1">
            <a:off x="3936029" y="3437341"/>
            <a:ext cx="3275002" cy="413294"/>
          </a:xfrm>
          <a:prstGeom prst="line">
            <a:avLst/>
          </a:prstGeom>
          <a:ln w="25400">
            <a:solidFill>
              <a:srgbClr val="FFFFFF"/>
            </a:solidFill>
            <a:miter lim="400000"/>
            <a:tailEnd type="triangle"/>
          </a:ln>
        </p:spPr>
        <p:txBody>
          <a:bodyPr lIns="50797" tIns="50797" rIns="50797" bIns="50797" anchor="ctr"/>
          <a:lstStyle/>
          <a:p>
            <a:pPr lvl="0">
              <a:defRPr sz="2600"/>
            </a:pPr>
            <a:endParaRPr/>
          </a:p>
        </p:txBody>
      </p:sp>
      <p:sp>
        <p:nvSpPr>
          <p:cNvPr id="69" name="Shape 69"/>
          <p:cNvSpPr/>
          <p:nvPr/>
        </p:nvSpPr>
        <p:spPr>
          <a:xfrm flipV="1">
            <a:off x="9520031" y="4838762"/>
            <a:ext cx="1" cy="4116951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797" tIns="50797" rIns="50797" bIns="50797" anchor="ctr"/>
          <a:lstStyle/>
          <a:p>
            <a:pPr lvl="0">
              <a:defRPr sz="2600"/>
            </a:pPr>
            <a:endParaRPr/>
          </a:p>
        </p:txBody>
      </p:sp>
      <p:sp>
        <p:nvSpPr>
          <p:cNvPr id="70" name="Shape 70"/>
          <p:cNvSpPr/>
          <p:nvPr/>
        </p:nvSpPr>
        <p:spPr>
          <a:xfrm flipH="1" flipV="1">
            <a:off x="6692190" y="5242261"/>
            <a:ext cx="5924240" cy="1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797" tIns="50797" rIns="50797" bIns="50797" anchor="ctr"/>
          <a:lstStyle/>
          <a:p>
            <a:pPr lvl="0">
              <a:defRPr sz="2600"/>
            </a:pPr>
            <a:endParaRPr/>
          </a:p>
        </p:txBody>
      </p:sp>
      <p:sp>
        <p:nvSpPr>
          <p:cNvPr id="71" name="Shape 71"/>
          <p:cNvSpPr/>
          <p:nvPr/>
        </p:nvSpPr>
        <p:spPr>
          <a:xfrm>
            <a:off x="6808864" y="4813256"/>
            <a:ext cx="2703984" cy="37958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797" tIns="50797" rIns="50797" bIns="50797" anchor="ctr">
            <a:spAutoFit/>
          </a:bodyPr>
          <a:lstStyle>
            <a:lvl1pPr algn="l">
              <a:defRPr sz="26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dirty="0">
                <a:solidFill>
                  <a:srgbClr val="333333"/>
                </a:solidFill>
              </a:rPr>
              <a:t>Virtual</a:t>
            </a:r>
          </a:p>
        </p:txBody>
      </p:sp>
      <p:sp>
        <p:nvSpPr>
          <p:cNvPr id="72" name="Shape 72"/>
          <p:cNvSpPr/>
          <p:nvPr/>
        </p:nvSpPr>
        <p:spPr>
          <a:xfrm>
            <a:off x="9700667" y="4802443"/>
            <a:ext cx="2703984" cy="37958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797" tIns="50797" rIns="50797" bIns="50797" anchor="ctr">
            <a:spAutoFit/>
          </a:bodyPr>
          <a:lstStyle>
            <a:lvl1pPr algn="l">
              <a:defRPr sz="26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dirty="0">
                <a:solidFill>
                  <a:srgbClr val="333333"/>
                </a:solidFill>
              </a:rPr>
              <a:t>Physical</a:t>
            </a:r>
          </a:p>
        </p:txBody>
      </p:sp>
      <p:sp>
        <p:nvSpPr>
          <p:cNvPr id="34" name="Title 3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Review: </a:t>
            </a:r>
            <a:r>
              <a:rPr lang="en-US" dirty="0" err="1" smtClean="0"/>
              <a:t>PaginG</a:t>
            </a:r>
            <a:endParaRPr lang="en-US" dirty="0"/>
          </a:p>
        </p:txBody>
      </p:sp>
      <p:sp>
        <p:nvSpPr>
          <p:cNvPr id="35" name="Shape 54"/>
          <p:cNvSpPr/>
          <p:nvPr/>
        </p:nvSpPr>
        <p:spPr>
          <a:xfrm>
            <a:off x="584937" y="3212523"/>
            <a:ext cx="811201" cy="37958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797" tIns="50797" rIns="50797" bIns="50797" anchor="ctr">
            <a:spAutoFit/>
          </a:bodyPr>
          <a:lstStyle>
            <a:lvl1pPr algn="r">
              <a:defRPr sz="24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dirty="0" smtClean="0">
                <a:solidFill>
                  <a:schemeClr val="bg2"/>
                </a:solidFill>
              </a:rPr>
              <a:t>0</a:t>
            </a:r>
            <a:r>
              <a:rPr lang="en-US" dirty="0" smtClean="0">
                <a:solidFill>
                  <a:schemeClr val="bg2"/>
                </a:solidFill>
              </a:rPr>
              <a:t>x0800</a:t>
            </a:r>
            <a:endParaRPr dirty="0">
              <a:solidFill>
                <a:schemeClr val="bg2"/>
              </a:solidFill>
            </a:endParaRPr>
          </a:p>
        </p:txBody>
      </p:sp>
      <p:sp>
        <p:nvSpPr>
          <p:cNvPr id="75" name="Shape 751"/>
          <p:cNvSpPr/>
          <p:nvPr/>
        </p:nvSpPr>
        <p:spPr>
          <a:xfrm>
            <a:off x="6692192" y="5570814"/>
            <a:ext cx="2703984" cy="37958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797" tIns="50797" rIns="50797" bIns="50797" anchor="ctr">
            <a:spAutoFit/>
          </a:bodyPr>
          <a:lstStyle>
            <a:lvl1pPr algn="l">
              <a:defRPr sz="26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dirty="0">
                <a:solidFill>
                  <a:srgbClr val="333333"/>
                </a:solidFill>
              </a:rPr>
              <a:t>load 0x0000</a:t>
            </a:r>
          </a:p>
        </p:txBody>
      </p:sp>
      <p:sp>
        <p:nvSpPr>
          <p:cNvPr id="76" name="Shape 753"/>
          <p:cNvSpPr/>
          <p:nvPr/>
        </p:nvSpPr>
        <p:spPr>
          <a:xfrm>
            <a:off x="9595388" y="5570814"/>
            <a:ext cx="3102790" cy="37958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797" tIns="50797" rIns="50797" bIns="50797" anchor="ctr">
            <a:spAutoFit/>
          </a:bodyPr>
          <a:lstStyle>
            <a:lvl1pPr algn="l">
              <a:defRPr sz="26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dirty="0">
                <a:solidFill>
                  <a:srgbClr val="333333"/>
                </a:solidFill>
              </a:rPr>
              <a:t>load </a:t>
            </a:r>
            <a:r>
              <a:rPr dirty="0" smtClean="0">
                <a:solidFill>
                  <a:srgbClr val="333333"/>
                </a:solidFill>
              </a:rPr>
              <a:t>0x0800</a:t>
            </a:r>
            <a:endParaRPr dirty="0">
              <a:solidFill>
                <a:srgbClr val="333333"/>
              </a:solidFill>
            </a:endParaRPr>
          </a:p>
        </p:txBody>
      </p:sp>
      <p:sp>
        <p:nvSpPr>
          <p:cNvPr id="77" name="Shape 754"/>
          <p:cNvSpPr/>
          <p:nvPr/>
        </p:nvSpPr>
        <p:spPr>
          <a:xfrm>
            <a:off x="9595388" y="5951813"/>
            <a:ext cx="3102790" cy="37958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797" tIns="50797" rIns="50797" bIns="50797" anchor="ctr">
            <a:spAutoFit/>
          </a:bodyPr>
          <a:lstStyle>
            <a:lvl1pPr algn="l">
              <a:defRPr sz="26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dirty="0">
                <a:solidFill>
                  <a:srgbClr val="333333"/>
                </a:solidFill>
              </a:rPr>
              <a:t>load </a:t>
            </a:r>
            <a:r>
              <a:rPr dirty="0" smtClean="0">
                <a:solidFill>
                  <a:srgbClr val="333333"/>
                </a:solidFill>
              </a:rPr>
              <a:t>0x6000</a:t>
            </a:r>
            <a:endParaRPr dirty="0">
              <a:solidFill>
                <a:srgbClr val="333333"/>
              </a:solidFill>
            </a:endParaRPr>
          </a:p>
        </p:txBody>
      </p:sp>
      <p:sp>
        <p:nvSpPr>
          <p:cNvPr id="78" name="Shape 755"/>
          <p:cNvSpPr/>
          <p:nvPr/>
        </p:nvSpPr>
        <p:spPr>
          <a:xfrm>
            <a:off x="6692192" y="6586814"/>
            <a:ext cx="2703984" cy="37958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797" tIns="50797" rIns="50797" bIns="50797" anchor="ctr">
            <a:spAutoFit/>
          </a:bodyPr>
          <a:lstStyle>
            <a:lvl1pPr algn="l">
              <a:defRPr sz="26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dirty="0">
                <a:solidFill>
                  <a:srgbClr val="333333"/>
                </a:solidFill>
              </a:rPr>
              <a:t>load 0x1444</a:t>
            </a:r>
          </a:p>
        </p:txBody>
      </p:sp>
      <p:sp>
        <p:nvSpPr>
          <p:cNvPr id="79" name="Shape 756"/>
          <p:cNvSpPr/>
          <p:nvPr/>
        </p:nvSpPr>
        <p:spPr>
          <a:xfrm>
            <a:off x="9595388" y="6586814"/>
            <a:ext cx="3102790" cy="37958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797" tIns="50797" rIns="50797" bIns="50797" anchor="ctr">
            <a:spAutoFit/>
          </a:bodyPr>
          <a:lstStyle>
            <a:lvl1pPr algn="l">
              <a:defRPr sz="26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dirty="0">
                <a:solidFill>
                  <a:srgbClr val="333333"/>
                </a:solidFill>
              </a:rPr>
              <a:t>load 0x0808</a:t>
            </a:r>
          </a:p>
        </p:txBody>
      </p:sp>
      <p:sp>
        <p:nvSpPr>
          <p:cNvPr id="80" name="Shape 757"/>
          <p:cNvSpPr/>
          <p:nvPr/>
        </p:nvSpPr>
        <p:spPr>
          <a:xfrm>
            <a:off x="9595388" y="6967813"/>
            <a:ext cx="3102790" cy="37958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797" tIns="50797" rIns="50797" bIns="50797" anchor="ctr">
            <a:spAutoFit/>
          </a:bodyPr>
          <a:lstStyle>
            <a:lvl1pPr algn="l">
              <a:defRPr sz="26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dirty="0">
                <a:solidFill>
                  <a:srgbClr val="333333"/>
                </a:solidFill>
              </a:rPr>
              <a:t>load 0x2444</a:t>
            </a:r>
          </a:p>
        </p:txBody>
      </p:sp>
      <p:sp>
        <p:nvSpPr>
          <p:cNvPr id="81" name="Shape 758"/>
          <p:cNvSpPr/>
          <p:nvPr/>
        </p:nvSpPr>
        <p:spPr>
          <a:xfrm>
            <a:off x="6692192" y="7602816"/>
            <a:ext cx="2703984" cy="37958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797" tIns="50797" rIns="50797" bIns="50797" anchor="ctr">
            <a:spAutoFit/>
          </a:bodyPr>
          <a:lstStyle/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1800" dirty="0">
                <a:solidFill>
                  <a:srgbClr val="333333"/>
                </a:solidFill>
              </a:rPr>
              <a:t>load 0x1444</a:t>
            </a:r>
          </a:p>
        </p:txBody>
      </p:sp>
      <p:sp>
        <p:nvSpPr>
          <p:cNvPr id="82" name="Shape 759"/>
          <p:cNvSpPr/>
          <p:nvPr/>
        </p:nvSpPr>
        <p:spPr>
          <a:xfrm>
            <a:off x="9595388" y="7602814"/>
            <a:ext cx="3102790" cy="37958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797" tIns="50797" rIns="50797" bIns="50797" anchor="ctr">
            <a:spAutoFit/>
          </a:bodyPr>
          <a:lstStyle>
            <a:lvl1pPr algn="l">
              <a:defRPr sz="26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dirty="0">
                <a:solidFill>
                  <a:srgbClr val="333333"/>
                </a:solidFill>
              </a:rPr>
              <a:t>load 0x0008</a:t>
            </a:r>
          </a:p>
        </p:txBody>
      </p:sp>
      <p:sp>
        <p:nvSpPr>
          <p:cNvPr id="83" name="Shape 760"/>
          <p:cNvSpPr/>
          <p:nvPr/>
        </p:nvSpPr>
        <p:spPr>
          <a:xfrm>
            <a:off x="9595388" y="7983815"/>
            <a:ext cx="3102790" cy="37958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797" tIns="50797" rIns="50797" bIns="50797" anchor="ctr">
            <a:spAutoFit/>
          </a:bodyPr>
          <a:lstStyle/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1800" dirty="0">
                <a:solidFill>
                  <a:srgbClr val="333333"/>
                </a:solidFill>
              </a:rPr>
              <a:t>load 0x5444</a:t>
            </a:r>
          </a:p>
        </p:txBody>
      </p:sp>
      <p:sp>
        <p:nvSpPr>
          <p:cNvPr id="74" name="TextBox 73"/>
          <p:cNvSpPr txBox="1"/>
          <p:nvPr/>
        </p:nvSpPr>
        <p:spPr>
          <a:xfrm>
            <a:off x="1424735" y="2331316"/>
            <a:ext cx="23493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3333"/>
                </a:solidFill>
              </a:rPr>
              <a:t>Assume 4 KB pages</a:t>
            </a:r>
            <a:endParaRPr lang="en-US" sz="2000" dirty="0">
              <a:solidFill>
                <a:srgbClr val="333333"/>
              </a:solidFill>
            </a:endParaRPr>
          </a:p>
        </p:txBody>
      </p:sp>
      <p:sp>
        <p:nvSpPr>
          <p:cNvPr id="84" name="TextBox 83"/>
          <p:cNvSpPr txBox="1"/>
          <p:nvPr/>
        </p:nvSpPr>
        <p:spPr>
          <a:xfrm>
            <a:off x="4058392" y="8224901"/>
            <a:ext cx="374363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333333"/>
                </a:solidFill>
              </a:rPr>
              <a:t>What do we need to know?</a:t>
            </a:r>
            <a:endParaRPr lang="en-US" sz="2400" dirty="0">
              <a:solidFill>
                <a:srgbClr val="333333"/>
              </a:solidFill>
            </a:endParaRPr>
          </a:p>
        </p:txBody>
      </p:sp>
      <p:sp>
        <p:nvSpPr>
          <p:cNvPr id="85" name="TextBox 84"/>
          <p:cNvSpPr txBox="1"/>
          <p:nvPr/>
        </p:nvSpPr>
        <p:spPr>
          <a:xfrm>
            <a:off x="4587432" y="8609126"/>
            <a:ext cx="452254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3333"/>
                </a:solidFill>
              </a:rPr>
              <a:t>Location of page table in memory (</a:t>
            </a:r>
            <a:r>
              <a:rPr lang="en-US" sz="2000" dirty="0" err="1" smtClean="0">
                <a:solidFill>
                  <a:srgbClr val="333333"/>
                </a:solidFill>
              </a:rPr>
              <a:t>ptbr</a:t>
            </a:r>
            <a:r>
              <a:rPr lang="en-US" sz="2000" dirty="0" smtClean="0">
                <a:solidFill>
                  <a:srgbClr val="333333"/>
                </a:solidFill>
              </a:rPr>
              <a:t>)</a:t>
            </a:r>
            <a:endParaRPr lang="en-US" sz="2000" dirty="0">
              <a:solidFill>
                <a:srgbClr val="333333"/>
              </a:solidFill>
            </a:endParaRPr>
          </a:p>
        </p:txBody>
      </p:sp>
      <p:sp>
        <p:nvSpPr>
          <p:cNvPr id="86" name="TextBox 85"/>
          <p:cNvSpPr txBox="1"/>
          <p:nvPr/>
        </p:nvSpPr>
        <p:spPr>
          <a:xfrm>
            <a:off x="4277090" y="3676947"/>
            <a:ext cx="62068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 smtClean="0">
                <a:solidFill>
                  <a:srgbClr val="333333"/>
                </a:solidFill>
              </a:rPr>
              <a:t>ptbr</a:t>
            </a:r>
            <a:endParaRPr lang="en-US" sz="2000" dirty="0">
              <a:solidFill>
                <a:srgbClr val="333333"/>
              </a:solidFill>
            </a:endParaRPr>
          </a:p>
        </p:txBody>
      </p:sp>
      <p:cxnSp>
        <p:nvCxnSpPr>
          <p:cNvPr id="88" name="Straight Arrow Connector 87"/>
          <p:cNvCxnSpPr>
            <a:stCxn id="86" idx="1"/>
          </p:cNvCxnSpPr>
          <p:nvPr/>
        </p:nvCxnSpPr>
        <p:spPr>
          <a:xfrm rot="10800000">
            <a:off x="3925256" y="3471622"/>
            <a:ext cx="351834" cy="405380"/>
          </a:xfrm>
          <a:prstGeom prst="straightConnector1">
            <a:avLst/>
          </a:prstGeom>
          <a:ln w="38100" cap="flat" cmpd="sng" algn="ctr">
            <a:solidFill>
              <a:srgbClr val="333333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0" name="TextBox 89"/>
          <p:cNvSpPr txBox="1"/>
          <p:nvPr/>
        </p:nvSpPr>
        <p:spPr>
          <a:xfrm>
            <a:off x="4655208" y="8955713"/>
            <a:ext cx="51116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333333"/>
                </a:solidFill>
              </a:rPr>
              <a:t>Size of each page table entry (assume 8 bytes)</a:t>
            </a:r>
            <a:endParaRPr lang="en-US" sz="2000" dirty="0">
              <a:solidFill>
                <a:srgbClr val="333333"/>
              </a:solidFill>
            </a:endParaRPr>
          </a:p>
        </p:txBody>
      </p:sp>
      <p:cxnSp>
        <p:nvCxnSpPr>
          <p:cNvPr id="92" name="Straight Arrow Connector 91"/>
          <p:cNvCxnSpPr>
            <a:stCxn id="86" idx="1"/>
          </p:cNvCxnSpPr>
          <p:nvPr/>
        </p:nvCxnSpPr>
        <p:spPr>
          <a:xfrm rot="10800000">
            <a:off x="3936030" y="3087216"/>
            <a:ext cx="341061" cy="789787"/>
          </a:xfrm>
          <a:prstGeom prst="straightConnector1">
            <a:avLst/>
          </a:prstGeom>
          <a:ln w="38100" cap="flat" cmpd="sng" algn="ctr">
            <a:solidFill>
              <a:srgbClr val="333333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6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Scale>
                                      <p:cBhvr>
                                        <p:cTn id="26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</p:cBhvr>
                                      <p:to x="80000" y="100000"/>
                                    </p:animScale>
                                    <p:anim by="(#ppt_w*0.10)" calcmode="lin" valueType="num">
                                      <p:cBhvr>
                                        <p:cTn id="27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by="(-#ppt_w*0.10)" calcmode="lin" valueType="num">
                                      <p:cBhvr>
                                        <p:cTn id="28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-480000">
                                      <p:cBhvr>
                                        <p:cTn id="29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" grpId="0" animBg="1"/>
      <p:bldP spid="77" grpId="0" animBg="1"/>
      <p:bldP spid="78" grpId="0" animBg="1"/>
      <p:bldP spid="79" grpId="0" animBg="1"/>
      <p:bldP spid="80" grpId="0" animBg="1"/>
      <p:bldP spid="81" grpId="0" animBg="1"/>
      <p:bldP spid="82" grpId="0" animBg="1"/>
      <p:bldP spid="83" grpId="0" animBg="1"/>
      <p:bldP spid="84" grpId="0"/>
      <p:bldP spid="85" grpId="0"/>
      <p:bldP spid="85" grpId="1"/>
      <p:bldP spid="86" grpId="0"/>
      <p:bldP spid="9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7" name="Shape 767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73201">
              <a:defRPr sz="648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sz="6500" dirty="0" smtClean="0">
                <a:solidFill>
                  <a:srgbClr val="FFFFFF"/>
                </a:solidFill>
              </a:rPr>
              <a:t>Review:</a:t>
            </a:r>
            <a:br>
              <a:rPr lang="en-US" sz="6500" dirty="0" smtClean="0">
                <a:solidFill>
                  <a:srgbClr val="FFFFFF"/>
                </a:solidFill>
              </a:rPr>
            </a:br>
            <a:r>
              <a:rPr sz="6500" dirty="0" smtClean="0">
                <a:solidFill>
                  <a:srgbClr val="FFFFFF"/>
                </a:solidFill>
              </a:rPr>
              <a:t>Paging </a:t>
            </a:r>
            <a:r>
              <a:rPr lang="en-US" sz="6500" dirty="0" smtClean="0">
                <a:solidFill>
                  <a:srgbClr val="FFFFFF"/>
                </a:solidFill>
              </a:rPr>
              <a:t>PROS and CONS</a:t>
            </a:r>
            <a:endParaRPr sz="6500" dirty="0">
              <a:solidFill>
                <a:srgbClr val="FFFFFF"/>
              </a:solidFill>
            </a:endParaRPr>
          </a:p>
        </p:txBody>
      </p:sp>
      <p:sp>
        <p:nvSpPr>
          <p:cNvPr id="768" name="Shape 768"/>
          <p:cNvSpPr>
            <a:spLocks noGrp="1"/>
          </p:cNvSpPr>
          <p:nvPr>
            <p:ph type="body" idx="4294967295"/>
          </p:nvPr>
        </p:nvSpPr>
        <p:spPr>
          <a:xfrm>
            <a:off x="427389" y="2185783"/>
            <a:ext cx="11099800" cy="4965700"/>
          </a:xfrm>
          <a:prstGeom prst="rect">
            <a:avLst/>
          </a:prstGeom>
        </p:spPr>
        <p:txBody>
          <a:bodyPr>
            <a:normAutofit fontScale="85000" lnSpcReduction="20000"/>
          </a:bodyPr>
          <a:lstStyle/>
          <a:p>
            <a:pPr lvl="0">
              <a:buNone/>
              <a:defRPr sz="1800">
                <a:solidFill>
                  <a:srgbClr val="000000"/>
                </a:solidFill>
              </a:defRPr>
            </a:pPr>
            <a:r>
              <a:rPr lang="en-US" sz="3800" dirty="0" smtClean="0">
                <a:solidFill>
                  <a:srgbClr val="333333"/>
                </a:solidFill>
              </a:rPr>
              <a:t>Advantages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lang="en-US" sz="3500" dirty="0" smtClean="0">
                <a:solidFill>
                  <a:srgbClr val="333333"/>
                </a:solidFill>
              </a:rPr>
              <a:t>No external </a:t>
            </a:r>
            <a:r>
              <a:rPr lang="en-US" sz="3500" dirty="0" smtClean="0">
                <a:solidFill>
                  <a:srgbClr val="333333"/>
                </a:solidFill>
              </a:rPr>
              <a:t>fragmentation</a:t>
            </a:r>
            <a:endParaRPr lang="en-US" sz="3500" dirty="0">
              <a:solidFill>
                <a:srgbClr val="333333"/>
              </a:solidFill>
            </a:endParaRP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3200" dirty="0" smtClean="0">
                <a:solidFill>
                  <a:srgbClr val="333333"/>
                </a:solidFill>
              </a:rPr>
              <a:t>don’t </a:t>
            </a:r>
            <a:r>
              <a:rPr sz="3200" dirty="0">
                <a:solidFill>
                  <a:srgbClr val="333333"/>
                </a:solidFill>
              </a:rPr>
              <a:t>need to find contiguous </a:t>
            </a:r>
            <a:r>
              <a:rPr sz="3200" dirty="0" smtClean="0">
                <a:solidFill>
                  <a:srgbClr val="333333"/>
                </a:solidFill>
              </a:rPr>
              <a:t>RAM</a:t>
            </a:r>
            <a:endParaRPr sz="3200" dirty="0" smtClean="0">
              <a:solidFill>
                <a:srgbClr val="333333"/>
              </a:solidFill>
            </a:endParaRP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lang="en-US" sz="3500" dirty="0" smtClean="0">
                <a:solidFill>
                  <a:srgbClr val="333333"/>
                </a:solidFill>
              </a:rPr>
              <a:t>All </a:t>
            </a:r>
            <a:r>
              <a:rPr lang="en-US" sz="3500" dirty="0">
                <a:solidFill>
                  <a:srgbClr val="333333"/>
                </a:solidFill>
              </a:rPr>
              <a:t>free pages are equivalent </a:t>
            </a:r>
            <a:endParaRPr lang="en-US" sz="3500" dirty="0" smtClean="0">
              <a:solidFill>
                <a:srgbClr val="333333"/>
              </a:solidFill>
            </a:endParaRP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3200" dirty="0" smtClean="0">
                <a:solidFill>
                  <a:srgbClr val="333333"/>
                </a:solidFill>
              </a:rPr>
              <a:t>Easy </a:t>
            </a:r>
            <a:r>
              <a:rPr sz="3200" dirty="0">
                <a:solidFill>
                  <a:srgbClr val="333333"/>
                </a:solidFill>
              </a:rPr>
              <a:t>to </a:t>
            </a:r>
            <a:r>
              <a:rPr sz="3200" dirty="0" smtClean="0">
                <a:solidFill>
                  <a:srgbClr val="333333"/>
                </a:solidFill>
              </a:rPr>
              <a:t>manage</a:t>
            </a:r>
            <a:r>
              <a:rPr lang="en-US" sz="3200" dirty="0" smtClean="0">
                <a:solidFill>
                  <a:srgbClr val="333333"/>
                </a:solidFill>
              </a:rPr>
              <a:t>, allocate, and free </a:t>
            </a:r>
            <a:r>
              <a:rPr lang="en-US" sz="3200" dirty="0" smtClean="0">
                <a:solidFill>
                  <a:srgbClr val="333333"/>
                </a:solidFill>
              </a:rPr>
              <a:t>pages</a:t>
            </a:r>
            <a:endParaRPr lang="en-US" sz="3200" dirty="0" smtClean="0">
              <a:solidFill>
                <a:srgbClr val="333333"/>
              </a:solidFill>
            </a:endParaRPr>
          </a:p>
          <a:p>
            <a:pPr lvl="0">
              <a:buNone/>
              <a:defRPr sz="1800">
                <a:solidFill>
                  <a:srgbClr val="000000"/>
                </a:solidFill>
              </a:defRPr>
            </a:pPr>
            <a:r>
              <a:rPr lang="en-US" sz="3800" dirty="0" smtClean="0">
                <a:solidFill>
                  <a:srgbClr val="333333"/>
                </a:solidFill>
              </a:rPr>
              <a:t>Disadvantages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lang="en-US" sz="3500" dirty="0" smtClean="0">
                <a:solidFill>
                  <a:srgbClr val="333333"/>
                </a:solidFill>
              </a:rPr>
              <a:t>Page tables are too </a:t>
            </a:r>
            <a:r>
              <a:rPr lang="en-US" sz="3500" dirty="0" smtClean="0">
                <a:solidFill>
                  <a:srgbClr val="333333"/>
                </a:solidFill>
              </a:rPr>
              <a:t>big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lang="en-US" sz="3200" dirty="0" smtClean="0">
                <a:solidFill>
                  <a:srgbClr val="333333"/>
                </a:solidFill>
              </a:rPr>
              <a:t>Must have one entry for every page of address space</a:t>
            </a:r>
            <a:endParaRPr lang="en-US" sz="3200" dirty="0" smtClean="0">
              <a:solidFill>
                <a:srgbClr val="333333"/>
              </a:solidFill>
            </a:endParaRP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lang="en-US" sz="3500" dirty="0" smtClean="0">
                <a:solidFill>
                  <a:srgbClr val="333333"/>
                </a:solidFill>
              </a:rPr>
              <a:t>Accessing page tables is too slow [today’s focus</a:t>
            </a:r>
            <a:r>
              <a:rPr lang="en-US" sz="3500" dirty="0" smtClean="0">
                <a:solidFill>
                  <a:srgbClr val="333333"/>
                </a:solidFill>
              </a:rPr>
              <a:t>]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lang="en-US" sz="3200" dirty="0" smtClean="0">
                <a:solidFill>
                  <a:srgbClr val="333333"/>
                </a:solidFill>
              </a:rPr>
              <a:t>Doubles number of memory references per instruction</a:t>
            </a:r>
            <a:endParaRPr lang="en-US" sz="3200" dirty="0" smtClean="0">
              <a:solidFill>
                <a:srgbClr val="333333"/>
              </a:solidFill>
            </a:endParaRPr>
          </a:p>
          <a:p>
            <a:pPr lvl="1">
              <a:defRPr sz="1800">
                <a:solidFill>
                  <a:srgbClr val="000000"/>
                </a:solidFill>
              </a:defRPr>
            </a:pPr>
            <a:endParaRPr sz="3500" dirty="0">
              <a:solidFill>
                <a:srgbClr val="333333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6" name="Shape 776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73201">
              <a:defRPr sz="648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6500" dirty="0">
                <a:solidFill>
                  <a:srgbClr val="FFFFFF"/>
                </a:solidFill>
              </a:rPr>
              <a:t>Translation Steps</a:t>
            </a:r>
          </a:p>
        </p:txBody>
      </p:sp>
      <p:sp>
        <p:nvSpPr>
          <p:cNvPr id="777" name="Shape 777"/>
          <p:cNvSpPr>
            <a:spLocks noGrp="1"/>
          </p:cNvSpPr>
          <p:nvPr>
            <p:ph type="body" idx="4294967295"/>
          </p:nvPr>
        </p:nvSpPr>
        <p:spPr>
          <a:xfrm>
            <a:off x="289968" y="2374549"/>
            <a:ext cx="12321131" cy="5653089"/>
          </a:xfrm>
          <a:prstGeom prst="rect">
            <a:avLst/>
          </a:prstGeom>
        </p:spPr>
        <p:txBody>
          <a:bodyPr/>
          <a:lstStyle/>
          <a:p>
            <a:pPr lvl="0">
              <a:buNone/>
              <a:defRPr sz="1800">
                <a:solidFill>
                  <a:srgbClr val="000000"/>
                </a:solidFill>
              </a:defRPr>
            </a:pPr>
            <a:r>
              <a:rPr sz="3600" dirty="0">
                <a:solidFill>
                  <a:srgbClr val="333333"/>
                </a:solidFill>
              </a:rPr>
              <a:t>H/W: for each mem reference:</a:t>
            </a:r>
            <a:br>
              <a:rPr sz="3600" dirty="0">
                <a:solidFill>
                  <a:srgbClr val="333333"/>
                </a:solidFill>
              </a:rPr>
            </a:br>
            <a:r>
              <a:rPr sz="3600" dirty="0">
                <a:solidFill>
                  <a:srgbClr val="333333"/>
                </a:solidFill>
              </a:rPr>
              <a:t/>
            </a:r>
            <a:br>
              <a:rPr sz="3600" dirty="0">
                <a:solidFill>
                  <a:srgbClr val="333333"/>
                </a:solidFill>
              </a:rPr>
            </a:br>
            <a:r>
              <a:rPr sz="3600" dirty="0">
                <a:solidFill>
                  <a:srgbClr val="333333"/>
                </a:solidFill>
              </a:rPr>
              <a:t>	1. extract </a:t>
            </a:r>
            <a:r>
              <a:rPr sz="3600" b="1" dirty="0">
                <a:solidFill>
                  <a:srgbClr val="333333"/>
                </a:solidFill>
                <a:latin typeface="Helvetica"/>
                <a:ea typeface="Helvetica"/>
                <a:cs typeface="Helvetica"/>
                <a:sym typeface="Helvetica"/>
              </a:rPr>
              <a:t>VPN</a:t>
            </a:r>
            <a:r>
              <a:rPr sz="3600" dirty="0">
                <a:solidFill>
                  <a:srgbClr val="333333"/>
                </a:solidFill>
              </a:rPr>
              <a:t> (virt page num) from </a:t>
            </a:r>
            <a:r>
              <a:rPr sz="3600" b="1" dirty="0">
                <a:solidFill>
                  <a:srgbClr val="333333"/>
                </a:solidFill>
                <a:latin typeface="Helvetica"/>
                <a:ea typeface="Helvetica"/>
                <a:cs typeface="Helvetica"/>
                <a:sym typeface="Helvetica"/>
              </a:rPr>
              <a:t>VA</a:t>
            </a:r>
            <a:r>
              <a:rPr sz="3600" dirty="0">
                <a:solidFill>
                  <a:srgbClr val="333333"/>
                </a:solidFill>
              </a:rPr>
              <a:t> (virt addr)</a:t>
            </a:r>
            <a:br>
              <a:rPr sz="3600" dirty="0">
                <a:solidFill>
                  <a:srgbClr val="333333"/>
                </a:solidFill>
              </a:rPr>
            </a:br>
            <a:r>
              <a:rPr sz="3600" dirty="0">
                <a:solidFill>
                  <a:srgbClr val="333333"/>
                </a:solidFill>
              </a:rPr>
              <a:t>	2. calculate addr of </a:t>
            </a:r>
            <a:r>
              <a:rPr sz="3600" b="1" dirty="0">
                <a:solidFill>
                  <a:srgbClr val="333333"/>
                </a:solidFill>
                <a:latin typeface="Helvetica"/>
                <a:ea typeface="Helvetica"/>
                <a:cs typeface="Helvetica"/>
                <a:sym typeface="Helvetica"/>
              </a:rPr>
              <a:t>PTE</a:t>
            </a:r>
            <a:r>
              <a:rPr sz="3600" dirty="0">
                <a:solidFill>
                  <a:srgbClr val="333333"/>
                </a:solidFill>
              </a:rPr>
              <a:t> (page table entry)</a:t>
            </a:r>
            <a:br>
              <a:rPr sz="3600" dirty="0">
                <a:solidFill>
                  <a:srgbClr val="333333"/>
                </a:solidFill>
              </a:rPr>
            </a:br>
            <a:r>
              <a:rPr sz="3600" dirty="0">
                <a:solidFill>
                  <a:srgbClr val="333333"/>
                </a:solidFill>
              </a:rPr>
              <a:t>	3.</a:t>
            </a:r>
            <a:r>
              <a:rPr sz="3600" dirty="0" smtClean="0">
                <a:solidFill>
                  <a:srgbClr val="333333"/>
                </a:solidFill>
              </a:rPr>
              <a:t> </a:t>
            </a:r>
            <a:r>
              <a:rPr lang="en-US" sz="3600" dirty="0" smtClean="0">
                <a:solidFill>
                  <a:srgbClr val="333333"/>
                </a:solidFill>
              </a:rPr>
              <a:t>read</a:t>
            </a:r>
            <a:r>
              <a:rPr sz="3600" dirty="0" smtClean="0">
                <a:solidFill>
                  <a:srgbClr val="333333"/>
                </a:solidFill>
              </a:rPr>
              <a:t> </a:t>
            </a:r>
            <a:r>
              <a:rPr sz="3600" b="1" dirty="0" smtClean="0">
                <a:solidFill>
                  <a:srgbClr val="333333"/>
                </a:solidFill>
                <a:latin typeface="Helvetica"/>
                <a:ea typeface="Helvetica"/>
                <a:cs typeface="Helvetica"/>
                <a:sym typeface="Helvetica"/>
              </a:rPr>
              <a:t>PTE</a:t>
            </a:r>
            <a:r>
              <a:rPr lang="en-US" sz="3600" b="1" dirty="0" smtClean="0">
                <a:solidFill>
                  <a:srgbClr val="333333"/>
                </a:solidFill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lang="en-US" sz="3600" dirty="0" smtClean="0">
                <a:solidFill>
                  <a:srgbClr val="333333"/>
                </a:solidFill>
                <a:latin typeface="Helvetica"/>
                <a:ea typeface="Helvetica"/>
                <a:cs typeface="Helvetica"/>
                <a:sym typeface="Helvetica"/>
              </a:rPr>
              <a:t>from memory</a:t>
            </a:r>
            <a:r>
              <a:rPr sz="3600" dirty="0" smtClean="0">
                <a:solidFill>
                  <a:srgbClr val="333333"/>
                </a:solidFill>
              </a:rPr>
              <a:t/>
            </a:r>
            <a:br>
              <a:rPr sz="3600" dirty="0" smtClean="0">
                <a:solidFill>
                  <a:srgbClr val="333333"/>
                </a:solidFill>
              </a:rPr>
            </a:br>
            <a:r>
              <a:rPr sz="3600" dirty="0">
                <a:solidFill>
                  <a:srgbClr val="333333"/>
                </a:solidFill>
              </a:rPr>
              <a:t>	4. extract </a:t>
            </a:r>
            <a:r>
              <a:rPr sz="3600" b="1" dirty="0">
                <a:solidFill>
                  <a:srgbClr val="333333"/>
                </a:solidFill>
                <a:latin typeface="Helvetica"/>
                <a:ea typeface="Helvetica"/>
                <a:cs typeface="Helvetica"/>
                <a:sym typeface="Helvetica"/>
              </a:rPr>
              <a:t>PFN</a:t>
            </a:r>
            <a:r>
              <a:rPr sz="3600" dirty="0">
                <a:solidFill>
                  <a:srgbClr val="333333"/>
                </a:solidFill>
              </a:rPr>
              <a:t> (page frame num)</a:t>
            </a:r>
            <a:br>
              <a:rPr sz="3600" dirty="0">
                <a:solidFill>
                  <a:srgbClr val="333333"/>
                </a:solidFill>
              </a:rPr>
            </a:br>
            <a:r>
              <a:rPr sz="3600" dirty="0">
                <a:solidFill>
                  <a:srgbClr val="333333"/>
                </a:solidFill>
              </a:rPr>
              <a:t>	5. build </a:t>
            </a:r>
            <a:r>
              <a:rPr sz="3600" b="1" dirty="0">
                <a:solidFill>
                  <a:srgbClr val="333333"/>
                </a:solidFill>
                <a:latin typeface="Helvetica"/>
                <a:ea typeface="Helvetica"/>
                <a:cs typeface="Helvetica"/>
                <a:sym typeface="Helvetica"/>
              </a:rPr>
              <a:t>PA</a:t>
            </a:r>
            <a:r>
              <a:rPr sz="3600" dirty="0">
                <a:solidFill>
                  <a:srgbClr val="333333"/>
                </a:solidFill>
              </a:rPr>
              <a:t> (phys addr)</a:t>
            </a:r>
            <a:br>
              <a:rPr sz="3600" dirty="0">
                <a:solidFill>
                  <a:srgbClr val="333333"/>
                </a:solidFill>
              </a:rPr>
            </a:br>
            <a:r>
              <a:rPr sz="3600" dirty="0">
                <a:solidFill>
                  <a:srgbClr val="333333"/>
                </a:solidFill>
              </a:rPr>
              <a:t>	6.</a:t>
            </a:r>
            <a:r>
              <a:rPr sz="3600" dirty="0" smtClean="0">
                <a:solidFill>
                  <a:srgbClr val="333333"/>
                </a:solidFill>
              </a:rPr>
              <a:t> </a:t>
            </a:r>
            <a:r>
              <a:rPr lang="en-US" sz="3600" dirty="0" smtClean="0">
                <a:solidFill>
                  <a:srgbClr val="333333"/>
                </a:solidFill>
              </a:rPr>
              <a:t>read contents of </a:t>
            </a:r>
            <a:r>
              <a:rPr sz="3600" b="1" dirty="0" smtClean="0">
                <a:solidFill>
                  <a:srgbClr val="333333"/>
                </a:solidFill>
                <a:latin typeface="Helvetica"/>
                <a:ea typeface="Helvetica"/>
                <a:cs typeface="Helvetica"/>
                <a:sym typeface="Helvetica"/>
              </a:rPr>
              <a:t>PA</a:t>
            </a:r>
            <a:r>
              <a:rPr sz="3600" dirty="0" smtClean="0">
                <a:solidFill>
                  <a:srgbClr val="333333"/>
                </a:solidFill>
              </a:rPr>
              <a:t> </a:t>
            </a:r>
            <a:r>
              <a:rPr lang="en-US" sz="3600" dirty="0" smtClean="0">
                <a:solidFill>
                  <a:srgbClr val="333333"/>
                </a:solidFill>
              </a:rPr>
              <a:t>from memory in</a:t>
            </a:r>
            <a:r>
              <a:rPr sz="3600" dirty="0" smtClean="0">
                <a:solidFill>
                  <a:srgbClr val="333333"/>
                </a:solidFill>
              </a:rPr>
              <a:t>to </a:t>
            </a:r>
            <a:r>
              <a:rPr sz="3600" dirty="0">
                <a:solidFill>
                  <a:srgbClr val="333333"/>
                </a:solidFill>
              </a:rPr>
              <a:t>register</a:t>
            </a:r>
          </a:p>
        </p:txBody>
      </p:sp>
      <p:sp>
        <p:nvSpPr>
          <p:cNvPr id="4" name="Shape 784"/>
          <p:cNvSpPr/>
          <p:nvPr/>
        </p:nvSpPr>
        <p:spPr>
          <a:xfrm>
            <a:off x="790061" y="3661423"/>
            <a:ext cx="824050" cy="37958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797" tIns="50797" rIns="50797" bIns="50797" anchor="ctr">
            <a:spAutoFit/>
          </a:bodyPr>
          <a:lstStyle>
            <a:lvl1pPr algn="r">
              <a:defRPr sz="2400">
                <a:solidFill>
                  <a:srgbClr val="7BDB45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dirty="0"/>
              <a:t>(cheap)</a:t>
            </a:r>
          </a:p>
        </p:txBody>
      </p:sp>
      <p:sp>
        <p:nvSpPr>
          <p:cNvPr id="5" name="Shape 785"/>
          <p:cNvSpPr/>
          <p:nvPr/>
        </p:nvSpPr>
        <p:spPr>
          <a:xfrm>
            <a:off x="790061" y="4220223"/>
            <a:ext cx="824050" cy="37958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797" tIns="50797" rIns="50797" bIns="50797" anchor="ctr">
            <a:spAutoFit/>
          </a:bodyPr>
          <a:lstStyle>
            <a:lvl1pPr algn="r">
              <a:defRPr sz="2400">
                <a:solidFill>
                  <a:srgbClr val="7BDB45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dirty="0"/>
              <a:t>(cheap)</a:t>
            </a:r>
          </a:p>
        </p:txBody>
      </p:sp>
      <p:sp>
        <p:nvSpPr>
          <p:cNvPr id="6" name="Shape 786"/>
          <p:cNvSpPr/>
          <p:nvPr/>
        </p:nvSpPr>
        <p:spPr>
          <a:xfrm>
            <a:off x="790061" y="5312423"/>
            <a:ext cx="824050" cy="37958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797" tIns="50797" rIns="50797" bIns="50797" anchor="ctr">
            <a:spAutoFit/>
          </a:bodyPr>
          <a:lstStyle>
            <a:lvl1pPr algn="r">
              <a:defRPr sz="2400">
                <a:solidFill>
                  <a:srgbClr val="7BDB45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dirty="0"/>
              <a:t>(cheap)</a:t>
            </a:r>
          </a:p>
        </p:txBody>
      </p:sp>
      <p:sp>
        <p:nvSpPr>
          <p:cNvPr id="7" name="Shape 787"/>
          <p:cNvSpPr/>
          <p:nvPr/>
        </p:nvSpPr>
        <p:spPr>
          <a:xfrm>
            <a:off x="790061" y="5820423"/>
            <a:ext cx="824050" cy="37958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797" tIns="50797" rIns="50797" bIns="50797" anchor="ctr">
            <a:spAutoFit/>
          </a:bodyPr>
          <a:lstStyle>
            <a:lvl1pPr algn="r">
              <a:defRPr sz="2400">
                <a:solidFill>
                  <a:srgbClr val="7BDB45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dirty="0"/>
              <a:t>(cheap)</a:t>
            </a:r>
          </a:p>
        </p:txBody>
      </p:sp>
      <p:sp>
        <p:nvSpPr>
          <p:cNvPr id="8" name="Shape 788"/>
          <p:cNvSpPr/>
          <p:nvPr/>
        </p:nvSpPr>
        <p:spPr>
          <a:xfrm>
            <a:off x="405941" y="4728224"/>
            <a:ext cx="1208170" cy="37958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797" tIns="50797" rIns="50797" bIns="50797" anchor="ctr">
            <a:spAutoFit/>
          </a:bodyPr>
          <a:lstStyle>
            <a:lvl1pPr algn="r">
              <a:defRPr sz="2400">
                <a:solidFill>
                  <a:srgbClr val="FF2600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dirty="0">
                <a:solidFill>
                  <a:schemeClr val="bg1"/>
                </a:solidFill>
              </a:rPr>
              <a:t>(expensive)</a:t>
            </a:r>
          </a:p>
        </p:txBody>
      </p:sp>
      <p:sp>
        <p:nvSpPr>
          <p:cNvPr id="9" name="Shape 789"/>
          <p:cNvSpPr/>
          <p:nvPr/>
        </p:nvSpPr>
        <p:spPr>
          <a:xfrm>
            <a:off x="405941" y="6379223"/>
            <a:ext cx="1208170" cy="37958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797" tIns="50797" rIns="50797" bIns="50797" anchor="ctr">
            <a:spAutoFit/>
          </a:bodyPr>
          <a:lstStyle>
            <a:lvl1pPr algn="r">
              <a:defRPr sz="2400">
                <a:solidFill>
                  <a:srgbClr val="FF2600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dirty="0">
                <a:solidFill>
                  <a:srgbClr val="921F07"/>
                </a:solidFill>
              </a:rPr>
              <a:t>(expensive)</a:t>
            </a:r>
          </a:p>
        </p:txBody>
      </p:sp>
      <p:sp>
        <p:nvSpPr>
          <p:cNvPr id="10" name="Rectangle 9"/>
          <p:cNvSpPr/>
          <p:nvPr/>
        </p:nvSpPr>
        <p:spPr>
          <a:xfrm>
            <a:off x="790061" y="8396965"/>
            <a:ext cx="8448136" cy="523216"/>
          </a:xfrm>
          <a:prstGeom prst="rect">
            <a:avLst/>
          </a:prstGeom>
        </p:spPr>
        <p:txBody>
          <a:bodyPr wrap="none" lIns="91435" tIns="45718" rIns="91435" bIns="45718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sz="2800" dirty="0" smtClean="0"/>
              <a:t>Which expensive step </a:t>
            </a:r>
            <a:r>
              <a:rPr lang="en-US" sz="2800" smtClean="0"/>
              <a:t>will we avoid in today’s lecture?</a:t>
            </a:r>
            <a:endParaRPr lang="en-US" sz="2800" dirty="0"/>
          </a:p>
        </p:txBody>
      </p:sp>
      <p:sp>
        <p:nvSpPr>
          <p:cNvPr id="11" name="Rectangle 10"/>
          <p:cNvSpPr/>
          <p:nvPr/>
        </p:nvSpPr>
        <p:spPr>
          <a:xfrm>
            <a:off x="1766266" y="7383938"/>
            <a:ext cx="4324511" cy="523216"/>
          </a:xfrm>
          <a:prstGeom prst="rect">
            <a:avLst/>
          </a:prstGeom>
        </p:spPr>
        <p:txBody>
          <a:bodyPr wrap="none" lIns="91435" tIns="45718" rIns="91435" bIns="45718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sz="2800" dirty="0" smtClean="0"/>
              <a:t>Which steps are expensive?</a:t>
            </a:r>
            <a:endParaRPr lang="en-US" sz="2800" dirty="0"/>
          </a:p>
        </p:txBody>
      </p:sp>
      <p:sp>
        <p:nvSpPr>
          <p:cNvPr id="12" name="TextBox 11"/>
          <p:cNvSpPr txBox="1"/>
          <p:nvPr/>
        </p:nvSpPr>
        <p:spPr>
          <a:xfrm>
            <a:off x="2186525" y="8920181"/>
            <a:ext cx="68419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bg2"/>
                </a:solidFill>
              </a:rPr>
              <a:t>  </a:t>
            </a:r>
            <a:r>
              <a:rPr lang="en-US" sz="2400" dirty="0" smtClean="0">
                <a:solidFill>
                  <a:schemeClr val="bg2"/>
                </a:solidFill>
              </a:rPr>
              <a:t>3)  Don’t </a:t>
            </a:r>
            <a:r>
              <a:rPr lang="en-US" sz="2400" dirty="0" smtClean="0">
                <a:solidFill>
                  <a:schemeClr val="bg2"/>
                </a:solidFill>
              </a:rPr>
              <a:t>always have to read PTE from memory!</a:t>
            </a:r>
            <a:endParaRPr lang="en-US" sz="2400" dirty="0">
              <a:solidFill>
                <a:schemeClr val="bg2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/>
      <p:bldP spid="1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0" name="Shape 800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73201">
              <a:defRPr sz="648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sz="6500" dirty="0" smtClean="0">
                <a:solidFill>
                  <a:srgbClr val="FFFFFF"/>
                </a:solidFill>
              </a:rPr>
              <a:t>Example: </a:t>
            </a:r>
            <a:br>
              <a:rPr lang="en-US" sz="6500" dirty="0" smtClean="0">
                <a:solidFill>
                  <a:srgbClr val="FFFFFF"/>
                </a:solidFill>
              </a:rPr>
            </a:br>
            <a:r>
              <a:rPr sz="6500" dirty="0" smtClean="0">
                <a:solidFill>
                  <a:srgbClr val="FFFFFF"/>
                </a:solidFill>
              </a:rPr>
              <a:t>Array </a:t>
            </a:r>
            <a:r>
              <a:rPr sz="6500" dirty="0">
                <a:solidFill>
                  <a:srgbClr val="FFFFFF"/>
                </a:solidFill>
              </a:rPr>
              <a:t>Iterator</a:t>
            </a:r>
          </a:p>
        </p:txBody>
      </p:sp>
      <p:sp>
        <p:nvSpPr>
          <p:cNvPr id="801" name="Shape 801"/>
          <p:cNvSpPr>
            <a:spLocks noGrp="1"/>
          </p:cNvSpPr>
          <p:nvPr>
            <p:ph type="body" idx="4294967295"/>
          </p:nvPr>
        </p:nvSpPr>
        <p:spPr>
          <a:xfrm>
            <a:off x="386503" y="2305522"/>
            <a:ext cx="4858899" cy="5246689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lvl="0">
              <a:buNone/>
              <a:defRPr sz="1800">
                <a:solidFill>
                  <a:srgbClr val="000000"/>
                </a:solidFill>
              </a:defRPr>
            </a:pPr>
            <a:r>
              <a:rPr sz="2800" dirty="0">
                <a:solidFill>
                  <a:srgbClr val="333333"/>
                </a:solidFill>
                <a:latin typeface="Courier"/>
                <a:ea typeface="Courier"/>
                <a:cs typeface="Courier"/>
                <a:sym typeface="Courier"/>
              </a:rPr>
              <a:t>int sum = 0</a:t>
            </a:r>
            <a:r>
              <a:rPr sz="2800" dirty="0" smtClean="0">
                <a:solidFill>
                  <a:srgbClr val="333333"/>
                </a:solidFill>
                <a:latin typeface="Courier"/>
                <a:ea typeface="Courier"/>
                <a:cs typeface="Courier"/>
                <a:sym typeface="Courier"/>
              </a:rPr>
              <a:t>;</a:t>
            </a:r>
            <a:endParaRPr lang="en-US" sz="2800" dirty="0" smtClean="0">
              <a:solidFill>
                <a:srgbClr val="333333"/>
              </a:solidFill>
              <a:latin typeface="Courier"/>
              <a:ea typeface="Courier"/>
              <a:cs typeface="Courier"/>
              <a:sym typeface="Courier"/>
            </a:endParaRPr>
          </a:p>
          <a:p>
            <a:pPr lvl="0">
              <a:buNone/>
              <a:defRPr sz="1800">
                <a:solidFill>
                  <a:srgbClr val="000000"/>
                </a:solidFill>
              </a:defRPr>
            </a:pPr>
            <a:r>
              <a:rPr sz="2800" dirty="0" smtClean="0">
                <a:solidFill>
                  <a:srgbClr val="333333"/>
                </a:solidFill>
                <a:latin typeface="Courier"/>
                <a:ea typeface="Courier"/>
                <a:cs typeface="Courier"/>
                <a:sym typeface="Courier"/>
              </a:rPr>
              <a:t>for (</a:t>
            </a:r>
            <a:r>
              <a:rPr lang="en-US" sz="2800" dirty="0" smtClean="0">
                <a:solidFill>
                  <a:srgbClr val="333333"/>
                </a:solidFill>
                <a:latin typeface="Courier"/>
                <a:ea typeface="Courier"/>
                <a:cs typeface="Courier"/>
                <a:sym typeface="Courier"/>
              </a:rPr>
              <a:t>i</a:t>
            </a:r>
            <a:r>
              <a:rPr sz="2800" dirty="0" smtClean="0">
                <a:solidFill>
                  <a:srgbClr val="333333"/>
                </a:solidFill>
                <a:latin typeface="Courier"/>
                <a:ea typeface="Courier"/>
                <a:cs typeface="Courier"/>
                <a:sym typeface="Courier"/>
              </a:rPr>
              <a:t>=0</a:t>
            </a:r>
            <a:r>
              <a:rPr sz="2800" dirty="0">
                <a:solidFill>
                  <a:srgbClr val="333333"/>
                </a:solidFill>
                <a:latin typeface="Courier"/>
                <a:ea typeface="Courier"/>
                <a:cs typeface="Courier"/>
                <a:sym typeface="Courier"/>
              </a:rPr>
              <a:t>;</a:t>
            </a:r>
            <a:r>
              <a:rPr sz="2800" dirty="0" smtClean="0">
                <a:solidFill>
                  <a:srgbClr val="333333"/>
                </a:solidFill>
                <a:latin typeface="Courier"/>
                <a:ea typeface="Courier"/>
                <a:cs typeface="Courier"/>
                <a:sym typeface="Courier"/>
              </a:rPr>
              <a:t> i&lt;N</a:t>
            </a:r>
            <a:r>
              <a:rPr sz="2800" dirty="0">
                <a:solidFill>
                  <a:srgbClr val="333333"/>
                </a:solidFill>
                <a:latin typeface="Courier"/>
                <a:ea typeface="Courier"/>
                <a:cs typeface="Courier"/>
                <a:sym typeface="Courier"/>
              </a:rPr>
              <a:t>; i+</a:t>
            </a:r>
            <a:r>
              <a:rPr sz="2800" dirty="0" smtClean="0">
                <a:solidFill>
                  <a:srgbClr val="333333"/>
                </a:solidFill>
                <a:latin typeface="Courier"/>
                <a:ea typeface="Courier"/>
                <a:cs typeface="Courier"/>
                <a:sym typeface="Courier"/>
              </a:rPr>
              <a:t>+</a:t>
            </a:r>
            <a:r>
              <a:rPr lang="en-US" sz="2800" dirty="0" smtClean="0">
                <a:solidFill>
                  <a:srgbClr val="333333"/>
                </a:solidFill>
                <a:latin typeface="Courier"/>
                <a:ea typeface="Courier"/>
                <a:cs typeface="Courier"/>
                <a:sym typeface="Courier"/>
              </a:rPr>
              <a:t>)</a:t>
            </a:r>
            <a:r>
              <a:rPr sz="2800" dirty="0" smtClean="0">
                <a:solidFill>
                  <a:srgbClr val="333333"/>
                </a:solidFill>
                <a:latin typeface="Courier"/>
                <a:ea typeface="Courier"/>
                <a:cs typeface="Courier"/>
                <a:sym typeface="Courier"/>
              </a:rPr>
              <a:t>{</a:t>
            </a:r>
            <a:r>
              <a:rPr sz="2800" dirty="0">
                <a:solidFill>
                  <a:srgbClr val="333333"/>
                </a:solidFill>
                <a:latin typeface="Courier"/>
                <a:ea typeface="Courier"/>
                <a:cs typeface="Courier"/>
                <a:sym typeface="Courier"/>
              </a:rPr>
              <a:t/>
            </a:r>
            <a:br>
              <a:rPr sz="2800" dirty="0">
                <a:solidFill>
                  <a:srgbClr val="333333"/>
                </a:solidFill>
                <a:latin typeface="Courier"/>
                <a:ea typeface="Courier"/>
                <a:cs typeface="Courier"/>
                <a:sym typeface="Courier"/>
              </a:rPr>
            </a:br>
            <a:r>
              <a:rPr sz="2800" dirty="0">
                <a:solidFill>
                  <a:srgbClr val="333333"/>
                </a:solidFill>
                <a:latin typeface="Courier"/>
                <a:ea typeface="Courier"/>
                <a:cs typeface="Courier"/>
                <a:sym typeface="Courier"/>
              </a:rPr>
              <a:t>	sum += a[i]</a:t>
            </a:r>
            <a:r>
              <a:rPr sz="2800" dirty="0" smtClean="0">
                <a:solidFill>
                  <a:srgbClr val="333333"/>
                </a:solidFill>
                <a:latin typeface="Courier"/>
                <a:ea typeface="Courier"/>
                <a:cs typeface="Courier"/>
                <a:sym typeface="Courier"/>
              </a:rPr>
              <a:t>;</a:t>
            </a:r>
            <a:endParaRPr lang="en-US" sz="2800" dirty="0" smtClean="0">
              <a:solidFill>
                <a:srgbClr val="333333"/>
              </a:solidFill>
              <a:latin typeface="Courier"/>
              <a:ea typeface="Courier"/>
              <a:cs typeface="Courier"/>
              <a:sym typeface="Courier"/>
            </a:endParaRPr>
          </a:p>
          <a:p>
            <a:pPr lvl="0">
              <a:buNone/>
              <a:defRPr sz="1800">
                <a:solidFill>
                  <a:srgbClr val="000000"/>
                </a:solidFill>
              </a:defRPr>
            </a:pPr>
            <a:r>
              <a:rPr sz="2800" dirty="0" smtClean="0">
                <a:solidFill>
                  <a:srgbClr val="333333"/>
                </a:solidFill>
                <a:latin typeface="Courier"/>
                <a:ea typeface="Courier"/>
                <a:cs typeface="Courier"/>
                <a:sym typeface="Courier"/>
              </a:rPr>
              <a:t>}</a:t>
            </a:r>
            <a:endParaRPr lang="en-US" sz="2800" dirty="0" smtClean="0">
              <a:solidFill>
                <a:srgbClr val="333333"/>
              </a:solidFill>
              <a:latin typeface="Courier"/>
              <a:ea typeface="Courier"/>
              <a:cs typeface="Courier"/>
              <a:sym typeface="Courier"/>
            </a:endParaRPr>
          </a:p>
          <a:p>
            <a:pPr lvl="0">
              <a:buNone/>
              <a:defRPr sz="1800">
                <a:solidFill>
                  <a:srgbClr val="000000"/>
                </a:solidFill>
              </a:defRPr>
            </a:pPr>
            <a:r>
              <a:rPr lang="en-US" sz="2800" dirty="0" smtClean="0">
                <a:solidFill>
                  <a:srgbClr val="333333"/>
                </a:solidFill>
                <a:ea typeface="Courier"/>
                <a:cs typeface="Courier"/>
                <a:sym typeface="Courier"/>
              </a:rPr>
              <a:t>Assume ‘a’ starts at </a:t>
            </a:r>
            <a:r>
              <a:rPr lang="en-US" sz="2800" dirty="0" smtClean="0">
                <a:solidFill>
                  <a:srgbClr val="333333"/>
                </a:solidFill>
              </a:rPr>
              <a:t>0x3000</a:t>
            </a:r>
          </a:p>
          <a:p>
            <a:pPr lvl="0">
              <a:buNone/>
              <a:defRPr sz="1800">
                <a:solidFill>
                  <a:srgbClr val="000000"/>
                </a:solidFill>
              </a:defRPr>
            </a:pPr>
            <a:r>
              <a:rPr lang="en-US" sz="2800" dirty="0" smtClean="0">
                <a:solidFill>
                  <a:srgbClr val="333333"/>
                </a:solidFill>
                <a:ea typeface="Courier"/>
                <a:cs typeface="Courier"/>
                <a:sym typeface="Courier"/>
              </a:rPr>
              <a:t>Ignore instruction fetches</a:t>
            </a:r>
            <a:endParaRPr sz="2800" dirty="0">
              <a:solidFill>
                <a:srgbClr val="333333"/>
              </a:solidFill>
              <a:ea typeface="Courier"/>
              <a:cs typeface="Courier"/>
              <a:sym typeface="Courier"/>
            </a:endParaRPr>
          </a:p>
        </p:txBody>
      </p:sp>
      <p:sp>
        <p:nvSpPr>
          <p:cNvPr id="4" name="Shape 808"/>
          <p:cNvSpPr txBox="1">
            <a:spLocks/>
          </p:cNvSpPr>
          <p:nvPr/>
        </p:nvSpPr>
        <p:spPr>
          <a:xfrm>
            <a:off x="5245402" y="3603241"/>
            <a:ext cx="3784600" cy="4864100"/>
          </a:xfrm>
          <a:prstGeom prst="rect">
            <a:avLst/>
          </a:prstGeom>
        </p:spPr>
        <p:txBody>
          <a:bodyPr vert="horz" lIns="130039" tIns="65020" rIns="130039" bIns="65020" rtlCol="0">
            <a:normAutofit/>
          </a:bodyPr>
          <a:lstStyle/>
          <a:p>
            <a:pPr marL="401857" marR="0" lvl="0" indent="-401857" algn="l" defTabSz="1300393" rtl="0" eaLnBrk="1" fontAlgn="auto" latinLnBrk="0" hangingPunct="1">
              <a:lnSpc>
                <a:spcPct val="100000"/>
              </a:lnSpc>
              <a:spcBef>
                <a:spcPts val="2844"/>
              </a:spcBef>
              <a:spcAft>
                <a:spcPts val="0"/>
              </a:spcAft>
              <a:buClrTx/>
              <a:buSzTx/>
              <a:buFont typeface="Calisto MT" pitchFamily="18" charset="0"/>
              <a:buNone/>
              <a:tabLst/>
              <a:defRPr sz="1800">
                <a:solidFill>
                  <a:srgbClr val="000000"/>
                </a:solidFill>
              </a:defRPr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33333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load 0x3000</a:t>
            </a:r>
          </a:p>
          <a:p>
            <a:pPr marL="401857" marR="0" lvl="0" indent="-401857" algn="l" defTabSz="1300393" rtl="0" eaLnBrk="1" fontAlgn="auto" latinLnBrk="0" hangingPunct="1">
              <a:lnSpc>
                <a:spcPct val="100000"/>
              </a:lnSpc>
              <a:spcBef>
                <a:spcPts val="2844"/>
              </a:spcBef>
              <a:spcAft>
                <a:spcPts val="0"/>
              </a:spcAft>
              <a:buClrTx/>
              <a:buSzTx/>
              <a:buFont typeface="Calisto MT" pitchFamily="18" charset="0"/>
              <a:buNone/>
              <a:tabLst/>
              <a:defRPr sz="1800">
                <a:solidFill>
                  <a:srgbClr val="000000"/>
                </a:solidFill>
              </a:defRPr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33333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load 0x3004</a:t>
            </a:r>
          </a:p>
          <a:p>
            <a:pPr marL="401857" marR="0" lvl="0" indent="-401857" algn="l" defTabSz="1300393" rtl="0" eaLnBrk="1" fontAlgn="auto" latinLnBrk="0" hangingPunct="1">
              <a:lnSpc>
                <a:spcPct val="100000"/>
              </a:lnSpc>
              <a:spcBef>
                <a:spcPts val="2844"/>
              </a:spcBef>
              <a:spcAft>
                <a:spcPts val="0"/>
              </a:spcAft>
              <a:buClrTx/>
              <a:buSzTx/>
              <a:buFont typeface="Calisto MT" pitchFamily="18" charset="0"/>
              <a:buNone/>
              <a:tabLst/>
              <a:defRPr sz="1800">
                <a:solidFill>
                  <a:srgbClr val="000000"/>
                </a:solidFill>
              </a:defRPr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33333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load 0x3008</a:t>
            </a:r>
          </a:p>
          <a:p>
            <a:pPr marL="401857" marR="0" lvl="0" indent="-401857" algn="l" defTabSz="1300393" rtl="0" eaLnBrk="1" fontAlgn="auto" latinLnBrk="0" hangingPunct="1">
              <a:lnSpc>
                <a:spcPct val="100000"/>
              </a:lnSpc>
              <a:spcBef>
                <a:spcPts val="2844"/>
              </a:spcBef>
              <a:spcAft>
                <a:spcPts val="0"/>
              </a:spcAft>
              <a:buClrTx/>
              <a:buSzTx/>
              <a:buFont typeface="Calisto MT" pitchFamily="18" charset="0"/>
              <a:buNone/>
              <a:tabLst/>
              <a:defRPr sz="1800">
                <a:solidFill>
                  <a:srgbClr val="000000"/>
                </a:solidFill>
              </a:defRPr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33333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load 0x300C</a:t>
            </a:r>
            <a:r>
              <a:rPr kumimoji="0" lang="en-US" sz="3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33333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/>
            </a:r>
            <a:br>
              <a:rPr kumimoji="0" lang="en-US" sz="3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33333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en-US" sz="3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33333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…</a:t>
            </a:r>
            <a:endParaRPr kumimoji="0" lang="en-US" sz="3800" b="0" i="0" u="none" strike="noStrike" kern="1200" cap="none" spc="0" normalizeH="0" baseline="0" noProof="0" dirty="0">
              <a:ln>
                <a:noFill/>
              </a:ln>
              <a:solidFill>
                <a:srgbClr val="333333"/>
              </a:solidFill>
              <a:effectLst>
                <a:outerShdw blurRad="63500" dir="2700000" algn="tl" rotWithShape="0">
                  <a:schemeClr val="tx1">
                    <a:alpha val="40000"/>
                  </a:scheme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885544" y="2828742"/>
            <a:ext cx="378556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333333"/>
                </a:solidFill>
              </a:rPr>
              <a:t>What virtual addresses?</a:t>
            </a:r>
            <a:endParaRPr lang="en-US" sz="2800" dirty="0">
              <a:solidFill>
                <a:srgbClr val="333333"/>
              </a:solidFill>
            </a:endParaRPr>
          </a:p>
        </p:txBody>
      </p:sp>
      <p:sp>
        <p:nvSpPr>
          <p:cNvPr id="6" name="Shape 809"/>
          <p:cNvSpPr/>
          <p:nvPr/>
        </p:nvSpPr>
        <p:spPr>
          <a:xfrm>
            <a:off x="9219962" y="3603015"/>
            <a:ext cx="3784838" cy="486432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pPr algn="l">
              <a:spcBef>
                <a:spcPts val="4200"/>
              </a:spcBef>
              <a:defRPr sz="1800">
                <a:solidFill>
                  <a:srgbClr val="000000"/>
                </a:solidFill>
              </a:defRPr>
            </a:pPr>
            <a:r>
              <a:rPr sz="2800" dirty="0">
                <a:solidFill>
                  <a:srgbClr val="333333"/>
                </a:solidFill>
              </a:rPr>
              <a:t>load 0x100C</a:t>
            </a:r>
            <a:br>
              <a:rPr sz="2800" dirty="0">
                <a:solidFill>
                  <a:srgbClr val="333333"/>
                </a:solidFill>
              </a:rPr>
            </a:br>
            <a:r>
              <a:rPr sz="2800" dirty="0">
                <a:solidFill>
                  <a:srgbClr val="333333"/>
                </a:solidFill>
              </a:rPr>
              <a:t>load 0x7000</a:t>
            </a:r>
            <a:br>
              <a:rPr sz="2800" dirty="0">
                <a:solidFill>
                  <a:srgbClr val="333333"/>
                </a:solidFill>
              </a:rPr>
            </a:br>
            <a:r>
              <a:rPr sz="2800" dirty="0">
                <a:solidFill>
                  <a:srgbClr val="333333"/>
                </a:solidFill>
              </a:rPr>
              <a:t>load 0x100C</a:t>
            </a:r>
            <a:br>
              <a:rPr sz="2800" dirty="0">
                <a:solidFill>
                  <a:srgbClr val="333333"/>
                </a:solidFill>
              </a:rPr>
            </a:br>
            <a:r>
              <a:rPr sz="2800" dirty="0">
                <a:solidFill>
                  <a:srgbClr val="333333"/>
                </a:solidFill>
              </a:rPr>
              <a:t>load 0x7004</a:t>
            </a:r>
            <a:br>
              <a:rPr sz="2800" dirty="0">
                <a:solidFill>
                  <a:srgbClr val="333333"/>
                </a:solidFill>
              </a:rPr>
            </a:br>
            <a:r>
              <a:rPr sz="2800" dirty="0">
                <a:solidFill>
                  <a:srgbClr val="333333"/>
                </a:solidFill>
              </a:rPr>
              <a:t>load 0x100C</a:t>
            </a:r>
            <a:br>
              <a:rPr sz="2800" dirty="0">
                <a:solidFill>
                  <a:srgbClr val="333333"/>
                </a:solidFill>
              </a:rPr>
            </a:br>
            <a:r>
              <a:rPr sz="2800" dirty="0">
                <a:solidFill>
                  <a:srgbClr val="333333"/>
                </a:solidFill>
              </a:rPr>
              <a:t>load 0x7008</a:t>
            </a:r>
            <a:br>
              <a:rPr sz="2800" dirty="0">
                <a:solidFill>
                  <a:srgbClr val="333333"/>
                </a:solidFill>
              </a:rPr>
            </a:br>
            <a:r>
              <a:rPr sz="2800" dirty="0">
                <a:solidFill>
                  <a:srgbClr val="333333"/>
                </a:solidFill>
              </a:rPr>
              <a:t>load 0x100C</a:t>
            </a:r>
            <a:br>
              <a:rPr sz="2800" dirty="0">
                <a:solidFill>
                  <a:srgbClr val="333333"/>
                </a:solidFill>
              </a:rPr>
            </a:br>
            <a:r>
              <a:rPr sz="2800" dirty="0">
                <a:solidFill>
                  <a:srgbClr val="333333"/>
                </a:solidFill>
              </a:rPr>
              <a:t>load 0x700C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9030002" y="2890297"/>
            <a:ext cx="349206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333333"/>
                </a:solidFill>
              </a:rPr>
              <a:t>What physical addresses?</a:t>
            </a:r>
            <a:endParaRPr lang="en-US" sz="2400" dirty="0">
              <a:solidFill>
                <a:srgbClr val="333333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86503" y="8024233"/>
            <a:ext cx="1213555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3200" dirty="0" smtClean="0">
                <a:solidFill>
                  <a:srgbClr val="333333"/>
                </a:solidFill>
              </a:rPr>
              <a:t>Observation: </a:t>
            </a:r>
            <a:br>
              <a:rPr lang="en-US" sz="3200" dirty="0" smtClean="0">
                <a:solidFill>
                  <a:srgbClr val="333333"/>
                </a:solidFill>
              </a:rPr>
            </a:br>
            <a:r>
              <a:rPr lang="en-US" sz="3200" dirty="0" smtClean="0">
                <a:solidFill>
                  <a:srgbClr val="333333"/>
                </a:solidFill>
              </a:rPr>
              <a:t>Repeatedly access same PTE because program repeatedly </a:t>
            </a:r>
            <a:br>
              <a:rPr lang="en-US" sz="3200" dirty="0" smtClean="0">
                <a:solidFill>
                  <a:srgbClr val="333333"/>
                </a:solidFill>
              </a:rPr>
            </a:br>
            <a:r>
              <a:rPr lang="en-US" sz="3200" dirty="0" smtClean="0">
                <a:solidFill>
                  <a:srgbClr val="333333"/>
                </a:solidFill>
              </a:rPr>
              <a:t>accesses same virtual page</a:t>
            </a:r>
            <a:endParaRPr lang="en-US" sz="3200" dirty="0">
              <a:solidFill>
                <a:srgbClr val="333333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527671" y="6994113"/>
            <a:ext cx="5487400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2800" dirty="0" smtClean="0">
                <a:solidFill>
                  <a:schemeClr val="tx1"/>
                </a:solidFill>
              </a:rPr>
              <a:t>Aside: What can you infer?</a:t>
            </a:r>
          </a:p>
          <a:p>
            <a:pPr marL="571500" lvl="1" indent="-571500" algn="l">
              <a:buFont typeface="Arial" charset="0"/>
              <a:buChar char="•"/>
            </a:pPr>
            <a:r>
              <a:rPr lang="en-US" sz="2800" dirty="0" err="1">
                <a:solidFill>
                  <a:schemeClr val="tx1"/>
                </a:solidFill>
              </a:rPr>
              <a:t>p</a:t>
            </a:r>
            <a:r>
              <a:rPr lang="en-US" sz="2800" dirty="0" err="1" smtClean="0">
                <a:solidFill>
                  <a:schemeClr val="tx1"/>
                </a:solidFill>
              </a:rPr>
              <a:t>tbr</a:t>
            </a:r>
            <a:r>
              <a:rPr lang="en-US" sz="2800" dirty="0" smtClean="0">
                <a:solidFill>
                  <a:schemeClr val="tx1"/>
                </a:solidFill>
              </a:rPr>
              <a:t>: 0x1000; PTE 4 bytes each</a:t>
            </a:r>
          </a:p>
          <a:p>
            <a:pPr marL="571500" lvl="1" indent="-571500" algn="l">
              <a:buFont typeface="Arial" charset="0"/>
              <a:buChar char="•"/>
            </a:pPr>
            <a:r>
              <a:rPr lang="en-US" sz="2800" dirty="0" smtClean="0">
                <a:solidFill>
                  <a:schemeClr val="tx1"/>
                </a:solidFill>
              </a:rPr>
              <a:t>VPN 3 -&gt; PPN 7</a:t>
            </a:r>
            <a:endParaRPr lang="en-US" sz="28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6" grpId="0" animBg="1"/>
      <p:bldP spid="7" grpId="0"/>
      <p:bldP spid="8" grpId="0"/>
      <p:bldP spid="2" grpId="0" uiExpand="1" build="p" bldLvl="2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6" name="Shape 936"/>
          <p:cNvSpPr/>
          <p:nvPr/>
        </p:nvSpPr>
        <p:spPr>
          <a:xfrm flipV="1">
            <a:off x="4097832" y="5165073"/>
            <a:ext cx="0" cy="647701"/>
          </a:xfrm>
          <a:prstGeom prst="line">
            <a:avLst/>
          </a:prstGeom>
          <a:ln w="50800">
            <a:solidFill>
              <a:srgbClr val="FFFF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937" name="Shape 937"/>
          <p:cNvSpPr/>
          <p:nvPr/>
        </p:nvSpPr>
        <p:spPr>
          <a:xfrm flipV="1">
            <a:off x="8669833" y="5165073"/>
            <a:ext cx="0" cy="647701"/>
          </a:xfrm>
          <a:prstGeom prst="line">
            <a:avLst/>
          </a:prstGeom>
          <a:ln w="50800">
            <a:solidFill>
              <a:srgbClr val="FFFF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938" name="Shape 938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73201">
              <a:defRPr sz="648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6500" dirty="0" smtClean="0">
                <a:solidFill>
                  <a:srgbClr val="FFFFFF"/>
                </a:solidFill>
              </a:rPr>
              <a:t>Strategy</a:t>
            </a:r>
            <a:r>
              <a:rPr lang="en-US" sz="6500" dirty="0" smtClean="0">
                <a:solidFill>
                  <a:srgbClr val="FFFFFF"/>
                </a:solidFill>
              </a:rPr>
              <a:t>: </a:t>
            </a:r>
            <a:r>
              <a:rPr lang="en-US" sz="6500" dirty="0" smtClean="0">
                <a:solidFill>
                  <a:srgbClr val="FFFFFF"/>
                </a:solidFill>
              </a:rPr>
              <a:t>Cache </a:t>
            </a:r>
            <a:br>
              <a:rPr lang="en-US" sz="6500" dirty="0" smtClean="0">
                <a:solidFill>
                  <a:srgbClr val="FFFFFF"/>
                </a:solidFill>
              </a:rPr>
            </a:br>
            <a:r>
              <a:rPr lang="en-US" sz="6500" dirty="0" smtClean="0">
                <a:solidFill>
                  <a:srgbClr val="FFFFFF"/>
                </a:solidFill>
              </a:rPr>
              <a:t>Page </a:t>
            </a:r>
            <a:r>
              <a:rPr lang="en-US" sz="6500" dirty="0" smtClean="0">
                <a:solidFill>
                  <a:srgbClr val="FFFFFF"/>
                </a:solidFill>
              </a:rPr>
              <a:t>Translations</a:t>
            </a:r>
            <a:endParaRPr sz="6500" dirty="0">
              <a:solidFill>
                <a:srgbClr val="FFFFFF"/>
              </a:solidFill>
            </a:endParaRPr>
          </a:p>
        </p:txBody>
      </p:sp>
      <p:sp>
        <p:nvSpPr>
          <p:cNvPr id="939" name="Shape 939"/>
          <p:cNvSpPr>
            <a:spLocks noGrp="1"/>
          </p:cNvSpPr>
          <p:nvPr>
            <p:ph type="body" idx="4294967295"/>
          </p:nvPr>
        </p:nvSpPr>
        <p:spPr>
          <a:xfrm>
            <a:off x="2298332" y="6985593"/>
            <a:ext cx="8972355" cy="1549400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 marL="0" lvl="0" indent="0">
              <a:buNone/>
              <a:defRPr sz="1800">
                <a:solidFill>
                  <a:srgbClr val="000000"/>
                </a:solidFill>
              </a:defRPr>
            </a:pPr>
            <a:r>
              <a:rPr sz="3800" dirty="0" smtClean="0">
                <a:solidFill>
                  <a:srgbClr val="333333"/>
                </a:solidFill>
              </a:rPr>
              <a:t>TLB</a:t>
            </a:r>
            <a:r>
              <a:rPr sz="3800" dirty="0">
                <a:solidFill>
                  <a:srgbClr val="333333"/>
                </a:solidFill>
              </a:rPr>
              <a:t>: </a:t>
            </a:r>
            <a:r>
              <a:rPr sz="3800" b="1" dirty="0">
                <a:solidFill>
                  <a:srgbClr val="333333"/>
                </a:solidFill>
                <a:latin typeface="Helvetica"/>
                <a:ea typeface="Helvetica"/>
                <a:cs typeface="Helvetica"/>
                <a:sym typeface="Helvetica"/>
              </a:rPr>
              <a:t>T</a:t>
            </a:r>
            <a:r>
              <a:rPr sz="3800" dirty="0">
                <a:solidFill>
                  <a:srgbClr val="333333"/>
                </a:solidFill>
              </a:rPr>
              <a:t>ranslation </a:t>
            </a:r>
            <a:r>
              <a:rPr sz="3800" b="1" dirty="0">
                <a:solidFill>
                  <a:srgbClr val="333333"/>
                </a:solidFill>
                <a:latin typeface="Helvetica"/>
                <a:ea typeface="Helvetica"/>
                <a:cs typeface="Helvetica"/>
                <a:sym typeface="Helvetica"/>
              </a:rPr>
              <a:t>L</a:t>
            </a:r>
            <a:r>
              <a:rPr sz="3800" dirty="0">
                <a:solidFill>
                  <a:srgbClr val="333333"/>
                </a:solidFill>
              </a:rPr>
              <a:t>ookaside </a:t>
            </a:r>
            <a:r>
              <a:rPr sz="3800" b="1" dirty="0" smtClean="0">
                <a:solidFill>
                  <a:srgbClr val="333333"/>
                </a:solidFill>
                <a:latin typeface="Helvetica"/>
                <a:ea typeface="Helvetica"/>
                <a:cs typeface="Helvetica"/>
                <a:sym typeface="Helvetica"/>
              </a:rPr>
              <a:t>B</a:t>
            </a:r>
            <a:r>
              <a:rPr sz="3800" dirty="0" smtClean="0">
                <a:solidFill>
                  <a:srgbClr val="333333"/>
                </a:solidFill>
              </a:rPr>
              <a:t>uffer</a:t>
            </a:r>
            <a:endParaRPr lang="en-US" sz="3800" dirty="0" smtClean="0">
              <a:solidFill>
                <a:srgbClr val="333333"/>
              </a:solidFill>
            </a:endParaRPr>
          </a:p>
          <a:p>
            <a:pPr marL="0" lvl="0" indent="0">
              <a:buNone/>
              <a:defRPr sz="1800">
                <a:solidFill>
                  <a:srgbClr val="000000"/>
                </a:solidFill>
              </a:defRPr>
            </a:pPr>
            <a:r>
              <a:rPr lang="en-US" sz="3800" dirty="0" smtClean="0">
                <a:solidFill>
                  <a:srgbClr val="333333"/>
                </a:solidFill>
              </a:rPr>
              <a:t>(yes, a poor name!)</a:t>
            </a:r>
            <a:endParaRPr sz="3800" dirty="0">
              <a:solidFill>
                <a:srgbClr val="333333"/>
              </a:solidFill>
            </a:endParaRPr>
          </a:p>
        </p:txBody>
      </p:sp>
      <p:sp>
        <p:nvSpPr>
          <p:cNvPr id="940" name="Shape 940"/>
          <p:cNvSpPr/>
          <p:nvPr/>
        </p:nvSpPr>
        <p:spPr>
          <a:xfrm>
            <a:off x="2834849" y="2769343"/>
            <a:ext cx="2525966" cy="2525965"/>
          </a:xfrm>
          <a:prstGeom prst="rect">
            <a:avLst/>
          </a:prstGeom>
          <a:solidFill>
            <a:srgbClr val="DCDEE0"/>
          </a:solidFill>
          <a:ln w="25400">
            <a:solidFill>
              <a:srgbClr val="A6AAA8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941" name="Shape 941"/>
          <p:cNvSpPr/>
          <p:nvPr/>
        </p:nvSpPr>
        <p:spPr>
          <a:xfrm>
            <a:off x="7406850" y="2769343"/>
            <a:ext cx="2525966" cy="2525965"/>
          </a:xfrm>
          <a:prstGeom prst="rect">
            <a:avLst/>
          </a:prstGeom>
          <a:solidFill>
            <a:srgbClr val="DCDEE0"/>
          </a:solidFill>
          <a:ln w="25400">
            <a:solidFill>
              <a:srgbClr val="A6AAA8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942" name="Shape 942"/>
          <p:cNvSpPr/>
          <p:nvPr/>
        </p:nvSpPr>
        <p:spPr>
          <a:xfrm>
            <a:off x="3802857" y="2920432"/>
            <a:ext cx="589949" cy="37958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797" tIns="50797" rIns="50797" bIns="50797" anchor="ctr">
            <a:spAutoFit/>
          </a:bodyPr>
          <a:lstStyle>
            <a:lvl1pPr>
              <a:defRPr b="1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/>
            </a:pPr>
            <a:r>
              <a:rPr dirty="0"/>
              <a:t>CPU</a:t>
            </a:r>
          </a:p>
        </p:txBody>
      </p:sp>
      <p:sp>
        <p:nvSpPr>
          <p:cNvPr id="943" name="Shape 943"/>
          <p:cNvSpPr/>
          <p:nvPr/>
        </p:nvSpPr>
        <p:spPr>
          <a:xfrm>
            <a:off x="8362065" y="2920432"/>
            <a:ext cx="615535" cy="37958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797" tIns="50797" rIns="50797" bIns="50797" anchor="ctr">
            <a:spAutoFit/>
          </a:bodyPr>
          <a:lstStyle>
            <a:lvl1pPr>
              <a:defRPr b="1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/>
            </a:pPr>
            <a:r>
              <a:rPr dirty="0"/>
              <a:t>RAM</a:t>
            </a:r>
          </a:p>
        </p:txBody>
      </p:sp>
      <p:sp>
        <p:nvSpPr>
          <p:cNvPr id="944" name="Shape 944"/>
          <p:cNvSpPr/>
          <p:nvPr/>
        </p:nvSpPr>
        <p:spPr>
          <a:xfrm flipV="1">
            <a:off x="3285922" y="5792122"/>
            <a:ext cx="6195820" cy="1"/>
          </a:xfrm>
          <a:prstGeom prst="line">
            <a:avLst/>
          </a:prstGeom>
          <a:ln w="88900">
            <a:solidFill>
              <a:srgbClr val="FFFF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945" name="Shape 945"/>
          <p:cNvSpPr/>
          <p:nvPr/>
        </p:nvSpPr>
        <p:spPr>
          <a:xfrm>
            <a:off x="5093884" y="5842113"/>
            <a:ext cx="2579894" cy="43088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797" tIns="50797" rIns="50797" bIns="50797" anchor="ctr">
            <a:spAutoFit/>
          </a:bodyPr>
          <a:lstStyle>
            <a:lvl1pPr>
              <a:defRPr sz="22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100" dirty="0"/>
              <a:t>memory interconnect</a:t>
            </a:r>
          </a:p>
        </p:txBody>
      </p:sp>
      <p:sp>
        <p:nvSpPr>
          <p:cNvPr id="946" name="Shape 946"/>
          <p:cNvSpPr/>
          <p:nvPr/>
        </p:nvSpPr>
        <p:spPr>
          <a:xfrm>
            <a:off x="8034833" y="3902979"/>
            <a:ext cx="1270000" cy="334894"/>
          </a:xfrm>
          <a:prstGeom prst="rect">
            <a:avLst/>
          </a:prstGeom>
          <a:solidFill>
            <a:srgbClr val="A6AAA8"/>
          </a:solidFill>
          <a:ln w="25400">
            <a:solidFill/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947" name="Shape 947"/>
          <p:cNvSpPr/>
          <p:nvPr/>
        </p:nvSpPr>
        <p:spPr>
          <a:xfrm>
            <a:off x="8034833" y="4220478"/>
            <a:ext cx="1270000" cy="334894"/>
          </a:xfrm>
          <a:prstGeom prst="rect">
            <a:avLst/>
          </a:prstGeom>
          <a:solidFill>
            <a:srgbClr val="5747C1"/>
          </a:solidFill>
          <a:ln w="25400">
            <a:solidFill/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948" name="Shape 948"/>
          <p:cNvSpPr/>
          <p:nvPr/>
        </p:nvSpPr>
        <p:spPr>
          <a:xfrm>
            <a:off x="8034833" y="4537978"/>
            <a:ext cx="1270000" cy="334894"/>
          </a:xfrm>
          <a:prstGeom prst="rect">
            <a:avLst/>
          </a:prstGeom>
          <a:solidFill>
            <a:srgbClr val="A6AAA8"/>
          </a:solidFill>
          <a:ln w="25400">
            <a:solidFill/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949" name="Shape 949"/>
          <p:cNvSpPr/>
          <p:nvPr/>
        </p:nvSpPr>
        <p:spPr>
          <a:xfrm>
            <a:off x="8034833" y="4855478"/>
            <a:ext cx="1270000" cy="334894"/>
          </a:xfrm>
          <a:prstGeom prst="rect">
            <a:avLst/>
          </a:prstGeom>
          <a:solidFill>
            <a:srgbClr val="308B16"/>
          </a:solidFill>
          <a:ln w="25400">
            <a:solidFill/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950" name="Shape 950"/>
          <p:cNvSpPr/>
          <p:nvPr/>
        </p:nvSpPr>
        <p:spPr>
          <a:xfrm>
            <a:off x="8471058" y="3504633"/>
            <a:ext cx="397551" cy="37958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797" tIns="50797" rIns="50797" bIns="50797" anchor="ctr">
            <a:spAutoFit/>
          </a:bodyPr>
          <a:lstStyle>
            <a:lvl1pPr>
              <a:defRPr sz="2800" b="1">
                <a:solidFill>
                  <a:srgbClr val="53585F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dirty="0"/>
              <a:t>PT</a:t>
            </a:r>
          </a:p>
        </p:txBody>
      </p:sp>
      <p:sp>
        <p:nvSpPr>
          <p:cNvPr id="951" name="Shape 951"/>
          <p:cNvSpPr/>
          <p:nvPr/>
        </p:nvSpPr>
        <p:spPr>
          <a:xfrm>
            <a:off x="3462833" y="4540375"/>
            <a:ext cx="1270000" cy="334894"/>
          </a:xfrm>
          <a:prstGeom prst="rect">
            <a:avLst/>
          </a:prstGeom>
          <a:solidFill>
            <a:srgbClr val="5747C1"/>
          </a:solidFill>
          <a:ln w="25400">
            <a:solidFill/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952" name="Shape 952"/>
          <p:cNvSpPr/>
          <p:nvPr/>
        </p:nvSpPr>
        <p:spPr>
          <a:xfrm>
            <a:off x="3462833" y="4855478"/>
            <a:ext cx="1270000" cy="334894"/>
          </a:xfrm>
          <a:prstGeom prst="rect">
            <a:avLst/>
          </a:prstGeom>
          <a:solidFill>
            <a:srgbClr val="308B16"/>
          </a:solidFill>
          <a:ln w="25400">
            <a:solidFill/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953" name="Shape 953"/>
          <p:cNvSpPr/>
          <p:nvPr/>
        </p:nvSpPr>
        <p:spPr>
          <a:xfrm>
            <a:off x="3146921" y="3909581"/>
            <a:ext cx="1901821" cy="65658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50797" tIns="50797" rIns="50797" bIns="50797" anchor="ctr">
            <a:spAutoFit/>
          </a:bodyPr>
          <a:lstStyle>
            <a:lvl1pPr>
              <a:defRPr sz="2800" b="1">
                <a:solidFill>
                  <a:srgbClr val="53585F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lang="en-US" dirty="0" smtClean="0"/>
              <a:t>Translation Cache</a:t>
            </a:r>
            <a:endParaRPr dirty="0"/>
          </a:p>
        </p:txBody>
      </p:sp>
      <p:sp>
        <p:nvSpPr>
          <p:cNvPr id="3" name="Rectangle 2"/>
          <p:cNvSpPr/>
          <p:nvPr/>
        </p:nvSpPr>
        <p:spPr>
          <a:xfrm>
            <a:off x="9932816" y="4157092"/>
            <a:ext cx="294503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7030A0"/>
                </a:solidFill>
              </a:rPr>
              <a:t>Some popular entries</a:t>
            </a:r>
            <a:endParaRPr lang="en-US" sz="2400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39" grpId="0" uiExpand="1" build="p"/>
      <p:bldP spid="946" grpId="0" animBg="1"/>
      <p:bldP spid="947" grpId="0" animBg="1"/>
      <p:bldP spid="948" grpId="0" animBg="1"/>
      <p:bldP spid="949" grpId="0" animBg="1"/>
      <p:bldP spid="950" grpId="0" animBg="1"/>
      <p:bldP spid="951" grpId="0" animBg="1"/>
      <p:bldP spid="952" grpId="0" animBg="1"/>
      <p:bldP spid="95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852" name="Rectangle 4"/>
          <p:cNvSpPr>
            <a:spLocks noChangeArrowheads="1"/>
          </p:cNvSpPr>
          <p:nvPr/>
        </p:nvSpPr>
        <p:spPr bwMode="auto">
          <a:xfrm>
            <a:off x="650240" y="390596"/>
            <a:ext cx="11704320" cy="162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30046" tIns="65023" rIns="130046" bIns="65023" anchor="ctr">
            <a:prstTxWarp prst="textNoShape">
              <a:avLst/>
            </a:prstTxWarp>
          </a:bodyPr>
          <a:lstStyle/>
          <a:p>
            <a:pPr algn="ctr" eaLnBrk="1" hangingPunct="1"/>
            <a:r>
              <a:rPr lang="en-US" sz="6600" dirty="0">
                <a:solidFill>
                  <a:schemeClr val="tx1"/>
                </a:solidFill>
                <a:latin typeface="+mj-lt"/>
              </a:rPr>
              <a:t>TLB Organization</a:t>
            </a: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1083733" y="3447627"/>
            <a:ext cx="975360" cy="5201920"/>
            <a:chOff x="672" y="1104"/>
            <a:chExt cx="768" cy="2304"/>
          </a:xfrm>
        </p:grpSpPr>
        <p:sp>
          <p:nvSpPr>
            <p:cNvPr id="206854" name="Rectangle 6"/>
            <p:cNvSpPr>
              <a:spLocks noChangeArrowheads="1"/>
            </p:cNvSpPr>
            <p:nvPr/>
          </p:nvSpPr>
          <p:spPr bwMode="auto">
            <a:xfrm>
              <a:off x="672" y="1104"/>
              <a:ext cx="768" cy="2304"/>
            </a:xfrm>
            <a:prstGeom prst="rect">
              <a:avLst/>
            </a:prstGeom>
            <a:solidFill>
              <a:schemeClr val="bg1"/>
            </a:solidFill>
            <a:ln w="158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6855" name="Line 7"/>
            <p:cNvSpPr>
              <a:spLocks noChangeShapeType="1"/>
            </p:cNvSpPr>
            <p:nvPr/>
          </p:nvSpPr>
          <p:spPr bwMode="auto">
            <a:xfrm>
              <a:off x="672" y="1248"/>
              <a:ext cx="76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6856" name="Line 8"/>
            <p:cNvSpPr>
              <a:spLocks noChangeShapeType="1"/>
            </p:cNvSpPr>
            <p:nvPr/>
          </p:nvSpPr>
          <p:spPr bwMode="auto">
            <a:xfrm>
              <a:off x="672" y="1392"/>
              <a:ext cx="76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6857" name="Line 9"/>
            <p:cNvSpPr>
              <a:spLocks noChangeShapeType="1"/>
            </p:cNvSpPr>
            <p:nvPr/>
          </p:nvSpPr>
          <p:spPr bwMode="auto">
            <a:xfrm>
              <a:off x="672" y="1536"/>
              <a:ext cx="76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6858" name="Line 10"/>
            <p:cNvSpPr>
              <a:spLocks noChangeShapeType="1"/>
            </p:cNvSpPr>
            <p:nvPr/>
          </p:nvSpPr>
          <p:spPr bwMode="auto">
            <a:xfrm>
              <a:off x="672" y="1680"/>
              <a:ext cx="76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6859" name="Line 11"/>
            <p:cNvSpPr>
              <a:spLocks noChangeShapeType="1"/>
            </p:cNvSpPr>
            <p:nvPr/>
          </p:nvSpPr>
          <p:spPr bwMode="auto">
            <a:xfrm>
              <a:off x="672" y="1824"/>
              <a:ext cx="76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6860" name="Line 12"/>
            <p:cNvSpPr>
              <a:spLocks noChangeShapeType="1"/>
            </p:cNvSpPr>
            <p:nvPr/>
          </p:nvSpPr>
          <p:spPr bwMode="auto">
            <a:xfrm>
              <a:off x="672" y="1968"/>
              <a:ext cx="76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6861" name="Line 13"/>
            <p:cNvSpPr>
              <a:spLocks noChangeShapeType="1"/>
            </p:cNvSpPr>
            <p:nvPr/>
          </p:nvSpPr>
          <p:spPr bwMode="auto">
            <a:xfrm>
              <a:off x="672" y="2112"/>
              <a:ext cx="76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6862" name="Line 14"/>
            <p:cNvSpPr>
              <a:spLocks noChangeShapeType="1"/>
            </p:cNvSpPr>
            <p:nvPr/>
          </p:nvSpPr>
          <p:spPr bwMode="auto">
            <a:xfrm>
              <a:off x="672" y="2256"/>
              <a:ext cx="76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6863" name="Line 15"/>
            <p:cNvSpPr>
              <a:spLocks noChangeShapeType="1"/>
            </p:cNvSpPr>
            <p:nvPr/>
          </p:nvSpPr>
          <p:spPr bwMode="auto">
            <a:xfrm>
              <a:off x="672" y="2400"/>
              <a:ext cx="76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6864" name="Line 16"/>
            <p:cNvSpPr>
              <a:spLocks noChangeShapeType="1"/>
            </p:cNvSpPr>
            <p:nvPr/>
          </p:nvSpPr>
          <p:spPr bwMode="auto">
            <a:xfrm>
              <a:off x="672" y="2544"/>
              <a:ext cx="76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6865" name="Line 17"/>
            <p:cNvSpPr>
              <a:spLocks noChangeShapeType="1"/>
            </p:cNvSpPr>
            <p:nvPr/>
          </p:nvSpPr>
          <p:spPr bwMode="auto">
            <a:xfrm>
              <a:off x="672" y="2688"/>
              <a:ext cx="76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6866" name="Line 18"/>
            <p:cNvSpPr>
              <a:spLocks noChangeShapeType="1"/>
            </p:cNvSpPr>
            <p:nvPr/>
          </p:nvSpPr>
          <p:spPr bwMode="auto">
            <a:xfrm>
              <a:off x="672" y="2832"/>
              <a:ext cx="76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6867" name="Line 19"/>
            <p:cNvSpPr>
              <a:spLocks noChangeShapeType="1"/>
            </p:cNvSpPr>
            <p:nvPr/>
          </p:nvSpPr>
          <p:spPr bwMode="auto">
            <a:xfrm>
              <a:off x="672" y="2976"/>
              <a:ext cx="76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6868" name="Line 20"/>
            <p:cNvSpPr>
              <a:spLocks noChangeShapeType="1"/>
            </p:cNvSpPr>
            <p:nvPr/>
          </p:nvSpPr>
          <p:spPr bwMode="auto">
            <a:xfrm>
              <a:off x="672" y="3120"/>
              <a:ext cx="76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6869" name="Line 21"/>
            <p:cNvSpPr>
              <a:spLocks noChangeShapeType="1"/>
            </p:cNvSpPr>
            <p:nvPr/>
          </p:nvSpPr>
          <p:spPr bwMode="auto">
            <a:xfrm>
              <a:off x="672" y="3264"/>
              <a:ext cx="76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3" name="Group 22"/>
          <p:cNvGrpSpPr>
            <a:grpSpLocks/>
          </p:cNvGrpSpPr>
          <p:nvPr/>
        </p:nvGrpSpPr>
        <p:grpSpPr bwMode="auto">
          <a:xfrm>
            <a:off x="7608711" y="3488267"/>
            <a:ext cx="975360" cy="1300480"/>
            <a:chOff x="2064" y="1344"/>
            <a:chExt cx="432" cy="576"/>
          </a:xfrm>
        </p:grpSpPr>
        <p:sp>
          <p:nvSpPr>
            <p:cNvPr id="206871" name="Rectangle 23"/>
            <p:cNvSpPr>
              <a:spLocks noChangeArrowheads="1"/>
            </p:cNvSpPr>
            <p:nvPr/>
          </p:nvSpPr>
          <p:spPr bwMode="auto">
            <a:xfrm>
              <a:off x="2064" y="1344"/>
              <a:ext cx="432" cy="576"/>
            </a:xfrm>
            <a:prstGeom prst="rect">
              <a:avLst/>
            </a:prstGeom>
            <a:solidFill>
              <a:schemeClr val="bg1"/>
            </a:solidFill>
            <a:ln w="158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6872" name="Line 24"/>
            <p:cNvSpPr>
              <a:spLocks noChangeShapeType="1"/>
            </p:cNvSpPr>
            <p:nvPr/>
          </p:nvSpPr>
          <p:spPr bwMode="auto">
            <a:xfrm>
              <a:off x="2064" y="1488"/>
              <a:ext cx="43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6873" name="Line 25"/>
            <p:cNvSpPr>
              <a:spLocks noChangeShapeType="1"/>
            </p:cNvSpPr>
            <p:nvPr/>
          </p:nvSpPr>
          <p:spPr bwMode="auto">
            <a:xfrm>
              <a:off x="2064" y="1632"/>
              <a:ext cx="43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6874" name="Line 26"/>
            <p:cNvSpPr>
              <a:spLocks noChangeShapeType="1"/>
            </p:cNvSpPr>
            <p:nvPr/>
          </p:nvSpPr>
          <p:spPr bwMode="auto">
            <a:xfrm>
              <a:off x="2064" y="1776"/>
              <a:ext cx="43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4" name="Group 27"/>
          <p:cNvGrpSpPr>
            <a:grpSpLocks/>
          </p:cNvGrpSpPr>
          <p:nvPr/>
        </p:nvGrpSpPr>
        <p:grpSpPr bwMode="auto">
          <a:xfrm>
            <a:off x="8692444" y="3488267"/>
            <a:ext cx="975360" cy="1300480"/>
            <a:chOff x="2064" y="1344"/>
            <a:chExt cx="432" cy="576"/>
          </a:xfrm>
        </p:grpSpPr>
        <p:sp>
          <p:nvSpPr>
            <p:cNvPr id="206876" name="Rectangle 28"/>
            <p:cNvSpPr>
              <a:spLocks noChangeArrowheads="1"/>
            </p:cNvSpPr>
            <p:nvPr/>
          </p:nvSpPr>
          <p:spPr bwMode="auto">
            <a:xfrm>
              <a:off x="2064" y="1344"/>
              <a:ext cx="432" cy="576"/>
            </a:xfrm>
            <a:prstGeom prst="rect">
              <a:avLst/>
            </a:prstGeom>
            <a:solidFill>
              <a:schemeClr val="bg1"/>
            </a:solidFill>
            <a:ln w="158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6877" name="Line 29"/>
            <p:cNvSpPr>
              <a:spLocks noChangeShapeType="1"/>
            </p:cNvSpPr>
            <p:nvPr/>
          </p:nvSpPr>
          <p:spPr bwMode="auto">
            <a:xfrm>
              <a:off x="2064" y="1488"/>
              <a:ext cx="43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6878" name="Line 30"/>
            <p:cNvSpPr>
              <a:spLocks noChangeShapeType="1"/>
            </p:cNvSpPr>
            <p:nvPr/>
          </p:nvSpPr>
          <p:spPr bwMode="auto">
            <a:xfrm>
              <a:off x="2064" y="1632"/>
              <a:ext cx="43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6879" name="Line 31"/>
            <p:cNvSpPr>
              <a:spLocks noChangeShapeType="1"/>
            </p:cNvSpPr>
            <p:nvPr/>
          </p:nvSpPr>
          <p:spPr bwMode="auto">
            <a:xfrm>
              <a:off x="2064" y="1776"/>
              <a:ext cx="43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5" name="Group 32"/>
          <p:cNvGrpSpPr>
            <a:grpSpLocks/>
          </p:cNvGrpSpPr>
          <p:nvPr/>
        </p:nvGrpSpPr>
        <p:grpSpPr bwMode="auto">
          <a:xfrm>
            <a:off x="9776178" y="3488267"/>
            <a:ext cx="975360" cy="1300480"/>
            <a:chOff x="2064" y="1344"/>
            <a:chExt cx="432" cy="576"/>
          </a:xfrm>
        </p:grpSpPr>
        <p:sp>
          <p:nvSpPr>
            <p:cNvPr id="206881" name="Rectangle 33"/>
            <p:cNvSpPr>
              <a:spLocks noChangeArrowheads="1"/>
            </p:cNvSpPr>
            <p:nvPr/>
          </p:nvSpPr>
          <p:spPr bwMode="auto">
            <a:xfrm>
              <a:off x="2064" y="1344"/>
              <a:ext cx="432" cy="576"/>
            </a:xfrm>
            <a:prstGeom prst="rect">
              <a:avLst/>
            </a:prstGeom>
            <a:solidFill>
              <a:schemeClr val="bg1"/>
            </a:solidFill>
            <a:ln w="158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6882" name="Line 34"/>
            <p:cNvSpPr>
              <a:spLocks noChangeShapeType="1"/>
            </p:cNvSpPr>
            <p:nvPr/>
          </p:nvSpPr>
          <p:spPr bwMode="auto">
            <a:xfrm>
              <a:off x="2064" y="1488"/>
              <a:ext cx="43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6883" name="Line 35"/>
            <p:cNvSpPr>
              <a:spLocks noChangeShapeType="1"/>
            </p:cNvSpPr>
            <p:nvPr/>
          </p:nvSpPr>
          <p:spPr bwMode="auto">
            <a:xfrm>
              <a:off x="2064" y="1632"/>
              <a:ext cx="43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6884" name="Line 36"/>
            <p:cNvSpPr>
              <a:spLocks noChangeShapeType="1"/>
            </p:cNvSpPr>
            <p:nvPr/>
          </p:nvSpPr>
          <p:spPr bwMode="auto">
            <a:xfrm>
              <a:off x="2064" y="1776"/>
              <a:ext cx="43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6" name="Group 37"/>
          <p:cNvGrpSpPr>
            <a:grpSpLocks/>
          </p:cNvGrpSpPr>
          <p:nvPr/>
        </p:nvGrpSpPr>
        <p:grpSpPr bwMode="auto">
          <a:xfrm>
            <a:off x="10859911" y="3488267"/>
            <a:ext cx="975360" cy="1300480"/>
            <a:chOff x="2064" y="1344"/>
            <a:chExt cx="432" cy="576"/>
          </a:xfrm>
        </p:grpSpPr>
        <p:sp>
          <p:nvSpPr>
            <p:cNvPr id="206886" name="Rectangle 38"/>
            <p:cNvSpPr>
              <a:spLocks noChangeArrowheads="1"/>
            </p:cNvSpPr>
            <p:nvPr/>
          </p:nvSpPr>
          <p:spPr bwMode="auto">
            <a:xfrm>
              <a:off x="2064" y="1344"/>
              <a:ext cx="432" cy="576"/>
            </a:xfrm>
            <a:prstGeom prst="rect">
              <a:avLst/>
            </a:prstGeom>
            <a:solidFill>
              <a:schemeClr val="bg1"/>
            </a:solidFill>
            <a:ln w="158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6887" name="Line 39"/>
            <p:cNvSpPr>
              <a:spLocks noChangeShapeType="1"/>
            </p:cNvSpPr>
            <p:nvPr/>
          </p:nvSpPr>
          <p:spPr bwMode="auto">
            <a:xfrm>
              <a:off x="2064" y="1488"/>
              <a:ext cx="43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6888" name="Line 40"/>
            <p:cNvSpPr>
              <a:spLocks noChangeShapeType="1"/>
            </p:cNvSpPr>
            <p:nvPr/>
          </p:nvSpPr>
          <p:spPr bwMode="auto">
            <a:xfrm>
              <a:off x="2064" y="1632"/>
              <a:ext cx="43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6889" name="Line 41"/>
            <p:cNvSpPr>
              <a:spLocks noChangeShapeType="1"/>
            </p:cNvSpPr>
            <p:nvPr/>
          </p:nvSpPr>
          <p:spPr bwMode="auto">
            <a:xfrm>
              <a:off x="2064" y="1776"/>
              <a:ext cx="43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7" name="Group 42"/>
          <p:cNvGrpSpPr>
            <a:grpSpLocks/>
          </p:cNvGrpSpPr>
          <p:nvPr/>
        </p:nvGrpSpPr>
        <p:grpSpPr bwMode="auto">
          <a:xfrm>
            <a:off x="3901440" y="3488267"/>
            <a:ext cx="975360" cy="2600960"/>
            <a:chOff x="2208" y="816"/>
            <a:chExt cx="432" cy="1152"/>
          </a:xfrm>
        </p:grpSpPr>
        <p:sp>
          <p:nvSpPr>
            <p:cNvPr id="206891" name="Rectangle 43"/>
            <p:cNvSpPr>
              <a:spLocks noChangeArrowheads="1"/>
            </p:cNvSpPr>
            <p:nvPr/>
          </p:nvSpPr>
          <p:spPr bwMode="auto">
            <a:xfrm>
              <a:off x="2208" y="816"/>
              <a:ext cx="432" cy="1152"/>
            </a:xfrm>
            <a:prstGeom prst="rect">
              <a:avLst/>
            </a:prstGeom>
            <a:solidFill>
              <a:schemeClr val="bg1"/>
            </a:solidFill>
            <a:ln w="158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6892" name="Line 44"/>
            <p:cNvSpPr>
              <a:spLocks noChangeShapeType="1"/>
            </p:cNvSpPr>
            <p:nvPr/>
          </p:nvSpPr>
          <p:spPr bwMode="auto">
            <a:xfrm>
              <a:off x="2208" y="960"/>
              <a:ext cx="43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6893" name="Line 45"/>
            <p:cNvSpPr>
              <a:spLocks noChangeShapeType="1"/>
            </p:cNvSpPr>
            <p:nvPr/>
          </p:nvSpPr>
          <p:spPr bwMode="auto">
            <a:xfrm>
              <a:off x="2208" y="1104"/>
              <a:ext cx="43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6894" name="Line 46"/>
            <p:cNvSpPr>
              <a:spLocks noChangeShapeType="1"/>
            </p:cNvSpPr>
            <p:nvPr/>
          </p:nvSpPr>
          <p:spPr bwMode="auto">
            <a:xfrm>
              <a:off x="2208" y="1248"/>
              <a:ext cx="43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6895" name="Line 47"/>
            <p:cNvSpPr>
              <a:spLocks noChangeShapeType="1"/>
            </p:cNvSpPr>
            <p:nvPr/>
          </p:nvSpPr>
          <p:spPr bwMode="auto">
            <a:xfrm>
              <a:off x="2208" y="1392"/>
              <a:ext cx="43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6896" name="Line 48"/>
            <p:cNvSpPr>
              <a:spLocks noChangeShapeType="1"/>
            </p:cNvSpPr>
            <p:nvPr/>
          </p:nvSpPr>
          <p:spPr bwMode="auto">
            <a:xfrm>
              <a:off x="2208" y="1536"/>
              <a:ext cx="43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6897" name="Line 49"/>
            <p:cNvSpPr>
              <a:spLocks noChangeShapeType="1"/>
            </p:cNvSpPr>
            <p:nvPr/>
          </p:nvSpPr>
          <p:spPr bwMode="auto">
            <a:xfrm>
              <a:off x="2208" y="1680"/>
              <a:ext cx="43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6898" name="Line 50"/>
            <p:cNvSpPr>
              <a:spLocks noChangeShapeType="1"/>
            </p:cNvSpPr>
            <p:nvPr/>
          </p:nvSpPr>
          <p:spPr bwMode="auto">
            <a:xfrm>
              <a:off x="2208" y="1824"/>
              <a:ext cx="43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8" name="Group 51"/>
          <p:cNvGrpSpPr>
            <a:grpSpLocks/>
          </p:cNvGrpSpPr>
          <p:nvPr/>
        </p:nvGrpSpPr>
        <p:grpSpPr bwMode="auto">
          <a:xfrm>
            <a:off x="4985173" y="3488267"/>
            <a:ext cx="975360" cy="2600960"/>
            <a:chOff x="2208" y="816"/>
            <a:chExt cx="432" cy="1152"/>
          </a:xfrm>
        </p:grpSpPr>
        <p:sp>
          <p:nvSpPr>
            <p:cNvPr id="206900" name="Rectangle 52"/>
            <p:cNvSpPr>
              <a:spLocks noChangeArrowheads="1"/>
            </p:cNvSpPr>
            <p:nvPr/>
          </p:nvSpPr>
          <p:spPr bwMode="auto">
            <a:xfrm>
              <a:off x="2208" y="816"/>
              <a:ext cx="432" cy="1152"/>
            </a:xfrm>
            <a:prstGeom prst="rect">
              <a:avLst/>
            </a:prstGeom>
            <a:solidFill>
              <a:schemeClr val="bg1"/>
            </a:solidFill>
            <a:ln w="158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6901" name="Line 53"/>
            <p:cNvSpPr>
              <a:spLocks noChangeShapeType="1"/>
            </p:cNvSpPr>
            <p:nvPr/>
          </p:nvSpPr>
          <p:spPr bwMode="auto">
            <a:xfrm>
              <a:off x="2208" y="960"/>
              <a:ext cx="43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6902" name="Line 54"/>
            <p:cNvSpPr>
              <a:spLocks noChangeShapeType="1"/>
            </p:cNvSpPr>
            <p:nvPr/>
          </p:nvSpPr>
          <p:spPr bwMode="auto">
            <a:xfrm>
              <a:off x="2208" y="1104"/>
              <a:ext cx="43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6903" name="Line 55"/>
            <p:cNvSpPr>
              <a:spLocks noChangeShapeType="1"/>
            </p:cNvSpPr>
            <p:nvPr/>
          </p:nvSpPr>
          <p:spPr bwMode="auto">
            <a:xfrm>
              <a:off x="2208" y="1248"/>
              <a:ext cx="43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6904" name="Line 56"/>
            <p:cNvSpPr>
              <a:spLocks noChangeShapeType="1"/>
            </p:cNvSpPr>
            <p:nvPr/>
          </p:nvSpPr>
          <p:spPr bwMode="auto">
            <a:xfrm>
              <a:off x="2208" y="1392"/>
              <a:ext cx="43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6905" name="Line 57"/>
            <p:cNvSpPr>
              <a:spLocks noChangeShapeType="1"/>
            </p:cNvSpPr>
            <p:nvPr/>
          </p:nvSpPr>
          <p:spPr bwMode="auto">
            <a:xfrm>
              <a:off x="2208" y="1536"/>
              <a:ext cx="43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6906" name="Line 58"/>
            <p:cNvSpPr>
              <a:spLocks noChangeShapeType="1"/>
            </p:cNvSpPr>
            <p:nvPr/>
          </p:nvSpPr>
          <p:spPr bwMode="auto">
            <a:xfrm>
              <a:off x="2208" y="1680"/>
              <a:ext cx="43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6907" name="Line 59"/>
            <p:cNvSpPr>
              <a:spLocks noChangeShapeType="1"/>
            </p:cNvSpPr>
            <p:nvPr/>
          </p:nvSpPr>
          <p:spPr bwMode="auto">
            <a:xfrm>
              <a:off x="2208" y="1824"/>
              <a:ext cx="43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06908" name="Text Box 60"/>
          <p:cNvSpPr txBox="1">
            <a:spLocks noChangeArrowheads="1"/>
          </p:cNvSpPr>
          <p:nvPr/>
        </p:nvSpPr>
        <p:spPr bwMode="auto">
          <a:xfrm>
            <a:off x="623154" y="3361833"/>
            <a:ext cx="562181" cy="530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130046" tIns="65023" rIns="130046" bIns="65023">
            <a:prstTxWarp prst="textNoShape">
              <a:avLst/>
            </a:prstTxWarp>
            <a:spAutoFit/>
          </a:bodyPr>
          <a:lstStyle/>
          <a:p>
            <a:pPr algn="r" eaLnBrk="1" hangingPunct="1"/>
            <a:r>
              <a:rPr lang="en-US" sz="2100" dirty="0">
                <a:solidFill>
                  <a:schemeClr val="tx1"/>
                </a:solidFill>
                <a:latin typeface="Arial" pitchFamily="-104" charset="0"/>
              </a:rPr>
              <a:t>0</a:t>
            </a:r>
          </a:p>
          <a:p>
            <a:pPr algn="r" eaLnBrk="1" hangingPunct="1"/>
            <a:r>
              <a:rPr lang="en-US" sz="2100" dirty="0">
                <a:solidFill>
                  <a:schemeClr val="tx1"/>
                </a:solidFill>
                <a:latin typeface="Arial" pitchFamily="-104" charset="0"/>
              </a:rPr>
              <a:t>1</a:t>
            </a:r>
          </a:p>
          <a:p>
            <a:pPr algn="r" eaLnBrk="1" hangingPunct="1"/>
            <a:r>
              <a:rPr lang="en-US" sz="2100" dirty="0">
                <a:solidFill>
                  <a:schemeClr val="tx1"/>
                </a:solidFill>
                <a:latin typeface="Arial" pitchFamily="-104" charset="0"/>
              </a:rPr>
              <a:t>2</a:t>
            </a:r>
          </a:p>
          <a:p>
            <a:pPr algn="r" eaLnBrk="1" hangingPunct="1"/>
            <a:r>
              <a:rPr lang="en-US" sz="2100" dirty="0">
                <a:solidFill>
                  <a:schemeClr val="tx1"/>
                </a:solidFill>
                <a:latin typeface="Arial" pitchFamily="-104" charset="0"/>
              </a:rPr>
              <a:t>3</a:t>
            </a:r>
          </a:p>
          <a:p>
            <a:pPr algn="r" eaLnBrk="1" hangingPunct="1"/>
            <a:r>
              <a:rPr lang="en-US" sz="2100" dirty="0">
                <a:solidFill>
                  <a:schemeClr val="tx1"/>
                </a:solidFill>
                <a:latin typeface="Arial" pitchFamily="-104" charset="0"/>
              </a:rPr>
              <a:t>4</a:t>
            </a:r>
          </a:p>
          <a:p>
            <a:pPr algn="r" eaLnBrk="1" hangingPunct="1"/>
            <a:r>
              <a:rPr lang="en-US" sz="2100" dirty="0">
                <a:solidFill>
                  <a:schemeClr val="tx1"/>
                </a:solidFill>
                <a:latin typeface="Arial" pitchFamily="-104" charset="0"/>
              </a:rPr>
              <a:t>5</a:t>
            </a:r>
          </a:p>
          <a:p>
            <a:pPr algn="r" eaLnBrk="1" hangingPunct="1"/>
            <a:r>
              <a:rPr lang="en-US" sz="2100" dirty="0">
                <a:solidFill>
                  <a:schemeClr val="tx1"/>
                </a:solidFill>
                <a:latin typeface="Arial" pitchFamily="-104" charset="0"/>
              </a:rPr>
              <a:t>6</a:t>
            </a:r>
          </a:p>
          <a:p>
            <a:pPr algn="r" eaLnBrk="1" hangingPunct="1"/>
            <a:r>
              <a:rPr lang="en-US" sz="2100" dirty="0">
                <a:solidFill>
                  <a:schemeClr val="tx1"/>
                </a:solidFill>
                <a:latin typeface="Arial" pitchFamily="-104" charset="0"/>
              </a:rPr>
              <a:t>7</a:t>
            </a:r>
          </a:p>
          <a:p>
            <a:pPr algn="r" eaLnBrk="1" hangingPunct="1"/>
            <a:r>
              <a:rPr lang="en-US" sz="2100" dirty="0">
                <a:solidFill>
                  <a:schemeClr val="tx1"/>
                </a:solidFill>
                <a:latin typeface="Arial" pitchFamily="-104" charset="0"/>
              </a:rPr>
              <a:t>8</a:t>
            </a:r>
          </a:p>
          <a:p>
            <a:pPr algn="r" eaLnBrk="1" hangingPunct="1"/>
            <a:r>
              <a:rPr lang="en-US" sz="2100" dirty="0">
                <a:solidFill>
                  <a:schemeClr val="tx1"/>
                </a:solidFill>
                <a:latin typeface="Arial" pitchFamily="-104" charset="0"/>
              </a:rPr>
              <a:t>9</a:t>
            </a:r>
          </a:p>
          <a:p>
            <a:pPr algn="r" eaLnBrk="1" hangingPunct="1"/>
            <a:r>
              <a:rPr lang="en-US" sz="2100" dirty="0">
                <a:solidFill>
                  <a:schemeClr val="tx1"/>
                </a:solidFill>
                <a:latin typeface="Arial" pitchFamily="-104" charset="0"/>
              </a:rPr>
              <a:t>10</a:t>
            </a:r>
          </a:p>
          <a:p>
            <a:pPr algn="r" eaLnBrk="1" hangingPunct="1"/>
            <a:r>
              <a:rPr lang="en-US" sz="2100" dirty="0">
                <a:solidFill>
                  <a:schemeClr val="tx1"/>
                </a:solidFill>
                <a:latin typeface="Arial" pitchFamily="-104" charset="0"/>
              </a:rPr>
              <a:t>11</a:t>
            </a:r>
          </a:p>
          <a:p>
            <a:pPr algn="r" eaLnBrk="1" hangingPunct="1"/>
            <a:r>
              <a:rPr lang="en-US" sz="2100" dirty="0">
                <a:solidFill>
                  <a:schemeClr val="tx1"/>
                </a:solidFill>
                <a:latin typeface="Arial" pitchFamily="-104" charset="0"/>
              </a:rPr>
              <a:t>12</a:t>
            </a:r>
          </a:p>
          <a:p>
            <a:pPr algn="r" eaLnBrk="1" hangingPunct="1"/>
            <a:r>
              <a:rPr lang="en-US" sz="2100" dirty="0">
                <a:solidFill>
                  <a:schemeClr val="tx1"/>
                </a:solidFill>
                <a:latin typeface="Arial" pitchFamily="-104" charset="0"/>
              </a:rPr>
              <a:t>13</a:t>
            </a:r>
          </a:p>
          <a:p>
            <a:pPr algn="r" eaLnBrk="1" hangingPunct="1"/>
            <a:r>
              <a:rPr lang="en-US" sz="2100" dirty="0">
                <a:solidFill>
                  <a:schemeClr val="tx1"/>
                </a:solidFill>
                <a:latin typeface="Arial" pitchFamily="-104" charset="0"/>
              </a:rPr>
              <a:t>14</a:t>
            </a:r>
          </a:p>
          <a:p>
            <a:pPr algn="r" eaLnBrk="1" hangingPunct="1"/>
            <a:r>
              <a:rPr lang="en-US" sz="2100" dirty="0">
                <a:solidFill>
                  <a:schemeClr val="tx1"/>
                </a:solidFill>
                <a:latin typeface="Arial" pitchFamily="-104" charset="0"/>
              </a:rPr>
              <a:t>15</a:t>
            </a:r>
          </a:p>
        </p:txBody>
      </p:sp>
      <p:sp>
        <p:nvSpPr>
          <p:cNvPr id="206909" name="Text Box 61"/>
          <p:cNvSpPr txBox="1">
            <a:spLocks noChangeArrowheads="1"/>
          </p:cNvSpPr>
          <p:nvPr/>
        </p:nvSpPr>
        <p:spPr bwMode="auto">
          <a:xfrm>
            <a:off x="1351821" y="3014134"/>
            <a:ext cx="454992" cy="4390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130046" tIns="65023" rIns="130046" bIns="65023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US" sz="2000" dirty="0">
                <a:solidFill>
                  <a:schemeClr val="tx1"/>
                </a:solidFill>
                <a:latin typeface="Arial" pitchFamily="-104" charset="0"/>
              </a:rPr>
              <a:t>A</a:t>
            </a:r>
          </a:p>
        </p:txBody>
      </p:sp>
      <p:sp>
        <p:nvSpPr>
          <p:cNvPr id="206910" name="Text Box 62"/>
          <p:cNvSpPr txBox="1">
            <a:spLocks noChangeArrowheads="1"/>
          </p:cNvSpPr>
          <p:nvPr/>
        </p:nvSpPr>
        <p:spPr bwMode="auto">
          <a:xfrm>
            <a:off x="3548459" y="3379895"/>
            <a:ext cx="425230" cy="27166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130046" tIns="65023" rIns="130046" bIns="65023">
            <a:prstTxWarp prst="textNoShape">
              <a:avLst/>
            </a:prstTxWarp>
            <a:spAutoFit/>
          </a:bodyPr>
          <a:lstStyle/>
          <a:p>
            <a:pPr algn="r" eaLnBrk="1" hangingPunct="1"/>
            <a:r>
              <a:rPr lang="en-US" sz="2100" dirty="0">
                <a:solidFill>
                  <a:schemeClr val="tx1"/>
                </a:solidFill>
                <a:latin typeface="Arial" pitchFamily="-104" charset="0"/>
              </a:rPr>
              <a:t>0</a:t>
            </a:r>
          </a:p>
          <a:p>
            <a:pPr algn="r" eaLnBrk="1" hangingPunct="1"/>
            <a:r>
              <a:rPr lang="en-US" sz="2100" dirty="0">
                <a:solidFill>
                  <a:schemeClr val="tx1"/>
                </a:solidFill>
                <a:latin typeface="Arial" pitchFamily="-104" charset="0"/>
              </a:rPr>
              <a:t>1</a:t>
            </a:r>
          </a:p>
          <a:p>
            <a:pPr algn="r" eaLnBrk="1" hangingPunct="1"/>
            <a:r>
              <a:rPr lang="en-US" sz="2100" dirty="0">
                <a:solidFill>
                  <a:schemeClr val="tx1"/>
                </a:solidFill>
                <a:latin typeface="Arial" pitchFamily="-104" charset="0"/>
              </a:rPr>
              <a:t>2</a:t>
            </a:r>
          </a:p>
          <a:p>
            <a:pPr algn="r" eaLnBrk="1" hangingPunct="1"/>
            <a:r>
              <a:rPr lang="en-US" sz="2100" dirty="0">
                <a:solidFill>
                  <a:schemeClr val="tx1"/>
                </a:solidFill>
                <a:latin typeface="Arial" pitchFamily="-104" charset="0"/>
              </a:rPr>
              <a:t>3</a:t>
            </a:r>
          </a:p>
          <a:p>
            <a:pPr algn="r" eaLnBrk="1" hangingPunct="1"/>
            <a:r>
              <a:rPr lang="en-US" sz="2100" dirty="0">
                <a:solidFill>
                  <a:schemeClr val="tx1"/>
                </a:solidFill>
                <a:latin typeface="Arial" pitchFamily="-104" charset="0"/>
              </a:rPr>
              <a:t>4</a:t>
            </a:r>
          </a:p>
          <a:p>
            <a:pPr algn="r" eaLnBrk="1" hangingPunct="1"/>
            <a:r>
              <a:rPr lang="en-US" sz="2100" dirty="0">
                <a:solidFill>
                  <a:schemeClr val="tx1"/>
                </a:solidFill>
                <a:latin typeface="Arial" pitchFamily="-104" charset="0"/>
              </a:rPr>
              <a:t>5</a:t>
            </a:r>
          </a:p>
          <a:p>
            <a:pPr algn="r" eaLnBrk="1" hangingPunct="1"/>
            <a:r>
              <a:rPr lang="en-US" sz="2100" dirty="0">
                <a:solidFill>
                  <a:schemeClr val="tx1"/>
                </a:solidFill>
                <a:latin typeface="Arial" pitchFamily="-104" charset="0"/>
              </a:rPr>
              <a:t>6</a:t>
            </a:r>
          </a:p>
          <a:p>
            <a:pPr algn="r" eaLnBrk="1" hangingPunct="1"/>
            <a:r>
              <a:rPr lang="en-US" sz="2100" dirty="0">
                <a:solidFill>
                  <a:schemeClr val="tx1"/>
                </a:solidFill>
                <a:latin typeface="Arial" pitchFamily="-104" charset="0"/>
              </a:rPr>
              <a:t>7</a:t>
            </a:r>
          </a:p>
        </p:txBody>
      </p:sp>
      <p:sp>
        <p:nvSpPr>
          <p:cNvPr id="206911" name="Text Box 63"/>
          <p:cNvSpPr txBox="1">
            <a:spLocks noChangeArrowheads="1"/>
          </p:cNvSpPr>
          <p:nvPr/>
        </p:nvSpPr>
        <p:spPr bwMode="auto">
          <a:xfrm>
            <a:off x="4160496" y="3054774"/>
            <a:ext cx="454992" cy="4390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130046" tIns="65023" rIns="130046" bIns="65023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US" sz="2000" dirty="0">
                <a:solidFill>
                  <a:schemeClr val="tx1"/>
                </a:solidFill>
                <a:latin typeface="Arial" pitchFamily="-104" charset="0"/>
              </a:rPr>
              <a:t>A</a:t>
            </a:r>
          </a:p>
        </p:txBody>
      </p:sp>
      <p:sp>
        <p:nvSpPr>
          <p:cNvPr id="206912" name="Text Box 64"/>
          <p:cNvSpPr txBox="1">
            <a:spLocks noChangeArrowheads="1"/>
          </p:cNvSpPr>
          <p:nvPr/>
        </p:nvSpPr>
        <p:spPr bwMode="auto">
          <a:xfrm>
            <a:off x="5254875" y="3054774"/>
            <a:ext cx="433702" cy="4390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130046" tIns="65023" rIns="130046" bIns="65023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US" sz="2000" dirty="0">
                <a:solidFill>
                  <a:schemeClr val="tx1"/>
                </a:solidFill>
                <a:latin typeface="Arial" pitchFamily="-104" charset="0"/>
              </a:rPr>
              <a:t>B</a:t>
            </a:r>
          </a:p>
        </p:txBody>
      </p:sp>
      <p:sp>
        <p:nvSpPr>
          <p:cNvPr id="206913" name="Text Box 65"/>
          <p:cNvSpPr txBox="1">
            <a:spLocks noChangeArrowheads="1"/>
          </p:cNvSpPr>
          <p:nvPr/>
        </p:nvSpPr>
        <p:spPr bwMode="auto">
          <a:xfrm>
            <a:off x="7276051" y="3402473"/>
            <a:ext cx="425230" cy="14239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130046" tIns="65023" rIns="130046" bIns="65023">
            <a:prstTxWarp prst="textNoShape">
              <a:avLst/>
            </a:prstTxWarp>
            <a:spAutoFit/>
          </a:bodyPr>
          <a:lstStyle/>
          <a:p>
            <a:pPr algn="r" eaLnBrk="1" hangingPunct="1"/>
            <a:r>
              <a:rPr lang="en-US" sz="2100" dirty="0">
                <a:solidFill>
                  <a:schemeClr val="tx1"/>
                </a:solidFill>
                <a:latin typeface="Arial" pitchFamily="-104" charset="0"/>
              </a:rPr>
              <a:t>0</a:t>
            </a:r>
          </a:p>
          <a:p>
            <a:pPr algn="r" eaLnBrk="1" hangingPunct="1"/>
            <a:r>
              <a:rPr lang="en-US" sz="2100" dirty="0">
                <a:solidFill>
                  <a:schemeClr val="tx1"/>
                </a:solidFill>
                <a:latin typeface="Arial" pitchFamily="-104" charset="0"/>
              </a:rPr>
              <a:t>1</a:t>
            </a:r>
          </a:p>
          <a:p>
            <a:pPr algn="r" eaLnBrk="1" hangingPunct="1"/>
            <a:r>
              <a:rPr lang="en-US" sz="2100" dirty="0">
                <a:solidFill>
                  <a:schemeClr val="tx1"/>
                </a:solidFill>
                <a:latin typeface="Arial" pitchFamily="-104" charset="0"/>
              </a:rPr>
              <a:t>2</a:t>
            </a:r>
          </a:p>
          <a:p>
            <a:pPr algn="r" eaLnBrk="1" hangingPunct="1"/>
            <a:r>
              <a:rPr lang="en-US" sz="2100" dirty="0">
                <a:solidFill>
                  <a:schemeClr val="tx1"/>
                </a:solidFill>
                <a:latin typeface="Arial" pitchFamily="-104" charset="0"/>
              </a:rPr>
              <a:t>3</a:t>
            </a:r>
          </a:p>
        </p:txBody>
      </p:sp>
      <p:sp>
        <p:nvSpPr>
          <p:cNvPr id="206914" name="Text Box 66"/>
          <p:cNvSpPr txBox="1">
            <a:spLocks noChangeArrowheads="1"/>
          </p:cNvSpPr>
          <p:nvPr/>
        </p:nvSpPr>
        <p:spPr bwMode="auto">
          <a:xfrm>
            <a:off x="7815838" y="3054774"/>
            <a:ext cx="454992" cy="4390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130046" tIns="65023" rIns="130046" bIns="65023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US" sz="2000" dirty="0">
                <a:solidFill>
                  <a:schemeClr val="tx1"/>
                </a:solidFill>
                <a:latin typeface="Arial" pitchFamily="-104" charset="0"/>
              </a:rPr>
              <a:t>A</a:t>
            </a:r>
          </a:p>
        </p:txBody>
      </p:sp>
      <p:sp>
        <p:nvSpPr>
          <p:cNvPr id="206915" name="Text Box 67"/>
          <p:cNvSpPr txBox="1">
            <a:spLocks noChangeArrowheads="1"/>
          </p:cNvSpPr>
          <p:nvPr/>
        </p:nvSpPr>
        <p:spPr bwMode="auto">
          <a:xfrm>
            <a:off x="8910217" y="3054774"/>
            <a:ext cx="433702" cy="4390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130046" tIns="65023" rIns="130046" bIns="65023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US" sz="2000" dirty="0">
                <a:solidFill>
                  <a:schemeClr val="tx1"/>
                </a:solidFill>
                <a:latin typeface="Arial" pitchFamily="-104" charset="0"/>
              </a:rPr>
              <a:t>B</a:t>
            </a:r>
          </a:p>
        </p:txBody>
      </p:sp>
      <p:sp>
        <p:nvSpPr>
          <p:cNvPr id="206916" name="Text Box 68"/>
          <p:cNvSpPr txBox="1">
            <a:spLocks noChangeArrowheads="1"/>
          </p:cNvSpPr>
          <p:nvPr/>
        </p:nvSpPr>
        <p:spPr bwMode="auto">
          <a:xfrm>
            <a:off x="10043319" y="3054774"/>
            <a:ext cx="447854" cy="4390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130046" tIns="65023" rIns="130046" bIns="65023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US" sz="2000" dirty="0">
                <a:solidFill>
                  <a:schemeClr val="tx1"/>
                </a:solidFill>
                <a:latin typeface="Arial" pitchFamily="-104" charset="0"/>
              </a:rPr>
              <a:t>C</a:t>
            </a:r>
          </a:p>
        </p:txBody>
      </p:sp>
      <p:sp>
        <p:nvSpPr>
          <p:cNvPr id="206917" name="Text Box 69"/>
          <p:cNvSpPr txBox="1">
            <a:spLocks noChangeArrowheads="1"/>
          </p:cNvSpPr>
          <p:nvPr/>
        </p:nvSpPr>
        <p:spPr bwMode="auto">
          <a:xfrm>
            <a:off x="11127052" y="3054774"/>
            <a:ext cx="447854" cy="4390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130046" tIns="65023" rIns="130046" bIns="65023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US" sz="2000" dirty="0">
                <a:solidFill>
                  <a:schemeClr val="tx1"/>
                </a:solidFill>
                <a:latin typeface="Arial" pitchFamily="-104" charset="0"/>
              </a:rPr>
              <a:t>D</a:t>
            </a:r>
          </a:p>
        </p:txBody>
      </p:sp>
      <p:grpSp>
        <p:nvGrpSpPr>
          <p:cNvPr id="9" name="Group 70"/>
          <p:cNvGrpSpPr>
            <a:grpSpLocks/>
          </p:cNvGrpSpPr>
          <p:nvPr/>
        </p:nvGrpSpPr>
        <p:grpSpPr bwMode="auto">
          <a:xfrm>
            <a:off x="2384213" y="6827520"/>
            <a:ext cx="10187093" cy="1192107"/>
            <a:chOff x="1104" y="2784"/>
            <a:chExt cx="4512" cy="528"/>
          </a:xfrm>
        </p:grpSpPr>
        <p:grpSp>
          <p:nvGrpSpPr>
            <p:cNvPr id="10" name="Group 71"/>
            <p:cNvGrpSpPr>
              <a:grpSpLocks/>
            </p:cNvGrpSpPr>
            <p:nvPr/>
          </p:nvGrpSpPr>
          <p:grpSpPr bwMode="auto">
            <a:xfrm>
              <a:off x="1104" y="2784"/>
              <a:ext cx="4512" cy="528"/>
              <a:chOff x="1104" y="2784"/>
              <a:chExt cx="4512" cy="528"/>
            </a:xfrm>
          </p:grpSpPr>
          <p:sp>
            <p:nvSpPr>
              <p:cNvPr id="206920" name="Line 72"/>
              <p:cNvSpPr>
                <a:spLocks noChangeShapeType="1"/>
              </p:cNvSpPr>
              <p:nvPr/>
            </p:nvSpPr>
            <p:spPr bwMode="auto">
              <a:xfrm>
                <a:off x="1104" y="2928"/>
                <a:ext cx="0" cy="144"/>
              </a:xfrm>
              <a:prstGeom prst="line">
                <a:avLst/>
              </a:prstGeom>
              <a:noFill/>
              <a:ln w="158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chemeClr val="bg2"/>
                  </a:solidFill>
                </a:endParaRPr>
              </a:p>
            </p:txBody>
          </p:sp>
          <p:sp>
            <p:nvSpPr>
              <p:cNvPr id="206921" name="Line 73"/>
              <p:cNvSpPr>
                <a:spLocks noChangeShapeType="1"/>
              </p:cNvSpPr>
              <p:nvPr/>
            </p:nvSpPr>
            <p:spPr bwMode="auto">
              <a:xfrm>
                <a:off x="1104" y="2928"/>
                <a:ext cx="2112" cy="0"/>
              </a:xfrm>
              <a:prstGeom prst="line">
                <a:avLst/>
              </a:prstGeom>
              <a:noFill/>
              <a:ln w="158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chemeClr val="bg2"/>
                  </a:solidFill>
                </a:endParaRPr>
              </a:p>
            </p:txBody>
          </p:sp>
          <p:sp>
            <p:nvSpPr>
              <p:cNvPr id="206922" name="Line 74"/>
              <p:cNvSpPr>
                <a:spLocks noChangeShapeType="1"/>
              </p:cNvSpPr>
              <p:nvPr/>
            </p:nvSpPr>
            <p:spPr bwMode="auto">
              <a:xfrm>
                <a:off x="1104" y="3072"/>
                <a:ext cx="2208" cy="0"/>
              </a:xfrm>
              <a:prstGeom prst="line">
                <a:avLst/>
              </a:prstGeom>
              <a:noFill/>
              <a:ln w="158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chemeClr val="bg2"/>
                  </a:solidFill>
                </a:endParaRPr>
              </a:p>
            </p:txBody>
          </p:sp>
          <p:sp>
            <p:nvSpPr>
              <p:cNvPr id="206923" name="Line 75"/>
              <p:cNvSpPr>
                <a:spLocks noChangeShapeType="1"/>
              </p:cNvSpPr>
              <p:nvPr/>
            </p:nvSpPr>
            <p:spPr bwMode="auto">
              <a:xfrm rot="10800000">
                <a:off x="5616" y="2928"/>
                <a:ext cx="0" cy="144"/>
              </a:xfrm>
              <a:prstGeom prst="line">
                <a:avLst/>
              </a:prstGeom>
              <a:noFill/>
              <a:ln w="158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chemeClr val="bg2"/>
                  </a:solidFill>
                </a:endParaRPr>
              </a:p>
            </p:txBody>
          </p:sp>
          <p:sp>
            <p:nvSpPr>
              <p:cNvPr id="206924" name="Line 76"/>
              <p:cNvSpPr>
                <a:spLocks noChangeShapeType="1"/>
              </p:cNvSpPr>
              <p:nvPr/>
            </p:nvSpPr>
            <p:spPr bwMode="auto">
              <a:xfrm rot="10800000" flipH="1" flipV="1">
                <a:off x="3456" y="3072"/>
                <a:ext cx="2160" cy="0"/>
              </a:xfrm>
              <a:prstGeom prst="line">
                <a:avLst/>
              </a:prstGeom>
              <a:noFill/>
              <a:ln w="158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chemeClr val="bg2"/>
                  </a:solidFill>
                </a:endParaRPr>
              </a:p>
            </p:txBody>
          </p:sp>
          <p:sp>
            <p:nvSpPr>
              <p:cNvPr id="206925" name="Line 77"/>
              <p:cNvSpPr>
                <a:spLocks noChangeShapeType="1"/>
              </p:cNvSpPr>
              <p:nvPr/>
            </p:nvSpPr>
            <p:spPr bwMode="auto">
              <a:xfrm rot="10800000">
                <a:off x="3408" y="2928"/>
                <a:ext cx="2208" cy="0"/>
              </a:xfrm>
              <a:prstGeom prst="line">
                <a:avLst/>
              </a:prstGeom>
              <a:noFill/>
              <a:ln w="158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>
                  <a:solidFill>
                    <a:schemeClr val="bg2"/>
                  </a:solidFill>
                </a:endParaRPr>
              </a:p>
            </p:txBody>
          </p:sp>
          <p:grpSp>
            <p:nvGrpSpPr>
              <p:cNvPr id="11" name="Group 78"/>
              <p:cNvGrpSpPr>
                <a:grpSpLocks/>
              </p:cNvGrpSpPr>
              <p:nvPr/>
            </p:nvGrpSpPr>
            <p:grpSpPr bwMode="auto">
              <a:xfrm>
                <a:off x="3216" y="2784"/>
                <a:ext cx="96" cy="528"/>
                <a:chOff x="2544" y="3168"/>
                <a:chExt cx="96" cy="528"/>
              </a:xfrm>
            </p:grpSpPr>
            <p:sp>
              <p:nvSpPr>
                <p:cNvPr id="206927" name="Line 79"/>
                <p:cNvSpPr>
                  <a:spLocks noChangeShapeType="1"/>
                </p:cNvSpPr>
                <p:nvPr/>
              </p:nvSpPr>
              <p:spPr bwMode="auto">
                <a:xfrm flipH="1">
                  <a:off x="2544" y="3168"/>
                  <a:ext cx="48" cy="240"/>
                </a:xfrm>
                <a:prstGeom prst="line">
                  <a:avLst/>
                </a:prstGeom>
                <a:noFill/>
                <a:ln w="9525">
                  <a:solidFill>
                    <a:schemeClr val="bg2"/>
                  </a:solidFill>
                  <a:round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>
                    <a:solidFill>
                      <a:schemeClr val="bg2"/>
                    </a:solidFill>
                  </a:endParaRPr>
                </a:p>
              </p:txBody>
            </p:sp>
            <p:sp>
              <p:nvSpPr>
                <p:cNvPr id="206928" name="Line 80"/>
                <p:cNvSpPr>
                  <a:spLocks noChangeShapeType="1"/>
                </p:cNvSpPr>
                <p:nvPr/>
              </p:nvSpPr>
              <p:spPr bwMode="auto">
                <a:xfrm flipV="1">
                  <a:off x="2544" y="3360"/>
                  <a:ext cx="96" cy="48"/>
                </a:xfrm>
                <a:prstGeom prst="line">
                  <a:avLst/>
                </a:prstGeom>
                <a:noFill/>
                <a:ln w="9525">
                  <a:solidFill>
                    <a:schemeClr val="bg2"/>
                  </a:solidFill>
                  <a:round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>
                    <a:solidFill>
                      <a:schemeClr val="bg2"/>
                    </a:solidFill>
                  </a:endParaRPr>
                </a:p>
              </p:txBody>
            </p:sp>
            <p:sp>
              <p:nvSpPr>
                <p:cNvPr id="206929" name="Line 81"/>
                <p:cNvSpPr>
                  <a:spLocks noChangeShapeType="1"/>
                </p:cNvSpPr>
                <p:nvPr/>
              </p:nvSpPr>
              <p:spPr bwMode="auto">
                <a:xfrm flipH="1">
                  <a:off x="2592" y="3360"/>
                  <a:ext cx="48" cy="336"/>
                </a:xfrm>
                <a:prstGeom prst="line">
                  <a:avLst/>
                </a:prstGeom>
                <a:noFill/>
                <a:ln w="9525">
                  <a:solidFill>
                    <a:schemeClr val="bg2"/>
                  </a:solidFill>
                  <a:round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>
                    <a:solidFill>
                      <a:schemeClr val="bg2"/>
                    </a:solidFill>
                  </a:endParaRPr>
                </a:p>
              </p:txBody>
            </p:sp>
          </p:grpSp>
          <p:grpSp>
            <p:nvGrpSpPr>
              <p:cNvPr id="12" name="Group 82"/>
              <p:cNvGrpSpPr>
                <a:grpSpLocks/>
              </p:cNvGrpSpPr>
              <p:nvPr/>
            </p:nvGrpSpPr>
            <p:grpSpPr bwMode="auto">
              <a:xfrm>
                <a:off x="3360" y="2784"/>
                <a:ext cx="96" cy="528"/>
                <a:chOff x="2544" y="3168"/>
                <a:chExt cx="96" cy="528"/>
              </a:xfrm>
            </p:grpSpPr>
            <p:sp>
              <p:nvSpPr>
                <p:cNvPr id="206931" name="Line 83"/>
                <p:cNvSpPr>
                  <a:spLocks noChangeShapeType="1"/>
                </p:cNvSpPr>
                <p:nvPr/>
              </p:nvSpPr>
              <p:spPr bwMode="auto">
                <a:xfrm flipH="1">
                  <a:off x="2544" y="3168"/>
                  <a:ext cx="48" cy="240"/>
                </a:xfrm>
                <a:prstGeom prst="line">
                  <a:avLst/>
                </a:prstGeom>
                <a:noFill/>
                <a:ln w="9525">
                  <a:solidFill>
                    <a:schemeClr val="bg2"/>
                  </a:solidFill>
                  <a:round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>
                    <a:solidFill>
                      <a:schemeClr val="bg2"/>
                    </a:solidFill>
                  </a:endParaRPr>
                </a:p>
              </p:txBody>
            </p:sp>
            <p:sp>
              <p:nvSpPr>
                <p:cNvPr id="206932" name="Line 84"/>
                <p:cNvSpPr>
                  <a:spLocks noChangeShapeType="1"/>
                </p:cNvSpPr>
                <p:nvPr/>
              </p:nvSpPr>
              <p:spPr bwMode="auto">
                <a:xfrm flipV="1">
                  <a:off x="2544" y="3360"/>
                  <a:ext cx="96" cy="48"/>
                </a:xfrm>
                <a:prstGeom prst="line">
                  <a:avLst/>
                </a:prstGeom>
                <a:noFill/>
                <a:ln w="9525">
                  <a:solidFill>
                    <a:schemeClr val="bg2"/>
                  </a:solidFill>
                  <a:round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>
                    <a:solidFill>
                      <a:schemeClr val="bg2"/>
                    </a:solidFill>
                  </a:endParaRPr>
                </a:p>
              </p:txBody>
            </p:sp>
            <p:sp>
              <p:nvSpPr>
                <p:cNvPr id="206933" name="Line 85"/>
                <p:cNvSpPr>
                  <a:spLocks noChangeShapeType="1"/>
                </p:cNvSpPr>
                <p:nvPr/>
              </p:nvSpPr>
              <p:spPr bwMode="auto">
                <a:xfrm flipH="1">
                  <a:off x="2592" y="3360"/>
                  <a:ext cx="48" cy="336"/>
                </a:xfrm>
                <a:prstGeom prst="line">
                  <a:avLst/>
                </a:prstGeom>
                <a:noFill/>
                <a:ln w="9525">
                  <a:solidFill>
                    <a:schemeClr val="bg2"/>
                  </a:solidFill>
                  <a:round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>
                    <a:solidFill>
                      <a:schemeClr val="bg2"/>
                    </a:solidFill>
                  </a:endParaRPr>
                </a:p>
              </p:txBody>
            </p:sp>
          </p:grpSp>
        </p:grpSp>
        <p:sp>
          <p:nvSpPr>
            <p:cNvPr id="206934" name="Line 86"/>
            <p:cNvSpPr>
              <a:spLocks noChangeShapeType="1"/>
            </p:cNvSpPr>
            <p:nvPr/>
          </p:nvSpPr>
          <p:spPr bwMode="auto">
            <a:xfrm>
              <a:off x="1536" y="2928"/>
              <a:ext cx="0" cy="144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2"/>
                </a:solidFill>
              </a:endParaRPr>
            </a:p>
          </p:txBody>
        </p:sp>
        <p:sp>
          <p:nvSpPr>
            <p:cNvPr id="206935" name="Line 87"/>
            <p:cNvSpPr>
              <a:spLocks noChangeShapeType="1"/>
            </p:cNvSpPr>
            <p:nvPr/>
          </p:nvSpPr>
          <p:spPr bwMode="auto">
            <a:xfrm>
              <a:off x="1968" y="2928"/>
              <a:ext cx="0" cy="144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2"/>
                </a:solidFill>
              </a:endParaRPr>
            </a:p>
          </p:txBody>
        </p:sp>
        <p:sp>
          <p:nvSpPr>
            <p:cNvPr id="206936" name="Line 88"/>
            <p:cNvSpPr>
              <a:spLocks noChangeShapeType="1"/>
            </p:cNvSpPr>
            <p:nvPr/>
          </p:nvSpPr>
          <p:spPr bwMode="auto">
            <a:xfrm>
              <a:off x="2400" y="2928"/>
              <a:ext cx="0" cy="144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2"/>
                </a:solidFill>
              </a:endParaRPr>
            </a:p>
          </p:txBody>
        </p:sp>
        <p:sp>
          <p:nvSpPr>
            <p:cNvPr id="206937" name="Line 89"/>
            <p:cNvSpPr>
              <a:spLocks noChangeShapeType="1"/>
            </p:cNvSpPr>
            <p:nvPr/>
          </p:nvSpPr>
          <p:spPr bwMode="auto">
            <a:xfrm>
              <a:off x="2832" y="2928"/>
              <a:ext cx="0" cy="144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2"/>
                </a:solidFill>
              </a:endParaRPr>
            </a:p>
          </p:txBody>
        </p:sp>
        <p:sp>
          <p:nvSpPr>
            <p:cNvPr id="206938" name="Line 90"/>
            <p:cNvSpPr>
              <a:spLocks noChangeShapeType="1"/>
            </p:cNvSpPr>
            <p:nvPr/>
          </p:nvSpPr>
          <p:spPr bwMode="auto">
            <a:xfrm>
              <a:off x="5184" y="2928"/>
              <a:ext cx="0" cy="144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2"/>
                </a:solidFill>
              </a:endParaRPr>
            </a:p>
          </p:txBody>
        </p:sp>
        <p:sp>
          <p:nvSpPr>
            <p:cNvPr id="206939" name="Line 91"/>
            <p:cNvSpPr>
              <a:spLocks noChangeShapeType="1"/>
            </p:cNvSpPr>
            <p:nvPr/>
          </p:nvSpPr>
          <p:spPr bwMode="auto">
            <a:xfrm>
              <a:off x="4752" y="2928"/>
              <a:ext cx="0" cy="144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2"/>
                </a:solidFill>
              </a:endParaRPr>
            </a:p>
          </p:txBody>
        </p:sp>
        <p:sp>
          <p:nvSpPr>
            <p:cNvPr id="206940" name="Line 92"/>
            <p:cNvSpPr>
              <a:spLocks noChangeShapeType="1"/>
            </p:cNvSpPr>
            <p:nvPr/>
          </p:nvSpPr>
          <p:spPr bwMode="auto">
            <a:xfrm>
              <a:off x="4272" y="2928"/>
              <a:ext cx="0" cy="144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2"/>
                </a:solidFill>
              </a:endParaRPr>
            </a:p>
          </p:txBody>
        </p:sp>
        <p:sp>
          <p:nvSpPr>
            <p:cNvPr id="206941" name="Line 93"/>
            <p:cNvSpPr>
              <a:spLocks noChangeShapeType="1"/>
            </p:cNvSpPr>
            <p:nvPr/>
          </p:nvSpPr>
          <p:spPr bwMode="auto">
            <a:xfrm>
              <a:off x="3792" y="2928"/>
              <a:ext cx="0" cy="144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2"/>
                </a:solidFill>
              </a:endParaRPr>
            </a:p>
          </p:txBody>
        </p:sp>
      </p:grpSp>
      <p:sp>
        <p:nvSpPr>
          <p:cNvPr id="206942" name="Text Box 94"/>
          <p:cNvSpPr txBox="1">
            <a:spLocks noChangeArrowheads="1"/>
          </p:cNvSpPr>
          <p:nvPr/>
        </p:nvSpPr>
        <p:spPr bwMode="auto">
          <a:xfrm>
            <a:off x="2646915" y="6719147"/>
            <a:ext cx="434153" cy="4390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130046" tIns="65023" rIns="130046" bIns="65023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US" sz="2000" dirty="0">
                <a:solidFill>
                  <a:schemeClr val="bg2"/>
                </a:solidFill>
                <a:latin typeface="Arial" pitchFamily="-104" charset="0"/>
              </a:rPr>
              <a:t>A</a:t>
            </a:r>
          </a:p>
        </p:txBody>
      </p:sp>
      <p:sp>
        <p:nvSpPr>
          <p:cNvPr id="206943" name="Text Box 95"/>
          <p:cNvSpPr txBox="1">
            <a:spLocks noChangeArrowheads="1"/>
          </p:cNvSpPr>
          <p:nvPr/>
        </p:nvSpPr>
        <p:spPr bwMode="auto">
          <a:xfrm>
            <a:off x="3640563" y="6719147"/>
            <a:ext cx="433702" cy="4390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130046" tIns="65023" rIns="130046" bIns="65023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US" sz="2000" dirty="0">
                <a:solidFill>
                  <a:schemeClr val="bg2"/>
                </a:solidFill>
                <a:latin typeface="Arial" pitchFamily="-104" charset="0"/>
              </a:rPr>
              <a:t>B</a:t>
            </a:r>
          </a:p>
        </p:txBody>
      </p:sp>
      <p:sp>
        <p:nvSpPr>
          <p:cNvPr id="206944" name="Text Box 96"/>
          <p:cNvSpPr txBox="1">
            <a:spLocks noChangeArrowheads="1"/>
          </p:cNvSpPr>
          <p:nvPr/>
        </p:nvSpPr>
        <p:spPr bwMode="auto">
          <a:xfrm>
            <a:off x="4550145" y="6719147"/>
            <a:ext cx="447854" cy="4390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130046" tIns="65023" rIns="130046" bIns="65023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US" sz="2000" dirty="0">
                <a:solidFill>
                  <a:schemeClr val="bg2"/>
                </a:solidFill>
                <a:latin typeface="Arial" pitchFamily="-104" charset="0"/>
              </a:rPr>
              <a:t>C</a:t>
            </a:r>
          </a:p>
        </p:txBody>
      </p:sp>
      <p:sp>
        <p:nvSpPr>
          <p:cNvPr id="206945" name="Text Box 97"/>
          <p:cNvSpPr txBox="1">
            <a:spLocks noChangeArrowheads="1"/>
          </p:cNvSpPr>
          <p:nvPr/>
        </p:nvSpPr>
        <p:spPr bwMode="auto">
          <a:xfrm>
            <a:off x="5622590" y="6719147"/>
            <a:ext cx="447854" cy="4390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130046" tIns="65023" rIns="130046" bIns="65023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US" sz="2000" dirty="0">
                <a:solidFill>
                  <a:schemeClr val="bg2"/>
                </a:solidFill>
                <a:latin typeface="Arial" pitchFamily="-104" charset="0"/>
              </a:rPr>
              <a:t>D</a:t>
            </a:r>
          </a:p>
        </p:txBody>
      </p:sp>
      <p:sp>
        <p:nvSpPr>
          <p:cNvPr id="206946" name="Text Box 98"/>
          <p:cNvSpPr txBox="1">
            <a:spLocks noChangeArrowheads="1"/>
          </p:cNvSpPr>
          <p:nvPr/>
        </p:nvSpPr>
        <p:spPr bwMode="auto">
          <a:xfrm>
            <a:off x="6609541" y="6719147"/>
            <a:ext cx="433702" cy="4390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130046" tIns="65023" rIns="130046" bIns="65023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US" sz="2000" dirty="0">
                <a:solidFill>
                  <a:schemeClr val="bg2"/>
                </a:solidFill>
                <a:latin typeface="Arial" pitchFamily="-104" charset="0"/>
              </a:rPr>
              <a:t>E</a:t>
            </a:r>
          </a:p>
        </p:txBody>
      </p:sp>
      <p:sp>
        <p:nvSpPr>
          <p:cNvPr id="206947" name="Text Box 99"/>
          <p:cNvSpPr txBox="1">
            <a:spLocks noChangeArrowheads="1"/>
          </p:cNvSpPr>
          <p:nvPr/>
        </p:nvSpPr>
        <p:spPr bwMode="auto">
          <a:xfrm>
            <a:off x="7801186" y="6719147"/>
            <a:ext cx="405274" cy="4390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130046" tIns="65023" rIns="130046" bIns="65023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US" sz="2000" dirty="0">
                <a:solidFill>
                  <a:schemeClr val="bg2"/>
                </a:solidFill>
                <a:latin typeface="Arial" pitchFamily="-104" charset="0"/>
              </a:rPr>
              <a:t>L</a:t>
            </a:r>
          </a:p>
        </p:txBody>
      </p:sp>
      <p:sp>
        <p:nvSpPr>
          <p:cNvPr id="206948" name="Text Box 100"/>
          <p:cNvSpPr txBox="1">
            <a:spLocks noChangeArrowheads="1"/>
          </p:cNvSpPr>
          <p:nvPr/>
        </p:nvSpPr>
        <p:spPr bwMode="auto">
          <a:xfrm>
            <a:off x="8726366" y="6719147"/>
            <a:ext cx="476282" cy="4390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130046" tIns="65023" rIns="130046" bIns="65023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US" sz="2000" dirty="0">
                <a:solidFill>
                  <a:schemeClr val="bg2"/>
                </a:solidFill>
                <a:latin typeface="Arial" pitchFamily="-104" charset="0"/>
              </a:rPr>
              <a:t>M</a:t>
            </a:r>
          </a:p>
        </p:txBody>
      </p:sp>
      <p:sp>
        <p:nvSpPr>
          <p:cNvPr id="206949" name="Text Box 101"/>
          <p:cNvSpPr txBox="1">
            <a:spLocks noChangeArrowheads="1"/>
          </p:cNvSpPr>
          <p:nvPr/>
        </p:nvSpPr>
        <p:spPr bwMode="auto">
          <a:xfrm>
            <a:off x="9808510" y="6719147"/>
            <a:ext cx="447854" cy="4390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130046" tIns="65023" rIns="130046" bIns="65023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US" sz="2000" dirty="0">
                <a:solidFill>
                  <a:schemeClr val="bg2"/>
                </a:solidFill>
                <a:latin typeface="Arial" pitchFamily="-104" charset="0"/>
              </a:rPr>
              <a:t>N</a:t>
            </a:r>
          </a:p>
        </p:txBody>
      </p:sp>
      <p:sp>
        <p:nvSpPr>
          <p:cNvPr id="206950" name="Text Box 102"/>
          <p:cNvSpPr txBox="1">
            <a:spLocks noChangeArrowheads="1"/>
          </p:cNvSpPr>
          <p:nvPr/>
        </p:nvSpPr>
        <p:spPr bwMode="auto">
          <a:xfrm>
            <a:off x="10880589" y="6719147"/>
            <a:ext cx="462131" cy="4390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130046" tIns="65023" rIns="130046" bIns="65023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US" sz="2000" dirty="0">
                <a:solidFill>
                  <a:schemeClr val="bg2"/>
                </a:solidFill>
                <a:latin typeface="Arial" pitchFamily="-104" charset="0"/>
              </a:rPr>
              <a:t>O</a:t>
            </a:r>
          </a:p>
        </p:txBody>
      </p:sp>
      <p:sp>
        <p:nvSpPr>
          <p:cNvPr id="206951" name="Text Box 103"/>
          <p:cNvSpPr txBox="1">
            <a:spLocks noChangeArrowheads="1"/>
          </p:cNvSpPr>
          <p:nvPr/>
        </p:nvSpPr>
        <p:spPr bwMode="auto">
          <a:xfrm>
            <a:off x="11843070" y="6719147"/>
            <a:ext cx="433702" cy="4390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130046" tIns="65023" rIns="130046" bIns="65023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US" sz="2000" dirty="0">
                <a:solidFill>
                  <a:schemeClr val="bg2"/>
                </a:solidFill>
                <a:latin typeface="Arial" pitchFamily="-104" charset="0"/>
              </a:rPr>
              <a:t>P</a:t>
            </a:r>
          </a:p>
        </p:txBody>
      </p:sp>
      <p:sp>
        <p:nvSpPr>
          <p:cNvPr id="206952" name="Text Box 104"/>
          <p:cNvSpPr txBox="1">
            <a:spLocks noChangeArrowheads="1"/>
          </p:cNvSpPr>
          <p:nvPr/>
        </p:nvSpPr>
        <p:spPr bwMode="auto">
          <a:xfrm>
            <a:off x="873011" y="8690187"/>
            <a:ext cx="2430869" cy="5314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130046" tIns="65023" rIns="130046" bIns="65023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US" sz="2600" dirty="0">
                <a:solidFill>
                  <a:schemeClr val="tx1"/>
                </a:solidFill>
                <a:latin typeface="Arial" pitchFamily="-104" charset="0"/>
              </a:rPr>
              <a:t>Direct mapped</a:t>
            </a:r>
          </a:p>
        </p:txBody>
      </p:sp>
      <p:sp>
        <p:nvSpPr>
          <p:cNvPr id="206953" name="Text Box 105"/>
          <p:cNvSpPr txBox="1">
            <a:spLocks noChangeArrowheads="1"/>
          </p:cNvSpPr>
          <p:nvPr/>
        </p:nvSpPr>
        <p:spPr bwMode="auto">
          <a:xfrm>
            <a:off x="2244591" y="7477761"/>
            <a:ext cx="2708614" cy="5314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130046" tIns="65023" rIns="130046" bIns="65023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US" sz="2600" dirty="0">
                <a:solidFill>
                  <a:schemeClr val="bg2"/>
                </a:solidFill>
                <a:latin typeface="Arial" pitchFamily="-104" charset="0"/>
              </a:rPr>
              <a:t>Fully associative</a:t>
            </a:r>
          </a:p>
        </p:txBody>
      </p:sp>
      <p:sp>
        <p:nvSpPr>
          <p:cNvPr id="206954" name="Text Box 106"/>
          <p:cNvSpPr txBox="1">
            <a:spLocks noChangeArrowheads="1"/>
          </p:cNvSpPr>
          <p:nvPr/>
        </p:nvSpPr>
        <p:spPr bwMode="auto">
          <a:xfrm>
            <a:off x="3673745" y="6089227"/>
            <a:ext cx="3875926" cy="5314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130046" tIns="65023" rIns="130046" bIns="65023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US" sz="2600" dirty="0">
                <a:solidFill>
                  <a:schemeClr val="tx1"/>
                </a:solidFill>
                <a:latin typeface="Arial" pitchFamily="-104" charset="0"/>
              </a:rPr>
              <a:t>Two-way set associative</a:t>
            </a:r>
          </a:p>
        </p:txBody>
      </p:sp>
      <p:sp>
        <p:nvSpPr>
          <p:cNvPr id="206955" name="Text Box 107"/>
          <p:cNvSpPr txBox="1">
            <a:spLocks noChangeArrowheads="1"/>
          </p:cNvSpPr>
          <p:nvPr/>
        </p:nvSpPr>
        <p:spPr bwMode="auto">
          <a:xfrm>
            <a:off x="7441229" y="4725530"/>
            <a:ext cx="3931605" cy="5314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130046" tIns="65023" rIns="130046" bIns="65023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US" sz="2600" dirty="0">
                <a:solidFill>
                  <a:schemeClr val="tx1"/>
                </a:solidFill>
                <a:latin typeface="Arial" pitchFamily="-104" charset="0"/>
              </a:rPr>
              <a:t>Four-way set associative</a:t>
            </a:r>
          </a:p>
        </p:txBody>
      </p:sp>
      <p:sp>
        <p:nvSpPr>
          <p:cNvPr id="206956" name="Rectangle 108"/>
          <p:cNvSpPr>
            <a:spLocks noChangeArrowheads="1"/>
          </p:cNvSpPr>
          <p:nvPr/>
        </p:nvSpPr>
        <p:spPr bwMode="auto">
          <a:xfrm>
            <a:off x="1083733" y="2016196"/>
            <a:ext cx="2926080" cy="325120"/>
          </a:xfrm>
          <a:prstGeom prst="rect">
            <a:avLst/>
          </a:prstGeom>
          <a:solidFill>
            <a:schemeClr val="bg1"/>
          </a:solidFill>
          <a:ln w="158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pPr eaLnBrk="1" hangingPunct="1"/>
            <a:endParaRPr lang="en-US" sz="2600" dirty="0">
              <a:solidFill>
                <a:schemeClr val="tx1"/>
              </a:solidFill>
              <a:latin typeface="Arial" pitchFamily="-104" charset="0"/>
            </a:endParaRPr>
          </a:p>
        </p:txBody>
      </p:sp>
      <p:sp>
        <p:nvSpPr>
          <p:cNvPr id="206957" name="Rectangle 109"/>
          <p:cNvSpPr>
            <a:spLocks noChangeArrowheads="1"/>
          </p:cNvSpPr>
          <p:nvPr/>
        </p:nvSpPr>
        <p:spPr bwMode="auto">
          <a:xfrm>
            <a:off x="4009813" y="2016196"/>
            <a:ext cx="6068907" cy="325120"/>
          </a:xfrm>
          <a:prstGeom prst="rect">
            <a:avLst/>
          </a:prstGeom>
          <a:solidFill>
            <a:schemeClr val="bg1"/>
          </a:solidFill>
          <a:ln w="158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pPr algn="ctr" eaLnBrk="1" hangingPunct="1"/>
            <a:endParaRPr lang="en-US" sz="2600" dirty="0">
              <a:solidFill>
                <a:schemeClr val="tx1"/>
              </a:solidFill>
              <a:latin typeface="Arial" pitchFamily="-104" charset="0"/>
            </a:endParaRPr>
          </a:p>
        </p:txBody>
      </p:sp>
      <p:sp>
        <p:nvSpPr>
          <p:cNvPr id="206958" name="Text Box 110"/>
          <p:cNvSpPr txBox="1">
            <a:spLocks noChangeArrowheads="1"/>
          </p:cNvSpPr>
          <p:nvPr/>
        </p:nvSpPr>
        <p:spPr bwMode="auto">
          <a:xfrm>
            <a:off x="1040837" y="1966526"/>
            <a:ext cx="2756746" cy="3905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130046" tIns="65023" rIns="130046" bIns="65023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US" sz="1700" dirty="0">
                <a:solidFill>
                  <a:schemeClr val="tx1"/>
                </a:solidFill>
                <a:latin typeface="Arial" pitchFamily="-104" charset="0"/>
              </a:rPr>
              <a:t>Tag (virtual page number)</a:t>
            </a:r>
          </a:p>
        </p:txBody>
      </p:sp>
      <p:sp>
        <p:nvSpPr>
          <p:cNvPr id="206959" name="Text Box 111"/>
          <p:cNvSpPr txBox="1">
            <a:spLocks noChangeArrowheads="1"/>
          </p:cNvSpPr>
          <p:nvPr/>
        </p:nvSpPr>
        <p:spPr bwMode="auto">
          <a:xfrm>
            <a:off x="3975948" y="1973298"/>
            <a:ext cx="4165599" cy="3905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130046" tIns="65023" rIns="130046" bIns="65023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US" sz="1700" dirty="0">
                <a:solidFill>
                  <a:schemeClr val="tx1"/>
                </a:solidFill>
                <a:latin typeface="Arial" pitchFamily="-104" charset="0"/>
              </a:rPr>
              <a:t>Physical page number (page table entry)</a:t>
            </a:r>
          </a:p>
        </p:txBody>
      </p:sp>
      <p:sp>
        <p:nvSpPr>
          <p:cNvPr id="206960" name="Text Box 112"/>
          <p:cNvSpPr txBox="1">
            <a:spLocks noChangeArrowheads="1"/>
          </p:cNvSpPr>
          <p:nvPr/>
        </p:nvSpPr>
        <p:spPr bwMode="auto">
          <a:xfrm>
            <a:off x="956315" y="1517228"/>
            <a:ext cx="1744971" cy="5314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130046" tIns="65023" rIns="130046" bIns="65023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US" sz="2600" dirty="0">
                <a:solidFill>
                  <a:schemeClr val="tx1"/>
                </a:solidFill>
                <a:latin typeface="Arial" pitchFamily="-104" charset="0"/>
              </a:rPr>
              <a:t>TLB Entry</a:t>
            </a:r>
          </a:p>
        </p:txBody>
      </p:sp>
      <p:sp>
        <p:nvSpPr>
          <p:cNvPr id="206961" name="Text Box 113"/>
          <p:cNvSpPr txBox="1">
            <a:spLocks noChangeArrowheads="1"/>
          </p:cNvSpPr>
          <p:nvPr/>
        </p:nvSpPr>
        <p:spPr bwMode="auto">
          <a:xfrm>
            <a:off x="277149" y="2492869"/>
            <a:ext cx="8849919" cy="5314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130046" tIns="65023" rIns="130046" bIns="65023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US" sz="2600" dirty="0">
                <a:solidFill>
                  <a:schemeClr val="tx1"/>
                </a:solidFill>
                <a:latin typeface="Arial" pitchFamily="-104" charset="0"/>
              </a:rPr>
              <a:t>Various ways to organize a 16-entry </a:t>
            </a:r>
            <a:r>
              <a:rPr lang="en-US" sz="2600" dirty="0" smtClean="0">
                <a:solidFill>
                  <a:schemeClr val="tx1"/>
                </a:solidFill>
                <a:latin typeface="Arial" pitchFamily="-104" charset="0"/>
              </a:rPr>
              <a:t>TLB (</a:t>
            </a:r>
            <a:r>
              <a:rPr lang="en-US" sz="2600" smtClean="0">
                <a:solidFill>
                  <a:schemeClr val="tx1"/>
                </a:solidFill>
                <a:latin typeface="Arial" pitchFamily="-104" charset="0"/>
              </a:rPr>
              <a:t>artificially small)</a:t>
            </a:r>
            <a:endParaRPr lang="en-US" sz="2600" dirty="0">
              <a:solidFill>
                <a:schemeClr val="tx1"/>
              </a:solidFill>
              <a:latin typeface="Arial" pitchFamily="-104" charset="0"/>
            </a:endParaRPr>
          </a:p>
        </p:txBody>
      </p:sp>
      <p:sp>
        <p:nvSpPr>
          <p:cNvPr id="206962" name="Text Box 114"/>
          <p:cNvSpPr txBox="1">
            <a:spLocks noChangeArrowheads="1"/>
          </p:cNvSpPr>
          <p:nvPr/>
        </p:nvSpPr>
        <p:spPr bwMode="auto">
          <a:xfrm>
            <a:off x="5989911" y="8324427"/>
            <a:ext cx="5405065" cy="13316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130046" tIns="65023" rIns="130046" bIns="65023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US" sz="2600" b="1" i="1" dirty="0">
                <a:solidFill>
                  <a:schemeClr val="tx1"/>
                </a:solidFill>
                <a:latin typeface="Arial" pitchFamily="-104" charset="0"/>
              </a:rPr>
              <a:t>Lookup</a:t>
            </a:r>
            <a:r>
              <a:rPr lang="en-US" sz="2600" dirty="0">
                <a:solidFill>
                  <a:schemeClr val="tx1"/>
                </a:solidFill>
                <a:latin typeface="Arial" pitchFamily="-104" charset="0"/>
              </a:rPr>
              <a:t> </a:t>
            </a:r>
          </a:p>
          <a:p>
            <a:pPr eaLnBrk="1" hangingPunct="1">
              <a:buFontTx/>
              <a:buChar char="•"/>
            </a:pPr>
            <a:r>
              <a:rPr lang="en-US" sz="2600" dirty="0">
                <a:solidFill>
                  <a:schemeClr val="tx1"/>
                </a:solidFill>
                <a:latin typeface="Arial" pitchFamily="-104" charset="0"/>
              </a:rPr>
              <a:t> Calculate set (tag % </a:t>
            </a:r>
            <a:r>
              <a:rPr lang="en-US" sz="2600" dirty="0" err="1">
                <a:solidFill>
                  <a:schemeClr val="tx1"/>
                </a:solidFill>
                <a:latin typeface="Arial" pitchFamily="-104" charset="0"/>
              </a:rPr>
              <a:t>num_sets</a:t>
            </a:r>
            <a:r>
              <a:rPr lang="en-US" sz="2600" dirty="0">
                <a:solidFill>
                  <a:schemeClr val="tx1"/>
                </a:solidFill>
                <a:latin typeface="Arial" pitchFamily="-104" charset="0"/>
              </a:rPr>
              <a:t>)</a:t>
            </a:r>
          </a:p>
          <a:p>
            <a:pPr eaLnBrk="1" hangingPunct="1">
              <a:buFontTx/>
              <a:buChar char="•"/>
            </a:pPr>
            <a:r>
              <a:rPr lang="en-US" sz="2600" dirty="0">
                <a:solidFill>
                  <a:schemeClr val="tx1"/>
                </a:solidFill>
                <a:latin typeface="Arial" pitchFamily="-104" charset="0"/>
              </a:rPr>
              <a:t> Search for tag within resulting </a:t>
            </a:r>
            <a:r>
              <a:rPr lang="en-US" sz="2600" dirty="0" smtClean="0">
                <a:solidFill>
                  <a:schemeClr val="tx1"/>
                </a:solidFill>
                <a:latin typeface="Arial" pitchFamily="-104" charset="0"/>
              </a:rPr>
              <a:t>set</a:t>
            </a:r>
          </a:p>
        </p:txBody>
      </p:sp>
      <p:sp>
        <p:nvSpPr>
          <p:cNvPr id="206963" name="Oval 115"/>
          <p:cNvSpPr>
            <a:spLocks noChangeArrowheads="1"/>
          </p:cNvSpPr>
          <p:nvPr/>
        </p:nvSpPr>
        <p:spPr bwMode="auto">
          <a:xfrm>
            <a:off x="3359573" y="4985173"/>
            <a:ext cx="2926080" cy="541867"/>
          </a:xfrm>
          <a:prstGeom prst="ellipse">
            <a:avLst/>
          </a:prstGeom>
          <a:noFill/>
          <a:ln w="12700">
            <a:solidFill>
              <a:schemeClr val="tx1"/>
            </a:solidFill>
            <a:prstDash val="lgDash"/>
            <a:round/>
            <a:headEnd/>
            <a:tailEnd/>
          </a:ln>
          <a:effectLst/>
        </p:spPr>
        <p:txBody>
          <a:bodyPr wrap="none" lIns="130046" tIns="65023" rIns="130046" bIns="65023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6964" name="Line 116"/>
          <p:cNvSpPr>
            <a:spLocks noChangeShapeType="1"/>
          </p:cNvSpPr>
          <p:nvPr/>
        </p:nvSpPr>
        <p:spPr bwMode="auto">
          <a:xfrm flipH="1" flipV="1">
            <a:off x="6285653" y="5310293"/>
            <a:ext cx="650240" cy="32512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lIns="130046" tIns="65023" rIns="130046" bIns="65023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6965" name="Text Box 117"/>
          <p:cNvSpPr txBox="1">
            <a:spLocks noChangeArrowheads="1"/>
          </p:cNvSpPr>
          <p:nvPr/>
        </p:nvSpPr>
        <p:spPr bwMode="auto">
          <a:xfrm>
            <a:off x="6906560" y="5362223"/>
            <a:ext cx="763094" cy="5314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130046" tIns="65023" rIns="130046" bIns="65023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US" sz="2600" dirty="0">
                <a:solidFill>
                  <a:schemeClr val="tx1"/>
                </a:solidFill>
                <a:latin typeface="Arial" pitchFamily="-104" charset="0"/>
              </a:rPr>
              <a:t>Set</a:t>
            </a:r>
          </a:p>
        </p:txBody>
      </p:sp>
      <p:grpSp>
        <p:nvGrpSpPr>
          <p:cNvPr id="13" name="Group 118"/>
          <p:cNvGrpSpPr>
            <a:grpSpLocks/>
          </p:cNvGrpSpPr>
          <p:nvPr/>
        </p:nvGrpSpPr>
        <p:grpSpPr bwMode="auto">
          <a:xfrm>
            <a:off x="3034453" y="3513102"/>
            <a:ext cx="541867" cy="1733973"/>
            <a:chOff x="1344" y="1536"/>
            <a:chExt cx="240" cy="768"/>
          </a:xfrm>
        </p:grpSpPr>
        <p:sp>
          <p:nvSpPr>
            <p:cNvPr id="206967" name="Line 119"/>
            <p:cNvSpPr>
              <a:spLocks noChangeShapeType="1"/>
            </p:cNvSpPr>
            <p:nvPr/>
          </p:nvSpPr>
          <p:spPr bwMode="auto">
            <a:xfrm>
              <a:off x="1344" y="1536"/>
              <a:ext cx="0" cy="76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6968" name="Line 120"/>
            <p:cNvSpPr>
              <a:spLocks noChangeShapeType="1"/>
            </p:cNvSpPr>
            <p:nvPr/>
          </p:nvSpPr>
          <p:spPr bwMode="auto">
            <a:xfrm>
              <a:off x="1344" y="2304"/>
              <a:ext cx="24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06969" name="Text Box 121"/>
          <p:cNvSpPr txBox="1">
            <a:spLocks noChangeArrowheads="1"/>
          </p:cNvSpPr>
          <p:nvPr/>
        </p:nvSpPr>
        <p:spPr bwMode="auto">
          <a:xfrm rot="16200000">
            <a:off x="2281667" y="4078251"/>
            <a:ext cx="1083369" cy="5314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130046" tIns="65023" rIns="130046" bIns="65023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US" sz="2600" dirty="0">
                <a:solidFill>
                  <a:schemeClr val="tx1"/>
                </a:solidFill>
                <a:latin typeface="Arial" pitchFamily="-104" charset="0"/>
              </a:rPr>
              <a:t>Index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TLB Associativity Trade-offs</a:t>
            </a:r>
          </a:p>
        </p:txBody>
      </p:sp>
      <p:sp>
        <p:nvSpPr>
          <p:cNvPr id="207877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598343" y="2600962"/>
            <a:ext cx="11295633" cy="6111805"/>
          </a:xfrm>
          <a:noFill/>
          <a:ln/>
        </p:spPr>
        <p:txBody>
          <a:bodyPr/>
          <a:lstStyle/>
          <a:p>
            <a:pPr>
              <a:lnSpc>
                <a:spcPct val="90000"/>
              </a:lnSpc>
              <a:buNone/>
            </a:pPr>
            <a:r>
              <a:rPr lang="en-US" dirty="0"/>
              <a:t>Higher </a:t>
            </a:r>
            <a:r>
              <a:rPr lang="en-US" dirty="0" err="1"/>
              <a:t>associativity</a:t>
            </a:r>
            <a:endParaRPr lang="en-US" dirty="0"/>
          </a:p>
          <a:p>
            <a:pPr lvl="1">
              <a:lnSpc>
                <a:spcPct val="90000"/>
              </a:lnSpc>
              <a:buFontTx/>
              <a:buNone/>
            </a:pPr>
            <a:r>
              <a:rPr lang="en-US" dirty="0"/>
              <a:t>+ Better utilization, fewer collisions</a:t>
            </a:r>
          </a:p>
          <a:p>
            <a:pPr lvl="1">
              <a:lnSpc>
                <a:spcPct val="90000"/>
              </a:lnSpc>
              <a:buFontTx/>
              <a:buChar char="–"/>
            </a:pPr>
            <a:r>
              <a:rPr lang="en-US" dirty="0"/>
              <a:t> Slower</a:t>
            </a:r>
          </a:p>
          <a:p>
            <a:pPr lvl="1">
              <a:lnSpc>
                <a:spcPct val="90000"/>
              </a:lnSpc>
              <a:buFontTx/>
              <a:buChar char="–"/>
            </a:pPr>
            <a:r>
              <a:rPr lang="en-US" dirty="0"/>
              <a:t> More hardware</a:t>
            </a:r>
          </a:p>
          <a:p>
            <a:pPr>
              <a:lnSpc>
                <a:spcPct val="90000"/>
              </a:lnSpc>
              <a:buNone/>
            </a:pPr>
            <a:r>
              <a:rPr lang="en-US" dirty="0"/>
              <a:t>Lower </a:t>
            </a:r>
            <a:r>
              <a:rPr lang="en-US" dirty="0" err="1"/>
              <a:t>associativity</a:t>
            </a:r>
            <a:endParaRPr lang="en-US" dirty="0"/>
          </a:p>
          <a:p>
            <a:pPr lvl="1">
              <a:lnSpc>
                <a:spcPct val="90000"/>
              </a:lnSpc>
              <a:buFontTx/>
              <a:buNone/>
            </a:pPr>
            <a:r>
              <a:rPr lang="en-US" dirty="0"/>
              <a:t>+ Fast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dirty="0"/>
              <a:t>+ Simple, less hardware</a:t>
            </a:r>
          </a:p>
          <a:p>
            <a:pPr lvl="1">
              <a:lnSpc>
                <a:spcPct val="90000"/>
              </a:lnSpc>
              <a:buFontTx/>
              <a:buChar char="–"/>
            </a:pPr>
            <a:r>
              <a:rPr lang="en-US" dirty="0"/>
              <a:t> Greater chance of </a:t>
            </a:r>
            <a:r>
              <a:rPr lang="en-US" dirty="0" smtClean="0"/>
              <a:t>collisions</a:t>
            </a:r>
          </a:p>
          <a:p>
            <a:pPr lvl="1">
              <a:lnSpc>
                <a:spcPct val="90000"/>
              </a:lnSpc>
              <a:buFontTx/>
              <a:buChar char="–"/>
            </a:pPr>
            <a:endParaRPr lang="en-US" dirty="0" smtClean="0"/>
          </a:p>
          <a:p>
            <a:pPr>
              <a:lnSpc>
                <a:spcPct val="90000"/>
              </a:lnSpc>
              <a:buNone/>
            </a:pPr>
            <a:r>
              <a:rPr lang="en-US" dirty="0" err="1" smtClean="0"/>
              <a:t>TLBs</a:t>
            </a:r>
            <a:r>
              <a:rPr lang="en-US" dirty="0" smtClean="0"/>
              <a:t> usually fully associative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5.png"/></Relationships>
</file>

<file path=ppt/theme/theme1.xml><?xml version="1.0" encoding="utf-8"?>
<a:theme xmlns:a="http://schemas.openxmlformats.org/drawingml/2006/main" name="Precedent">
  <a:themeElements>
    <a:clrScheme name="Precedent">
      <a:dk1>
        <a:srgbClr val="921F07"/>
      </a:dk1>
      <a:lt1>
        <a:sysClr val="window" lastClr="FFFFFF"/>
      </a:lt1>
      <a:dk2>
        <a:srgbClr val="333333"/>
      </a:dk2>
      <a:lt2>
        <a:srgbClr val="E5E5D3"/>
      </a:lt2>
      <a:accent1>
        <a:srgbClr val="993232"/>
      </a:accent1>
      <a:accent2>
        <a:srgbClr val="9B6C34"/>
      </a:accent2>
      <a:accent3>
        <a:srgbClr val="736C5D"/>
      </a:accent3>
      <a:accent4>
        <a:srgbClr val="C9972B"/>
      </a:accent4>
      <a:accent5>
        <a:srgbClr val="C95F2B"/>
      </a:accent5>
      <a:accent6>
        <a:srgbClr val="8F7A05"/>
      </a:accent6>
      <a:hlink>
        <a:srgbClr val="933926"/>
      </a:hlink>
      <a:folHlink>
        <a:srgbClr val="916019"/>
      </a:folHlink>
    </a:clrScheme>
    <a:fontScheme name="Precedent">
      <a:majorFont>
        <a:latin typeface="Perpetua Titling MT"/>
        <a:ea typeface=""/>
        <a:cs typeface=""/>
        <a:font script="Jpan" typeface="ＭＳ Ｐ明朝"/>
      </a:majorFont>
      <a:minorFont>
        <a:latin typeface="Calisto MT"/>
        <a:ea typeface=""/>
        <a:cs typeface=""/>
        <a:font script="Jpan" typeface="ＭＳ Ｐ明朝"/>
      </a:minorFont>
    </a:fontScheme>
    <a:fmtScheme name="Precedent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90000"/>
                <a:satMod val="135000"/>
              </a:schemeClr>
            </a:gs>
            <a:gs pos="100000">
              <a:schemeClr val="phClr">
                <a:tint val="100000"/>
                <a:shade val="30000"/>
                <a:satMod val="135000"/>
              </a:schemeClr>
            </a:gs>
          </a:gsLst>
          <a:path path="circle">
            <a:fillToRect l="70000" t="10000" b="7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10000"/>
                <a:satMod val="135000"/>
              </a:schemeClr>
              <a:schemeClr val="phClr">
                <a:satMod val="150000"/>
                <a:lumMod val="110000"/>
              </a:schemeClr>
            </a:duotone>
          </a:blip>
          <a:stretch/>
        </a:blip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101600" dist="25400" dir="4800000" sx="103000" sy="103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l">
              <a:rot lat="0" lon="0" rev="3000000"/>
            </a:lightRig>
          </a:scene3d>
          <a:sp3d prstMaterial="softEdge">
            <a:bevelT w="0" h="0"/>
          </a:sp3d>
        </a:effectStyle>
        <a:effectStyle>
          <a:effectLst>
            <a:innerShdw blurRad="127000" dist="38100" dir="13200000">
              <a:srgbClr val="000000">
                <a:alpha val="75000"/>
              </a:srgbClr>
            </a:innerShdw>
            <a:outerShdw blurRad="38100" dist="12700" dir="1800000" sx="101000" sy="101000" rotWithShape="0">
              <a:srgbClr val="000000">
                <a:alpha val="40000"/>
              </a:srgbClr>
            </a:outerShdw>
            <a:reflection blurRad="127000" stA="25000" endPos="30000" dist="12700" dir="5400000" sy="-100000" rotWithShape="0"/>
          </a:effectLst>
          <a:scene3d>
            <a:camera prst="orthographicFront">
              <a:rot lat="0" lon="0" rev="0"/>
            </a:camera>
            <a:lightRig rig="twoPt" dir="t">
              <a:rot lat="0" lon="0" rev="1200000"/>
            </a:lightRig>
          </a:scene3d>
          <a:sp3d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90000"/>
                <a:satMod val="135000"/>
              </a:schemeClr>
            </a:gs>
            <a:gs pos="100000">
              <a:schemeClr val="phClr">
                <a:shade val="30000"/>
                <a:satMod val="150000"/>
              </a:schemeClr>
            </a:gs>
          </a:gsLst>
          <a:path path="circle">
            <a:fillToRect t="10000" r="70000" b="70000"/>
          </a:path>
        </a:gradFill>
        <a:blipFill rotWithShape="1">
          <a:blip xmlns:r="http://schemas.openxmlformats.org/officeDocument/2006/relationships" r:embed="rId2">
            <a:duotone>
              <a:schemeClr val="phClr">
                <a:shade val="10000"/>
                <a:satMod val="130000"/>
                <a:lumMod val="80000"/>
              </a:schemeClr>
              <a:schemeClr val="phClr">
                <a:satMod val="150000"/>
                <a:lumMod val="11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Black">
  <a:themeElements>
    <a:clrScheme name="Black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065C1"/>
      </a:accent1>
      <a:accent2>
        <a:srgbClr val="00A6AC"/>
      </a:accent2>
      <a:accent3>
        <a:srgbClr val="308B16"/>
      </a:accent3>
      <a:accent4>
        <a:srgbClr val="BC8027"/>
      </a:accent4>
      <a:accent5>
        <a:srgbClr val="971817"/>
      </a:accent5>
      <a:accent6>
        <a:srgbClr val="5747C1"/>
      </a:accent6>
      <a:hlink>
        <a:srgbClr val="0000FF"/>
      </a:hlink>
      <a:folHlink>
        <a:srgbClr val="FF00FF"/>
      </a:folHlink>
    </a:clrScheme>
    <a:fontScheme name="Black">
      <a:majorFont>
        <a:latin typeface="Helvetica Light"/>
        <a:ea typeface="Helvetica Light"/>
        <a:cs typeface="Helvetica Light"/>
      </a:majorFont>
      <a:minorFont>
        <a:latin typeface="Helvetica Light"/>
        <a:ea typeface="Helvetica Light"/>
        <a:cs typeface="Helvetica Light"/>
      </a:minorFont>
    </a:fontScheme>
    <a:fmtScheme name="Black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xmlns:r="http://schemas.openxmlformats.org/officeDocument/2006/relationships" r:embed="rId1"/>
          <a:srcRect/>
          <a:tile tx="0" ty="0" sx="100000" sy="100000" flip="none" algn="tl"/>
        </a:blipFill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6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FFFF"/>
          </a:solidFill>
          <a:prstDash val="solid"/>
          <a:miter lim="400000"/>
        </a:ln>
        <a:effectLst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Precedent.thmx</Template>
  <TotalTime>2986</TotalTime>
  <Words>1598</Words>
  <Application>Microsoft Macintosh PowerPoint</Application>
  <PresentationFormat>Custom</PresentationFormat>
  <Paragraphs>482</Paragraphs>
  <Slides>27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6" baseType="lpstr">
      <vt:lpstr>Avenir Book</vt:lpstr>
      <vt:lpstr>Calisto MT</vt:lpstr>
      <vt:lpstr>Courier</vt:lpstr>
      <vt:lpstr>Helvetica</vt:lpstr>
      <vt:lpstr>Helvetica Light</vt:lpstr>
      <vt:lpstr>Perpetua Titling MT</vt:lpstr>
      <vt:lpstr>Wingdings</vt:lpstr>
      <vt:lpstr>Arial</vt:lpstr>
      <vt:lpstr>Precedent</vt:lpstr>
      <vt:lpstr>Virtualizing Memory: Faster with TLBS</vt:lpstr>
      <vt:lpstr>Announcements</vt:lpstr>
      <vt:lpstr>Review: PaginG</vt:lpstr>
      <vt:lpstr>Review: Paging PROS and CONS</vt:lpstr>
      <vt:lpstr>Translation Steps</vt:lpstr>
      <vt:lpstr>Example:  Array Iterator</vt:lpstr>
      <vt:lpstr>Strategy: Cache  Page Translations</vt:lpstr>
      <vt:lpstr>PowerPoint Presentation</vt:lpstr>
      <vt:lpstr>TLB Associativity Trade-offs</vt:lpstr>
      <vt:lpstr>Array Iterator  (w/ TLB)</vt:lpstr>
      <vt:lpstr>TLB Accesses:  SEQUENTIAL Example</vt:lpstr>
      <vt:lpstr>PERFORMANCe OF TLB?</vt:lpstr>
      <vt:lpstr>TLB PERFORMANCE</vt:lpstr>
      <vt:lpstr>TLB PERFORMANCE  with Workloads</vt:lpstr>
      <vt:lpstr>Workload  acCESS PATTERNS</vt:lpstr>
      <vt:lpstr>Workload  ACCESS PATTERNS</vt:lpstr>
      <vt:lpstr>Workload Locality</vt:lpstr>
      <vt:lpstr>TLB  Replacement policies</vt:lpstr>
      <vt:lpstr>LRU Troubles</vt:lpstr>
      <vt:lpstr>TLB Replacement policies</vt:lpstr>
      <vt:lpstr>TLB PERFORMANCE</vt:lpstr>
      <vt:lpstr>Context Switches</vt:lpstr>
      <vt:lpstr>TLB Example with ASID</vt:lpstr>
      <vt:lpstr>TLB Performance </vt:lpstr>
      <vt:lpstr>HW and OS Roles</vt:lpstr>
      <vt:lpstr>Summary</vt:lpstr>
      <vt:lpstr>Announcements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[537] TLBs</dc:title>
  <cp:lastModifiedBy>ANDREA C ARPACI-DUSSEAU</cp:lastModifiedBy>
  <cp:revision>17</cp:revision>
  <dcterms:created xsi:type="dcterms:W3CDTF">2015-09-22T00:51:55Z</dcterms:created>
  <dcterms:modified xsi:type="dcterms:W3CDTF">2015-09-24T13:12:37Z</dcterms:modified>
</cp:coreProperties>
</file>