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3"/>
  </p:notesMasterIdLst>
  <p:handoutMasterIdLst>
    <p:handoutMasterId r:id="rId24"/>
  </p:handoutMasterIdLst>
  <p:sldIdLst>
    <p:sldId id="317" r:id="rId2"/>
    <p:sldId id="318" r:id="rId3"/>
    <p:sldId id="309" r:id="rId4"/>
    <p:sldId id="310" r:id="rId5"/>
    <p:sldId id="270" r:id="rId6"/>
    <p:sldId id="271" r:id="rId7"/>
    <p:sldId id="268" r:id="rId8"/>
    <p:sldId id="274" r:id="rId9"/>
    <p:sldId id="280" r:id="rId10"/>
    <p:sldId id="278" r:id="rId11"/>
    <p:sldId id="311" r:id="rId12"/>
    <p:sldId id="312" r:id="rId13"/>
    <p:sldId id="313" r:id="rId14"/>
    <p:sldId id="314" r:id="rId15"/>
    <p:sldId id="320" r:id="rId16"/>
    <p:sldId id="315" r:id="rId17"/>
    <p:sldId id="297" r:id="rId18"/>
    <p:sldId id="316" r:id="rId19"/>
    <p:sldId id="319" r:id="rId20"/>
    <p:sldId id="307" r:id="rId21"/>
    <p:sldId id="308" r:id="rId22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80"/>
  </p:normalViewPr>
  <p:slideViewPr>
    <p:cSldViewPr snapToGrid="0" snapToObjects="1">
      <p:cViewPr>
        <p:scale>
          <a:sx n="84" d="100"/>
          <a:sy n="84" d="100"/>
        </p:scale>
        <p:origin x="416" y="26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D3355-265F-4548-A35B-2BCC02646BA5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58D50-D3E2-E740-9CD8-356C6345A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1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4009120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2728459"/>
            <a:ext cx="10785405" cy="209070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4946924"/>
            <a:ext cx="10785404" cy="2492587"/>
          </a:xfrm>
        </p:spPr>
        <p:txBody>
          <a:bodyPr>
            <a:normAutofit/>
          </a:bodyPr>
          <a:lstStyle>
            <a:lvl1pPr marL="0" indent="0" algn="ctr">
              <a:spcBef>
                <a:spcPts val="853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90144"/>
            <a:ext cx="5631078" cy="2405888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8554" y="376757"/>
            <a:ext cx="5631078" cy="9000087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34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2917"/>
            <a:ext cx="5631078" cy="4551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marL="0" lv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7402" y="9040143"/>
            <a:ext cx="231485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4" y="9040143"/>
            <a:ext cx="269199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60895"/>
            <a:ext cx="1079398" cy="81930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5743787"/>
            <a:ext cx="10837333" cy="1408853"/>
          </a:xfrm>
        </p:spPr>
        <p:txBody>
          <a:bodyPr vert="horz" lIns="130046" tIns="65023" rIns="130046" bIns="65023" rtlCol="0" anchor="b" anchorCtr="0">
            <a:normAutofit/>
          </a:bodyPr>
          <a:lstStyle>
            <a:lvl1pPr algn="ctr">
              <a:defRPr sz="5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300460" rtl="0" eaLnBrk="1" latinLnBrk="0" hangingPunct="1"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" y="377139"/>
            <a:ext cx="12029440" cy="525827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2844"/>
              </a:spcBef>
              <a:buFont typeface="Calisto MT" pitchFamily="18" charset="0"/>
              <a:buNone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734" y="7171766"/>
            <a:ext cx="10837333" cy="1606475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26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6374"/>
            <a:ext cx="11090648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62454" y="650241"/>
            <a:ext cx="1733973" cy="8062525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8569" y="650241"/>
            <a:ext cx="9078524" cy="80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70827" y="9040143"/>
            <a:ext cx="1517227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6288017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1122249"/>
            <a:ext cx="10785405" cy="2090702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6719147"/>
            <a:ext cx="10785404" cy="1969845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427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230039" y="3646699"/>
            <a:ext cx="2544724" cy="2460203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4599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6502400"/>
            <a:ext cx="13004800" cy="325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4226561"/>
            <a:ext cx="10785404" cy="1937173"/>
          </a:xfrm>
        </p:spPr>
        <p:txBody>
          <a:bodyPr vert="horz" lIns="130046" tIns="65023" rIns="130046" bIns="65023" rtlCol="0" anchor="b" anchorCtr="0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6719147"/>
            <a:ext cx="10785404" cy="1988969"/>
          </a:xfr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853"/>
              </a:spcBef>
              <a:buFont typeface="Calisto MT" pitchFamily="18" charset="0"/>
              <a:buNone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/>
              <a:pPr/>
              <a:t>9/24/15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8570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103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8570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2103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2103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2059093"/>
            <a:ext cx="13004800" cy="7700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88337"/>
            <a:ext cx="5635413" cy="2403870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104" y="388339"/>
            <a:ext cx="5631078" cy="8324427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9038"/>
            <a:ext cx="5635413" cy="45516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3067" y="9040143"/>
            <a:ext cx="2307715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5" y="9040143"/>
            <a:ext cx="2690209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75414"/>
            <a:ext cx="1083733" cy="819573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  <a:prstGeom prst="rect">
            <a:avLst/>
          </a:prstGeom>
        </p:spPr>
        <p:txBody>
          <a:bodyPr vert="horz" lIns="130046" tIns="65023" rIns="130046" bIns="6502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600961"/>
            <a:ext cx="10785405" cy="611180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5103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9/24/15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244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8907" y="9040143"/>
            <a:ext cx="8669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ctr" defTabSz="1300460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1878" indent="-401878" algn="l" defTabSz="1300460" rtl="0" eaLnBrk="1" latinLnBrk="0" hangingPunct="1">
        <a:spcBef>
          <a:spcPts val="2844"/>
        </a:spcBef>
        <a:buFont typeface="Calisto MT" pitchFamily="18" charset="0"/>
        <a:buChar char="•"/>
        <a:defRPr sz="3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821818" indent="-419940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31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223696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25575" indent="-401878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27453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5360" y="2926080"/>
            <a:ext cx="11054080" cy="1625600"/>
          </a:xfrm>
        </p:spPr>
        <p:txBody>
          <a:bodyPr/>
          <a:lstStyle/>
          <a:p>
            <a:r>
              <a:rPr lang="en-US" dirty="0" err="1" smtClean="0"/>
              <a:t>Virtualizing</a:t>
            </a:r>
            <a:r>
              <a:rPr lang="en-US" dirty="0" smtClean="0"/>
              <a:t> Memory:</a:t>
            </a:r>
            <a:br>
              <a:rPr lang="en-US" dirty="0" smtClean="0"/>
            </a:br>
            <a:r>
              <a:rPr lang="en-US" dirty="0" smtClean="0"/>
              <a:t>Smaller Page </a:t>
            </a:r>
            <a:r>
              <a:rPr lang="en-US" dirty="0" err="1" smtClean="0"/>
              <a:t>TAbles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867" y="5052224"/>
            <a:ext cx="12029440" cy="4009813"/>
          </a:xfrm>
        </p:spPr>
        <p:txBody>
          <a:bodyPr>
            <a:normAutofit/>
          </a:bodyPr>
          <a:lstStyle/>
          <a:p>
            <a:pPr marL="866973" indent="-866973" algn="l"/>
            <a:r>
              <a:rPr lang="en-US" sz="3200" b="1" dirty="0"/>
              <a:t>Questions answered in this lecture:</a:t>
            </a:r>
            <a:endParaRPr lang="en-US" sz="3200" b="1" dirty="0" smtClean="0"/>
          </a:p>
          <a:p>
            <a:pPr marL="1408831" lvl="1" indent="-758601" algn="l"/>
            <a:r>
              <a:rPr lang="en-US" sz="3200" dirty="0" smtClean="0">
                <a:solidFill>
                  <a:schemeClr val="bg2"/>
                </a:solidFill>
              </a:rPr>
              <a:t>Review: What are problems with paging?</a:t>
            </a:r>
          </a:p>
          <a:p>
            <a:pPr marL="1408831" lvl="1" indent="-758601" algn="l"/>
            <a:r>
              <a:rPr lang="en-US" sz="3200" dirty="0" smtClean="0">
                <a:solidFill>
                  <a:schemeClr val="bg2"/>
                </a:solidFill>
              </a:rPr>
              <a:t>Review: How large can page tables be?</a:t>
            </a:r>
          </a:p>
          <a:p>
            <a:pPr marL="1408831" lvl="1" indent="-758601" algn="l"/>
            <a:r>
              <a:rPr lang="en-US" sz="3200" dirty="0" smtClean="0">
                <a:solidFill>
                  <a:schemeClr val="bg2"/>
                </a:solidFill>
              </a:rPr>
              <a:t>How can large page tables be avoided with different techniques?</a:t>
            </a:r>
          </a:p>
          <a:p>
            <a:pPr marL="2059061" lvl="2" indent="-758601" algn="l"/>
            <a:r>
              <a:rPr lang="en-US" sz="2900" dirty="0" smtClean="0">
                <a:solidFill>
                  <a:schemeClr val="bg2"/>
                </a:solidFill>
              </a:rPr>
              <a:t>Inverted page tables, segmentation + paging, multilevel page </a:t>
            </a:r>
            <a:r>
              <a:rPr lang="en-US" sz="2900" dirty="0" smtClean="0">
                <a:solidFill>
                  <a:schemeClr val="bg2"/>
                </a:solidFill>
              </a:rPr>
              <a:t>tables</a:t>
            </a:r>
          </a:p>
          <a:p>
            <a:pPr marL="1408831" lvl="1" indent="-758601" algn="l"/>
            <a:r>
              <a:rPr lang="en-US" sz="3200" dirty="0" smtClean="0">
                <a:solidFill>
                  <a:schemeClr val="bg2"/>
                </a:solidFill>
              </a:rPr>
              <a:t>What happens on a TLB miss?</a:t>
            </a:r>
            <a:endParaRPr lang="en-US" sz="3200" dirty="0" smtClean="0">
              <a:solidFill>
                <a:schemeClr val="bg2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7"/>
            <a:ext cx="5960533" cy="839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300" dirty="0">
                <a:solidFill>
                  <a:schemeClr val="tx1"/>
                </a:solidFill>
              </a:rPr>
              <a:t>UNIVERSITY of WISCONSIN-MADISON</a:t>
            </a:r>
            <a:br>
              <a:rPr lang="en-US" sz="2300" dirty="0">
                <a:solidFill>
                  <a:schemeClr val="tx1"/>
                </a:solidFill>
              </a:rPr>
            </a:br>
            <a:r>
              <a:rPr lang="en-US" sz="2300" dirty="0">
                <a:solidFill>
                  <a:schemeClr val="tx1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0"/>
            <a:ext cx="5093547" cy="74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>
                <a:solidFill>
                  <a:schemeClr val="tx1"/>
                </a:solidFill>
              </a:rPr>
              <a:t>CS 537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0"/>
            <a:ext cx="5093547" cy="74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>
                <a:solidFill>
                  <a:schemeClr val="tx1"/>
                </a:solidFill>
              </a:rPr>
              <a:t>Andrea C. Arpaci-Dusseau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 err="1">
                <a:solidFill>
                  <a:schemeClr val="tx1"/>
                </a:solidFill>
              </a:rPr>
              <a:t>Remzi</a:t>
            </a:r>
            <a:r>
              <a:rPr lang="en-US" sz="2000" dirty="0">
                <a:solidFill>
                  <a:schemeClr val="tx1"/>
                </a:solidFill>
              </a:rPr>
              <a:t> H. Arpaci-Dusseau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>
            <a:spLocks noGrp="1"/>
          </p:cNvSpPr>
          <p:nvPr>
            <p:ph type="title"/>
          </p:nvPr>
        </p:nvSpPr>
        <p:spPr>
          <a:xfrm>
            <a:off x="615886" y="89249"/>
            <a:ext cx="12289578" cy="1824949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valid </a:t>
            </a:r>
            <a:r>
              <a:rPr lang="en-US" sz="6480" dirty="0" err="1" smtClean="0">
                <a:solidFill>
                  <a:srgbClr val="FFFFFF"/>
                </a:solidFill>
              </a:rPr>
              <a:t>Pt</a:t>
            </a:r>
            <a:r>
              <a:rPr sz="6480" dirty="0" err="1" smtClean="0">
                <a:solidFill>
                  <a:srgbClr val="FFFFFF"/>
                </a:solidFill>
              </a:rPr>
              <a:t>e</a:t>
            </a:r>
            <a:r>
              <a:rPr lang="en-US" sz="6480" dirty="0" err="1" smtClean="0">
                <a:solidFill>
                  <a:srgbClr val="FFFFFF"/>
                </a:solidFill>
              </a:rPr>
              <a:t>s</a:t>
            </a:r>
            <a:r>
              <a:rPr lang="en-US" sz="6480" dirty="0" smtClean="0">
                <a:solidFill>
                  <a:srgbClr val="FFFFFF"/>
                </a:solidFill>
              </a:rPr>
              <a:t> </a:t>
            </a:r>
            <a:r>
              <a:rPr lang="en-US" sz="6480" dirty="0" smtClean="0">
                <a:solidFill>
                  <a:srgbClr val="FFFFFF"/>
                </a:solidFill>
              </a:rPr>
              <a:t>are Contiguous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326" name="Shape 326"/>
          <p:cNvSpPr/>
          <p:nvPr/>
        </p:nvSpPr>
        <p:spPr>
          <a:xfrm>
            <a:off x="2757788" y="2656902"/>
            <a:ext cx="4395444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33333"/>
                </a:solidFill>
              </a:rPr>
              <a:t>PFN</a:t>
            </a:r>
            <a:r>
              <a:rPr sz="2400" dirty="0" smtClean="0">
                <a:solidFill>
                  <a:srgbClr val="333333"/>
                </a:solidFill>
              </a:rPr>
              <a:t>	valid</a:t>
            </a:r>
            <a:r>
              <a:rPr sz="2400" dirty="0">
                <a:solidFill>
                  <a:srgbClr val="333333"/>
                </a:solidFill>
              </a:rPr>
              <a:t>	prot	</a:t>
            </a:r>
          </a:p>
        </p:txBody>
      </p:sp>
      <p:sp>
        <p:nvSpPr>
          <p:cNvPr id="327" name="Shape 327"/>
          <p:cNvSpPr/>
          <p:nvPr/>
        </p:nvSpPr>
        <p:spPr>
          <a:xfrm>
            <a:off x="2972997" y="3052694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10		1		r-x	</a:t>
            </a:r>
          </a:p>
        </p:txBody>
      </p:sp>
      <p:sp>
        <p:nvSpPr>
          <p:cNvPr id="328" name="Shape 328"/>
          <p:cNvSpPr/>
          <p:nvPr/>
        </p:nvSpPr>
        <p:spPr>
          <a:xfrm>
            <a:off x="2972997" y="3358552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-		0		-	</a:t>
            </a:r>
          </a:p>
        </p:txBody>
      </p:sp>
      <p:sp>
        <p:nvSpPr>
          <p:cNvPr id="329" name="Shape 329"/>
          <p:cNvSpPr/>
          <p:nvPr/>
        </p:nvSpPr>
        <p:spPr>
          <a:xfrm>
            <a:off x="2972997" y="3664411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23		1		rw-	</a:t>
            </a:r>
          </a:p>
        </p:txBody>
      </p:sp>
      <p:sp>
        <p:nvSpPr>
          <p:cNvPr id="330" name="Shape 330"/>
          <p:cNvSpPr/>
          <p:nvPr/>
        </p:nvSpPr>
        <p:spPr>
          <a:xfrm>
            <a:off x="2972997" y="3970269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-		0		-	</a:t>
            </a:r>
          </a:p>
        </p:txBody>
      </p:sp>
      <p:sp>
        <p:nvSpPr>
          <p:cNvPr id="331" name="Shape 331"/>
          <p:cNvSpPr/>
          <p:nvPr/>
        </p:nvSpPr>
        <p:spPr>
          <a:xfrm>
            <a:off x="2972997" y="4276127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-		0		-	</a:t>
            </a:r>
          </a:p>
        </p:txBody>
      </p:sp>
      <p:sp>
        <p:nvSpPr>
          <p:cNvPr id="332" name="Shape 332"/>
          <p:cNvSpPr/>
          <p:nvPr/>
        </p:nvSpPr>
        <p:spPr>
          <a:xfrm>
            <a:off x="2972997" y="4581986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-		0		-	</a:t>
            </a:r>
          </a:p>
        </p:txBody>
      </p:sp>
      <p:sp>
        <p:nvSpPr>
          <p:cNvPr id="333" name="Shape 333"/>
          <p:cNvSpPr/>
          <p:nvPr/>
        </p:nvSpPr>
        <p:spPr>
          <a:xfrm>
            <a:off x="2972997" y="4887844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-		0		-	</a:t>
            </a:r>
          </a:p>
        </p:txBody>
      </p:sp>
      <p:sp>
        <p:nvSpPr>
          <p:cNvPr id="334" name="Shape 334"/>
          <p:cNvSpPr/>
          <p:nvPr/>
        </p:nvSpPr>
        <p:spPr>
          <a:xfrm>
            <a:off x="2972997" y="5574702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-		0		-	</a:t>
            </a:r>
          </a:p>
        </p:txBody>
      </p:sp>
      <p:sp>
        <p:nvSpPr>
          <p:cNvPr id="335" name="Shape 335"/>
          <p:cNvSpPr/>
          <p:nvPr/>
        </p:nvSpPr>
        <p:spPr>
          <a:xfrm>
            <a:off x="2972997" y="5880561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-		0		-	</a:t>
            </a:r>
          </a:p>
        </p:txBody>
      </p:sp>
      <p:sp>
        <p:nvSpPr>
          <p:cNvPr id="336" name="Shape 336"/>
          <p:cNvSpPr/>
          <p:nvPr/>
        </p:nvSpPr>
        <p:spPr>
          <a:xfrm>
            <a:off x="2972997" y="6186419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-		0		-	</a:t>
            </a:r>
          </a:p>
        </p:txBody>
      </p:sp>
      <p:sp>
        <p:nvSpPr>
          <p:cNvPr id="337" name="Shape 337"/>
          <p:cNvSpPr/>
          <p:nvPr/>
        </p:nvSpPr>
        <p:spPr>
          <a:xfrm>
            <a:off x="2972997" y="6492277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-		0		-	</a:t>
            </a:r>
          </a:p>
        </p:txBody>
      </p:sp>
      <p:sp>
        <p:nvSpPr>
          <p:cNvPr id="338" name="Shape 338"/>
          <p:cNvSpPr/>
          <p:nvPr/>
        </p:nvSpPr>
        <p:spPr>
          <a:xfrm>
            <a:off x="2972997" y="6798136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28		1		rw-	</a:t>
            </a:r>
          </a:p>
        </p:txBody>
      </p:sp>
      <p:sp>
        <p:nvSpPr>
          <p:cNvPr id="339" name="Shape 339"/>
          <p:cNvSpPr/>
          <p:nvPr/>
        </p:nvSpPr>
        <p:spPr>
          <a:xfrm>
            <a:off x="2972997" y="7103994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4		1		rw-	</a:t>
            </a:r>
          </a:p>
        </p:txBody>
      </p:sp>
      <p:sp>
        <p:nvSpPr>
          <p:cNvPr id="340" name="Shape 340"/>
          <p:cNvSpPr/>
          <p:nvPr/>
        </p:nvSpPr>
        <p:spPr>
          <a:xfrm>
            <a:off x="2757788" y="5234457"/>
            <a:ext cx="3146701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 i="1">
                <a:solidFill>
                  <a:srgbClr val="971817"/>
                </a:solidFill>
              </a:defRPr>
            </a:lvl1pPr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2000" i="1">
                <a:solidFill>
                  <a:srgbClr val="333333"/>
                </a:solidFill>
              </a:rPr>
              <a:t>…many more invalid…</a:t>
            </a:r>
          </a:p>
        </p:txBody>
      </p:sp>
      <p:sp>
        <p:nvSpPr>
          <p:cNvPr id="341" name="Shape 341"/>
          <p:cNvSpPr/>
          <p:nvPr/>
        </p:nvSpPr>
        <p:spPr>
          <a:xfrm>
            <a:off x="2783179" y="3131556"/>
            <a:ext cx="3299119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342" name="Shape 342"/>
          <p:cNvSpPr/>
          <p:nvPr/>
        </p:nvSpPr>
        <p:spPr>
          <a:xfrm>
            <a:off x="136204" y="4955474"/>
            <a:ext cx="2154436" cy="964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33333"/>
                </a:solidFill>
              </a:rPr>
              <a:t>how to avoid</a:t>
            </a:r>
            <a:br>
              <a:rPr sz="2800">
                <a:solidFill>
                  <a:srgbClr val="333333"/>
                </a:solidFill>
              </a:rPr>
            </a:br>
            <a:r>
              <a:rPr sz="2800">
                <a:solidFill>
                  <a:srgbClr val="333333"/>
                </a:solidFill>
              </a:rPr>
              <a:t>storing these?</a:t>
            </a:r>
          </a:p>
        </p:txBody>
      </p:sp>
      <p:sp>
        <p:nvSpPr>
          <p:cNvPr id="343" name="Shape 343"/>
          <p:cNvSpPr/>
          <p:nvPr/>
        </p:nvSpPr>
        <p:spPr>
          <a:xfrm flipV="1">
            <a:off x="2400997" y="4204926"/>
            <a:ext cx="1" cy="2465463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344" name="Shape 344"/>
          <p:cNvSpPr/>
          <p:nvPr/>
        </p:nvSpPr>
        <p:spPr>
          <a:xfrm flipH="1">
            <a:off x="2400997" y="4204926"/>
            <a:ext cx="172900" cy="1519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345" name="Shape 345"/>
          <p:cNvSpPr/>
          <p:nvPr/>
        </p:nvSpPr>
        <p:spPr>
          <a:xfrm flipH="1" flipV="1">
            <a:off x="2400997" y="6668726"/>
            <a:ext cx="172900" cy="1519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346" name="Shape 346"/>
          <p:cNvSpPr/>
          <p:nvPr/>
        </p:nvSpPr>
        <p:spPr>
          <a:xfrm>
            <a:off x="6956170" y="3139421"/>
            <a:ext cx="5949294" cy="2585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</a:rPr>
              <a:t>Note “</a:t>
            </a:r>
            <a:r>
              <a:rPr sz="2800" dirty="0">
                <a:solidFill>
                  <a:srgbClr val="333333"/>
                </a:solidFill>
              </a:rPr>
              <a:t>hole” </a:t>
            </a:r>
            <a:r>
              <a:rPr lang="en-US" sz="2800" dirty="0" smtClean="0">
                <a:solidFill>
                  <a:srgbClr val="333333"/>
                </a:solidFill>
              </a:rPr>
              <a:t>in </a:t>
            </a:r>
            <a:r>
              <a:rPr sz="2800" dirty="0" smtClean="0">
                <a:solidFill>
                  <a:srgbClr val="333333"/>
                </a:solidFill>
              </a:rPr>
              <a:t>addr </a:t>
            </a:r>
            <a:r>
              <a:rPr sz="2800" dirty="0">
                <a:solidFill>
                  <a:srgbClr val="333333"/>
                </a:solidFill>
              </a:rPr>
              <a:t>space:</a:t>
            </a:r>
            <a:r>
              <a:rPr sz="2800" dirty="0" smtClean="0">
                <a:solidFill>
                  <a:srgbClr val="333333"/>
                </a:solidFill>
              </a:rPr>
              <a:t> </a:t>
            </a:r>
            <a:r>
              <a:rPr lang="en-US" sz="2800" dirty="0" smtClean="0">
                <a:solidFill>
                  <a:srgbClr val="333333"/>
                </a:solidFill>
              </a:rPr>
              <a:t/>
            </a:r>
            <a:br>
              <a:rPr lang="en-US" sz="2800" dirty="0" smtClean="0">
                <a:solidFill>
                  <a:srgbClr val="333333"/>
                </a:solidFill>
              </a:rPr>
            </a:br>
            <a:r>
              <a:rPr lang="en-US" sz="2800" dirty="0" smtClean="0">
                <a:solidFill>
                  <a:srgbClr val="333333"/>
                </a:solidFill>
              </a:rPr>
              <a:t>valids vs. </a:t>
            </a:r>
            <a:r>
              <a:rPr sz="2800" dirty="0" smtClean="0">
                <a:solidFill>
                  <a:srgbClr val="333333"/>
                </a:solidFill>
              </a:rPr>
              <a:t>invalids </a:t>
            </a:r>
            <a:r>
              <a:rPr sz="2800" dirty="0">
                <a:solidFill>
                  <a:srgbClr val="333333"/>
                </a:solidFill>
              </a:rPr>
              <a:t>are </a:t>
            </a:r>
            <a:r>
              <a:rPr sz="2800" dirty="0" smtClean="0">
                <a:solidFill>
                  <a:srgbClr val="333333"/>
                </a:solidFill>
              </a:rPr>
              <a:t>clustered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sz="2800" dirty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How did </a:t>
            </a:r>
            <a:r>
              <a:rPr lang="en-US" sz="2800" dirty="0" smtClean="0">
                <a:solidFill>
                  <a:srgbClr val="333333"/>
                </a:solidFill>
              </a:rPr>
              <a:t>OS avoid </a:t>
            </a:r>
            <a:r>
              <a:rPr lang="en-US" sz="2800" dirty="0" smtClean="0">
                <a:solidFill>
                  <a:srgbClr val="333333"/>
                </a:solidFill>
              </a:rPr>
              <a:t>allocating</a:t>
            </a:r>
            <a:r>
              <a:rPr sz="2800" dirty="0" smtClean="0">
                <a:solidFill>
                  <a:srgbClr val="333333"/>
                </a:solidFill>
              </a:rPr>
              <a:t> </a:t>
            </a:r>
            <a:r>
              <a:rPr sz="2800" dirty="0">
                <a:solidFill>
                  <a:srgbClr val="333333"/>
                </a:solidFill>
              </a:rPr>
              <a:t>holes in phys </a:t>
            </a:r>
            <a:r>
              <a:rPr sz="2800" dirty="0" smtClean="0">
                <a:solidFill>
                  <a:srgbClr val="333333"/>
                </a:solidFill>
              </a:rPr>
              <a:t>memory?</a:t>
            </a:r>
            <a:endParaRPr sz="2800" dirty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7651026" y="5405079"/>
            <a:ext cx="22797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smtClean="0">
                <a:solidFill>
                  <a:schemeClr val="bg1"/>
                </a:solidFill>
              </a:rPr>
              <a:t>Segmentation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Combine Paging and Segmentation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493" y="2167467"/>
            <a:ext cx="12029440" cy="34679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Divide </a:t>
            </a:r>
            <a:r>
              <a:rPr lang="en-US" dirty="0"/>
              <a:t>address space into segments (code, heap, stack)</a:t>
            </a:r>
          </a:p>
          <a:p>
            <a:pPr lvl="1">
              <a:lnSpc>
                <a:spcPct val="90000"/>
              </a:lnSpc>
            </a:pPr>
            <a:r>
              <a:rPr lang="en-US" sz="2900" dirty="0"/>
              <a:t>Segments can be variable length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Divide each segment into fixed-sized pages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Logical address divided into three </a:t>
            </a:r>
            <a:r>
              <a:rPr lang="en-US" dirty="0" smtClean="0"/>
              <a:t>portions</a:t>
            </a:r>
            <a:endParaRPr lang="en-US" dirty="0"/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5960533" y="5852160"/>
            <a:ext cx="4768427" cy="650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800" dirty="0"/>
              <a:t>page offset (12 bits)</a:t>
            </a:r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2817707" y="5852160"/>
            <a:ext cx="3142827" cy="650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/>
              <a:t>page number (8 bits)</a:t>
            </a:r>
          </a:p>
        </p:txBody>
      </p:sp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1300480" y="5852160"/>
            <a:ext cx="1517227" cy="650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 err="1"/>
              <a:t>seg</a:t>
            </a:r>
            <a:r>
              <a:rPr lang="en-US" sz="2600" dirty="0"/>
              <a:t> #</a:t>
            </a:r>
            <a:br>
              <a:rPr lang="en-US" sz="2600" dirty="0"/>
            </a:br>
            <a:r>
              <a:rPr lang="en-US" sz="2600" dirty="0"/>
              <a:t>(4 bits)</a:t>
            </a:r>
          </a:p>
        </p:txBody>
      </p:sp>
      <p:sp>
        <p:nvSpPr>
          <p:cNvPr id="182282" name="Rectangle 10"/>
          <p:cNvSpPr>
            <a:spLocks noChangeArrowheads="1"/>
          </p:cNvSpPr>
          <p:nvPr/>
        </p:nvSpPr>
        <p:spPr bwMode="auto">
          <a:xfrm>
            <a:off x="433493" y="6935893"/>
            <a:ext cx="12029440" cy="249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3400" dirty="0">
                <a:solidFill>
                  <a:srgbClr val="333333"/>
                </a:solidFill>
              </a:rPr>
              <a:t>Implementation</a:t>
            </a:r>
          </a:p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800" dirty="0">
                <a:solidFill>
                  <a:srgbClr val="333333"/>
                </a:solidFill>
                <a:ea typeface="ＭＳ Ｐゴシック" charset="-128"/>
              </a:rPr>
              <a:t>Each segment has a page table</a:t>
            </a:r>
          </a:p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800" dirty="0">
                <a:solidFill>
                  <a:srgbClr val="333333"/>
                </a:solidFill>
                <a:ea typeface="ＭＳ Ｐゴシック" charset="-128"/>
              </a:rPr>
              <a:t>Each segment track base (physical address) and bounds of </a:t>
            </a:r>
            <a:r>
              <a:rPr lang="en-US" sz="2800" b="1" dirty="0">
                <a:solidFill>
                  <a:srgbClr val="333333"/>
                </a:solidFill>
                <a:ea typeface="ＭＳ Ｐゴシック" charset="-128"/>
              </a:rPr>
              <a:t>page </a:t>
            </a:r>
            <a:r>
              <a:rPr lang="en-US" sz="2800" b="1" dirty="0" smtClean="0">
                <a:solidFill>
                  <a:srgbClr val="333333"/>
                </a:solidFill>
                <a:ea typeface="ＭＳ Ｐゴシック" charset="-128"/>
              </a:rPr>
              <a:t>table </a:t>
            </a:r>
            <a:r>
              <a:rPr lang="en-US" sz="2800" dirty="0" smtClean="0">
                <a:solidFill>
                  <a:srgbClr val="333333"/>
                </a:solidFill>
                <a:ea typeface="ＭＳ Ｐゴシック" charset="-128"/>
              </a:rPr>
              <a:t>for that segment</a:t>
            </a:r>
            <a:endParaRPr lang="en-US" sz="2800" dirty="0" smtClean="0">
              <a:solidFill>
                <a:srgbClr val="333333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Quiz: Paging </a:t>
            </a:r>
            <a:r>
              <a:rPr lang="en-US" dirty="0">
                <a:effectLst/>
              </a:rPr>
              <a:t>and Segmentation</a:t>
            </a:r>
          </a:p>
        </p:txBody>
      </p:sp>
      <p:graphicFrame>
        <p:nvGraphicFramePr>
          <p:cNvPr id="183376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418874"/>
              </p:ext>
            </p:extLst>
          </p:nvPr>
        </p:nvGraphicFramePr>
        <p:xfrm>
          <a:off x="866986" y="3142827"/>
          <a:ext cx="5743788" cy="2456464"/>
        </p:xfrm>
        <a:graphic>
          <a:graphicData uri="http://schemas.openxmlformats.org/drawingml/2006/table">
            <a:tbl>
              <a:tblPr/>
              <a:tblGrid>
                <a:gridCol w="866987"/>
                <a:gridCol w="2004907"/>
                <a:gridCol w="1626543"/>
                <a:gridCol w="1245351"/>
              </a:tblGrid>
              <a:tr h="614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seg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 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base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bounds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R W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0x002000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0xff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Courier" charset="0"/>
                      </a:endParaRP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1 0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1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0x000000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0x00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0 0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2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0x001000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Courier" charset="0"/>
                      </a:endParaRP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1 1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372" name="Group 76"/>
          <p:cNvGraphicFramePr>
            <a:graphicFrameLocks noGrp="1"/>
          </p:cNvGraphicFramePr>
          <p:nvPr/>
        </p:nvGraphicFramePr>
        <p:xfrm>
          <a:off x="7586133" y="3002844"/>
          <a:ext cx="2817707" cy="6841744"/>
        </p:xfrm>
        <a:graphic>
          <a:graphicData uri="http://schemas.openxmlformats.org/drawingml/2006/table">
            <a:tbl>
              <a:tblPr/>
              <a:tblGrid>
                <a:gridCol w="2817707"/>
              </a:tblGrid>
              <a:tr h="520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...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0x01f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0x011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0x003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0x02a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0x013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...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0x00c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0x007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0x004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0x00b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0x006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ourier" charset="0"/>
                        </a:rPr>
                        <a:t>...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3373" name="Text Box 77"/>
          <p:cNvSpPr txBox="1">
            <a:spLocks noChangeArrowheads="1"/>
          </p:cNvSpPr>
          <p:nvPr/>
        </p:nvSpPr>
        <p:spPr bwMode="auto">
          <a:xfrm>
            <a:off x="10512213" y="3524393"/>
            <a:ext cx="1995876" cy="564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333333"/>
                </a:solidFill>
                <a:latin typeface="Courier" charset="0"/>
              </a:rPr>
              <a:t>0x001000</a:t>
            </a:r>
          </a:p>
        </p:txBody>
      </p:sp>
      <p:sp>
        <p:nvSpPr>
          <p:cNvPr id="183374" name="Text Box 78"/>
          <p:cNvSpPr txBox="1">
            <a:spLocks noChangeArrowheads="1"/>
          </p:cNvSpPr>
          <p:nvPr/>
        </p:nvSpPr>
        <p:spPr bwMode="auto">
          <a:xfrm>
            <a:off x="10512213" y="6699523"/>
            <a:ext cx="1995876" cy="564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333333"/>
                </a:solidFill>
                <a:latin typeface="Courier" charset="0"/>
              </a:rPr>
              <a:t>0x002000</a:t>
            </a:r>
          </a:p>
        </p:txBody>
      </p:sp>
      <p:sp>
        <p:nvSpPr>
          <p:cNvPr id="183375" name="Rectangle 79"/>
          <p:cNvSpPr>
            <a:spLocks noChangeArrowheads="1"/>
          </p:cNvSpPr>
          <p:nvPr/>
        </p:nvSpPr>
        <p:spPr bwMode="auto">
          <a:xfrm>
            <a:off x="325120" y="6005299"/>
            <a:ext cx="8128000" cy="3359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pPr marL="487672" indent="-487672" algn="l">
              <a:spcBef>
                <a:spcPct val="20000"/>
              </a:spcBef>
            </a:pPr>
            <a:r>
              <a:rPr lang="en-US" sz="2800" dirty="0">
                <a:solidFill>
                  <a:srgbClr val="333333"/>
                </a:solidFill>
                <a:latin typeface="Courier" charset="0"/>
              </a:rPr>
              <a:t>0x002070 read:</a:t>
            </a:r>
          </a:p>
          <a:p>
            <a:pPr marL="487672" indent="-487672" algn="l">
              <a:spcBef>
                <a:spcPct val="20000"/>
              </a:spcBef>
            </a:pPr>
            <a:r>
              <a:rPr lang="en-US" sz="2800" dirty="0">
                <a:solidFill>
                  <a:srgbClr val="333333"/>
                </a:solidFill>
                <a:latin typeface="Courier" charset="0"/>
              </a:rPr>
              <a:t>0x202016 read:</a:t>
            </a:r>
          </a:p>
          <a:p>
            <a:pPr marL="487672" indent="-487672" algn="l">
              <a:spcBef>
                <a:spcPct val="20000"/>
              </a:spcBef>
            </a:pPr>
            <a:r>
              <a:rPr lang="en-US" sz="2800" dirty="0">
                <a:solidFill>
                  <a:srgbClr val="333333"/>
                </a:solidFill>
                <a:latin typeface="Courier" charset="0"/>
              </a:rPr>
              <a:t>0x104c84 read:</a:t>
            </a:r>
          </a:p>
          <a:p>
            <a:pPr marL="487672" indent="-487672" algn="l">
              <a:spcBef>
                <a:spcPct val="20000"/>
              </a:spcBef>
            </a:pPr>
            <a:r>
              <a:rPr lang="en-US" sz="2800" dirty="0">
                <a:solidFill>
                  <a:srgbClr val="333333"/>
                </a:solidFill>
                <a:latin typeface="Courier" charset="0"/>
              </a:rPr>
              <a:t>0x010424 write:</a:t>
            </a:r>
          </a:p>
          <a:p>
            <a:pPr marL="487672" indent="-487672" algn="l">
              <a:spcBef>
                <a:spcPct val="20000"/>
              </a:spcBef>
            </a:pPr>
            <a:r>
              <a:rPr lang="en-US" sz="2800" dirty="0">
                <a:solidFill>
                  <a:srgbClr val="333333"/>
                </a:solidFill>
                <a:latin typeface="Courier" charset="0"/>
              </a:rPr>
              <a:t>0x210014 write:</a:t>
            </a:r>
          </a:p>
          <a:p>
            <a:pPr marL="487672" indent="-487672" algn="l">
              <a:spcBef>
                <a:spcPct val="20000"/>
              </a:spcBef>
            </a:pPr>
            <a:r>
              <a:rPr lang="en-US" sz="2800" dirty="0">
                <a:solidFill>
                  <a:srgbClr val="333333"/>
                </a:solidFill>
                <a:latin typeface="Courier" charset="0"/>
              </a:rPr>
              <a:t>0x203568 </a:t>
            </a:r>
            <a:r>
              <a:rPr lang="en-US" sz="2800" dirty="0" smtClean="0">
                <a:solidFill>
                  <a:srgbClr val="333333"/>
                </a:solidFill>
                <a:latin typeface="Courier" charset="0"/>
              </a:rPr>
              <a:t>read:</a:t>
            </a:r>
            <a:endParaRPr lang="en-US" dirty="0">
              <a:solidFill>
                <a:srgbClr val="333333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00965" y="2109495"/>
            <a:ext cx="4768427" cy="650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800" dirty="0"/>
              <a:t>page offset (12 bits)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158139" y="2109495"/>
            <a:ext cx="3142827" cy="650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/>
              <a:t>page number (8 bits)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640912" y="2109495"/>
            <a:ext cx="1517227" cy="650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 err="1"/>
              <a:t>seg</a:t>
            </a:r>
            <a:r>
              <a:rPr lang="en-US" sz="2600" dirty="0"/>
              <a:t> #</a:t>
            </a:r>
            <a:br>
              <a:rPr lang="en-US" sz="2600" dirty="0"/>
            </a:br>
            <a:r>
              <a:rPr lang="en-US" sz="2600" dirty="0"/>
              <a:t>(4 bits)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56339" y="6005299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0x004070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8839" y="6502469"/>
            <a:ext cx="1444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0x003016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68926" y="7033134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error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65582" y="7539688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error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5581" y="8070353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error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56201" y="8532018"/>
            <a:ext cx="1438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0x02a568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  <p:bldP spid="16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62" y="89249"/>
            <a:ext cx="12524611" cy="1824949"/>
          </a:xfrm>
        </p:spPr>
        <p:txBody>
          <a:bodyPr/>
          <a:lstStyle/>
          <a:p>
            <a:r>
              <a:rPr lang="en-US" dirty="0"/>
              <a:t>Advantages of</a:t>
            </a:r>
            <a:r>
              <a:rPr lang="en-US" dirty="0" smtClean="0"/>
              <a:t> Paging </a:t>
            </a:r>
            <a:r>
              <a:rPr lang="en-US" dirty="0"/>
              <a:t>and Segmentation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214" y="2600961"/>
            <a:ext cx="11290762" cy="611180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Advantages of Segments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Supports sparse address spaces</a:t>
            </a:r>
          </a:p>
          <a:p>
            <a:pPr lvl="2">
              <a:lnSpc>
                <a:spcPct val="90000"/>
              </a:lnSpc>
            </a:pPr>
            <a:r>
              <a:rPr lang="en-US" sz="2600" dirty="0"/>
              <a:t>Decreases size of page tables</a:t>
            </a:r>
          </a:p>
          <a:p>
            <a:pPr lvl="2">
              <a:lnSpc>
                <a:spcPct val="90000"/>
              </a:lnSpc>
            </a:pPr>
            <a:r>
              <a:rPr lang="en-US" sz="2600" dirty="0"/>
              <a:t>If segment not used, not need for page table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Advantages of Pages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No external fragmentation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Segments can grow without any reshuffling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Can run process when some pages are swapped to </a:t>
            </a:r>
            <a:r>
              <a:rPr lang="en-US" sz="2800" dirty="0" smtClean="0"/>
              <a:t>disk (next lecture)</a:t>
            </a:r>
            <a:endParaRPr lang="en-US" sz="2800" dirty="0"/>
          </a:p>
          <a:p>
            <a:pPr>
              <a:lnSpc>
                <a:spcPct val="90000"/>
              </a:lnSpc>
              <a:buNone/>
            </a:pPr>
            <a:r>
              <a:rPr lang="en-US" dirty="0"/>
              <a:t>Advantages of Both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Increases flexibility of sharing</a:t>
            </a:r>
          </a:p>
          <a:p>
            <a:pPr lvl="2">
              <a:lnSpc>
                <a:spcPct val="90000"/>
              </a:lnSpc>
            </a:pPr>
            <a:r>
              <a:rPr lang="en-US" sz="2600" dirty="0"/>
              <a:t>Share either single page or entire segment</a:t>
            </a:r>
          </a:p>
          <a:p>
            <a:pPr lvl="2">
              <a:lnSpc>
                <a:spcPct val="90000"/>
              </a:lnSpc>
            </a:pPr>
            <a:r>
              <a:rPr lang="en-US" sz="2600" dirty="0"/>
              <a:t>How?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55" y="89249"/>
            <a:ext cx="12286499" cy="1824949"/>
          </a:xfrm>
        </p:spPr>
        <p:txBody>
          <a:bodyPr/>
          <a:lstStyle/>
          <a:p>
            <a:r>
              <a:rPr lang="en-US" dirty="0"/>
              <a:t>Disadvantages of Paging and Segmentation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56" y="2600962"/>
            <a:ext cx="12286498" cy="338415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Potentially large </a:t>
            </a:r>
            <a:r>
              <a:rPr lang="en-US" dirty="0"/>
              <a:t>page </a:t>
            </a:r>
            <a:r>
              <a:rPr lang="en-US" dirty="0" smtClean="0"/>
              <a:t>tables (for each segment)</a:t>
            </a:r>
            <a:endParaRPr lang="en-US" dirty="0"/>
          </a:p>
          <a:p>
            <a:pPr lvl="1"/>
            <a:r>
              <a:rPr lang="en-US" dirty="0"/>
              <a:t>Must allocate </a:t>
            </a:r>
            <a:r>
              <a:rPr lang="en-US" dirty="0" smtClean="0"/>
              <a:t>each page table </a:t>
            </a:r>
            <a:r>
              <a:rPr lang="en-US" dirty="0"/>
              <a:t>contiguously</a:t>
            </a:r>
          </a:p>
          <a:p>
            <a:pPr lvl="1"/>
            <a:r>
              <a:rPr lang="en-US" dirty="0"/>
              <a:t>More problematic with more address bits</a:t>
            </a:r>
          </a:p>
          <a:p>
            <a:pPr lvl="1"/>
            <a:r>
              <a:rPr lang="en-US" dirty="0">
                <a:solidFill>
                  <a:srgbClr val="333333"/>
                </a:solidFill>
              </a:rPr>
              <a:t>Page table size?</a:t>
            </a:r>
          </a:p>
          <a:p>
            <a:pPr lvl="2"/>
            <a:r>
              <a:rPr lang="en-US" dirty="0"/>
              <a:t>Assume 2 bits for segment, 18 bits for page number, 12 bits for </a:t>
            </a:r>
            <a:r>
              <a:rPr lang="en-US" dirty="0" smtClean="0"/>
              <a:t>offset</a:t>
            </a:r>
          </a:p>
        </p:txBody>
      </p:sp>
      <p:sp>
        <p:nvSpPr>
          <p:cNvPr id="4" name="Rectangle 3"/>
          <p:cNvSpPr/>
          <p:nvPr/>
        </p:nvSpPr>
        <p:spPr>
          <a:xfrm>
            <a:off x="1378063" y="5794611"/>
            <a:ext cx="102576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l"/>
            <a:r>
              <a:rPr lang="en-US" sz="2800" dirty="0" smtClean="0">
                <a:solidFill>
                  <a:srgbClr val="333333"/>
                </a:solidFill>
              </a:rPr>
              <a:t>Each </a:t>
            </a:r>
            <a:r>
              <a:rPr lang="en-US" sz="2800" dirty="0" smtClean="0">
                <a:solidFill>
                  <a:srgbClr val="333333"/>
                </a:solidFill>
              </a:rPr>
              <a:t>page </a:t>
            </a:r>
            <a:r>
              <a:rPr lang="en-US" sz="2800" dirty="0" smtClean="0">
                <a:solidFill>
                  <a:srgbClr val="333333"/>
                </a:solidFill>
              </a:rPr>
              <a:t>table is: </a:t>
            </a:r>
          </a:p>
          <a:p>
            <a:pPr lvl="3" algn="l"/>
            <a:r>
              <a:rPr lang="en-US" sz="2800" dirty="0" smtClean="0">
                <a:solidFill>
                  <a:srgbClr val="333333"/>
                </a:solidFill>
              </a:rPr>
              <a:t>= Number of entries * size of each entry</a:t>
            </a:r>
          </a:p>
          <a:p>
            <a:pPr lvl="3" algn="l"/>
            <a:r>
              <a:rPr lang="en-US" sz="2800" dirty="0" smtClean="0">
                <a:solidFill>
                  <a:srgbClr val="333333"/>
                </a:solidFill>
              </a:rPr>
              <a:t>= Number of pages * 4 bytes </a:t>
            </a:r>
          </a:p>
          <a:p>
            <a:pPr lvl="3" algn="l"/>
            <a:r>
              <a:rPr lang="en-US" sz="2800" dirty="0" smtClean="0">
                <a:solidFill>
                  <a:srgbClr val="333333"/>
                </a:solidFill>
              </a:rPr>
              <a:t>= 2^18 * 4 bytes = 2^20 bytes = 1 MB!!!</a:t>
            </a:r>
            <a:endParaRPr lang="en-US" sz="2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Other </a:t>
            </a:r>
            <a:r>
              <a:rPr sz="6480" dirty="0" smtClean="0">
                <a:solidFill>
                  <a:srgbClr val="FFFFFF"/>
                </a:solidFill>
              </a:rPr>
              <a:t>Approach</a:t>
            </a:r>
            <a:r>
              <a:rPr lang="en-US" sz="6480" dirty="0" smtClean="0">
                <a:solidFill>
                  <a:srgbClr val="FFFFFF"/>
                </a:solidFill>
              </a:rPr>
              <a:t>es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352" name="Shape 352"/>
          <p:cNvSpPr>
            <a:spLocks noGrp="1"/>
          </p:cNvSpPr>
          <p:nvPr>
            <p:ph type="body" idx="4294967295"/>
          </p:nvPr>
        </p:nvSpPr>
        <p:spPr>
          <a:xfrm>
            <a:off x="555591" y="2349596"/>
            <a:ext cx="11099800" cy="4892675"/>
          </a:xfrm>
          <a:prstGeom prst="rect">
            <a:avLst/>
          </a:prstGeom>
        </p:spPr>
        <p:txBody>
          <a:bodyPr/>
          <a:lstStyle/>
          <a:p>
            <a:pPr marL="742950" lvl="0" indent="-742950"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Inverted </a:t>
            </a:r>
            <a:r>
              <a:rPr lang="en-US" sz="3800" dirty="0" err="1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Pagetables</a:t>
            </a:r>
            <a:endParaRPr sz="3800" dirty="0" smtClean="0">
              <a:solidFill>
                <a:srgbClr val="333333"/>
              </a:solidFill>
              <a:effectLst/>
            </a:endParaRPr>
          </a:p>
          <a:p>
            <a:pPr marL="742950" lvl="0" indent="-742950"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Segmented </a:t>
            </a:r>
            <a:r>
              <a:rPr sz="3800" dirty="0" err="1" smtClean="0">
                <a:solidFill>
                  <a:srgbClr val="333333"/>
                </a:solidFill>
                <a:effectLst/>
              </a:rPr>
              <a:t>P</a:t>
            </a:r>
            <a:r>
              <a:rPr lang="en-US" sz="3800" dirty="0" err="1" smtClean="0">
                <a:solidFill>
                  <a:srgbClr val="333333"/>
                </a:solidFill>
                <a:effectLst/>
              </a:rPr>
              <a:t>agetables</a:t>
            </a:r>
            <a:endParaRPr sz="3800" dirty="0" smtClean="0">
              <a:solidFill>
                <a:srgbClr val="333333"/>
              </a:solidFill>
              <a:effectLst/>
            </a:endParaRPr>
          </a:p>
          <a:p>
            <a:pPr marL="742950" lvl="0" indent="-742950"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Multi-level </a:t>
            </a:r>
            <a:r>
              <a:rPr lang="en-US" sz="3800" dirty="0" err="1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Pagetables</a:t>
            </a:r>
            <a:endParaRPr lang="en-US" sz="3800" dirty="0" smtClean="0">
              <a:solidFill>
                <a:srgbClr val="333333"/>
              </a:solidFill>
              <a:effectLst/>
              <a:ea typeface="Helvetica"/>
              <a:cs typeface="Helvetica"/>
              <a:sym typeface="Helvetica"/>
            </a:endParaRPr>
          </a:p>
          <a:p>
            <a:pPr marL="1162890" lvl="1" indent="-742950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Page </a:t>
            </a:r>
            <a:r>
              <a:rPr lang="en-US" sz="3500" dirty="0" smtClean="0">
                <a:solidFill>
                  <a:srgbClr val="333333"/>
                </a:solidFill>
                <a:effectLst/>
              </a:rPr>
              <a:t>the page tables</a:t>
            </a:r>
          </a:p>
          <a:p>
            <a:pPr marL="1162890" lvl="1" indent="-742950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Page the pages of page tables</a:t>
            </a:r>
            <a:r>
              <a:rPr lang="en-US" sz="3800" dirty="0" smtClean="0">
                <a:solidFill>
                  <a:srgbClr val="333333"/>
                </a:solidFill>
                <a:effectLst/>
              </a:rPr>
              <a:t>…</a:t>
            </a:r>
            <a:endParaRPr sz="3800" dirty="0">
              <a:solidFill>
                <a:srgbClr val="3333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2945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Multilevel </a:t>
            </a:r>
            <a:br>
              <a:rPr lang="en-US" dirty="0" smtClean="0"/>
            </a:br>
            <a:r>
              <a:rPr lang="en-US" dirty="0" smtClean="0"/>
              <a:t>Page </a:t>
            </a:r>
            <a:r>
              <a:rPr lang="en-US" dirty="0"/>
              <a:t>Tables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493" y="2167467"/>
            <a:ext cx="12029440" cy="227584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Goal: Allow </a:t>
            </a:r>
            <a:r>
              <a:rPr lang="en-US" dirty="0" smtClean="0"/>
              <a:t>each page </a:t>
            </a:r>
            <a:r>
              <a:rPr lang="en-US" dirty="0"/>
              <a:t>tables to be allocated non-contiguously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Idea: Page the page tables 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Creates multiple levels of page </a:t>
            </a:r>
            <a:r>
              <a:rPr lang="en-US" sz="2800" dirty="0" smtClean="0"/>
              <a:t>tables; outer level “page directory”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Only allocate page tables for pages in </a:t>
            </a:r>
            <a:r>
              <a:rPr lang="en-US" sz="2800" dirty="0" smtClean="0"/>
              <a:t>use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Used in x86 </a:t>
            </a:r>
            <a:r>
              <a:rPr lang="en-US" sz="2800" dirty="0" smtClean="0"/>
              <a:t>architectures (hardware can walk known structure)</a:t>
            </a:r>
            <a:endParaRPr lang="en-US" sz="2800" dirty="0"/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1300480" y="5201920"/>
            <a:ext cx="2709333" cy="65024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/>
              <a:t>outer page</a:t>
            </a:r>
            <a:br>
              <a:rPr lang="en-US" sz="2600" dirty="0"/>
            </a:br>
            <a:r>
              <a:rPr lang="en-US" sz="2600" dirty="0"/>
              <a:t>(8 bits)</a:t>
            </a:r>
          </a:p>
        </p:txBody>
      </p:sp>
      <p:sp>
        <p:nvSpPr>
          <p:cNvPr id="186373" name="Rectangle 5"/>
          <p:cNvSpPr>
            <a:spLocks noChangeArrowheads="1"/>
          </p:cNvSpPr>
          <p:nvPr/>
        </p:nvSpPr>
        <p:spPr bwMode="auto">
          <a:xfrm>
            <a:off x="4009813" y="5201920"/>
            <a:ext cx="3142827" cy="65024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/>
              <a:t>inner page</a:t>
            </a:r>
            <a:br>
              <a:rPr lang="en-US" sz="2600" dirty="0"/>
            </a:br>
            <a:r>
              <a:rPr lang="en-US" sz="2600" dirty="0"/>
              <a:t>(10 bits)</a:t>
            </a:r>
          </a:p>
        </p:txBody>
      </p:sp>
      <p:sp>
        <p:nvSpPr>
          <p:cNvPr id="186374" name="Rectangle 6"/>
          <p:cNvSpPr>
            <a:spLocks noChangeArrowheads="1"/>
          </p:cNvSpPr>
          <p:nvPr/>
        </p:nvSpPr>
        <p:spPr bwMode="auto">
          <a:xfrm>
            <a:off x="7152640" y="5201920"/>
            <a:ext cx="4768427" cy="650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/>
              <a:t>page offset (12 bits)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1504296" y="4709724"/>
            <a:ext cx="229492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/>
              <a:t>30-bit address:</a:t>
            </a:r>
          </a:p>
        </p:txBody>
      </p:sp>
      <p:sp>
        <p:nvSpPr>
          <p:cNvPr id="186380" name="Rectangle 12"/>
          <p:cNvSpPr>
            <a:spLocks noChangeArrowheads="1"/>
          </p:cNvSpPr>
          <p:nvPr/>
        </p:nvSpPr>
        <p:spPr bwMode="auto">
          <a:xfrm>
            <a:off x="5201920" y="6935893"/>
            <a:ext cx="2600960" cy="227584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2" name="Rectangle 14"/>
          <p:cNvSpPr>
            <a:spLocks noChangeArrowheads="1"/>
          </p:cNvSpPr>
          <p:nvPr/>
        </p:nvSpPr>
        <p:spPr bwMode="auto">
          <a:xfrm>
            <a:off x="9861974" y="6177280"/>
            <a:ext cx="1083733" cy="325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3" name="Line 15"/>
          <p:cNvSpPr>
            <a:spLocks noChangeShapeType="1"/>
          </p:cNvSpPr>
          <p:nvPr/>
        </p:nvSpPr>
        <p:spPr bwMode="auto">
          <a:xfrm>
            <a:off x="5201920" y="7261013"/>
            <a:ext cx="2600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4" name="Line 16"/>
          <p:cNvSpPr>
            <a:spLocks noChangeShapeType="1"/>
          </p:cNvSpPr>
          <p:nvPr/>
        </p:nvSpPr>
        <p:spPr bwMode="auto">
          <a:xfrm>
            <a:off x="5201920" y="7586133"/>
            <a:ext cx="2600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5" name="Line 17"/>
          <p:cNvSpPr>
            <a:spLocks noChangeShapeType="1"/>
          </p:cNvSpPr>
          <p:nvPr/>
        </p:nvSpPr>
        <p:spPr bwMode="auto">
          <a:xfrm>
            <a:off x="5201920" y="7911253"/>
            <a:ext cx="2600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6" name="Line 18"/>
          <p:cNvSpPr>
            <a:spLocks noChangeShapeType="1"/>
          </p:cNvSpPr>
          <p:nvPr/>
        </p:nvSpPr>
        <p:spPr bwMode="auto">
          <a:xfrm>
            <a:off x="5201920" y="8236373"/>
            <a:ext cx="2600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7" name="Line 19"/>
          <p:cNvSpPr>
            <a:spLocks noChangeShapeType="1"/>
          </p:cNvSpPr>
          <p:nvPr/>
        </p:nvSpPr>
        <p:spPr bwMode="auto">
          <a:xfrm>
            <a:off x="5201920" y="8561493"/>
            <a:ext cx="2600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8" name="Line 20"/>
          <p:cNvSpPr>
            <a:spLocks noChangeShapeType="1"/>
          </p:cNvSpPr>
          <p:nvPr/>
        </p:nvSpPr>
        <p:spPr bwMode="auto">
          <a:xfrm>
            <a:off x="5201920" y="8886613"/>
            <a:ext cx="2600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9" name="Freeform 21"/>
          <p:cNvSpPr>
            <a:spLocks/>
          </p:cNvSpPr>
          <p:nvPr/>
        </p:nvSpPr>
        <p:spPr bwMode="auto">
          <a:xfrm>
            <a:off x="758613" y="5743787"/>
            <a:ext cx="650240" cy="2167467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0"/>
              </a:cxn>
              <a:cxn ang="0">
                <a:pos x="0" y="960"/>
              </a:cxn>
              <a:cxn ang="0">
                <a:pos x="288" y="960"/>
              </a:cxn>
            </a:cxnLst>
            <a:rect l="0" t="0" r="r" b="b"/>
            <a:pathLst>
              <a:path w="288" h="960">
                <a:moveTo>
                  <a:pt x="240" y="0"/>
                </a:moveTo>
                <a:lnTo>
                  <a:pt x="0" y="0"/>
                </a:lnTo>
                <a:lnTo>
                  <a:pt x="0" y="960"/>
                </a:lnTo>
                <a:lnTo>
                  <a:pt x="288" y="96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90" name="Rectangle 22"/>
          <p:cNvSpPr>
            <a:spLocks noChangeArrowheads="1"/>
          </p:cNvSpPr>
          <p:nvPr/>
        </p:nvSpPr>
        <p:spPr bwMode="auto">
          <a:xfrm>
            <a:off x="325120" y="8994987"/>
            <a:ext cx="2709333" cy="43349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base of </a:t>
            </a:r>
            <a:r>
              <a:rPr lang="en-US" sz="2000" dirty="0" smtClean="0"/>
              <a:t>page directory</a:t>
            </a:r>
            <a:endParaRPr lang="en-US" sz="2000" dirty="0"/>
          </a:p>
        </p:txBody>
      </p:sp>
      <p:sp>
        <p:nvSpPr>
          <p:cNvPr id="186395" name="Freeform 27"/>
          <p:cNvSpPr>
            <a:spLocks/>
          </p:cNvSpPr>
          <p:nvPr/>
        </p:nvSpPr>
        <p:spPr bwMode="auto">
          <a:xfrm flipV="1">
            <a:off x="4000782" y="6935893"/>
            <a:ext cx="1201138" cy="8669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0" y="0"/>
              </a:cxn>
              <a:cxn ang="0">
                <a:pos x="240" y="624"/>
              </a:cxn>
              <a:cxn ang="0">
                <a:pos x="532" y="636"/>
              </a:cxn>
            </a:cxnLst>
            <a:rect l="0" t="0" r="r" b="b"/>
            <a:pathLst>
              <a:path w="532" h="636">
                <a:moveTo>
                  <a:pt x="0" y="0"/>
                </a:moveTo>
                <a:lnTo>
                  <a:pt x="240" y="0"/>
                </a:lnTo>
                <a:lnTo>
                  <a:pt x="240" y="624"/>
                </a:lnTo>
                <a:cubicBezTo>
                  <a:pt x="337" y="628"/>
                  <a:pt x="434" y="632"/>
                  <a:pt x="532" y="636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96" name="Freeform 28"/>
          <p:cNvSpPr>
            <a:spLocks/>
          </p:cNvSpPr>
          <p:nvPr/>
        </p:nvSpPr>
        <p:spPr bwMode="auto">
          <a:xfrm>
            <a:off x="325120" y="6502400"/>
            <a:ext cx="1083733" cy="249258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0" y="0"/>
              </a:cxn>
              <a:cxn ang="0">
                <a:pos x="288" y="0"/>
              </a:cxn>
            </a:cxnLst>
            <a:rect l="0" t="0" r="r" b="b"/>
            <a:pathLst>
              <a:path w="288" h="144">
                <a:moveTo>
                  <a:pt x="0" y="144"/>
                </a:moveTo>
                <a:lnTo>
                  <a:pt x="0" y="0"/>
                </a:lnTo>
                <a:lnTo>
                  <a:pt x="288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404" name="Rectangle 36"/>
          <p:cNvSpPr>
            <a:spLocks noChangeArrowheads="1"/>
          </p:cNvSpPr>
          <p:nvPr/>
        </p:nvSpPr>
        <p:spPr bwMode="auto">
          <a:xfrm>
            <a:off x="1408853" y="6394027"/>
            <a:ext cx="2600960" cy="227584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405" name="Line 37"/>
          <p:cNvSpPr>
            <a:spLocks noChangeShapeType="1"/>
          </p:cNvSpPr>
          <p:nvPr/>
        </p:nvSpPr>
        <p:spPr bwMode="auto">
          <a:xfrm>
            <a:off x="1408853" y="6719147"/>
            <a:ext cx="2600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406" name="Line 38"/>
          <p:cNvSpPr>
            <a:spLocks noChangeShapeType="1"/>
          </p:cNvSpPr>
          <p:nvPr/>
        </p:nvSpPr>
        <p:spPr bwMode="auto">
          <a:xfrm>
            <a:off x="1408853" y="7044267"/>
            <a:ext cx="2600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407" name="Line 39"/>
          <p:cNvSpPr>
            <a:spLocks noChangeShapeType="1"/>
          </p:cNvSpPr>
          <p:nvPr/>
        </p:nvSpPr>
        <p:spPr bwMode="auto">
          <a:xfrm>
            <a:off x="1408853" y="7369387"/>
            <a:ext cx="2600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408" name="Line 40"/>
          <p:cNvSpPr>
            <a:spLocks noChangeShapeType="1"/>
          </p:cNvSpPr>
          <p:nvPr/>
        </p:nvSpPr>
        <p:spPr bwMode="auto">
          <a:xfrm>
            <a:off x="1408853" y="7694507"/>
            <a:ext cx="2600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409" name="Line 41"/>
          <p:cNvSpPr>
            <a:spLocks noChangeShapeType="1"/>
          </p:cNvSpPr>
          <p:nvPr/>
        </p:nvSpPr>
        <p:spPr bwMode="auto">
          <a:xfrm>
            <a:off x="1408853" y="8019627"/>
            <a:ext cx="2600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410" name="Line 42"/>
          <p:cNvSpPr>
            <a:spLocks noChangeShapeType="1"/>
          </p:cNvSpPr>
          <p:nvPr/>
        </p:nvSpPr>
        <p:spPr bwMode="auto">
          <a:xfrm>
            <a:off x="1408853" y="8344747"/>
            <a:ext cx="2600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412" name="Freeform 44"/>
          <p:cNvSpPr>
            <a:spLocks/>
          </p:cNvSpPr>
          <p:nvPr/>
        </p:nvSpPr>
        <p:spPr bwMode="auto">
          <a:xfrm>
            <a:off x="4768427" y="5852160"/>
            <a:ext cx="433493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20"/>
              </a:cxn>
              <a:cxn ang="0">
                <a:pos x="192" y="720"/>
              </a:cxn>
            </a:cxnLst>
            <a:rect l="0" t="0" r="r" b="b"/>
            <a:pathLst>
              <a:path w="192" h="720">
                <a:moveTo>
                  <a:pt x="0" y="0"/>
                </a:moveTo>
                <a:lnTo>
                  <a:pt x="0" y="720"/>
                </a:lnTo>
                <a:lnTo>
                  <a:pt x="192" y="72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413" name="Line 45"/>
          <p:cNvSpPr>
            <a:spLocks noChangeShapeType="1"/>
          </p:cNvSpPr>
          <p:nvPr/>
        </p:nvSpPr>
        <p:spPr bwMode="auto">
          <a:xfrm flipV="1">
            <a:off x="7802880" y="6827520"/>
            <a:ext cx="2059093" cy="65024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414" name="Line 46"/>
          <p:cNvSpPr>
            <a:spLocks noChangeShapeType="1"/>
          </p:cNvSpPr>
          <p:nvPr/>
        </p:nvSpPr>
        <p:spPr bwMode="auto">
          <a:xfrm>
            <a:off x="9861973" y="6827520"/>
            <a:ext cx="11921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415" name="Line 47"/>
          <p:cNvSpPr>
            <a:spLocks noChangeShapeType="1"/>
          </p:cNvSpPr>
          <p:nvPr/>
        </p:nvSpPr>
        <p:spPr bwMode="auto">
          <a:xfrm>
            <a:off x="9861973" y="7477760"/>
            <a:ext cx="11921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416" name="Line 48"/>
          <p:cNvSpPr>
            <a:spLocks noChangeShapeType="1"/>
          </p:cNvSpPr>
          <p:nvPr/>
        </p:nvSpPr>
        <p:spPr bwMode="auto">
          <a:xfrm>
            <a:off x="9861973" y="8128000"/>
            <a:ext cx="11921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417" name="Line 49"/>
          <p:cNvSpPr>
            <a:spLocks noChangeShapeType="1"/>
          </p:cNvSpPr>
          <p:nvPr/>
        </p:nvSpPr>
        <p:spPr bwMode="auto">
          <a:xfrm>
            <a:off x="9861973" y="8778240"/>
            <a:ext cx="11921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Multilevel </a:t>
            </a:r>
            <a:endParaRPr lang="en-US" dirty="0"/>
          </a:p>
        </p:txBody>
      </p:sp>
      <p:sp>
        <p:nvSpPr>
          <p:cNvPr id="630" name="Shape 630"/>
          <p:cNvSpPr>
            <a:spLocks noGrp="1"/>
          </p:cNvSpPr>
          <p:nvPr>
            <p:ph type="body" idx="4294967295"/>
          </p:nvPr>
        </p:nvSpPr>
        <p:spPr>
          <a:xfrm>
            <a:off x="0" y="2036763"/>
            <a:ext cx="1460500" cy="627856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buNone/>
              <a:defRPr sz="1800">
                <a:solidFill>
                  <a:srgbClr val="000000"/>
                </a:solidFill>
              </a:defRPr>
            </a:pPr>
            <a:r>
              <a:rPr sz="2500" dirty="0" smtClean="0"/>
              <a:t>P</a:t>
            </a:r>
            <a:r>
              <a:rPr lang="en-US" sz="2500" dirty="0" smtClean="0"/>
              <a:t>P</a:t>
            </a:r>
            <a:r>
              <a:rPr sz="2500" dirty="0" smtClean="0"/>
              <a:t>N</a:t>
            </a:r>
            <a:r>
              <a:rPr sz="2500" dirty="0" smtClean="0"/>
              <a:t/>
            </a:r>
            <a:br>
              <a:rPr sz="2500" dirty="0" smtClean="0"/>
            </a:br>
            <a:r>
              <a:rPr sz="2500" dirty="0" smtClean="0"/>
              <a:t>0x3</a:t>
            </a:r>
            <a:br>
              <a:rPr sz="2500" dirty="0" smtClean="0"/>
            </a:br>
            <a:r>
              <a:rPr sz="2500" dirty="0" smtClean="0"/>
              <a:t> -</a:t>
            </a:r>
            <a:br>
              <a:rPr sz="2500" dirty="0" smtClean="0"/>
            </a:br>
            <a:r>
              <a:rPr sz="2500" dirty="0" smtClean="0"/>
              <a:t> -</a:t>
            </a:r>
            <a:br>
              <a:rPr sz="2500" dirty="0" smtClean="0"/>
            </a:br>
            <a:r>
              <a:rPr sz="2500" dirty="0" smtClean="0"/>
              <a:t> -</a:t>
            </a:r>
            <a:br>
              <a:rPr sz="2500" dirty="0" smtClean="0"/>
            </a:br>
            <a:r>
              <a:rPr sz="2500" dirty="0" smtClean="0"/>
              <a:t> -</a:t>
            </a:r>
            <a:br>
              <a:rPr sz="2500" dirty="0" smtClean="0"/>
            </a:br>
            <a:r>
              <a:rPr sz="2500" dirty="0" smtClean="0"/>
              <a:t> -</a:t>
            </a:r>
            <a:br>
              <a:rPr sz="2500" dirty="0" smtClean="0"/>
            </a:br>
            <a:r>
              <a:rPr sz="2500" dirty="0" smtClean="0"/>
              <a:t> -</a:t>
            </a:r>
            <a:br>
              <a:rPr sz="2500" dirty="0" smtClean="0"/>
            </a:br>
            <a:r>
              <a:rPr sz="2500" dirty="0" smtClean="0"/>
              <a:t> -</a:t>
            </a:r>
            <a:br>
              <a:rPr sz="2500" dirty="0" smtClean="0"/>
            </a:br>
            <a:r>
              <a:rPr sz="2500" dirty="0" smtClean="0"/>
              <a:t> -</a:t>
            </a:r>
            <a:br>
              <a:rPr sz="2500" dirty="0" smtClean="0"/>
            </a:br>
            <a:r>
              <a:rPr sz="2500" dirty="0" smtClean="0"/>
              <a:t> -</a:t>
            </a:r>
            <a:br>
              <a:rPr sz="2500" dirty="0" smtClean="0"/>
            </a:br>
            <a:r>
              <a:rPr sz="2500" dirty="0" smtClean="0"/>
              <a:t> -</a:t>
            </a:r>
            <a:br>
              <a:rPr sz="2500" dirty="0" smtClean="0"/>
            </a:br>
            <a:r>
              <a:rPr sz="2500" dirty="0" smtClean="0"/>
              <a:t> -</a:t>
            </a:r>
            <a:br>
              <a:rPr sz="2500" dirty="0" smtClean="0"/>
            </a:br>
            <a:r>
              <a:rPr sz="2500" dirty="0" smtClean="0"/>
              <a:t> -</a:t>
            </a:r>
            <a:br>
              <a:rPr sz="2500" dirty="0" smtClean="0"/>
            </a:br>
            <a:r>
              <a:rPr sz="2500" dirty="0" smtClean="0"/>
              <a:t> -</a:t>
            </a:r>
            <a:br>
              <a:rPr sz="2500" dirty="0" smtClean="0"/>
            </a:br>
            <a:r>
              <a:rPr sz="2500" dirty="0" smtClean="0"/>
              <a:t> 0x92</a:t>
            </a:r>
            <a:endParaRPr sz="2500" dirty="0"/>
          </a:p>
        </p:txBody>
      </p:sp>
      <p:sp>
        <p:nvSpPr>
          <p:cNvPr id="631" name="Shape 631"/>
          <p:cNvSpPr/>
          <p:nvPr/>
        </p:nvSpPr>
        <p:spPr>
          <a:xfrm>
            <a:off x="1384156" y="2038050"/>
            <a:ext cx="940821" cy="6277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chemeClr val="bg2"/>
                </a:solidFill>
              </a:rPr>
              <a:t>valid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1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632" name="Shape 632"/>
          <p:cNvSpPr/>
          <p:nvPr/>
        </p:nvSpPr>
        <p:spPr>
          <a:xfrm>
            <a:off x="312557" y="2462075"/>
            <a:ext cx="196229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633" name="Shape 633"/>
          <p:cNvSpPr/>
          <p:nvPr/>
        </p:nvSpPr>
        <p:spPr>
          <a:xfrm>
            <a:off x="272398" y="1588951"/>
            <a:ext cx="2223515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solidFill>
                  <a:srgbClr val="8881F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chemeClr val="tx2"/>
                </a:solidFill>
              </a:rPr>
              <a:t>page directory</a:t>
            </a:r>
          </a:p>
        </p:txBody>
      </p:sp>
      <p:sp>
        <p:nvSpPr>
          <p:cNvPr id="634" name="Shape 634"/>
          <p:cNvSpPr/>
          <p:nvPr/>
        </p:nvSpPr>
        <p:spPr>
          <a:xfrm>
            <a:off x="3588633" y="2038050"/>
            <a:ext cx="1078630" cy="6277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2500" dirty="0" smtClean="0">
                <a:solidFill>
                  <a:schemeClr val="bg2"/>
                </a:solidFill>
              </a:rPr>
              <a:t>P</a:t>
            </a:r>
            <a:r>
              <a:rPr lang="en-US" sz="2500" dirty="0" smtClean="0">
                <a:solidFill>
                  <a:schemeClr val="bg2"/>
                </a:solidFill>
              </a:rPr>
              <a:t>P</a:t>
            </a:r>
            <a:r>
              <a:rPr sz="2500" dirty="0" smtClean="0">
                <a:solidFill>
                  <a:schemeClr val="bg2"/>
                </a:solidFill>
              </a:rPr>
              <a:t>N</a:t>
            </a:r>
            <a:r>
              <a:rPr sz="2500" dirty="0">
                <a:solidFill>
                  <a:schemeClr val="bg2"/>
                </a:solidFill>
              </a:rPr>
              <a:t/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0x10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0x23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0x80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0x59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</a:p>
        </p:txBody>
      </p:sp>
      <p:sp>
        <p:nvSpPr>
          <p:cNvPr id="635" name="Shape 635"/>
          <p:cNvSpPr/>
          <p:nvPr/>
        </p:nvSpPr>
        <p:spPr>
          <a:xfrm>
            <a:off x="4731633" y="2038050"/>
            <a:ext cx="940821" cy="6277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chemeClr val="bg2"/>
                </a:solidFill>
              </a:rPr>
              <a:t>valid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1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1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1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1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636" name="Shape 636"/>
          <p:cNvSpPr/>
          <p:nvPr/>
        </p:nvSpPr>
        <p:spPr>
          <a:xfrm>
            <a:off x="3769218" y="2462074"/>
            <a:ext cx="196229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637" name="Shape 637"/>
          <p:cNvSpPr/>
          <p:nvPr/>
        </p:nvSpPr>
        <p:spPr>
          <a:xfrm>
            <a:off x="2974741" y="1567138"/>
            <a:ext cx="351378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solidFill>
                  <a:srgbClr val="8881F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chemeClr val="tx2"/>
                </a:solidFill>
              </a:rPr>
              <a:t>page of PT (@</a:t>
            </a:r>
            <a:r>
              <a:rPr sz="2400" b="1" dirty="0" smtClean="0">
                <a:solidFill>
                  <a:schemeClr val="tx2"/>
                </a:solidFill>
              </a:rPr>
              <a:t>P</a:t>
            </a:r>
            <a:r>
              <a:rPr lang="en-US" sz="2400" b="1" dirty="0" smtClean="0">
                <a:solidFill>
                  <a:schemeClr val="tx2"/>
                </a:solidFill>
              </a:rPr>
              <a:t>P</a:t>
            </a:r>
            <a:r>
              <a:rPr sz="2400" b="1" dirty="0" smtClean="0">
                <a:solidFill>
                  <a:schemeClr val="tx2"/>
                </a:solidFill>
              </a:rPr>
              <a:t>N:0x3</a:t>
            </a:r>
            <a:r>
              <a:rPr sz="2400" b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638" name="Shape 638"/>
          <p:cNvSpPr/>
          <p:nvPr/>
        </p:nvSpPr>
        <p:spPr>
          <a:xfrm>
            <a:off x="7257771" y="2038050"/>
            <a:ext cx="1078630" cy="6277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2500" dirty="0" smtClean="0">
                <a:solidFill>
                  <a:schemeClr val="bg2"/>
                </a:solidFill>
              </a:rPr>
              <a:t>P</a:t>
            </a:r>
            <a:r>
              <a:rPr lang="en-US" sz="2500" dirty="0" smtClean="0">
                <a:solidFill>
                  <a:schemeClr val="bg2"/>
                </a:solidFill>
              </a:rPr>
              <a:t>P</a:t>
            </a:r>
            <a:r>
              <a:rPr sz="2500" dirty="0" smtClean="0">
                <a:solidFill>
                  <a:schemeClr val="bg2"/>
                </a:solidFill>
              </a:rPr>
              <a:t>N</a:t>
            </a:r>
            <a:r>
              <a:rPr sz="2500" dirty="0">
                <a:solidFill>
                  <a:schemeClr val="bg2"/>
                </a:solidFill>
              </a:rPr>
              <a:t/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-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0x55</a:t>
            </a:r>
            <a:br>
              <a:rPr sz="2500" dirty="0">
                <a:solidFill>
                  <a:schemeClr val="bg2"/>
                </a:solidFill>
              </a:rPr>
            </a:br>
            <a:r>
              <a:rPr sz="2500" dirty="0">
                <a:solidFill>
                  <a:schemeClr val="bg2"/>
                </a:solidFill>
              </a:rPr>
              <a:t> 0x45</a:t>
            </a:r>
          </a:p>
        </p:txBody>
      </p:sp>
      <p:sp>
        <p:nvSpPr>
          <p:cNvPr id="639" name="Shape 639"/>
          <p:cNvSpPr/>
          <p:nvPr/>
        </p:nvSpPr>
        <p:spPr>
          <a:xfrm>
            <a:off x="8400771" y="2038050"/>
            <a:ext cx="940821" cy="6277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chemeClr val="bg2"/>
                </a:solidFill>
              </a:rPr>
              <a:t>valid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0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1</a:t>
            </a:r>
            <a:br>
              <a:rPr sz="2500">
                <a:solidFill>
                  <a:schemeClr val="bg2"/>
                </a:solidFill>
              </a:rPr>
            </a:br>
            <a:r>
              <a:rPr sz="250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640" name="Shape 640"/>
          <p:cNvSpPr/>
          <p:nvPr/>
        </p:nvSpPr>
        <p:spPr>
          <a:xfrm>
            <a:off x="7438356" y="2462074"/>
            <a:ext cx="196229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641" name="Shape 641"/>
          <p:cNvSpPr/>
          <p:nvPr/>
        </p:nvSpPr>
        <p:spPr>
          <a:xfrm>
            <a:off x="6922543" y="1565851"/>
            <a:ext cx="3685304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solidFill>
                  <a:srgbClr val="8881F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chemeClr val="tx2"/>
                </a:solidFill>
              </a:rPr>
              <a:t>page of PT (@</a:t>
            </a:r>
            <a:r>
              <a:rPr sz="2400" b="1" dirty="0" smtClean="0">
                <a:solidFill>
                  <a:schemeClr val="tx2"/>
                </a:solidFill>
              </a:rPr>
              <a:t>P</a:t>
            </a:r>
            <a:r>
              <a:rPr lang="en-US" sz="2400" b="1" dirty="0" smtClean="0">
                <a:solidFill>
                  <a:schemeClr val="tx2"/>
                </a:solidFill>
              </a:rPr>
              <a:t>P</a:t>
            </a:r>
            <a:r>
              <a:rPr sz="2400" b="1" dirty="0" smtClean="0">
                <a:solidFill>
                  <a:schemeClr val="tx2"/>
                </a:solidFill>
              </a:rPr>
              <a:t>N:0x92</a:t>
            </a:r>
            <a:r>
              <a:rPr sz="2400" b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400654" y="3384623"/>
            <a:ext cx="3235075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aseline="30000" dirty="0" smtClean="0">
                <a:solidFill>
                  <a:schemeClr val="bg1"/>
                </a:solidFill>
              </a:rPr>
              <a:t>translate 0x01ABC</a:t>
            </a:r>
          </a:p>
          <a:p>
            <a:endParaRPr lang="en-US" baseline="30000" dirty="0" smtClean="0">
              <a:solidFill>
                <a:schemeClr val="bg1"/>
              </a:solidFill>
            </a:endParaRPr>
          </a:p>
          <a:p>
            <a:endParaRPr lang="en-US" baseline="30000" dirty="0" smtClean="0">
              <a:solidFill>
                <a:schemeClr val="bg1"/>
              </a:solidFill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089890" y="8807170"/>
            <a:ext cx="2709333" cy="65024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outer page</a:t>
            </a:r>
            <a:br>
              <a:rPr lang="en-US" sz="2000" dirty="0"/>
            </a:br>
            <a:r>
              <a:rPr lang="en-US" sz="2000" dirty="0" smtClean="0"/>
              <a:t>(4 </a:t>
            </a:r>
            <a:r>
              <a:rPr lang="en-US" sz="2000" dirty="0"/>
              <a:t>bits)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799223" y="8807170"/>
            <a:ext cx="3142827" cy="65024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 smtClean="0"/>
              <a:t>inner page</a:t>
            </a:r>
            <a:br>
              <a:rPr lang="en-US" sz="2000" dirty="0" smtClean="0"/>
            </a:br>
            <a:r>
              <a:rPr lang="en-US" sz="2000" dirty="0" smtClean="0"/>
              <a:t>(4 bits)</a:t>
            </a:r>
            <a:endParaRPr lang="en-US" sz="2000" dirty="0"/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6942050" y="8807170"/>
            <a:ext cx="4768427" cy="650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/>
              <a:t>page offset (12 bits)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293706" y="8314974"/>
            <a:ext cx="229492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/>
              <a:t>2</a:t>
            </a:r>
            <a:r>
              <a:rPr lang="en-US" sz="2600" dirty="0" smtClean="0"/>
              <a:t>0</a:t>
            </a:r>
            <a:r>
              <a:rPr lang="en-US" sz="2600" dirty="0"/>
              <a:t>-bit address:</a:t>
            </a:r>
          </a:p>
        </p:txBody>
      </p:sp>
      <p:sp>
        <p:nvSpPr>
          <p:cNvPr id="20" name="Line 37"/>
          <p:cNvSpPr>
            <a:spLocks noChangeShapeType="1"/>
          </p:cNvSpPr>
          <p:nvPr/>
        </p:nvSpPr>
        <p:spPr bwMode="auto">
          <a:xfrm>
            <a:off x="1198263" y="10324397"/>
            <a:ext cx="2600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553586" y="6207378"/>
            <a:ext cx="2778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30000" dirty="0" smtClean="0">
                <a:solidFill>
                  <a:schemeClr val="bg1"/>
                </a:solidFill>
              </a:rPr>
              <a:t> translate 0xFEED0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857805" y="4645968"/>
            <a:ext cx="24739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30000" dirty="0" smtClean="0">
                <a:solidFill>
                  <a:schemeClr val="bg1"/>
                </a:solidFill>
              </a:rPr>
              <a:t>translate 0x00000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003876" y="3756875"/>
            <a:ext cx="211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0x23ABC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03876" y="5090429"/>
            <a:ext cx="1837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0x10000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003876" y="6669043"/>
            <a:ext cx="2049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0x55ED0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984" y="89249"/>
            <a:ext cx="12445241" cy="1824949"/>
          </a:xfrm>
        </p:spPr>
        <p:txBody>
          <a:bodyPr/>
          <a:lstStyle/>
          <a:p>
            <a:r>
              <a:rPr lang="en-US" dirty="0" smtClean="0"/>
              <a:t>QUIZ: Address format for multilevel Paging</a:t>
            </a:r>
            <a:endParaRPr lang="en-US" dirty="0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458" y="3286259"/>
            <a:ext cx="11195518" cy="611180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How should logical address be structured?</a:t>
            </a:r>
          </a:p>
          <a:p>
            <a:pPr lvl="1"/>
            <a:r>
              <a:rPr lang="en-US" dirty="0"/>
              <a:t>How many bits for each paging level?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Goal?  </a:t>
            </a:r>
          </a:p>
          <a:p>
            <a:pPr lvl="1"/>
            <a:r>
              <a:rPr lang="en-US" dirty="0" smtClean="0"/>
              <a:t>Each page </a:t>
            </a:r>
            <a:r>
              <a:rPr lang="en-US" dirty="0"/>
              <a:t>table fits within a page</a:t>
            </a:r>
            <a:endParaRPr lang="en-US" dirty="0" smtClean="0"/>
          </a:p>
          <a:p>
            <a:pPr lvl="1"/>
            <a:r>
              <a:rPr lang="en-US" dirty="0" smtClean="0"/>
              <a:t>PTE </a:t>
            </a:r>
            <a:r>
              <a:rPr lang="en-US" dirty="0"/>
              <a:t>size * number PTE = page </a:t>
            </a:r>
            <a:r>
              <a:rPr lang="en-US" dirty="0" smtClean="0"/>
              <a:t>size</a:t>
            </a:r>
          </a:p>
          <a:p>
            <a:pPr lvl="2"/>
            <a:r>
              <a:rPr lang="en-US" dirty="0" smtClean="0"/>
              <a:t>Assume PTE size = 4 bytes</a:t>
            </a:r>
          </a:p>
          <a:p>
            <a:pPr lvl="2"/>
            <a:r>
              <a:rPr lang="en-US" dirty="0" smtClean="0"/>
              <a:t>Page size = 2^12 bytes = 4KB</a:t>
            </a:r>
          </a:p>
          <a:p>
            <a:pPr lvl="2"/>
            <a:r>
              <a:rPr lang="en-US" dirty="0" smtClean="0"/>
              <a:t>2</a:t>
            </a:r>
            <a:r>
              <a:rPr lang="en-US" dirty="0"/>
              <a:t>^2</a:t>
            </a:r>
            <a:r>
              <a:rPr lang="en-US" dirty="0" smtClean="0"/>
              <a:t> bytes *  </a:t>
            </a:r>
            <a:r>
              <a:rPr lang="en-US" dirty="0"/>
              <a:t>number PTE = 2^</a:t>
            </a:r>
            <a:r>
              <a:rPr lang="en-US" dirty="0" smtClean="0"/>
              <a:t>12 bytes</a:t>
            </a:r>
          </a:p>
          <a:p>
            <a:pPr lvl="2"/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number </a:t>
            </a:r>
            <a:r>
              <a:rPr lang="en-US" dirty="0"/>
              <a:t>PTE = 2^10</a:t>
            </a:r>
            <a:endParaRPr lang="en-US" dirty="0" smtClean="0"/>
          </a:p>
          <a:p>
            <a:pPr lvl="1"/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# </a:t>
            </a:r>
            <a:r>
              <a:rPr lang="en-US" dirty="0"/>
              <a:t>bits for selecting inner page = 10</a:t>
            </a:r>
            <a:endParaRPr lang="en-US" dirty="0" smtClean="0"/>
          </a:p>
          <a:p>
            <a:pPr>
              <a:buFont typeface="Wingdings" charset="2"/>
              <a:buNone/>
            </a:pPr>
            <a:r>
              <a:rPr lang="en-US" dirty="0" smtClean="0"/>
              <a:t>Remaining bits for outer page: </a:t>
            </a:r>
          </a:p>
          <a:p>
            <a:pPr lvl="1"/>
            <a:r>
              <a:rPr lang="en-US" dirty="0" smtClean="0"/>
              <a:t>30 – 10 – 12 = 8 bits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98458" y="2406394"/>
            <a:ext cx="2709333" cy="65024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/>
              <a:t>outer </a:t>
            </a:r>
            <a:r>
              <a:rPr lang="en-US" sz="2600" dirty="0" smtClean="0"/>
              <a:t>page</a:t>
            </a:r>
            <a:endParaRPr lang="en-US" sz="26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407791" y="2406394"/>
            <a:ext cx="3142827" cy="65024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/>
              <a:t>inner </a:t>
            </a:r>
            <a:r>
              <a:rPr lang="en-US" sz="2600" dirty="0" smtClean="0"/>
              <a:t>page</a:t>
            </a:r>
            <a:endParaRPr lang="en-US" sz="2600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50618" y="2406394"/>
            <a:ext cx="4768427" cy="650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/>
              <a:t>page offset (12 bits)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902274" y="1914198"/>
            <a:ext cx="229492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/>
              <a:t>30-bit address: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Shape 6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Problem with 2 levels?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654" name="Shape 654"/>
          <p:cNvSpPr>
            <a:spLocks noGrp="1"/>
          </p:cNvSpPr>
          <p:nvPr>
            <p:ph type="body" idx="4294967295"/>
          </p:nvPr>
        </p:nvSpPr>
        <p:spPr>
          <a:xfrm>
            <a:off x="222236" y="2129830"/>
            <a:ext cx="11099800" cy="305217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Problem: page directories </a:t>
            </a:r>
            <a:r>
              <a:rPr lang="en-US" sz="3600" dirty="0" smtClean="0">
                <a:solidFill>
                  <a:srgbClr val="333333"/>
                </a:solidFill>
              </a:rPr>
              <a:t>(outer level) </a:t>
            </a:r>
            <a:r>
              <a:rPr sz="3600" dirty="0" smtClean="0">
                <a:solidFill>
                  <a:srgbClr val="333333"/>
                </a:solidFill>
              </a:rPr>
              <a:t>may </a:t>
            </a:r>
            <a:r>
              <a:rPr sz="3600" dirty="0">
                <a:solidFill>
                  <a:srgbClr val="333333"/>
                </a:solidFill>
              </a:rPr>
              <a:t>not fit in a </a:t>
            </a:r>
            <a:r>
              <a:rPr sz="3600" dirty="0" smtClean="0">
                <a:solidFill>
                  <a:srgbClr val="333333"/>
                </a:solidFill>
              </a:rPr>
              <a:t>page</a:t>
            </a:r>
            <a:endParaRPr lang="en-US" sz="36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6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Solution:</a:t>
            </a:r>
            <a:r>
              <a:rPr sz="3600" dirty="0" smtClean="0">
                <a:solidFill>
                  <a:srgbClr val="333333"/>
                </a:solidFill>
              </a:rPr>
              <a:t> </a:t>
            </a:r>
            <a:endParaRPr lang="en-US" sz="36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300" dirty="0" smtClean="0">
                <a:solidFill>
                  <a:srgbClr val="333333"/>
                </a:solidFill>
              </a:rPr>
              <a:t>S</a:t>
            </a:r>
            <a:r>
              <a:rPr sz="3300" dirty="0" smtClean="0">
                <a:solidFill>
                  <a:srgbClr val="333333"/>
                </a:solidFill>
              </a:rPr>
              <a:t>plit </a:t>
            </a:r>
            <a:r>
              <a:rPr sz="3300" dirty="0">
                <a:solidFill>
                  <a:srgbClr val="333333"/>
                </a:solidFill>
              </a:rPr>
              <a:t>page directories into </a:t>
            </a:r>
            <a:r>
              <a:rPr sz="3300" dirty="0" smtClean="0">
                <a:solidFill>
                  <a:srgbClr val="333333"/>
                </a:solidFill>
              </a:rPr>
              <a:t>pieces</a:t>
            </a:r>
            <a:endParaRPr lang="en-US" sz="33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300" dirty="0" smtClean="0">
                <a:solidFill>
                  <a:srgbClr val="333333"/>
                </a:solidFill>
              </a:rPr>
              <a:t>Use </a:t>
            </a:r>
            <a:r>
              <a:rPr sz="3300" dirty="0">
                <a:solidFill>
                  <a:srgbClr val="333333"/>
                </a:solidFill>
              </a:rPr>
              <a:t>another page dir to refer to the page dir pieces.</a:t>
            </a:r>
          </a:p>
        </p:txBody>
      </p:sp>
      <p:sp>
        <p:nvSpPr>
          <p:cNvPr id="4" name="Shape 658"/>
          <p:cNvSpPr/>
          <p:nvPr/>
        </p:nvSpPr>
        <p:spPr>
          <a:xfrm>
            <a:off x="4590129" y="5820963"/>
            <a:ext cx="1554684" cy="622301"/>
          </a:xfrm>
          <a:prstGeom prst="rect">
            <a:avLst/>
          </a:prstGeom>
          <a:solidFill>
            <a:srgbClr val="00A6AC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PT idx</a:t>
            </a:r>
          </a:p>
        </p:txBody>
      </p:sp>
      <p:sp>
        <p:nvSpPr>
          <p:cNvPr id="23" name="Shape 677"/>
          <p:cNvSpPr/>
          <p:nvPr/>
        </p:nvSpPr>
        <p:spPr>
          <a:xfrm>
            <a:off x="6139320" y="5820963"/>
            <a:ext cx="4530027" cy="622301"/>
          </a:xfrm>
          <a:prstGeom prst="rect">
            <a:avLst/>
          </a:prstGeom>
          <a:solidFill>
            <a:srgbClr val="5747C1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OFFSET</a:t>
            </a:r>
          </a:p>
        </p:txBody>
      </p:sp>
      <p:sp>
        <p:nvSpPr>
          <p:cNvPr id="26" name="Shape 680"/>
          <p:cNvSpPr/>
          <p:nvPr/>
        </p:nvSpPr>
        <p:spPr>
          <a:xfrm>
            <a:off x="3066129" y="5820963"/>
            <a:ext cx="1554684" cy="622301"/>
          </a:xfrm>
          <a:prstGeom prst="rect">
            <a:avLst/>
          </a:prstGeom>
          <a:solidFill>
            <a:srgbClr val="00A6AC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PD idx 1</a:t>
            </a:r>
          </a:p>
        </p:txBody>
      </p:sp>
      <p:sp>
        <p:nvSpPr>
          <p:cNvPr id="27" name="Shape 681"/>
          <p:cNvSpPr/>
          <p:nvPr/>
        </p:nvSpPr>
        <p:spPr>
          <a:xfrm>
            <a:off x="3450981" y="5253831"/>
            <a:ext cx="75620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VPN</a:t>
            </a:r>
          </a:p>
        </p:txBody>
      </p:sp>
      <p:sp>
        <p:nvSpPr>
          <p:cNvPr id="28" name="Shape 682"/>
          <p:cNvSpPr/>
          <p:nvPr/>
        </p:nvSpPr>
        <p:spPr>
          <a:xfrm>
            <a:off x="4266082" y="5501481"/>
            <a:ext cx="1809429" cy="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9" name="Shape 683"/>
          <p:cNvSpPr/>
          <p:nvPr/>
        </p:nvSpPr>
        <p:spPr>
          <a:xfrm flipH="1">
            <a:off x="1567898" y="5501481"/>
            <a:ext cx="1824191" cy="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0" name="Shape 684"/>
          <p:cNvSpPr/>
          <p:nvPr/>
        </p:nvSpPr>
        <p:spPr>
          <a:xfrm>
            <a:off x="1542129" y="5820963"/>
            <a:ext cx="1554684" cy="622301"/>
          </a:xfrm>
          <a:prstGeom prst="rect">
            <a:avLst/>
          </a:prstGeom>
          <a:solidFill>
            <a:srgbClr val="00A6AC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PD idx 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2236" y="6515095"/>
            <a:ext cx="125586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333333"/>
                </a:solidFill>
              </a:rPr>
              <a:t>How large is virtual address space with </a:t>
            </a:r>
            <a:r>
              <a:rPr lang="en-US" sz="2800" dirty="0" smtClean="0">
                <a:solidFill>
                  <a:srgbClr val="333333"/>
                </a:solidFill>
              </a:rPr>
              <a:t>4 KB </a:t>
            </a:r>
            <a:r>
              <a:rPr lang="en-US" sz="2800" dirty="0" smtClean="0">
                <a:solidFill>
                  <a:srgbClr val="333333"/>
                </a:solidFill>
              </a:rPr>
              <a:t>pages, </a:t>
            </a:r>
            <a:r>
              <a:rPr lang="en-US" sz="2800" dirty="0" smtClean="0">
                <a:solidFill>
                  <a:srgbClr val="333333"/>
                </a:solidFill>
              </a:rPr>
              <a:t>4 byte PTEs</a:t>
            </a:r>
            <a:r>
              <a:rPr lang="en-US" sz="2800" dirty="0" smtClean="0">
                <a:solidFill>
                  <a:srgbClr val="333333"/>
                </a:solidFill>
              </a:rPr>
              <a:t>, </a:t>
            </a:r>
            <a:br>
              <a:rPr lang="en-US" sz="2800" dirty="0" smtClean="0">
                <a:solidFill>
                  <a:srgbClr val="333333"/>
                </a:solidFill>
              </a:rPr>
            </a:br>
            <a:r>
              <a:rPr lang="en-US" sz="2800" dirty="0" smtClean="0">
                <a:solidFill>
                  <a:srgbClr val="333333"/>
                </a:solidFill>
              </a:rPr>
              <a:t>each page table fits in page given </a:t>
            </a:r>
            <a:r>
              <a:rPr lang="en-US" sz="2800" dirty="0" smtClean="0">
                <a:solidFill>
                  <a:srgbClr val="333333"/>
                </a:solidFill>
              </a:rPr>
              <a:t>1</a:t>
            </a:r>
            <a:r>
              <a:rPr lang="en-US" sz="2800" dirty="0" smtClean="0">
                <a:solidFill>
                  <a:srgbClr val="333333"/>
                </a:solidFill>
              </a:rPr>
              <a:t>, 2, 3 levels?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335540" y="7413331"/>
            <a:ext cx="5763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3333"/>
                </a:solidFill>
              </a:rPr>
              <a:t>4KB / 4 bytes </a:t>
            </a:r>
            <a:r>
              <a:rPr lang="en-US" sz="2800" dirty="0" err="1" smtClean="0">
                <a:solidFill>
                  <a:srgbClr val="333333"/>
                </a:solidFill>
                <a:sym typeface="Wingdings"/>
              </a:rPr>
              <a:t></a:t>
            </a:r>
            <a:r>
              <a:rPr lang="en-US" sz="2800" dirty="0" smtClean="0">
                <a:solidFill>
                  <a:srgbClr val="333333"/>
                </a:solidFill>
                <a:sym typeface="Wingdings"/>
              </a:rPr>
              <a:t> 1K entries per level</a:t>
            </a:r>
            <a:endParaRPr lang="en-US" sz="2800" dirty="0">
              <a:solidFill>
                <a:srgbClr val="333333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46254" y="7936551"/>
            <a:ext cx="4349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3333"/>
                </a:solidFill>
              </a:rPr>
              <a:t>1 level: 1K * 4K = </a:t>
            </a:r>
            <a:r>
              <a:rPr lang="en-US" sz="2400" b="1" dirty="0" smtClean="0">
                <a:solidFill>
                  <a:srgbClr val="333333"/>
                </a:solidFill>
              </a:rPr>
              <a:t>2^22</a:t>
            </a:r>
            <a:r>
              <a:rPr lang="en-US" sz="2400" dirty="0" smtClean="0">
                <a:solidFill>
                  <a:srgbClr val="333333"/>
                </a:solidFill>
              </a:rPr>
              <a:t> = 4 MB</a:t>
            </a:r>
            <a:endParaRPr lang="en-US" sz="2400" dirty="0">
              <a:solidFill>
                <a:srgbClr val="333333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46254" y="8459771"/>
            <a:ext cx="5117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3333"/>
                </a:solidFill>
              </a:rPr>
              <a:t>2 levels: 1K * 1K * 4K = </a:t>
            </a:r>
            <a:r>
              <a:rPr lang="en-US" sz="2400" b="1" dirty="0" smtClean="0">
                <a:solidFill>
                  <a:srgbClr val="333333"/>
                </a:solidFill>
              </a:rPr>
              <a:t>2^32</a:t>
            </a:r>
            <a:r>
              <a:rPr lang="en-US" sz="2400" dirty="0" smtClean="0">
                <a:solidFill>
                  <a:srgbClr val="333333"/>
                </a:solidFill>
              </a:rPr>
              <a:t> ≈ 4 GB</a:t>
            </a:r>
            <a:endParaRPr lang="en-US" sz="2400" dirty="0">
              <a:solidFill>
                <a:srgbClr val="333333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46254" y="8921032"/>
            <a:ext cx="5840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3333"/>
                </a:solidFill>
              </a:rPr>
              <a:t>3 levels: 1K * 1K * 1K * 4K = </a:t>
            </a:r>
            <a:r>
              <a:rPr lang="en-US" sz="2400" b="1" dirty="0" smtClean="0">
                <a:solidFill>
                  <a:srgbClr val="333333"/>
                </a:solidFill>
              </a:rPr>
              <a:t>2^42</a:t>
            </a:r>
            <a:r>
              <a:rPr lang="en-US" sz="2400" dirty="0" smtClean="0">
                <a:solidFill>
                  <a:srgbClr val="333333"/>
                </a:solidFill>
              </a:rPr>
              <a:t>  ≈ 4 TB</a:t>
            </a:r>
            <a:endParaRPr lang="en-US" sz="2400" dirty="0">
              <a:solidFill>
                <a:srgbClr val="333333"/>
              </a:solidFill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246496" y="3052370"/>
            <a:ext cx="2709333" cy="65024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/>
              <a:t>outer </a:t>
            </a:r>
            <a:r>
              <a:rPr lang="en-US" sz="2600" dirty="0" smtClean="0"/>
              <a:t>page?</a:t>
            </a:r>
            <a:endParaRPr lang="en-US" sz="26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4955829" y="3052370"/>
            <a:ext cx="3142827" cy="65024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/>
              <a:t>inner </a:t>
            </a:r>
            <a:r>
              <a:rPr lang="en-US" sz="2600" dirty="0" smtClean="0"/>
              <a:t>page</a:t>
            </a:r>
          </a:p>
          <a:p>
            <a:pPr algn="ctr"/>
            <a:r>
              <a:rPr lang="en-US" sz="2600" dirty="0" smtClean="0"/>
              <a:t>(10 bits)</a:t>
            </a:r>
            <a:endParaRPr lang="en-US" sz="2600" dirty="0"/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8098656" y="3052370"/>
            <a:ext cx="4768427" cy="650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/>
              <a:t>page offset (12 bits)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2425310" y="2560174"/>
            <a:ext cx="2344933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b="1" dirty="0" smtClean="0"/>
              <a:t>64</a:t>
            </a:r>
            <a:r>
              <a:rPr lang="en-US" sz="2600" b="1" dirty="0" smtClean="0"/>
              <a:t>-bit</a:t>
            </a:r>
            <a:r>
              <a:rPr lang="en-US" sz="2600" dirty="0" smtClean="0"/>
              <a:t> </a:t>
            </a:r>
            <a:r>
              <a:rPr lang="en-US" sz="2600" dirty="0"/>
              <a:t>address: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" y="2038662"/>
            <a:ext cx="12882880" cy="7714937"/>
          </a:xfrm>
        </p:spPr>
        <p:txBody>
          <a:bodyPr>
            <a:normAutofit fontScale="92500"/>
          </a:bodyPr>
          <a:lstStyle/>
          <a:p>
            <a:r>
              <a:rPr lang="en-US" sz="3800" dirty="0" smtClean="0"/>
              <a:t>P1: Will be graded by weekend (should be no surprises)</a:t>
            </a:r>
            <a:endParaRPr lang="en-US" sz="3200" dirty="0" smtClean="0"/>
          </a:p>
          <a:p>
            <a:r>
              <a:rPr lang="en-US" sz="3800" dirty="0" smtClean="0"/>
              <a:t>Project 2: Available now</a:t>
            </a:r>
          </a:p>
          <a:p>
            <a:pPr lvl="1"/>
            <a:r>
              <a:rPr lang="en-US" sz="3200" dirty="0" smtClean="0"/>
              <a:t>Due Monday, Oct </a:t>
            </a:r>
            <a:r>
              <a:rPr lang="en-US" sz="3200" dirty="0" smtClean="0"/>
              <a:t>5</a:t>
            </a:r>
          </a:p>
          <a:p>
            <a:pPr lvl="1"/>
            <a:r>
              <a:rPr lang="en-US" sz="3200" b="1" dirty="0" smtClean="0"/>
              <a:t>Shell: </a:t>
            </a:r>
          </a:p>
          <a:p>
            <a:pPr lvl="2"/>
            <a:r>
              <a:rPr lang="en-US" sz="2900" b="1" dirty="0" smtClean="0"/>
              <a:t>What should go in history?  (Yes: </a:t>
            </a:r>
            <a:r>
              <a:rPr lang="en-US" sz="2900" b="1" dirty="0" err="1" smtClean="0"/>
              <a:t>cmds</a:t>
            </a:r>
            <a:r>
              <a:rPr lang="en-US" sz="2900" b="1" dirty="0" smtClean="0"/>
              <a:t> with errors; No: shell-level errors)</a:t>
            </a:r>
          </a:p>
          <a:p>
            <a:pPr lvl="2"/>
            <a:r>
              <a:rPr lang="en-US" sz="2900" b="1" dirty="0" smtClean="0"/>
              <a:t>Understand child process address space…</a:t>
            </a:r>
            <a:endParaRPr lang="en-US" sz="2900" b="1" dirty="0" smtClean="0"/>
          </a:p>
          <a:p>
            <a:r>
              <a:rPr lang="en-US" sz="3800" dirty="0" smtClean="0"/>
              <a:t>Exam 1: </a:t>
            </a:r>
            <a:r>
              <a:rPr lang="en-US" sz="3800" dirty="0" smtClean="0"/>
              <a:t>Next week: Thu </a:t>
            </a:r>
            <a:r>
              <a:rPr lang="en-US" sz="3800" dirty="0" smtClean="0"/>
              <a:t>10/1 7:15 – 9:15 in </a:t>
            </a:r>
            <a:r>
              <a:rPr lang="en-US" sz="3800" dirty="0" smtClean="0"/>
              <a:t>Humanities 3650</a:t>
            </a:r>
            <a:endParaRPr lang="en-US" sz="3800" dirty="0" smtClean="0"/>
          </a:p>
          <a:p>
            <a:pPr lvl="1"/>
            <a:r>
              <a:rPr lang="en-US" sz="3200" dirty="0" smtClean="0"/>
              <a:t>Class time that day for review</a:t>
            </a:r>
          </a:p>
          <a:p>
            <a:pPr lvl="1"/>
            <a:r>
              <a:rPr lang="en-US" sz="3200" dirty="0" smtClean="0"/>
              <a:t>Look at </a:t>
            </a:r>
            <a:r>
              <a:rPr lang="en-US" sz="3200" dirty="0" err="1" smtClean="0"/>
              <a:t>homeworks</a:t>
            </a:r>
            <a:r>
              <a:rPr lang="en-US" sz="3200" dirty="0" smtClean="0"/>
              <a:t> / simulations for sample questions</a:t>
            </a:r>
          </a:p>
          <a:p>
            <a:pPr lvl="1"/>
            <a:r>
              <a:rPr lang="en-US" sz="3200" b="1" dirty="0" smtClean="0"/>
              <a:t>Alternate exam: notify you tomorrow about time </a:t>
            </a:r>
          </a:p>
          <a:p>
            <a:r>
              <a:rPr lang="en-US" sz="4100" dirty="0" smtClean="0"/>
              <a:t>Reading </a:t>
            </a:r>
            <a:r>
              <a:rPr lang="en-US" sz="4100" dirty="0" smtClean="0"/>
              <a:t>for today: </a:t>
            </a:r>
            <a:r>
              <a:rPr lang="en-US" sz="3500" dirty="0" smtClean="0"/>
              <a:t>Chapter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Shape 703"/>
          <p:cNvSpPr>
            <a:spLocks noGrp="1"/>
          </p:cNvSpPr>
          <p:nvPr>
            <p:ph type="body" idx="4294967295"/>
          </p:nvPr>
        </p:nvSpPr>
        <p:spPr>
          <a:xfrm>
            <a:off x="317480" y="2207714"/>
            <a:ext cx="12687319" cy="3556000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On TLB miss: l</a:t>
            </a:r>
            <a:r>
              <a:rPr sz="3800" dirty="0" smtClean="0">
                <a:solidFill>
                  <a:srgbClr val="333333"/>
                </a:solidFill>
              </a:rPr>
              <a:t>ookups </a:t>
            </a:r>
            <a:r>
              <a:rPr lang="en-US" sz="3800" dirty="0" smtClean="0">
                <a:solidFill>
                  <a:srgbClr val="333333"/>
                </a:solidFill>
              </a:rPr>
              <a:t>with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more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sz="3800" dirty="0">
                <a:solidFill>
                  <a:srgbClr val="333333"/>
                </a:solidFill>
              </a:rPr>
              <a:t>levels more </a:t>
            </a:r>
            <a:r>
              <a:rPr sz="3800" dirty="0" smtClean="0">
                <a:solidFill>
                  <a:srgbClr val="333333"/>
                </a:solidFill>
              </a:rPr>
              <a:t>expensive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How much does a miss cost? 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endParaRPr sz="3800" dirty="0">
              <a:solidFill>
                <a:srgbClr val="33333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7969" y="4225182"/>
            <a:ext cx="1208013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aseline="30000" dirty="0" smtClean="0">
                <a:solidFill>
                  <a:srgbClr val="333333"/>
                </a:solidFill>
              </a:rPr>
              <a:t>Assume 3-level page table</a:t>
            </a:r>
          </a:p>
          <a:p>
            <a:pPr algn="l"/>
            <a:r>
              <a:rPr lang="en-US" baseline="30000" dirty="0" smtClean="0">
                <a:solidFill>
                  <a:srgbClr val="333333"/>
                </a:solidFill>
              </a:rPr>
              <a:t>Assume 256-byte pages</a:t>
            </a:r>
          </a:p>
          <a:p>
            <a:pPr algn="l"/>
            <a:r>
              <a:rPr lang="en-US" baseline="30000" dirty="0" smtClean="0">
                <a:solidFill>
                  <a:srgbClr val="333333"/>
                </a:solidFill>
              </a:rPr>
              <a:t>Assume 16-bit addresses</a:t>
            </a:r>
          </a:p>
          <a:p>
            <a:pPr algn="l"/>
            <a:r>
              <a:rPr lang="en-US" baseline="30000" dirty="0" smtClean="0">
                <a:solidFill>
                  <a:srgbClr val="333333"/>
                </a:solidFill>
              </a:rPr>
              <a:t>Assume ASID of current process is 211</a:t>
            </a:r>
          </a:p>
          <a:p>
            <a:pPr algn="l"/>
            <a:r>
              <a:rPr lang="en-US" baseline="30000" dirty="0" smtClean="0">
                <a:solidFill>
                  <a:srgbClr val="333333"/>
                </a:solidFill>
              </a:rPr>
              <a:t>How many physical accesses for each instruction?</a:t>
            </a:r>
            <a:r>
              <a:rPr lang="en-US" dirty="0" smtClean="0">
                <a:solidFill>
                  <a:srgbClr val="333333"/>
                </a:solidFill>
              </a:rPr>
              <a:t> </a:t>
            </a:r>
            <a:r>
              <a:rPr lang="en-US" baseline="30000" dirty="0" smtClean="0">
                <a:solidFill>
                  <a:srgbClr val="333333"/>
                </a:solidFill>
              </a:rPr>
              <a:t> (Ignore</a:t>
            </a:r>
            <a:r>
              <a:rPr lang="en-US" dirty="0" smtClean="0">
                <a:solidFill>
                  <a:srgbClr val="333333"/>
                </a:solidFill>
              </a:rPr>
              <a:t> </a:t>
            </a:r>
            <a:r>
              <a:rPr lang="en-US" baseline="30000" dirty="0" smtClean="0">
                <a:solidFill>
                  <a:srgbClr val="333333"/>
                </a:solidFill>
              </a:rPr>
              <a:t>previous ops changing TLB)</a:t>
            </a:r>
          </a:p>
          <a:p>
            <a:pPr algn="l">
              <a:lnSpc>
                <a:spcPct val="150000"/>
              </a:lnSpc>
            </a:pPr>
            <a:r>
              <a:rPr lang="en-US" baseline="30000" dirty="0" smtClean="0">
                <a:solidFill>
                  <a:srgbClr val="333333"/>
                </a:solidFill>
              </a:rPr>
              <a:t>(a) 0xAA10</a:t>
            </a:r>
            <a:r>
              <a:rPr lang="en-US" baseline="30000" dirty="0" smtClean="0">
                <a:solidFill>
                  <a:srgbClr val="333333"/>
                </a:solidFill>
              </a:rPr>
              <a:t>: </a:t>
            </a:r>
            <a:r>
              <a:rPr lang="en-US" baseline="30000" dirty="0" err="1" smtClean="0">
                <a:solidFill>
                  <a:srgbClr val="333333"/>
                </a:solidFill>
              </a:rPr>
              <a:t>movl</a:t>
            </a:r>
            <a:r>
              <a:rPr lang="en-US" baseline="30000" dirty="0" smtClean="0">
                <a:solidFill>
                  <a:srgbClr val="333333"/>
                </a:solidFill>
              </a:rPr>
              <a:t> 0x1111, %</a:t>
            </a:r>
            <a:r>
              <a:rPr lang="en-US" baseline="30000" dirty="0" err="1" smtClean="0">
                <a:solidFill>
                  <a:srgbClr val="333333"/>
                </a:solidFill>
              </a:rPr>
              <a:t>edi</a:t>
            </a:r>
            <a:r>
              <a:rPr lang="en-US" baseline="30000" dirty="0" smtClean="0">
                <a:solidFill>
                  <a:srgbClr val="333333"/>
                </a:solidFill>
              </a:rPr>
              <a:t/>
            </a:r>
            <a:br>
              <a:rPr lang="en-US" baseline="30000" dirty="0" smtClean="0">
                <a:solidFill>
                  <a:srgbClr val="333333"/>
                </a:solidFill>
              </a:rPr>
            </a:br>
            <a:endParaRPr lang="en-US" baseline="30000" dirty="0" smtClean="0">
              <a:solidFill>
                <a:srgbClr val="333333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baseline="30000" dirty="0" smtClean="0">
                <a:solidFill>
                  <a:srgbClr val="333333"/>
                </a:solidFill>
              </a:rPr>
              <a:t>(</a:t>
            </a:r>
            <a:r>
              <a:rPr lang="en-US" baseline="30000" dirty="0" smtClean="0">
                <a:solidFill>
                  <a:srgbClr val="333333"/>
                </a:solidFill>
              </a:rPr>
              <a:t>b) 0xBB13: </a:t>
            </a:r>
            <a:r>
              <a:rPr lang="en-US" baseline="30000" dirty="0" err="1" smtClean="0">
                <a:solidFill>
                  <a:srgbClr val="333333"/>
                </a:solidFill>
              </a:rPr>
              <a:t>addl</a:t>
            </a:r>
            <a:r>
              <a:rPr lang="en-US" baseline="30000" dirty="0" smtClean="0">
                <a:solidFill>
                  <a:srgbClr val="333333"/>
                </a:solidFill>
              </a:rPr>
              <a:t> $0x3, %</a:t>
            </a:r>
            <a:r>
              <a:rPr lang="en-US" baseline="30000" dirty="0" err="1" smtClean="0">
                <a:solidFill>
                  <a:srgbClr val="333333"/>
                </a:solidFill>
              </a:rPr>
              <a:t>edi</a:t>
            </a:r>
            <a:endParaRPr lang="en-US" baseline="30000" dirty="0" smtClean="0">
              <a:solidFill>
                <a:srgbClr val="333333"/>
              </a:solidFill>
            </a:endParaRPr>
          </a:p>
          <a:p>
            <a:pPr algn="l">
              <a:lnSpc>
                <a:spcPct val="150000"/>
              </a:lnSpc>
            </a:pPr>
            <a:endParaRPr lang="en-US" baseline="30000" dirty="0" smtClean="0">
              <a:solidFill>
                <a:srgbClr val="333333"/>
              </a:solidFill>
            </a:endParaRPr>
          </a:p>
          <a:p>
            <a:pPr algn="l"/>
            <a:r>
              <a:rPr lang="en-US" baseline="30000" dirty="0" smtClean="0">
                <a:solidFill>
                  <a:srgbClr val="333333"/>
                </a:solidFill>
              </a:rPr>
              <a:t>(</a:t>
            </a:r>
            <a:r>
              <a:rPr lang="en-US" baseline="30000" dirty="0" err="1" smtClean="0">
                <a:solidFill>
                  <a:srgbClr val="333333"/>
                </a:solidFill>
              </a:rPr>
              <a:t>c</a:t>
            </a:r>
            <a:r>
              <a:rPr lang="en-US" baseline="30000" dirty="0" smtClean="0">
                <a:solidFill>
                  <a:srgbClr val="333333"/>
                </a:solidFill>
              </a:rPr>
              <a:t>) 0x0519: </a:t>
            </a:r>
            <a:r>
              <a:rPr lang="en-US" baseline="30000" dirty="0" err="1" smtClean="0">
                <a:solidFill>
                  <a:srgbClr val="333333"/>
                </a:solidFill>
              </a:rPr>
              <a:t>movl</a:t>
            </a:r>
            <a:r>
              <a:rPr lang="en-US" baseline="30000" dirty="0" smtClean="0">
                <a:solidFill>
                  <a:srgbClr val="333333"/>
                </a:solidFill>
              </a:rPr>
              <a:t> %</a:t>
            </a:r>
            <a:r>
              <a:rPr lang="en-US" baseline="30000" dirty="0" err="1" smtClean="0">
                <a:solidFill>
                  <a:srgbClr val="333333"/>
                </a:solidFill>
              </a:rPr>
              <a:t>edi</a:t>
            </a:r>
            <a:r>
              <a:rPr lang="en-US" baseline="30000" dirty="0" smtClean="0">
                <a:solidFill>
                  <a:srgbClr val="333333"/>
                </a:solidFill>
              </a:rPr>
              <a:t>, 0xFF10</a:t>
            </a:r>
            <a:endParaRPr lang="en-US" dirty="0">
              <a:solidFill>
                <a:srgbClr val="3333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688646"/>
              </p:ext>
            </p:extLst>
          </p:nvPr>
        </p:nvGraphicFramePr>
        <p:xfrm>
          <a:off x="6820939" y="2963169"/>
          <a:ext cx="5073036" cy="243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8259"/>
                <a:gridCol w="1268259"/>
                <a:gridCol w="1268259"/>
                <a:gridCol w="12682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ASID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VPN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PFN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Valid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211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0xbb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0x91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211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0xff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0x23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122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0x05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0x91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211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0x05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0x12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3333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FULL SYSTEM WITH TLBS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1276" y="6574743"/>
            <a:ext cx="6768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0xaa: (TLB miss -&gt; 3 for </a:t>
            </a:r>
            <a:r>
              <a:rPr lang="en-US" sz="2400" dirty="0" err="1" smtClean="0">
                <a:solidFill>
                  <a:schemeClr val="bg1"/>
                </a:solidFill>
              </a:rPr>
              <a:t>addr</a:t>
            </a:r>
            <a:r>
              <a:rPr lang="en-US" sz="2400" dirty="0" smtClean="0">
                <a:solidFill>
                  <a:schemeClr val="bg1"/>
                </a:solidFill>
              </a:rPr>
              <a:t> trans) + 1 </a:t>
            </a:r>
            <a:r>
              <a:rPr lang="en-US" sz="2400" dirty="0" err="1" smtClean="0">
                <a:solidFill>
                  <a:schemeClr val="bg1"/>
                </a:solidFill>
              </a:rPr>
              <a:t>instr</a:t>
            </a:r>
            <a:r>
              <a:rPr lang="en-US" sz="2400" dirty="0" smtClean="0">
                <a:solidFill>
                  <a:schemeClr val="bg1"/>
                </a:solidFill>
              </a:rPr>
              <a:t> fetch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664" y="6959256"/>
            <a:ext cx="6327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25000"/>
                  </a:schemeClr>
                </a:solidFill>
              </a:rPr>
              <a:t>0x11: (TLB miss -&gt; 3 for </a:t>
            </a:r>
            <a:r>
              <a:rPr lang="en-US" sz="2400" b="1" dirty="0" err="1" smtClean="0">
                <a:solidFill>
                  <a:schemeClr val="tx2">
                    <a:lumMod val="25000"/>
                  </a:schemeClr>
                </a:solidFill>
              </a:rPr>
              <a:t>addr</a:t>
            </a:r>
            <a:r>
              <a:rPr lang="en-US" sz="2400" b="1" dirty="0" smtClean="0">
                <a:solidFill>
                  <a:schemeClr val="tx2">
                    <a:lumMod val="25000"/>
                  </a:schemeClr>
                </a:solidFill>
              </a:rPr>
              <a:t> trans) + 1 </a:t>
            </a:r>
            <a:r>
              <a:rPr lang="en-US" sz="2400" b="1" dirty="0" err="1" smtClean="0">
                <a:solidFill>
                  <a:schemeClr val="tx2">
                    <a:lumMod val="25000"/>
                  </a:schemeClr>
                </a:solidFill>
              </a:rPr>
              <a:t>movl</a:t>
            </a:r>
            <a:endParaRPr lang="en-US" sz="24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49028" y="6626848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Total</a:t>
            </a:r>
            <a:r>
              <a:rPr lang="en-US" smtClean="0">
                <a:solidFill>
                  <a:schemeClr val="bg1"/>
                </a:solidFill>
              </a:rPr>
              <a:t>: 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14087" y="7647286"/>
            <a:ext cx="1710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Total: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276" y="7739620"/>
            <a:ext cx="8278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0xbb: (TLB hit -&gt; 0 for </a:t>
            </a:r>
            <a:r>
              <a:rPr lang="en-US" sz="2400" dirty="0" err="1" smtClean="0">
                <a:solidFill>
                  <a:schemeClr val="bg1"/>
                </a:solidFill>
              </a:rPr>
              <a:t>addr</a:t>
            </a:r>
            <a:r>
              <a:rPr lang="en-US" sz="2400" dirty="0" smtClean="0">
                <a:solidFill>
                  <a:schemeClr val="bg1"/>
                </a:solidFill>
              </a:rPr>
              <a:t> trans) + 1 </a:t>
            </a:r>
            <a:r>
              <a:rPr lang="en-US" sz="2400" dirty="0" err="1" smtClean="0">
                <a:solidFill>
                  <a:schemeClr val="bg1"/>
                </a:solidFill>
              </a:rPr>
              <a:t>instr</a:t>
            </a:r>
            <a:r>
              <a:rPr lang="en-US" sz="2400" dirty="0" smtClean="0">
                <a:solidFill>
                  <a:schemeClr val="bg1"/>
                </a:solidFill>
              </a:rPr>
              <a:t> fetch from 0x9113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2314" y="8750816"/>
            <a:ext cx="6781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0x05: (TLB miss -&gt; 3 for </a:t>
            </a:r>
            <a:r>
              <a:rPr lang="en-US" sz="2400" dirty="0" err="1" smtClean="0">
                <a:solidFill>
                  <a:schemeClr val="bg1"/>
                </a:solidFill>
              </a:rPr>
              <a:t>addr</a:t>
            </a:r>
            <a:r>
              <a:rPr lang="en-US" sz="2400" dirty="0" smtClean="0">
                <a:solidFill>
                  <a:schemeClr val="bg1"/>
                </a:solidFill>
              </a:rPr>
              <a:t> trans) + 1 </a:t>
            </a:r>
            <a:r>
              <a:rPr lang="en-US" sz="2400" dirty="0" err="1" smtClean="0">
                <a:solidFill>
                  <a:schemeClr val="bg1"/>
                </a:solidFill>
              </a:rPr>
              <a:t>instr</a:t>
            </a:r>
            <a:r>
              <a:rPr lang="en-US" sz="2400" dirty="0" smtClean="0">
                <a:solidFill>
                  <a:schemeClr val="bg1"/>
                </a:solidFill>
              </a:rPr>
              <a:t> fetch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3612" y="9146628"/>
            <a:ext cx="7648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25000"/>
                  </a:schemeClr>
                </a:solidFill>
              </a:rPr>
              <a:t>0xff: (TLB hit -&gt; 0 for </a:t>
            </a:r>
            <a:r>
              <a:rPr lang="en-US" sz="2400" b="1" dirty="0" err="1" smtClean="0">
                <a:solidFill>
                  <a:schemeClr val="tx2">
                    <a:lumMod val="25000"/>
                  </a:schemeClr>
                </a:solidFill>
              </a:rPr>
              <a:t>addr</a:t>
            </a:r>
            <a:r>
              <a:rPr lang="en-US" sz="2400" b="1" dirty="0" smtClean="0">
                <a:solidFill>
                  <a:schemeClr val="tx2">
                    <a:lumMod val="25000"/>
                  </a:schemeClr>
                </a:solidFill>
              </a:rPr>
              <a:t> trans) + 1 </a:t>
            </a:r>
            <a:r>
              <a:rPr lang="en-US" sz="2400" b="1" dirty="0" err="1" smtClean="0">
                <a:solidFill>
                  <a:schemeClr val="tx2">
                    <a:lumMod val="25000"/>
                  </a:schemeClr>
                </a:solidFill>
              </a:rPr>
              <a:t>movl</a:t>
            </a:r>
            <a:r>
              <a:rPr lang="en-US" sz="2400" b="1" dirty="0" smtClean="0">
                <a:solidFill>
                  <a:schemeClr val="tx2">
                    <a:lumMod val="25000"/>
                  </a:schemeClr>
                </a:solidFill>
              </a:rPr>
              <a:t> into 0x2310</a:t>
            </a:r>
            <a:endParaRPr lang="en-US" sz="24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314087" y="8658482"/>
            <a:ext cx="1710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Total: 5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3" grpId="0"/>
      <p:bldP spid="9" grpId="0"/>
      <p:bldP spid="10" grpId="0"/>
      <p:bldP spid="11" grpId="0"/>
      <p:bldP spid="12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Shape 7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Summary</a:t>
            </a:r>
            <a:r>
              <a:rPr lang="en-US" sz="6480" dirty="0" smtClean="0">
                <a:solidFill>
                  <a:srgbClr val="FFFFFF"/>
                </a:solidFill>
              </a:rPr>
              <a:t>: 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lang="en-US" sz="6480" dirty="0" smtClean="0">
                <a:solidFill>
                  <a:srgbClr val="FFFFFF"/>
                </a:solidFill>
              </a:rPr>
              <a:t>Better PAGE TABLES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706" name="Shape 706"/>
          <p:cNvSpPr>
            <a:spLocks noGrp="1"/>
          </p:cNvSpPr>
          <p:nvPr>
            <p:ph type="body" idx="4294967295"/>
          </p:nvPr>
        </p:nvSpPr>
        <p:spPr>
          <a:xfrm>
            <a:off x="457200" y="2253933"/>
            <a:ext cx="12131040" cy="717962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chemeClr val="tx2">
                    <a:lumMod val="25000"/>
                  </a:schemeClr>
                </a:solidFill>
              </a:rPr>
              <a:t>Problem: </a:t>
            </a:r>
            <a:br>
              <a:rPr lang="en-US" sz="3800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en-US" sz="3800" dirty="0" smtClean="0">
                <a:solidFill>
                  <a:schemeClr val="tx2">
                    <a:lumMod val="25000"/>
                  </a:schemeClr>
                </a:solidFill>
              </a:rPr>
              <a:t>Simple linear page tables require too much contiguous memory 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chemeClr val="tx2">
                    <a:lumMod val="25000"/>
                  </a:schemeClr>
                </a:solidFill>
              </a:rPr>
              <a:t>Many options for efficiently organizing page tables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chemeClr val="tx2">
                    <a:lumMod val="25000"/>
                  </a:schemeClr>
                </a:solidFill>
              </a:rPr>
              <a:t>If OS traps on TLB miss, OS can use any data structure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chemeClr val="tx2">
                    <a:lumMod val="25000"/>
                  </a:schemeClr>
                </a:solidFill>
              </a:rPr>
              <a:t>Inverted page tables (hashing)</a:t>
            </a:r>
            <a:endParaRPr lang="en-US" sz="3200" dirty="0">
              <a:solidFill>
                <a:schemeClr val="tx2">
                  <a:lumMod val="25000"/>
                </a:schemeClr>
              </a:solidFill>
            </a:endParaRP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chemeClr val="tx2">
                    <a:lumMod val="25000"/>
                  </a:schemeClr>
                </a:solidFill>
              </a:rPr>
              <a:t>If Hardware handles TLB miss, page tables must follow specific format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chemeClr val="tx2">
                    <a:lumMod val="25000"/>
                  </a:schemeClr>
                </a:solidFill>
              </a:rPr>
              <a:t>Multi-level page tables used in x86 architecture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chemeClr val="tx2">
                    <a:lumMod val="25000"/>
                  </a:schemeClr>
                </a:solidFill>
              </a:rPr>
              <a:t>Each page table fits within a page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endParaRPr lang="en-US" sz="3500" dirty="0" smtClean="0">
              <a:solidFill>
                <a:schemeClr val="tx2">
                  <a:lumMod val="25000"/>
                </a:schemeClr>
              </a:solidFill>
            </a:endParaRP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chemeClr val="tx2">
                    <a:lumMod val="25000"/>
                  </a:schemeClr>
                </a:solidFill>
              </a:rPr>
              <a:t>Next Topic: </a:t>
            </a:r>
            <a:br>
              <a:rPr lang="en-US" sz="3800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en-US" sz="3800" dirty="0" smtClean="0">
                <a:solidFill>
                  <a:schemeClr val="tx2">
                    <a:lumMod val="25000"/>
                  </a:schemeClr>
                </a:solidFill>
              </a:rPr>
              <a:t>What if desired address spaces do not fit in physical memory?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FFFFFF"/>
                </a:solidFill>
              </a:rPr>
              <a:t>.</a:t>
            </a:r>
            <a:endParaRPr sz="3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Disadvantages of Paging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9" y="2600961"/>
            <a:ext cx="12318247" cy="611180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Additional </a:t>
            </a:r>
            <a:r>
              <a:rPr lang="en-US" dirty="0"/>
              <a:t>memory reference to look up in page table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Very </a:t>
            </a:r>
            <a:r>
              <a:rPr lang="en-US" dirty="0"/>
              <a:t>inefficient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Page table must be stored in memory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MMU stores only base address of page </a:t>
            </a:r>
            <a:r>
              <a:rPr lang="en-US" sz="2800" dirty="0" smtClean="0"/>
              <a:t>table</a:t>
            </a:r>
          </a:p>
          <a:p>
            <a:pPr lvl="1">
              <a:lnSpc>
                <a:spcPct val="90000"/>
              </a:lnSpc>
            </a:pPr>
            <a:r>
              <a:rPr lang="en-US" sz="2800" b="1" dirty="0" smtClean="0"/>
              <a:t>Avoid extra memory reference for lookup with TLBs (previous lectur</a:t>
            </a:r>
            <a:r>
              <a:rPr lang="en-US" sz="2800" b="1" dirty="0" smtClean="0"/>
              <a:t>e)</a:t>
            </a:r>
            <a:endParaRPr lang="en-US" sz="2800" b="1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Storage for page tables may be substantial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Simple page table: Requires PTE for all pages in address space</a:t>
            </a:r>
          </a:p>
          <a:p>
            <a:pPr lvl="2">
              <a:lnSpc>
                <a:spcPct val="90000"/>
              </a:lnSpc>
            </a:pPr>
            <a:r>
              <a:rPr lang="en-US" sz="2600" dirty="0"/>
              <a:t>Entry needed even if page not allocated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Problematic with dynamic stack and heap within address </a:t>
            </a:r>
            <a:r>
              <a:rPr lang="en-US" sz="2800" dirty="0" smtClean="0"/>
              <a:t>space (today)</a:t>
            </a:r>
            <a:endParaRPr lang="en-US" sz="2800" dirty="0"/>
          </a:p>
          <a:p>
            <a:pPr lvl="1"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How big are page Tables?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237" y="2600961"/>
            <a:ext cx="12556358" cy="611180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PTE’s are </a:t>
            </a:r>
            <a:r>
              <a:rPr lang="en-US" b="1" dirty="0" smtClean="0"/>
              <a:t>2 bytes</a:t>
            </a:r>
            <a:r>
              <a:rPr lang="en-US" dirty="0" smtClean="0"/>
              <a:t>, and </a:t>
            </a:r>
            <a:r>
              <a:rPr lang="en-US" b="1" dirty="0" smtClean="0"/>
              <a:t>32 </a:t>
            </a:r>
            <a:r>
              <a:rPr lang="en-US" dirty="0" smtClean="0"/>
              <a:t>possible virtual page </a:t>
            </a:r>
            <a:r>
              <a:rPr lang="en-US" dirty="0" smtClean="0"/>
              <a:t>numbers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PTE’s are </a:t>
            </a:r>
            <a:r>
              <a:rPr lang="en-US" b="1" dirty="0" smtClean="0"/>
              <a:t>2 bytes</a:t>
            </a:r>
            <a:r>
              <a:rPr lang="en-US" dirty="0" smtClean="0"/>
              <a:t>, virtual </a:t>
            </a:r>
            <a:r>
              <a:rPr lang="en-US" dirty="0" err="1" smtClean="0"/>
              <a:t>addrs</a:t>
            </a:r>
            <a:r>
              <a:rPr lang="en-US" dirty="0" smtClean="0"/>
              <a:t> are </a:t>
            </a:r>
            <a:r>
              <a:rPr lang="en-US" b="1" dirty="0" smtClean="0"/>
              <a:t>24 bits</a:t>
            </a:r>
            <a:r>
              <a:rPr lang="en-US" dirty="0" smtClean="0"/>
              <a:t>, pages are </a:t>
            </a:r>
            <a:r>
              <a:rPr lang="en-US" b="1" dirty="0" smtClean="0"/>
              <a:t>16 </a:t>
            </a:r>
            <a:r>
              <a:rPr lang="en-US" b="1" dirty="0" smtClean="0"/>
              <a:t>bytes</a:t>
            </a:r>
            <a:br>
              <a:rPr lang="en-US" b="1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PTE’s are </a:t>
            </a:r>
            <a:r>
              <a:rPr lang="en-US" b="1" dirty="0" smtClean="0"/>
              <a:t>4 bytes</a:t>
            </a:r>
            <a:r>
              <a:rPr lang="en-US" dirty="0" smtClean="0"/>
              <a:t>, virtual </a:t>
            </a:r>
            <a:r>
              <a:rPr lang="en-US" dirty="0" err="1" smtClean="0"/>
              <a:t>addrs</a:t>
            </a:r>
            <a:r>
              <a:rPr lang="en-US" dirty="0" smtClean="0"/>
              <a:t> are </a:t>
            </a:r>
            <a:r>
              <a:rPr lang="en-US" b="1" dirty="0" smtClean="0"/>
              <a:t>32 bits</a:t>
            </a:r>
            <a:r>
              <a:rPr lang="en-US" dirty="0" smtClean="0"/>
              <a:t>, and pages are </a:t>
            </a:r>
            <a:r>
              <a:rPr lang="en-US" b="1" dirty="0" smtClean="0"/>
              <a:t>4 </a:t>
            </a:r>
            <a:r>
              <a:rPr lang="en-US" b="1" dirty="0" smtClean="0"/>
              <a:t>KB</a:t>
            </a:r>
            <a:br>
              <a:rPr lang="en-US" b="1" dirty="0" smtClean="0"/>
            </a:b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PTE’s</a:t>
            </a:r>
            <a:r>
              <a:rPr lang="en-US" dirty="0" smtClean="0"/>
              <a:t> are </a:t>
            </a:r>
            <a:r>
              <a:rPr lang="en-US" b="1" dirty="0" smtClean="0"/>
              <a:t>4 bytes</a:t>
            </a:r>
            <a:r>
              <a:rPr lang="en-US" dirty="0" smtClean="0"/>
              <a:t>, virtual </a:t>
            </a:r>
            <a:r>
              <a:rPr lang="en-US" dirty="0" err="1" smtClean="0"/>
              <a:t>addrs</a:t>
            </a:r>
            <a:r>
              <a:rPr lang="en-US" dirty="0" smtClean="0"/>
              <a:t> are </a:t>
            </a:r>
            <a:r>
              <a:rPr lang="en-US" b="1" dirty="0" smtClean="0"/>
              <a:t>64 bits</a:t>
            </a:r>
            <a:r>
              <a:rPr lang="en-US" dirty="0" smtClean="0"/>
              <a:t>, and pages are </a:t>
            </a:r>
            <a:r>
              <a:rPr lang="en-US" b="1" dirty="0" smtClean="0"/>
              <a:t>4 KB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/>
              <a:t>How big </a:t>
            </a:r>
            <a:r>
              <a:rPr lang="en-US" dirty="0" smtClean="0"/>
              <a:t>is each </a:t>
            </a:r>
            <a:r>
              <a:rPr lang="en-US" dirty="0"/>
              <a:t>page </a:t>
            </a:r>
            <a:r>
              <a:rPr lang="en-US" dirty="0" smtClean="0"/>
              <a:t>table?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00086" y="3086100"/>
            <a:ext cx="47067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32  * 2 bytes = 64 bytes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03018" y="4419194"/>
            <a:ext cx="8795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 bytes * 2^(24 – </a:t>
            </a:r>
            <a:r>
              <a:rPr lang="en-US" dirty="0" err="1" smtClean="0">
                <a:solidFill>
                  <a:schemeClr val="bg1"/>
                </a:solidFill>
              </a:rPr>
              <a:t>lg</a:t>
            </a:r>
            <a:r>
              <a:rPr lang="en-US" dirty="0" smtClean="0">
                <a:solidFill>
                  <a:schemeClr val="bg1"/>
                </a:solidFill>
              </a:rPr>
              <a:t> 16) = </a:t>
            </a:r>
            <a:r>
              <a:rPr lang="en-US" b="1" dirty="0" smtClean="0">
                <a:solidFill>
                  <a:schemeClr val="bg1"/>
                </a:solidFill>
              </a:rPr>
              <a:t>2^21 bytes </a:t>
            </a:r>
            <a:r>
              <a:rPr lang="en-US" dirty="0" smtClean="0">
                <a:solidFill>
                  <a:schemeClr val="bg1"/>
                </a:solidFill>
              </a:rPr>
              <a:t>(2 MB)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2869" y="5656863"/>
            <a:ext cx="8956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 bytes * 2^(32 – </a:t>
            </a:r>
            <a:r>
              <a:rPr lang="en-US" dirty="0" err="1" smtClean="0">
                <a:solidFill>
                  <a:schemeClr val="bg1"/>
                </a:solidFill>
              </a:rPr>
              <a:t>lg</a:t>
            </a:r>
            <a:r>
              <a:rPr lang="en-US" dirty="0" smtClean="0">
                <a:solidFill>
                  <a:schemeClr val="bg1"/>
                </a:solidFill>
              </a:rPr>
              <a:t> 4K) = </a:t>
            </a:r>
            <a:r>
              <a:rPr lang="en-US" b="1" dirty="0" smtClean="0">
                <a:solidFill>
                  <a:schemeClr val="bg1"/>
                </a:solidFill>
              </a:rPr>
              <a:t>2^22 bytes 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smtClean="0">
                <a:solidFill>
                  <a:schemeClr val="bg1"/>
                </a:solidFill>
              </a:rPr>
              <a:t>2 MB)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9635" y="6931995"/>
            <a:ext cx="7402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 bytes * 2^(64 – </a:t>
            </a:r>
            <a:r>
              <a:rPr lang="en-US" dirty="0" err="1" smtClean="0">
                <a:solidFill>
                  <a:schemeClr val="bg1"/>
                </a:solidFill>
              </a:rPr>
              <a:t>lg</a:t>
            </a:r>
            <a:r>
              <a:rPr lang="en-US" dirty="0" smtClean="0">
                <a:solidFill>
                  <a:schemeClr val="bg1"/>
                </a:solidFill>
              </a:rPr>
              <a:t> 4K) = </a:t>
            </a:r>
            <a:r>
              <a:rPr lang="en-US" b="1" dirty="0" smtClean="0">
                <a:solidFill>
                  <a:schemeClr val="bg1"/>
                </a:solidFill>
              </a:rPr>
              <a:t>2^54 bytes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3523424" y="2948226"/>
            <a:ext cx="1328516" cy="207533"/>
          </a:xfrm>
          <a:prstGeom prst="rect">
            <a:avLst/>
          </a:prstGeom>
          <a:solidFill>
            <a:srgbClr val="E8A433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3523424" y="3166948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3523424" y="3385670"/>
            <a:ext cx="1328516" cy="207534"/>
          </a:xfrm>
          <a:prstGeom prst="rect">
            <a:avLst/>
          </a:prstGeom>
          <a:solidFill>
            <a:srgbClr val="E8A433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3523424" y="3604393"/>
            <a:ext cx="1328516" cy="207533"/>
          </a:xfrm>
          <a:prstGeom prst="rect">
            <a:avLst/>
          </a:prstGeom>
          <a:solidFill>
            <a:srgbClr val="E8A433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E8A433"/>
                </a:solidFill>
              </a:defRPr>
            </a:pP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3523424" y="3823115"/>
            <a:ext cx="1328516" cy="207533"/>
          </a:xfrm>
          <a:prstGeom prst="rect">
            <a:avLst/>
          </a:prstGeom>
          <a:solidFill>
            <a:srgbClr val="E8A433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E8A433"/>
                </a:solidFill>
              </a:defRPr>
            </a:pPr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3523424" y="4041837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3523424" y="4260559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3523424" y="4479281"/>
            <a:ext cx="1328516" cy="207534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3523424" y="4698004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3523424" y="4916726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3523424" y="5107226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3523424" y="5325948"/>
            <a:ext cx="1328516" cy="207534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3523424" y="5544670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3523424" y="5763393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3" name="Shape 153"/>
          <p:cNvSpPr/>
          <p:nvPr/>
        </p:nvSpPr>
        <p:spPr>
          <a:xfrm>
            <a:off x="3523424" y="5982115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" name="Shape 154"/>
          <p:cNvSpPr/>
          <p:nvPr/>
        </p:nvSpPr>
        <p:spPr>
          <a:xfrm>
            <a:off x="3523424" y="6200837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3523424" y="6419559"/>
            <a:ext cx="1328516" cy="207534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3523424" y="6638281"/>
            <a:ext cx="1328516" cy="207534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3523424" y="6857004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3523424" y="7075726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3523424" y="7294448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3523424" y="7513170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3523424" y="7731892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2" name="Shape 162"/>
          <p:cNvSpPr/>
          <p:nvPr/>
        </p:nvSpPr>
        <p:spPr>
          <a:xfrm>
            <a:off x="3523424" y="7950614"/>
            <a:ext cx="1328516" cy="207534"/>
          </a:xfrm>
          <a:prstGeom prst="rect">
            <a:avLst/>
          </a:prstGeom>
          <a:solidFill>
            <a:srgbClr val="E8A433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3" name="Shape 163"/>
          <p:cNvSpPr/>
          <p:nvPr/>
        </p:nvSpPr>
        <p:spPr>
          <a:xfrm>
            <a:off x="3523424" y="8169336"/>
            <a:ext cx="1328516" cy="207534"/>
          </a:xfrm>
          <a:prstGeom prst="rect">
            <a:avLst/>
          </a:prstGeom>
          <a:solidFill>
            <a:srgbClr val="E8A433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3523424" y="8388059"/>
            <a:ext cx="1328516" cy="207533"/>
          </a:xfrm>
          <a:prstGeom prst="rect">
            <a:avLst/>
          </a:prstGeom>
          <a:solidFill>
            <a:srgbClr val="E8A433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3523424" y="8606781"/>
            <a:ext cx="1328516" cy="207534"/>
          </a:xfrm>
          <a:prstGeom prst="rect">
            <a:avLst/>
          </a:prstGeom>
          <a:solidFill>
            <a:srgbClr val="E8A433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8527224" y="2934115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8527224" y="3152837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8527224" y="3371559"/>
            <a:ext cx="1328516" cy="207534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8527224" y="3590282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8527224" y="3809004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1" name="Shape 171"/>
          <p:cNvSpPr/>
          <p:nvPr/>
        </p:nvSpPr>
        <p:spPr>
          <a:xfrm>
            <a:off x="8527224" y="4027726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2" name="Shape 172"/>
          <p:cNvSpPr/>
          <p:nvPr/>
        </p:nvSpPr>
        <p:spPr>
          <a:xfrm>
            <a:off x="8527224" y="4246448"/>
            <a:ext cx="1328516" cy="207534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8527224" y="4465170"/>
            <a:ext cx="1328516" cy="207534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4" name="Shape 174"/>
          <p:cNvSpPr/>
          <p:nvPr/>
        </p:nvSpPr>
        <p:spPr>
          <a:xfrm>
            <a:off x="8527224" y="4683893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5" name="Shape 175"/>
          <p:cNvSpPr/>
          <p:nvPr/>
        </p:nvSpPr>
        <p:spPr>
          <a:xfrm>
            <a:off x="8527224" y="4902615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6" name="Shape 176"/>
          <p:cNvSpPr/>
          <p:nvPr/>
        </p:nvSpPr>
        <p:spPr>
          <a:xfrm>
            <a:off x="8527224" y="5093115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7" name="Shape 177"/>
          <p:cNvSpPr/>
          <p:nvPr/>
        </p:nvSpPr>
        <p:spPr>
          <a:xfrm>
            <a:off x="8527224" y="5311837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8527224" y="5530559"/>
            <a:ext cx="1328516" cy="207534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9" name="Shape 179"/>
          <p:cNvSpPr/>
          <p:nvPr/>
        </p:nvSpPr>
        <p:spPr>
          <a:xfrm>
            <a:off x="8527224" y="5749282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0" name="Shape 180"/>
          <p:cNvSpPr/>
          <p:nvPr/>
        </p:nvSpPr>
        <p:spPr>
          <a:xfrm>
            <a:off x="8527224" y="5968004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1" name="Shape 181"/>
          <p:cNvSpPr/>
          <p:nvPr/>
        </p:nvSpPr>
        <p:spPr>
          <a:xfrm>
            <a:off x="8527224" y="6186726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2" name="Shape 182"/>
          <p:cNvSpPr/>
          <p:nvPr/>
        </p:nvSpPr>
        <p:spPr>
          <a:xfrm>
            <a:off x="8527224" y="6405448"/>
            <a:ext cx="1328516" cy="207534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3" name="Shape 183"/>
          <p:cNvSpPr/>
          <p:nvPr/>
        </p:nvSpPr>
        <p:spPr>
          <a:xfrm>
            <a:off x="8527224" y="6624170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4" name="Shape 184"/>
          <p:cNvSpPr/>
          <p:nvPr/>
        </p:nvSpPr>
        <p:spPr>
          <a:xfrm>
            <a:off x="8527224" y="6842893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5" name="Shape 185"/>
          <p:cNvSpPr/>
          <p:nvPr/>
        </p:nvSpPr>
        <p:spPr>
          <a:xfrm>
            <a:off x="8527224" y="7061615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6" name="Shape 186"/>
          <p:cNvSpPr/>
          <p:nvPr/>
        </p:nvSpPr>
        <p:spPr>
          <a:xfrm>
            <a:off x="8527224" y="7280337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7" name="Shape 187"/>
          <p:cNvSpPr/>
          <p:nvPr/>
        </p:nvSpPr>
        <p:spPr>
          <a:xfrm>
            <a:off x="8527224" y="7499059"/>
            <a:ext cx="1328516" cy="207534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8527224" y="7717781"/>
            <a:ext cx="1328516" cy="207534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9" name="Shape 189"/>
          <p:cNvSpPr/>
          <p:nvPr/>
        </p:nvSpPr>
        <p:spPr>
          <a:xfrm>
            <a:off x="8527224" y="7936504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0" name="Shape 190"/>
          <p:cNvSpPr/>
          <p:nvPr/>
        </p:nvSpPr>
        <p:spPr>
          <a:xfrm>
            <a:off x="8527224" y="8155226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1" name="Shape 191"/>
          <p:cNvSpPr/>
          <p:nvPr/>
        </p:nvSpPr>
        <p:spPr>
          <a:xfrm>
            <a:off x="8527224" y="8373948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2" name="Shape 192"/>
          <p:cNvSpPr/>
          <p:nvPr/>
        </p:nvSpPr>
        <p:spPr>
          <a:xfrm>
            <a:off x="8527224" y="8592671"/>
            <a:ext cx="1328516" cy="207533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3" name="Shape 193"/>
          <p:cNvSpPr/>
          <p:nvPr/>
        </p:nvSpPr>
        <p:spPr>
          <a:xfrm>
            <a:off x="2520477" y="2785292"/>
            <a:ext cx="9247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code</a:t>
            </a:r>
          </a:p>
        </p:txBody>
      </p:sp>
      <p:sp>
        <p:nvSpPr>
          <p:cNvPr id="194" name="Shape 194"/>
          <p:cNvSpPr/>
          <p:nvPr/>
        </p:nvSpPr>
        <p:spPr>
          <a:xfrm>
            <a:off x="2520477" y="3201570"/>
            <a:ext cx="9247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heap</a:t>
            </a:r>
          </a:p>
        </p:txBody>
      </p:sp>
      <p:sp>
        <p:nvSpPr>
          <p:cNvPr id="195" name="Shape 195"/>
          <p:cNvSpPr/>
          <p:nvPr/>
        </p:nvSpPr>
        <p:spPr>
          <a:xfrm>
            <a:off x="2481005" y="8285753"/>
            <a:ext cx="9641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stack</a:t>
            </a:r>
          </a:p>
        </p:txBody>
      </p:sp>
      <p:sp>
        <p:nvSpPr>
          <p:cNvPr id="196" name="Shape 196"/>
          <p:cNvSpPr/>
          <p:nvPr/>
        </p:nvSpPr>
        <p:spPr>
          <a:xfrm>
            <a:off x="3429288" y="2381764"/>
            <a:ext cx="151678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Virt Mem</a:t>
            </a:r>
          </a:p>
        </p:txBody>
      </p:sp>
      <p:sp>
        <p:nvSpPr>
          <p:cNvPr id="197" name="Shape 197"/>
          <p:cNvSpPr/>
          <p:nvPr/>
        </p:nvSpPr>
        <p:spPr>
          <a:xfrm>
            <a:off x="8304539" y="2367653"/>
            <a:ext cx="177388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 Mem</a:t>
            </a:r>
          </a:p>
        </p:txBody>
      </p:sp>
      <p:sp>
        <p:nvSpPr>
          <p:cNvPr id="198" name="Shape 198"/>
          <p:cNvSpPr/>
          <p:nvPr/>
        </p:nvSpPr>
        <p:spPr>
          <a:xfrm>
            <a:off x="4853458" y="3084774"/>
            <a:ext cx="3652283" cy="1240009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9" name="Shape 199"/>
          <p:cNvSpPr/>
          <p:nvPr/>
        </p:nvSpPr>
        <p:spPr>
          <a:xfrm flipV="1">
            <a:off x="4853458" y="3080696"/>
            <a:ext cx="3649726" cy="385079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0" name="Shape 200"/>
          <p:cNvSpPr/>
          <p:nvPr/>
        </p:nvSpPr>
        <p:spPr>
          <a:xfrm>
            <a:off x="4853458" y="3719774"/>
            <a:ext cx="3640069" cy="302041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1" name="Shape 201"/>
          <p:cNvSpPr/>
          <p:nvPr/>
        </p:nvSpPr>
        <p:spPr>
          <a:xfrm flipV="1">
            <a:off x="4853458" y="3726091"/>
            <a:ext cx="3648820" cy="19688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2" name="Shape 202"/>
          <p:cNvSpPr/>
          <p:nvPr/>
        </p:nvSpPr>
        <p:spPr>
          <a:xfrm flipV="1">
            <a:off x="4853458" y="7589305"/>
            <a:ext cx="3649547" cy="41756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3" name="Shape 203"/>
          <p:cNvSpPr/>
          <p:nvPr/>
        </p:nvSpPr>
        <p:spPr>
          <a:xfrm flipV="1">
            <a:off x="4853458" y="3437497"/>
            <a:ext cx="3658275" cy="482337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4" name="Shape 204"/>
          <p:cNvSpPr/>
          <p:nvPr/>
        </p:nvSpPr>
        <p:spPr>
          <a:xfrm>
            <a:off x="4853458" y="8464066"/>
            <a:ext cx="3648945" cy="23499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5" name="Shape 205"/>
          <p:cNvSpPr/>
          <p:nvPr/>
        </p:nvSpPr>
        <p:spPr>
          <a:xfrm flipV="1">
            <a:off x="4853458" y="5656827"/>
            <a:ext cx="3656214" cy="302314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6" name="Shape 206"/>
          <p:cNvSpPr/>
          <p:nvPr/>
        </p:nvSpPr>
        <p:spPr>
          <a:xfrm>
            <a:off x="1402446" y="5547542"/>
            <a:ext cx="152019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Waste!</a:t>
            </a:r>
          </a:p>
        </p:txBody>
      </p:sp>
      <p:sp>
        <p:nvSpPr>
          <p:cNvPr id="207" name="Shape 207"/>
          <p:cNvSpPr/>
          <p:nvPr/>
        </p:nvSpPr>
        <p:spPr>
          <a:xfrm flipV="1">
            <a:off x="3118364" y="4022131"/>
            <a:ext cx="1" cy="392377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8" name="Shape 208"/>
          <p:cNvSpPr/>
          <p:nvPr/>
        </p:nvSpPr>
        <p:spPr>
          <a:xfrm flipH="1">
            <a:off x="3118364" y="4022131"/>
            <a:ext cx="172900" cy="1519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9" name="Shape 209"/>
          <p:cNvSpPr/>
          <p:nvPr/>
        </p:nvSpPr>
        <p:spPr>
          <a:xfrm flipH="1" flipV="1">
            <a:off x="3118364" y="7959131"/>
            <a:ext cx="172900" cy="1519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3" name="Title 7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smtClean="0"/>
              <a:t>ARE Page </a:t>
            </a:r>
            <a:r>
              <a:rPr lang="en-US" dirty="0" smtClean="0"/>
              <a:t>Tables so Large?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 animBg="1"/>
      <p:bldP spid="2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/>
          </p:cNvSpPr>
          <p:nvPr>
            <p:ph type="title"/>
          </p:nvPr>
        </p:nvSpPr>
        <p:spPr>
          <a:xfrm>
            <a:off x="209550" y="89249"/>
            <a:ext cx="12496800" cy="1824949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Many invalid </a:t>
            </a:r>
            <a:r>
              <a:rPr sz="6480" smtClean="0">
                <a:solidFill>
                  <a:srgbClr val="FFFFFF"/>
                </a:solidFill>
              </a:rPr>
              <a:t>PT</a:t>
            </a:r>
            <a:r>
              <a:rPr lang="en-US" sz="6480" smtClean="0">
                <a:solidFill>
                  <a:srgbClr val="FFFFFF"/>
                </a:solidFill>
              </a:rPr>
              <a:t> </a:t>
            </a:r>
            <a:r>
              <a:rPr sz="6480" smtClean="0">
                <a:solidFill>
                  <a:srgbClr val="FFFFFF"/>
                </a:solidFill>
              </a:rPr>
              <a:t>entries</a:t>
            </a:r>
            <a:endParaRPr sz="6480">
              <a:solidFill>
                <a:srgbClr val="FFFFFF"/>
              </a:solidFill>
            </a:endParaRPr>
          </a:p>
        </p:txBody>
      </p:sp>
      <p:sp>
        <p:nvSpPr>
          <p:cNvPr id="212" name="Shape 212"/>
          <p:cNvSpPr/>
          <p:nvPr/>
        </p:nvSpPr>
        <p:spPr>
          <a:xfrm>
            <a:off x="4916340" y="3306124"/>
            <a:ext cx="5671639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33333"/>
                </a:solidFill>
              </a:rPr>
              <a:t>PFN</a:t>
            </a:r>
            <a:r>
              <a:rPr sz="2400" dirty="0" smtClean="0">
                <a:solidFill>
                  <a:srgbClr val="333333"/>
                </a:solidFill>
              </a:rPr>
              <a:t>	valid</a:t>
            </a:r>
            <a:r>
              <a:rPr sz="2400" dirty="0">
                <a:solidFill>
                  <a:srgbClr val="333333"/>
                </a:solidFill>
              </a:rPr>
              <a:t>	prot	</a:t>
            </a:r>
          </a:p>
        </p:txBody>
      </p:sp>
      <p:sp>
        <p:nvSpPr>
          <p:cNvPr id="213" name="Shape 213"/>
          <p:cNvSpPr/>
          <p:nvPr/>
        </p:nvSpPr>
        <p:spPr>
          <a:xfrm>
            <a:off x="4954440" y="3687124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smtClean="0">
                <a:solidFill>
                  <a:schemeClr val="bg2"/>
                </a:solidFill>
              </a:rPr>
              <a:t>10		1		r-x	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214" name="Shape 214"/>
          <p:cNvSpPr/>
          <p:nvPr/>
        </p:nvSpPr>
        <p:spPr>
          <a:xfrm>
            <a:off x="4954440" y="3992982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 smtClean="0">
                <a:solidFill>
                  <a:schemeClr val="bg2"/>
                </a:solidFill>
              </a:rPr>
              <a:t>-		0		-	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215" name="Shape 215"/>
          <p:cNvSpPr/>
          <p:nvPr/>
        </p:nvSpPr>
        <p:spPr>
          <a:xfrm>
            <a:off x="4954440" y="4298841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chemeClr val="bg2"/>
                </a:solidFill>
              </a:rPr>
              <a:t>23		1		rw-	</a:t>
            </a:r>
          </a:p>
        </p:txBody>
      </p:sp>
      <p:sp>
        <p:nvSpPr>
          <p:cNvPr id="216" name="Shape 216"/>
          <p:cNvSpPr/>
          <p:nvPr/>
        </p:nvSpPr>
        <p:spPr>
          <a:xfrm>
            <a:off x="4954440" y="4604699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chemeClr val="bg2"/>
                </a:solidFill>
              </a:rPr>
              <a:t>-		0		-	</a:t>
            </a:r>
          </a:p>
        </p:txBody>
      </p:sp>
      <p:sp>
        <p:nvSpPr>
          <p:cNvPr id="217" name="Shape 217"/>
          <p:cNvSpPr/>
          <p:nvPr/>
        </p:nvSpPr>
        <p:spPr>
          <a:xfrm>
            <a:off x="4954440" y="4910557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chemeClr val="bg2"/>
                </a:solidFill>
              </a:rPr>
              <a:t>-		0		-	</a:t>
            </a:r>
          </a:p>
        </p:txBody>
      </p:sp>
      <p:sp>
        <p:nvSpPr>
          <p:cNvPr id="218" name="Shape 218"/>
          <p:cNvSpPr/>
          <p:nvPr/>
        </p:nvSpPr>
        <p:spPr>
          <a:xfrm>
            <a:off x="4954440" y="5216416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chemeClr val="bg2"/>
                </a:solidFill>
              </a:rPr>
              <a:t>-		0		-	</a:t>
            </a:r>
          </a:p>
        </p:txBody>
      </p:sp>
      <p:sp>
        <p:nvSpPr>
          <p:cNvPr id="219" name="Shape 219"/>
          <p:cNvSpPr/>
          <p:nvPr/>
        </p:nvSpPr>
        <p:spPr>
          <a:xfrm>
            <a:off x="4954440" y="5522274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chemeClr val="bg2"/>
                </a:solidFill>
              </a:rPr>
              <a:t>-		0		-	</a:t>
            </a:r>
          </a:p>
        </p:txBody>
      </p:sp>
      <p:sp>
        <p:nvSpPr>
          <p:cNvPr id="220" name="Shape 220"/>
          <p:cNvSpPr/>
          <p:nvPr/>
        </p:nvSpPr>
        <p:spPr>
          <a:xfrm>
            <a:off x="4954440" y="6209132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chemeClr val="bg2"/>
                </a:solidFill>
              </a:rPr>
              <a:t>-		0		-	</a:t>
            </a:r>
          </a:p>
        </p:txBody>
      </p:sp>
      <p:sp>
        <p:nvSpPr>
          <p:cNvPr id="221" name="Shape 221"/>
          <p:cNvSpPr/>
          <p:nvPr/>
        </p:nvSpPr>
        <p:spPr>
          <a:xfrm>
            <a:off x="4954440" y="6514991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chemeClr val="bg2"/>
                </a:solidFill>
              </a:rPr>
              <a:t>-		0		-	</a:t>
            </a:r>
          </a:p>
        </p:txBody>
      </p:sp>
      <p:sp>
        <p:nvSpPr>
          <p:cNvPr id="222" name="Shape 222"/>
          <p:cNvSpPr/>
          <p:nvPr/>
        </p:nvSpPr>
        <p:spPr>
          <a:xfrm>
            <a:off x="4954440" y="6820849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chemeClr val="bg2"/>
                </a:solidFill>
              </a:rPr>
              <a:t>-		0		-	</a:t>
            </a:r>
          </a:p>
        </p:txBody>
      </p:sp>
      <p:sp>
        <p:nvSpPr>
          <p:cNvPr id="223" name="Shape 223"/>
          <p:cNvSpPr/>
          <p:nvPr/>
        </p:nvSpPr>
        <p:spPr>
          <a:xfrm>
            <a:off x="4954440" y="7126707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chemeClr val="bg2"/>
                </a:solidFill>
              </a:rPr>
              <a:t>-		0		-	</a:t>
            </a:r>
          </a:p>
        </p:txBody>
      </p:sp>
      <p:sp>
        <p:nvSpPr>
          <p:cNvPr id="224" name="Shape 224"/>
          <p:cNvSpPr/>
          <p:nvPr/>
        </p:nvSpPr>
        <p:spPr>
          <a:xfrm>
            <a:off x="4954440" y="7432566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chemeClr val="bg2"/>
                </a:solidFill>
              </a:rPr>
              <a:t>28		1		rw-	</a:t>
            </a:r>
          </a:p>
        </p:txBody>
      </p:sp>
      <p:sp>
        <p:nvSpPr>
          <p:cNvPr id="225" name="Shape 225"/>
          <p:cNvSpPr/>
          <p:nvPr/>
        </p:nvSpPr>
        <p:spPr>
          <a:xfrm>
            <a:off x="4954440" y="7738424"/>
            <a:ext cx="31467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chemeClr val="bg2"/>
                </a:solidFill>
              </a:rPr>
              <a:t>4		1		rw-	</a:t>
            </a:r>
          </a:p>
        </p:txBody>
      </p:sp>
      <p:sp>
        <p:nvSpPr>
          <p:cNvPr id="226" name="Shape 226"/>
          <p:cNvSpPr/>
          <p:nvPr/>
        </p:nvSpPr>
        <p:spPr>
          <a:xfrm>
            <a:off x="4739231" y="5868887"/>
            <a:ext cx="3146701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 i="1">
                <a:solidFill>
                  <a:srgbClr val="A6AAA8"/>
                </a:solidFill>
              </a:defRPr>
            </a:lvl1pPr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2000" i="1">
                <a:solidFill>
                  <a:schemeClr val="bg2"/>
                </a:solidFill>
              </a:rPr>
              <a:t>…many more invalid…</a:t>
            </a:r>
          </a:p>
        </p:txBody>
      </p:sp>
      <p:sp>
        <p:nvSpPr>
          <p:cNvPr id="227" name="Shape 227"/>
          <p:cNvSpPr/>
          <p:nvPr/>
        </p:nvSpPr>
        <p:spPr>
          <a:xfrm>
            <a:off x="4764622" y="3765986"/>
            <a:ext cx="3299119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20" name="Shape 246"/>
          <p:cNvSpPr/>
          <p:nvPr/>
        </p:nvSpPr>
        <p:spPr>
          <a:xfrm>
            <a:off x="2092256" y="5661105"/>
            <a:ext cx="2154436" cy="964366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how to avoid</a:t>
            </a:r>
            <a:br>
              <a:rPr sz="2800" dirty="0">
                <a:solidFill>
                  <a:srgbClr val="333333"/>
                </a:solidFill>
              </a:rPr>
            </a:br>
            <a:r>
              <a:rPr sz="2800" dirty="0">
                <a:solidFill>
                  <a:srgbClr val="333333"/>
                </a:solidFill>
              </a:rPr>
              <a:t>storing these?</a:t>
            </a:r>
          </a:p>
        </p:txBody>
      </p:sp>
      <p:sp>
        <p:nvSpPr>
          <p:cNvPr id="21" name="Shape 247"/>
          <p:cNvSpPr/>
          <p:nvPr/>
        </p:nvSpPr>
        <p:spPr>
          <a:xfrm flipV="1">
            <a:off x="4357049" y="4910557"/>
            <a:ext cx="1" cy="2465463"/>
          </a:xfrm>
          <a:prstGeom prst="line">
            <a:avLst/>
          </a:prstGeom>
          <a:ln w="25400">
            <a:solidFill>
              <a:schemeClr val="bg2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22" name="Shape 248"/>
          <p:cNvSpPr/>
          <p:nvPr/>
        </p:nvSpPr>
        <p:spPr>
          <a:xfrm flipH="1">
            <a:off x="4357049" y="4910557"/>
            <a:ext cx="172900" cy="15194"/>
          </a:xfrm>
          <a:prstGeom prst="line">
            <a:avLst/>
          </a:prstGeom>
          <a:ln w="25400">
            <a:solidFill>
              <a:schemeClr val="bg2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23" name="Shape 249"/>
          <p:cNvSpPr/>
          <p:nvPr/>
        </p:nvSpPr>
        <p:spPr>
          <a:xfrm flipH="1" flipV="1">
            <a:off x="4357049" y="7374357"/>
            <a:ext cx="172900" cy="15194"/>
          </a:xfrm>
          <a:prstGeom prst="line">
            <a:avLst/>
          </a:prstGeom>
          <a:ln w="25400">
            <a:solidFill>
              <a:schemeClr val="bg2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7114" y="2265720"/>
            <a:ext cx="5764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Format of linear page tables: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92100"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000" dirty="0" smtClean="0">
                <a:solidFill>
                  <a:srgbClr val="FFFFFF"/>
                </a:solidFill>
                <a:effectLst/>
              </a:rPr>
              <a:t>Avoid </a:t>
            </a:r>
            <a:br>
              <a:rPr lang="en-US" sz="6000" dirty="0" smtClean="0">
                <a:solidFill>
                  <a:srgbClr val="FFFFFF"/>
                </a:solidFill>
                <a:effectLst/>
              </a:rPr>
            </a:br>
            <a:r>
              <a:rPr lang="en-US" sz="6000" dirty="0" smtClean="0">
                <a:solidFill>
                  <a:srgbClr val="FFFFFF"/>
                </a:solidFill>
                <a:effectLst/>
              </a:rPr>
              <a:t>simple linear Page Table</a:t>
            </a:r>
            <a:endParaRPr sz="6000" dirty="0">
              <a:solidFill>
                <a:srgbClr val="FFFFFF"/>
              </a:solidFill>
              <a:effectLst/>
            </a:endParaRPr>
          </a:p>
        </p:txBody>
      </p:sp>
      <p:sp>
        <p:nvSpPr>
          <p:cNvPr id="69" name="Shape 69"/>
          <p:cNvSpPr>
            <a:spLocks noGrp="1"/>
          </p:cNvSpPr>
          <p:nvPr>
            <p:ph type="body" idx="4294967295"/>
          </p:nvPr>
        </p:nvSpPr>
        <p:spPr>
          <a:xfrm>
            <a:off x="523842" y="2682984"/>
            <a:ext cx="12334908" cy="5153025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Use more complex </a:t>
            </a:r>
            <a:r>
              <a:rPr lang="en-US" sz="3800" dirty="0" smtClean="0">
                <a:solidFill>
                  <a:srgbClr val="333333"/>
                </a:solidFill>
              </a:rPr>
              <a:t>page table</a:t>
            </a:r>
            <a:r>
              <a:rPr sz="3800" dirty="0" smtClean="0">
                <a:solidFill>
                  <a:srgbClr val="333333"/>
                </a:solidFill>
              </a:rPr>
              <a:t>s</a:t>
            </a:r>
            <a:r>
              <a:rPr sz="3800" dirty="0">
                <a:solidFill>
                  <a:srgbClr val="333333"/>
                </a:solidFill>
              </a:rPr>
              <a:t>, instead of </a:t>
            </a:r>
            <a:r>
              <a:rPr sz="3800" dirty="0" smtClean="0">
                <a:solidFill>
                  <a:srgbClr val="333333"/>
                </a:solidFill>
              </a:rPr>
              <a:t>j</a:t>
            </a:r>
            <a:r>
              <a:rPr lang="en-US" sz="3800" dirty="0" smtClean="0">
                <a:solidFill>
                  <a:srgbClr val="333333"/>
                </a:solidFill>
              </a:rPr>
              <a:t>ust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sz="3800" dirty="0">
                <a:solidFill>
                  <a:srgbClr val="333333"/>
                </a:solidFill>
              </a:rPr>
              <a:t>big </a:t>
            </a:r>
            <a:r>
              <a:rPr sz="3800" dirty="0" smtClean="0">
                <a:solidFill>
                  <a:srgbClr val="333333"/>
                </a:solidFill>
              </a:rPr>
              <a:t>array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Any data structure is </a:t>
            </a:r>
            <a:r>
              <a:rPr lang="en-US" sz="3800" dirty="0" smtClean="0">
                <a:solidFill>
                  <a:srgbClr val="333333"/>
                </a:solidFill>
              </a:rPr>
              <a:t>possible with software-managed </a:t>
            </a:r>
            <a:r>
              <a:rPr lang="en-US" sz="3800" dirty="0" smtClean="0">
                <a:solidFill>
                  <a:srgbClr val="333333"/>
                </a:solidFill>
              </a:rPr>
              <a:t>TLB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Hardware looks for </a:t>
            </a:r>
            <a:r>
              <a:rPr lang="en-US" sz="3200" dirty="0" err="1" smtClean="0">
                <a:solidFill>
                  <a:srgbClr val="333333"/>
                </a:solidFill>
              </a:rPr>
              <a:t>vpn</a:t>
            </a:r>
            <a:r>
              <a:rPr lang="en-US" sz="3200" dirty="0" smtClean="0">
                <a:solidFill>
                  <a:srgbClr val="333333"/>
                </a:solidFill>
              </a:rPr>
              <a:t> in TLB on every memory access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If TLB does not contain </a:t>
            </a:r>
            <a:r>
              <a:rPr lang="en-US" sz="3200" dirty="0" err="1" smtClean="0">
                <a:solidFill>
                  <a:srgbClr val="333333"/>
                </a:solidFill>
              </a:rPr>
              <a:t>vpn</a:t>
            </a:r>
            <a:r>
              <a:rPr lang="en-US" sz="3200" dirty="0" smtClean="0">
                <a:solidFill>
                  <a:srgbClr val="333333"/>
                </a:solidFill>
              </a:rPr>
              <a:t>, TLB miss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3000" dirty="0" smtClean="0">
                <a:solidFill>
                  <a:srgbClr val="333333"/>
                </a:solidFill>
              </a:rPr>
              <a:t>Trap into OS and let OS find </a:t>
            </a:r>
            <a:r>
              <a:rPr lang="en-US" sz="3000" dirty="0" err="1" smtClean="0">
                <a:solidFill>
                  <a:srgbClr val="333333"/>
                </a:solidFill>
              </a:rPr>
              <a:t>vpn</a:t>
            </a:r>
            <a:r>
              <a:rPr lang="en-US" sz="3000" dirty="0" smtClean="0">
                <a:solidFill>
                  <a:srgbClr val="333333"/>
                </a:solidFill>
              </a:rPr>
              <a:t>-&gt;</a:t>
            </a:r>
            <a:r>
              <a:rPr lang="en-US" sz="3000" dirty="0" err="1" smtClean="0">
                <a:solidFill>
                  <a:srgbClr val="333333"/>
                </a:solidFill>
              </a:rPr>
              <a:t>ppn</a:t>
            </a:r>
            <a:r>
              <a:rPr lang="en-US" sz="3000" dirty="0" smtClean="0">
                <a:solidFill>
                  <a:srgbClr val="333333"/>
                </a:solidFill>
              </a:rPr>
              <a:t> translation 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3000" dirty="0" smtClean="0">
                <a:solidFill>
                  <a:srgbClr val="333333"/>
                </a:solidFill>
              </a:rPr>
              <a:t>OS notifies TLB of </a:t>
            </a:r>
            <a:r>
              <a:rPr lang="en-US" sz="3000" dirty="0" err="1" smtClean="0">
                <a:solidFill>
                  <a:srgbClr val="333333"/>
                </a:solidFill>
              </a:rPr>
              <a:t>vpn</a:t>
            </a:r>
            <a:r>
              <a:rPr lang="en-US" sz="3000" dirty="0" smtClean="0">
                <a:solidFill>
                  <a:srgbClr val="333333"/>
                </a:solidFill>
              </a:rPr>
              <a:t>-&gt;</a:t>
            </a:r>
            <a:r>
              <a:rPr lang="en-US" sz="3000" dirty="0" err="1" smtClean="0">
                <a:solidFill>
                  <a:srgbClr val="333333"/>
                </a:solidFill>
              </a:rPr>
              <a:t>ppn</a:t>
            </a:r>
            <a:r>
              <a:rPr lang="en-US" sz="3000" dirty="0" smtClean="0">
                <a:solidFill>
                  <a:srgbClr val="333333"/>
                </a:solidFill>
              </a:rPr>
              <a:t> for future accesses</a:t>
            </a:r>
            <a:endParaRPr lang="en-US" sz="30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38150"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000" dirty="0" smtClean="0">
                <a:solidFill>
                  <a:srgbClr val="FFFFFF"/>
                </a:solidFill>
              </a:rPr>
              <a:t>Approach 1:</a:t>
            </a:r>
            <a:br>
              <a:rPr lang="en-US" sz="6000" dirty="0" smtClean="0">
                <a:solidFill>
                  <a:srgbClr val="FFFFFF"/>
                </a:solidFill>
              </a:rPr>
            </a:br>
            <a:r>
              <a:rPr lang="en-US" sz="6000" dirty="0" smtClean="0">
                <a:solidFill>
                  <a:srgbClr val="FFFFFF"/>
                </a:solidFill>
              </a:rPr>
              <a:t>Inverted Page </a:t>
            </a:r>
            <a:r>
              <a:rPr lang="en-US" sz="6000" dirty="0" err="1" smtClean="0">
                <a:solidFill>
                  <a:srgbClr val="FFFFFF"/>
                </a:solidFill>
              </a:rPr>
              <a:t>TAble</a:t>
            </a:r>
            <a:endParaRPr sz="6000" dirty="0">
              <a:solidFill>
                <a:srgbClr val="FFFFFF"/>
              </a:solidFill>
            </a:endParaRPr>
          </a:p>
        </p:txBody>
      </p:sp>
      <p:sp>
        <p:nvSpPr>
          <p:cNvPr id="255" name="Shape 255"/>
          <p:cNvSpPr>
            <a:spLocks noGrp="1"/>
          </p:cNvSpPr>
          <p:nvPr>
            <p:ph type="body" idx="4294967295"/>
          </p:nvPr>
        </p:nvSpPr>
        <p:spPr>
          <a:xfrm>
            <a:off x="304218" y="2317844"/>
            <a:ext cx="12426755" cy="711229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600" dirty="0" smtClean="0"/>
              <a:t>Inverted Page Tables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3200" dirty="0" smtClean="0">
                <a:ea typeface="ＭＳ Ｐゴシック" charset="-128"/>
              </a:rPr>
              <a:t>Only need entries for virtual pages </a:t>
            </a:r>
            <a:r>
              <a:rPr lang="en-US" sz="3200" dirty="0" err="1" smtClean="0">
                <a:ea typeface="ＭＳ Ｐゴシック" charset="-128"/>
              </a:rPr>
              <a:t>w</a:t>
            </a:r>
            <a:r>
              <a:rPr lang="en-US" sz="3200" dirty="0" smtClean="0">
                <a:ea typeface="ＭＳ Ｐゴシック" charset="-128"/>
              </a:rPr>
              <a:t>/ valid physical mappings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None/>
            </a:pPr>
            <a:endParaRPr lang="en-US" sz="3200" dirty="0" smtClean="0">
              <a:solidFill>
                <a:schemeClr val="tx1"/>
              </a:solidFill>
              <a:ea typeface="ＭＳ Ｐゴシック" charset="-128"/>
            </a:endParaRPr>
          </a:p>
          <a:p>
            <a:pPr marL="323010" indent="-28575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rgbClr val="333333"/>
                </a:solidFill>
                <a:ea typeface="ＭＳ Ｐゴシック" charset="-128"/>
              </a:rPr>
              <a:t>Naïve approach: </a:t>
            </a:r>
            <a:br>
              <a:rPr lang="en-US" sz="3200" dirty="0" smtClean="0">
                <a:solidFill>
                  <a:srgbClr val="333333"/>
                </a:solidFill>
                <a:ea typeface="ＭＳ Ｐゴシック" charset="-128"/>
              </a:rPr>
            </a:br>
            <a:r>
              <a:rPr lang="en-US" sz="3200" dirty="0" smtClean="0">
                <a:solidFill>
                  <a:schemeClr val="bg1"/>
                </a:solidFill>
                <a:ea typeface="ＭＳ Ｐゴシック" charset="-128"/>
              </a:rPr>
              <a:t>Search</a:t>
            </a:r>
            <a:r>
              <a:rPr lang="en-US" sz="3200" dirty="0" smtClean="0">
                <a:solidFill>
                  <a:schemeClr val="tx1"/>
                </a:solidFill>
                <a:ea typeface="ＭＳ Ｐゴシック" charset="-128"/>
              </a:rPr>
              <a:t> </a:t>
            </a:r>
            <a:r>
              <a:rPr lang="en-US" sz="3200" dirty="0" smtClean="0">
                <a:solidFill>
                  <a:srgbClr val="333333"/>
                </a:solidFill>
                <a:ea typeface="ＭＳ Ｐゴシック" charset="-128"/>
              </a:rPr>
              <a:t>through data structure &lt;</a:t>
            </a:r>
            <a:r>
              <a:rPr lang="en-US" sz="3200" dirty="0" err="1" smtClean="0">
                <a:solidFill>
                  <a:srgbClr val="333333"/>
                </a:solidFill>
                <a:ea typeface="ＭＳ Ｐゴシック" charset="-128"/>
              </a:rPr>
              <a:t>ppn</a:t>
            </a:r>
            <a:r>
              <a:rPr lang="en-US" sz="3200" dirty="0" smtClean="0">
                <a:solidFill>
                  <a:srgbClr val="333333"/>
                </a:solidFill>
                <a:ea typeface="ＭＳ Ｐゴシック" charset="-128"/>
              </a:rPr>
              <a:t>, </a:t>
            </a:r>
            <a:r>
              <a:rPr lang="en-US" sz="3200" dirty="0" err="1" smtClean="0">
                <a:solidFill>
                  <a:srgbClr val="333333"/>
                </a:solidFill>
                <a:ea typeface="ＭＳ Ｐゴシック" charset="-128"/>
              </a:rPr>
              <a:t>vpn+asid</a:t>
            </a:r>
            <a:r>
              <a:rPr lang="en-US" sz="3200" dirty="0" smtClean="0">
                <a:solidFill>
                  <a:srgbClr val="333333"/>
                </a:solidFill>
                <a:ea typeface="ＭＳ Ｐゴシック" charset="-128"/>
              </a:rPr>
              <a:t>&gt; to find match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3200" dirty="0" smtClean="0">
                <a:solidFill>
                  <a:srgbClr val="333333"/>
                </a:solidFill>
                <a:ea typeface="ＭＳ Ｐゴシック" charset="-128"/>
              </a:rPr>
              <a:t>Too much time to search entire table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None/>
            </a:pPr>
            <a:endParaRPr lang="en-US" sz="3200" dirty="0" smtClean="0">
              <a:solidFill>
                <a:srgbClr val="333333"/>
              </a:solidFill>
              <a:ea typeface="ＭＳ Ｐゴシック" charset="-128"/>
            </a:endParaRPr>
          </a:p>
          <a:p>
            <a:pPr marL="323010" indent="-28575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rgbClr val="333333"/>
                </a:solidFill>
              </a:rPr>
              <a:t>Better: Find possible matches entries by </a:t>
            </a:r>
            <a:r>
              <a:rPr lang="en-US" sz="3200" dirty="0" smtClean="0">
                <a:solidFill>
                  <a:schemeClr val="bg1"/>
                </a:solidFill>
              </a:rPr>
              <a:t>hashing</a:t>
            </a:r>
            <a:r>
              <a:rPr lang="en-US" sz="3200" dirty="0" smtClean="0">
                <a:solidFill>
                  <a:srgbClr val="333333"/>
                </a:solidFill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</a:rPr>
              <a:t>vpn+asid</a:t>
            </a:r>
            <a:endParaRPr lang="en-US" sz="3200" dirty="0" smtClean="0">
              <a:solidFill>
                <a:srgbClr val="333333"/>
              </a:solidFill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3200" dirty="0" smtClean="0">
                <a:solidFill>
                  <a:srgbClr val="333333"/>
                </a:solidFill>
                <a:ea typeface="ＭＳ Ｐゴシック" charset="-128"/>
              </a:rPr>
              <a:t>Smaller number of entries to search for exact match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endParaRPr lang="en-US" sz="3200" dirty="0" smtClean="0">
              <a:solidFill>
                <a:srgbClr val="333333"/>
              </a:solidFill>
              <a:ea typeface="ＭＳ Ｐゴシック" charset="-128"/>
            </a:endParaRPr>
          </a:p>
          <a:p>
            <a:pPr marL="323010" indent="-28575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500" dirty="0" smtClean="0">
                <a:solidFill>
                  <a:srgbClr val="333333"/>
                </a:solidFill>
                <a:ea typeface="ＭＳ Ｐゴシック" charset="-128"/>
              </a:rPr>
              <a:t>Managing inverted page table requires software-controlled </a:t>
            </a:r>
            <a:r>
              <a:rPr lang="en-US" sz="3500" dirty="0" smtClean="0">
                <a:solidFill>
                  <a:srgbClr val="333333"/>
                </a:solidFill>
                <a:ea typeface="ＭＳ Ｐゴシック" charset="-128"/>
              </a:rPr>
              <a:t>TLB</a:t>
            </a:r>
          </a:p>
          <a:p>
            <a:pPr marL="323010" indent="-285750">
              <a:lnSpc>
                <a:spcPct val="80000"/>
              </a:lnSpc>
              <a:spcBef>
                <a:spcPct val="20000"/>
              </a:spcBef>
              <a:buNone/>
            </a:pPr>
            <a:endParaRPr lang="en-US" sz="3500" dirty="0">
              <a:solidFill>
                <a:srgbClr val="333333"/>
              </a:solidFill>
              <a:ea typeface="ＭＳ Ｐゴシック" charset="-128"/>
            </a:endParaRPr>
          </a:p>
          <a:p>
            <a:pPr marL="323010" indent="-28575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500" dirty="0" smtClean="0">
                <a:solidFill>
                  <a:srgbClr val="333333"/>
                </a:solidFill>
                <a:ea typeface="ＭＳ Ｐゴシック" charset="-128"/>
              </a:rPr>
              <a:t>For hardware-controlled TLB, need well-defined, simple approach</a:t>
            </a:r>
            <a:endParaRPr lang="en-US" sz="3500" dirty="0" smtClean="0">
              <a:solidFill>
                <a:srgbClr val="333333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Other </a:t>
            </a:r>
            <a:r>
              <a:rPr sz="6480" dirty="0" smtClean="0">
                <a:solidFill>
                  <a:srgbClr val="FFFFFF"/>
                </a:solidFill>
              </a:rPr>
              <a:t>Approach</a:t>
            </a:r>
            <a:r>
              <a:rPr lang="en-US" sz="6480" dirty="0" smtClean="0">
                <a:solidFill>
                  <a:srgbClr val="FFFFFF"/>
                </a:solidFill>
              </a:rPr>
              <a:t>es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352" name="Shape 352"/>
          <p:cNvSpPr>
            <a:spLocks noGrp="1"/>
          </p:cNvSpPr>
          <p:nvPr>
            <p:ph type="body" idx="4294967295"/>
          </p:nvPr>
        </p:nvSpPr>
        <p:spPr>
          <a:xfrm>
            <a:off x="555591" y="2349596"/>
            <a:ext cx="11099800" cy="4892675"/>
          </a:xfrm>
          <a:prstGeom prst="rect">
            <a:avLst/>
          </a:prstGeom>
        </p:spPr>
        <p:txBody>
          <a:bodyPr/>
          <a:lstStyle/>
          <a:p>
            <a:pPr marL="742950" lvl="0" indent="-742950"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Inverted </a:t>
            </a:r>
            <a:r>
              <a:rPr lang="en-US" sz="3800" dirty="0" err="1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Pagetables</a:t>
            </a:r>
            <a:endParaRPr sz="3800" dirty="0" smtClean="0">
              <a:solidFill>
                <a:srgbClr val="333333"/>
              </a:solidFill>
              <a:effectLst/>
            </a:endParaRPr>
          </a:p>
          <a:p>
            <a:pPr marL="742950" lvl="0" indent="-742950"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Segmented </a:t>
            </a:r>
            <a:r>
              <a:rPr sz="3800" dirty="0" err="1" smtClean="0">
                <a:solidFill>
                  <a:srgbClr val="333333"/>
                </a:solidFill>
                <a:effectLst/>
              </a:rPr>
              <a:t>P</a:t>
            </a:r>
            <a:r>
              <a:rPr lang="en-US" sz="3800" dirty="0" err="1" smtClean="0">
                <a:solidFill>
                  <a:srgbClr val="333333"/>
                </a:solidFill>
                <a:effectLst/>
              </a:rPr>
              <a:t>agetables</a:t>
            </a:r>
            <a:endParaRPr sz="3800" dirty="0" smtClean="0">
              <a:solidFill>
                <a:srgbClr val="333333"/>
              </a:solidFill>
              <a:effectLst/>
            </a:endParaRPr>
          </a:p>
          <a:p>
            <a:pPr marL="742950" lvl="0" indent="-742950"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Multi-level </a:t>
            </a:r>
            <a:r>
              <a:rPr lang="en-US" sz="3800" dirty="0" err="1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Pagetables</a:t>
            </a:r>
            <a:endParaRPr lang="en-US" sz="3800" dirty="0" smtClean="0">
              <a:solidFill>
                <a:srgbClr val="333333"/>
              </a:solidFill>
              <a:effectLst/>
              <a:ea typeface="Helvetica"/>
              <a:cs typeface="Helvetica"/>
              <a:sym typeface="Helvetica"/>
            </a:endParaRPr>
          </a:p>
          <a:p>
            <a:pPr marL="1162890" lvl="1" indent="-742950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Page </a:t>
            </a:r>
            <a:r>
              <a:rPr lang="en-US" sz="3500" dirty="0" smtClean="0">
                <a:solidFill>
                  <a:srgbClr val="333333"/>
                </a:solidFill>
                <a:effectLst/>
              </a:rPr>
              <a:t>the page tables</a:t>
            </a:r>
          </a:p>
          <a:p>
            <a:pPr marL="1162890" lvl="1" indent="-742950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Page the </a:t>
            </a:r>
            <a:r>
              <a:rPr lang="en-US" sz="3500" dirty="0" err="1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pagetables</a:t>
            </a:r>
            <a:r>
              <a:rPr lang="en-US" sz="3500" dirty="0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 </a:t>
            </a:r>
            <a:r>
              <a:rPr lang="en-US" sz="3500" dirty="0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of page tables</a:t>
            </a:r>
            <a:r>
              <a:rPr lang="en-US" sz="3800" dirty="0" smtClean="0">
                <a:solidFill>
                  <a:srgbClr val="333333"/>
                </a:solidFill>
                <a:effectLst/>
              </a:rPr>
              <a:t>…</a:t>
            </a:r>
            <a:endParaRPr sz="3800" dirty="0">
              <a:solidFill>
                <a:srgbClr val="333333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1737</TotalTime>
  <Words>1344</Words>
  <Application>Microsoft Macintosh PowerPoint</Application>
  <PresentationFormat>Custom</PresentationFormat>
  <Paragraphs>322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Avenir Book</vt:lpstr>
      <vt:lpstr>Calibri</vt:lpstr>
      <vt:lpstr>Calisto MT</vt:lpstr>
      <vt:lpstr>Courier</vt:lpstr>
      <vt:lpstr>Helvetica</vt:lpstr>
      <vt:lpstr>Helvetica Light</vt:lpstr>
      <vt:lpstr>ＭＳ Ｐゴシック</vt:lpstr>
      <vt:lpstr>Perpetua Titling MT</vt:lpstr>
      <vt:lpstr>Times</vt:lpstr>
      <vt:lpstr>Wingdings</vt:lpstr>
      <vt:lpstr>Arial</vt:lpstr>
      <vt:lpstr>Precedent</vt:lpstr>
      <vt:lpstr>Virtualizing Memory: Smaller Page TAbles</vt:lpstr>
      <vt:lpstr>Announcements</vt:lpstr>
      <vt:lpstr>Disadvantages of Paging</vt:lpstr>
      <vt:lpstr>QUIZ: How big are page Tables?</vt:lpstr>
      <vt:lpstr>Why ARE Page Tables so Large?</vt:lpstr>
      <vt:lpstr>Many invalid PT entries</vt:lpstr>
      <vt:lpstr>Avoid  simple linear Page Table</vt:lpstr>
      <vt:lpstr>Approach 1: Inverted Page TAble</vt:lpstr>
      <vt:lpstr>Other Approaches</vt:lpstr>
      <vt:lpstr>valid Ptes are Contiguous</vt:lpstr>
      <vt:lpstr>Combine Paging and Segmentation</vt:lpstr>
      <vt:lpstr>Quiz: Paging and Segmentation</vt:lpstr>
      <vt:lpstr>Advantages of Paging and Segmentation</vt:lpstr>
      <vt:lpstr>Disadvantages of Paging and Segmentation</vt:lpstr>
      <vt:lpstr>Other Approaches</vt:lpstr>
      <vt:lpstr>3) Multilevel  Page Tables</vt:lpstr>
      <vt:lpstr>Quiz: Multilevel </vt:lpstr>
      <vt:lpstr>QUIZ: Address format for multilevel Paging</vt:lpstr>
      <vt:lpstr>Problem with 2 levels?</vt:lpstr>
      <vt:lpstr>QUIZ: FULL SYSTEM WITH TLBS</vt:lpstr>
      <vt:lpstr>Summary:  Better PAGE TABLES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[537] Smaller Page Tables</dc:title>
  <cp:lastModifiedBy>ANDREA C ARPACI-DUSSEAU</cp:lastModifiedBy>
  <cp:revision>16</cp:revision>
  <cp:lastPrinted>2015-09-25T16:37:20Z</cp:lastPrinted>
  <dcterms:created xsi:type="dcterms:W3CDTF">2015-09-23T19:20:22Z</dcterms:created>
  <dcterms:modified xsi:type="dcterms:W3CDTF">2015-09-25T16:37:31Z</dcterms:modified>
</cp:coreProperties>
</file>