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handoutMasterIdLst>
    <p:handoutMasterId r:id="rId44"/>
  </p:handoutMasterIdLst>
  <p:sldIdLst>
    <p:sldId id="256" r:id="rId2"/>
    <p:sldId id="316" r:id="rId3"/>
    <p:sldId id="271" r:id="rId4"/>
    <p:sldId id="290" r:id="rId5"/>
    <p:sldId id="291" r:id="rId6"/>
    <p:sldId id="292" r:id="rId7"/>
    <p:sldId id="293" r:id="rId8"/>
    <p:sldId id="295" r:id="rId9"/>
    <p:sldId id="296" r:id="rId10"/>
    <p:sldId id="297" r:id="rId11"/>
    <p:sldId id="298" r:id="rId12"/>
    <p:sldId id="299" r:id="rId13"/>
    <p:sldId id="272" r:id="rId14"/>
    <p:sldId id="273" r:id="rId15"/>
    <p:sldId id="274" r:id="rId16"/>
    <p:sldId id="275" r:id="rId17"/>
    <p:sldId id="301" r:id="rId18"/>
    <p:sldId id="276" r:id="rId19"/>
    <p:sldId id="277" r:id="rId20"/>
    <p:sldId id="278" r:id="rId21"/>
    <p:sldId id="279" r:id="rId22"/>
    <p:sldId id="281" r:id="rId23"/>
    <p:sldId id="283" r:id="rId24"/>
    <p:sldId id="284" r:id="rId25"/>
    <p:sldId id="313" r:id="rId26"/>
    <p:sldId id="315" r:id="rId27"/>
    <p:sldId id="285" r:id="rId28"/>
    <p:sldId id="286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288" r:id="rId41"/>
    <p:sldId id="289" r:id="rId42"/>
    <p:sldId id="317" r:id="rId43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Chalkboard" charset="0"/>
        <a:ea typeface="+mn-ea"/>
        <a:cs typeface="+mn-cs"/>
      </a:defRPr>
    </a:lvl5pPr>
    <a:lvl6pPr marL="22860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6pPr>
    <a:lvl7pPr marL="27432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7pPr>
    <a:lvl8pPr marL="32004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8pPr>
    <a:lvl9pPr marL="3657600" algn="l" defTabSz="457200" rtl="0" eaLnBrk="1" latinLnBrk="0" hangingPunct="1">
      <a:defRPr sz="2800" kern="1200">
        <a:solidFill>
          <a:schemeClr val="tx2"/>
        </a:solidFill>
        <a:latin typeface="Chalkboard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422"/>
    <p:restoredTop sz="90878"/>
  </p:normalViewPr>
  <p:slideViewPr>
    <p:cSldViewPr>
      <p:cViewPr varScale="1">
        <p:scale>
          <a:sx n="92" d="100"/>
          <a:sy n="92" d="100"/>
        </p:scale>
        <p:origin x="19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handoutMaster" Target="handoutMasters/handoutMaster1.xml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612C02-00E1-9240-9354-F0938BC095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92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36C3F-3E96-9F48-96E9-4B4C1BE065D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356E0A5A-A0FF-9A49-9005-7D12884AAF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3E43-AE50-914C-B578-89F3FD206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65C3E43-AE50-914C-B578-89F3FD206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ADBB-C604-CF46-AC30-10145358EB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1A84-EB07-8B49-BDEF-5976A21B540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792A4-C0C7-AD4C-9996-D5F46C4C3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3E43-AE50-914C-B578-89F3FD206EF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C513-9D52-E648-ADC7-3E94B13EA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67E6D-7A15-F24C-9EA0-DAD2ABADF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110B-E70E-E943-9931-560A5BDF0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A0DF-F49A-6546-8237-B6FEC4A66D7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35957-EA41-714A-AFCB-F02B3846D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EBFA3501-6F40-8549-92D5-A477C5C630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65C3E43-AE50-914C-B578-89F3FD206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71874"/>
            <a:ext cx="8458200" cy="2600325"/>
          </a:xfrm>
        </p:spPr>
        <p:txBody>
          <a:bodyPr/>
          <a:lstStyle/>
          <a:p>
            <a:pPr marL="609600" indent="-609600" algn="l"/>
            <a:r>
              <a:rPr lang="en-US" dirty="0"/>
              <a:t>Questions answered in this lecture:</a:t>
            </a:r>
          </a:p>
          <a:p>
            <a:pPr marL="990600" lvl="1" indent="-533400" algn="l"/>
            <a:r>
              <a:rPr lang="en-US" dirty="0">
                <a:solidFill>
                  <a:schemeClr val="bg2"/>
                </a:solidFill>
                <a:effectLst/>
              </a:rPr>
              <a:t>How to run process when not enough physical memory?</a:t>
            </a:r>
          </a:p>
          <a:p>
            <a:pPr marL="990600" lvl="1" indent="-533400" algn="l"/>
            <a:r>
              <a:rPr lang="en-US" dirty="0">
                <a:solidFill>
                  <a:schemeClr val="bg2"/>
                </a:solidFill>
                <a:effectLst/>
              </a:rPr>
              <a:t>When should a page be moved from disk to memory?</a:t>
            </a:r>
          </a:p>
          <a:p>
            <a:pPr marL="990600" lvl="1" indent="-533400" algn="l"/>
            <a:r>
              <a:rPr lang="en-US" dirty="0">
                <a:solidFill>
                  <a:schemeClr val="bg2"/>
                </a:solidFill>
                <a:effectLst/>
              </a:rPr>
              <a:t>What page in memory should be replaced?</a:t>
            </a:r>
          </a:p>
          <a:p>
            <a:pPr marL="990600" lvl="1" indent="-533400" algn="l"/>
            <a:r>
              <a:rPr lang="en-US" dirty="0">
                <a:solidFill>
                  <a:schemeClr val="bg2"/>
                </a:solidFill>
                <a:effectLst/>
              </a:rPr>
              <a:t>How can the LRU page be approximated efficiently?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0" y="381000"/>
            <a:ext cx="41910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UNIVERSITY of WISCONSIN-MADISON</a:t>
            </a:r>
            <a:br>
              <a:rPr lang="en-US" sz="1600">
                <a:solidFill>
                  <a:schemeClr val="tx1"/>
                </a:solidFill>
              </a:rPr>
            </a:br>
            <a:r>
              <a:rPr lang="en-US" sz="1600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CS 537</a:t>
            </a:r>
            <a:br>
              <a:rPr lang="en-US" sz="1400">
                <a:solidFill>
                  <a:schemeClr val="tx1"/>
                </a:solidFill>
              </a:rPr>
            </a:br>
            <a:r>
              <a:rPr lang="en-US" sz="140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2578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Andrea C. Arpaci-Dusseau</a:t>
            </a:r>
            <a:br>
              <a:rPr lang="en-US" sz="1400">
                <a:solidFill>
                  <a:schemeClr val="tx1"/>
                </a:solidFill>
              </a:rPr>
            </a:br>
            <a:r>
              <a:rPr lang="en-US" sz="1400">
                <a:solidFill>
                  <a:schemeClr val="tx1"/>
                </a:solidFill>
              </a:rPr>
              <a:t>Remzi H. Arpaci-Dusseau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807881" y="3251005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802512" y="806189"/>
            <a:ext cx="2018110" cy="2650588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807881" y="608971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1277415" y="1077780"/>
            <a:ext cx="946275" cy="146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168" name="Shape 168"/>
          <p:cNvSpPr/>
          <p:nvPr/>
        </p:nvSpPr>
        <p:spPr>
          <a:xfrm>
            <a:off x="1112678" y="1101964"/>
            <a:ext cx="1397776" cy="109347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5942451" y="638644"/>
            <a:ext cx="2393668" cy="3122341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1154433" y="1124639"/>
            <a:ext cx="630253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71" name="Shape 171"/>
          <p:cNvSpPr/>
          <p:nvPr/>
        </p:nvSpPr>
        <p:spPr>
          <a:xfrm>
            <a:off x="1824161" y="1124639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72" name="Shape 172"/>
          <p:cNvSpPr/>
          <p:nvPr/>
        </p:nvSpPr>
        <p:spPr>
          <a:xfrm>
            <a:off x="1824161" y="1517546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73" name="Shape 173"/>
          <p:cNvSpPr/>
          <p:nvPr/>
        </p:nvSpPr>
        <p:spPr>
          <a:xfrm>
            <a:off x="1154433" y="1517546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74" name="Shape 174"/>
          <p:cNvSpPr/>
          <p:nvPr/>
        </p:nvSpPr>
        <p:spPr>
          <a:xfrm>
            <a:off x="6546926" y="810754"/>
            <a:ext cx="1057931" cy="2867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/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175" name="Shape 175"/>
          <p:cNvSpPr/>
          <p:nvPr/>
        </p:nvSpPr>
        <p:spPr>
          <a:xfrm>
            <a:off x="6150182" y="752981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76" name="Shape 176"/>
          <p:cNvSpPr/>
          <p:nvPr/>
        </p:nvSpPr>
        <p:spPr>
          <a:xfrm>
            <a:off x="6512247" y="767452"/>
            <a:ext cx="630252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77" name="Shape 177"/>
          <p:cNvSpPr/>
          <p:nvPr/>
        </p:nvSpPr>
        <p:spPr>
          <a:xfrm>
            <a:off x="7181973" y="767452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78" name="Shape 178"/>
          <p:cNvSpPr/>
          <p:nvPr/>
        </p:nvSpPr>
        <p:spPr>
          <a:xfrm>
            <a:off x="7181973" y="1160358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79" name="Shape 179"/>
          <p:cNvSpPr/>
          <p:nvPr/>
        </p:nvSpPr>
        <p:spPr>
          <a:xfrm>
            <a:off x="6512247" y="1160358"/>
            <a:ext cx="630252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80" name="Shape 180"/>
          <p:cNvSpPr/>
          <p:nvPr/>
        </p:nvSpPr>
        <p:spPr>
          <a:xfrm>
            <a:off x="6254689" y="257142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181" name="Shape 181"/>
          <p:cNvSpPr/>
          <p:nvPr/>
        </p:nvSpPr>
        <p:spPr>
          <a:xfrm>
            <a:off x="3769232" y="3302695"/>
            <a:ext cx="1605537" cy="1198619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3745352" y="2921193"/>
            <a:ext cx="163666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Phys Memory</a:t>
            </a:r>
          </a:p>
        </p:txBody>
      </p:sp>
      <p:sp>
        <p:nvSpPr>
          <p:cNvPr id="183" name="Shape 183"/>
          <p:cNvSpPr/>
          <p:nvPr/>
        </p:nvSpPr>
        <p:spPr>
          <a:xfrm>
            <a:off x="4591737" y="3386104"/>
            <a:ext cx="630253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84" name="Shape 184"/>
          <p:cNvSpPr/>
          <p:nvPr/>
        </p:nvSpPr>
        <p:spPr>
          <a:xfrm>
            <a:off x="3922010" y="3386104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cxnSp>
        <p:nvCxnSpPr>
          <p:cNvPr id="185" name="Connector 185"/>
          <p:cNvCxnSpPr>
            <a:stCxn id="170" idx="0"/>
            <a:endCxn id="176" idx="0"/>
          </p:cNvCxnSpPr>
          <p:nvPr/>
        </p:nvCxnSpPr>
        <p:spPr>
          <a:xfrm flipV="1">
            <a:off x="1469560" y="948133"/>
            <a:ext cx="5357813" cy="357188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sp>
        <p:nvSpPr>
          <p:cNvPr id="190" name="Shape 190"/>
          <p:cNvSpPr/>
          <p:nvPr/>
        </p:nvSpPr>
        <p:spPr>
          <a:xfrm>
            <a:off x="2454540" y="931321"/>
            <a:ext cx="4730020" cy="304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909" extrusionOk="0">
                <a:moveTo>
                  <a:pt x="0" y="16909"/>
                </a:moveTo>
                <a:cubicBezTo>
                  <a:pt x="7034" y="-1020"/>
                  <a:pt x="14234" y="-4691"/>
                  <a:pt x="21600" y="5897"/>
                </a:cubicBezTo>
              </a:path>
            </a:pathLst>
          </a:custGeom>
          <a:ln w="50800">
            <a:solidFill>
              <a:srgbClr val="0065C1"/>
            </a:solidFill>
            <a:miter lim="400000"/>
            <a:head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cxnSp>
        <p:nvCxnSpPr>
          <p:cNvPr id="187" name="Connector 187"/>
          <p:cNvCxnSpPr>
            <a:stCxn id="184" idx="0"/>
            <a:endCxn id="179" idx="0"/>
          </p:cNvCxnSpPr>
          <p:nvPr/>
        </p:nvCxnSpPr>
        <p:spPr>
          <a:xfrm flipV="1">
            <a:off x="4237136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cxnSp>
        <p:nvCxnSpPr>
          <p:cNvPr id="188" name="Connector 188"/>
          <p:cNvCxnSpPr>
            <a:stCxn id="183" idx="0"/>
            <a:endCxn id="178" idx="0"/>
          </p:cNvCxnSpPr>
          <p:nvPr/>
        </p:nvCxnSpPr>
        <p:spPr>
          <a:xfrm flipV="1">
            <a:off x="4906862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sp>
        <p:nvSpPr>
          <p:cNvPr id="189" name="Shape 189"/>
          <p:cNvSpPr/>
          <p:nvPr/>
        </p:nvSpPr>
        <p:spPr>
          <a:xfrm>
            <a:off x="3638455" y="1420274"/>
            <a:ext cx="1711952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access LibB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/>
        </p:nvSpPr>
        <p:spPr>
          <a:xfrm>
            <a:off x="807881" y="3251005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802512" y="806189"/>
            <a:ext cx="2018110" cy="2650588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807881" y="608971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1277415" y="1077780"/>
            <a:ext cx="946275" cy="146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196" name="Shape 196"/>
          <p:cNvSpPr/>
          <p:nvPr/>
        </p:nvSpPr>
        <p:spPr>
          <a:xfrm>
            <a:off x="1112678" y="1101964"/>
            <a:ext cx="1397776" cy="109347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5942451" y="638644"/>
            <a:ext cx="2393668" cy="3122341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1154433" y="1124639"/>
            <a:ext cx="630253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99" name="Shape 199"/>
          <p:cNvSpPr/>
          <p:nvPr/>
        </p:nvSpPr>
        <p:spPr>
          <a:xfrm>
            <a:off x="1824161" y="1517546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200" name="Shape 200"/>
          <p:cNvSpPr/>
          <p:nvPr/>
        </p:nvSpPr>
        <p:spPr>
          <a:xfrm>
            <a:off x="1154433" y="1517546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201" name="Shape 201"/>
          <p:cNvSpPr/>
          <p:nvPr/>
        </p:nvSpPr>
        <p:spPr>
          <a:xfrm>
            <a:off x="6546926" y="810754"/>
            <a:ext cx="1057931" cy="2867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/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202" name="Shape 202"/>
          <p:cNvSpPr/>
          <p:nvPr/>
        </p:nvSpPr>
        <p:spPr>
          <a:xfrm>
            <a:off x="6150182" y="752981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6512247" y="767452"/>
            <a:ext cx="630252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204" name="Shape 204"/>
          <p:cNvSpPr/>
          <p:nvPr/>
        </p:nvSpPr>
        <p:spPr>
          <a:xfrm>
            <a:off x="7181973" y="767452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205" name="Shape 205"/>
          <p:cNvSpPr/>
          <p:nvPr/>
        </p:nvSpPr>
        <p:spPr>
          <a:xfrm>
            <a:off x="7181973" y="1160358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206" name="Shape 206"/>
          <p:cNvSpPr/>
          <p:nvPr/>
        </p:nvSpPr>
        <p:spPr>
          <a:xfrm>
            <a:off x="6512247" y="1160358"/>
            <a:ext cx="630252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207" name="Shape 207"/>
          <p:cNvSpPr/>
          <p:nvPr/>
        </p:nvSpPr>
        <p:spPr>
          <a:xfrm>
            <a:off x="6254689" y="257142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208" name="Shape 208"/>
          <p:cNvSpPr/>
          <p:nvPr/>
        </p:nvSpPr>
        <p:spPr>
          <a:xfrm>
            <a:off x="3769232" y="3302695"/>
            <a:ext cx="1605537" cy="1198619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3745352" y="2921193"/>
            <a:ext cx="163666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Phys Memory</a:t>
            </a:r>
          </a:p>
        </p:txBody>
      </p:sp>
      <p:sp>
        <p:nvSpPr>
          <p:cNvPr id="210" name="Shape 210"/>
          <p:cNvSpPr/>
          <p:nvPr/>
        </p:nvSpPr>
        <p:spPr>
          <a:xfrm>
            <a:off x="4591737" y="3386104"/>
            <a:ext cx="630253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211" name="Shape 211"/>
          <p:cNvSpPr/>
          <p:nvPr/>
        </p:nvSpPr>
        <p:spPr>
          <a:xfrm>
            <a:off x="3922010" y="3386104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219" name="Shape 219"/>
          <p:cNvSpPr/>
          <p:nvPr/>
        </p:nvSpPr>
        <p:spPr>
          <a:xfrm>
            <a:off x="5003266" y="1037429"/>
            <a:ext cx="2181294" cy="27731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5019" y="13254"/>
                  <a:pt x="12219" y="6054"/>
                  <a:pt x="21600" y="0"/>
                </a:cubicBezTo>
              </a:path>
            </a:pathLst>
          </a:custGeom>
          <a:ln w="50800">
            <a:solidFill>
              <a:srgbClr val="0065C1"/>
            </a:solidFill>
            <a:miter lim="400000"/>
            <a:head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cxnSp>
        <p:nvCxnSpPr>
          <p:cNvPr id="213" name="Connector 213"/>
          <p:cNvCxnSpPr>
            <a:stCxn id="211" idx="0"/>
            <a:endCxn id="206" idx="0"/>
          </p:cNvCxnSpPr>
          <p:nvPr/>
        </p:nvCxnSpPr>
        <p:spPr>
          <a:xfrm flipV="1">
            <a:off x="4237136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cxnSp>
        <p:nvCxnSpPr>
          <p:cNvPr id="214" name="Connector 214"/>
          <p:cNvCxnSpPr>
            <a:stCxn id="210" idx="0"/>
            <a:endCxn id="205" idx="0"/>
          </p:cNvCxnSpPr>
          <p:nvPr/>
        </p:nvCxnSpPr>
        <p:spPr>
          <a:xfrm flipV="1">
            <a:off x="4906862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sp>
        <p:nvSpPr>
          <p:cNvPr id="215" name="Shape 215"/>
          <p:cNvSpPr/>
          <p:nvPr/>
        </p:nvSpPr>
        <p:spPr>
          <a:xfrm>
            <a:off x="3397514" y="1049319"/>
            <a:ext cx="217527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copy (or move)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to RAM</a:t>
            </a:r>
          </a:p>
        </p:txBody>
      </p:sp>
      <p:sp>
        <p:nvSpPr>
          <p:cNvPr id="216" name="Shape 216"/>
          <p:cNvSpPr/>
          <p:nvPr/>
        </p:nvSpPr>
        <p:spPr>
          <a:xfrm>
            <a:off x="4605382" y="3810621"/>
            <a:ext cx="630253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217" name="Shape 217"/>
          <p:cNvSpPr/>
          <p:nvPr/>
        </p:nvSpPr>
        <p:spPr>
          <a:xfrm>
            <a:off x="1824161" y="1124639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cxnSp>
        <p:nvCxnSpPr>
          <p:cNvPr id="218" name="Connector 218"/>
          <p:cNvCxnSpPr>
            <a:stCxn id="198" idx="0"/>
            <a:endCxn id="203" idx="0"/>
          </p:cNvCxnSpPr>
          <p:nvPr/>
        </p:nvCxnSpPr>
        <p:spPr>
          <a:xfrm flipV="1">
            <a:off x="1469560" y="948133"/>
            <a:ext cx="5357813" cy="357188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/>
        </p:nvSpPr>
        <p:spPr>
          <a:xfrm>
            <a:off x="807881" y="3251005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2" name="Shape 222"/>
          <p:cNvSpPr/>
          <p:nvPr/>
        </p:nvSpPr>
        <p:spPr>
          <a:xfrm>
            <a:off x="802512" y="806189"/>
            <a:ext cx="2018110" cy="2650588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807881" y="608971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1277415" y="1077780"/>
            <a:ext cx="946275" cy="146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225" name="Shape 225"/>
          <p:cNvSpPr/>
          <p:nvPr/>
        </p:nvSpPr>
        <p:spPr>
          <a:xfrm>
            <a:off x="1112678" y="1101964"/>
            <a:ext cx="1397776" cy="109347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5942451" y="638644"/>
            <a:ext cx="2393668" cy="3122341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1154433" y="1124639"/>
            <a:ext cx="630253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228" name="Shape 228"/>
          <p:cNvSpPr/>
          <p:nvPr/>
        </p:nvSpPr>
        <p:spPr>
          <a:xfrm>
            <a:off x="1824161" y="1517546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229" name="Shape 229"/>
          <p:cNvSpPr/>
          <p:nvPr/>
        </p:nvSpPr>
        <p:spPr>
          <a:xfrm>
            <a:off x="1154433" y="1517546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230" name="Shape 230"/>
          <p:cNvSpPr/>
          <p:nvPr/>
        </p:nvSpPr>
        <p:spPr>
          <a:xfrm>
            <a:off x="6546926" y="810754"/>
            <a:ext cx="1057931" cy="2867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/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231" name="Shape 231"/>
          <p:cNvSpPr/>
          <p:nvPr/>
        </p:nvSpPr>
        <p:spPr>
          <a:xfrm>
            <a:off x="6150182" y="752981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32" name="Shape 232"/>
          <p:cNvSpPr/>
          <p:nvPr/>
        </p:nvSpPr>
        <p:spPr>
          <a:xfrm>
            <a:off x="6512247" y="767452"/>
            <a:ext cx="630252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233" name="Shape 233"/>
          <p:cNvSpPr/>
          <p:nvPr/>
        </p:nvSpPr>
        <p:spPr>
          <a:xfrm>
            <a:off x="7181973" y="767452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234" name="Shape 234"/>
          <p:cNvSpPr/>
          <p:nvPr/>
        </p:nvSpPr>
        <p:spPr>
          <a:xfrm>
            <a:off x="7181973" y="1160358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235" name="Shape 235"/>
          <p:cNvSpPr/>
          <p:nvPr/>
        </p:nvSpPr>
        <p:spPr>
          <a:xfrm>
            <a:off x="6512247" y="1160358"/>
            <a:ext cx="630252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236" name="Shape 236"/>
          <p:cNvSpPr/>
          <p:nvPr/>
        </p:nvSpPr>
        <p:spPr>
          <a:xfrm>
            <a:off x="6254689" y="257142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237" name="Shape 237"/>
          <p:cNvSpPr/>
          <p:nvPr/>
        </p:nvSpPr>
        <p:spPr>
          <a:xfrm>
            <a:off x="3769232" y="3302695"/>
            <a:ext cx="1605537" cy="1198619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3745352" y="2921193"/>
            <a:ext cx="163666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Phys Memory</a:t>
            </a:r>
          </a:p>
        </p:txBody>
      </p:sp>
      <p:sp>
        <p:nvSpPr>
          <p:cNvPr id="239" name="Shape 239"/>
          <p:cNvSpPr/>
          <p:nvPr/>
        </p:nvSpPr>
        <p:spPr>
          <a:xfrm>
            <a:off x="4591737" y="3386104"/>
            <a:ext cx="630253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240" name="Shape 240"/>
          <p:cNvSpPr/>
          <p:nvPr/>
        </p:nvSpPr>
        <p:spPr>
          <a:xfrm>
            <a:off x="3922010" y="3386104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248" name="Shape 248"/>
          <p:cNvSpPr/>
          <p:nvPr/>
        </p:nvSpPr>
        <p:spPr>
          <a:xfrm>
            <a:off x="5003266" y="1037429"/>
            <a:ext cx="2181294" cy="27731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5019" y="13254"/>
                  <a:pt x="12219" y="6054"/>
                  <a:pt x="21600" y="0"/>
                </a:cubicBezTo>
              </a:path>
            </a:pathLst>
          </a:custGeom>
          <a:ln w="50800">
            <a:solidFill>
              <a:srgbClr val="0065C1"/>
            </a:solidFill>
            <a:miter lim="400000"/>
            <a:head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cxnSp>
        <p:nvCxnSpPr>
          <p:cNvPr id="242" name="Connector 242"/>
          <p:cNvCxnSpPr>
            <a:stCxn id="240" idx="0"/>
            <a:endCxn id="235" idx="0"/>
          </p:cNvCxnSpPr>
          <p:nvPr/>
        </p:nvCxnSpPr>
        <p:spPr>
          <a:xfrm flipV="1">
            <a:off x="4237136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cxnSp>
        <p:nvCxnSpPr>
          <p:cNvPr id="243" name="Connector 243"/>
          <p:cNvCxnSpPr>
            <a:stCxn id="239" idx="0"/>
            <a:endCxn id="234" idx="0"/>
          </p:cNvCxnSpPr>
          <p:nvPr/>
        </p:nvCxnSpPr>
        <p:spPr>
          <a:xfrm flipV="1">
            <a:off x="4906862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sp>
        <p:nvSpPr>
          <p:cNvPr id="244" name="Shape 244"/>
          <p:cNvSpPr/>
          <p:nvPr/>
        </p:nvSpPr>
        <p:spPr>
          <a:xfrm>
            <a:off x="2974900" y="1315733"/>
            <a:ext cx="302903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500" smtClean="0">
                <a:solidFill>
                  <a:srgbClr val="FFFFFF"/>
                </a:solidFill>
              </a:rPr>
              <a:t>C</a:t>
            </a:r>
            <a:r>
              <a:rPr sz="2500" smtClean="0">
                <a:solidFill>
                  <a:srgbClr val="FFFFFF"/>
                </a:solidFill>
              </a:rPr>
              <a:t>alled</a:t>
            </a:r>
            <a:r>
              <a:rPr lang="en-US" sz="2500" smtClean="0">
                <a:solidFill>
                  <a:srgbClr val="FFFFFF"/>
                </a:solidFill>
              </a:rPr>
              <a:t> </a:t>
            </a:r>
            <a:r>
              <a:rPr sz="2500" smtClean="0">
                <a:solidFill>
                  <a:srgbClr val="FFFFFF"/>
                </a:solidFill>
              </a:rPr>
              <a:t>“</a:t>
            </a:r>
            <a:r>
              <a:rPr sz="2500" b="1" smtClean="0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rPr>
              <a:t>paging</a:t>
            </a:r>
            <a:r>
              <a:rPr sz="2500" dirty="0">
                <a:solidFill>
                  <a:srgbClr val="FFFFFF"/>
                </a:solidFill>
              </a:rPr>
              <a:t>” in</a:t>
            </a:r>
          </a:p>
        </p:txBody>
      </p:sp>
      <p:sp>
        <p:nvSpPr>
          <p:cNvPr id="245" name="Shape 245"/>
          <p:cNvSpPr/>
          <p:nvPr/>
        </p:nvSpPr>
        <p:spPr>
          <a:xfrm>
            <a:off x="4605382" y="3810621"/>
            <a:ext cx="630253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246" name="Shape 246"/>
          <p:cNvSpPr/>
          <p:nvPr/>
        </p:nvSpPr>
        <p:spPr>
          <a:xfrm>
            <a:off x="1824161" y="1124639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cxnSp>
        <p:nvCxnSpPr>
          <p:cNvPr id="247" name="Connector 247"/>
          <p:cNvCxnSpPr>
            <a:stCxn id="227" idx="0"/>
            <a:endCxn id="232" idx="0"/>
          </p:cNvCxnSpPr>
          <p:nvPr/>
        </p:nvCxnSpPr>
        <p:spPr>
          <a:xfrm flipV="1">
            <a:off x="1469560" y="948133"/>
            <a:ext cx="5357813" cy="357188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2753"/>
            <a:ext cx="8534400" cy="1283167"/>
          </a:xfrm>
        </p:spPr>
        <p:txBody>
          <a:bodyPr/>
          <a:lstStyle/>
          <a:p>
            <a:r>
              <a:rPr lang="en-US" dirty="0"/>
              <a:t>Locality </a:t>
            </a:r>
            <a:r>
              <a:rPr lang="en-US" dirty="0" smtClean="0"/>
              <a:t>of Reference</a:t>
            </a:r>
            <a:endParaRPr lang="en-US" dirty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8839200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Leverage </a:t>
            </a:r>
            <a:r>
              <a:rPr lang="en-US" sz="2400" dirty="0">
                <a:solidFill>
                  <a:schemeClr val="folHlink"/>
                </a:solidFill>
              </a:rPr>
              <a:t>locality of reference</a:t>
            </a:r>
            <a:r>
              <a:rPr lang="en-US" sz="2400" dirty="0"/>
              <a:t> within processes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Spatial:</a:t>
            </a:r>
            <a:r>
              <a:rPr lang="en-US" sz="2000" dirty="0"/>
              <a:t> reference memory addresses </a:t>
            </a:r>
            <a:r>
              <a:rPr lang="en-US" sz="2000" b="1" dirty="0"/>
              <a:t>near </a:t>
            </a:r>
            <a:r>
              <a:rPr lang="en-US" sz="2000" dirty="0"/>
              <a:t>previously referenced addresses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Temporal:</a:t>
            </a:r>
            <a:r>
              <a:rPr lang="en-US" sz="2000" dirty="0"/>
              <a:t> reference memory addresses that have referenced in the past</a:t>
            </a:r>
          </a:p>
          <a:p>
            <a:pPr lvl="1"/>
            <a:r>
              <a:rPr lang="en-US" sz="2000" dirty="0"/>
              <a:t>Processes spend majority of time in small portion of code</a:t>
            </a:r>
          </a:p>
          <a:p>
            <a:pPr lvl="2"/>
            <a:r>
              <a:rPr lang="en-US" sz="1800" dirty="0"/>
              <a:t>Estimate: 90% of time in 10% of code</a:t>
            </a:r>
          </a:p>
          <a:p>
            <a:pPr>
              <a:buNone/>
            </a:pPr>
            <a:r>
              <a:rPr lang="en-US" sz="2400" dirty="0"/>
              <a:t>Implication: </a:t>
            </a:r>
          </a:p>
          <a:p>
            <a:pPr lvl="1"/>
            <a:r>
              <a:rPr lang="en-US" sz="2000" dirty="0"/>
              <a:t>Process only uses small amount of address space at any moment</a:t>
            </a:r>
          </a:p>
          <a:p>
            <a:pPr lvl="1"/>
            <a:r>
              <a:rPr lang="en-US" sz="2000" dirty="0"/>
              <a:t>Only small amount of address space must be resident in physical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458200" cy="762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Leverage </a:t>
            </a:r>
            <a:r>
              <a:rPr lang="en-US" sz="2400" dirty="0">
                <a:solidFill>
                  <a:schemeClr val="folHlink"/>
                </a:solidFill>
              </a:rPr>
              <a:t>memory hierarchy</a:t>
            </a:r>
            <a:r>
              <a:rPr lang="en-US" sz="2400" dirty="0"/>
              <a:t> of machine architecture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Each layer acts as “backing store” for layer above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195589" name="AutoShape 5"/>
          <p:cNvSpPr>
            <a:spLocks noChangeArrowheads="1"/>
          </p:cNvSpPr>
          <p:nvPr/>
        </p:nvSpPr>
        <p:spPr bwMode="auto">
          <a:xfrm>
            <a:off x="838200" y="2209800"/>
            <a:ext cx="7162800" cy="3810000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0" name="AutoShape 6"/>
          <p:cNvSpPr>
            <a:spLocks noChangeArrowheads="1"/>
          </p:cNvSpPr>
          <p:nvPr/>
        </p:nvSpPr>
        <p:spPr bwMode="auto">
          <a:xfrm>
            <a:off x="1905000" y="2209800"/>
            <a:ext cx="5029200" cy="2667000"/>
          </a:xfrm>
          <a:prstGeom prst="triangle">
            <a:avLst>
              <a:gd name="adj" fmla="val 4955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5591" name="AutoShape 7"/>
          <p:cNvSpPr>
            <a:spLocks noChangeArrowheads="1"/>
          </p:cNvSpPr>
          <p:nvPr/>
        </p:nvSpPr>
        <p:spPr bwMode="auto">
          <a:xfrm>
            <a:off x="2743200" y="2209800"/>
            <a:ext cx="3352800" cy="1752600"/>
          </a:xfrm>
          <a:prstGeom prst="triangle">
            <a:avLst>
              <a:gd name="adj" fmla="val 49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2" name="AutoShape 8"/>
          <p:cNvSpPr>
            <a:spLocks noChangeArrowheads="1"/>
          </p:cNvSpPr>
          <p:nvPr/>
        </p:nvSpPr>
        <p:spPr bwMode="auto">
          <a:xfrm>
            <a:off x="3429000" y="2209800"/>
            <a:ext cx="1981200" cy="990600"/>
          </a:xfrm>
          <a:prstGeom prst="triangle">
            <a:avLst>
              <a:gd name="adj" fmla="val 4905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3" name="Text Box 9"/>
          <p:cNvSpPr txBox="1">
            <a:spLocks noChangeArrowheads="1"/>
          </p:cNvSpPr>
          <p:nvPr/>
        </p:nvSpPr>
        <p:spPr bwMode="auto">
          <a:xfrm>
            <a:off x="3048000" y="5181600"/>
            <a:ext cx="2797175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disk storage</a:t>
            </a:r>
          </a:p>
        </p:txBody>
      </p:sp>
      <p:sp>
        <p:nvSpPr>
          <p:cNvPr id="195595" name="Text Box 11"/>
          <p:cNvSpPr txBox="1">
            <a:spLocks noChangeArrowheads="1"/>
          </p:cNvSpPr>
          <p:nvPr/>
        </p:nvSpPr>
        <p:spPr bwMode="auto">
          <a:xfrm>
            <a:off x="3124200" y="4191000"/>
            <a:ext cx="23195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main memory</a:t>
            </a:r>
          </a:p>
        </p:txBody>
      </p:sp>
      <p:sp>
        <p:nvSpPr>
          <p:cNvPr id="195596" name="Text Box 12"/>
          <p:cNvSpPr txBox="1">
            <a:spLocks noChangeArrowheads="1"/>
          </p:cNvSpPr>
          <p:nvPr/>
        </p:nvSpPr>
        <p:spPr bwMode="auto">
          <a:xfrm>
            <a:off x="3733800" y="3352800"/>
            <a:ext cx="1104900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cache</a:t>
            </a:r>
          </a:p>
        </p:txBody>
      </p: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3733800" y="2667000"/>
            <a:ext cx="12049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registers</a:t>
            </a:r>
          </a:p>
        </p:txBody>
      </p:sp>
      <p:sp>
        <p:nvSpPr>
          <p:cNvPr id="195598" name="Line 14"/>
          <p:cNvSpPr>
            <a:spLocks noChangeShapeType="1"/>
          </p:cNvSpPr>
          <p:nvPr/>
        </p:nvSpPr>
        <p:spPr bwMode="auto">
          <a:xfrm>
            <a:off x="381000" y="2133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9" name="Line 15"/>
          <p:cNvSpPr>
            <a:spLocks noChangeShapeType="1"/>
          </p:cNvSpPr>
          <p:nvPr/>
        </p:nvSpPr>
        <p:spPr bwMode="auto">
          <a:xfrm>
            <a:off x="8001000" y="2133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600" name="Line 16"/>
          <p:cNvSpPr>
            <a:spLocks noChangeShapeType="1"/>
          </p:cNvSpPr>
          <p:nvPr/>
        </p:nvSpPr>
        <p:spPr bwMode="auto">
          <a:xfrm>
            <a:off x="8763000" y="21336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601" name="Text Box 17"/>
          <p:cNvSpPr txBox="1">
            <a:spLocks noChangeArrowheads="1"/>
          </p:cNvSpPr>
          <p:nvPr/>
        </p:nvSpPr>
        <p:spPr bwMode="auto">
          <a:xfrm>
            <a:off x="441325" y="2143125"/>
            <a:ext cx="6270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size</a:t>
            </a:r>
          </a:p>
        </p:txBody>
      </p:sp>
      <p:sp>
        <p:nvSpPr>
          <p:cNvPr id="195602" name="Text Box 18"/>
          <p:cNvSpPr txBox="1">
            <a:spLocks noChangeArrowheads="1"/>
          </p:cNvSpPr>
          <p:nvPr/>
        </p:nvSpPr>
        <p:spPr bwMode="auto">
          <a:xfrm>
            <a:off x="7010400" y="2438400"/>
            <a:ext cx="8255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speed</a:t>
            </a:r>
          </a:p>
        </p:txBody>
      </p:sp>
      <p:sp>
        <p:nvSpPr>
          <p:cNvPr id="195603" name="Text Box 19"/>
          <p:cNvSpPr txBox="1">
            <a:spLocks noChangeArrowheads="1"/>
          </p:cNvSpPr>
          <p:nvPr/>
        </p:nvSpPr>
        <p:spPr bwMode="auto">
          <a:xfrm>
            <a:off x="8153400" y="2438400"/>
            <a:ext cx="6588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Intuition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610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Idea: OS keeps unreferenced pages on disk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Slower, cheaper backing store than memory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Process can run when not all pages are loaded into main memory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OS and hardware cooperate to provide illusion of large disk as fast as main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Same behavior as if all of address space in main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Hopefully have similar performance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Requirements: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OS must have </a:t>
            </a:r>
            <a:r>
              <a:rPr lang="en-US" sz="2000" b="1" dirty="0"/>
              <a:t>mechanism </a:t>
            </a:r>
            <a:r>
              <a:rPr lang="en-US" sz="2000" dirty="0"/>
              <a:t>to identify location of each page in address space </a:t>
            </a:r>
            <a:r>
              <a:rPr lang="en-US" sz="2000" dirty="0" smtClean="0">
                <a:sym typeface="Wingdings"/>
              </a:rPr>
              <a:t> in</a:t>
            </a:r>
            <a:r>
              <a:rPr lang="en-US" sz="2000" dirty="0" smtClean="0"/>
              <a:t> </a:t>
            </a:r>
            <a:r>
              <a:rPr lang="en-US" sz="2000" dirty="0"/>
              <a:t>memory or on disk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OS must have </a:t>
            </a:r>
            <a:r>
              <a:rPr lang="en-US" sz="2000" b="1" dirty="0"/>
              <a:t>policy</a:t>
            </a:r>
            <a:r>
              <a:rPr lang="en-US" sz="2000" dirty="0"/>
              <a:t> for determining which pages live in memory and which on disk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Address Space Mechanisms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151607" y="1874837"/>
            <a:ext cx="8839200" cy="4297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Each page in virtual address space maps to one of three locations: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Physical main memory: Small, fast, expensive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Disk (backing store): Large, slow, cheap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Nothing (error): Free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Extend page tables with an extra bit: </a:t>
            </a:r>
            <a:r>
              <a:rPr lang="en-US" sz="2400" dirty="0">
                <a:latin typeface="Courier" charset="0"/>
              </a:rPr>
              <a:t>present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ourier" charset="0"/>
              </a:rPr>
              <a:t>permissions (</a:t>
            </a:r>
            <a:r>
              <a:rPr lang="en-US" sz="2000" dirty="0" err="1">
                <a:latin typeface="Courier" charset="0"/>
              </a:rPr>
              <a:t>r/w</a:t>
            </a:r>
            <a:r>
              <a:rPr lang="en-US" sz="2000" dirty="0">
                <a:latin typeface="Courier" charset="0"/>
              </a:rPr>
              <a:t>), valid, present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Page in memory: </a:t>
            </a:r>
            <a:r>
              <a:rPr lang="en-US" sz="2000" dirty="0">
                <a:latin typeface="Courier" charset="0"/>
              </a:rPr>
              <a:t>present</a:t>
            </a:r>
            <a:r>
              <a:rPr lang="en-US" sz="2000" dirty="0"/>
              <a:t> bit set in PTE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Page on disk: </a:t>
            </a:r>
            <a:r>
              <a:rPr lang="en-US" sz="2000" dirty="0">
                <a:latin typeface="Courier" charset="0"/>
              </a:rPr>
              <a:t>present</a:t>
            </a:r>
            <a:r>
              <a:rPr lang="en-US" sz="2000" dirty="0"/>
              <a:t> bit cleared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PTE points to block on disk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Causes trap into OS when page is referenced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Trap: page fault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Present Bit</a:t>
            </a:r>
          </a:p>
        </p:txBody>
      </p:sp>
      <p:sp>
        <p:nvSpPr>
          <p:cNvPr id="271" name="Shape 271"/>
          <p:cNvSpPr/>
          <p:nvPr/>
        </p:nvSpPr>
        <p:spPr>
          <a:xfrm>
            <a:off x="3684571" y="1828800"/>
            <a:ext cx="597750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PFN</a:t>
            </a:r>
            <a:r>
              <a:rPr sz="1700" dirty="0" smtClean="0">
                <a:solidFill>
                  <a:srgbClr val="333333"/>
                </a:solidFill>
              </a:rPr>
              <a:t>	valid	</a:t>
            </a:r>
            <a:r>
              <a:rPr lang="en-US" sz="1700" dirty="0" smtClean="0">
                <a:solidFill>
                  <a:srgbClr val="333333"/>
                </a:solidFill>
              </a:rPr>
              <a:t>	</a:t>
            </a:r>
            <a:r>
              <a:rPr sz="1700" dirty="0" smtClean="0">
                <a:solidFill>
                  <a:srgbClr val="333333"/>
                </a:solidFill>
              </a:rPr>
              <a:t>prot	</a:t>
            </a:r>
            <a:r>
              <a:rPr lang="en-US" sz="1700" dirty="0" smtClean="0">
                <a:solidFill>
                  <a:srgbClr val="333333"/>
                </a:solidFill>
              </a:rPr>
              <a:t>       </a:t>
            </a:r>
            <a:r>
              <a:rPr sz="1700" dirty="0" smtClean="0">
                <a:solidFill>
                  <a:srgbClr val="333333"/>
                </a:solidFill>
              </a:rPr>
              <a:t>present</a:t>
            </a:r>
            <a:endParaRPr sz="1700" dirty="0">
              <a:solidFill>
                <a:srgbClr val="333333"/>
              </a:solidFill>
            </a:endParaRPr>
          </a:p>
        </p:txBody>
      </p:sp>
      <p:sp>
        <p:nvSpPr>
          <p:cNvPr id="272" name="Shape 272"/>
          <p:cNvSpPr/>
          <p:nvPr/>
        </p:nvSpPr>
        <p:spPr>
          <a:xfrm>
            <a:off x="3711360" y="2096691"/>
            <a:ext cx="6026915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10</a:t>
            </a:r>
            <a:r>
              <a:rPr sz="1700" dirty="0" smtClean="0">
                <a:solidFill>
                  <a:srgbClr val="333333"/>
                </a:solidFill>
              </a:rPr>
              <a:t>	1</a:t>
            </a:r>
            <a:r>
              <a:rPr sz="1700" dirty="0">
                <a:solidFill>
                  <a:srgbClr val="333333"/>
                </a:solidFill>
              </a:rPr>
              <a:t>		r-x		1</a:t>
            </a:r>
          </a:p>
        </p:txBody>
      </p:sp>
      <p:sp>
        <p:nvSpPr>
          <p:cNvPr id="273" name="Shape 273"/>
          <p:cNvSpPr/>
          <p:nvPr/>
        </p:nvSpPr>
        <p:spPr>
          <a:xfrm>
            <a:off x="3711361" y="2334071"/>
            <a:ext cx="59507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74" name="Shape 274"/>
          <p:cNvSpPr/>
          <p:nvPr/>
        </p:nvSpPr>
        <p:spPr>
          <a:xfrm>
            <a:off x="3711361" y="2571453"/>
            <a:ext cx="60269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23</a:t>
            </a:r>
            <a:r>
              <a:rPr sz="1700" dirty="0" smtClean="0">
                <a:solidFill>
                  <a:srgbClr val="333333"/>
                </a:solidFill>
              </a:rPr>
              <a:t>	1</a:t>
            </a:r>
            <a:r>
              <a:rPr sz="1700" dirty="0">
                <a:solidFill>
                  <a:srgbClr val="333333"/>
                </a:solidFill>
              </a:rPr>
              <a:t>		rw-		0</a:t>
            </a:r>
          </a:p>
        </p:txBody>
      </p:sp>
      <p:sp>
        <p:nvSpPr>
          <p:cNvPr id="275" name="Shape 275"/>
          <p:cNvSpPr/>
          <p:nvPr/>
        </p:nvSpPr>
        <p:spPr>
          <a:xfrm>
            <a:off x="3674632" y="4696989"/>
            <a:ext cx="61793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28</a:t>
            </a:r>
            <a:r>
              <a:rPr sz="1700" dirty="0" smtClean="0">
                <a:solidFill>
                  <a:srgbClr val="333333"/>
                </a:solidFill>
              </a:rPr>
              <a:t>	1</a:t>
            </a:r>
            <a:r>
              <a:rPr sz="1700" dirty="0">
                <a:solidFill>
                  <a:srgbClr val="333333"/>
                </a:solidFill>
              </a:rPr>
              <a:t>		rw-		0</a:t>
            </a:r>
          </a:p>
        </p:txBody>
      </p:sp>
      <p:sp>
        <p:nvSpPr>
          <p:cNvPr id="276" name="Shape 276"/>
          <p:cNvSpPr/>
          <p:nvPr/>
        </p:nvSpPr>
        <p:spPr>
          <a:xfrm>
            <a:off x="3711361" y="4945261"/>
            <a:ext cx="60269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4</a:t>
            </a:r>
            <a:r>
              <a:rPr sz="1700" dirty="0" smtClean="0">
                <a:solidFill>
                  <a:srgbClr val="333333"/>
                </a:solidFill>
              </a:rPr>
              <a:t>	1</a:t>
            </a:r>
            <a:r>
              <a:rPr sz="1700" dirty="0">
                <a:solidFill>
                  <a:srgbClr val="333333"/>
                </a:solidFill>
              </a:rPr>
              <a:t>		rw-		1</a:t>
            </a:r>
          </a:p>
        </p:txBody>
      </p:sp>
      <p:sp>
        <p:nvSpPr>
          <p:cNvPr id="278" name="Shape 278"/>
          <p:cNvSpPr/>
          <p:nvPr/>
        </p:nvSpPr>
        <p:spPr>
          <a:xfrm>
            <a:off x="3711361" y="2808833"/>
            <a:ext cx="59507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79" name="Shape 279"/>
          <p:cNvSpPr/>
          <p:nvPr/>
        </p:nvSpPr>
        <p:spPr>
          <a:xfrm>
            <a:off x="3711361" y="3046214"/>
            <a:ext cx="60269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80" name="Shape 280"/>
          <p:cNvSpPr/>
          <p:nvPr/>
        </p:nvSpPr>
        <p:spPr>
          <a:xfrm>
            <a:off x="3711361" y="3283595"/>
            <a:ext cx="59507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81" name="Shape 281"/>
          <p:cNvSpPr/>
          <p:nvPr/>
        </p:nvSpPr>
        <p:spPr>
          <a:xfrm>
            <a:off x="3711361" y="3520976"/>
            <a:ext cx="59507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82" name="Shape 282"/>
          <p:cNvSpPr/>
          <p:nvPr/>
        </p:nvSpPr>
        <p:spPr>
          <a:xfrm>
            <a:off x="3711361" y="3758356"/>
            <a:ext cx="61793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83" name="Shape 283"/>
          <p:cNvSpPr/>
          <p:nvPr/>
        </p:nvSpPr>
        <p:spPr>
          <a:xfrm>
            <a:off x="3711361" y="3995738"/>
            <a:ext cx="61793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84" name="Shape 284"/>
          <p:cNvSpPr/>
          <p:nvPr/>
        </p:nvSpPr>
        <p:spPr>
          <a:xfrm>
            <a:off x="3711361" y="4233118"/>
            <a:ext cx="59507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285" name="Shape 285"/>
          <p:cNvSpPr/>
          <p:nvPr/>
        </p:nvSpPr>
        <p:spPr>
          <a:xfrm>
            <a:off x="3711361" y="4470499"/>
            <a:ext cx="61793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dirty="0">
                <a:solidFill>
                  <a:srgbClr val="333333"/>
                </a:solidFill>
              </a:rPr>
              <a:t>-</a:t>
            </a:r>
            <a:r>
              <a:rPr sz="1700" dirty="0" smtClean="0">
                <a:solidFill>
                  <a:srgbClr val="333333"/>
                </a:solidFill>
              </a:rPr>
              <a:t>	0</a:t>
            </a:r>
            <a:r>
              <a:rPr sz="1700" dirty="0">
                <a:solidFill>
                  <a:srgbClr val="333333"/>
                </a:solidFill>
              </a:rPr>
              <a:t>		-		-</a:t>
            </a:r>
          </a:p>
        </p:txBody>
      </p:sp>
      <p:sp>
        <p:nvSpPr>
          <p:cNvPr id="18" name="Shape 303"/>
          <p:cNvSpPr/>
          <p:nvPr/>
        </p:nvSpPr>
        <p:spPr>
          <a:xfrm>
            <a:off x="225040" y="2796374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36C5D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" name="Shape 304"/>
          <p:cNvSpPr/>
          <p:nvPr/>
        </p:nvSpPr>
        <p:spPr>
          <a:xfrm>
            <a:off x="223231" y="2178418"/>
            <a:ext cx="2018110" cy="853118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20" name="Shape 305"/>
          <p:cNvSpPr/>
          <p:nvPr/>
        </p:nvSpPr>
        <p:spPr>
          <a:xfrm>
            <a:off x="228600" y="1981200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36C5D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" name="Shape 306"/>
          <p:cNvSpPr/>
          <p:nvPr/>
        </p:nvSpPr>
        <p:spPr>
          <a:xfrm>
            <a:off x="425958" y="4011803"/>
            <a:ext cx="1605536" cy="1198619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" name="Shape 307"/>
          <p:cNvSpPr/>
          <p:nvPr/>
        </p:nvSpPr>
        <p:spPr>
          <a:xfrm>
            <a:off x="402078" y="3630301"/>
            <a:ext cx="163666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Phys Memory</a:t>
            </a:r>
          </a:p>
        </p:txBody>
      </p:sp>
      <p:sp>
        <p:nvSpPr>
          <p:cNvPr id="23" name="Shape 308"/>
          <p:cNvSpPr/>
          <p:nvPr/>
        </p:nvSpPr>
        <p:spPr>
          <a:xfrm>
            <a:off x="936832" y="1576473"/>
            <a:ext cx="545409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24" name="Shape 309"/>
          <p:cNvSpPr/>
          <p:nvPr/>
        </p:nvSpPr>
        <p:spPr>
          <a:xfrm flipH="1">
            <a:off x="2103277" y="2304208"/>
            <a:ext cx="1478869" cy="2270476"/>
          </a:xfrm>
          <a:prstGeom prst="line">
            <a:avLst/>
          </a:prstGeom>
          <a:ln w="50800">
            <a:solidFill>
              <a:schemeClr val="bg1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" name="Shape 310"/>
          <p:cNvSpPr/>
          <p:nvPr/>
        </p:nvSpPr>
        <p:spPr>
          <a:xfrm flipH="1" flipV="1">
            <a:off x="2101648" y="4150143"/>
            <a:ext cx="1487706" cy="927810"/>
          </a:xfrm>
          <a:prstGeom prst="line">
            <a:avLst/>
          </a:prstGeom>
          <a:ln w="50800">
            <a:solidFill>
              <a:schemeClr val="bg1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6" name="Shape 311"/>
          <p:cNvSpPr/>
          <p:nvPr/>
        </p:nvSpPr>
        <p:spPr>
          <a:xfrm flipH="1" flipV="1">
            <a:off x="2285999" y="2514600"/>
            <a:ext cx="1447800" cy="228600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" name="Shape 312"/>
          <p:cNvSpPr/>
          <p:nvPr/>
        </p:nvSpPr>
        <p:spPr>
          <a:xfrm flipH="1" flipV="1">
            <a:off x="2209798" y="2819398"/>
            <a:ext cx="1524001" cy="1981201"/>
          </a:xfrm>
          <a:prstGeom prst="line">
            <a:avLst/>
          </a:prstGeom>
          <a:ln w="50800">
            <a:solidFill>
              <a:srgbClr val="736C5D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8" name="Shape 342"/>
          <p:cNvSpPr/>
          <p:nvPr/>
        </p:nvSpPr>
        <p:spPr>
          <a:xfrm>
            <a:off x="1828800" y="2743200"/>
            <a:ext cx="327646" cy="242336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11DBE3"/>
                </a:solidFill>
              </a:defRPr>
            </a:pPr>
            <a:endParaRPr/>
          </a:p>
        </p:txBody>
      </p:sp>
      <p:sp>
        <p:nvSpPr>
          <p:cNvPr id="29" name="Shape 342"/>
          <p:cNvSpPr/>
          <p:nvPr/>
        </p:nvSpPr>
        <p:spPr>
          <a:xfrm>
            <a:off x="1600200" y="4876800"/>
            <a:ext cx="327646" cy="242336"/>
          </a:xfrm>
          <a:prstGeom prst="rect">
            <a:avLst/>
          </a:prstGeom>
          <a:solidFill>
            <a:srgbClr val="9B6C34"/>
          </a:solidFill>
          <a:ln w="12700">
            <a:solidFill>
              <a:srgbClr val="9B6C34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11DBE3"/>
                </a:solidFill>
              </a:defRPr>
            </a:pPr>
            <a:endParaRPr/>
          </a:p>
        </p:txBody>
      </p:sp>
      <p:sp>
        <p:nvSpPr>
          <p:cNvPr id="30" name="Shape 310"/>
          <p:cNvSpPr/>
          <p:nvPr/>
        </p:nvSpPr>
        <p:spPr>
          <a:xfrm flipH="1">
            <a:off x="2031493" y="4926741"/>
            <a:ext cx="1702305" cy="67326"/>
          </a:xfrm>
          <a:prstGeom prst="line">
            <a:avLst/>
          </a:prstGeom>
          <a:ln w="50800">
            <a:solidFill>
              <a:schemeClr val="bg1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" name="Shape 275"/>
          <p:cNvSpPr/>
          <p:nvPr/>
        </p:nvSpPr>
        <p:spPr>
          <a:xfrm>
            <a:off x="3726686" y="4695458"/>
            <a:ext cx="6179314" cy="333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700" b="1" dirty="0" smtClean="0">
                <a:solidFill>
                  <a:schemeClr val="bg1"/>
                </a:solidFill>
              </a:rPr>
              <a:t>16</a:t>
            </a:r>
            <a:r>
              <a:rPr sz="1700" b="1" dirty="0" smtClean="0">
                <a:solidFill>
                  <a:schemeClr val="bg1"/>
                </a:solidFill>
              </a:rPr>
              <a:t>	1</a:t>
            </a:r>
            <a:r>
              <a:rPr sz="1700" b="1" dirty="0">
                <a:solidFill>
                  <a:schemeClr val="bg1"/>
                </a:solidFill>
              </a:rPr>
              <a:t>		rw-		</a:t>
            </a:r>
            <a:r>
              <a:rPr lang="en-US" sz="1700" b="1" dirty="0" smtClean="0">
                <a:solidFill>
                  <a:schemeClr val="bg1"/>
                </a:solidFill>
              </a:rPr>
              <a:t>1</a:t>
            </a:r>
            <a:endParaRPr sz="17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6832" y="5791200"/>
            <a:ext cx="3853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+mn-lt"/>
              </a:rPr>
              <a:t>What if access </a:t>
            </a:r>
            <a:r>
              <a:rPr lang="en-US" dirty="0" err="1" smtClean="0">
                <a:solidFill>
                  <a:schemeClr val="bg2"/>
                </a:solidFill>
                <a:latin typeface="+mn-lt"/>
              </a:rPr>
              <a:t>vpn</a:t>
            </a:r>
            <a:r>
              <a:rPr lang="en-US" dirty="0" smtClean="0">
                <a:solidFill>
                  <a:schemeClr val="bg2"/>
                </a:solidFill>
                <a:latin typeface="+mn-lt"/>
              </a:rPr>
              <a:t> 0xb?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Mechanisms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458200" cy="518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Hardware and OS cooperate to translate addresses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First, hardware checks TLB for virtual address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TLB hit, address translation is done; page in physical memory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If </a:t>
            </a:r>
            <a:r>
              <a:rPr lang="en-US" sz="2400" dirty="0">
                <a:solidFill>
                  <a:schemeClr val="bg1"/>
                </a:solidFill>
              </a:rPr>
              <a:t>TLB miss</a:t>
            </a:r>
            <a:r>
              <a:rPr lang="en-US" sz="2400" dirty="0"/>
              <a:t>...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Hardware or OS walk page tables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PTE designates page is present, then page in physical memory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If </a:t>
            </a:r>
            <a:r>
              <a:rPr lang="en-US" sz="2400" dirty="0">
                <a:solidFill>
                  <a:schemeClr val="bg1"/>
                </a:solidFill>
              </a:rPr>
              <a:t>page fault </a:t>
            </a:r>
            <a:r>
              <a:rPr lang="en-US" sz="2400" dirty="0"/>
              <a:t>(i.e., </a:t>
            </a:r>
            <a:r>
              <a:rPr lang="en-US" sz="2400" dirty="0">
                <a:latin typeface="Courier" charset="0"/>
              </a:rPr>
              <a:t>present</a:t>
            </a:r>
            <a:r>
              <a:rPr lang="en-US" sz="2400" dirty="0"/>
              <a:t> bit is cleared)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Trap into OS (not handled by hardware)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OS selects victim page in memory to replace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Write victim page out to disk if modified (add </a:t>
            </a:r>
            <a:r>
              <a:rPr lang="en-US" sz="1800" dirty="0">
                <a:latin typeface="Courier" charset="0"/>
              </a:rPr>
              <a:t>dirty</a:t>
            </a:r>
            <a:r>
              <a:rPr lang="en-US" sz="1800" dirty="0"/>
              <a:t> bit to PTE)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OS reads referenced page from disk into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Page table is updated, </a:t>
            </a:r>
            <a:r>
              <a:rPr lang="en-US" sz="2000" dirty="0">
                <a:latin typeface="Courier" charset="0"/>
              </a:rPr>
              <a:t>present</a:t>
            </a:r>
            <a:r>
              <a:rPr lang="en-US" sz="2000" dirty="0"/>
              <a:t> bit is set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Process continues </a:t>
            </a:r>
            <a:r>
              <a:rPr lang="en-US" sz="2000" dirty="0" smtClean="0"/>
              <a:t>execution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What should scheduler do?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2753"/>
            <a:ext cx="8839200" cy="1283167"/>
          </a:xfrm>
        </p:spPr>
        <p:txBody>
          <a:bodyPr/>
          <a:lstStyle/>
          <a:p>
            <a:r>
              <a:rPr lang="en-US" dirty="0"/>
              <a:t>Mechanism for </a:t>
            </a:r>
            <a:br>
              <a:rPr lang="en-US" dirty="0"/>
            </a:br>
            <a:r>
              <a:rPr lang="en-US" dirty="0"/>
              <a:t>Continuing a Process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058151" cy="4297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Continuing a process after a page fault is tricky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Want page fault to be transparent to user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Page fault may have occurred in middle of instruction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When instruction is being fetched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When data is being loaded or stored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Requires hardware support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solidFill>
                  <a:schemeClr val="folHlink"/>
                </a:solidFill>
              </a:rPr>
              <a:t>precise interrupts</a:t>
            </a:r>
            <a:r>
              <a:rPr lang="en-US" sz="1800" dirty="0"/>
              <a:t>: stop CPU pipeline such that instructions before faulting instruction have completed, and those after can be restarted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Complexity depends upon instruction set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faulting instruction be restarted from beginning?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Example: </a:t>
            </a:r>
            <a:r>
              <a:rPr lang="en-US" sz="1800" dirty="0">
                <a:latin typeface="Courier" charset="0"/>
              </a:rPr>
              <a:t>move +(SP), R2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Must track side effects so hardware can </a:t>
            </a:r>
            <a:r>
              <a:rPr lang="en-US" sz="1800" dirty="0" smtClean="0"/>
              <a:t>undo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P1 graded: Contact your TA if any problems</a:t>
            </a:r>
          </a:p>
          <a:p>
            <a:pPr marL="0" indent="-295275">
              <a:buNone/>
            </a:pPr>
            <a:r>
              <a:rPr lang="en-US" dirty="0" smtClean="0"/>
              <a:t>P2: </a:t>
            </a:r>
          </a:p>
          <a:p>
            <a:pPr marL="342900" lvl="1" indent="-342900"/>
            <a:r>
              <a:rPr lang="en-US" dirty="0" smtClean="0"/>
              <a:t>Due </a:t>
            </a:r>
            <a:r>
              <a:rPr lang="en-US" dirty="0"/>
              <a:t>date extended to Wednesday, Oct 7 at </a:t>
            </a:r>
            <a:r>
              <a:rPr lang="en-US" dirty="0" smtClean="0"/>
              <a:t>9pm</a:t>
            </a:r>
          </a:p>
          <a:p>
            <a:pPr marL="342900" lvl="1" indent="-342900"/>
            <a:r>
              <a:rPr lang="en-US" dirty="0" smtClean="0"/>
              <a:t>Watch xv6 scheduler video before discussion tomorrow</a:t>
            </a:r>
          </a:p>
          <a:p>
            <a:pPr marL="342900" lvl="1" indent="-342900"/>
            <a:r>
              <a:rPr lang="en-US" dirty="0" smtClean="0"/>
              <a:t>Test scripts for shell very soon</a:t>
            </a:r>
          </a:p>
          <a:p>
            <a:pPr marL="342900" lvl="1" indent="-342900"/>
            <a:endParaRPr lang="en-US" dirty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Exam: Thursday 7:15 – 9:15 </a:t>
            </a:r>
            <a:r>
              <a:rPr lang="en-US" dirty="0">
                <a:effectLst/>
              </a:rPr>
              <a:t>Humanities, Room 3650.</a:t>
            </a:r>
            <a:endParaRPr lang="en-US" dirty="0" smtClean="0"/>
          </a:p>
          <a:p>
            <a:pPr marL="638175" lvl="1" indent="-342900"/>
            <a:r>
              <a:rPr lang="en-US" dirty="0" smtClean="0"/>
              <a:t>Closed book, closed notes; multiple choice</a:t>
            </a:r>
          </a:p>
          <a:p>
            <a:pPr marL="638175" lvl="1" indent="-342900"/>
            <a:r>
              <a:rPr lang="en-US" dirty="0" smtClean="0"/>
              <a:t>Old exams with solutions available (web page), but different…</a:t>
            </a:r>
          </a:p>
          <a:p>
            <a:pPr marL="638175" lvl="1" indent="-342900"/>
            <a:r>
              <a:rPr lang="en-US" dirty="0" smtClean="0"/>
              <a:t>Covers </a:t>
            </a:r>
            <a:r>
              <a:rPr lang="en-US" dirty="0">
                <a:effectLst/>
              </a:rPr>
              <a:t>Chapters 1 - 24 of the text book, excluding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Chapters 9 (Proportional Share), 10 (Multiprocessor Scheduling), 17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effectLst/>
              </a:rPr>
              <a:t>(Free-Space Management), and 23 (VAX/VMS Virtual Memory System).   </a:t>
            </a:r>
            <a:r>
              <a:rPr lang="en-US" dirty="0" smtClean="0">
                <a:effectLst/>
              </a:rPr>
              <a:t>Material from </a:t>
            </a:r>
            <a:r>
              <a:rPr lang="en-US" dirty="0">
                <a:effectLst/>
              </a:rPr>
              <a:t>Project 1 and fork() and exec().</a:t>
            </a:r>
            <a:endParaRPr lang="en-US" dirty="0" smtClean="0"/>
          </a:p>
          <a:p>
            <a:pPr marL="638175" lvl="1" indent="-3429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47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Policies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763000" cy="5029200"/>
          </a:xfrm>
        </p:spPr>
        <p:txBody>
          <a:bodyPr>
            <a:normAutofit/>
          </a:bodyPr>
          <a:lstStyle/>
          <a:p>
            <a:pPr>
              <a:lnSpc>
                <a:spcPct val="180000"/>
              </a:lnSpc>
              <a:buNone/>
            </a:pPr>
            <a:r>
              <a:rPr lang="en-US" sz="2800" dirty="0" smtClean="0"/>
              <a:t>Goal: Minimize number of page faults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Page faults require milliseconds to handle (reading from disk)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Implication: Plenty of time for OS to make good decision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OS </a:t>
            </a:r>
            <a:r>
              <a:rPr lang="en-US" sz="2800" dirty="0"/>
              <a:t>has two </a:t>
            </a:r>
            <a:r>
              <a:rPr lang="en-US" sz="2800" dirty="0" smtClean="0"/>
              <a:t>decisions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Page selection</a:t>
            </a:r>
          </a:p>
          <a:p>
            <a:pPr lvl="2">
              <a:lnSpc>
                <a:spcPct val="90000"/>
              </a:lnSpc>
            </a:pPr>
            <a:r>
              <a:rPr lang="en-US" b="1" dirty="0"/>
              <a:t>When </a:t>
            </a:r>
            <a:r>
              <a:rPr lang="en-US" dirty="0"/>
              <a:t>should a page (or pages) on disk be </a:t>
            </a:r>
            <a:r>
              <a:rPr lang="en-US" b="1" dirty="0"/>
              <a:t>brought into </a:t>
            </a:r>
            <a:r>
              <a:rPr lang="en-US" dirty="0"/>
              <a:t>memory</a:t>
            </a:r>
            <a:r>
              <a:rPr lang="en-US" dirty="0" smtClean="0"/>
              <a:t>?</a:t>
            </a:r>
          </a:p>
          <a:p>
            <a:pPr lvl="2">
              <a:lnSpc>
                <a:spcPct val="90000"/>
              </a:lnSpc>
              <a:buNone/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Page </a:t>
            </a:r>
            <a:r>
              <a:rPr lang="en-US" sz="2400" dirty="0"/>
              <a:t>replacement</a:t>
            </a:r>
          </a:p>
          <a:p>
            <a:pPr lvl="2">
              <a:lnSpc>
                <a:spcPct val="90000"/>
              </a:lnSpc>
            </a:pPr>
            <a:r>
              <a:rPr lang="en-US" b="1" dirty="0"/>
              <a:t>Which r</a:t>
            </a:r>
            <a:r>
              <a:rPr lang="en-US" dirty="0"/>
              <a:t>esident page (or pages) in memory should be </a:t>
            </a:r>
            <a:r>
              <a:rPr lang="en-US" b="1" dirty="0"/>
              <a:t>thrown out </a:t>
            </a:r>
            <a:r>
              <a:rPr lang="en-US" dirty="0"/>
              <a:t>to disk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Selection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51816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When should a page be brought from disk into memory?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>
                <a:solidFill>
                  <a:schemeClr val="folHlink"/>
                </a:solidFill>
              </a:rPr>
              <a:t>Demand </a:t>
            </a:r>
            <a:r>
              <a:rPr lang="en-US" sz="2400" dirty="0">
                <a:solidFill>
                  <a:schemeClr val="folHlink"/>
                </a:solidFill>
              </a:rPr>
              <a:t>paging: Load page only when page fault occurs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/>
              <a:t>Intuition: </a:t>
            </a:r>
            <a:r>
              <a:rPr lang="en-US" sz="2000" dirty="0"/>
              <a:t>Wait until page must absolutely be in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When process starts: No pages are loaded in memory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Problems</a:t>
            </a:r>
            <a:r>
              <a:rPr lang="en-US" sz="2000" dirty="0"/>
              <a:t>: Pay cost of page fault for every newly accessed </a:t>
            </a:r>
            <a:r>
              <a:rPr lang="en-US" sz="2000" dirty="0" smtClean="0"/>
              <a:t>page</a:t>
            </a:r>
          </a:p>
          <a:p>
            <a:pPr>
              <a:lnSpc>
                <a:spcPct val="90000"/>
              </a:lnSpc>
              <a:buNone/>
            </a:pPr>
            <a:r>
              <a:rPr lang="en-US" dirty="0" err="1" smtClean="0">
                <a:solidFill>
                  <a:schemeClr val="folHlink"/>
                </a:solidFill>
              </a:rPr>
              <a:t>Prepaging</a:t>
            </a:r>
            <a:r>
              <a:rPr lang="en-US" dirty="0" smtClean="0">
                <a:solidFill>
                  <a:schemeClr val="folHlink"/>
                </a:solidFill>
              </a:rPr>
              <a:t> (anticipatory, </a:t>
            </a:r>
            <a:r>
              <a:rPr lang="en-US" dirty="0" err="1" smtClean="0">
                <a:solidFill>
                  <a:schemeClr val="folHlink"/>
                </a:solidFill>
              </a:rPr>
              <a:t>prefetching</a:t>
            </a:r>
            <a:r>
              <a:rPr lang="en-US" dirty="0" smtClean="0">
                <a:solidFill>
                  <a:schemeClr val="folHlink"/>
                </a:solidFill>
              </a:rPr>
              <a:t>): Load page before referenced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OS predicts future accesses (</a:t>
            </a:r>
            <a:r>
              <a:rPr lang="en-US" sz="2000" dirty="0" smtClean="0">
                <a:solidFill>
                  <a:schemeClr val="folHlink"/>
                </a:solidFill>
              </a:rPr>
              <a:t>oracle</a:t>
            </a:r>
            <a:r>
              <a:rPr lang="en-US" sz="2000" dirty="0" smtClean="0"/>
              <a:t>) and brings pages into memory early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Works well for some access patterns (e.g., sequential)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921F07"/>
                </a:solidFill>
              </a:rPr>
              <a:t>Problems?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folHlink"/>
                </a:solidFill>
              </a:rPr>
              <a:t>Hints: Combine above with user-supplied hints about page references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User specifies: may need page in future, don’t need this page anymore, or sequential access pattern, ...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Example: </a:t>
            </a:r>
            <a:r>
              <a:rPr lang="en-US" sz="2000" dirty="0" err="1" smtClean="0">
                <a:latin typeface="Courier" charset="0"/>
              </a:rPr>
              <a:t>madvise</a:t>
            </a:r>
            <a:r>
              <a:rPr lang="en-US" sz="2000" dirty="0" smtClean="0">
                <a:latin typeface="Courier" charset="0"/>
              </a:rPr>
              <a:t>()</a:t>
            </a:r>
            <a:r>
              <a:rPr lang="en-US" sz="2000" dirty="0" smtClean="0"/>
              <a:t> in Unix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Replacement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/>
              <a:t>Which page in main memory should selected as victim?</a:t>
            </a:r>
          </a:p>
          <a:p>
            <a:pPr lvl="1"/>
            <a:r>
              <a:rPr lang="en-US" sz="2000" dirty="0"/>
              <a:t>Write out victim page to disk if modified (dirty bit set)</a:t>
            </a:r>
          </a:p>
          <a:p>
            <a:pPr lvl="1"/>
            <a:r>
              <a:rPr lang="en-US" sz="2000" dirty="0"/>
              <a:t>If victim page is not modified (clean), just </a:t>
            </a:r>
            <a:r>
              <a:rPr lang="en-US" sz="2000" dirty="0" smtClean="0"/>
              <a:t>discard</a:t>
            </a:r>
          </a:p>
          <a:p>
            <a:pPr>
              <a:buNone/>
            </a:pPr>
            <a:r>
              <a:rPr lang="en-US" sz="2400" dirty="0" smtClean="0"/>
              <a:t>OPT: Replace page not used for longest time in future</a:t>
            </a:r>
          </a:p>
          <a:p>
            <a:pPr lvl="1"/>
            <a:r>
              <a:rPr lang="en-US" sz="2000" dirty="0" smtClean="0"/>
              <a:t>Advantages</a:t>
            </a:r>
            <a:r>
              <a:rPr lang="en-US" sz="2000" dirty="0"/>
              <a:t>: Guaranteed to minimize number of page faults</a:t>
            </a:r>
          </a:p>
          <a:p>
            <a:pPr lvl="1"/>
            <a:r>
              <a:rPr lang="en-US" sz="2000" dirty="0"/>
              <a:t>Disadvantages: Requires that OS predict the </a:t>
            </a:r>
            <a:r>
              <a:rPr lang="en-US" sz="2000" dirty="0" smtClean="0"/>
              <a:t>future; </a:t>
            </a:r>
            <a:r>
              <a:rPr lang="en-US" sz="1800" dirty="0" smtClean="0"/>
              <a:t>Not </a:t>
            </a:r>
            <a:r>
              <a:rPr lang="en-US" sz="1800" dirty="0"/>
              <a:t>practical, but good for </a:t>
            </a:r>
            <a:r>
              <a:rPr lang="en-US" sz="1800" dirty="0" smtClean="0"/>
              <a:t>comparison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FIFO: Replace page that has been in memory the longest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Intuition: First referenced long time ago, done with it now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Advantages: </a:t>
            </a:r>
            <a:r>
              <a:rPr lang="en-US" sz="1800" dirty="0" smtClean="0"/>
              <a:t>Fair: All pages receive equal residency; Easy to implement (circular buffer)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Disadvantage: Some pages may always be needed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LRU: Least-recently-used: Replace page not used for longest time in past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Intuition: Use past to predict the future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Advantages: </a:t>
            </a:r>
            <a:r>
              <a:rPr lang="en-US" sz="1800" dirty="0" smtClean="0"/>
              <a:t>With locality, LRU approximates OPT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Disadvantages: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Harder to implement, must track which pages have been accessed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Does not handle all workloads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Replacement Example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458200" cy="68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800" dirty="0"/>
              <a:t>Page reference string:</a:t>
            </a:r>
            <a:r>
              <a:rPr lang="en-US" sz="2800" dirty="0" smtClean="0"/>
              <a:t> ABCABDADBCB</a:t>
            </a:r>
          </a:p>
        </p:txBody>
      </p:sp>
      <p:grpSp>
        <p:nvGrpSpPr>
          <p:cNvPr id="205840" name="Group 16"/>
          <p:cNvGrpSpPr>
            <a:grpSpLocks/>
          </p:cNvGrpSpPr>
          <p:nvPr/>
        </p:nvGrpSpPr>
        <p:grpSpPr bwMode="auto">
          <a:xfrm>
            <a:off x="2667000" y="2971800"/>
            <a:ext cx="4343400" cy="381000"/>
            <a:chOff x="1728" y="1824"/>
            <a:chExt cx="2736" cy="240"/>
          </a:xfrm>
        </p:grpSpPr>
        <p:sp>
          <p:nvSpPr>
            <p:cNvPr id="205828" name="Rectangle 4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29" name="Rectangle 5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30" name="Rectangle 6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31" name="Rectangle 7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32" name="Rectangle 8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33" name="Rectangle 9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34" name="Rectangle 10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35" name="Rectangle 11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36" name="Rectangle 12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837" name="Text Box 13"/>
          <p:cNvSpPr txBox="1">
            <a:spLocks noChangeArrowheads="1"/>
          </p:cNvSpPr>
          <p:nvPr/>
        </p:nvSpPr>
        <p:spPr bwMode="auto">
          <a:xfrm>
            <a:off x="2971800" y="2133600"/>
            <a:ext cx="6604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OPT</a:t>
            </a:r>
          </a:p>
        </p:txBody>
      </p:sp>
      <p:sp>
        <p:nvSpPr>
          <p:cNvPr id="205838" name="Text Box 14"/>
          <p:cNvSpPr txBox="1">
            <a:spLocks noChangeArrowheads="1"/>
          </p:cNvSpPr>
          <p:nvPr/>
        </p:nvSpPr>
        <p:spPr bwMode="auto">
          <a:xfrm>
            <a:off x="4191000" y="2133600"/>
            <a:ext cx="15779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FIFO</a:t>
            </a:r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6096000" y="2133600"/>
            <a:ext cx="6413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LRU</a:t>
            </a:r>
          </a:p>
        </p:txBody>
      </p:sp>
      <p:grpSp>
        <p:nvGrpSpPr>
          <p:cNvPr id="205841" name="Group 17"/>
          <p:cNvGrpSpPr>
            <a:grpSpLocks/>
          </p:cNvGrpSpPr>
          <p:nvPr/>
        </p:nvGrpSpPr>
        <p:grpSpPr bwMode="auto">
          <a:xfrm>
            <a:off x="2667000" y="3429000"/>
            <a:ext cx="4343400" cy="381000"/>
            <a:chOff x="1728" y="1824"/>
            <a:chExt cx="2736" cy="240"/>
          </a:xfrm>
        </p:grpSpPr>
        <p:sp>
          <p:nvSpPr>
            <p:cNvPr id="205842" name="Rectangle 1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43" name="Rectangle 1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44" name="Rectangle 2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45" name="Rectangle 2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46" name="Rectangle 2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47" name="Rectangle 2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48" name="Rectangle 2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49" name="Rectangle 2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0" name="Rectangle 2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851" name="Group 27"/>
          <p:cNvGrpSpPr>
            <a:grpSpLocks/>
          </p:cNvGrpSpPr>
          <p:nvPr/>
        </p:nvGrpSpPr>
        <p:grpSpPr bwMode="auto">
          <a:xfrm>
            <a:off x="2667000" y="2514600"/>
            <a:ext cx="4343400" cy="381000"/>
            <a:chOff x="1728" y="1824"/>
            <a:chExt cx="2736" cy="240"/>
          </a:xfrm>
        </p:grpSpPr>
        <p:sp>
          <p:nvSpPr>
            <p:cNvPr id="205852" name="Rectangle 2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3" name="Rectangle 2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4" name="Rectangle 3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5" name="Rectangle 3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6" name="Rectangle 3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7" name="Rectangle 3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8" name="Rectangle 3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59" name="Rectangle 3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0" name="Rectangle 3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861" name="Group 37"/>
          <p:cNvGrpSpPr>
            <a:grpSpLocks/>
          </p:cNvGrpSpPr>
          <p:nvPr/>
        </p:nvGrpSpPr>
        <p:grpSpPr bwMode="auto">
          <a:xfrm>
            <a:off x="2667000" y="3886200"/>
            <a:ext cx="4343400" cy="381000"/>
            <a:chOff x="1728" y="1824"/>
            <a:chExt cx="2736" cy="240"/>
          </a:xfrm>
        </p:grpSpPr>
        <p:sp>
          <p:nvSpPr>
            <p:cNvPr id="205862" name="Rectangle 3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3" name="Rectangle 3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4" name="Rectangle 4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5" name="Rectangle 4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6" name="Rectangle 4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7" name="Rectangle 4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8" name="Rectangle 4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69" name="Rectangle 4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0" name="Rectangle 4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871" name="Group 47"/>
          <p:cNvGrpSpPr>
            <a:grpSpLocks/>
          </p:cNvGrpSpPr>
          <p:nvPr/>
        </p:nvGrpSpPr>
        <p:grpSpPr bwMode="auto">
          <a:xfrm>
            <a:off x="2667000" y="4419600"/>
            <a:ext cx="4343400" cy="381000"/>
            <a:chOff x="1728" y="1824"/>
            <a:chExt cx="2736" cy="240"/>
          </a:xfrm>
        </p:grpSpPr>
        <p:sp>
          <p:nvSpPr>
            <p:cNvPr id="205872" name="Rectangle 4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3" name="Rectangle 4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4" name="Rectangle 5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5" name="Rectangle 5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6" name="Rectangle 5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7" name="Rectangle 5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8" name="Rectangle 5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79" name="Rectangle 5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0" name="Rectangle 5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881" name="Group 57"/>
          <p:cNvGrpSpPr>
            <a:grpSpLocks/>
          </p:cNvGrpSpPr>
          <p:nvPr/>
        </p:nvGrpSpPr>
        <p:grpSpPr bwMode="auto">
          <a:xfrm>
            <a:off x="2667000" y="4953000"/>
            <a:ext cx="4343400" cy="381000"/>
            <a:chOff x="1728" y="1824"/>
            <a:chExt cx="2736" cy="240"/>
          </a:xfrm>
        </p:grpSpPr>
        <p:sp>
          <p:nvSpPr>
            <p:cNvPr id="205882" name="Rectangle 5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3" name="Rectangle 5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4" name="Rectangle 6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5" name="Rectangle 6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6" name="Rectangle 6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7" name="Rectangle 6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8" name="Rectangle 6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89" name="Rectangle 6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0" name="Rectangle 6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891" name="Group 67"/>
          <p:cNvGrpSpPr>
            <a:grpSpLocks/>
          </p:cNvGrpSpPr>
          <p:nvPr/>
        </p:nvGrpSpPr>
        <p:grpSpPr bwMode="auto">
          <a:xfrm>
            <a:off x="2667000" y="5486400"/>
            <a:ext cx="4343400" cy="381000"/>
            <a:chOff x="1728" y="1824"/>
            <a:chExt cx="2736" cy="240"/>
          </a:xfrm>
        </p:grpSpPr>
        <p:sp>
          <p:nvSpPr>
            <p:cNvPr id="205892" name="Rectangle 6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3" name="Rectangle 6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4" name="Rectangle 7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5" name="Rectangle 7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6" name="Rectangle 7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7" name="Rectangle 7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8" name="Rectangle 7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99" name="Rectangle 7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0" name="Rectangle 7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901" name="Group 77"/>
          <p:cNvGrpSpPr>
            <a:grpSpLocks/>
          </p:cNvGrpSpPr>
          <p:nvPr/>
        </p:nvGrpSpPr>
        <p:grpSpPr bwMode="auto">
          <a:xfrm>
            <a:off x="2667000" y="6019800"/>
            <a:ext cx="4343400" cy="381000"/>
            <a:chOff x="1728" y="1824"/>
            <a:chExt cx="2736" cy="240"/>
          </a:xfrm>
        </p:grpSpPr>
        <p:sp>
          <p:nvSpPr>
            <p:cNvPr id="205902" name="Rectangle 7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3" name="Rectangle 7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4" name="Rectangle 8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5" name="Rectangle 8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6" name="Rectangle 8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7" name="Rectangle 8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8" name="Rectangle 8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09" name="Rectangle 8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0" name="Rectangle 8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5911" name="Group 87"/>
          <p:cNvGrpSpPr>
            <a:grpSpLocks/>
          </p:cNvGrpSpPr>
          <p:nvPr/>
        </p:nvGrpSpPr>
        <p:grpSpPr bwMode="auto">
          <a:xfrm>
            <a:off x="2667000" y="6477000"/>
            <a:ext cx="4343400" cy="381000"/>
            <a:chOff x="1728" y="1824"/>
            <a:chExt cx="2736" cy="240"/>
          </a:xfrm>
        </p:grpSpPr>
        <p:sp>
          <p:nvSpPr>
            <p:cNvPr id="205912" name="Rectangle 88"/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3" name="Rectangle 89"/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4" name="Rectangle 90"/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5" name="Rectangle 91"/>
            <p:cNvSpPr>
              <a:spLocks noChangeArrowheads="1"/>
            </p:cNvSpPr>
            <p:nvPr/>
          </p:nvSpPr>
          <p:spPr bwMode="auto">
            <a:xfrm>
              <a:off x="273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6" name="Rectangle 92"/>
            <p:cNvSpPr>
              <a:spLocks noChangeArrowheads="1"/>
            </p:cNvSpPr>
            <p:nvPr/>
          </p:nvSpPr>
          <p:spPr bwMode="auto">
            <a:xfrm>
              <a:off x="297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7" name="Rectangle 93"/>
            <p:cNvSpPr>
              <a:spLocks noChangeArrowheads="1"/>
            </p:cNvSpPr>
            <p:nvPr/>
          </p:nvSpPr>
          <p:spPr bwMode="auto">
            <a:xfrm>
              <a:off x="3216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8" name="Rectangle 94"/>
            <p:cNvSpPr>
              <a:spLocks noChangeArrowheads="1"/>
            </p:cNvSpPr>
            <p:nvPr/>
          </p:nvSpPr>
          <p:spPr bwMode="auto">
            <a:xfrm>
              <a:off x="374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19" name="Rectangle 95"/>
            <p:cNvSpPr>
              <a:spLocks noChangeArrowheads="1"/>
            </p:cNvSpPr>
            <p:nvPr/>
          </p:nvSpPr>
          <p:spPr bwMode="auto">
            <a:xfrm>
              <a:off x="398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20" name="Rectangle 96"/>
            <p:cNvSpPr>
              <a:spLocks noChangeArrowheads="1"/>
            </p:cNvSpPr>
            <p:nvPr/>
          </p:nvSpPr>
          <p:spPr bwMode="auto">
            <a:xfrm>
              <a:off x="4224" y="1824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5921" name="Text Box 97"/>
          <p:cNvSpPr txBox="1">
            <a:spLocks noChangeArrowheads="1"/>
          </p:cNvSpPr>
          <p:nvPr/>
        </p:nvSpPr>
        <p:spPr bwMode="auto">
          <a:xfrm>
            <a:off x="1905000" y="2514600"/>
            <a:ext cx="9683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ABC</a:t>
            </a:r>
          </a:p>
        </p:txBody>
      </p:sp>
      <p:sp>
        <p:nvSpPr>
          <p:cNvPr id="205922" name="Text Box 98"/>
          <p:cNvSpPr txBox="1">
            <a:spLocks noChangeArrowheads="1"/>
          </p:cNvSpPr>
          <p:nvPr/>
        </p:nvSpPr>
        <p:spPr bwMode="auto">
          <a:xfrm>
            <a:off x="2219325" y="3505200"/>
            <a:ext cx="3286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B</a:t>
            </a:r>
          </a:p>
        </p:txBody>
      </p:sp>
      <p:sp>
        <p:nvSpPr>
          <p:cNvPr id="205923" name="Text Box 99"/>
          <p:cNvSpPr txBox="1">
            <a:spLocks noChangeArrowheads="1"/>
          </p:cNvSpPr>
          <p:nvPr/>
        </p:nvSpPr>
        <p:spPr bwMode="auto">
          <a:xfrm>
            <a:off x="2209800" y="3886200"/>
            <a:ext cx="3460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D</a:t>
            </a:r>
          </a:p>
        </p:txBody>
      </p:sp>
      <p:sp>
        <p:nvSpPr>
          <p:cNvPr id="205924" name="Text Box 100"/>
          <p:cNvSpPr txBox="1">
            <a:spLocks noChangeArrowheads="1"/>
          </p:cNvSpPr>
          <p:nvPr/>
        </p:nvSpPr>
        <p:spPr bwMode="auto">
          <a:xfrm>
            <a:off x="2209800" y="4419600"/>
            <a:ext cx="3476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205925" name="Text Box 101"/>
          <p:cNvSpPr txBox="1">
            <a:spLocks noChangeArrowheads="1"/>
          </p:cNvSpPr>
          <p:nvPr/>
        </p:nvSpPr>
        <p:spPr bwMode="auto">
          <a:xfrm>
            <a:off x="2209800" y="4953000"/>
            <a:ext cx="3460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D</a:t>
            </a:r>
          </a:p>
        </p:txBody>
      </p:sp>
      <p:sp>
        <p:nvSpPr>
          <p:cNvPr id="205926" name="Text Box 102"/>
          <p:cNvSpPr txBox="1">
            <a:spLocks noChangeArrowheads="1"/>
          </p:cNvSpPr>
          <p:nvPr/>
        </p:nvSpPr>
        <p:spPr bwMode="auto">
          <a:xfrm>
            <a:off x="2219325" y="5486400"/>
            <a:ext cx="3286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B</a:t>
            </a:r>
          </a:p>
        </p:txBody>
      </p:sp>
      <p:sp>
        <p:nvSpPr>
          <p:cNvPr id="205927" name="Text Box 103"/>
          <p:cNvSpPr txBox="1">
            <a:spLocks noChangeArrowheads="1"/>
          </p:cNvSpPr>
          <p:nvPr/>
        </p:nvSpPr>
        <p:spPr bwMode="auto">
          <a:xfrm>
            <a:off x="2216150" y="6019800"/>
            <a:ext cx="3333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205928" name="Text Box 104"/>
          <p:cNvSpPr txBox="1">
            <a:spLocks noChangeArrowheads="1"/>
          </p:cNvSpPr>
          <p:nvPr/>
        </p:nvSpPr>
        <p:spPr bwMode="auto">
          <a:xfrm>
            <a:off x="2219325" y="6445250"/>
            <a:ext cx="3286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B</a:t>
            </a:r>
          </a:p>
        </p:txBody>
      </p:sp>
      <p:sp>
        <p:nvSpPr>
          <p:cNvPr id="205929" name="Text Box 105"/>
          <p:cNvSpPr txBox="1">
            <a:spLocks noChangeArrowheads="1"/>
          </p:cNvSpPr>
          <p:nvPr/>
        </p:nvSpPr>
        <p:spPr bwMode="auto">
          <a:xfrm>
            <a:off x="2209800" y="2971800"/>
            <a:ext cx="3476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A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7162800" y="2667000"/>
            <a:ext cx="4572000" cy="4837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1400" dirty="0" smtClean="0">
                <a:solidFill>
                  <a:srgbClr val="921F07"/>
                </a:solidFill>
              </a:rPr>
              <a:t>Three pages</a:t>
            </a:r>
            <a:br>
              <a:rPr lang="en-US" sz="1400" dirty="0" smtClean="0">
                <a:solidFill>
                  <a:srgbClr val="921F07"/>
                </a:solidFill>
              </a:rPr>
            </a:br>
            <a:r>
              <a:rPr lang="en-US" sz="1400" dirty="0" smtClean="0">
                <a:solidFill>
                  <a:srgbClr val="921F07"/>
                </a:solidFill>
              </a:rPr>
              <a:t>of physical memory</a:t>
            </a:r>
            <a:endParaRPr lang="en-US" sz="1400" dirty="0">
              <a:solidFill>
                <a:srgbClr val="921F07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04800" y="2438400"/>
            <a:ext cx="114286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2"/>
                </a:solidFill>
                <a:latin typeface="+mn-lt"/>
              </a:rPr>
              <a:t>Metric:</a:t>
            </a:r>
            <a:br>
              <a:rPr lang="en-US" sz="1600" dirty="0" smtClean="0">
                <a:solidFill>
                  <a:schemeClr val="bg2"/>
                </a:solidFill>
                <a:latin typeface="+mn-lt"/>
              </a:rPr>
            </a:br>
            <a:r>
              <a:rPr lang="en-US" sz="1600" dirty="0" smtClean="0">
                <a:solidFill>
                  <a:schemeClr val="bg2"/>
                </a:solidFill>
                <a:latin typeface="+mn-lt"/>
              </a:rPr>
              <a:t>Miss count</a:t>
            </a:r>
            <a:endParaRPr lang="en-US" sz="16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3810000"/>
            <a:ext cx="1624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  <a:latin typeface="+mn-lt"/>
              </a:rPr>
              <a:t>5, 7, 5 misses</a:t>
            </a:r>
            <a:endParaRPr lang="en-US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Page Replacement Comparison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058151" cy="4297363"/>
          </a:xfrm>
        </p:spPr>
        <p:txBody>
          <a:bodyPr/>
          <a:lstStyle/>
          <a:p>
            <a:pPr>
              <a:buNone/>
            </a:pPr>
            <a:r>
              <a:rPr lang="en-US" dirty="0"/>
              <a:t>Add more physical memory, what happens to performance?</a:t>
            </a:r>
          </a:p>
          <a:p>
            <a:pPr lvl="1"/>
            <a:r>
              <a:rPr lang="en-US" dirty="0"/>
              <a:t>LRU, OPT: Add more memory, guaranteed to have fewer (or same number of) page faults</a:t>
            </a:r>
          </a:p>
          <a:p>
            <a:pPr lvl="2"/>
            <a:r>
              <a:rPr lang="en-US" sz="2400" dirty="0"/>
              <a:t>Smaller memory sizes are guaranteed to contain a subset of larger memory </a:t>
            </a:r>
            <a:r>
              <a:rPr lang="en-US" sz="2400" dirty="0" smtClean="0"/>
              <a:t>sizes</a:t>
            </a:r>
          </a:p>
          <a:p>
            <a:pPr lvl="2"/>
            <a:r>
              <a:rPr lang="en-US" dirty="0" smtClean="0">
                <a:solidFill>
                  <a:srgbClr val="333333"/>
                </a:solidFill>
              </a:rPr>
              <a:t>Stack property: smaller cache always subset of bigger</a:t>
            </a:r>
          </a:p>
          <a:p>
            <a:pPr lvl="2"/>
            <a:endParaRPr lang="en-US" dirty="0" smtClean="0">
              <a:solidFill>
                <a:srgbClr val="333333"/>
              </a:solidFill>
            </a:endParaRPr>
          </a:p>
          <a:p>
            <a:pPr lvl="1"/>
            <a:r>
              <a:rPr lang="en-US" dirty="0"/>
              <a:t>FIFO: Add more memory, usually have fewer page faults</a:t>
            </a:r>
          </a:p>
          <a:p>
            <a:pPr lvl="2"/>
            <a:r>
              <a:rPr lang="en-US" dirty="0" err="1"/>
              <a:t>Belady’s</a:t>
            </a:r>
            <a:r>
              <a:rPr lang="en-US" dirty="0"/>
              <a:t> anomaly: May actually have </a:t>
            </a:r>
            <a:r>
              <a:rPr lang="en-US" dirty="0">
                <a:solidFill>
                  <a:schemeClr val="hlink"/>
                </a:solidFill>
              </a:rPr>
              <a:t>more</a:t>
            </a:r>
            <a:r>
              <a:rPr lang="en-US" dirty="0"/>
              <a:t> page faults!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Shape 8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err="1" smtClean="0">
                <a:solidFill>
                  <a:srgbClr val="FFFFFF"/>
                </a:solidFill>
              </a:rPr>
              <a:t>Fifo</a:t>
            </a:r>
            <a:r>
              <a:rPr lang="en-US" sz="4600" dirty="0" smtClean="0">
                <a:solidFill>
                  <a:srgbClr val="FFFFFF"/>
                </a:solidFill>
              </a:rPr>
              <a:t> Performance may Decrease!</a:t>
            </a:r>
            <a:endParaRPr sz="46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8818" y="1676400"/>
            <a:ext cx="80055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+mn-lt"/>
              </a:rPr>
              <a:t>Consider access stream: ABCDABEABCDE</a:t>
            </a:r>
          </a:p>
          <a:p>
            <a:endParaRPr lang="en-US" dirty="0">
              <a:solidFill>
                <a:schemeClr val="bg2"/>
              </a:solidFill>
              <a:latin typeface="+mn-lt"/>
            </a:endParaRPr>
          </a:p>
          <a:p>
            <a:r>
              <a:rPr lang="en-US" dirty="0" smtClean="0">
                <a:solidFill>
                  <a:schemeClr val="bg2"/>
                </a:solidFill>
                <a:latin typeface="+mn-lt"/>
              </a:rPr>
              <a:t>Consider physical memory size: 3 pages vs. 4 pages</a:t>
            </a:r>
          </a:p>
          <a:p>
            <a:endParaRPr lang="en-US" dirty="0">
              <a:solidFill>
                <a:schemeClr val="bg2"/>
              </a:solidFill>
              <a:latin typeface="+mn-lt"/>
            </a:endParaRPr>
          </a:p>
          <a:p>
            <a:r>
              <a:rPr lang="en-US" dirty="0" smtClean="0">
                <a:solidFill>
                  <a:schemeClr val="bg2"/>
                </a:solidFill>
                <a:latin typeface="+mn-lt"/>
              </a:rPr>
              <a:t>How many misses with FIFO?</a:t>
            </a:r>
            <a:endParaRPr lang="en-US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411343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3 pages: 9 misses</a:t>
            </a:r>
          </a:p>
          <a:p>
            <a:r>
              <a:rPr lang="en-US" dirty="0">
                <a:solidFill>
                  <a:schemeClr val="bg1"/>
                </a:solidFill>
                <a:latin typeface="+mn-lt"/>
              </a:rPr>
              <a:t>4 pages: 10 misses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2753"/>
            <a:ext cx="8686800" cy="1283167"/>
          </a:xfrm>
        </p:spPr>
        <p:txBody>
          <a:bodyPr/>
          <a:lstStyle/>
          <a:p>
            <a:r>
              <a:rPr lang="en-US" dirty="0"/>
              <a:t>Problems with </a:t>
            </a:r>
            <a:br>
              <a:rPr lang="en-US" dirty="0"/>
            </a:br>
            <a:r>
              <a:rPr lang="en-US" dirty="0"/>
              <a:t>LRU-based Replacement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LRU does not consider frequency of accesses</a:t>
            </a:r>
          </a:p>
          <a:p>
            <a:pPr lvl="1"/>
            <a:r>
              <a:rPr lang="en-US" sz="2000" dirty="0"/>
              <a:t>Is a page </a:t>
            </a:r>
            <a:r>
              <a:rPr lang="en-US" sz="2000" dirty="0" smtClean="0"/>
              <a:t>accessed </a:t>
            </a:r>
            <a:r>
              <a:rPr lang="en-US" sz="2000" b="1" dirty="0"/>
              <a:t>once</a:t>
            </a:r>
            <a:r>
              <a:rPr lang="en-US" sz="2000" dirty="0"/>
              <a:t> in the past </a:t>
            </a:r>
            <a:r>
              <a:rPr lang="en-US" sz="2000" dirty="0" smtClean="0"/>
              <a:t>equal to </a:t>
            </a:r>
            <a:r>
              <a:rPr lang="en-US" sz="2000" dirty="0"/>
              <a:t>one </a:t>
            </a:r>
            <a:r>
              <a:rPr lang="en-US" sz="2000" dirty="0" smtClean="0"/>
              <a:t>accessed </a:t>
            </a:r>
            <a:r>
              <a:rPr lang="en-US" sz="2000" b="1" dirty="0"/>
              <a:t>N</a:t>
            </a:r>
            <a:r>
              <a:rPr lang="en-US" sz="2000" dirty="0"/>
              <a:t> times?</a:t>
            </a:r>
          </a:p>
          <a:p>
            <a:pPr lvl="1"/>
            <a:r>
              <a:rPr lang="en-US" sz="2200" dirty="0"/>
              <a:t>Common workload problem:</a:t>
            </a:r>
          </a:p>
          <a:p>
            <a:pPr lvl="2"/>
            <a:r>
              <a:rPr lang="en-US" sz="1800" dirty="0"/>
              <a:t>Scan (sequential read, never used again) </a:t>
            </a:r>
            <a:r>
              <a:rPr lang="en-US" sz="1800" dirty="0" smtClean="0"/>
              <a:t>one </a:t>
            </a:r>
            <a:r>
              <a:rPr lang="en-US" sz="1800" dirty="0"/>
              <a:t>large data region </a:t>
            </a:r>
            <a:r>
              <a:rPr lang="en-US" sz="1800" dirty="0" smtClean="0"/>
              <a:t>flushes </a:t>
            </a:r>
            <a:r>
              <a:rPr lang="en-US" sz="1800" dirty="0"/>
              <a:t>memory </a:t>
            </a:r>
            <a:endParaRPr lang="en-US" sz="1800" dirty="0" smtClean="0"/>
          </a:p>
          <a:p>
            <a:pPr marL="0" indent="0">
              <a:buNone/>
            </a:pPr>
            <a:r>
              <a:rPr lang="en-US" sz="2800" dirty="0" smtClean="0"/>
              <a:t>Solution</a:t>
            </a:r>
            <a:r>
              <a:rPr lang="en-US" sz="2800" dirty="0"/>
              <a:t>: Track frequency of accesses to page</a:t>
            </a:r>
          </a:p>
          <a:p>
            <a:pPr marL="0" indent="0">
              <a:buNone/>
            </a:pPr>
            <a:r>
              <a:rPr lang="en-US" sz="2400" dirty="0"/>
              <a:t>Pure LFU (Least-frequently-used) replacement</a:t>
            </a:r>
          </a:p>
          <a:p>
            <a:pPr lvl="1"/>
            <a:r>
              <a:rPr lang="en-US" sz="2000" dirty="0"/>
              <a:t>Problem: LFU can never forget pages from the far </a:t>
            </a:r>
            <a:r>
              <a:rPr lang="en-US" sz="2000" dirty="0" smtClean="0"/>
              <a:t>past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Examples of other more sophisticated algorithms:</a:t>
            </a:r>
          </a:p>
          <a:p>
            <a:pPr marL="638175" lvl="1" indent="-342900">
              <a:lnSpc>
                <a:spcPct val="90000"/>
              </a:lnSpc>
            </a:pPr>
            <a:r>
              <a:rPr lang="en-US" dirty="0" smtClean="0"/>
              <a:t>LRU-K and 2Q: Combines </a:t>
            </a:r>
            <a:r>
              <a:rPr lang="en-US" dirty="0" err="1" smtClean="0"/>
              <a:t>recency</a:t>
            </a:r>
            <a:r>
              <a:rPr lang="en-US" dirty="0" smtClean="0"/>
              <a:t> and frequency attributes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Expensive to implement, LRU-2 used in databases</a:t>
            </a:r>
          </a:p>
          <a:p>
            <a:pPr lvl="2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LRU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Software Perfect LRU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OS maintains ordered list of physical pages by reference time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When page is referenced: Move page to front of list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When need victim: Pick page at back of list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Trade-off: Slow on memory reference, fast on replacement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Hardware Perfect LRU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Associate</a:t>
            </a:r>
            <a:r>
              <a:rPr lang="en-US" sz="2000" dirty="0" smtClean="0"/>
              <a:t> timestamp register </a:t>
            </a:r>
            <a:r>
              <a:rPr lang="en-US" sz="2000" dirty="0"/>
              <a:t>with each page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When page is referenced: Store system clock in register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When need victim: Scan through registers to find oldest clock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Trade-off: Fast on memory reference, slow on replacement (especially as size of memory grows)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In practice, do not implement Perfect LRU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LRU is an approximation anyway, so approximate more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Goal: Find an old page, but not necessarily the very oldest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686800" cy="42973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Hardware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Keep </a:t>
            </a:r>
            <a:r>
              <a:rPr lang="en-US" sz="2000" dirty="0">
                <a:latin typeface="Courier" charset="0"/>
              </a:rPr>
              <a:t>use</a:t>
            </a:r>
            <a:r>
              <a:rPr lang="en-US" sz="2000" dirty="0"/>
              <a:t> (or </a:t>
            </a:r>
            <a:r>
              <a:rPr lang="en-US" sz="2000" dirty="0">
                <a:latin typeface="Courier" charset="0"/>
              </a:rPr>
              <a:t>reference</a:t>
            </a:r>
            <a:r>
              <a:rPr lang="en-US" sz="2000" dirty="0"/>
              <a:t>) bit for each page frame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When page is referenced: set </a:t>
            </a:r>
            <a:r>
              <a:rPr lang="en-US" sz="2000" dirty="0">
                <a:latin typeface="Courier" charset="0"/>
              </a:rPr>
              <a:t>use</a:t>
            </a:r>
            <a:r>
              <a:rPr lang="en-US" sz="2000" dirty="0"/>
              <a:t> bit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Operating System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Page replacement: Look for page with </a:t>
            </a:r>
            <a:r>
              <a:rPr lang="en-US" sz="2000" dirty="0">
                <a:latin typeface="Courier" charset="0"/>
              </a:rPr>
              <a:t>use</a:t>
            </a:r>
            <a:r>
              <a:rPr lang="en-US" sz="2000" dirty="0"/>
              <a:t> bit cleared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has not been referenced for awhile)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Implementation: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Keep pointer to last examined page frame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Traverse pages in circular buffer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Clear </a:t>
            </a:r>
            <a:r>
              <a:rPr lang="en-US" sz="1800" dirty="0">
                <a:latin typeface="Courier" charset="0"/>
              </a:rPr>
              <a:t>use</a:t>
            </a:r>
            <a:r>
              <a:rPr lang="en-US" sz="1800" dirty="0"/>
              <a:t> bits as search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Stop when find page with already cleared </a:t>
            </a:r>
            <a:r>
              <a:rPr lang="en-US" sz="1800" dirty="0">
                <a:latin typeface="Courier" charset="0"/>
              </a:rPr>
              <a:t>use </a:t>
            </a:r>
            <a:r>
              <a:rPr lang="en-US" sz="1800" dirty="0"/>
              <a:t>bit, replace this page</a:t>
            </a:r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Shape 8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898" name="Shape 898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899" name="Shape 899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900" name="Shape 900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901" name="Shape 901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902" name="Shape 902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903" name="Shape 903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904" name="Shape 904"/>
          <p:cNvSpPr/>
          <p:nvPr/>
        </p:nvSpPr>
        <p:spPr>
          <a:xfrm>
            <a:off x="2789580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05" name="Shape 905"/>
          <p:cNvSpPr/>
          <p:nvPr/>
        </p:nvSpPr>
        <p:spPr>
          <a:xfrm>
            <a:off x="3682549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06" name="Shape 906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07" name="Shape 907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08" name="Shape 908"/>
          <p:cNvSpPr/>
          <p:nvPr/>
        </p:nvSpPr>
        <p:spPr>
          <a:xfrm>
            <a:off x="2568847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909" name="Shape 909"/>
          <p:cNvSpPr/>
          <p:nvPr/>
        </p:nvSpPr>
        <p:spPr>
          <a:xfrm flipV="1">
            <a:off x="3186324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4582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OS goal: Support processes when not enough physical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Single process with very large address space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Multiple processes with combined address spaces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User code should be independent of amount of physical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Correctness, if not performance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Virtual memory: OS provides illusion of more physical memory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Why does this work?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Relies on key properties of user processes (workload) and machine architecture (hardware)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Shape 9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912" name="Shape 912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913" name="Shape 913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914" name="Shape 914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915" name="Shape 915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916" name="Shape 916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917" name="Shape 917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918" name="Shape 918"/>
          <p:cNvSpPr/>
          <p:nvPr/>
        </p:nvSpPr>
        <p:spPr>
          <a:xfrm>
            <a:off x="2789580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use=0</a:t>
            </a:r>
          </a:p>
        </p:txBody>
      </p:sp>
      <p:sp>
        <p:nvSpPr>
          <p:cNvPr id="919" name="Shape 919"/>
          <p:cNvSpPr/>
          <p:nvPr/>
        </p:nvSpPr>
        <p:spPr>
          <a:xfrm>
            <a:off x="3682549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20" name="Shape 920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21" name="Shape 921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22" name="Shape 922"/>
          <p:cNvSpPr/>
          <p:nvPr/>
        </p:nvSpPr>
        <p:spPr>
          <a:xfrm>
            <a:off x="3461816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923" name="Shape 923"/>
          <p:cNvSpPr/>
          <p:nvPr/>
        </p:nvSpPr>
        <p:spPr>
          <a:xfrm flipV="1">
            <a:off x="4079293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Shape 9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926" name="Shape 926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927" name="Shape 927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928" name="Shape 928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929" name="Shape 929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930" name="Shape 930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931" name="Shape 931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932" name="Shape 932"/>
          <p:cNvSpPr/>
          <p:nvPr/>
        </p:nvSpPr>
        <p:spPr>
          <a:xfrm>
            <a:off x="2789580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33" name="Shape 933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use=0</a:t>
            </a:r>
          </a:p>
        </p:txBody>
      </p:sp>
      <p:sp>
        <p:nvSpPr>
          <p:cNvPr id="934" name="Shape 934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35" name="Shape 935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36" name="Shape 936"/>
          <p:cNvSpPr/>
          <p:nvPr/>
        </p:nvSpPr>
        <p:spPr>
          <a:xfrm>
            <a:off x="4354785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937" name="Shape 937"/>
          <p:cNvSpPr/>
          <p:nvPr/>
        </p:nvSpPr>
        <p:spPr>
          <a:xfrm flipV="1">
            <a:off x="4972262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Shape 9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940" name="Shape 940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941" name="Shape 941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942" name="Shape 942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943" name="Shape 943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944" name="Shape 944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945" name="Shape 945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946" name="Shape 946"/>
          <p:cNvSpPr/>
          <p:nvPr/>
        </p:nvSpPr>
        <p:spPr>
          <a:xfrm>
            <a:off x="2789580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47" name="Shape 947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48" name="Shape 948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49" name="Shape 949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50" name="Shape 950"/>
          <p:cNvSpPr/>
          <p:nvPr/>
        </p:nvSpPr>
        <p:spPr>
          <a:xfrm>
            <a:off x="4354785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951" name="Shape 951"/>
          <p:cNvSpPr/>
          <p:nvPr/>
        </p:nvSpPr>
        <p:spPr>
          <a:xfrm flipV="1">
            <a:off x="4972262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52" name="Shape 952"/>
          <p:cNvSpPr/>
          <p:nvPr/>
        </p:nvSpPr>
        <p:spPr>
          <a:xfrm>
            <a:off x="838200" y="4343400"/>
            <a:ext cx="7586118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evict </a:t>
            </a:r>
            <a:r>
              <a:rPr sz="2500" b="1" dirty="0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rPr>
              <a:t>page 2</a:t>
            </a:r>
            <a:r>
              <a:rPr sz="2500" dirty="0">
                <a:solidFill>
                  <a:srgbClr val="FFFFFF"/>
                </a:solidFill>
              </a:rPr>
              <a:t> because it has not been recently used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Shape 9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955" name="Shape 955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956" name="Shape 956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957" name="Shape 957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958" name="Shape 958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959" name="Shape 959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960" name="Shape 960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961" name="Shape 961"/>
          <p:cNvSpPr/>
          <p:nvPr/>
        </p:nvSpPr>
        <p:spPr>
          <a:xfrm>
            <a:off x="2789580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62" name="Shape 962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63" name="Shape 963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64" name="Shape 964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65" name="Shape 965"/>
          <p:cNvSpPr/>
          <p:nvPr/>
        </p:nvSpPr>
        <p:spPr>
          <a:xfrm>
            <a:off x="4354785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966" name="Shape 966"/>
          <p:cNvSpPr/>
          <p:nvPr/>
        </p:nvSpPr>
        <p:spPr>
          <a:xfrm flipV="1">
            <a:off x="4972262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" name="Shape 981"/>
          <p:cNvSpPr/>
          <p:nvPr/>
        </p:nvSpPr>
        <p:spPr>
          <a:xfrm>
            <a:off x="2819400" y="4724400"/>
            <a:ext cx="3031916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b="1" dirty="0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rPr>
              <a:t>page 0</a:t>
            </a:r>
            <a:r>
              <a:rPr sz="2500" dirty="0">
                <a:solidFill>
                  <a:srgbClr val="FFFFFF"/>
                </a:solidFill>
              </a:rPr>
              <a:t> is </a:t>
            </a:r>
            <a:r>
              <a:rPr sz="2500" dirty="0" smtClean="0">
                <a:solidFill>
                  <a:srgbClr val="FFFFFF"/>
                </a:solidFill>
              </a:rPr>
              <a:t>accessed</a:t>
            </a:r>
            <a:r>
              <a:rPr lang="en-US" sz="2500" dirty="0" smtClean="0">
                <a:solidFill>
                  <a:srgbClr val="FFFFFF"/>
                </a:solidFill>
              </a:rPr>
              <a:t>…</a:t>
            </a:r>
            <a:endParaRPr sz="25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Shape 9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969" name="Shape 969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970" name="Shape 970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971" name="Shape 971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972" name="Shape 972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973" name="Shape 973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974" name="Shape 974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975" name="Shape 975"/>
          <p:cNvSpPr/>
          <p:nvPr/>
        </p:nvSpPr>
        <p:spPr>
          <a:xfrm>
            <a:off x="2789580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use=1</a:t>
            </a:r>
          </a:p>
        </p:txBody>
      </p:sp>
      <p:sp>
        <p:nvSpPr>
          <p:cNvPr id="976" name="Shape 976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77" name="Shape 977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78" name="Shape 978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79" name="Shape 979"/>
          <p:cNvSpPr/>
          <p:nvPr/>
        </p:nvSpPr>
        <p:spPr>
          <a:xfrm>
            <a:off x="4354785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980" name="Shape 980"/>
          <p:cNvSpPr/>
          <p:nvPr/>
        </p:nvSpPr>
        <p:spPr>
          <a:xfrm flipV="1">
            <a:off x="4972262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Shape 9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984" name="Shape 984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985" name="Shape 985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986" name="Shape 986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987" name="Shape 987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988" name="Shape 988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989" name="Shape 989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990" name="Shape 990"/>
          <p:cNvSpPr/>
          <p:nvPr/>
        </p:nvSpPr>
        <p:spPr>
          <a:xfrm>
            <a:off x="2789580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91" name="Shape 991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92" name="Shape 992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993" name="Shape 993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994" name="Shape 994"/>
          <p:cNvSpPr/>
          <p:nvPr/>
        </p:nvSpPr>
        <p:spPr>
          <a:xfrm>
            <a:off x="4354785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995" name="Shape 995"/>
          <p:cNvSpPr/>
          <p:nvPr/>
        </p:nvSpPr>
        <p:spPr>
          <a:xfrm flipV="1">
            <a:off x="4972262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Shape 9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998" name="Shape 998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999" name="Shape 999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1000" name="Shape 1000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1001" name="Shape 1001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1002" name="Shape 1002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1003" name="Shape 1003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1004" name="Shape 1004"/>
          <p:cNvSpPr/>
          <p:nvPr/>
        </p:nvSpPr>
        <p:spPr>
          <a:xfrm>
            <a:off x="2789580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1005" name="Shape 1005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06" name="Shape 1006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07" name="Shape 1007"/>
          <p:cNvSpPr/>
          <p:nvPr/>
        </p:nvSpPr>
        <p:spPr>
          <a:xfrm>
            <a:off x="5468487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1008" name="Shape 1008"/>
          <p:cNvSpPr/>
          <p:nvPr/>
        </p:nvSpPr>
        <p:spPr>
          <a:xfrm>
            <a:off x="5247754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1009" name="Shape 1009"/>
          <p:cNvSpPr/>
          <p:nvPr/>
        </p:nvSpPr>
        <p:spPr>
          <a:xfrm flipV="1">
            <a:off x="5865231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Shape 10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1012" name="Shape 1012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1013" name="Shape 1013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1014" name="Shape 1014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1015" name="Shape 1015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1016" name="Shape 1016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1017" name="Shape 1017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1018" name="Shape 1018"/>
          <p:cNvSpPr/>
          <p:nvPr/>
        </p:nvSpPr>
        <p:spPr>
          <a:xfrm>
            <a:off x="2789580" y="1796944"/>
            <a:ext cx="680591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use=1</a:t>
            </a:r>
          </a:p>
        </p:txBody>
      </p:sp>
      <p:sp>
        <p:nvSpPr>
          <p:cNvPr id="1019" name="Shape 1019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20" name="Shape 1020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21" name="Shape 1021"/>
          <p:cNvSpPr/>
          <p:nvPr/>
        </p:nvSpPr>
        <p:spPr>
          <a:xfrm>
            <a:off x="5468487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use=0</a:t>
            </a:r>
          </a:p>
        </p:txBody>
      </p:sp>
      <p:sp>
        <p:nvSpPr>
          <p:cNvPr id="1022" name="Shape 1022"/>
          <p:cNvSpPr/>
          <p:nvPr/>
        </p:nvSpPr>
        <p:spPr>
          <a:xfrm>
            <a:off x="2568847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1023" name="Shape 1023"/>
          <p:cNvSpPr/>
          <p:nvPr/>
        </p:nvSpPr>
        <p:spPr>
          <a:xfrm flipV="1">
            <a:off x="3186324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Shape 10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1026" name="Shape 1026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1027" name="Shape 1027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1028" name="Shape 1028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1029" name="Shape 1029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1030" name="Shape 1030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1031" name="Shape 1031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1032" name="Shape 1032"/>
          <p:cNvSpPr/>
          <p:nvPr/>
        </p:nvSpPr>
        <p:spPr>
          <a:xfrm>
            <a:off x="2789580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use=0</a:t>
            </a:r>
          </a:p>
        </p:txBody>
      </p:sp>
      <p:sp>
        <p:nvSpPr>
          <p:cNvPr id="1033" name="Shape 1033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34" name="Shape 1034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35" name="Shape 1035"/>
          <p:cNvSpPr/>
          <p:nvPr/>
        </p:nvSpPr>
        <p:spPr>
          <a:xfrm>
            <a:off x="5468487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36" name="Shape 1036"/>
          <p:cNvSpPr/>
          <p:nvPr/>
        </p:nvSpPr>
        <p:spPr>
          <a:xfrm>
            <a:off x="3461816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1037" name="Shape 1037"/>
          <p:cNvSpPr/>
          <p:nvPr/>
        </p:nvSpPr>
        <p:spPr>
          <a:xfrm flipV="1">
            <a:off x="4079293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Shape 103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Clock: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Look </a:t>
            </a:r>
            <a:r>
              <a:rPr sz="4600" dirty="0">
                <a:solidFill>
                  <a:srgbClr val="FFFFFF"/>
                </a:solidFill>
              </a:rPr>
              <a:t>For a Page</a:t>
            </a:r>
          </a:p>
        </p:txBody>
      </p:sp>
      <p:sp>
        <p:nvSpPr>
          <p:cNvPr id="1040" name="Shape 1040"/>
          <p:cNvSpPr/>
          <p:nvPr/>
        </p:nvSpPr>
        <p:spPr>
          <a:xfrm>
            <a:off x="2731482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0</a:t>
            </a:r>
          </a:p>
        </p:txBody>
      </p:sp>
      <p:sp>
        <p:nvSpPr>
          <p:cNvPr id="1041" name="Shape 1041"/>
          <p:cNvSpPr/>
          <p:nvPr/>
        </p:nvSpPr>
        <p:spPr>
          <a:xfrm>
            <a:off x="3624451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dirty="0"/>
              <a:t>1</a:t>
            </a:r>
          </a:p>
        </p:txBody>
      </p:sp>
      <p:sp>
        <p:nvSpPr>
          <p:cNvPr id="1042" name="Shape 1042"/>
          <p:cNvSpPr/>
          <p:nvPr/>
        </p:nvSpPr>
        <p:spPr>
          <a:xfrm>
            <a:off x="4517420" y="2237672"/>
            <a:ext cx="903652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2</a:t>
            </a:r>
          </a:p>
        </p:txBody>
      </p:sp>
      <p:sp>
        <p:nvSpPr>
          <p:cNvPr id="1043" name="Shape 1043"/>
          <p:cNvSpPr/>
          <p:nvPr/>
        </p:nvSpPr>
        <p:spPr>
          <a:xfrm>
            <a:off x="5410389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3</a:t>
            </a:r>
          </a:p>
        </p:txBody>
      </p:sp>
      <p:sp>
        <p:nvSpPr>
          <p:cNvPr id="1044" name="Shape 1044"/>
          <p:cNvSpPr/>
          <p:nvPr/>
        </p:nvSpPr>
        <p:spPr>
          <a:xfrm>
            <a:off x="6303358" y="2237672"/>
            <a:ext cx="903651" cy="892969"/>
          </a:xfrm>
          <a:prstGeom prst="rect">
            <a:avLst/>
          </a:prstGeom>
          <a:solidFill>
            <a:srgbClr val="53585F"/>
          </a:solidFill>
          <a:ln w="508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6000">
                <a:solidFill>
                  <a:srgbClr val="A6AAA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00" dirty="0"/>
              <a:t>…</a:t>
            </a:r>
          </a:p>
        </p:txBody>
      </p:sp>
      <p:sp>
        <p:nvSpPr>
          <p:cNvPr id="1045" name="Shape 1045"/>
          <p:cNvSpPr/>
          <p:nvPr/>
        </p:nvSpPr>
        <p:spPr>
          <a:xfrm>
            <a:off x="426419" y="2456449"/>
            <a:ext cx="2170236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Physical Mem:</a:t>
            </a:r>
          </a:p>
        </p:txBody>
      </p:sp>
      <p:sp>
        <p:nvSpPr>
          <p:cNvPr id="1046" name="Shape 1046"/>
          <p:cNvSpPr/>
          <p:nvPr/>
        </p:nvSpPr>
        <p:spPr>
          <a:xfrm>
            <a:off x="2789580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47" name="Shape 1047"/>
          <p:cNvSpPr/>
          <p:nvPr/>
        </p:nvSpPr>
        <p:spPr>
          <a:xfrm>
            <a:off x="3682549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48" name="Shape 1048"/>
          <p:cNvSpPr/>
          <p:nvPr/>
        </p:nvSpPr>
        <p:spPr>
          <a:xfrm>
            <a:off x="4575518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49" name="Shape 1049"/>
          <p:cNvSpPr/>
          <p:nvPr/>
        </p:nvSpPr>
        <p:spPr>
          <a:xfrm>
            <a:off x="5468487" y="1796944"/>
            <a:ext cx="731319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use=0</a:t>
            </a:r>
          </a:p>
        </p:txBody>
      </p:sp>
      <p:sp>
        <p:nvSpPr>
          <p:cNvPr id="1050" name="Shape 1050"/>
          <p:cNvSpPr/>
          <p:nvPr/>
        </p:nvSpPr>
        <p:spPr>
          <a:xfrm>
            <a:off x="3461816" y="3542856"/>
            <a:ext cx="117909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clock hand</a:t>
            </a:r>
          </a:p>
        </p:txBody>
      </p:sp>
      <p:sp>
        <p:nvSpPr>
          <p:cNvPr id="1051" name="Shape 1051"/>
          <p:cNvSpPr/>
          <p:nvPr/>
        </p:nvSpPr>
        <p:spPr>
          <a:xfrm flipV="1">
            <a:off x="4079293" y="3193891"/>
            <a:ext cx="1" cy="375048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52" name="Shape 1052"/>
          <p:cNvSpPr/>
          <p:nvPr/>
        </p:nvSpPr>
        <p:spPr>
          <a:xfrm>
            <a:off x="685800" y="4267200"/>
            <a:ext cx="7586118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evict </a:t>
            </a:r>
            <a:r>
              <a:rPr sz="2500" b="1" dirty="0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rPr>
              <a:t>page 1</a:t>
            </a:r>
            <a:r>
              <a:rPr sz="2500" dirty="0">
                <a:solidFill>
                  <a:srgbClr val="FFFFFF"/>
                </a:solidFill>
              </a:rPr>
              <a:t> because it has not been recently used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1299014" y="2972432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DCDEE0"/>
                </a:solidFill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1293645" y="527616"/>
            <a:ext cx="2018110" cy="2650589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DCDEE0"/>
              </a:solidFill>
            </a:endParaRPr>
          </a:p>
        </p:txBody>
      </p:sp>
      <p:sp>
        <p:nvSpPr>
          <p:cNvPr id="61" name="Shape 61"/>
          <p:cNvSpPr/>
          <p:nvPr/>
        </p:nvSpPr>
        <p:spPr>
          <a:xfrm>
            <a:off x="1299014" y="330399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DCDEE0"/>
                </a:solidFill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1768548" y="825004"/>
            <a:ext cx="1018406" cy="1046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63" name="Shape 63"/>
          <p:cNvSpPr/>
          <p:nvPr/>
        </p:nvSpPr>
        <p:spPr>
          <a:xfrm>
            <a:off x="160381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5451318" y="806556"/>
            <a:ext cx="2393668" cy="3122340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5763556" y="425053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 Extensions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610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Replace multiple pages at once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Intuition: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Expensive </a:t>
            </a:r>
            <a:r>
              <a:rPr lang="en-US" sz="2000" dirty="0"/>
              <a:t>to run replacement algorithm and to write single block to disk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Find multiple victims each </a:t>
            </a:r>
            <a:r>
              <a:rPr lang="en-US" sz="2000" dirty="0" smtClean="0"/>
              <a:t>time and track free list</a:t>
            </a:r>
            <a:endParaRPr lang="en-US" sz="2000" dirty="0"/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Add software counter (“chance”)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Intuition: Better ability to differentiate across pages (how much they are being accessed)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Increment software counter if </a:t>
            </a:r>
            <a:r>
              <a:rPr lang="en-US" sz="2000" dirty="0">
                <a:latin typeface="Courier" charset="0"/>
              </a:rPr>
              <a:t>use</a:t>
            </a:r>
            <a:r>
              <a:rPr lang="en-US" sz="2000" dirty="0"/>
              <a:t> bit is 0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Replace when chance exceeds some specified limit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Use dirty bit to give preference to dirty pages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Intuition: More expensive to replace dirty pages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Dirty pages must be written to disk, clean pages do not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Replace pages that have </a:t>
            </a:r>
            <a:r>
              <a:rPr lang="en-US" sz="2000" dirty="0">
                <a:latin typeface="Courier" charset="0"/>
              </a:rPr>
              <a:t>use</a:t>
            </a:r>
            <a:r>
              <a:rPr lang="en-US" sz="2000" dirty="0"/>
              <a:t> bit and </a:t>
            </a:r>
            <a:r>
              <a:rPr lang="en-US" sz="2000" dirty="0">
                <a:latin typeface="Courier" charset="0"/>
              </a:rPr>
              <a:t>dirty</a:t>
            </a:r>
            <a:r>
              <a:rPr lang="en-US" sz="2000" dirty="0"/>
              <a:t> bit cleared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if no Hardware Support?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4582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What can the OS do if hardware does not have </a:t>
            </a:r>
            <a:r>
              <a:rPr lang="en-US" dirty="0">
                <a:latin typeface="Courier" charset="0"/>
              </a:rPr>
              <a:t>use</a:t>
            </a:r>
            <a:r>
              <a:rPr lang="en-US" dirty="0"/>
              <a:t> bit (or </a:t>
            </a:r>
            <a:r>
              <a:rPr lang="en-US" dirty="0">
                <a:latin typeface="Courier" charset="0"/>
              </a:rPr>
              <a:t>dirty</a:t>
            </a:r>
            <a:r>
              <a:rPr lang="en-US" dirty="0"/>
              <a:t> bit)?</a:t>
            </a:r>
          </a:p>
          <a:p>
            <a:pPr lvl="1"/>
            <a:r>
              <a:rPr lang="en-US" dirty="0"/>
              <a:t>Can the OS “emulate” these bits?</a:t>
            </a:r>
          </a:p>
          <a:p>
            <a:pPr>
              <a:buNone/>
            </a:pPr>
            <a:r>
              <a:rPr lang="en-US" dirty="0"/>
              <a:t>Leading question: </a:t>
            </a:r>
          </a:p>
          <a:p>
            <a:pPr lvl="1"/>
            <a:r>
              <a:rPr lang="en-US" dirty="0"/>
              <a:t>How can the OS get control (i.e., generate a trap) every time </a:t>
            </a:r>
            <a:r>
              <a:rPr lang="en-US" dirty="0">
                <a:latin typeface="Courier" charset="0"/>
              </a:rPr>
              <a:t>use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/>
              <a:t>bit should be set?  (i.e., when a page is accessed?)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 fontScale="92500" lnSpcReduction="10000"/>
          </a:bodyPr>
          <a:lstStyle/>
          <a:p>
            <a:pPr marL="161925" indent="0">
              <a:buNone/>
            </a:pPr>
            <a:r>
              <a:rPr lang="en-US" dirty="0" smtClean="0">
                <a:effectLst/>
              </a:rPr>
              <a:t>Illusion of virtual memory: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Processes can run when sum of virtual address spaces &gt;  amount of physical memory</a:t>
            </a:r>
          </a:p>
          <a:p>
            <a:pPr marL="161925" indent="0">
              <a:buNone/>
            </a:pPr>
            <a:r>
              <a:rPr lang="en-US" dirty="0" smtClean="0">
                <a:effectLst/>
              </a:rPr>
              <a:t>Mechanism:</a:t>
            </a:r>
          </a:p>
          <a:p>
            <a:pPr marL="800100" lvl="1" indent="-342900"/>
            <a:r>
              <a:rPr lang="en-US" dirty="0" smtClean="0">
                <a:effectLst/>
              </a:rPr>
              <a:t>Extend page table entry with “present” bit</a:t>
            </a:r>
          </a:p>
          <a:p>
            <a:pPr marL="800100" lvl="1" indent="-342900"/>
            <a:r>
              <a:rPr lang="en-US" dirty="0" smtClean="0">
                <a:effectLst/>
              </a:rPr>
              <a:t>OS handles page faults (or page misses) by reading in desired page from disk</a:t>
            </a:r>
          </a:p>
          <a:p>
            <a:pPr marL="161925" indent="0">
              <a:buNone/>
            </a:pPr>
            <a:r>
              <a:rPr lang="en-US" dirty="0" smtClean="0">
                <a:effectLst/>
              </a:rPr>
              <a:t>Policy:</a:t>
            </a:r>
          </a:p>
          <a:p>
            <a:pPr marL="800100" lvl="1" indent="-342900"/>
            <a:r>
              <a:rPr lang="en-US" dirty="0" smtClean="0">
                <a:effectLst/>
              </a:rPr>
              <a:t>Page selection – demand paging, prefetching, hints</a:t>
            </a:r>
          </a:p>
          <a:p>
            <a:pPr marL="800100" lvl="1" indent="-342900"/>
            <a:r>
              <a:rPr lang="en-US" dirty="0" smtClean="0">
                <a:effectLst/>
              </a:rPr>
              <a:t>Page replacement – OPT, FIFO, LRU, others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161925" indent="0">
              <a:buNone/>
            </a:pPr>
            <a:r>
              <a:rPr lang="en-US" dirty="0" smtClean="0">
                <a:effectLst/>
              </a:rPr>
              <a:t>Implementations (clock</a:t>
            </a:r>
            <a:r>
              <a:rPr lang="en-US" dirty="0">
                <a:effectLst/>
              </a:rPr>
              <a:t>)</a:t>
            </a:r>
            <a:r>
              <a:rPr lang="en-US" dirty="0" smtClean="0">
                <a:effectLst/>
              </a:rPr>
              <a:t> perform approximation of LRU</a:t>
            </a:r>
          </a:p>
        </p:txBody>
      </p:sp>
    </p:spTree>
    <p:extLst>
      <p:ext uri="{BB962C8B-B14F-4D97-AF65-F5344CB8AC3E}">
        <p14:creationId xmlns:p14="http://schemas.microsoft.com/office/powerpoint/2010/main" val="14578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1299014" y="2972432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1293645" y="527616"/>
            <a:ext cx="2018110" cy="2650589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69" name="Shape 69"/>
          <p:cNvSpPr/>
          <p:nvPr/>
        </p:nvSpPr>
        <p:spPr>
          <a:xfrm>
            <a:off x="1299014" y="330399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5451318" y="806556"/>
            <a:ext cx="2393668" cy="3122340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768548" y="825004"/>
            <a:ext cx="1018406" cy="1046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72" name="Shape 72"/>
          <p:cNvSpPr/>
          <p:nvPr/>
        </p:nvSpPr>
        <p:spPr>
          <a:xfrm>
            <a:off x="160381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5763556" y="425053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74" name="Shape 74"/>
          <p:cNvSpPr/>
          <p:nvPr/>
        </p:nvSpPr>
        <p:spPr>
          <a:xfrm>
            <a:off x="6055794" y="978666"/>
            <a:ext cx="1057931" cy="2882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code</a:t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75" name="Shape 75"/>
          <p:cNvSpPr/>
          <p:nvPr/>
        </p:nvSpPr>
        <p:spPr>
          <a:xfrm flipV="1">
            <a:off x="3046660" y="1154683"/>
            <a:ext cx="3104093" cy="1"/>
          </a:xfrm>
          <a:prstGeom prst="line">
            <a:avLst/>
          </a:prstGeom>
          <a:ln w="76200">
            <a:solidFill>
              <a:schemeClr val="bg2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3953350" y="709910"/>
            <a:ext cx="985945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create</a:t>
            </a:r>
          </a:p>
        </p:txBody>
      </p:sp>
      <p:sp>
        <p:nvSpPr>
          <p:cNvPr id="77" name="Shape 77"/>
          <p:cNvSpPr/>
          <p:nvPr/>
        </p:nvSpPr>
        <p:spPr>
          <a:xfrm>
            <a:off x="5659049" y="920893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1299014" y="2972432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1293645" y="527616"/>
            <a:ext cx="2018110" cy="2650589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81" name="Shape 81"/>
          <p:cNvSpPr/>
          <p:nvPr/>
        </p:nvSpPr>
        <p:spPr>
          <a:xfrm>
            <a:off x="1299014" y="330399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5451318" y="806556"/>
            <a:ext cx="2393668" cy="3122340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1768548" y="825004"/>
            <a:ext cx="1018406" cy="1046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code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84" name="Shape 84"/>
          <p:cNvSpPr/>
          <p:nvPr/>
        </p:nvSpPr>
        <p:spPr>
          <a:xfrm>
            <a:off x="1603811" y="823391"/>
            <a:ext cx="1397776" cy="65996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6055794" y="978666"/>
            <a:ext cx="1057931" cy="2882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code</a:t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86" name="Shape 86"/>
          <p:cNvSpPr/>
          <p:nvPr/>
        </p:nvSpPr>
        <p:spPr>
          <a:xfrm flipV="1">
            <a:off x="3046660" y="1154683"/>
            <a:ext cx="3104093" cy="1"/>
          </a:xfrm>
          <a:prstGeom prst="line">
            <a:avLst/>
          </a:prstGeom>
          <a:ln w="76200">
            <a:solidFill>
              <a:schemeClr val="bg2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3953350" y="709910"/>
            <a:ext cx="985945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create</a:t>
            </a:r>
          </a:p>
        </p:txBody>
      </p:sp>
      <p:sp>
        <p:nvSpPr>
          <p:cNvPr id="88" name="Shape 88"/>
          <p:cNvSpPr/>
          <p:nvPr/>
        </p:nvSpPr>
        <p:spPr>
          <a:xfrm>
            <a:off x="5659049" y="920893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3301411" y="4147533"/>
            <a:ext cx="2289823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what’s in code?</a:t>
            </a:r>
          </a:p>
        </p:txBody>
      </p:sp>
      <p:sp>
        <p:nvSpPr>
          <p:cNvPr id="90" name="Shape 90"/>
          <p:cNvSpPr/>
          <p:nvPr/>
        </p:nvSpPr>
        <p:spPr>
          <a:xfrm>
            <a:off x="5763556" y="425053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1299014" y="2972432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1293645" y="527616"/>
            <a:ext cx="2018110" cy="2650589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94" name="Shape 94"/>
          <p:cNvSpPr/>
          <p:nvPr/>
        </p:nvSpPr>
        <p:spPr>
          <a:xfrm>
            <a:off x="1299014" y="330399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1768548" y="799207"/>
            <a:ext cx="946275" cy="146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96" name="Shape 96"/>
          <p:cNvSpPr/>
          <p:nvPr/>
        </p:nvSpPr>
        <p:spPr>
          <a:xfrm>
            <a:off x="1603811" y="823391"/>
            <a:ext cx="1397776" cy="109347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5451318" y="806556"/>
            <a:ext cx="2393668" cy="3122340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1645566" y="846067"/>
            <a:ext cx="630253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99" name="Shape 99"/>
          <p:cNvSpPr/>
          <p:nvPr/>
        </p:nvSpPr>
        <p:spPr>
          <a:xfrm>
            <a:off x="2315293" y="846067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00" name="Shape 100"/>
          <p:cNvSpPr/>
          <p:nvPr/>
        </p:nvSpPr>
        <p:spPr>
          <a:xfrm>
            <a:off x="2315293" y="1238973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01" name="Shape 101"/>
          <p:cNvSpPr/>
          <p:nvPr/>
        </p:nvSpPr>
        <p:spPr>
          <a:xfrm>
            <a:off x="1645566" y="1238973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02" name="Shape 102"/>
          <p:cNvSpPr/>
          <p:nvPr/>
        </p:nvSpPr>
        <p:spPr>
          <a:xfrm>
            <a:off x="3046660" y="1154683"/>
            <a:ext cx="2938309" cy="1"/>
          </a:xfrm>
          <a:prstGeom prst="line">
            <a:avLst/>
          </a:prstGeom>
          <a:ln w="76200">
            <a:solidFill>
              <a:schemeClr val="bg2"/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3953350" y="709910"/>
            <a:ext cx="985945" cy="45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create</a:t>
            </a:r>
          </a:p>
        </p:txBody>
      </p:sp>
      <p:sp>
        <p:nvSpPr>
          <p:cNvPr id="104" name="Shape 104"/>
          <p:cNvSpPr/>
          <p:nvPr/>
        </p:nvSpPr>
        <p:spPr>
          <a:xfrm>
            <a:off x="6055794" y="978666"/>
            <a:ext cx="1057931" cy="2867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/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105" name="Shape 105"/>
          <p:cNvSpPr/>
          <p:nvPr/>
        </p:nvSpPr>
        <p:spPr>
          <a:xfrm>
            <a:off x="5659049" y="920893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6021114" y="935364"/>
            <a:ext cx="630252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07" name="Shape 107"/>
          <p:cNvSpPr/>
          <p:nvPr/>
        </p:nvSpPr>
        <p:spPr>
          <a:xfrm>
            <a:off x="6690840" y="935364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08" name="Shape 108"/>
          <p:cNvSpPr/>
          <p:nvPr/>
        </p:nvSpPr>
        <p:spPr>
          <a:xfrm>
            <a:off x="6690840" y="1328270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09" name="Shape 109"/>
          <p:cNvSpPr/>
          <p:nvPr/>
        </p:nvSpPr>
        <p:spPr>
          <a:xfrm>
            <a:off x="6021114" y="1328270"/>
            <a:ext cx="630252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10" name="Shape 110"/>
          <p:cNvSpPr/>
          <p:nvPr/>
        </p:nvSpPr>
        <p:spPr>
          <a:xfrm>
            <a:off x="2602029" y="4016009"/>
            <a:ext cx="3828932" cy="718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many large libraries, some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of which are rarely/never used</a:t>
            </a:r>
          </a:p>
        </p:txBody>
      </p:sp>
      <p:sp>
        <p:nvSpPr>
          <p:cNvPr id="111" name="Shape 111"/>
          <p:cNvSpPr/>
          <p:nvPr/>
        </p:nvSpPr>
        <p:spPr>
          <a:xfrm>
            <a:off x="5763556" y="425053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62000" y="4953000"/>
            <a:ext cx="762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How to avoid wasting </a:t>
            </a:r>
            <a:r>
              <a:rPr lang="en-US" dirty="0" smtClean="0">
                <a:solidFill>
                  <a:srgbClr val="D45954"/>
                </a:solidFill>
              </a:rPr>
              <a:t>physical pages</a:t>
            </a:r>
            <a:r>
              <a:rPr lang="en-US" dirty="0" smtClean="0">
                <a:solidFill>
                  <a:srgbClr val="FFFFFF"/>
                </a:solidFill>
              </a:rPr>
              <a:t> to back rarely used </a:t>
            </a:r>
            <a:r>
              <a:rPr lang="en-US" dirty="0" smtClean="0">
                <a:solidFill>
                  <a:srgbClr val="7BDB45"/>
                </a:solidFill>
              </a:rPr>
              <a:t>virtual pages</a:t>
            </a:r>
            <a:r>
              <a:rPr lang="en-US" dirty="0" smtClean="0">
                <a:solidFill>
                  <a:srgbClr val="FFFFFF"/>
                </a:solidFill>
              </a:rPr>
              <a:t>?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807881" y="3251005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802512" y="806189"/>
            <a:ext cx="2018110" cy="2650588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807881" y="608971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1277415" y="1077780"/>
            <a:ext cx="946275" cy="146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119" name="Shape 119"/>
          <p:cNvSpPr/>
          <p:nvPr/>
        </p:nvSpPr>
        <p:spPr>
          <a:xfrm>
            <a:off x="1112678" y="1101964"/>
            <a:ext cx="1397776" cy="109347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5942451" y="638644"/>
            <a:ext cx="2393668" cy="3122341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1154433" y="1124639"/>
            <a:ext cx="630253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22" name="Shape 122"/>
          <p:cNvSpPr/>
          <p:nvPr/>
        </p:nvSpPr>
        <p:spPr>
          <a:xfrm>
            <a:off x="1824161" y="1124639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23" name="Shape 123"/>
          <p:cNvSpPr/>
          <p:nvPr/>
        </p:nvSpPr>
        <p:spPr>
          <a:xfrm>
            <a:off x="1824161" y="1517546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24" name="Shape 124"/>
          <p:cNvSpPr/>
          <p:nvPr/>
        </p:nvSpPr>
        <p:spPr>
          <a:xfrm>
            <a:off x="1154433" y="1517546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25" name="Shape 125"/>
          <p:cNvSpPr/>
          <p:nvPr/>
        </p:nvSpPr>
        <p:spPr>
          <a:xfrm>
            <a:off x="6546926" y="810754"/>
            <a:ext cx="1057931" cy="2867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/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126" name="Shape 126"/>
          <p:cNvSpPr/>
          <p:nvPr/>
        </p:nvSpPr>
        <p:spPr>
          <a:xfrm>
            <a:off x="6150182" y="752981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6512247" y="767452"/>
            <a:ext cx="630252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28" name="Shape 128"/>
          <p:cNvSpPr/>
          <p:nvPr/>
        </p:nvSpPr>
        <p:spPr>
          <a:xfrm>
            <a:off x="7181973" y="767452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29" name="Shape 129"/>
          <p:cNvSpPr/>
          <p:nvPr/>
        </p:nvSpPr>
        <p:spPr>
          <a:xfrm>
            <a:off x="7181973" y="1160358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30" name="Shape 130"/>
          <p:cNvSpPr/>
          <p:nvPr/>
        </p:nvSpPr>
        <p:spPr>
          <a:xfrm>
            <a:off x="6512247" y="1160358"/>
            <a:ext cx="630252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31" name="Shape 131"/>
          <p:cNvSpPr/>
          <p:nvPr/>
        </p:nvSpPr>
        <p:spPr>
          <a:xfrm>
            <a:off x="6254689" y="257142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132" name="Shape 132"/>
          <p:cNvSpPr/>
          <p:nvPr/>
        </p:nvSpPr>
        <p:spPr>
          <a:xfrm>
            <a:off x="3769232" y="3302695"/>
            <a:ext cx="1605537" cy="1198619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3745352" y="2921193"/>
            <a:ext cx="163666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Phys Memory</a:t>
            </a:r>
          </a:p>
        </p:txBody>
      </p:sp>
      <p:sp>
        <p:nvSpPr>
          <p:cNvPr id="134" name="Shape 134"/>
          <p:cNvSpPr/>
          <p:nvPr/>
        </p:nvSpPr>
        <p:spPr>
          <a:xfrm>
            <a:off x="4591737" y="3386104"/>
            <a:ext cx="630253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35" name="Shape 135"/>
          <p:cNvSpPr/>
          <p:nvPr/>
        </p:nvSpPr>
        <p:spPr>
          <a:xfrm>
            <a:off x="3922010" y="3386104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807881" y="3251005"/>
            <a:ext cx="2007372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802512" y="806189"/>
            <a:ext cx="2018110" cy="2650588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807881" y="608971"/>
            <a:ext cx="2000251" cy="3957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AAA8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1277415" y="1077780"/>
            <a:ext cx="946275" cy="1467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data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Program</a:t>
            </a:r>
          </a:p>
        </p:txBody>
      </p:sp>
      <p:sp>
        <p:nvSpPr>
          <p:cNvPr id="141" name="Shape 141"/>
          <p:cNvSpPr/>
          <p:nvPr/>
        </p:nvSpPr>
        <p:spPr>
          <a:xfrm>
            <a:off x="1112678" y="1101964"/>
            <a:ext cx="1397776" cy="1093470"/>
          </a:xfrm>
          <a:prstGeom prst="rect">
            <a:avLst/>
          </a:prstGeom>
          <a:ln w="25400">
            <a:solidFill>
              <a:srgbClr val="FFFFFF"/>
            </a:solidFill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5942451" y="638644"/>
            <a:ext cx="2393668" cy="3122341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1154433" y="1124639"/>
            <a:ext cx="630253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44" name="Shape 144"/>
          <p:cNvSpPr/>
          <p:nvPr/>
        </p:nvSpPr>
        <p:spPr>
          <a:xfrm>
            <a:off x="1824161" y="1124639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45" name="Shape 145"/>
          <p:cNvSpPr/>
          <p:nvPr/>
        </p:nvSpPr>
        <p:spPr>
          <a:xfrm>
            <a:off x="1824161" y="1517546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46" name="Shape 146"/>
          <p:cNvSpPr/>
          <p:nvPr/>
        </p:nvSpPr>
        <p:spPr>
          <a:xfrm>
            <a:off x="1154433" y="1517546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47" name="Shape 147"/>
          <p:cNvSpPr/>
          <p:nvPr/>
        </p:nvSpPr>
        <p:spPr>
          <a:xfrm>
            <a:off x="6546926" y="810754"/>
            <a:ext cx="1057931" cy="2867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20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/>
            </a:r>
            <a:br>
              <a:rPr sz="2000" dirty="0"/>
            </a:br>
            <a:r>
              <a:rPr sz="2000" dirty="0"/>
              <a:t>data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heap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700" dirty="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/>
              <a:t>stack</a:t>
            </a:r>
          </a:p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sz="2000" dirty="0"/>
              <a:t>Process 1</a:t>
            </a:r>
          </a:p>
        </p:txBody>
      </p:sp>
      <p:sp>
        <p:nvSpPr>
          <p:cNvPr id="148" name="Shape 148"/>
          <p:cNvSpPr/>
          <p:nvPr/>
        </p:nvSpPr>
        <p:spPr>
          <a:xfrm>
            <a:off x="6150182" y="752981"/>
            <a:ext cx="2027194" cy="2632729"/>
          </a:xfrm>
          <a:prstGeom prst="rect">
            <a:avLst/>
          </a:prstGeom>
          <a:ln w="25400">
            <a:solidFill/>
            <a:prstDash val="sysDot"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6512247" y="767452"/>
            <a:ext cx="630252" cy="36136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LibA</a:t>
            </a:r>
          </a:p>
        </p:txBody>
      </p:sp>
      <p:sp>
        <p:nvSpPr>
          <p:cNvPr id="150" name="Shape 150"/>
          <p:cNvSpPr/>
          <p:nvPr/>
        </p:nvSpPr>
        <p:spPr>
          <a:xfrm>
            <a:off x="7181973" y="767452"/>
            <a:ext cx="630252" cy="361361"/>
          </a:xfrm>
          <a:prstGeom prst="rect">
            <a:avLst/>
          </a:pr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LibB</a:t>
            </a:r>
          </a:p>
        </p:txBody>
      </p:sp>
      <p:sp>
        <p:nvSpPr>
          <p:cNvPr id="151" name="Shape 151"/>
          <p:cNvSpPr/>
          <p:nvPr/>
        </p:nvSpPr>
        <p:spPr>
          <a:xfrm>
            <a:off x="7181973" y="1160358"/>
            <a:ext cx="630252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52" name="Shape 152"/>
          <p:cNvSpPr/>
          <p:nvPr/>
        </p:nvSpPr>
        <p:spPr>
          <a:xfrm>
            <a:off x="6512247" y="1160358"/>
            <a:ext cx="630252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sp>
        <p:nvSpPr>
          <p:cNvPr id="153" name="Shape 153"/>
          <p:cNvSpPr/>
          <p:nvPr/>
        </p:nvSpPr>
        <p:spPr>
          <a:xfrm>
            <a:off x="6254689" y="257142"/>
            <a:ext cx="1905967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Virtual Memory</a:t>
            </a:r>
          </a:p>
        </p:txBody>
      </p:sp>
      <p:sp>
        <p:nvSpPr>
          <p:cNvPr id="154" name="Shape 154"/>
          <p:cNvSpPr/>
          <p:nvPr/>
        </p:nvSpPr>
        <p:spPr>
          <a:xfrm>
            <a:off x="3769232" y="3302695"/>
            <a:ext cx="1605537" cy="1198619"/>
          </a:xfrm>
          <a:prstGeom prst="rect">
            <a:avLst/>
          </a:prstGeom>
          <a:solidFill>
            <a:srgbClr val="FFFFFF"/>
          </a:solidFill>
          <a:ln w="25400">
            <a:solidFill>
              <a:srgbClr val="971817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3745352" y="2921193"/>
            <a:ext cx="1636662" cy="328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lnSpc>
                <a:spcPct val="80000"/>
              </a:lnSpc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Phys Memory</a:t>
            </a:r>
          </a:p>
        </p:txBody>
      </p:sp>
      <p:sp>
        <p:nvSpPr>
          <p:cNvPr id="156" name="Shape 156"/>
          <p:cNvSpPr/>
          <p:nvPr/>
        </p:nvSpPr>
        <p:spPr>
          <a:xfrm>
            <a:off x="4591737" y="3386104"/>
            <a:ext cx="630253" cy="36136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Prog</a:t>
            </a:r>
          </a:p>
        </p:txBody>
      </p:sp>
      <p:sp>
        <p:nvSpPr>
          <p:cNvPr id="157" name="Shape 157"/>
          <p:cNvSpPr/>
          <p:nvPr/>
        </p:nvSpPr>
        <p:spPr>
          <a:xfrm>
            <a:off x="3922010" y="3386104"/>
            <a:ext cx="630253" cy="361361"/>
          </a:xfrm>
          <a:prstGeom prst="rect">
            <a:avLst/>
          </a:pr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LibC</a:t>
            </a:r>
          </a:p>
        </p:txBody>
      </p:sp>
      <p:cxnSp>
        <p:nvCxnSpPr>
          <p:cNvPr id="158" name="Connector 158"/>
          <p:cNvCxnSpPr>
            <a:stCxn id="143" idx="0"/>
            <a:endCxn id="149" idx="0"/>
          </p:cNvCxnSpPr>
          <p:nvPr/>
        </p:nvCxnSpPr>
        <p:spPr>
          <a:xfrm flipV="1">
            <a:off x="1469560" y="948133"/>
            <a:ext cx="5357813" cy="357188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sp>
        <p:nvSpPr>
          <p:cNvPr id="162" name="Shape 162"/>
          <p:cNvSpPr/>
          <p:nvPr/>
        </p:nvSpPr>
        <p:spPr>
          <a:xfrm>
            <a:off x="2454540" y="931321"/>
            <a:ext cx="4730020" cy="304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909" extrusionOk="0">
                <a:moveTo>
                  <a:pt x="0" y="16909"/>
                </a:moveTo>
                <a:cubicBezTo>
                  <a:pt x="7034" y="-1020"/>
                  <a:pt x="14234" y="-4691"/>
                  <a:pt x="21600" y="5897"/>
                </a:cubicBezTo>
              </a:path>
            </a:pathLst>
          </a:custGeom>
          <a:ln w="50800">
            <a:solidFill>
              <a:srgbClr val="0065C1"/>
            </a:solidFill>
            <a:miter lim="400000"/>
            <a:headEnd type="triangle"/>
          </a:ln>
        </p:spPr>
        <p:txBody>
          <a:bodyPr lIns="64291" tIns="32146" rIns="64291" bIns="32146"/>
          <a:lstStyle/>
          <a:p>
            <a:pPr lvl="0"/>
            <a:endParaRPr/>
          </a:p>
        </p:txBody>
      </p:sp>
      <p:cxnSp>
        <p:nvCxnSpPr>
          <p:cNvPr id="160" name="Connector 160"/>
          <p:cNvCxnSpPr>
            <a:stCxn id="157" idx="0"/>
            <a:endCxn id="152" idx="0"/>
          </p:cNvCxnSpPr>
          <p:nvPr/>
        </p:nvCxnSpPr>
        <p:spPr>
          <a:xfrm flipV="1">
            <a:off x="4237136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  <p:cxnSp>
        <p:nvCxnSpPr>
          <p:cNvPr id="161" name="Connector 161"/>
          <p:cNvCxnSpPr>
            <a:stCxn id="156" idx="0"/>
            <a:endCxn id="151" idx="0"/>
          </p:cNvCxnSpPr>
          <p:nvPr/>
        </p:nvCxnSpPr>
        <p:spPr>
          <a:xfrm flipV="1">
            <a:off x="4906862" y="1341039"/>
            <a:ext cx="2590237" cy="2225746"/>
          </a:xfrm>
          <a:prstGeom prst="straightConnector1">
            <a:avLst/>
          </a:prstGeom>
          <a:ln w="50800">
            <a:solidFill>
              <a:srgbClr val="0065C1"/>
            </a:solidFill>
            <a:miter lim="400000"/>
            <a:headEnd type="triangle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48409</TotalTime>
  <Words>1929</Words>
  <Application>Microsoft Macintosh PowerPoint</Application>
  <PresentationFormat>On-screen Show (4:3)</PresentationFormat>
  <Paragraphs>627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Calisto MT</vt:lpstr>
      <vt:lpstr>Chalkboard</vt:lpstr>
      <vt:lpstr>Courier</vt:lpstr>
      <vt:lpstr>Helvetica</vt:lpstr>
      <vt:lpstr>Perpetua Titling MT</vt:lpstr>
      <vt:lpstr>Wingdings</vt:lpstr>
      <vt:lpstr>Arial</vt:lpstr>
      <vt:lpstr>Precedent</vt:lpstr>
      <vt:lpstr>Virtual Memory</vt:lpstr>
      <vt:lpstr>Announcements</vt:lpstr>
      <vt:lpstr>Motivation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Locality of Reference</vt:lpstr>
      <vt:lpstr>Memory Hierarchy</vt:lpstr>
      <vt:lpstr>Virtual Memory Intuition</vt:lpstr>
      <vt:lpstr>Virtual Address Space Mechanisms</vt:lpstr>
      <vt:lpstr>Present Bit</vt:lpstr>
      <vt:lpstr>Virtual Memory Mechanisms</vt:lpstr>
      <vt:lpstr>Mechanism for  Continuing a Process</vt:lpstr>
      <vt:lpstr>Virtual Memory Policies</vt:lpstr>
      <vt:lpstr>Page Selection</vt:lpstr>
      <vt:lpstr>Page Replacement</vt:lpstr>
      <vt:lpstr>Page Replacement Example</vt:lpstr>
      <vt:lpstr>Page Replacement Comparison</vt:lpstr>
      <vt:lpstr>Fifo Performance may Decrease!</vt:lpstr>
      <vt:lpstr>Problems with  LRU-based Replacement</vt:lpstr>
      <vt:lpstr>Implementing LRU</vt:lpstr>
      <vt:lpstr>Clock Algorithm</vt:lpstr>
      <vt:lpstr>Clock:  Look For a Page</vt:lpstr>
      <vt:lpstr>Clock:  Look For a Page</vt:lpstr>
      <vt:lpstr>Clock:  Look For a Page</vt:lpstr>
      <vt:lpstr>Clock:  Look For a Page</vt:lpstr>
      <vt:lpstr>Clock:  Look For a Page</vt:lpstr>
      <vt:lpstr>Clock:  Look For a Page</vt:lpstr>
      <vt:lpstr>Clock:  Look For a Page</vt:lpstr>
      <vt:lpstr>Clock:  Look For a Page</vt:lpstr>
      <vt:lpstr>Clock:  Look For a Page</vt:lpstr>
      <vt:lpstr>Clock:  Look For a Page</vt:lpstr>
      <vt:lpstr>Clock:  Look For a Page</vt:lpstr>
      <vt:lpstr>Clock Extensions</vt:lpstr>
      <vt:lpstr>What if no Hardware Support?</vt:lpstr>
      <vt:lpstr>Conclusions</vt:lpstr>
    </vt:vector>
  </TitlesOfParts>
  <Company>Ȇ쀀Ƞ⊤Ȯ皤뿿ꥐȮ㡐_ȇ᛼뿿ꥀ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</dc:title>
  <dc:creator>Andrea Arpaci-Dusseau</dc:creator>
  <cp:lastModifiedBy>ANDREA C ARPACI-DUSSEAU</cp:lastModifiedBy>
  <cp:revision>39</cp:revision>
  <cp:lastPrinted>1970-03-01T19:02:30Z</cp:lastPrinted>
  <dcterms:created xsi:type="dcterms:W3CDTF">2015-09-28T15:15:50Z</dcterms:created>
  <dcterms:modified xsi:type="dcterms:W3CDTF">2015-09-29T21:57:23Z</dcterms:modified>
</cp:coreProperties>
</file>