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62"/>
  </p:notesMasterIdLst>
  <p:sldIdLst>
    <p:sldId id="321" r:id="rId2"/>
    <p:sldId id="322" r:id="rId3"/>
    <p:sldId id="260" r:id="rId4"/>
    <p:sldId id="265" r:id="rId5"/>
    <p:sldId id="266" r:id="rId6"/>
    <p:sldId id="270" r:id="rId7"/>
    <p:sldId id="332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323" r:id="rId20"/>
    <p:sldId id="324" r:id="rId21"/>
    <p:sldId id="325" r:id="rId22"/>
    <p:sldId id="326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8" r:id="rId38"/>
    <p:sldId id="299" r:id="rId39"/>
    <p:sldId id="301" r:id="rId40"/>
    <p:sldId id="302" r:id="rId41"/>
    <p:sldId id="303" r:id="rId42"/>
    <p:sldId id="304" r:id="rId43"/>
    <p:sldId id="305" r:id="rId44"/>
    <p:sldId id="306" r:id="rId45"/>
    <p:sldId id="307" r:id="rId46"/>
    <p:sldId id="327" r:id="rId47"/>
    <p:sldId id="309" r:id="rId48"/>
    <p:sldId id="310" r:id="rId49"/>
    <p:sldId id="311" r:id="rId50"/>
    <p:sldId id="312" r:id="rId51"/>
    <p:sldId id="313" r:id="rId52"/>
    <p:sldId id="314" r:id="rId53"/>
    <p:sldId id="317" r:id="rId54"/>
    <p:sldId id="328" r:id="rId55"/>
    <p:sldId id="329" r:id="rId56"/>
    <p:sldId id="318" r:id="rId57"/>
    <p:sldId id="335" r:id="rId58"/>
    <p:sldId id="330" r:id="rId59"/>
    <p:sldId id="333" r:id="rId60"/>
    <p:sldId id="334" r:id="rId61"/>
  </p:sldIdLst>
  <p:sldSz cx="13004800" cy="9753600"/>
  <p:notesSz cx="6858000" cy="9144000"/>
  <p:defaultTextStyle>
    <a:lvl1pPr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3072" userDrawn="1">
          <p15:clr>
            <a:srgbClr val="A4A3A4"/>
          </p15:clr>
        </p15:guide>
        <p15:guide id="2" pos="40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3C0F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497FC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8EA5CB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308B16">
              <a:alpha val="3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2D713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BF630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93"/>
    <p:restoredTop sz="94510"/>
  </p:normalViewPr>
  <p:slideViewPr>
    <p:cSldViewPr snapToGrid="0" snapToObjects="1">
      <p:cViewPr varScale="1">
        <p:scale>
          <a:sx n="71" d="100"/>
          <a:sy n="71" d="100"/>
        </p:scale>
        <p:origin x="176" y="272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presProps" Target="presProps.xml"/><Relationship Id="rId64" Type="http://schemas.openxmlformats.org/officeDocument/2006/relationships/viewProps" Target="viewProps.xml"/><Relationship Id="rId65" Type="http://schemas.openxmlformats.org/officeDocument/2006/relationships/theme" Target="theme/theme1.xml"/><Relationship Id="rId66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4" name="Shape 3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575898627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1pPr>
    <a:lvl2pPr indent="228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2pPr>
    <a:lvl3pPr indent="457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3pPr>
    <a:lvl4pPr indent="685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4pPr>
    <a:lvl5pPr indent="9144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5pPr>
    <a:lvl6pPr indent="11430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6pPr>
    <a:lvl7pPr indent="1371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7pPr>
    <a:lvl8pPr indent="1600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8pPr>
    <a:lvl9pPr indent="1828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066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4876800"/>
            <a:ext cx="13004800" cy="4876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8570" y="2728459"/>
            <a:ext cx="10785405" cy="209070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8570" y="4946924"/>
            <a:ext cx="10785404" cy="2492587"/>
          </a:xfrm>
        </p:spPr>
        <p:txBody>
          <a:bodyPr>
            <a:normAutofit/>
          </a:bodyPr>
          <a:lstStyle>
            <a:lvl1pPr marL="0" indent="0" algn="ctr">
              <a:spcBef>
                <a:spcPts val="853"/>
              </a:spcBef>
              <a:buNone/>
              <a:defRPr sz="26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10/8/15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5CD18-686B-47A9-AFD5-66CE5FA52A66}" type="slidenum">
              <a:rPr/>
              <a:pPr/>
              <a:t>‹#›</a:t>
            </a:fld>
            <a:endParaRPr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98999"/>
            <a:ext cx="13004800" cy="177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59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6502400" y="6374"/>
            <a:ext cx="6502400" cy="975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545089" y="4785884"/>
            <a:ext cx="9749567" cy="1778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159" y="390144"/>
            <a:ext cx="5631078" cy="2405888"/>
          </a:xfrm>
        </p:spPr>
        <p:txBody>
          <a:bodyPr vert="horz" lIns="130046" tIns="65023" rIns="130046" bIns="65023" rtlCol="0" anchor="b" anchorCtr="0">
            <a:noAutofit/>
          </a:bodyPr>
          <a:lstStyle>
            <a:lvl1pPr marL="0" algn="ctr" defTabSz="1300460" rtl="0" eaLnBrk="1" latinLnBrk="0" hangingPunct="1">
              <a:spcBef>
                <a:spcPct val="0"/>
              </a:spcBef>
              <a:buNone/>
              <a:defRPr sz="51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918554" y="376757"/>
            <a:ext cx="5631078" cy="9000087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3400"/>
            </a:lvl1pPr>
            <a:lvl2pPr marL="650230" indent="0">
              <a:buNone/>
              <a:defRPr sz="4000"/>
            </a:lvl2pPr>
            <a:lvl3pPr marL="1300460" indent="0">
              <a:buNone/>
              <a:defRPr sz="3400"/>
            </a:lvl3pPr>
            <a:lvl4pPr marL="1950690" indent="0">
              <a:buNone/>
              <a:defRPr sz="2800"/>
            </a:lvl4pPr>
            <a:lvl5pPr marL="2600919" indent="0">
              <a:buNone/>
              <a:defRPr sz="2800"/>
            </a:lvl5pPr>
            <a:lvl6pPr marL="3251149" indent="0">
              <a:buNone/>
              <a:defRPr sz="2800"/>
            </a:lvl6pPr>
            <a:lvl7pPr marL="3901379" indent="0">
              <a:buNone/>
              <a:defRPr sz="2800"/>
            </a:lvl7pPr>
            <a:lvl8pPr marL="4551609" indent="0">
              <a:buNone/>
              <a:defRPr sz="2800"/>
            </a:lvl8pPr>
            <a:lvl9pPr marL="5201839" indent="0">
              <a:buNone/>
              <a:defRPr sz="28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9159" y="2802917"/>
            <a:ext cx="5631078" cy="455168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t" anchorCtr="0">
            <a:normAutofit/>
          </a:bodyPr>
          <a:lstStyle>
            <a:lvl1pPr marL="0" indent="0" algn="ctr">
              <a:lnSpc>
                <a:spcPct val="110000"/>
              </a:lnSpc>
              <a:buNone/>
              <a:defRPr sz="26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marL="0" lvl="0" indent="0" algn="ctr" defTabSz="1300460" rtl="0" eaLnBrk="1" latinLnBrk="0" hangingPunct="1">
              <a:lnSpc>
                <a:spcPct val="110000"/>
              </a:lnSpc>
              <a:spcBef>
                <a:spcPts val="2844"/>
              </a:spcBef>
              <a:buFont typeface="Calisto MT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97402" y="9040143"/>
            <a:ext cx="2314854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r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196F663E-5ED1-47B2-8DFB-BADDA486BF96}" type="datetimeFigureOut">
              <a:rPr lang="en-US"/>
              <a:pPr/>
              <a:t>10/8/15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4244" y="9040143"/>
            <a:ext cx="2691994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l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691994" y="8160895"/>
            <a:ext cx="1079398" cy="819302"/>
          </a:xfrm>
        </p:spPr>
        <p:txBody>
          <a:bodyPr vert="horz" lIns="130046" tIns="65023" rIns="130046" bIns="65023" rtlCol="0" anchor="ctr">
            <a:noAutofit/>
          </a:bodyPr>
          <a:lstStyle>
            <a:lvl1pPr marL="0" algn="ctr" defTabSz="1300460" rtl="0" eaLnBrk="1" latinLnBrk="0" hangingPunct="1">
              <a:spcBef>
                <a:spcPct val="0"/>
              </a:spcBef>
              <a:defRPr sz="51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6547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74"/>
            <a:ext cx="13004800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734" y="5743787"/>
            <a:ext cx="10837333" cy="1408853"/>
          </a:xfrm>
        </p:spPr>
        <p:txBody>
          <a:bodyPr vert="horz" lIns="130046" tIns="65023" rIns="130046" bIns="65023" rtlCol="0" anchor="b" anchorCtr="0">
            <a:normAutofit/>
          </a:bodyPr>
          <a:lstStyle>
            <a:lvl1pPr algn="ctr">
              <a:defRPr sz="51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1300460" rtl="0" eaLnBrk="1" latinLnBrk="0" hangingPunct="1">
              <a:spcBef>
                <a:spcPts val="2844"/>
              </a:spcBef>
              <a:buFont typeface="Calisto MT" pitchFamily="18" charset="0"/>
              <a:buNone/>
            </a:pPr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680" y="377139"/>
            <a:ext cx="12029440" cy="5258274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 vert="horz" lIns="130046" tIns="65023" rIns="130046" bIns="65023" rtlCol="0">
            <a:normAutofit/>
          </a:bodyPr>
          <a:lstStyle>
            <a:lvl1pPr marL="0" indent="0" algn="ctr" defTabSz="1300460" rtl="0" eaLnBrk="1" latinLnBrk="0" hangingPunct="1">
              <a:spcBef>
                <a:spcPts val="2844"/>
              </a:spcBef>
              <a:buFont typeface="Calisto MT" pitchFamily="18" charset="0"/>
              <a:buNone/>
              <a:defRPr sz="3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650230" indent="0">
              <a:buNone/>
              <a:defRPr sz="4000"/>
            </a:lvl2pPr>
            <a:lvl3pPr marL="1300460" indent="0">
              <a:buNone/>
              <a:defRPr sz="3400"/>
            </a:lvl3pPr>
            <a:lvl4pPr marL="1950690" indent="0">
              <a:buNone/>
              <a:defRPr sz="2800"/>
            </a:lvl4pPr>
            <a:lvl5pPr marL="2600919" indent="0">
              <a:buNone/>
              <a:defRPr sz="2800"/>
            </a:lvl5pPr>
            <a:lvl6pPr marL="3251149" indent="0">
              <a:buNone/>
              <a:defRPr sz="2800"/>
            </a:lvl6pPr>
            <a:lvl7pPr marL="3901379" indent="0">
              <a:buNone/>
              <a:defRPr sz="2800"/>
            </a:lvl7pPr>
            <a:lvl8pPr marL="4551609" indent="0">
              <a:buNone/>
              <a:defRPr sz="2800"/>
            </a:lvl8pPr>
            <a:lvl9pPr marL="5201839" indent="0">
              <a:buNone/>
              <a:defRPr sz="28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3734" y="7171766"/>
            <a:ext cx="10837333" cy="1606475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ct val="600"/>
              </a:spcBef>
              <a:buNone/>
              <a:defRPr sz="2600"/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10/8/15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30886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196F663E-5ED1-47B2-8DFB-BADDA486BF96}" type="datetimeFigureOut">
              <a:rPr lang="en-US"/>
              <a:pPr/>
              <a:t>10/8/15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34442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2027218"/>
            <a:ext cx="13004800" cy="77263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10/8/15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181645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2"/>
          <a:srcRect r="14719"/>
          <a:stretch>
            <a:fillRect/>
          </a:stretch>
        </p:blipFill>
        <p:spPr>
          <a:xfrm>
            <a:off x="0" y="6374"/>
            <a:ext cx="11090648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162454" y="650241"/>
            <a:ext cx="1733973" cy="8062525"/>
          </a:xfrm>
        </p:spPr>
        <p:txBody>
          <a:bodyPr vert="eaVert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8569" y="650241"/>
            <a:ext cx="9078524" cy="8062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270827" y="9040143"/>
            <a:ext cx="1517227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r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196F663E-5ED1-47B2-8DFB-BADDA486BF96}" type="datetimeFigureOut">
              <a:rPr lang="en-US"/>
              <a:pPr/>
              <a:t>10/8/15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5400000" flipH="1">
            <a:off x="6288017" y="4785884"/>
            <a:ext cx="9749567" cy="177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8477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/>
          <a:lstStyle>
            <a:lvl1pPr algn="ctr">
              <a:defRPr sz="3200"/>
            </a:lvl1pPr>
            <a:lvl2pPr algn="ctr">
              <a:defRPr sz="3200"/>
            </a:lvl2pPr>
            <a:lvl3pPr algn="ctr">
              <a:defRPr sz="3200"/>
            </a:lvl3pPr>
            <a:lvl4pPr algn="ctr">
              <a:defRPr sz="3200"/>
            </a:lvl4pPr>
            <a:lvl5pPr algn="ctr"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77331482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2027218"/>
            <a:ext cx="13004800" cy="77263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10/8/15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16324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4876800"/>
            <a:ext cx="13004800" cy="4876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8570" y="1122249"/>
            <a:ext cx="10785405" cy="2090702"/>
          </a:xfrm>
        </p:spPr>
        <p:txBody>
          <a:bodyPr anchor="ctr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8570" y="6719147"/>
            <a:ext cx="10785404" cy="1969845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427"/>
              </a:spcBef>
              <a:buNone/>
              <a:defRPr sz="26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10/8/15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98999"/>
            <a:ext cx="13004800" cy="177801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5230039" y="3646699"/>
            <a:ext cx="2544724" cy="2460203"/>
          </a:xfrm>
          <a:prstGeom prst="ellipse">
            <a:avLst/>
          </a:prstGeom>
          <a:noFill/>
          <a:ln w="127000">
            <a:solidFill>
              <a:schemeClr val="tx2"/>
            </a:solidFill>
          </a:ln>
          <a:effectLst>
            <a:innerShdw blurRad="101600" dist="76200" dir="13500000">
              <a:prstClr val="black">
                <a:alpha val="57000"/>
              </a:prstClr>
            </a:innerShdw>
          </a:effectLst>
        </p:spPr>
        <p:txBody>
          <a:bodyPr>
            <a:normAutofit/>
          </a:bodyPr>
          <a:lstStyle>
            <a:lvl1pPr marL="0" indent="0" algn="ctr">
              <a:buNone/>
              <a:defRPr sz="23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839073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24599"/>
            <a:ext cx="13004800" cy="177801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66667"/>
          <a:stretch>
            <a:fillRect/>
          </a:stretch>
        </p:blipFill>
        <p:spPr>
          <a:xfrm>
            <a:off x="0" y="6502400"/>
            <a:ext cx="13004800" cy="325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570" y="4226561"/>
            <a:ext cx="10785404" cy="1937173"/>
          </a:xfrm>
        </p:spPr>
        <p:txBody>
          <a:bodyPr vert="horz" lIns="130046" tIns="65023" rIns="130046" bIns="65023" rtlCol="0" anchor="b" anchorCtr="0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570" y="6719147"/>
            <a:ext cx="10785404" cy="1988969"/>
          </a:xfrm>
        </p:spPr>
        <p:txBody>
          <a:bodyPr vert="horz" lIns="130046" tIns="65023" rIns="130046" bIns="65023" rtlCol="0">
            <a:normAutofit/>
          </a:bodyPr>
          <a:lstStyle>
            <a:lvl1pPr marL="0" indent="0" algn="ctr" defTabSz="1300460" rtl="0" eaLnBrk="1" latinLnBrk="0" hangingPunct="1">
              <a:spcBef>
                <a:spcPts val="853"/>
              </a:spcBef>
              <a:buFont typeface="Calisto MT" pitchFamily="18" charset="0"/>
              <a:buNone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65023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B499-F5DE-4BE5-BB26-90CC428051F7}" type="datetime1">
              <a:rPr lang="en-US"/>
              <a:pPr/>
              <a:t>10/8/15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5CD18-686B-47A9-AFD5-66CE5FA52A6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83561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pic>
        <p:nvPicPr>
          <p:cNvPr id="11" name="Picture 10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2027218"/>
            <a:ext cx="13004800" cy="77263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570" y="89249"/>
            <a:ext cx="10785405" cy="182494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8570" y="2600961"/>
            <a:ext cx="5071872" cy="611180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2103" y="2600961"/>
            <a:ext cx="5071872" cy="611180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10/8/15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348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pic>
        <p:nvPicPr>
          <p:cNvPr id="13" name="Picture 12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2027218"/>
            <a:ext cx="13004800" cy="77263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570" y="89249"/>
            <a:ext cx="10785405" cy="182494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570" y="2167467"/>
            <a:ext cx="5071872" cy="1192107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4000" b="0"/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8570" y="3404198"/>
            <a:ext cx="5071872" cy="530856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22103" y="2167467"/>
            <a:ext cx="5071872" cy="1192107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4000" b="0"/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822103" y="3404198"/>
            <a:ext cx="5071872" cy="530856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10/8/15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69405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10/8/15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  <p:pic>
        <p:nvPicPr>
          <p:cNvPr id="10" name="Picture 9" descr="Overlay-FullBackground.jpg"/>
          <p:cNvPicPr>
            <a:picLocks noChangeAspect="1"/>
          </p:cNvPicPr>
          <p:nvPr/>
        </p:nvPicPr>
        <p:blipFill>
          <a:blip r:embed="rId3"/>
          <a:srcRect t="21046"/>
          <a:stretch>
            <a:fillRect/>
          </a:stretch>
        </p:blipFill>
        <p:spPr>
          <a:xfrm>
            <a:off x="0" y="2059093"/>
            <a:ext cx="13004800" cy="77008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87693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74"/>
            <a:ext cx="13004800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10/8/15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4945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6502400" y="6374"/>
            <a:ext cx="6502400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159" y="388337"/>
            <a:ext cx="5635413" cy="2403870"/>
          </a:xfrm>
        </p:spPr>
        <p:txBody>
          <a:bodyPr vert="horz" lIns="130046" tIns="65023" rIns="130046" bIns="65023" rtlCol="0" anchor="b" anchorCtr="0">
            <a:noAutofit/>
          </a:bodyPr>
          <a:lstStyle>
            <a:lvl1pPr marL="0" algn="ctr" defTabSz="1300460" rtl="0" eaLnBrk="1" latinLnBrk="0" hangingPunct="1">
              <a:spcBef>
                <a:spcPct val="0"/>
              </a:spcBef>
              <a:defRPr sz="51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1104" y="388339"/>
            <a:ext cx="5631078" cy="8324427"/>
          </a:xfrm>
        </p:spPr>
        <p:txBody>
          <a:bodyPr>
            <a:normAutofit/>
          </a:bodyPr>
          <a:lstStyle>
            <a:lvl1pPr>
              <a:defRPr sz="3400"/>
            </a:lvl1pPr>
            <a:lvl2pPr>
              <a:defRPr sz="31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9159" y="2809038"/>
            <a:ext cx="5635413" cy="455168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t" anchorCtr="0">
            <a:normAutofit/>
          </a:bodyPr>
          <a:lstStyle>
            <a:lvl1pPr marL="0" indent="0" algn="ctr" defTabSz="1300460" rtl="0" eaLnBrk="1" latinLnBrk="0" hangingPunct="1">
              <a:lnSpc>
                <a:spcPct val="110000"/>
              </a:lnSpc>
              <a:spcBef>
                <a:spcPts val="2844"/>
              </a:spcBef>
              <a:buNone/>
              <a:defRPr sz="26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93067" y="9040143"/>
            <a:ext cx="2307715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r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196F663E-5ED1-47B2-8DFB-BADDA486BF96}" type="datetimeFigureOut">
              <a:rPr lang="en-US"/>
              <a:pPr/>
              <a:t>10/8/15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4245" y="9040143"/>
            <a:ext cx="2690209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l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691994" y="8175414"/>
            <a:ext cx="1083733" cy="819573"/>
          </a:xfrm>
        </p:spPr>
        <p:txBody>
          <a:bodyPr vert="horz" lIns="130046" tIns="65023" rIns="130046" bIns="65023" rtlCol="0" anchor="ctr">
            <a:noAutofit/>
          </a:bodyPr>
          <a:lstStyle>
            <a:lvl1pPr marL="0" algn="ctr" defTabSz="1300460" rtl="0" eaLnBrk="1" latinLnBrk="0" hangingPunct="1">
              <a:spcBef>
                <a:spcPct val="0"/>
              </a:spcBef>
              <a:defRPr sz="51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545089" y="4785884"/>
            <a:ext cx="9749567" cy="177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661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8570" y="89249"/>
            <a:ext cx="10785405" cy="1824949"/>
          </a:xfrm>
          <a:prstGeom prst="rect">
            <a:avLst/>
          </a:prstGeom>
        </p:spPr>
        <p:txBody>
          <a:bodyPr vert="horz" lIns="130046" tIns="65023" rIns="130046" bIns="65023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570" y="2600961"/>
            <a:ext cx="10785405" cy="6111805"/>
          </a:xfrm>
          <a:prstGeom prst="rect">
            <a:avLst/>
          </a:prstGeom>
        </p:spPr>
        <p:txBody>
          <a:bodyPr vert="horz" lIns="130046" tIns="65023" rIns="130046" bIns="650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575103" y="9040143"/>
            <a:ext cx="3034453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r">
              <a:defRPr sz="17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196F663E-5ED1-47B2-8DFB-BADDA486BF96}" type="datetimeFigureOut">
              <a:rPr lang="en-US"/>
              <a:pPr/>
              <a:t>10/8/15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244" y="9040143"/>
            <a:ext cx="4118187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l">
              <a:defRPr sz="17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68907" y="9040143"/>
            <a:ext cx="866987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ctr">
              <a:defRPr sz="17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58804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</p:sldLayoutIdLst>
  <p:txStyles>
    <p:titleStyle>
      <a:lvl1pPr algn="ctr" defTabSz="1300460" rtl="0" eaLnBrk="1" latinLnBrk="0" hangingPunct="1">
        <a:spcBef>
          <a:spcPct val="0"/>
        </a:spcBef>
        <a:buNone/>
        <a:defRPr sz="6800" kern="1200">
          <a:solidFill>
            <a:schemeClr val="tx1"/>
          </a:solidFill>
          <a:effectLst>
            <a:outerShdw blurRad="50800" dist="12700" dir="2700000" sx="100500" sy="100500" algn="tl" rotWithShape="0">
              <a:prstClr val="black">
                <a:alpha val="6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01878" indent="-401878" algn="l" defTabSz="1300460" rtl="0" eaLnBrk="1" latinLnBrk="0" hangingPunct="1">
        <a:spcBef>
          <a:spcPts val="2844"/>
        </a:spcBef>
        <a:buFont typeface="Calisto MT" pitchFamily="18" charset="0"/>
        <a:buChar char="•"/>
        <a:defRPr sz="34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821818" indent="-419940" algn="l" defTabSz="1300460" rtl="0" eaLnBrk="1" latinLnBrk="0" hangingPunct="1">
        <a:spcBef>
          <a:spcPts val="853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31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1223696" indent="-401878" algn="l" defTabSz="1300460" rtl="0" eaLnBrk="1" latinLnBrk="0" hangingPunct="1">
        <a:spcBef>
          <a:spcPts val="853"/>
        </a:spcBef>
        <a:buFont typeface="Calisto MT" pitchFamily="18" charset="0"/>
        <a:buChar char="•"/>
        <a:defRPr sz="2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625575" indent="-401878" algn="l" defTabSz="1300460" rtl="0" eaLnBrk="1" latinLnBrk="0" hangingPunct="1">
        <a:spcBef>
          <a:spcPts val="853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26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2027453" indent="-401878" algn="l" defTabSz="1300460" rtl="0" eaLnBrk="1" latinLnBrk="0" hangingPunct="1">
        <a:spcBef>
          <a:spcPts val="853"/>
        </a:spcBef>
        <a:buFont typeface="Calisto MT" pitchFamily="18" charset="0"/>
        <a:buChar char="•"/>
        <a:defRPr sz="26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357626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649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672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695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3" Type="http://schemas.openxmlformats.org/officeDocument/2006/relationships/hyperlink" Target="http://cacm.acm.org/magazines/2012/4/147359-cpu-db-recording-microprocessor-history/fulltext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5360" y="2926080"/>
            <a:ext cx="11054080" cy="1625600"/>
          </a:xfrm>
        </p:spPr>
        <p:txBody>
          <a:bodyPr/>
          <a:lstStyle/>
          <a:p>
            <a:r>
              <a:rPr lang="en-US" dirty="0" smtClean="0"/>
              <a:t>Concurrency:</a:t>
            </a:r>
            <a:br>
              <a:rPr lang="en-US" dirty="0" smtClean="0"/>
            </a:br>
            <a:r>
              <a:rPr lang="en-US" dirty="0" smtClean="0"/>
              <a:t>Threads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1867" y="5079999"/>
            <a:ext cx="12029440" cy="3698240"/>
          </a:xfrm>
        </p:spPr>
        <p:txBody>
          <a:bodyPr/>
          <a:lstStyle/>
          <a:p>
            <a:pPr marL="866973" indent="-866973" algn="l"/>
            <a:r>
              <a:rPr lang="en-US" b="1" dirty="0"/>
              <a:t>Questions answered in this lecture</a:t>
            </a:r>
            <a:r>
              <a:rPr lang="en-US" b="1" dirty="0" smtClean="0"/>
              <a:t>:</a:t>
            </a:r>
          </a:p>
          <a:p>
            <a:pPr marL="866973" indent="-866973" algn="l"/>
            <a:r>
              <a:rPr lang="en-US" dirty="0" smtClean="0"/>
              <a:t>Why is concurrency useful?</a:t>
            </a:r>
          </a:p>
          <a:p>
            <a:pPr marL="866973" indent="-866973" algn="l"/>
            <a:r>
              <a:rPr lang="en-US" dirty="0" smtClean="0"/>
              <a:t>What is a thread and how does it differ from processes</a:t>
            </a:r>
            <a:r>
              <a:rPr lang="en-US" dirty="0" smtClean="0"/>
              <a:t>?</a:t>
            </a:r>
            <a:endParaRPr lang="en-US" dirty="0" smtClean="0"/>
          </a:p>
          <a:p>
            <a:pPr marL="866973" indent="-866973" algn="l"/>
            <a:r>
              <a:rPr lang="en-US" dirty="0" smtClean="0"/>
              <a:t>What can go wrong if scheduling of critical sections is not atomic?</a:t>
            </a:r>
            <a:endParaRPr lang="en-US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251200" y="541867"/>
            <a:ext cx="5960533" cy="792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76">
                <a:solidFill>
                  <a:schemeClr val="tx1"/>
                </a:solidFill>
              </a:rPr>
              <a:t>UNIVERSITY of WISCONSIN-MADISON</a:t>
            </a:r>
            <a:br>
              <a:rPr lang="en-US" sz="2276">
                <a:solidFill>
                  <a:schemeClr val="tx1"/>
                </a:solidFill>
              </a:rPr>
            </a:br>
            <a:r>
              <a:rPr lang="en-US" sz="2276">
                <a:solidFill>
                  <a:schemeClr val="tx1"/>
                </a:solidFill>
              </a:rPr>
              <a:t>Computer Sciences Department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25120" y="1625601"/>
            <a:ext cx="5093547" cy="705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991" dirty="0">
                <a:solidFill>
                  <a:schemeClr val="tx1"/>
                </a:solidFill>
              </a:rPr>
              <a:t>CS 537</a:t>
            </a:r>
            <a:br>
              <a:rPr lang="en-US" sz="1991" dirty="0">
                <a:solidFill>
                  <a:schemeClr val="tx1"/>
                </a:solidFill>
              </a:rPr>
            </a:br>
            <a:r>
              <a:rPr lang="en-US" sz="1991" dirty="0">
                <a:solidFill>
                  <a:schemeClr val="tx1"/>
                </a:solidFill>
              </a:rPr>
              <a:t>Introduction to Operating Systems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7477760" y="1625601"/>
            <a:ext cx="5093547" cy="705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991">
                <a:solidFill>
                  <a:schemeClr val="tx1"/>
                </a:solidFill>
              </a:rPr>
              <a:t>Andrea C. Arpaci-Dusseau</a:t>
            </a:r>
            <a:br>
              <a:rPr lang="en-US" sz="1991">
                <a:solidFill>
                  <a:schemeClr val="tx1"/>
                </a:solidFill>
              </a:rPr>
            </a:br>
            <a:r>
              <a:rPr lang="en-US" sz="1991">
                <a:solidFill>
                  <a:schemeClr val="tx1"/>
                </a:solidFill>
              </a:rPr>
              <a:t>Remzi H. Arpaci-Dusseau</a:t>
            </a:r>
          </a:p>
        </p:txBody>
      </p:sp>
    </p:spTree>
    <p:extLst>
      <p:ext uri="{BB962C8B-B14F-4D97-AF65-F5344CB8AC3E}">
        <p14:creationId xmlns:p14="http://schemas.microsoft.com/office/powerpoint/2010/main" val="3701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/>
          <p:nvPr/>
        </p:nvSpPr>
        <p:spPr>
          <a:xfrm>
            <a:off x="1917663" y="1233680"/>
            <a:ext cx="2084522" cy="2085650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971817"/>
                </a:solidFill>
              </a:defRPr>
            </a:pPr>
            <a:endParaRPr/>
          </a:p>
        </p:txBody>
      </p:sp>
      <p:sp>
        <p:nvSpPr>
          <p:cNvPr id="241" name="Shape 241"/>
          <p:cNvSpPr/>
          <p:nvPr/>
        </p:nvSpPr>
        <p:spPr>
          <a:xfrm>
            <a:off x="2242348" y="602893"/>
            <a:ext cx="143515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CPU 1</a:t>
            </a:r>
          </a:p>
        </p:txBody>
      </p:sp>
      <p:sp>
        <p:nvSpPr>
          <p:cNvPr id="242" name="Shape 242"/>
          <p:cNvSpPr/>
          <p:nvPr/>
        </p:nvSpPr>
        <p:spPr>
          <a:xfrm>
            <a:off x="5474303" y="1233680"/>
            <a:ext cx="2084522" cy="2085650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971817"/>
                </a:solidFill>
              </a:defRPr>
            </a:pPr>
            <a:endParaRPr/>
          </a:p>
        </p:txBody>
      </p:sp>
      <p:sp>
        <p:nvSpPr>
          <p:cNvPr id="243" name="Shape 243"/>
          <p:cNvSpPr/>
          <p:nvPr/>
        </p:nvSpPr>
        <p:spPr>
          <a:xfrm>
            <a:off x="5784824" y="602893"/>
            <a:ext cx="143515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CPU 2</a:t>
            </a:r>
          </a:p>
        </p:txBody>
      </p:sp>
      <p:sp>
        <p:nvSpPr>
          <p:cNvPr id="244" name="Shape 244"/>
          <p:cNvSpPr/>
          <p:nvPr/>
        </p:nvSpPr>
        <p:spPr>
          <a:xfrm>
            <a:off x="2196780" y="1261928"/>
            <a:ext cx="1526287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/>
              <a:t>running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/>
              <a:t>thread 1</a:t>
            </a:r>
          </a:p>
        </p:txBody>
      </p:sp>
      <p:sp>
        <p:nvSpPr>
          <p:cNvPr id="245" name="Shape 245"/>
          <p:cNvSpPr/>
          <p:nvPr/>
        </p:nvSpPr>
        <p:spPr>
          <a:xfrm>
            <a:off x="5798989" y="1261928"/>
            <a:ext cx="1526287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/>
              <a:t>running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/>
              <a:t>thread 2</a:t>
            </a:r>
          </a:p>
        </p:txBody>
      </p:sp>
      <p:sp>
        <p:nvSpPr>
          <p:cNvPr id="246" name="Shape 246"/>
          <p:cNvSpPr/>
          <p:nvPr/>
        </p:nvSpPr>
        <p:spPr>
          <a:xfrm>
            <a:off x="9002615" y="1233680"/>
            <a:ext cx="2084522" cy="2085650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971817"/>
                </a:solidFill>
              </a:defRPr>
            </a:pPr>
            <a:endParaRPr/>
          </a:p>
        </p:txBody>
      </p:sp>
      <p:sp>
        <p:nvSpPr>
          <p:cNvPr id="247" name="Shape 247"/>
          <p:cNvSpPr/>
          <p:nvPr/>
        </p:nvSpPr>
        <p:spPr>
          <a:xfrm>
            <a:off x="1436563" y="3734511"/>
            <a:ext cx="10619876" cy="1"/>
          </a:xfrm>
          <a:prstGeom prst="line">
            <a:avLst/>
          </a:prstGeom>
          <a:ln w="762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48" name="Shape 248"/>
          <p:cNvSpPr/>
          <p:nvPr/>
        </p:nvSpPr>
        <p:spPr>
          <a:xfrm flipV="1">
            <a:off x="2959923" y="3340852"/>
            <a:ext cx="1" cy="353088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49" name="Shape 249"/>
          <p:cNvSpPr/>
          <p:nvPr/>
        </p:nvSpPr>
        <p:spPr>
          <a:xfrm flipV="1">
            <a:off x="6516564" y="3345773"/>
            <a:ext cx="1" cy="338346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50" name="Shape 250"/>
          <p:cNvSpPr/>
          <p:nvPr/>
        </p:nvSpPr>
        <p:spPr>
          <a:xfrm>
            <a:off x="9505873" y="602893"/>
            <a:ext cx="110505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RAM</a:t>
            </a:r>
          </a:p>
        </p:txBody>
      </p:sp>
      <p:sp>
        <p:nvSpPr>
          <p:cNvPr id="251" name="Shape 251"/>
          <p:cNvSpPr/>
          <p:nvPr/>
        </p:nvSpPr>
        <p:spPr>
          <a:xfrm flipV="1">
            <a:off x="10072563" y="3345773"/>
            <a:ext cx="1" cy="338346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52" name="Shape 252"/>
          <p:cNvSpPr/>
          <p:nvPr/>
        </p:nvSpPr>
        <p:spPr>
          <a:xfrm>
            <a:off x="9185866" y="1355220"/>
            <a:ext cx="1773396" cy="499396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PageDir A</a:t>
            </a:r>
          </a:p>
        </p:txBody>
      </p:sp>
      <p:sp>
        <p:nvSpPr>
          <p:cNvPr id="253" name="Shape 253"/>
          <p:cNvSpPr/>
          <p:nvPr/>
        </p:nvSpPr>
        <p:spPr>
          <a:xfrm>
            <a:off x="9185866" y="1959242"/>
            <a:ext cx="1773396" cy="499395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PageDir B</a:t>
            </a:r>
          </a:p>
        </p:txBody>
      </p:sp>
      <p:sp>
        <p:nvSpPr>
          <p:cNvPr id="254" name="Shape 254"/>
          <p:cNvSpPr/>
          <p:nvPr/>
        </p:nvSpPr>
        <p:spPr>
          <a:xfrm>
            <a:off x="9786813" y="2276344"/>
            <a:ext cx="57150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…</a:t>
            </a:r>
          </a:p>
        </p:txBody>
      </p:sp>
      <p:sp>
        <p:nvSpPr>
          <p:cNvPr id="255" name="Shape 255"/>
          <p:cNvSpPr/>
          <p:nvPr/>
        </p:nvSpPr>
        <p:spPr>
          <a:xfrm>
            <a:off x="5949873" y="2223496"/>
            <a:ext cx="1105054" cy="499396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PTBR</a:t>
            </a:r>
          </a:p>
        </p:txBody>
      </p:sp>
      <p:sp>
        <p:nvSpPr>
          <p:cNvPr id="259" name="Shape 259"/>
          <p:cNvSpPr/>
          <p:nvPr/>
        </p:nvSpPr>
        <p:spPr>
          <a:xfrm>
            <a:off x="2974728" y="2029381"/>
            <a:ext cx="6233455" cy="10509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437" extrusionOk="0">
                <a:moveTo>
                  <a:pt x="0" y="6941"/>
                </a:moveTo>
                <a:cubicBezTo>
                  <a:pt x="14164" y="21600"/>
                  <a:pt x="21364" y="19286"/>
                  <a:pt x="21600" y="0"/>
                </a:cubicBezTo>
              </a:path>
            </a:pathLst>
          </a:custGeom>
          <a:ln w="76200">
            <a:solidFill>
              <a:srgbClr val="FF2600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257" name="Shape 257"/>
          <p:cNvSpPr/>
          <p:nvPr/>
        </p:nvSpPr>
        <p:spPr>
          <a:xfrm flipV="1">
            <a:off x="7044820" y="1970832"/>
            <a:ext cx="2112024" cy="639196"/>
          </a:xfrm>
          <a:prstGeom prst="line">
            <a:avLst/>
          </a:prstGeom>
          <a:ln w="76200">
            <a:solidFill>
              <a:srgbClr val="FF260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58" name="Shape 258"/>
          <p:cNvSpPr/>
          <p:nvPr/>
        </p:nvSpPr>
        <p:spPr>
          <a:xfrm>
            <a:off x="2422202" y="2223496"/>
            <a:ext cx="1105053" cy="499396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PTBR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/>
          <p:nvPr/>
        </p:nvSpPr>
        <p:spPr>
          <a:xfrm>
            <a:off x="1917663" y="1233680"/>
            <a:ext cx="2084522" cy="2085650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971817"/>
                </a:solidFill>
              </a:defRPr>
            </a:pPr>
            <a:endParaRPr/>
          </a:p>
        </p:txBody>
      </p:sp>
      <p:sp>
        <p:nvSpPr>
          <p:cNvPr id="262" name="Shape 262"/>
          <p:cNvSpPr/>
          <p:nvPr/>
        </p:nvSpPr>
        <p:spPr>
          <a:xfrm>
            <a:off x="2242348" y="602893"/>
            <a:ext cx="143515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CPU 1</a:t>
            </a:r>
          </a:p>
        </p:txBody>
      </p:sp>
      <p:sp>
        <p:nvSpPr>
          <p:cNvPr id="263" name="Shape 263"/>
          <p:cNvSpPr/>
          <p:nvPr/>
        </p:nvSpPr>
        <p:spPr>
          <a:xfrm>
            <a:off x="5474303" y="1233680"/>
            <a:ext cx="2084522" cy="2085650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971817"/>
                </a:solidFill>
              </a:defRPr>
            </a:pPr>
            <a:endParaRPr/>
          </a:p>
        </p:txBody>
      </p:sp>
      <p:sp>
        <p:nvSpPr>
          <p:cNvPr id="264" name="Shape 264"/>
          <p:cNvSpPr/>
          <p:nvPr/>
        </p:nvSpPr>
        <p:spPr>
          <a:xfrm>
            <a:off x="5784824" y="602893"/>
            <a:ext cx="143515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CPU 2</a:t>
            </a:r>
          </a:p>
        </p:txBody>
      </p:sp>
      <p:sp>
        <p:nvSpPr>
          <p:cNvPr id="265" name="Shape 265"/>
          <p:cNvSpPr/>
          <p:nvPr/>
        </p:nvSpPr>
        <p:spPr>
          <a:xfrm>
            <a:off x="2196780" y="1261928"/>
            <a:ext cx="1526287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/>
              <a:t>running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/>
              <a:t>thread 1</a:t>
            </a:r>
          </a:p>
        </p:txBody>
      </p:sp>
      <p:sp>
        <p:nvSpPr>
          <p:cNvPr id="266" name="Shape 266"/>
          <p:cNvSpPr/>
          <p:nvPr/>
        </p:nvSpPr>
        <p:spPr>
          <a:xfrm>
            <a:off x="5798989" y="1261928"/>
            <a:ext cx="1526287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/>
              <a:t>running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/>
              <a:t>thread 2</a:t>
            </a:r>
          </a:p>
        </p:txBody>
      </p:sp>
      <p:sp>
        <p:nvSpPr>
          <p:cNvPr id="267" name="Shape 267"/>
          <p:cNvSpPr/>
          <p:nvPr/>
        </p:nvSpPr>
        <p:spPr>
          <a:xfrm>
            <a:off x="9002615" y="1233680"/>
            <a:ext cx="2084522" cy="2085650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971817"/>
                </a:solidFill>
              </a:defRPr>
            </a:pPr>
            <a:endParaRPr/>
          </a:p>
        </p:txBody>
      </p:sp>
      <p:sp>
        <p:nvSpPr>
          <p:cNvPr id="268" name="Shape 268"/>
          <p:cNvSpPr/>
          <p:nvPr/>
        </p:nvSpPr>
        <p:spPr>
          <a:xfrm>
            <a:off x="1436563" y="3734511"/>
            <a:ext cx="10619876" cy="1"/>
          </a:xfrm>
          <a:prstGeom prst="line">
            <a:avLst/>
          </a:prstGeom>
          <a:ln w="762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69" name="Shape 269"/>
          <p:cNvSpPr/>
          <p:nvPr/>
        </p:nvSpPr>
        <p:spPr>
          <a:xfrm flipV="1">
            <a:off x="2959923" y="3340852"/>
            <a:ext cx="1" cy="353088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70" name="Shape 270"/>
          <p:cNvSpPr/>
          <p:nvPr/>
        </p:nvSpPr>
        <p:spPr>
          <a:xfrm flipV="1">
            <a:off x="6516564" y="3345773"/>
            <a:ext cx="1" cy="338346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71" name="Shape 271"/>
          <p:cNvSpPr/>
          <p:nvPr/>
        </p:nvSpPr>
        <p:spPr>
          <a:xfrm>
            <a:off x="9505873" y="602893"/>
            <a:ext cx="110505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RAM</a:t>
            </a:r>
          </a:p>
        </p:txBody>
      </p:sp>
      <p:sp>
        <p:nvSpPr>
          <p:cNvPr id="272" name="Shape 272"/>
          <p:cNvSpPr/>
          <p:nvPr/>
        </p:nvSpPr>
        <p:spPr>
          <a:xfrm flipV="1">
            <a:off x="10072563" y="3345773"/>
            <a:ext cx="1" cy="338346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73" name="Shape 273"/>
          <p:cNvSpPr/>
          <p:nvPr/>
        </p:nvSpPr>
        <p:spPr>
          <a:xfrm>
            <a:off x="9185866" y="1355220"/>
            <a:ext cx="1773396" cy="499396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PageDir A</a:t>
            </a:r>
          </a:p>
        </p:txBody>
      </p:sp>
      <p:sp>
        <p:nvSpPr>
          <p:cNvPr id="274" name="Shape 274"/>
          <p:cNvSpPr/>
          <p:nvPr/>
        </p:nvSpPr>
        <p:spPr>
          <a:xfrm>
            <a:off x="9185866" y="1959242"/>
            <a:ext cx="1773396" cy="499395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PageDir B</a:t>
            </a:r>
          </a:p>
        </p:txBody>
      </p:sp>
      <p:sp>
        <p:nvSpPr>
          <p:cNvPr id="275" name="Shape 275"/>
          <p:cNvSpPr/>
          <p:nvPr/>
        </p:nvSpPr>
        <p:spPr>
          <a:xfrm>
            <a:off x="9786813" y="2276344"/>
            <a:ext cx="57150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…</a:t>
            </a:r>
          </a:p>
        </p:txBody>
      </p:sp>
      <p:sp>
        <p:nvSpPr>
          <p:cNvPr id="276" name="Shape 276"/>
          <p:cNvSpPr/>
          <p:nvPr/>
        </p:nvSpPr>
        <p:spPr>
          <a:xfrm>
            <a:off x="5949873" y="2223496"/>
            <a:ext cx="1105054" cy="499396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PTBR</a:t>
            </a:r>
          </a:p>
        </p:txBody>
      </p:sp>
      <p:sp>
        <p:nvSpPr>
          <p:cNvPr id="280" name="Shape 280"/>
          <p:cNvSpPr/>
          <p:nvPr/>
        </p:nvSpPr>
        <p:spPr>
          <a:xfrm>
            <a:off x="2974728" y="2029381"/>
            <a:ext cx="6233455" cy="10509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437" extrusionOk="0">
                <a:moveTo>
                  <a:pt x="0" y="6941"/>
                </a:moveTo>
                <a:cubicBezTo>
                  <a:pt x="14164" y="21600"/>
                  <a:pt x="21364" y="19286"/>
                  <a:pt x="21600" y="0"/>
                </a:cubicBezTo>
              </a:path>
            </a:pathLst>
          </a:custGeom>
          <a:ln w="76200">
            <a:solidFill>
              <a:srgbClr val="A6AAA8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278" name="Shape 278"/>
          <p:cNvSpPr/>
          <p:nvPr/>
        </p:nvSpPr>
        <p:spPr>
          <a:xfrm flipV="1">
            <a:off x="7044820" y="1970832"/>
            <a:ext cx="2112024" cy="639196"/>
          </a:xfrm>
          <a:prstGeom prst="line">
            <a:avLst/>
          </a:prstGeom>
          <a:ln w="76200">
            <a:solidFill>
              <a:srgbClr val="A6AAA8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79" name="Shape 279"/>
          <p:cNvSpPr/>
          <p:nvPr/>
        </p:nvSpPr>
        <p:spPr>
          <a:xfrm>
            <a:off x="2422202" y="2223496"/>
            <a:ext cx="1105053" cy="499396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PTBR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/>
          <p:nvPr/>
        </p:nvSpPr>
        <p:spPr>
          <a:xfrm>
            <a:off x="1917663" y="1233680"/>
            <a:ext cx="2084522" cy="2085650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971817"/>
                </a:solidFill>
              </a:defRPr>
            </a:pPr>
            <a:endParaRPr/>
          </a:p>
        </p:txBody>
      </p:sp>
      <p:sp>
        <p:nvSpPr>
          <p:cNvPr id="283" name="Shape 283"/>
          <p:cNvSpPr/>
          <p:nvPr/>
        </p:nvSpPr>
        <p:spPr>
          <a:xfrm>
            <a:off x="2242348" y="602893"/>
            <a:ext cx="143515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CPU 1</a:t>
            </a:r>
          </a:p>
        </p:txBody>
      </p:sp>
      <p:sp>
        <p:nvSpPr>
          <p:cNvPr id="284" name="Shape 284"/>
          <p:cNvSpPr/>
          <p:nvPr/>
        </p:nvSpPr>
        <p:spPr>
          <a:xfrm>
            <a:off x="5474303" y="1233680"/>
            <a:ext cx="2084522" cy="2085650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971817"/>
                </a:solidFill>
              </a:defRPr>
            </a:pPr>
            <a:endParaRPr/>
          </a:p>
        </p:txBody>
      </p:sp>
      <p:sp>
        <p:nvSpPr>
          <p:cNvPr id="285" name="Shape 285"/>
          <p:cNvSpPr/>
          <p:nvPr/>
        </p:nvSpPr>
        <p:spPr>
          <a:xfrm>
            <a:off x="5784824" y="602893"/>
            <a:ext cx="143515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CPU 2</a:t>
            </a:r>
          </a:p>
        </p:txBody>
      </p:sp>
      <p:sp>
        <p:nvSpPr>
          <p:cNvPr id="286" name="Shape 286"/>
          <p:cNvSpPr/>
          <p:nvPr/>
        </p:nvSpPr>
        <p:spPr>
          <a:xfrm>
            <a:off x="2196780" y="1261928"/>
            <a:ext cx="1526287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/>
              <a:t>running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/>
              <a:t>thread 1</a:t>
            </a:r>
          </a:p>
        </p:txBody>
      </p:sp>
      <p:sp>
        <p:nvSpPr>
          <p:cNvPr id="287" name="Shape 287"/>
          <p:cNvSpPr/>
          <p:nvPr/>
        </p:nvSpPr>
        <p:spPr>
          <a:xfrm>
            <a:off x="5798989" y="1261928"/>
            <a:ext cx="1526287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/>
              <a:t>running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/>
              <a:t>thread 2</a:t>
            </a:r>
          </a:p>
        </p:txBody>
      </p:sp>
      <p:sp>
        <p:nvSpPr>
          <p:cNvPr id="288" name="Shape 288"/>
          <p:cNvSpPr/>
          <p:nvPr/>
        </p:nvSpPr>
        <p:spPr>
          <a:xfrm>
            <a:off x="9002615" y="1233680"/>
            <a:ext cx="2084522" cy="2085650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971817"/>
                </a:solidFill>
              </a:defRPr>
            </a:pPr>
            <a:endParaRPr/>
          </a:p>
        </p:txBody>
      </p:sp>
      <p:sp>
        <p:nvSpPr>
          <p:cNvPr id="289" name="Shape 289"/>
          <p:cNvSpPr/>
          <p:nvPr/>
        </p:nvSpPr>
        <p:spPr>
          <a:xfrm>
            <a:off x="1436563" y="3734511"/>
            <a:ext cx="10619876" cy="1"/>
          </a:xfrm>
          <a:prstGeom prst="line">
            <a:avLst/>
          </a:prstGeom>
          <a:ln w="762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90" name="Shape 290"/>
          <p:cNvSpPr/>
          <p:nvPr/>
        </p:nvSpPr>
        <p:spPr>
          <a:xfrm flipV="1">
            <a:off x="2959923" y="3340852"/>
            <a:ext cx="1" cy="353088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91" name="Shape 291"/>
          <p:cNvSpPr/>
          <p:nvPr/>
        </p:nvSpPr>
        <p:spPr>
          <a:xfrm flipV="1">
            <a:off x="6516564" y="3345773"/>
            <a:ext cx="1" cy="338346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92" name="Shape 292"/>
          <p:cNvSpPr/>
          <p:nvPr/>
        </p:nvSpPr>
        <p:spPr>
          <a:xfrm>
            <a:off x="9505873" y="602893"/>
            <a:ext cx="110505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RAM</a:t>
            </a:r>
          </a:p>
        </p:txBody>
      </p:sp>
      <p:sp>
        <p:nvSpPr>
          <p:cNvPr id="293" name="Shape 293"/>
          <p:cNvSpPr/>
          <p:nvPr/>
        </p:nvSpPr>
        <p:spPr>
          <a:xfrm flipV="1">
            <a:off x="10072563" y="3345773"/>
            <a:ext cx="1" cy="338346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94" name="Shape 294"/>
          <p:cNvSpPr/>
          <p:nvPr/>
        </p:nvSpPr>
        <p:spPr>
          <a:xfrm>
            <a:off x="9185866" y="1355220"/>
            <a:ext cx="1773396" cy="499396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PageDir A</a:t>
            </a:r>
          </a:p>
        </p:txBody>
      </p:sp>
      <p:sp>
        <p:nvSpPr>
          <p:cNvPr id="295" name="Shape 295"/>
          <p:cNvSpPr/>
          <p:nvPr/>
        </p:nvSpPr>
        <p:spPr>
          <a:xfrm>
            <a:off x="9185866" y="1959242"/>
            <a:ext cx="1773396" cy="499395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PageDir B</a:t>
            </a:r>
          </a:p>
        </p:txBody>
      </p:sp>
      <p:sp>
        <p:nvSpPr>
          <p:cNvPr id="296" name="Shape 296"/>
          <p:cNvSpPr/>
          <p:nvPr/>
        </p:nvSpPr>
        <p:spPr>
          <a:xfrm>
            <a:off x="9786813" y="2276344"/>
            <a:ext cx="57150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…</a:t>
            </a:r>
          </a:p>
        </p:txBody>
      </p:sp>
      <p:sp>
        <p:nvSpPr>
          <p:cNvPr id="297" name="Shape 297"/>
          <p:cNvSpPr/>
          <p:nvPr/>
        </p:nvSpPr>
        <p:spPr>
          <a:xfrm>
            <a:off x="5949873" y="2223496"/>
            <a:ext cx="1105054" cy="499396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PTBR</a:t>
            </a:r>
          </a:p>
        </p:txBody>
      </p:sp>
      <p:sp>
        <p:nvSpPr>
          <p:cNvPr id="303" name="Shape 303"/>
          <p:cNvSpPr/>
          <p:nvPr/>
        </p:nvSpPr>
        <p:spPr>
          <a:xfrm>
            <a:off x="2974728" y="2029381"/>
            <a:ext cx="6233455" cy="10509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437" extrusionOk="0">
                <a:moveTo>
                  <a:pt x="0" y="6941"/>
                </a:moveTo>
                <a:cubicBezTo>
                  <a:pt x="14164" y="21600"/>
                  <a:pt x="21364" y="19286"/>
                  <a:pt x="21600" y="0"/>
                </a:cubicBezTo>
              </a:path>
            </a:pathLst>
          </a:custGeom>
          <a:ln w="76200">
            <a:solidFill>
              <a:srgbClr val="A6AAA8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299" name="Shape 299"/>
          <p:cNvSpPr/>
          <p:nvPr/>
        </p:nvSpPr>
        <p:spPr>
          <a:xfrm flipV="1">
            <a:off x="7044820" y="1970832"/>
            <a:ext cx="2112024" cy="639196"/>
          </a:xfrm>
          <a:prstGeom prst="line">
            <a:avLst/>
          </a:prstGeom>
          <a:ln w="76200">
            <a:solidFill>
              <a:srgbClr val="A6AAA8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00" name="Shape 300"/>
          <p:cNvSpPr/>
          <p:nvPr/>
        </p:nvSpPr>
        <p:spPr>
          <a:xfrm>
            <a:off x="2422202" y="2223496"/>
            <a:ext cx="1105053" cy="499396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PTBR</a:t>
            </a:r>
          </a:p>
        </p:txBody>
      </p:sp>
      <p:sp>
        <p:nvSpPr>
          <p:cNvPr id="301" name="Shape 301"/>
          <p:cNvSpPr/>
          <p:nvPr/>
        </p:nvSpPr>
        <p:spPr>
          <a:xfrm>
            <a:off x="2041202" y="2792148"/>
            <a:ext cx="693372" cy="451444"/>
          </a:xfrm>
          <a:prstGeom prst="rect">
            <a:avLst/>
          </a:prstGeom>
          <a:solidFill>
            <a:srgbClr val="8881F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IP</a:t>
            </a:r>
          </a:p>
        </p:txBody>
      </p:sp>
      <p:sp>
        <p:nvSpPr>
          <p:cNvPr id="302" name="Shape 302"/>
          <p:cNvSpPr/>
          <p:nvPr/>
        </p:nvSpPr>
        <p:spPr>
          <a:xfrm>
            <a:off x="5597202" y="2792148"/>
            <a:ext cx="693372" cy="451444"/>
          </a:xfrm>
          <a:prstGeom prst="rect">
            <a:avLst/>
          </a:prstGeom>
          <a:solidFill>
            <a:srgbClr val="8881F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IP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77158" y="6122505"/>
            <a:ext cx="74863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 threads share Instruction Pointer?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/>
          <p:nvPr/>
        </p:nvSpPr>
        <p:spPr>
          <a:xfrm>
            <a:off x="1917663" y="1233680"/>
            <a:ext cx="2084522" cy="2085650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971817"/>
                </a:solidFill>
              </a:defRPr>
            </a:pPr>
            <a:endParaRPr/>
          </a:p>
        </p:txBody>
      </p:sp>
      <p:sp>
        <p:nvSpPr>
          <p:cNvPr id="306" name="Shape 306"/>
          <p:cNvSpPr/>
          <p:nvPr/>
        </p:nvSpPr>
        <p:spPr>
          <a:xfrm>
            <a:off x="2242348" y="602893"/>
            <a:ext cx="143515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CPU 1</a:t>
            </a:r>
          </a:p>
        </p:txBody>
      </p:sp>
      <p:sp>
        <p:nvSpPr>
          <p:cNvPr id="307" name="Shape 307"/>
          <p:cNvSpPr/>
          <p:nvPr/>
        </p:nvSpPr>
        <p:spPr>
          <a:xfrm>
            <a:off x="5474303" y="1233680"/>
            <a:ext cx="2084522" cy="2085650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971817"/>
                </a:solidFill>
              </a:defRPr>
            </a:pPr>
            <a:endParaRPr/>
          </a:p>
        </p:txBody>
      </p:sp>
      <p:sp>
        <p:nvSpPr>
          <p:cNvPr id="308" name="Shape 308"/>
          <p:cNvSpPr/>
          <p:nvPr/>
        </p:nvSpPr>
        <p:spPr>
          <a:xfrm>
            <a:off x="5784824" y="602893"/>
            <a:ext cx="143515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CPU 2</a:t>
            </a:r>
          </a:p>
        </p:txBody>
      </p:sp>
      <p:sp>
        <p:nvSpPr>
          <p:cNvPr id="309" name="Shape 309"/>
          <p:cNvSpPr/>
          <p:nvPr/>
        </p:nvSpPr>
        <p:spPr>
          <a:xfrm>
            <a:off x="2196780" y="1261928"/>
            <a:ext cx="1526287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/>
              <a:t>running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/>
              <a:t>thread 1</a:t>
            </a:r>
          </a:p>
        </p:txBody>
      </p:sp>
      <p:sp>
        <p:nvSpPr>
          <p:cNvPr id="310" name="Shape 310"/>
          <p:cNvSpPr/>
          <p:nvPr/>
        </p:nvSpPr>
        <p:spPr>
          <a:xfrm>
            <a:off x="5798989" y="1261928"/>
            <a:ext cx="1526287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/>
              <a:t>running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/>
              <a:t>thread 2</a:t>
            </a:r>
          </a:p>
        </p:txBody>
      </p:sp>
      <p:sp>
        <p:nvSpPr>
          <p:cNvPr id="311" name="Shape 311"/>
          <p:cNvSpPr/>
          <p:nvPr/>
        </p:nvSpPr>
        <p:spPr>
          <a:xfrm>
            <a:off x="9002615" y="1233680"/>
            <a:ext cx="2084522" cy="2085650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971817"/>
                </a:solidFill>
              </a:defRPr>
            </a:pPr>
            <a:endParaRPr/>
          </a:p>
        </p:txBody>
      </p:sp>
      <p:sp>
        <p:nvSpPr>
          <p:cNvPr id="312" name="Shape 312"/>
          <p:cNvSpPr/>
          <p:nvPr/>
        </p:nvSpPr>
        <p:spPr>
          <a:xfrm>
            <a:off x="1436563" y="3734511"/>
            <a:ext cx="10619876" cy="1"/>
          </a:xfrm>
          <a:prstGeom prst="line">
            <a:avLst/>
          </a:prstGeom>
          <a:ln w="762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13" name="Shape 313"/>
          <p:cNvSpPr/>
          <p:nvPr/>
        </p:nvSpPr>
        <p:spPr>
          <a:xfrm flipV="1">
            <a:off x="2959923" y="3340852"/>
            <a:ext cx="1" cy="353088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14" name="Shape 314"/>
          <p:cNvSpPr/>
          <p:nvPr/>
        </p:nvSpPr>
        <p:spPr>
          <a:xfrm flipV="1">
            <a:off x="6516564" y="3345773"/>
            <a:ext cx="1" cy="338346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15" name="Shape 315"/>
          <p:cNvSpPr/>
          <p:nvPr/>
        </p:nvSpPr>
        <p:spPr>
          <a:xfrm>
            <a:off x="9505873" y="602893"/>
            <a:ext cx="110505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RAM</a:t>
            </a:r>
          </a:p>
        </p:txBody>
      </p:sp>
      <p:sp>
        <p:nvSpPr>
          <p:cNvPr id="316" name="Shape 316"/>
          <p:cNvSpPr/>
          <p:nvPr/>
        </p:nvSpPr>
        <p:spPr>
          <a:xfrm flipV="1">
            <a:off x="10072563" y="3345773"/>
            <a:ext cx="1" cy="338346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17" name="Shape 317"/>
          <p:cNvSpPr/>
          <p:nvPr/>
        </p:nvSpPr>
        <p:spPr>
          <a:xfrm>
            <a:off x="9185866" y="1355220"/>
            <a:ext cx="1773396" cy="499396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PageDir A</a:t>
            </a:r>
          </a:p>
        </p:txBody>
      </p:sp>
      <p:sp>
        <p:nvSpPr>
          <p:cNvPr id="318" name="Shape 318"/>
          <p:cNvSpPr/>
          <p:nvPr/>
        </p:nvSpPr>
        <p:spPr>
          <a:xfrm>
            <a:off x="9185866" y="1959242"/>
            <a:ext cx="1773396" cy="499395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PageDir B</a:t>
            </a:r>
          </a:p>
        </p:txBody>
      </p:sp>
      <p:sp>
        <p:nvSpPr>
          <p:cNvPr id="319" name="Shape 319"/>
          <p:cNvSpPr/>
          <p:nvPr/>
        </p:nvSpPr>
        <p:spPr>
          <a:xfrm>
            <a:off x="9786813" y="2276344"/>
            <a:ext cx="57150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…</a:t>
            </a:r>
          </a:p>
        </p:txBody>
      </p:sp>
      <p:sp>
        <p:nvSpPr>
          <p:cNvPr id="320" name="Shape 320"/>
          <p:cNvSpPr/>
          <p:nvPr/>
        </p:nvSpPr>
        <p:spPr>
          <a:xfrm>
            <a:off x="5949873" y="2223496"/>
            <a:ext cx="1105054" cy="499396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PTBR</a:t>
            </a:r>
          </a:p>
        </p:txBody>
      </p:sp>
      <p:sp>
        <p:nvSpPr>
          <p:cNvPr id="321" name="Shape 321"/>
          <p:cNvSpPr/>
          <p:nvPr/>
        </p:nvSpPr>
        <p:spPr>
          <a:xfrm>
            <a:off x="2422202" y="2223496"/>
            <a:ext cx="1105053" cy="499396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PTBR</a:t>
            </a:r>
          </a:p>
        </p:txBody>
      </p:sp>
      <p:sp>
        <p:nvSpPr>
          <p:cNvPr id="332" name="Shape 332"/>
          <p:cNvSpPr/>
          <p:nvPr/>
        </p:nvSpPr>
        <p:spPr>
          <a:xfrm>
            <a:off x="3527236" y="2029381"/>
            <a:ext cx="5680947" cy="10509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629" extrusionOk="0">
                <a:moveTo>
                  <a:pt x="0" y="8964"/>
                </a:moveTo>
                <a:cubicBezTo>
                  <a:pt x="14153" y="21600"/>
                  <a:pt x="21353" y="18612"/>
                  <a:pt x="21600" y="0"/>
                </a:cubicBezTo>
              </a:path>
            </a:pathLst>
          </a:custGeom>
          <a:ln w="76200">
            <a:solidFill>
              <a:srgbClr val="A6AAA8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323" name="Shape 323"/>
          <p:cNvSpPr/>
          <p:nvPr/>
        </p:nvSpPr>
        <p:spPr>
          <a:xfrm flipV="1">
            <a:off x="7044820" y="1970832"/>
            <a:ext cx="2112024" cy="639196"/>
          </a:xfrm>
          <a:prstGeom prst="line">
            <a:avLst/>
          </a:prstGeom>
          <a:ln w="76200">
            <a:solidFill>
              <a:srgbClr val="A6AAA8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24" name="Shape 324"/>
          <p:cNvSpPr/>
          <p:nvPr/>
        </p:nvSpPr>
        <p:spPr>
          <a:xfrm>
            <a:off x="2466728" y="5445094"/>
            <a:ext cx="1270001" cy="647701"/>
          </a:xfrm>
          <a:prstGeom prst="rect">
            <a:avLst/>
          </a:prstGeom>
          <a:solidFill>
            <a:srgbClr val="E8A433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CODE</a:t>
            </a:r>
          </a:p>
        </p:txBody>
      </p:sp>
      <p:sp>
        <p:nvSpPr>
          <p:cNvPr id="325" name="Shape 325"/>
          <p:cNvSpPr/>
          <p:nvPr/>
        </p:nvSpPr>
        <p:spPr>
          <a:xfrm>
            <a:off x="3736728" y="5445094"/>
            <a:ext cx="1270001" cy="647701"/>
          </a:xfrm>
          <a:prstGeom prst="rect">
            <a:avLst/>
          </a:prstGeom>
          <a:solidFill>
            <a:srgbClr val="E8A433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HEAP</a:t>
            </a:r>
          </a:p>
        </p:txBody>
      </p:sp>
      <p:sp>
        <p:nvSpPr>
          <p:cNvPr id="326" name="Shape 326"/>
          <p:cNvSpPr/>
          <p:nvPr/>
        </p:nvSpPr>
        <p:spPr>
          <a:xfrm>
            <a:off x="4972782" y="5445094"/>
            <a:ext cx="7057522" cy="647701"/>
          </a:xfrm>
          <a:prstGeom prst="rect">
            <a:avLst/>
          </a:prstGeom>
          <a:solidFill>
            <a:srgbClr val="A6AAA8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327" name="Shape 327"/>
          <p:cNvSpPr/>
          <p:nvPr/>
        </p:nvSpPr>
        <p:spPr>
          <a:xfrm>
            <a:off x="335883" y="5286344"/>
            <a:ext cx="1971245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Virt Mem</a:t>
            </a:r>
          </a:p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(PageDir A)</a:t>
            </a:r>
          </a:p>
        </p:txBody>
      </p:sp>
      <p:sp>
        <p:nvSpPr>
          <p:cNvPr id="328" name="Shape 328"/>
          <p:cNvSpPr/>
          <p:nvPr/>
        </p:nvSpPr>
        <p:spPr>
          <a:xfrm>
            <a:off x="2041202" y="2792148"/>
            <a:ext cx="693372" cy="451444"/>
          </a:xfrm>
          <a:prstGeom prst="rect">
            <a:avLst/>
          </a:prstGeom>
          <a:solidFill>
            <a:srgbClr val="8881F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IP</a:t>
            </a:r>
          </a:p>
        </p:txBody>
      </p:sp>
      <p:sp>
        <p:nvSpPr>
          <p:cNvPr id="329" name="Shape 329"/>
          <p:cNvSpPr/>
          <p:nvPr/>
        </p:nvSpPr>
        <p:spPr>
          <a:xfrm>
            <a:off x="5597202" y="2792148"/>
            <a:ext cx="693372" cy="451444"/>
          </a:xfrm>
          <a:prstGeom prst="rect">
            <a:avLst/>
          </a:prstGeom>
          <a:solidFill>
            <a:srgbClr val="8881F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IP</a:t>
            </a:r>
          </a:p>
        </p:txBody>
      </p:sp>
      <p:sp>
        <p:nvSpPr>
          <p:cNvPr id="330" name="Shape 330"/>
          <p:cNvSpPr/>
          <p:nvPr/>
        </p:nvSpPr>
        <p:spPr>
          <a:xfrm>
            <a:off x="2210576" y="3250398"/>
            <a:ext cx="435797" cy="2175341"/>
          </a:xfrm>
          <a:prstGeom prst="line">
            <a:avLst/>
          </a:prstGeom>
          <a:ln w="76200">
            <a:solidFill>
              <a:srgbClr val="FF260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31" name="Shape 331"/>
          <p:cNvSpPr/>
          <p:nvPr/>
        </p:nvSpPr>
        <p:spPr>
          <a:xfrm flipH="1">
            <a:off x="3535372" y="3272460"/>
            <a:ext cx="2380529" cy="2153279"/>
          </a:xfrm>
          <a:prstGeom prst="line">
            <a:avLst/>
          </a:prstGeom>
          <a:ln w="76200">
            <a:solidFill>
              <a:srgbClr val="FF260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Shape 334"/>
          <p:cNvSpPr/>
          <p:nvPr/>
        </p:nvSpPr>
        <p:spPr>
          <a:xfrm>
            <a:off x="1917663" y="1233680"/>
            <a:ext cx="2084522" cy="2085650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971817"/>
                </a:solidFill>
              </a:defRPr>
            </a:pPr>
            <a:endParaRPr/>
          </a:p>
        </p:txBody>
      </p:sp>
      <p:sp>
        <p:nvSpPr>
          <p:cNvPr id="335" name="Shape 335"/>
          <p:cNvSpPr/>
          <p:nvPr/>
        </p:nvSpPr>
        <p:spPr>
          <a:xfrm>
            <a:off x="2242348" y="602893"/>
            <a:ext cx="143515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CPU 1</a:t>
            </a:r>
          </a:p>
        </p:txBody>
      </p:sp>
      <p:sp>
        <p:nvSpPr>
          <p:cNvPr id="336" name="Shape 336"/>
          <p:cNvSpPr/>
          <p:nvPr/>
        </p:nvSpPr>
        <p:spPr>
          <a:xfrm>
            <a:off x="5474303" y="1233680"/>
            <a:ext cx="2084522" cy="2085650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971817"/>
                </a:solidFill>
              </a:defRPr>
            </a:pPr>
            <a:endParaRPr/>
          </a:p>
        </p:txBody>
      </p:sp>
      <p:sp>
        <p:nvSpPr>
          <p:cNvPr id="337" name="Shape 337"/>
          <p:cNvSpPr/>
          <p:nvPr/>
        </p:nvSpPr>
        <p:spPr>
          <a:xfrm>
            <a:off x="5784824" y="602893"/>
            <a:ext cx="143515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CPU 2</a:t>
            </a:r>
          </a:p>
        </p:txBody>
      </p:sp>
      <p:sp>
        <p:nvSpPr>
          <p:cNvPr id="338" name="Shape 338"/>
          <p:cNvSpPr/>
          <p:nvPr/>
        </p:nvSpPr>
        <p:spPr>
          <a:xfrm>
            <a:off x="2196780" y="1261928"/>
            <a:ext cx="1526287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/>
              <a:t>running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/>
              <a:t>thread 1</a:t>
            </a:r>
          </a:p>
        </p:txBody>
      </p:sp>
      <p:sp>
        <p:nvSpPr>
          <p:cNvPr id="339" name="Shape 339"/>
          <p:cNvSpPr/>
          <p:nvPr/>
        </p:nvSpPr>
        <p:spPr>
          <a:xfrm>
            <a:off x="5798989" y="1261928"/>
            <a:ext cx="1526287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/>
              <a:t>running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/>
              <a:t>thread 2</a:t>
            </a:r>
          </a:p>
        </p:txBody>
      </p:sp>
      <p:sp>
        <p:nvSpPr>
          <p:cNvPr id="340" name="Shape 340"/>
          <p:cNvSpPr/>
          <p:nvPr/>
        </p:nvSpPr>
        <p:spPr>
          <a:xfrm>
            <a:off x="9002615" y="1233680"/>
            <a:ext cx="2084522" cy="2085650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971817"/>
                </a:solidFill>
              </a:defRPr>
            </a:pPr>
            <a:endParaRPr/>
          </a:p>
        </p:txBody>
      </p:sp>
      <p:sp>
        <p:nvSpPr>
          <p:cNvPr id="341" name="Shape 341"/>
          <p:cNvSpPr/>
          <p:nvPr/>
        </p:nvSpPr>
        <p:spPr>
          <a:xfrm>
            <a:off x="1436563" y="3734511"/>
            <a:ext cx="10619876" cy="1"/>
          </a:xfrm>
          <a:prstGeom prst="line">
            <a:avLst/>
          </a:prstGeom>
          <a:ln w="762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42" name="Shape 342"/>
          <p:cNvSpPr/>
          <p:nvPr/>
        </p:nvSpPr>
        <p:spPr>
          <a:xfrm flipV="1">
            <a:off x="2959923" y="3340852"/>
            <a:ext cx="1" cy="353088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43" name="Shape 343"/>
          <p:cNvSpPr/>
          <p:nvPr/>
        </p:nvSpPr>
        <p:spPr>
          <a:xfrm flipV="1">
            <a:off x="6516564" y="3345773"/>
            <a:ext cx="1" cy="338346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44" name="Shape 344"/>
          <p:cNvSpPr/>
          <p:nvPr/>
        </p:nvSpPr>
        <p:spPr>
          <a:xfrm>
            <a:off x="9505873" y="602893"/>
            <a:ext cx="110505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RAM</a:t>
            </a:r>
          </a:p>
        </p:txBody>
      </p:sp>
      <p:sp>
        <p:nvSpPr>
          <p:cNvPr id="345" name="Shape 345"/>
          <p:cNvSpPr/>
          <p:nvPr/>
        </p:nvSpPr>
        <p:spPr>
          <a:xfrm flipV="1">
            <a:off x="10072563" y="3345773"/>
            <a:ext cx="1" cy="338346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46" name="Shape 346"/>
          <p:cNvSpPr/>
          <p:nvPr/>
        </p:nvSpPr>
        <p:spPr>
          <a:xfrm>
            <a:off x="9185866" y="1355220"/>
            <a:ext cx="1773396" cy="499396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PageDir A</a:t>
            </a:r>
          </a:p>
        </p:txBody>
      </p:sp>
      <p:sp>
        <p:nvSpPr>
          <p:cNvPr id="347" name="Shape 347"/>
          <p:cNvSpPr/>
          <p:nvPr/>
        </p:nvSpPr>
        <p:spPr>
          <a:xfrm>
            <a:off x="9185866" y="1959242"/>
            <a:ext cx="1773396" cy="499395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PageDir B</a:t>
            </a:r>
          </a:p>
        </p:txBody>
      </p:sp>
      <p:sp>
        <p:nvSpPr>
          <p:cNvPr id="348" name="Shape 348"/>
          <p:cNvSpPr/>
          <p:nvPr/>
        </p:nvSpPr>
        <p:spPr>
          <a:xfrm>
            <a:off x="9786813" y="2276344"/>
            <a:ext cx="57150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…</a:t>
            </a:r>
          </a:p>
        </p:txBody>
      </p:sp>
      <p:sp>
        <p:nvSpPr>
          <p:cNvPr id="349" name="Shape 349"/>
          <p:cNvSpPr/>
          <p:nvPr/>
        </p:nvSpPr>
        <p:spPr>
          <a:xfrm>
            <a:off x="5949873" y="2223496"/>
            <a:ext cx="1105054" cy="499396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PTBR</a:t>
            </a:r>
          </a:p>
        </p:txBody>
      </p:sp>
      <p:sp>
        <p:nvSpPr>
          <p:cNvPr id="350" name="Shape 350"/>
          <p:cNvSpPr/>
          <p:nvPr/>
        </p:nvSpPr>
        <p:spPr>
          <a:xfrm>
            <a:off x="2422202" y="2223496"/>
            <a:ext cx="1105053" cy="499396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PTBR</a:t>
            </a:r>
          </a:p>
        </p:txBody>
      </p:sp>
      <p:sp>
        <p:nvSpPr>
          <p:cNvPr id="362" name="Shape 362"/>
          <p:cNvSpPr/>
          <p:nvPr/>
        </p:nvSpPr>
        <p:spPr>
          <a:xfrm>
            <a:off x="3527236" y="2029381"/>
            <a:ext cx="5680947" cy="10509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629" extrusionOk="0">
                <a:moveTo>
                  <a:pt x="0" y="8964"/>
                </a:moveTo>
                <a:cubicBezTo>
                  <a:pt x="14153" y="21600"/>
                  <a:pt x="21353" y="18612"/>
                  <a:pt x="21600" y="0"/>
                </a:cubicBezTo>
              </a:path>
            </a:pathLst>
          </a:custGeom>
          <a:ln w="76200">
            <a:solidFill>
              <a:srgbClr val="A6AAA8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352" name="Shape 352"/>
          <p:cNvSpPr/>
          <p:nvPr/>
        </p:nvSpPr>
        <p:spPr>
          <a:xfrm flipV="1">
            <a:off x="7044820" y="1970832"/>
            <a:ext cx="2112024" cy="639196"/>
          </a:xfrm>
          <a:prstGeom prst="line">
            <a:avLst/>
          </a:prstGeom>
          <a:ln w="76200">
            <a:solidFill>
              <a:srgbClr val="A6AAA8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53" name="Shape 353"/>
          <p:cNvSpPr/>
          <p:nvPr/>
        </p:nvSpPr>
        <p:spPr>
          <a:xfrm>
            <a:off x="2466728" y="5445094"/>
            <a:ext cx="1270001" cy="647701"/>
          </a:xfrm>
          <a:prstGeom prst="rect">
            <a:avLst/>
          </a:prstGeom>
          <a:solidFill>
            <a:srgbClr val="E8A433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CODE</a:t>
            </a:r>
          </a:p>
        </p:txBody>
      </p:sp>
      <p:sp>
        <p:nvSpPr>
          <p:cNvPr id="354" name="Shape 354"/>
          <p:cNvSpPr/>
          <p:nvPr/>
        </p:nvSpPr>
        <p:spPr>
          <a:xfrm>
            <a:off x="3736728" y="5445094"/>
            <a:ext cx="1270001" cy="647701"/>
          </a:xfrm>
          <a:prstGeom prst="rect">
            <a:avLst/>
          </a:prstGeom>
          <a:solidFill>
            <a:srgbClr val="E8A433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HEAP</a:t>
            </a:r>
          </a:p>
        </p:txBody>
      </p:sp>
      <p:sp>
        <p:nvSpPr>
          <p:cNvPr id="355" name="Shape 355"/>
          <p:cNvSpPr/>
          <p:nvPr/>
        </p:nvSpPr>
        <p:spPr>
          <a:xfrm>
            <a:off x="4972782" y="5445094"/>
            <a:ext cx="7057522" cy="647701"/>
          </a:xfrm>
          <a:prstGeom prst="rect">
            <a:avLst/>
          </a:prstGeom>
          <a:solidFill>
            <a:srgbClr val="A6AAA8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356" name="Shape 356"/>
          <p:cNvSpPr/>
          <p:nvPr/>
        </p:nvSpPr>
        <p:spPr>
          <a:xfrm>
            <a:off x="335883" y="5286344"/>
            <a:ext cx="1971245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Virt Mem</a:t>
            </a:r>
          </a:p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(PageDir A)</a:t>
            </a:r>
          </a:p>
        </p:txBody>
      </p:sp>
      <p:sp>
        <p:nvSpPr>
          <p:cNvPr id="357" name="Shape 357"/>
          <p:cNvSpPr/>
          <p:nvPr/>
        </p:nvSpPr>
        <p:spPr>
          <a:xfrm>
            <a:off x="2041202" y="2792148"/>
            <a:ext cx="693372" cy="451444"/>
          </a:xfrm>
          <a:prstGeom prst="rect">
            <a:avLst/>
          </a:prstGeom>
          <a:solidFill>
            <a:srgbClr val="8881F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IP</a:t>
            </a:r>
          </a:p>
        </p:txBody>
      </p:sp>
      <p:sp>
        <p:nvSpPr>
          <p:cNvPr id="358" name="Shape 358"/>
          <p:cNvSpPr/>
          <p:nvPr/>
        </p:nvSpPr>
        <p:spPr>
          <a:xfrm>
            <a:off x="5597202" y="2792148"/>
            <a:ext cx="693372" cy="451444"/>
          </a:xfrm>
          <a:prstGeom prst="rect">
            <a:avLst/>
          </a:prstGeom>
          <a:solidFill>
            <a:srgbClr val="8881F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IP</a:t>
            </a:r>
          </a:p>
        </p:txBody>
      </p:sp>
      <p:sp>
        <p:nvSpPr>
          <p:cNvPr id="359" name="Shape 359"/>
          <p:cNvSpPr/>
          <p:nvPr/>
        </p:nvSpPr>
        <p:spPr>
          <a:xfrm>
            <a:off x="2210576" y="3250398"/>
            <a:ext cx="435797" cy="2175341"/>
          </a:xfrm>
          <a:prstGeom prst="line">
            <a:avLst/>
          </a:prstGeom>
          <a:ln w="76200">
            <a:solidFill>
              <a:srgbClr val="FF260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60" name="Shape 360"/>
          <p:cNvSpPr/>
          <p:nvPr/>
        </p:nvSpPr>
        <p:spPr>
          <a:xfrm flipH="1">
            <a:off x="3535372" y="3272460"/>
            <a:ext cx="2380529" cy="2153279"/>
          </a:xfrm>
          <a:prstGeom prst="line">
            <a:avLst/>
          </a:prstGeom>
          <a:ln w="76200">
            <a:solidFill>
              <a:srgbClr val="FF260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61" name="Shape 361"/>
          <p:cNvSpPr/>
          <p:nvPr/>
        </p:nvSpPr>
        <p:spPr>
          <a:xfrm>
            <a:off x="3043967" y="6327987"/>
            <a:ext cx="9029716" cy="22570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3600" dirty="0" smtClean="0">
                <a:solidFill>
                  <a:srgbClr val="FFFFFF"/>
                </a:solidFill>
              </a:rPr>
              <a:t>Share code, but each </a:t>
            </a:r>
            <a:r>
              <a:rPr sz="3600" dirty="0" smtClean="0">
                <a:solidFill>
                  <a:srgbClr val="FFFFFF"/>
                </a:solidFill>
              </a:rPr>
              <a:t>thread </a:t>
            </a:r>
            <a:r>
              <a:rPr sz="3600" dirty="0">
                <a:solidFill>
                  <a:srgbClr val="FFFFFF"/>
                </a:solidFill>
              </a:rPr>
              <a:t>may be executing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E8A433"/>
                </a:solidFill>
              </a:rPr>
              <a:t>different code</a:t>
            </a:r>
            <a:r>
              <a:rPr sz="3600" dirty="0">
                <a:solidFill>
                  <a:srgbClr val="FFFFFF"/>
                </a:solidFill>
              </a:rPr>
              <a:t> at the </a:t>
            </a:r>
            <a:r>
              <a:rPr sz="3600" dirty="0">
                <a:solidFill>
                  <a:srgbClr val="E8A433"/>
                </a:solidFill>
              </a:rPr>
              <a:t>same </a:t>
            </a:r>
            <a:r>
              <a:rPr sz="3600" dirty="0" smtClean="0">
                <a:solidFill>
                  <a:srgbClr val="E8A433"/>
                </a:solidFill>
              </a:rPr>
              <a:t>time</a:t>
            </a:r>
            <a:r>
              <a:rPr lang="en-US" sz="3600" dirty="0" smtClean="0">
                <a:solidFill>
                  <a:srgbClr val="E8A433"/>
                </a:solidFill>
              </a:rPr>
              <a:t> </a:t>
            </a:r>
            <a:br>
              <a:rPr lang="en-US" sz="3600" dirty="0" smtClean="0">
                <a:solidFill>
                  <a:srgbClr val="E8A433"/>
                </a:solidFill>
              </a:rPr>
            </a:br>
            <a:endParaRPr lang="en-US" sz="3600" dirty="0" smtClean="0">
              <a:solidFill>
                <a:srgbClr val="E8A433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3200" dirty="0" smtClean="0">
                <a:solidFill>
                  <a:srgbClr val="E8A433"/>
                </a:solidFill>
                <a:sym typeface="Wingdings"/>
              </a:rPr>
              <a:t> Different Instruction Pointers</a:t>
            </a:r>
            <a:endParaRPr sz="3200" dirty="0">
              <a:solidFill>
                <a:srgbClr val="E8A433"/>
              </a:solidFill>
            </a:endParaRP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Shape 364"/>
          <p:cNvSpPr/>
          <p:nvPr/>
        </p:nvSpPr>
        <p:spPr>
          <a:xfrm>
            <a:off x="1917663" y="1233680"/>
            <a:ext cx="2084522" cy="2085650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971817"/>
                </a:solidFill>
              </a:defRPr>
            </a:pPr>
            <a:endParaRPr/>
          </a:p>
        </p:txBody>
      </p:sp>
      <p:sp>
        <p:nvSpPr>
          <p:cNvPr id="365" name="Shape 365"/>
          <p:cNvSpPr/>
          <p:nvPr/>
        </p:nvSpPr>
        <p:spPr>
          <a:xfrm>
            <a:off x="2242348" y="602893"/>
            <a:ext cx="143515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CPU 1</a:t>
            </a:r>
          </a:p>
        </p:txBody>
      </p:sp>
      <p:sp>
        <p:nvSpPr>
          <p:cNvPr id="366" name="Shape 366"/>
          <p:cNvSpPr/>
          <p:nvPr/>
        </p:nvSpPr>
        <p:spPr>
          <a:xfrm>
            <a:off x="5474303" y="1233680"/>
            <a:ext cx="2084522" cy="2085650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971817"/>
                </a:solidFill>
              </a:defRPr>
            </a:pPr>
            <a:endParaRPr/>
          </a:p>
        </p:txBody>
      </p:sp>
      <p:sp>
        <p:nvSpPr>
          <p:cNvPr id="367" name="Shape 367"/>
          <p:cNvSpPr/>
          <p:nvPr/>
        </p:nvSpPr>
        <p:spPr>
          <a:xfrm>
            <a:off x="5784824" y="602893"/>
            <a:ext cx="143515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CPU 2</a:t>
            </a:r>
          </a:p>
        </p:txBody>
      </p:sp>
      <p:sp>
        <p:nvSpPr>
          <p:cNvPr id="368" name="Shape 368"/>
          <p:cNvSpPr/>
          <p:nvPr/>
        </p:nvSpPr>
        <p:spPr>
          <a:xfrm>
            <a:off x="2196780" y="1261928"/>
            <a:ext cx="1526287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/>
              <a:t>running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/>
              <a:t>thread 1</a:t>
            </a:r>
          </a:p>
        </p:txBody>
      </p:sp>
      <p:sp>
        <p:nvSpPr>
          <p:cNvPr id="369" name="Shape 369"/>
          <p:cNvSpPr/>
          <p:nvPr/>
        </p:nvSpPr>
        <p:spPr>
          <a:xfrm>
            <a:off x="5798989" y="1261928"/>
            <a:ext cx="1526287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/>
              <a:t>running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/>
              <a:t>thread 2</a:t>
            </a:r>
          </a:p>
        </p:txBody>
      </p:sp>
      <p:sp>
        <p:nvSpPr>
          <p:cNvPr id="370" name="Shape 370"/>
          <p:cNvSpPr/>
          <p:nvPr/>
        </p:nvSpPr>
        <p:spPr>
          <a:xfrm>
            <a:off x="9002615" y="1233680"/>
            <a:ext cx="2084522" cy="2085650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971817"/>
                </a:solidFill>
              </a:defRPr>
            </a:pPr>
            <a:endParaRPr/>
          </a:p>
        </p:txBody>
      </p:sp>
      <p:sp>
        <p:nvSpPr>
          <p:cNvPr id="371" name="Shape 371"/>
          <p:cNvSpPr/>
          <p:nvPr/>
        </p:nvSpPr>
        <p:spPr>
          <a:xfrm>
            <a:off x="1436563" y="3734511"/>
            <a:ext cx="10619876" cy="1"/>
          </a:xfrm>
          <a:prstGeom prst="line">
            <a:avLst/>
          </a:prstGeom>
          <a:ln w="762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72" name="Shape 372"/>
          <p:cNvSpPr/>
          <p:nvPr/>
        </p:nvSpPr>
        <p:spPr>
          <a:xfrm flipV="1">
            <a:off x="2959923" y="3340852"/>
            <a:ext cx="1" cy="353088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73" name="Shape 373"/>
          <p:cNvSpPr/>
          <p:nvPr/>
        </p:nvSpPr>
        <p:spPr>
          <a:xfrm flipV="1">
            <a:off x="6516564" y="3345773"/>
            <a:ext cx="1" cy="338346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74" name="Shape 374"/>
          <p:cNvSpPr/>
          <p:nvPr/>
        </p:nvSpPr>
        <p:spPr>
          <a:xfrm>
            <a:off x="9505873" y="602893"/>
            <a:ext cx="110505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RAM</a:t>
            </a:r>
          </a:p>
        </p:txBody>
      </p:sp>
      <p:sp>
        <p:nvSpPr>
          <p:cNvPr id="375" name="Shape 375"/>
          <p:cNvSpPr/>
          <p:nvPr/>
        </p:nvSpPr>
        <p:spPr>
          <a:xfrm flipV="1">
            <a:off x="10072563" y="3345773"/>
            <a:ext cx="1" cy="338346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76" name="Shape 376"/>
          <p:cNvSpPr/>
          <p:nvPr/>
        </p:nvSpPr>
        <p:spPr>
          <a:xfrm>
            <a:off x="9185866" y="1355220"/>
            <a:ext cx="1773396" cy="499396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PageDir A</a:t>
            </a:r>
          </a:p>
        </p:txBody>
      </p:sp>
      <p:sp>
        <p:nvSpPr>
          <p:cNvPr id="377" name="Shape 377"/>
          <p:cNvSpPr/>
          <p:nvPr/>
        </p:nvSpPr>
        <p:spPr>
          <a:xfrm>
            <a:off x="9185866" y="1959242"/>
            <a:ext cx="1773396" cy="499395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PageDir B</a:t>
            </a:r>
          </a:p>
        </p:txBody>
      </p:sp>
      <p:sp>
        <p:nvSpPr>
          <p:cNvPr id="378" name="Shape 378"/>
          <p:cNvSpPr/>
          <p:nvPr/>
        </p:nvSpPr>
        <p:spPr>
          <a:xfrm>
            <a:off x="9786813" y="2276344"/>
            <a:ext cx="57150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…</a:t>
            </a:r>
          </a:p>
        </p:txBody>
      </p:sp>
      <p:sp>
        <p:nvSpPr>
          <p:cNvPr id="379" name="Shape 379"/>
          <p:cNvSpPr/>
          <p:nvPr/>
        </p:nvSpPr>
        <p:spPr>
          <a:xfrm>
            <a:off x="5949873" y="2223496"/>
            <a:ext cx="1105054" cy="499396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PTBR</a:t>
            </a:r>
          </a:p>
        </p:txBody>
      </p:sp>
      <p:sp>
        <p:nvSpPr>
          <p:cNvPr id="380" name="Shape 380"/>
          <p:cNvSpPr/>
          <p:nvPr/>
        </p:nvSpPr>
        <p:spPr>
          <a:xfrm>
            <a:off x="2422202" y="2223496"/>
            <a:ext cx="1105053" cy="499396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PTBR</a:t>
            </a:r>
          </a:p>
        </p:txBody>
      </p:sp>
      <p:sp>
        <p:nvSpPr>
          <p:cNvPr id="391" name="Shape 391"/>
          <p:cNvSpPr/>
          <p:nvPr/>
        </p:nvSpPr>
        <p:spPr>
          <a:xfrm>
            <a:off x="3527236" y="2029381"/>
            <a:ext cx="5680947" cy="10509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629" extrusionOk="0">
                <a:moveTo>
                  <a:pt x="0" y="8964"/>
                </a:moveTo>
                <a:cubicBezTo>
                  <a:pt x="14153" y="21600"/>
                  <a:pt x="21353" y="18612"/>
                  <a:pt x="21600" y="0"/>
                </a:cubicBezTo>
              </a:path>
            </a:pathLst>
          </a:custGeom>
          <a:ln w="76200">
            <a:solidFill>
              <a:srgbClr val="A6AAA8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382" name="Shape 382"/>
          <p:cNvSpPr/>
          <p:nvPr/>
        </p:nvSpPr>
        <p:spPr>
          <a:xfrm flipV="1">
            <a:off x="7044820" y="1970832"/>
            <a:ext cx="2112024" cy="639196"/>
          </a:xfrm>
          <a:prstGeom prst="line">
            <a:avLst/>
          </a:prstGeom>
          <a:ln w="76200">
            <a:solidFill>
              <a:srgbClr val="A6AAA8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83" name="Shape 383"/>
          <p:cNvSpPr/>
          <p:nvPr/>
        </p:nvSpPr>
        <p:spPr>
          <a:xfrm>
            <a:off x="2466728" y="5445094"/>
            <a:ext cx="1270001" cy="647701"/>
          </a:xfrm>
          <a:prstGeom prst="rect">
            <a:avLst/>
          </a:prstGeom>
          <a:solidFill>
            <a:srgbClr val="E8A433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CODE</a:t>
            </a:r>
          </a:p>
        </p:txBody>
      </p:sp>
      <p:sp>
        <p:nvSpPr>
          <p:cNvPr id="384" name="Shape 384"/>
          <p:cNvSpPr/>
          <p:nvPr/>
        </p:nvSpPr>
        <p:spPr>
          <a:xfrm>
            <a:off x="3736728" y="5445094"/>
            <a:ext cx="1270001" cy="647701"/>
          </a:xfrm>
          <a:prstGeom prst="rect">
            <a:avLst/>
          </a:prstGeom>
          <a:solidFill>
            <a:srgbClr val="E8A433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HEAP</a:t>
            </a:r>
          </a:p>
        </p:txBody>
      </p:sp>
      <p:sp>
        <p:nvSpPr>
          <p:cNvPr id="385" name="Shape 385"/>
          <p:cNvSpPr/>
          <p:nvPr/>
        </p:nvSpPr>
        <p:spPr>
          <a:xfrm>
            <a:off x="4972782" y="5445094"/>
            <a:ext cx="7057522" cy="647701"/>
          </a:xfrm>
          <a:prstGeom prst="rect">
            <a:avLst/>
          </a:prstGeom>
          <a:solidFill>
            <a:srgbClr val="A6AAA8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386" name="Shape 386"/>
          <p:cNvSpPr/>
          <p:nvPr/>
        </p:nvSpPr>
        <p:spPr>
          <a:xfrm>
            <a:off x="335883" y="5286344"/>
            <a:ext cx="1971245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Virt Mem</a:t>
            </a:r>
          </a:p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(PageDir A)</a:t>
            </a:r>
          </a:p>
        </p:txBody>
      </p:sp>
      <p:sp>
        <p:nvSpPr>
          <p:cNvPr id="387" name="Shape 387"/>
          <p:cNvSpPr/>
          <p:nvPr/>
        </p:nvSpPr>
        <p:spPr>
          <a:xfrm>
            <a:off x="2041202" y="2792148"/>
            <a:ext cx="693372" cy="451444"/>
          </a:xfrm>
          <a:prstGeom prst="rect">
            <a:avLst/>
          </a:prstGeom>
          <a:solidFill>
            <a:srgbClr val="8881F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IP</a:t>
            </a:r>
          </a:p>
        </p:txBody>
      </p:sp>
      <p:sp>
        <p:nvSpPr>
          <p:cNvPr id="388" name="Shape 388"/>
          <p:cNvSpPr/>
          <p:nvPr/>
        </p:nvSpPr>
        <p:spPr>
          <a:xfrm>
            <a:off x="5597202" y="2792148"/>
            <a:ext cx="693372" cy="451444"/>
          </a:xfrm>
          <a:prstGeom prst="rect">
            <a:avLst/>
          </a:prstGeom>
          <a:solidFill>
            <a:srgbClr val="8881F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IP</a:t>
            </a:r>
          </a:p>
        </p:txBody>
      </p:sp>
      <p:sp>
        <p:nvSpPr>
          <p:cNvPr id="389" name="Shape 389"/>
          <p:cNvSpPr/>
          <p:nvPr/>
        </p:nvSpPr>
        <p:spPr>
          <a:xfrm>
            <a:off x="2210576" y="3250398"/>
            <a:ext cx="435797" cy="2175341"/>
          </a:xfrm>
          <a:prstGeom prst="line">
            <a:avLst/>
          </a:prstGeom>
          <a:ln w="76200">
            <a:solidFill>
              <a:srgbClr val="A6AAA8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90" name="Shape 390"/>
          <p:cNvSpPr/>
          <p:nvPr/>
        </p:nvSpPr>
        <p:spPr>
          <a:xfrm flipH="1">
            <a:off x="3535372" y="3272460"/>
            <a:ext cx="2380529" cy="2153279"/>
          </a:xfrm>
          <a:prstGeom prst="line">
            <a:avLst/>
          </a:prstGeom>
          <a:ln w="76200">
            <a:solidFill>
              <a:srgbClr val="A6AAA8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Shape 393"/>
          <p:cNvSpPr/>
          <p:nvPr/>
        </p:nvSpPr>
        <p:spPr>
          <a:xfrm>
            <a:off x="1917663" y="1233680"/>
            <a:ext cx="2084522" cy="2085650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971817"/>
                </a:solidFill>
              </a:defRPr>
            </a:pPr>
            <a:endParaRPr/>
          </a:p>
        </p:txBody>
      </p:sp>
      <p:sp>
        <p:nvSpPr>
          <p:cNvPr id="394" name="Shape 394"/>
          <p:cNvSpPr/>
          <p:nvPr/>
        </p:nvSpPr>
        <p:spPr>
          <a:xfrm>
            <a:off x="2242348" y="602893"/>
            <a:ext cx="143515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CPU 1</a:t>
            </a:r>
          </a:p>
        </p:txBody>
      </p:sp>
      <p:sp>
        <p:nvSpPr>
          <p:cNvPr id="395" name="Shape 395"/>
          <p:cNvSpPr/>
          <p:nvPr/>
        </p:nvSpPr>
        <p:spPr>
          <a:xfrm>
            <a:off x="5474303" y="1233680"/>
            <a:ext cx="2084522" cy="2085650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971817"/>
                </a:solidFill>
              </a:defRPr>
            </a:pPr>
            <a:endParaRPr/>
          </a:p>
        </p:txBody>
      </p:sp>
      <p:sp>
        <p:nvSpPr>
          <p:cNvPr id="396" name="Shape 396"/>
          <p:cNvSpPr/>
          <p:nvPr/>
        </p:nvSpPr>
        <p:spPr>
          <a:xfrm>
            <a:off x="5784824" y="602893"/>
            <a:ext cx="143515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CPU 2</a:t>
            </a:r>
          </a:p>
        </p:txBody>
      </p:sp>
      <p:sp>
        <p:nvSpPr>
          <p:cNvPr id="397" name="Shape 397"/>
          <p:cNvSpPr/>
          <p:nvPr/>
        </p:nvSpPr>
        <p:spPr>
          <a:xfrm>
            <a:off x="2196780" y="1261928"/>
            <a:ext cx="1526287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/>
              <a:t>running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/>
              <a:t>thread 1</a:t>
            </a:r>
          </a:p>
        </p:txBody>
      </p:sp>
      <p:sp>
        <p:nvSpPr>
          <p:cNvPr id="398" name="Shape 398"/>
          <p:cNvSpPr/>
          <p:nvPr/>
        </p:nvSpPr>
        <p:spPr>
          <a:xfrm>
            <a:off x="5798989" y="1261928"/>
            <a:ext cx="1526287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/>
              <a:t>running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/>
              <a:t>thread 2</a:t>
            </a:r>
          </a:p>
        </p:txBody>
      </p:sp>
      <p:sp>
        <p:nvSpPr>
          <p:cNvPr id="399" name="Shape 399"/>
          <p:cNvSpPr/>
          <p:nvPr/>
        </p:nvSpPr>
        <p:spPr>
          <a:xfrm>
            <a:off x="9002615" y="1233680"/>
            <a:ext cx="2084522" cy="2085650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971817"/>
                </a:solidFill>
              </a:defRPr>
            </a:pPr>
            <a:endParaRPr/>
          </a:p>
        </p:txBody>
      </p:sp>
      <p:sp>
        <p:nvSpPr>
          <p:cNvPr id="400" name="Shape 400"/>
          <p:cNvSpPr/>
          <p:nvPr/>
        </p:nvSpPr>
        <p:spPr>
          <a:xfrm>
            <a:off x="1436563" y="3734511"/>
            <a:ext cx="10619876" cy="1"/>
          </a:xfrm>
          <a:prstGeom prst="line">
            <a:avLst/>
          </a:prstGeom>
          <a:ln w="762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01" name="Shape 401"/>
          <p:cNvSpPr/>
          <p:nvPr/>
        </p:nvSpPr>
        <p:spPr>
          <a:xfrm flipV="1">
            <a:off x="2959923" y="3340852"/>
            <a:ext cx="1" cy="353088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02" name="Shape 402"/>
          <p:cNvSpPr/>
          <p:nvPr/>
        </p:nvSpPr>
        <p:spPr>
          <a:xfrm flipV="1">
            <a:off x="6516564" y="3345773"/>
            <a:ext cx="1" cy="338346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03" name="Shape 403"/>
          <p:cNvSpPr/>
          <p:nvPr/>
        </p:nvSpPr>
        <p:spPr>
          <a:xfrm>
            <a:off x="9505873" y="602893"/>
            <a:ext cx="110505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RAM</a:t>
            </a:r>
          </a:p>
        </p:txBody>
      </p:sp>
      <p:sp>
        <p:nvSpPr>
          <p:cNvPr id="404" name="Shape 404"/>
          <p:cNvSpPr/>
          <p:nvPr/>
        </p:nvSpPr>
        <p:spPr>
          <a:xfrm flipV="1">
            <a:off x="10072563" y="3345773"/>
            <a:ext cx="1" cy="338346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05" name="Shape 405"/>
          <p:cNvSpPr/>
          <p:nvPr/>
        </p:nvSpPr>
        <p:spPr>
          <a:xfrm>
            <a:off x="9185866" y="1355220"/>
            <a:ext cx="1773396" cy="499396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PageDir A</a:t>
            </a:r>
          </a:p>
        </p:txBody>
      </p:sp>
      <p:sp>
        <p:nvSpPr>
          <p:cNvPr id="406" name="Shape 406"/>
          <p:cNvSpPr/>
          <p:nvPr/>
        </p:nvSpPr>
        <p:spPr>
          <a:xfrm>
            <a:off x="9185866" y="1959242"/>
            <a:ext cx="1773396" cy="499395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PageDir B</a:t>
            </a:r>
          </a:p>
        </p:txBody>
      </p:sp>
      <p:sp>
        <p:nvSpPr>
          <p:cNvPr id="407" name="Shape 407"/>
          <p:cNvSpPr/>
          <p:nvPr/>
        </p:nvSpPr>
        <p:spPr>
          <a:xfrm>
            <a:off x="9786813" y="2276344"/>
            <a:ext cx="57150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…</a:t>
            </a:r>
          </a:p>
        </p:txBody>
      </p:sp>
      <p:sp>
        <p:nvSpPr>
          <p:cNvPr id="408" name="Shape 408"/>
          <p:cNvSpPr/>
          <p:nvPr/>
        </p:nvSpPr>
        <p:spPr>
          <a:xfrm>
            <a:off x="5949873" y="2223496"/>
            <a:ext cx="1105054" cy="499396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PTBR</a:t>
            </a:r>
          </a:p>
        </p:txBody>
      </p:sp>
      <p:sp>
        <p:nvSpPr>
          <p:cNvPr id="409" name="Shape 409"/>
          <p:cNvSpPr/>
          <p:nvPr/>
        </p:nvSpPr>
        <p:spPr>
          <a:xfrm>
            <a:off x="2422202" y="2223496"/>
            <a:ext cx="1105053" cy="499396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PTBR</a:t>
            </a:r>
          </a:p>
        </p:txBody>
      </p:sp>
      <p:sp>
        <p:nvSpPr>
          <p:cNvPr id="422" name="Shape 422"/>
          <p:cNvSpPr/>
          <p:nvPr/>
        </p:nvSpPr>
        <p:spPr>
          <a:xfrm>
            <a:off x="3527236" y="2029381"/>
            <a:ext cx="5680947" cy="10509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629" extrusionOk="0">
                <a:moveTo>
                  <a:pt x="0" y="8964"/>
                </a:moveTo>
                <a:cubicBezTo>
                  <a:pt x="14153" y="21600"/>
                  <a:pt x="21353" y="18612"/>
                  <a:pt x="21600" y="0"/>
                </a:cubicBezTo>
              </a:path>
            </a:pathLst>
          </a:custGeom>
          <a:ln w="76200">
            <a:solidFill>
              <a:srgbClr val="A6AAA8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411" name="Shape 411"/>
          <p:cNvSpPr/>
          <p:nvPr/>
        </p:nvSpPr>
        <p:spPr>
          <a:xfrm flipV="1">
            <a:off x="7044820" y="1970832"/>
            <a:ext cx="2112024" cy="639196"/>
          </a:xfrm>
          <a:prstGeom prst="line">
            <a:avLst/>
          </a:prstGeom>
          <a:ln w="76200">
            <a:solidFill>
              <a:srgbClr val="A6AAA8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12" name="Shape 412"/>
          <p:cNvSpPr/>
          <p:nvPr/>
        </p:nvSpPr>
        <p:spPr>
          <a:xfrm>
            <a:off x="2466728" y="5445094"/>
            <a:ext cx="1270001" cy="647701"/>
          </a:xfrm>
          <a:prstGeom prst="rect">
            <a:avLst/>
          </a:prstGeom>
          <a:solidFill>
            <a:srgbClr val="E8A433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CODE</a:t>
            </a:r>
          </a:p>
        </p:txBody>
      </p:sp>
      <p:sp>
        <p:nvSpPr>
          <p:cNvPr id="413" name="Shape 413"/>
          <p:cNvSpPr/>
          <p:nvPr/>
        </p:nvSpPr>
        <p:spPr>
          <a:xfrm>
            <a:off x="3736728" y="5445094"/>
            <a:ext cx="1270001" cy="647701"/>
          </a:xfrm>
          <a:prstGeom prst="rect">
            <a:avLst/>
          </a:prstGeom>
          <a:solidFill>
            <a:srgbClr val="E8A433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HEAP</a:t>
            </a:r>
          </a:p>
        </p:txBody>
      </p:sp>
      <p:sp>
        <p:nvSpPr>
          <p:cNvPr id="414" name="Shape 414"/>
          <p:cNvSpPr/>
          <p:nvPr/>
        </p:nvSpPr>
        <p:spPr>
          <a:xfrm>
            <a:off x="4972782" y="5445094"/>
            <a:ext cx="7057522" cy="647701"/>
          </a:xfrm>
          <a:prstGeom prst="rect">
            <a:avLst/>
          </a:prstGeom>
          <a:solidFill>
            <a:srgbClr val="A6AAA8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415" name="Shape 415"/>
          <p:cNvSpPr/>
          <p:nvPr/>
        </p:nvSpPr>
        <p:spPr>
          <a:xfrm>
            <a:off x="335883" y="5286344"/>
            <a:ext cx="1971245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Virt Mem</a:t>
            </a:r>
          </a:p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(PageDir A)</a:t>
            </a:r>
          </a:p>
        </p:txBody>
      </p:sp>
      <p:sp>
        <p:nvSpPr>
          <p:cNvPr id="416" name="Shape 416"/>
          <p:cNvSpPr/>
          <p:nvPr/>
        </p:nvSpPr>
        <p:spPr>
          <a:xfrm>
            <a:off x="2041202" y="2792148"/>
            <a:ext cx="693372" cy="451444"/>
          </a:xfrm>
          <a:prstGeom prst="rect">
            <a:avLst/>
          </a:prstGeom>
          <a:solidFill>
            <a:srgbClr val="8881F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IP</a:t>
            </a:r>
          </a:p>
        </p:txBody>
      </p:sp>
      <p:sp>
        <p:nvSpPr>
          <p:cNvPr id="417" name="Shape 417"/>
          <p:cNvSpPr/>
          <p:nvPr/>
        </p:nvSpPr>
        <p:spPr>
          <a:xfrm>
            <a:off x="5597202" y="2792148"/>
            <a:ext cx="693372" cy="451444"/>
          </a:xfrm>
          <a:prstGeom prst="rect">
            <a:avLst/>
          </a:prstGeom>
          <a:solidFill>
            <a:srgbClr val="8881F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IP</a:t>
            </a:r>
          </a:p>
        </p:txBody>
      </p:sp>
      <p:sp>
        <p:nvSpPr>
          <p:cNvPr id="418" name="Shape 418"/>
          <p:cNvSpPr/>
          <p:nvPr/>
        </p:nvSpPr>
        <p:spPr>
          <a:xfrm>
            <a:off x="2210576" y="3250398"/>
            <a:ext cx="435797" cy="2175341"/>
          </a:xfrm>
          <a:prstGeom prst="line">
            <a:avLst/>
          </a:prstGeom>
          <a:ln w="76200">
            <a:solidFill>
              <a:srgbClr val="A6AAA8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19" name="Shape 419"/>
          <p:cNvSpPr/>
          <p:nvPr/>
        </p:nvSpPr>
        <p:spPr>
          <a:xfrm flipH="1">
            <a:off x="3535372" y="3272460"/>
            <a:ext cx="2380529" cy="2153279"/>
          </a:xfrm>
          <a:prstGeom prst="line">
            <a:avLst/>
          </a:prstGeom>
          <a:ln w="76200">
            <a:solidFill>
              <a:srgbClr val="A6AAA8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20" name="Shape 420"/>
          <p:cNvSpPr/>
          <p:nvPr/>
        </p:nvSpPr>
        <p:spPr>
          <a:xfrm>
            <a:off x="3184202" y="2792148"/>
            <a:ext cx="693372" cy="451444"/>
          </a:xfrm>
          <a:prstGeom prst="rect">
            <a:avLst/>
          </a:prstGeom>
          <a:solidFill>
            <a:srgbClr val="D4595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SP</a:t>
            </a:r>
          </a:p>
        </p:txBody>
      </p:sp>
      <p:sp>
        <p:nvSpPr>
          <p:cNvPr id="421" name="Shape 421"/>
          <p:cNvSpPr/>
          <p:nvPr/>
        </p:nvSpPr>
        <p:spPr>
          <a:xfrm>
            <a:off x="6740202" y="2792148"/>
            <a:ext cx="693372" cy="451444"/>
          </a:xfrm>
          <a:prstGeom prst="rect">
            <a:avLst/>
          </a:prstGeom>
          <a:solidFill>
            <a:srgbClr val="D4595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SP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89872" y="7136321"/>
            <a:ext cx="62937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Do threads share stack pointer?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Shape 424"/>
          <p:cNvSpPr/>
          <p:nvPr/>
        </p:nvSpPr>
        <p:spPr>
          <a:xfrm>
            <a:off x="1917663" y="1233680"/>
            <a:ext cx="2084522" cy="2085650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971817"/>
                </a:solidFill>
              </a:defRPr>
            </a:pPr>
            <a:endParaRPr/>
          </a:p>
        </p:txBody>
      </p:sp>
      <p:sp>
        <p:nvSpPr>
          <p:cNvPr id="425" name="Shape 425"/>
          <p:cNvSpPr/>
          <p:nvPr/>
        </p:nvSpPr>
        <p:spPr>
          <a:xfrm>
            <a:off x="2242348" y="602893"/>
            <a:ext cx="143515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CPU 1</a:t>
            </a:r>
          </a:p>
        </p:txBody>
      </p:sp>
      <p:sp>
        <p:nvSpPr>
          <p:cNvPr id="426" name="Shape 426"/>
          <p:cNvSpPr/>
          <p:nvPr/>
        </p:nvSpPr>
        <p:spPr>
          <a:xfrm>
            <a:off x="5474303" y="1233680"/>
            <a:ext cx="2084522" cy="2085650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971817"/>
                </a:solidFill>
              </a:defRPr>
            </a:pPr>
            <a:endParaRPr/>
          </a:p>
        </p:txBody>
      </p:sp>
      <p:sp>
        <p:nvSpPr>
          <p:cNvPr id="427" name="Shape 427"/>
          <p:cNvSpPr/>
          <p:nvPr/>
        </p:nvSpPr>
        <p:spPr>
          <a:xfrm>
            <a:off x="5784824" y="602893"/>
            <a:ext cx="143515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CPU 2</a:t>
            </a:r>
          </a:p>
        </p:txBody>
      </p:sp>
      <p:sp>
        <p:nvSpPr>
          <p:cNvPr id="428" name="Shape 428"/>
          <p:cNvSpPr/>
          <p:nvPr/>
        </p:nvSpPr>
        <p:spPr>
          <a:xfrm>
            <a:off x="2196780" y="1261928"/>
            <a:ext cx="1526287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/>
              <a:t>running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/>
              <a:t>thread 1</a:t>
            </a:r>
          </a:p>
        </p:txBody>
      </p:sp>
      <p:sp>
        <p:nvSpPr>
          <p:cNvPr id="429" name="Shape 429"/>
          <p:cNvSpPr/>
          <p:nvPr/>
        </p:nvSpPr>
        <p:spPr>
          <a:xfrm>
            <a:off x="5798989" y="1261928"/>
            <a:ext cx="1526287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/>
              <a:t>running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/>
              <a:t>thread 2</a:t>
            </a:r>
          </a:p>
        </p:txBody>
      </p:sp>
      <p:sp>
        <p:nvSpPr>
          <p:cNvPr id="430" name="Shape 430"/>
          <p:cNvSpPr/>
          <p:nvPr/>
        </p:nvSpPr>
        <p:spPr>
          <a:xfrm>
            <a:off x="9002615" y="1233680"/>
            <a:ext cx="2084522" cy="2085650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971817"/>
                </a:solidFill>
              </a:defRPr>
            </a:pPr>
            <a:endParaRPr/>
          </a:p>
        </p:txBody>
      </p:sp>
      <p:sp>
        <p:nvSpPr>
          <p:cNvPr id="431" name="Shape 431"/>
          <p:cNvSpPr/>
          <p:nvPr/>
        </p:nvSpPr>
        <p:spPr>
          <a:xfrm>
            <a:off x="1436563" y="3734511"/>
            <a:ext cx="10619876" cy="1"/>
          </a:xfrm>
          <a:prstGeom prst="line">
            <a:avLst/>
          </a:prstGeom>
          <a:ln w="762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32" name="Shape 432"/>
          <p:cNvSpPr/>
          <p:nvPr/>
        </p:nvSpPr>
        <p:spPr>
          <a:xfrm flipV="1">
            <a:off x="2959923" y="3340852"/>
            <a:ext cx="1" cy="353088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33" name="Shape 433"/>
          <p:cNvSpPr/>
          <p:nvPr/>
        </p:nvSpPr>
        <p:spPr>
          <a:xfrm flipV="1">
            <a:off x="6516564" y="3345773"/>
            <a:ext cx="1" cy="338346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34" name="Shape 434"/>
          <p:cNvSpPr/>
          <p:nvPr/>
        </p:nvSpPr>
        <p:spPr>
          <a:xfrm>
            <a:off x="9505873" y="602893"/>
            <a:ext cx="110505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RAM</a:t>
            </a:r>
          </a:p>
        </p:txBody>
      </p:sp>
      <p:sp>
        <p:nvSpPr>
          <p:cNvPr id="435" name="Shape 435"/>
          <p:cNvSpPr/>
          <p:nvPr/>
        </p:nvSpPr>
        <p:spPr>
          <a:xfrm flipV="1">
            <a:off x="10072563" y="3345773"/>
            <a:ext cx="1" cy="338346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36" name="Shape 436"/>
          <p:cNvSpPr/>
          <p:nvPr/>
        </p:nvSpPr>
        <p:spPr>
          <a:xfrm>
            <a:off x="9185866" y="1355220"/>
            <a:ext cx="1773396" cy="499396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PageDir A</a:t>
            </a:r>
          </a:p>
        </p:txBody>
      </p:sp>
      <p:sp>
        <p:nvSpPr>
          <p:cNvPr id="437" name="Shape 437"/>
          <p:cNvSpPr/>
          <p:nvPr/>
        </p:nvSpPr>
        <p:spPr>
          <a:xfrm>
            <a:off x="9185866" y="1959242"/>
            <a:ext cx="1773396" cy="499395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PageDir B</a:t>
            </a:r>
          </a:p>
        </p:txBody>
      </p:sp>
      <p:sp>
        <p:nvSpPr>
          <p:cNvPr id="438" name="Shape 438"/>
          <p:cNvSpPr/>
          <p:nvPr/>
        </p:nvSpPr>
        <p:spPr>
          <a:xfrm>
            <a:off x="9786813" y="2276344"/>
            <a:ext cx="57150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…</a:t>
            </a:r>
          </a:p>
        </p:txBody>
      </p:sp>
      <p:sp>
        <p:nvSpPr>
          <p:cNvPr id="439" name="Shape 439"/>
          <p:cNvSpPr/>
          <p:nvPr/>
        </p:nvSpPr>
        <p:spPr>
          <a:xfrm>
            <a:off x="5949873" y="2223496"/>
            <a:ext cx="1105054" cy="499396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PTBR</a:t>
            </a:r>
          </a:p>
        </p:txBody>
      </p:sp>
      <p:sp>
        <p:nvSpPr>
          <p:cNvPr id="440" name="Shape 440"/>
          <p:cNvSpPr/>
          <p:nvPr/>
        </p:nvSpPr>
        <p:spPr>
          <a:xfrm>
            <a:off x="2422202" y="2223496"/>
            <a:ext cx="1105053" cy="499396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PTBR</a:t>
            </a:r>
          </a:p>
        </p:txBody>
      </p:sp>
      <p:sp>
        <p:nvSpPr>
          <p:cNvPr id="459" name="Shape 459"/>
          <p:cNvSpPr/>
          <p:nvPr/>
        </p:nvSpPr>
        <p:spPr>
          <a:xfrm>
            <a:off x="3527236" y="2029381"/>
            <a:ext cx="5680947" cy="10509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629" extrusionOk="0">
                <a:moveTo>
                  <a:pt x="0" y="8964"/>
                </a:moveTo>
                <a:cubicBezTo>
                  <a:pt x="14153" y="21600"/>
                  <a:pt x="21353" y="18612"/>
                  <a:pt x="21600" y="0"/>
                </a:cubicBezTo>
              </a:path>
            </a:pathLst>
          </a:custGeom>
          <a:ln w="76200">
            <a:solidFill>
              <a:srgbClr val="A6AAA8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442" name="Shape 442"/>
          <p:cNvSpPr/>
          <p:nvPr/>
        </p:nvSpPr>
        <p:spPr>
          <a:xfrm flipV="1">
            <a:off x="7044820" y="1970832"/>
            <a:ext cx="2112024" cy="639196"/>
          </a:xfrm>
          <a:prstGeom prst="line">
            <a:avLst/>
          </a:prstGeom>
          <a:ln w="76200">
            <a:solidFill>
              <a:srgbClr val="A6AAA8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43" name="Shape 443"/>
          <p:cNvSpPr/>
          <p:nvPr/>
        </p:nvSpPr>
        <p:spPr>
          <a:xfrm>
            <a:off x="2466728" y="5445094"/>
            <a:ext cx="1270001" cy="647701"/>
          </a:xfrm>
          <a:prstGeom prst="rect">
            <a:avLst/>
          </a:prstGeom>
          <a:solidFill>
            <a:srgbClr val="E8A433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CODE</a:t>
            </a:r>
          </a:p>
        </p:txBody>
      </p:sp>
      <p:sp>
        <p:nvSpPr>
          <p:cNvPr id="444" name="Shape 444"/>
          <p:cNvSpPr/>
          <p:nvPr/>
        </p:nvSpPr>
        <p:spPr>
          <a:xfrm>
            <a:off x="3736728" y="5445094"/>
            <a:ext cx="1270001" cy="647701"/>
          </a:xfrm>
          <a:prstGeom prst="rect">
            <a:avLst/>
          </a:prstGeom>
          <a:solidFill>
            <a:srgbClr val="E8A433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HEAP</a:t>
            </a:r>
          </a:p>
        </p:txBody>
      </p:sp>
      <p:sp>
        <p:nvSpPr>
          <p:cNvPr id="445" name="Shape 445"/>
          <p:cNvSpPr/>
          <p:nvPr/>
        </p:nvSpPr>
        <p:spPr>
          <a:xfrm>
            <a:off x="11695948" y="5445094"/>
            <a:ext cx="334355" cy="647701"/>
          </a:xfrm>
          <a:prstGeom prst="rect">
            <a:avLst/>
          </a:prstGeom>
          <a:solidFill>
            <a:srgbClr val="A6AAA8"/>
          </a:solidFill>
          <a:ln w="381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46" name="Shape 446"/>
          <p:cNvSpPr/>
          <p:nvPr/>
        </p:nvSpPr>
        <p:spPr>
          <a:xfrm>
            <a:off x="335883" y="5286344"/>
            <a:ext cx="1971245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Virt Mem</a:t>
            </a:r>
          </a:p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(PageDir A)</a:t>
            </a:r>
          </a:p>
        </p:txBody>
      </p:sp>
      <p:sp>
        <p:nvSpPr>
          <p:cNvPr id="447" name="Shape 447"/>
          <p:cNvSpPr/>
          <p:nvPr/>
        </p:nvSpPr>
        <p:spPr>
          <a:xfrm>
            <a:off x="2041202" y="2792148"/>
            <a:ext cx="693372" cy="451444"/>
          </a:xfrm>
          <a:prstGeom prst="rect">
            <a:avLst/>
          </a:prstGeom>
          <a:solidFill>
            <a:srgbClr val="8881F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IP</a:t>
            </a:r>
          </a:p>
        </p:txBody>
      </p:sp>
      <p:sp>
        <p:nvSpPr>
          <p:cNvPr id="448" name="Shape 448"/>
          <p:cNvSpPr/>
          <p:nvPr/>
        </p:nvSpPr>
        <p:spPr>
          <a:xfrm>
            <a:off x="5597202" y="2792148"/>
            <a:ext cx="693372" cy="451444"/>
          </a:xfrm>
          <a:prstGeom prst="rect">
            <a:avLst/>
          </a:prstGeom>
          <a:solidFill>
            <a:srgbClr val="8881F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IP</a:t>
            </a:r>
          </a:p>
        </p:txBody>
      </p:sp>
      <p:sp>
        <p:nvSpPr>
          <p:cNvPr id="449" name="Shape 449"/>
          <p:cNvSpPr/>
          <p:nvPr/>
        </p:nvSpPr>
        <p:spPr>
          <a:xfrm>
            <a:off x="2210576" y="3250398"/>
            <a:ext cx="435797" cy="2175341"/>
          </a:xfrm>
          <a:prstGeom prst="line">
            <a:avLst/>
          </a:prstGeom>
          <a:ln w="76200">
            <a:solidFill>
              <a:srgbClr val="A6AAA8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50" name="Shape 450"/>
          <p:cNvSpPr/>
          <p:nvPr/>
        </p:nvSpPr>
        <p:spPr>
          <a:xfrm flipH="1">
            <a:off x="3535372" y="3272460"/>
            <a:ext cx="2380529" cy="2153279"/>
          </a:xfrm>
          <a:prstGeom prst="line">
            <a:avLst/>
          </a:prstGeom>
          <a:ln w="76200">
            <a:solidFill>
              <a:srgbClr val="A6AAA8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51" name="Shape 451"/>
          <p:cNvSpPr/>
          <p:nvPr/>
        </p:nvSpPr>
        <p:spPr>
          <a:xfrm>
            <a:off x="3184202" y="2792148"/>
            <a:ext cx="693372" cy="451444"/>
          </a:xfrm>
          <a:prstGeom prst="rect">
            <a:avLst/>
          </a:prstGeom>
          <a:solidFill>
            <a:srgbClr val="D4595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SP</a:t>
            </a:r>
          </a:p>
        </p:txBody>
      </p:sp>
      <p:sp>
        <p:nvSpPr>
          <p:cNvPr id="452" name="Shape 452"/>
          <p:cNvSpPr/>
          <p:nvPr/>
        </p:nvSpPr>
        <p:spPr>
          <a:xfrm>
            <a:off x="6740202" y="2792148"/>
            <a:ext cx="693372" cy="451444"/>
          </a:xfrm>
          <a:prstGeom prst="rect">
            <a:avLst/>
          </a:prstGeom>
          <a:solidFill>
            <a:srgbClr val="D4595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SP</a:t>
            </a:r>
          </a:p>
        </p:txBody>
      </p:sp>
      <p:sp>
        <p:nvSpPr>
          <p:cNvPr id="453" name="Shape 453"/>
          <p:cNvSpPr/>
          <p:nvPr/>
        </p:nvSpPr>
        <p:spPr>
          <a:xfrm>
            <a:off x="6530728" y="5445094"/>
            <a:ext cx="1735296" cy="647701"/>
          </a:xfrm>
          <a:prstGeom prst="rect">
            <a:avLst/>
          </a:prstGeom>
          <a:solidFill>
            <a:srgbClr val="E8A433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STACK 1</a:t>
            </a:r>
          </a:p>
        </p:txBody>
      </p:sp>
      <p:sp>
        <p:nvSpPr>
          <p:cNvPr id="454" name="Shape 454"/>
          <p:cNvSpPr/>
          <p:nvPr/>
        </p:nvSpPr>
        <p:spPr>
          <a:xfrm>
            <a:off x="9959728" y="5445094"/>
            <a:ext cx="1735296" cy="647701"/>
          </a:xfrm>
          <a:prstGeom prst="rect">
            <a:avLst/>
          </a:prstGeom>
          <a:solidFill>
            <a:srgbClr val="E8A433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STACK 2</a:t>
            </a:r>
          </a:p>
        </p:txBody>
      </p:sp>
      <p:sp>
        <p:nvSpPr>
          <p:cNvPr id="455" name="Shape 455"/>
          <p:cNvSpPr/>
          <p:nvPr/>
        </p:nvSpPr>
        <p:spPr>
          <a:xfrm>
            <a:off x="8263008" y="5445094"/>
            <a:ext cx="1735296" cy="647701"/>
          </a:xfrm>
          <a:prstGeom prst="rect">
            <a:avLst/>
          </a:prstGeom>
          <a:solidFill>
            <a:srgbClr val="A6AAA8"/>
          </a:solidFill>
          <a:ln w="381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56" name="Shape 456"/>
          <p:cNvSpPr/>
          <p:nvPr/>
        </p:nvSpPr>
        <p:spPr>
          <a:xfrm>
            <a:off x="4961008" y="5445094"/>
            <a:ext cx="1604354" cy="647701"/>
          </a:xfrm>
          <a:prstGeom prst="rect">
            <a:avLst/>
          </a:prstGeom>
          <a:solidFill>
            <a:srgbClr val="A6AAA8"/>
          </a:solidFill>
          <a:ln w="381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57" name="Shape 457"/>
          <p:cNvSpPr/>
          <p:nvPr/>
        </p:nvSpPr>
        <p:spPr>
          <a:xfrm>
            <a:off x="3607576" y="3250398"/>
            <a:ext cx="2934388" cy="2175647"/>
          </a:xfrm>
          <a:prstGeom prst="line">
            <a:avLst/>
          </a:prstGeom>
          <a:ln w="76200">
            <a:solidFill>
              <a:srgbClr val="FF260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58" name="Shape 458"/>
          <p:cNvSpPr/>
          <p:nvPr/>
        </p:nvSpPr>
        <p:spPr>
          <a:xfrm>
            <a:off x="7312900" y="3272460"/>
            <a:ext cx="2704453" cy="2184188"/>
          </a:xfrm>
          <a:prstGeom prst="line">
            <a:avLst/>
          </a:prstGeom>
          <a:ln w="76200">
            <a:solidFill>
              <a:srgbClr val="FF260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Shape 461"/>
          <p:cNvSpPr/>
          <p:nvPr/>
        </p:nvSpPr>
        <p:spPr>
          <a:xfrm>
            <a:off x="1917663" y="1233680"/>
            <a:ext cx="2084522" cy="2085650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971817"/>
                </a:solidFill>
              </a:defRPr>
            </a:pPr>
            <a:endParaRPr/>
          </a:p>
        </p:txBody>
      </p:sp>
      <p:sp>
        <p:nvSpPr>
          <p:cNvPr id="462" name="Shape 462"/>
          <p:cNvSpPr/>
          <p:nvPr/>
        </p:nvSpPr>
        <p:spPr>
          <a:xfrm>
            <a:off x="2242348" y="602893"/>
            <a:ext cx="143515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CPU 1</a:t>
            </a:r>
          </a:p>
        </p:txBody>
      </p:sp>
      <p:sp>
        <p:nvSpPr>
          <p:cNvPr id="463" name="Shape 463"/>
          <p:cNvSpPr/>
          <p:nvPr/>
        </p:nvSpPr>
        <p:spPr>
          <a:xfrm>
            <a:off x="5474303" y="1233680"/>
            <a:ext cx="2084522" cy="2085650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971817"/>
                </a:solidFill>
              </a:defRPr>
            </a:pPr>
            <a:endParaRPr/>
          </a:p>
        </p:txBody>
      </p:sp>
      <p:sp>
        <p:nvSpPr>
          <p:cNvPr id="464" name="Shape 464"/>
          <p:cNvSpPr/>
          <p:nvPr/>
        </p:nvSpPr>
        <p:spPr>
          <a:xfrm>
            <a:off x="5784824" y="602893"/>
            <a:ext cx="143515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CPU 2</a:t>
            </a:r>
          </a:p>
        </p:txBody>
      </p:sp>
      <p:sp>
        <p:nvSpPr>
          <p:cNvPr id="465" name="Shape 465"/>
          <p:cNvSpPr/>
          <p:nvPr/>
        </p:nvSpPr>
        <p:spPr>
          <a:xfrm>
            <a:off x="2196780" y="1261928"/>
            <a:ext cx="1526287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/>
              <a:t>running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/>
              <a:t>thread 1</a:t>
            </a:r>
          </a:p>
        </p:txBody>
      </p:sp>
      <p:sp>
        <p:nvSpPr>
          <p:cNvPr id="466" name="Shape 466"/>
          <p:cNvSpPr/>
          <p:nvPr/>
        </p:nvSpPr>
        <p:spPr>
          <a:xfrm>
            <a:off x="5798989" y="1261928"/>
            <a:ext cx="1526287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/>
              <a:t>running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/>
              <a:t>thread 2</a:t>
            </a:r>
          </a:p>
        </p:txBody>
      </p:sp>
      <p:sp>
        <p:nvSpPr>
          <p:cNvPr id="467" name="Shape 467"/>
          <p:cNvSpPr/>
          <p:nvPr/>
        </p:nvSpPr>
        <p:spPr>
          <a:xfrm>
            <a:off x="9002615" y="1233680"/>
            <a:ext cx="2084522" cy="2085650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971817"/>
                </a:solidFill>
              </a:defRPr>
            </a:pPr>
            <a:endParaRPr/>
          </a:p>
        </p:txBody>
      </p:sp>
      <p:sp>
        <p:nvSpPr>
          <p:cNvPr id="468" name="Shape 468"/>
          <p:cNvSpPr/>
          <p:nvPr/>
        </p:nvSpPr>
        <p:spPr>
          <a:xfrm>
            <a:off x="1436563" y="3734511"/>
            <a:ext cx="10619876" cy="1"/>
          </a:xfrm>
          <a:prstGeom prst="line">
            <a:avLst/>
          </a:prstGeom>
          <a:ln w="762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69" name="Shape 469"/>
          <p:cNvSpPr/>
          <p:nvPr/>
        </p:nvSpPr>
        <p:spPr>
          <a:xfrm flipV="1">
            <a:off x="2959923" y="3340852"/>
            <a:ext cx="1" cy="353088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70" name="Shape 470"/>
          <p:cNvSpPr/>
          <p:nvPr/>
        </p:nvSpPr>
        <p:spPr>
          <a:xfrm flipV="1">
            <a:off x="6516564" y="3345773"/>
            <a:ext cx="1" cy="338346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71" name="Shape 471"/>
          <p:cNvSpPr/>
          <p:nvPr/>
        </p:nvSpPr>
        <p:spPr>
          <a:xfrm>
            <a:off x="9505873" y="602893"/>
            <a:ext cx="110505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RAM</a:t>
            </a:r>
          </a:p>
        </p:txBody>
      </p:sp>
      <p:sp>
        <p:nvSpPr>
          <p:cNvPr id="472" name="Shape 472"/>
          <p:cNvSpPr/>
          <p:nvPr/>
        </p:nvSpPr>
        <p:spPr>
          <a:xfrm flipV="1">
            <a:off x="10072563" y="3345773"/>
            <a:ext cx="1" cy="338346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73" name="Shape 473"/>
          <p:cNvSpPr/>
          <p:nvPr/>
        </p:nvSpPr>
        <p:spPr>
          <a:xfrm>
            <a:off x="9185866" y="1355220"/>
            <a:ext cx="1773396" cy="499396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PageDir A</a:t>
            </a:r>
          </a:p>
        </p:txBody>
      </p:sp>
      <p:sp>
        <p:nvSpPr>
          <p:cNvPr id="474" name="Shape 474"/>
          <p:cNvSpPr/>
          <p:nvPr/>
        </p:nvSpPr>
        <p:spPr>
          <a:xfrm>
            <a:off x="9185866" y="1959242"/>
            <a:ext cx="1773396" cy="499395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PageDir B</a:t>
            </a:r>
          </a:p>
        </p:txBody>
      </p:sp>
      <p:sp>
        <p:nvSpPr>
          <p:cNvPr id="475" name="Shape 475"/>
          <p:cNvSpPr/>
          <p:nvPr/>
        </p:nvSpPr>
        <p:spPr>
          <a:xfrm>
            <a:off x="9786813" y="2276344"/>
            <a:ext cx="57150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…</a:t>
            </a:r>
          </a:p>
        </p:txBody>
      </p:sp>
      <p:sp>
        <p:nvSpPr>
          <p:cNvPr id="476" name="Shape 476"/>
          <p:cNvSpPr/>
          <p:nvPr/>
        </p:nvSpPr>
        <p:spPr>
          <a:xfrm>
            <a:off x="5949873" y="2223496"/>
            <a:ext cx="1105054" cy="499396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PTBR</a:t>
            </a:r>
          </a:p>
        </p:txBody>
      </p:sp>
      <p:sp>
        <p:nvSpPr>
          <p:cNvPr id="477" name="Shape 477"/>
          <p:cNvSpPr/>
          <p:nvPr/>
        </p:nvSpPr>
        <p:spPr>
          <a:xfrm>
            <a:off x="2422202" y="2223496"/>
            <a:ext cx="1105053" cy="499396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PTBR</a:t>
            </a:r>
          </a:p>
        </p:txBody>
      </p:sp>
      <p:sp>
        <p:nvSpPr>
          <p:cNvPr id="497" name="Shape 497"/>
          <p:cNvSpPr/>
          <p:nvPr/>
        </p:nvSpPr>
        <p:spPr>
          <a:xfrm>
            <a:off x="3527236" y="2029381"/>
            <a:ext cx="5680947" cy="10509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629" extrusionOk="0">
                <a:moveTo>
                  <a:pt x="0" y="8964"/>
                </a:moveTo>
                <a:cubicBezTo>
                  <a:pt x="14153" y="21600"/>
                  <a:pt x="21353" y="18612"/>
                  <a:pt x="21600" y="0"/>
                </a:cubicBezTo>
              </a:path>
            </a:pathLst>
          </a:custGeom>
          <a:ln w="76200">
            <a:solidFill>
              <a:srgbClr val="A6AAA8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479" name="Shape 479"/>
          <p:cNvSpPr/>
          <p:nvPr/>
        </p:nvSpPr>
        <p:spPr>
          <a:xfrm flipV="1">
            <a:off x="7044820" y="1970832"/>
            <a:ext cx="2112024" cy="639196"/>
          </a:xfrm>
          <a:prstGeom prst="line">
            <a:avLst/>
          </a:prstGeom>
          <a:ln w="76200">
            <a:solidFill>
              <a:srgbClr val="A6AAA8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80" name="Shape 480"/>
          <p:cNvSpPr/>
          <p:nvPr/>
        </p:nvSpPr>
        <p:spPr>
          <a:xfrm>
            <a:off x="2466728" y="5445094"/>
            <a:ext cx="1270001" cy="647701"/>
          </a:xfrm>
          <a:prstGeom prst="rect">
            <a:avLst/>
          </a:prstGeom>
          <a:solidFill>
            <a:srgbClr val="E8A433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CODE</a:t>
            </a:r>
          </a:p>
        </p:txBody>
      </p:sp>
      <p:sp>
        <p:nvSpPr>
          <p:cNvPr id="481" name="Shape 481"/>
          <p:cNvSpPr/>
          <p:nvPr/>
        </p:nvSpPr>
        <p:spPr>
          <a:xfrm>
            <a:off x="3736728" y="5445094"/>
            <a:ext cx="1270001" cy="647701"/>
          </a:xfrm>
          <a:prstGeom prst="rect">
            <a:avLst/>
          </a:prstGeom>
          <a:solidFill>
            <a:srgbClr val="E8A433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HEAP</a:t>
            </a:r>
          </a:p>
        </p:txBody>
      </p:sp>
      <p:sp>
        <p:nvSpPr>
          <p:cNvPr id="482" name="Shape 482"/>
          <p:cNvSpPr/>
          <p:nvPr/>
        </p:nvSpPr>
        <p:spPr>
          <a:xfrm>
            <a:off x="11695948" y="5445094"/>
            <a:ext cx="334355" cy="647701"/>
          </a:xfrm>
          <a:prstGeom prst="rect">
            <a:avLst/>
          </a:prstGeom>
          <a:solidFill>
            <a:srgbClr val="A6AAA8"/>
          </a:solidFill>
          <a:ln w="381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83" name="Shape 483"/>
          <p:cNvSpPr/>
          <p:nvPr/>
        </p:nvSpPr>
        <p:spPr>
          <a:xfrm>
            <a:off x="335883" y="5286344"/>
            <a:ext cx="1971245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Virt Mem</a:t>
            </a:r>
          </a:p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(PageDir A)</a:t>
            </a:r>
          </a:p>
        </p:txBody>
      </p:sp>
      <p:sp>
        <p:nvSpPr>
          <p:cNvPr id="484" name="Shape 484"/>
          <p:cNvSpPr/>
          <p:nvPr/>
        </p:nvSpPr>
        <p:spPr>
          <a:xfrm>
            <a:off x="2041202" y="2792148"/>
            <a:ext cx="693372" cy="451444"/>
          </a:xfrm>
          <a:prstGeom prst="rect">
            <a:avLst/>
          </a:prstGeom>
          <a:solidFill>
            <a:srgbClr val="8881F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IP</a:t>
            </a:r>
          </a:p>
        </p:txBody>
      </p:sp>
      <p:sp>
        <p:nvSpPr>
          <p:cNvPr id="485" name="Shape 485"/>
          <p:cNvSpPr/>
          <p:nvPr/>
        </p:nvSpPr>
        <p:spPr>
          <a:xfrm>
            <a:off x="5597202" y="2792148"/>
            <a:ext cx="693372" cy="451444"/>
          </a:xfrm>
          <a:prstGeom prst="rect">
            <a:avLst/>
          </a:prstGeom>
          <a:solidFill>
            <a:srgbClr val="8881F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IP</a:t>
            </a:r>
          </a:p>
        </p:txBody>
      </p:sp>
      <p:sp>
        <p:nvSpPr>
          <p:cNvPr id="486" name="Shape 486"/>
          <p:cNvSpPr/>
          <p:nvPr/>
        </p:nvSpPr>
        <p:spPr>
          <a:xfrm>
            <a:off x="2210576" y="3250398"/>
            <a:ext cx="435797" cy="2175341"/>
          </a:xfrm>
          <a:prstGeom prst="line">
            <a:avLst/>
          </a:prstGeom>
          <a:ln w="76200">
            <a:solidFill>
              <a:srgbClr val="A6AAA8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87" name="Shape 487"/>
          <p:cNvSpPr/>
          <p:nvPr/>
        </p:nvSpPr>
        <p:spPr>
          <a:xfrm flipH="1">
            <a:off x="3535372" y="3272460"/>
            <a:ext cx="2380529" cy="2153279"/>
          </a:xfrm>
          <a:prstGeom prst="line">
            <a:avLst/>
          </a:prstGeom>
          <a:ln w="76200">
            <a:solidFill>
              <a:srgbClr val="A6AAA8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88" name="Shape 488"/>
          <p:cNvSpPr/>
          <p:nvPr/>
        </p:nvSpPr>
        <p:spPr>
          <a:xfrm>
            <a:off x="3184202" y="2792148"/>
            <a:ext cx="693372" cy="451444"/>
          </a:xfrm>
          <a:prstGeom prst="rect">
            <a:avLst/>
          </a:prstGeom>
          <a:solidFill>
            <a:srgbClr val="D4595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SP</a:t>
            </a:r>
          </a:p>
        </p:txBody>
      </p:sp>
      <p:sp>
        <p:nvSpPr>
          <p:cNvPr id="489" name="Shape 489"/>
          <p:cNvSpPr/>
          <p:nvPr/>
        </p:nvSpPr>
        <p:spPr>
          <a:xfrm>
            <a:off x="6740202" y="2792148"/>
            <a:ext cx="693372" cy="451444"/>
          </a:xfrm>
          <a:prstGeom prst="rect">
            <a:avLst/>
          </a:prstGeom>
          <a:solidFill>
            <a:srgbClr val="D4595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SP</a:t>
            </a:r>
          </a:p>
        </p:txBody>
      </p:sp>
      <p:sp>
        <p:nvSpPr>
          <p:cNvPr id="490" name="Shape 490"/>
          <p:cNvSpPr/>
          <p:nvPr/>
        </p:nvSpPr>
        <p:spPr>
          <a:xfrm>
            <a:off x="6530728" y="5445094"/>
            <a:ext cx="1735296" cy="647701"/>
          </a:xfrm>
          <a:prstGeom prst="rect">
            <a:avLst/>
          </a:prstGeom>
          <a:solidFill>
            <a:srgbClr val="E8A433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STACK 1</a:t>
            </a:r>
          </a:p>
        </p:txBody>
      </p:sp>
      <p:sp>
        <p:nvSpPr>
          <p:cNvPr id="491" name="Shape 491"/>
          <p:cNvSpPr/>
          <p:nvPr/>
        </p:nvSpPr>
        <p:spPr>
          <a:xfrm>
            <a:off x="9959728" y="5445094"/>
            <a:ext cx="1735296" cy="647701"/>
          </a:xfrm>
          <a:prstGeom prst="rect">
            <a:avLst/>
          </a:prstGeom>
          <a:solidFill>
            <a:srgbClr val="E8A433"/>
          </a:solidFill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STACK 2</a:t>
            </a:r>
          </a:p>
        </p:txBody>
      </p:sp>
      <p:sp>
        <p:nvSpPr>
          <p:cNvPr id="492" name="Shape 492"/>
          <p:cNvSpPr/>
          <p:nvPr/>
        </p:nvSpPr>
        <p:spPr>
          <a:xfrm>
            <a:off x="8263008" y="5445094"/>
            <a:ext cx="1735296" cy="647701"/>
          </a:xfrm>
          <a:prstGeom prst="rect">
            <a:avLst/>
          </a:prstGeom>
          <a:solidFill>
            <a:srgbClr val="A6AAA8"/>
          </a:solidFill>
          <a:ln w="381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93" name="Shape 493"/>
          <p:cNvSpPr/>
          <p:nvPr/>
        </p:nvSpPr>
        <p:spPr>
          <a:xfrm>
            <a:off x="4961008" y="5445094"/>
            <a:ext cx="1604354" cy="647701"/>
          </a:xfrm>
          <a:prstGeom prst="rect">
            <a:avLst/>
          </a:prstGeom>
          <a:solidFill>
            <a:srgbClr val="A6AAA8"/>
          </a:solidFill>
          <a:ln w="381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94" name="Shape 494"/>
          <p:cNvSpPr/>
          <p:nvPr/>
        </p:nvSpPr>
        <p:spPr>
          <a:xfrm>
            <a:off x="3607576" y="3250398"/>
            <a:ext cx="2934388" cy="2175647"/>
          </a:xfrm>
          <a:prstGeom prst="line">
            <a:avLst/>
          </a:prstGeom>
          <a:ln w="76200">
            <a:solidFill>
              <a:srgbClr val="FF260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95" name="Shape 495"/>
          <p:cNvSpPr/>
          <p:nvPr/>
        </p:nvSpPr>
        <p:spPr>
          <a:xfrm>
            <a:off x="7312900" y="3272460"/>
            <a:ext cx="2704453" cy="2184188"/>
          </a:xfrm>
          <a:prstGeom prst="line">
            <a:avLst/>
          </a:prstGeom>
          <a:ln w="76200">
            <a:solidFill>
              <a:srgbClr val="FF260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96" name="Shape 496"/>
          <p:cNvSpPr/>
          <p:nvPr/>
        </p:nvSpPr>
        <p:spPr>
          <a:xfrm>
            <a:off x="579212" y="6447315"/>
            <a:ext cx="1196584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 smtClean="0">
                <a:solidFill>
                  <a:srgbClr val="FFFFFF"/>
                </a:solidFill>
              </a:rPr>
              <a:t>threads </a:t>
            </a:r>
            <a:r>
              <a:rPr sz="3600" dirty="0">
                <a:solidFill>
                  <a:srgbClr val="FFFFFF"/>
                </a:solidFill>
              </a:rPr>
              <a:t>executing different functions need different stacks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VS. Process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14350" y="2152651"/>
            <a:ext cx="12096750" cy="74104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Multiple threads within a single process share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Process </a:t>
            </a:r>
            <a:r>
              <a:rPr lang="en-US" dirty="0"/>
              <a:t>ID (PID) </a:t>
            </a:r>
          </a:p>
          <a:p>
            <a:pPr lvl="1"/>
            <a:r>
              <a:rPr lang="en-US" dirty="0" smtClean="0"/>
              <a:t>Address space</a:t>
            </a:r>
          </a:p>
          <a:p>
            <a:pPr lvl="2"/>
            <a:r>
              <a:rPr lang="en-US" dirty="0" smtClean="0"/>
              <a:t>Code </a:t>
            </a:r>
            <a:r>
              <a:rPr lang="en-US" dirty="0"/>
              <a:t>(instructions) </a:t>
            </a:r>
          </a:p>
          <a:p>
            <a:pPr lvl="2"/>
            <a:r>
              <a:rPr lang="en-US" dirty="0" smtClean="0"/>
              <a:t>Most </a:t>
            </a:r>
            <a:r>
              <a:rPr lang="en-US" dirty="0"/>
              <a:t>data (heap) </a:t>
            </a:r>
          </a:p>
          <a:p>
            <a:pPr lvl="1"/>
            <a:r>
              <a:rPr lang="en-US" dirty="0" smtClean="0"/>
              <a:t>Open </a:t>
            </a:r>
            <a:r>
              <a:rPr lang="en-US" dirty="0"/>
              <a:t>file descriptors </a:t>
            </a:r>
            <a:endParaRPr lang="en-US" dirty="0" smtClean="0"/>
          </a:p>
          <a:p>
            <a:pPr lvl="1"/>
            <a:r>
              <a:rPr lang="en-US" dirty="0" smtClean="0"/>
              <a:t>Current </a:t>
            </a:r>
            <a:r>
              <a:rPr lang="en-US" dirty="0"/>
              <a:t>working directory </a:t>
            </a:r>
          </a:p>
          <a:p>
            <a:pPr lvl="1"/>
            <a:r>
              <a:rPr lang="en-US" dirty="0" smtClean="0"/>
              <a:t>User </a:t>
            </a:r>
            <a:r>
              <a:rPr lang="en-US" dirty="0"/>
              <a:t>and group id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Each </a:t>
            </a:r>
            <a:r>
              <a:rPr lang="en-US" dirty="0"/>
              <a:t>thread has its own </a:t>
            </a:r>
          </a:p>
          <a:p>
            <a:pPr lvl="1"/>
            <a:r>
              <a:rPr lang="en-US" dirty="0" smtClean="0"/>
              <a:t>Thread </a:t>
            </a:r>
            <a:r>
              <a:rPr lang="en-US" dirty="0"/>
              <a:t>ID (TID) </a:t>
            </a:r>
            <a:endParaRPr lang="en-US" dirty="0" smtClean="0"/>
          </a:p>
          <a:p>
            <a:pPr lvl="1"/>
            <a:r>
              <a:rPr lang="en-US" dirty="0" smtClean="0"/>
              <a:t>Set </a:t>
            </a:r>
            <a:r>
              <a:rPr lang="en-US" dirty="0"/>
              <a:t>of registers, including Program counter and Stack pointer </a:t>
            </a:r>
          </a:p>
          <a:p>
            <a:pPr lvl="1"/>
            <a:r>
              <a:rPr lang="en-US" dirty="0" smtClean="0"/>
              <a:t>Stack </a:t>
            </a:r>
            <a:r>
              <a:rPr lang="en-US" dirty="0"/>
              <a:t>for local variables and return </a:t>
            </a:r>
            <a:r>
              <a:rPr lang="en-US" dirty="0" smtClean="0"/>
              <a:t>addresses </a:t>
            </a:r>
            <a:br>
              <a:rPr lang="en-US" dirty="0" smtClean="0"/>
            </a:br>
            <a:r>
              <a:rPr lang="en-US" dirty="0" smtClean="0"/>
              <a:t>(in same address space)</a:t>
            </a:r>
          </a:p>
        </p:txBody>
      </p:sp>
    </p:spTree>
    <p:extLst>
      <p:ext uri="{BB962C8B-B14F-4D97-AF65-F5344CB8AC3E}">
        <p14:creationId xmlns:p14="http://schemas.microsoft.com/office/powerpoint/2010/main" val="566099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8614" y="2167467"/>
            <a:ext cx="11812693" cy="7044267"/>
          </a:xfrm>
        </p:spPr>
        <p:txBody>
          <a:bodyPr>
            <a:normAutofit lnSpcReduction="10000"/>
          </a:bodyPr>
          <a:lstStyle/>
          <a:p>
            <a:pPr marL="0" indent="-419940">
              <a:buNone/>
            </a:pPr>
            <a:r>
              <a:rPr lang="en-US" dirty="0" smtClean="0"/>
              <a:t>P2</a:t>
            </a:r>
            <a:r>
              <a:rPr lang="en-US" dirty="0" smtClean="0"/>
              <a:t>: </a:t>
            </a:r>
          </a:p>
          <a:p>
            <a:pPr marL="487672" lvl="1" indent="-487672"/>
            <a:r>
              <a:rPr lang="en-US" dirty="0" smtClean="0"/>
              <a:t>Part a: Due yesterday</a:t>
            </a:r>
          </a:p>
          <a:p>
            <a:pPr marL="487672" lvl="1" indent="-487672"/>
            <a:r>
              <a:rPr lang="en-US" dirty="0" smtClean="0"/>
              <a:t>Part b: Due date Sunday, Oct 11 at 9pm</a:t>
            </a:r>
          </a:p>
          <a:p>
            <a:pPr marL="487672" lvl="1" indent="-487672"/>
            <a:r>
              <a:rPr lang="en-US" dirty="0" smtClean="0"/>
              <a:t>Purpose </a:t>
            </a:r>
            <a:r>
              <a:rPr lang="en-US" dirty="0" smtClean="0"/>
              <a:t>of graph is to demonstrate scheduler is working </a:t>
            </a:r>
            <a:r>
              <a:rPr lang="en-US" dirty="0" smtClean="0"/>
              <a:t>correctly</a:t>
            </a:r>
            <a:endParaRPr lang="en-US" dirty="0" smtClean="0"/>
          </a:p>
          <a:p>
            <a:pPr marL="487672" lvl="1" indent="-487672"/>
            <a:endParaRPr lang="en-US" dirty="0"/>
          </a:p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Exam: Average around 80</a:t>
            </a:r>
            <a:r>
              <a:rPr lang="en-US" dirty="0" smtClean="0"/>
              <a:t>%</a:t>
            </a:r>
          </a:p>
          <a:p>
            <a:pPr marL="877140" lvl="1" indent="-457200"/>
            <a:r>
              <a:rPr lang="en-US" dirty="0" smtClean="0"/>
              <a:t>Grades posted to </a:t>
            </a:r>
            <a:r>
              <a:rPr lang="en-US" dirty="0" err="1" smtClean="0"/>
              <a:t>Learn@UW</a:t>
            </a:r>
            <a:endParaRPr lang="en-US" dirty="0" smtClean="0"/>
          </a:p>
          <a:p>
            <a:pPr marL="877140" lvl="1" indent="-457200"/>
            <a:r>
              <a:rPr lang="en-US" dirty="0" smtClean="0"/>
              <a:t>Return individual sheets end of lecture today (answer key)</a:t>
            </a:r>
          </a:p>
          <a:p>
            <a:pPr marL="877140" lvl="1" indent="-457200"/>
            <a:r>
              <a:rPr lang="en-US" dirty="0" smtClean="0"/>
              <a:t>Exam posted to course web page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Read as we go along!</a:t>
            </a:r>
          </a:p>
          <a:p>
            <a:pPr marL="877140" lvl="1" indent="-457200"/>
            <a:r>
              <a:rPr lang="en-US" dirty="0" smtClean="0"/>
              <a:t>Chapter 26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1960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6836" y="2600961"/>
            <a:ext cx="11377140" cy="611180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Variety of thread systems exist </a:t>
            </a:r>
          </a:p>
          <a:p>
            <a:pPr lvl="1"/>
            <a:r>
              <a:rPr lang="en-US" dirty="0" smtClean="0"/>
              <a:t>POSIX </a:t>
            </a:r>
            <a:r>
              <a:rPr lang="en-US" dirty="0" err="1"/>
              <a:t>Pthreads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Common </a:t>
            </a:r>
            <a:r>
              <a:rPr lang="en-US" dirty="0"/>
              <a:t>thread operations </a:t>
            </a:r>
          </a:p>
          <a:p>
            <a:pPr lvl="1"/>
            <a:r>
              <a:rPr lang="en-US" dirty="0" smtClean="0"/>
              <a:t>Create </a:t>
            </a:r>
          </a:p>
          <a:p>
            <a:pPr lvl="1"/>
            <a:r>
              <a:rPr lang="en-US" dirty="0" smtClean="0"/>
              <a:t>Exit </a:t>
            </a:r>
          </a:p>
          <a:p>
            <a:pPr lvl="1"/>
            <a:r>
              <a:rPr lang="en-US" dirty="0" smtClean="0"/>
              <a:t>Join </a:t>
            </a:r>
            <a:r>
              <a:rPr lang="en-US" dirty="0"/>
              <a:t>(instead of wait</a:t>
            </a:r>
            <a:r>
              <a:rPr lang="en-US" dirty="0" smtClean="0"/>
              <a:t>() for processes)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20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 Support: </a:t>
            </a:r>
            <a:br>
              <a:rPr lang="en-US" dirty="0" smtClean="0"/>
            </a:br>
            <a:r>
              <a:rPr lang="en-US" dirty="0" smtClean="0"/>
              <a:t>Approach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2438401"/>
            <a:ext cx="11398675" cy="68199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User-level threads: </a:t>
            </a:r>
            <a:r>
              <a:rPr lang="en-US" b="1" dirty="0" smtClean="0"/>
              <a:t>Many-to-one </a:t>
            </a:r>
            <a:r>
              <a:rPr lang="en-US" b="1" dirty="0"/>
              <a:t>thread </a:t>
            </a:r>
            <a:r>
              <a:rPr lang="en-US" b="1" dirty="0" smtClean="0"/>
              <a:t>mapping</a:t>
            </a:r>
          </a:p>
          <a:p>
            <a:pPr lvl="1"/>
            <a:r>
              <a:rPr lang="en-US" dirty="0" smtClean="0"/>
              <a:t>Implemented </a:t>
            </a:r>
            <a:r>
              <a:rPr lang="en-US" dirty="0"/>
              <a:t>by user-level runtime libraries </a:t>
            </a:r>
          </a:p>
          <a:p>
            <a:pPr lvl="2"/>
            <a:r>
              <a:rPr lang="en-US" dirty="0" smtClean="0"/>
              <a:t>Create</a:t>
            </a:r>
            <a:r>
              <a:rPr lang="en-US" dirty="0"/>
              <a:t>, schedule, synchronize threads at user-level </a:t>
            </a:r>
            <a:endParaRPr lang="en-US" dirty="0" smtClean="0"/>
          </a:p>
          <a:p>
            <a:pPr lvl="1"/>
            <a:r>
              <a:rPr lang="en-US" dirty="0" smtClean="0"/>
              <a:t> </a:t>
            </a:r>
            <a:r>
              <a:rPr lang="en-US" dirty="0"/>
              <a:t>OS is not aware of user-level threads </a:t>
            </a:r>
          </a:p>
          <a:p>
            <a:pPr lvl="2"/>
            <a:r>
              <a:rPr lang="en-US" dirty="0" smtClean="0"/>
              <a:t>OS </a:t>
            </a:r>
            <a:r>
              <a:rPr lang="en-US" dirty="0"/>
              <a:t>thinks each process contains only a single thread of control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Advantages </a:t>
            </a:r>
          </a:p>
          <a:p>
            <a:pPr lvl="1"/>
            <a:r>
              <a:rPr lang="en-US" dirty="0" smtClean="0"/>
              <a:t>Does </a:t>
            </a:r>
            <a:r>
              <a:rPr lang="en-US" dirty="0"/>
              <a:t>not require OS support; Portable </a:t>
            </a:r>
            <a:endParaRPr lang="en-US" dirty="0" smtClean="0"/>
          </a:p>
          <a:p>
            <a:pPr lvl="1"/>
            <a:r>
              <a:rPr lang="en-US" dirty="0" smtClean="0"/>
              <a:t>Can </a:t>
            </a:r>
            <a:r>
              <a:rPr lang="en-US" dirty="0"/>
              <a:t>tune scheduling policy </a:t>
            </a:r>
            <a:r>
              <a:rPr lang="en-US" dirty="0" smtClean="0"/>
              <a:t>to </a:t>
            </a:r>
            <a:r>
              <a:rPr lang="en-US" dirty="0"/>
              <a:t>meet application demands </a:t>
            </a:r>
            <a:endParaRPr lang="en-US" dirty="0" smtClean="0"/>
          </a:p>
          <a:p>
            <a:pPr lvl="1"/>
            <a:r>
              <a:rPr lang="en-US" dirty="0" smtClean="0"/>
              <a:t>Lower </a:t>
            </a:r>
            <a:r>
              <a:rPr lang="en-US" dirty="0"/>
              <a:t>overhead thread operations since no system </a:t>
            </a:r>
            <a:r>
              <a:rPr lang="en-US" dirty="0" smtClean="0"/>
              <a:t>call</a:t>
            </a:r>
          </a:p>
          <a:p>
            <a:pPr marL="0" indent="0">
              <a:buNone/>
            </a:pPr>
            <a:r>
              <a:rPr lang="en-US" dirty="0" smtClean="0"/>
              <a:t>Disadvantages?</a:t>
            </a:r>
          </a:p>
          <a:p>
            <a:pPr lvl="1"/>
            <a:r>
              <a:rPr lang="en-US" dirty="0" smtClean="0"/>
              <a:t>Cannot </a:t>
            </a:r>
            <a:r>
              <a:rPr lang="en-US" dirty="0"/>
              <a:t>leverage multiprocessors </a:t>
            </a:r>
          </a:p>
          <a:p>
            <a:pPr lvl="1"/>
            <a:r>
              <a:rPr lang="en-US" dirty="0" smtClean="0"/>
              <a:t>Entire </a:t>
            </a:r>
            <a:r>
              <a:rPr lang="en-US" dirty="0"/>
              <a:t>process blocks when one thread blocks</a:t>
            </a:r>
          </a:p>
        </p:txBody>
      </p:sp>
    </p:spTree>
    <p:extLst>
      <p:ext uri="{BB962C8B-B14F-4D97-AF65-F5344CB8AC3E}">
        <p14:creationId xmlns:p14="http://schemas.microsoft.com/office/powerpoint/2010/main" val="982390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 Support: </a:t>
            </a:r>
            <a:br>
              <a:rPr lang="en-US" dirty="0" smtClean="0"/>
            </a:br>
            <a:r>
              <a:rPr lang="en-US" dirty="0" smtClean="0"/>
              <a:t>Approach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0" y="2286000"/>
            <a:ext cx="11493925" cy="702944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Kernel-level threads: One-to-one thread mapping </a:t>
            </a:r>
            <a:endParaRPr lang="en-US" b="1" dirty="0" smtClean="0"/>
          </a:p>
          <a:p>
            <a:pPr marL="877140" lvl="1" indent="-457200"/>
            <a:r>
              <a:rPr lang="en-US" dirty="0" smtClean="0"/>
              <a:t>OS </a:t>
            </a:r>
            <a:r>
              <a:rPr lang="en-US" dirty="0"/>
              <a:t>provides each user-level thread with a kernel thread </a:t>
            </a:r>
            <a:endParaRPr lang="en-US" dirty="0" smtClean="0"/>
          </a:p>
          <a:p>
            <a:pPr marL="877140" lvl="1" indent="-457200"/>
            <a:r>
              <a:rPr lang="en-US" dirty="0" smtClean="0"/>
              <a:t>Each </a:t>
            </a:r>
            <a:r>
              <a:rPr lang="en-US" dirty="0"/>
              <a:t>kernel thread scheduled independently </a:t>
            </a:r>
          </a:p>
          <a:p>
            <a:pPr marL="877140" lvl="1" indent="-457200"/>
            <a:r>
              <a:rPr lang="en-US" dirty="0" smtClean="0"/>
              <a:t>Thread </a:t>
            </a:r>
            <a:r>
              <a:rPr lang="en-US" dirty="0"/>
              <a:t>operations (creation, scheduling, synchronization) performed by OS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Advantages </a:t>
            </a:r>
          </a:p>
          <a:p>
            <a:pPr marL="877140" lvl="1" indent="-457200"/>
            <a:r>
              <a:rPr lang="en-US" dirty="0" smtClean="0"/>
              <a:t>Each </a:t>
            </a:r>
            <a:r>
              <a:rPr lang="en-US" dirty="0"/>
              <a:t>kernel-level thread can </a:t>
            </a:r>
            <a:r>
              <a:rPr lang="en-US" dirty="0" smtClean="0"/>
              <a:t>run in </a:t>
            </a:r>
            <a:r>
              <a:rPr lang="en-US" dirty="0"/>
              <a:t>parallel on a multiprocessor </a:t>
            </a:r>
            <a:endParaRPr lang="en-US" dirty="0" smtClean="0"/>
          </a:p>
          <a:p>
            <a:pPr marL="877140" lvl="1" indent="-457200"/>
            <a:r>
              <a:rPr lang="en-US" dirty="0" smtClean="0"/>
              <a:t>When </a:t>
            </a:r>
            <a:r>
              <a:rPr lang="en-US" dirty="0"/>
              <a:t>one thread blocks, other threads from process can be scheduled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Disadvantages </a:t>
            </a:r>
          </a:p>
          <a:p>
            <a:pPr marL="877140" lvl="1" indent="-457200"/>
            <a:r>
              <a:rPr lang="en-US" dirty="0" smtClean="0"/>
              <a:t>Higher </a:t>
            </a:r>
            <a:r>
              <a:rPr lang="en-US" dirty="0"/>
              <a:t>overhead for thread operations </a:t>
            </a:r>
          </a:p>
          <a:p>
            <a:pPr marL="877140" lvl="1" indent="-457200"/>
            <a:r>
              <a:rPr lang="en-US" dirty="0" smtClean="0"/>
              <a:t>OS </a:t>
            </a:r>
            <a:r>
              <a:rPr lang="en-US" dirty="0"/>
              <a:t>must scale well with increasing number of threads</a:t>
            </a:r>
          </a:p>
        </p:txBody>
      </p:sp>
    </p:spTree>
    <p:extLst>
      <p:ext uri="{BB962C8B-B14F-4D97-AF65-F5344CB8AC3E}">
        <p14:creationId xmlns:p14="http://schemas.microsoft.com/office/powerpoint/2010/main" val="77077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Shape 499"/>
          <p:cNvSpPr>
            <a:spLocks noGrp="1"/>
          </p:cNvSpPr>
          <p:nvPr>
            <p:ph type="title"/>
          </p:nvPr>
        </p:nvSpPr>
        <p:spPr>
          <a:xfrm>
            <a:off x="1070331" y="1638300"/>
            <a:ext cx="10864138" cy="3302000"/>
          </a:xfrm>
          <a:prstGeom prst="rect">
            <a:avLst/>
          </a:prstGeom>
        </p:spPr>
        <p:txBody>
          <a:bodyPr/>
          <a:lstStyle>
            <a:lvl1pPr>
              <a:defRPr sz="7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Demo: basic threads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Shape 50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26466">
              <a:defRPr sz="584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600" dirty="0">
                <a:solidFill>
                  <a:srgbClr val="FFFFFF"/>
                </a:solidFill>
              </a:rPr>
              <a:t>Thread </a:t>
            </a:r>
            <a:r>
              <a:rPr lang="en-US" sz="6600" dirty="0" err="1" smtClean="0">
                <a:solidFill>
                  <a:srgbClr val="FFFFFF"/>
                </a:solidFill>
              </a:rPr>
              <a:t>SchedulE</a:t>
            </a:r>
            <a:r>
              <a:rPr lang="en-US" sz="6600" dirty="0" smtClean="0">
                <a:solidFill>
                  <a:srgbClr val="FFFFFF"/>
                </a:solidFill>
              </a:rPr>
              <a:t> #1</a:t>
            </a:r>
            <a:endParaRPr sz="6600" dirty="0">
              <a:solidFill>
                <a:srgbClr val="FFFFFF"/>
              </a:solidFill>
            </a:endParaRPr>
          </a:p>
        </p:txBody>
      </p:sp>
      <p:sp>
        <p:nvSpPr>
          <p:cNvPr id="502" name="Shape 502"/>
          <p:cNvSpPr>
            <a:spLocks noGrp="1"/>
          </p:cNvSpPr>
          <p:nvPr>
            <p:ph type="body" idx="4294967295"/>
          </p:nvPr>
        </p:nvSpPr>
        <p:spPr>
          <a:xfrm>
            <a:off x="3003716" y="5747284"/>
            <a:ext cx="7854950" cy="1965325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0x195  mov </a:t>
            </a:r>
            <a:r>
              <a:rPr sz="3800" dirty="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, </a:t>
            </a:r>
            <a:r>
              <a:rPr sz="3800" dirty="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</a:p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0x19a  add $0x1, </a:t>
            </a:r>
            <a:r>
              <a:rPr sz="3800" dirty="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endParaRPr sz="3800" dirty="0">
              <a:solidFill>
                <a:srgbClr val="FFFFFF"/>
              </a:solidFill>
              <a:latin typeface="Menlo"/>
              <a:ea typeface="Menlo"/>
              <a:cs typeface="Menlo"/>
              <a:sym typeface="Menlo"/>
            </a:endParaRPr>
          </a:p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0x19d  mov </a:t>
            </a:r>
            <a:r>
              <a:rPr sz="3800" dirty="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, </a:t>
            </a:r>
            <a:r>
              <a:rPr sz="3800" dirty="0" smtClean="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  <a:r>
              <a:rPr lang="en-US" sz="3800" dirty="0" smtClean="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A</a:t>
            </a:r>
            <a:endParaRPr sz="3800" dirty="0">
              <a:solidFill>
                <a:srgbClr val="1497FC"/>
              </a:solidFill>
              <a:latin typeface="Menlo"/>
              <a:ea typeface="Menlo"/>
              <a:cs typeface="Menlo"/>
              <a:sym typeface="Menlo"/>
            </a:endParaRPr>
          </a:p>
        </p:txBody>
      </p:sp>
      <p:sp>
        <p:nvSpPr>
          <p:cNvPr id="503" name="Shape 503"/>
          <p:cNvSpPr/>
          <p:nvPr/>
        </p:nvSpPr>
        <p:spPr>
          <a:xfrm>
            <a:off x="7338285" y="3370127"/>
            <a:ext cx="2204935" cy="1553555"/>
          </a:xfrm>
          <a:prstGeom prst="rect">
            <a:avLst/>
          </a:prstGeom>
          <a:solidFill>
            <a:srgbClr val="DCDEE0"/>
          </a:solidFill>
          <a:ln w="889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04" name="Shape 504"/>
          <p:cNvSpPr/>
          <p:nvPr/>
        </p:nvSpPr>
        <p:spPr>
          <a:xfrm>
            <a:off x="10091811" y="3370127"/>
            <a:ext cx="2204934" cy="1553555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05" name="Shape 505"/>
          <p:cNvSpPr/>
          <p:nvPr/>
        </p:nvSpPr>
        <p:spPr>
          <a:xfrm>
            <a:off x="7675247" y="2803079"/>
            <a:ext cx="153101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Thread 1</a:t>
            </a:r>
          </a:p>
        </p:txBody>
      </p:sp>
      <p:sp>
        <p:nvSpPr>
          <p:cNvPr id="506" name="Shape 506"/>
          <p:cNvSpPr/>
          <p:nvPr/>
        </p:nvSpPr>
        <p:spPr>
          <a:xfrm>
            <a:off x="10428773" y="2803079"/>
            <a:ext cx="153101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Thread 2</a:t>
            </a:r>
          </a:p>
        </p:txBody>
      </p:sp>
      <p:sp>
        <p:nvSpPr>
          <p:cNvPr id="507" name="Shape 507"/>
          <p:cNvSpPr/>
          <p:nvPr/>
        </p:nvSpPr>
        <p:spPr>
          <a:xfrm>
            <a:off x="7412022" y="3646839"/>
            <a:ext cx="1875918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%eax: ?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%rip: 0x195</a:t>
            </a:r>
          </a:p>
        </p:txBody>
      </p:sp>
      <p:sp>
        <p:nvSpPr>
          <p:cNvPr id="508" name="Shape 508"/>
          <p:cNvSpPr/>
          <p:nvPr/>
        </p:nvSpPr>
        <p:spPr>
          <a:xfrm>
            <a:off x="1414062" y="3119789"/>
            <a:ext cx="2866877" cy="187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 b="1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State: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 dirty="0" smtClean="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  <a:r>
              <a:rPr sz="3000" dirty="0" smtClean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: </a:t>
            </a:r>
            <a:r>
              <a:rPr sz="30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100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r>
              <a:rPr sz="30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: ?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%rip = 0x195</a:t>
            </a:r>
          </a:p>
        </p:txBody>
      </p:sp>
      <p:sp>
        <p:nvSpPr>
          <p:cNvPr id="509" name="Shape 509"/>
          <p:cNvSpPr/>
          <p:nvPr/>
        </p:nvSpPr>
        <p:spPr>
          <a:xfrm>
            <a:off x="5046612" y="3259489"/>
            <a:ext cx="1884579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process</a:t>
            </a:r>
          </a:p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control</a:t>
            </a:r>
          </a:p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blocks:</a:t>
            </a:r>
          </a:p>
        </p:txBody>
      </p:sp>
      <p:sp>
        <p:nvSpPr>
          <p:cNvPr id="510" name="Shape 510"/>
          <p:cNvSpPr/>
          <p:nvPr/>
        </p:nvSpPr>
        <p:spPr>
          <a:xfrm>
            <a:off x="773784" y="5731142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T1</a:t>
            </a:r>
          </a:p>
        </p:txBody>
      </p:sp>
      <p:sp>
        <p:nvSpPr>
          <p:cNvPr id="511" name="Shape 511"/>
          <p:cNvSpPr/>
          <p:nvPr/>
        </p:nvSpPr>
        <p:spPr>
          <a:xfrm>
            <a:off x="1590999" y="5630521"/>
            <a:ext cx="833216" cy="848943"/>
          </a:xfrm>
          <a:prstGeom prst="rightArrow">
            <a:avLst>
              <a:gd name="adj1" fmla="val 32000"/>
              <a:gd name="adj2" fmla="val 65208"/>
            </a:avLst>
          </a:prstGeom>
          <a:solidFill>
            <a:srgbClr val="8881F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12" name="Shape 512"/>
          <p:cNvSpPr/>
          <p:nvPr/>
        </p:nvSpPr>
        <p:spPr>
          <a:xfrm>
            <a:off x="10206022" y="3646839"/>
            <a:ext cx="1875918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%eax: ?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%rip: 0x195</a:t>
            </a:r>
          </a:p>
        </p:txBody>
      </p:sp>
      <p:sp>
        <p:nvSpPr>
          <p:cNvPr id="2" name="Rectangle 1"/>
          <p:cNvSpPr/>
          <p:nvPr/>
        </p:nvSpPr>
        <p:spPr>
          <a:xfrm>
            <a:off x="211518" y="2231867"/>
            <a:ext cx="115547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Menlo-Regular" charset="0"/>
              </a:rPr>
              <a:t>balance = balance + </a:t>
            </a:r>
            <a:r>
              <a:rPr lang="en-US">
                <a:solidFill>
                  <a:srgbClr val="000000"/>
                </a:solidFill>
                <a:latin typeface="Menlo-Regular" charset="0"/>
              </a:rPr>
              <a:t>1</a:t>
            </a:r>
            <a:r>
              <a:rPr lang="en-US" smtClean="0">
                <a:solidFill>
                  <a:srgbClr val="000000"/>
                </a:solidFill>
                <a:latin typeface="Menlo-Regular" charset="0"/>
              </a:rPr>
              <a:t>; balance at 0x9cd4 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Shape 51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26466">
              <a:defRPr sz="584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600" dirty="0">
                <a:solidFill>
                  <a:srgbClr val="FFFFFF"/>
                </a:solidFill>
              </a:rPr>
              <a:t>Thread </a:t>
            </a:r>
            <a:r>
              <a:rPr lang="en-US" sz="6600" dirty="0" err="1">
                <a:solidFill>
                  <a:srgbClr val="FFFFFF"/>
                </a:solidFill>
              </a:rPr>
              <a:t>SchedulE</a:t>
            </a:r>
            <a:r>
              <a:rPr lang="en-US" sz="6600" dirty="0">
                <a:solidFill>
                  <a:srgbClr val="FFFFFF"/>
                </a:solidFill>
              </a:rPr>
              <a:t> #1</a:t>
            </a:r>
            <a:endParaRPr sz="6600" dirty="0">
              <a:solidFill>
                <a:srgbClr val="FFFFFF"/>
              </a:solidFill>
            </a:endParaRPr>
          </a:p>
        </p:txBody>
      </p:sp>
      <p:sp>
        <p:nvSpPr>
          <p:cNvPr id="515" name="Shape 515"/>
          <p:cNvSpPr>
            <a:spLocks noGrp="1"/>
          </p:cNvSpPr>
          <p:nvPr>
            <p:ph type="body" idx="4294967295"/>
          </p:nvPr>
        </p:nvSpPr>
        <p:spPr>
          <a:xfrm>
            <a:off x="2819400" y="5346700"/>
            <a:ext cx="7854950" cy="1965325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0x195  mov </a:t>
            </a:r>
            <a:r>
              <a:rPr sz="3800" dirty="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, </a:t>
            </a:r>
            <a:r>
              <a:rPr sz="3800" dirty="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</a:p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0x19a  add $0x1, </a:t>
            </a:r>
            <a:r>
              <a:rPr sz="3800" dirty="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endParaRPr sz="3800" dirty="0">
              <a:solidFill>
                <a:srgbClr val="FFFFFF"/>
              </a:solidFill>
              <a:latin typeface="Menlo"/>
              <a:ea typeface="Menlo"/>
              <a:cs typeface="Menlo"/>
              <a:sym typeface="Menlo"/>
            </a:endParaRPr>
          </a:p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0x19d  mov </a:t>
            </a:r>
            <a:r>
              <a:rPr sz="3800" dirty="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, </a:t>
            </a:r>
            <a:r>
              <a:rPr sz="3800" dirty="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</a:p>
        </p:txBody>
      </p:sp>
      <p:sp>
        <p:nvSpPr>
          <p:cNvPr id="516" name="Shape 516"/>
          <p:cNvSpPr/>
          <p:nvPr/>
        </p:nvSpPr>
        <p:spPr>
          <a:xfrm>
            <a:off x="7395435" y="2970077"/>
            <a:ext cx="2204935" cy="1553555"/>
          </a:xfrm>
          <a:prstGeom prst="rect">
            <a:avLst/>
          </a:prstGeom>
          <a:solidFill>
            <a:srgbClr val="DCDEE0"/>
          </a:solidFill>
          <a:ln w="889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17" name="Shape 517"/>
          <p:cNvSpPr/>
          <p:nvPr/>
        </p:nvSpPr>
        <p:spPr>
          <a:xfrm>
            <a:off x="10148961" y="2970077"/>
            <a:ext cx="2204934" cy="1553555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18" name="Shape 518"/>
          <p:cNvSpPr/>
          <p:nvPr/>
        </p:nvSpPr>
        <p:spPr>
          <a:xfrm>
            <a:off x="7732397" y="2403029"/>
            <a:ext cx="153101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Thread 1</a:t>
            </a:r>
          </a:p>
        </p:txBody>
      </p:sp>
      <p:sp>
        <p:nvSpPr>
          <p:cNvPr id="519" name="Shape 519"/>
          <p:cNvSpPr/>
          <p:nvPr/>
        </p:nvSpPr>
        <p:spPr>
          <a:xfrm>
            <a:off x="10485923" y="2403029"/>
            <a:ext cx="153101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Thread 2</a:t>
            </a:r>
          </a:p>
        </p:txBody>
      </p:sp>
      <p:sp>
        <p:nvSpPr>
          <p:cNvPr id="520" name="Shape 520"/>
          <p:cNvSpPr/>
          <p:nvPr/>
        </p:nvSpPr>
        <p:spPr>
          <a:xfrm>
            <a:off x="1471212" y="2719739"/>
            <a:ext cx="2866877" cy="187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State: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  <a:r>
              <a:rPr sz="30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: 100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r>
              <a:rPr sz="30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: 100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%rip = 0x19a</a:t>
            </a:r>
          </a:p>
        </p:txBody>
      </p:sp>
      <p:sp>
        <p:nvSpPr>
          <p:cNvPr id="521" name="Shape 521"/>
          <p:cNvSpPr/>
          <p:nvPr/>
        </p:nvSpPr>
        <p:spPr>
          <a:xfrm>
            <a:off x="5103762" y="2859439"/>
            <a:ext cx="1884579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process</a:t>
            </a:r>
          </a:p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control</a:t>
            </a:r>
          </a:p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blocks:</a:t>
            </a:r>
          </a:p>
        </p:txBody>
      </p:sp>
      <p:sp>
        <p:nvSpPr>
          <p:cNvPr id="522" name="Shape 522"/>
          <p:cNvSpPr/>
          <p:nvPr/>
        </p:nvSpPr>
        <p:spPr>
          <a:xfrm>
            <a:off x="830934" y="5877192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T1</a:t>
            </a:r>
          </a:p>
        </p:txBody>
      </p:sp>
      <p:sp>
        <p:nvSpPr>
          <p:cNvPr id="523" name="Shape 523"/>
          <p:cNvSpPr/>
          <p:nvPr/>
        </p:nvSpPr>
        <p:spPr>
          <a:xfrm>
            <a:off x="1648149" y="5776571"/>
            <a:ext cx="833216" cy="848943"/>
          </a:xfrm>
          <a:prstGeom prst="rightArrow">
            <a:avLst>
              <a:gd name="adj1" fmla="val 32000"/>
              <a:gd name="adj2" fmla="val 65208"/>
            </a:avLst>
          </a:prstGeom>
          <a:solidFill>
            <a:srgbClr val="8881F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24" name="Shape 524"/>
          <p:cNvSpPr/>
          <p:nvPr/>
        </p:nvSpPr>
        <p:spPr>
          <a:xfrm>
            <a:off x="7469172" y="3246789"/>
            <a:ext cx="1875918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/>
              <a:t>%eax: ?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/>
              <a:t>%rip: </a:t>
            </a:r>
            <a:r>
              <a:rPr sz="2600" dirty="0" smtClean="0"/>
              <a:t>0x195</a:t>
            </a:r>
            <a:endParaRPr sz="2600" dirty="0"/>
          </a:p>
        </p:txBody>
      </p:sp>
      <p:sp>
        <p:nvSpPr>
          <p:cNvPr id="525" name="Shape 525"/>
          <p:cNvSpPr/>
          <p:nvPr/>
        </p:nvSpPr>
        <p:spPr>
          <a:xfrm>
            <a:off x="10263172" y="3246789"/>
            <a:ext cx="1875918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%eax: ?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%rip: 0x195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Shape 52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26466">
              <a:defRPr sz="584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600" dirty="0">
                <a:solidFill>
                  <a:srgbClr val="FFFFFF"/>
                </a:solidFill>
              </a:rPr>
              <a:t>Thread </a:t>
            </a:r>
            <a:r>
              <a:rPr lang="en-US" sz="6600" dirty="0" err="1">
                <a:solidFill>
                  <a:srgbClr val="FFFFFF"/>
                </a:solidFill>
              </a:rPr>
              <a:t>SchedulE</a:t>
            </a:r>
            <a:r>
              <a:rPr lang="en-US" sz="6600" dirty="0">
                <a:solidFill>
                  <a:srgbClr val="FFFFFF"/>
                </a:solidFill>
              </a:rPr>
              <a:t> #1</a:t>
            </a:r>
            <a:endParaRPr sz="6600" dirty="0">
              <a:solidFill>
                <a:srgbClr val="FFFFFF"/>
              </a:solidFill>
            </a:endParaRPr>
          </a:p>
        </p:txBody>
      </p:sp>
      <p:sp>
        <p:nvSpPr>
          <p:cNvPr id="528" name="Shape 528"/>
          <p:cNvSpPr>
            <a:spLocks noGrp="1"/>
          </p:cNvSpPr>
          <p:nvPr>
            <p:ph type="body" idx="4294967295"/>
          </p:nvPr>
        </p:nvSpPr>
        <p:spPr>
          <a:xfrm>
            <a:off x="2904650" y="5131120"/>
            <a:ext cx="7854950" cy="1965325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0x195  mov </a:t>
            </a:r>
            <a:r>
              <a:rPr sz="380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  <a:r>
              <a:rPr sz="38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, </a:t>
            </a:r>
            <a:r>
              <a:rPr sz="380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</a:p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0x19a  add $0x1, </a:t>
            </a:r>
            <a:r>
              <a:rPr sz="380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endParaRPr sz="3800">
              <a:solidFill>
                <a:srgbClr val="FFFFFF"/>
              </a:solidFill>
              <a:latin typeface="Menlo"/>
              <a:ea typeface="Menlo"/>
              <a:cs typeface="Menlo"/>
              <a:sym typeface="Menlo"/>
            </a:endParaRPr>
          </a:p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0x19d  mov </a:t>
            </a:r>
            <a:r>
              <a:rPr sz="380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r>
              <a:rPr sz="38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, </a:t>
            </a:r>
            <a:r>
              <a:rPr sz="380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</a:p>
        </p:txBody>
      </p:sp>
      <p:sp>
        <p:nvSpPr>
          <p:cNvPr id="529" name="Shape 529"/>
          <p:cNvSpPr/>
          <p:nvPr/>
        </p:nvSpPr>
        <p:spPr>
          <a:xfrm>
            <a:off x="7395435" y="2874827"/>
            <a:ext cx="2204935" cy="1553555"/>
          </a:xfrm>
          <a:prstGeom prst="rect">
            <a:avLst/>
          </a:prstGeom>
          <a:solidFill>
            <a:srgbClr val="DCDEE0"/>
          </a:solidFill>
          <a:ln w="889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30" name="Shape 530"/>
          <p:cNvSpPr/>
          <p:nvPr/>
        </p:nvSpPr>
        <p:spPr>
          <a:xfrm>
            <a:off x="10148961" y="2874827"/>
            <a:ext cx="2204934" cy="1553555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31" name="Shape 531"/>
          <p:cNvSpPr/>
          <p:nvPr/>
        </p:nvSpPr>
        <p:spPr>
          <a:xfrm>
            <a:off x="7732397" y="2307779"/>
            <a:ext cx="153101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Thread 1</a:t>
            </a:r>
          </a:p>
        </p:txBody>
      </p:sp>
      <p:sp>
        <p:nvSpPr>
          <p:cNvPr id="532" name="Shape 532"/>
          <p:cNvSpPr/>
          <p:nvPr/>
        </p:nvSpPr>
        <p:spPr>
          <a:xfrm>
            <a:off x="10485923" y="2307779"/>
            <a:ext cx="153101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Thread 2</a:t>
            </a:r>
          </a:p>
        </p:txBody>
      </p:sp>
      <p:sp>
        <p:nvSpPr>
          <p:cNvPr id="533" name="Shape 533"/>
          <p:cNvSpPr/>
          <p:nvPr/>
        </p:nvSpPr>
        <p:spPr>
          <a:xfrm>
            <a:off x="1471212" y="2624489"/>
            <a:ext cx="2866877" cy="187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 b="1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State: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  <a:r>
              <a:rPr sz="30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: 100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r>
              <a:rPr sz="30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: 101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%rip = 0x19d</a:t>
            </a:r>
          </a:p>
        </p:txBody>
      </p:sp>
      <p:sp>
        <p:nvSpPr>
          <p:cNvPr id="534" name="Shape 534"/>
          <p:cNvSpPr/>
          <p:nvPr/>
        </p:nvSpPr>
        <p:spPr>
          <a:xfrm>
            <a:off x="5103762" y="2764189"/>
            <a:ext cx="1884579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process</a:t>
            </a:r>
          </a:p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control</a:t>
            </a:r>
          </a:p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blocks:</a:t>
            </a:r>
          </a:p>
        </p:txBody>
      </p:sp>
      <p:sp>
        <p:nvSpPr>
          <p:cNvPr id="535" name="Shape 535"/>
          <p:cNvSpPr/>
          <p:nvPr/>
        </p:nvSpPr>
        <p:spPr>
          <a:xfrm>
            <a:off x="830934" y="6328042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T1</a:t>
            </a:r>
          </a:p>
        </p:txBody>
      </p:sp>
      <p:sp>
        <p:nvSpPr>
          <p:cNvPr id="536" name="Shape 536"/>
          <p:cNvSpPr/>
          <p:nvPr/>
        </p:nvSpPr>
        <p:spPr>
          <a:xfrm>
            <a:off x="1648149" y="6227421"/>
            <a:ext cx="833216" cy="848943"/>
          </a:xfrm>
          <a:prstGeom prst="rightArrow">
            <a:avLst>
              <a:gd name="adj1" fmla="val 32000"/>
              <a:gd name="adj2" fmla="val 65208"/>
            </a:avLst>
          </a:prstGeom>
          <a:solidFill>
            <a:srgbClr val="8881F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37" name="Shape 537"/>
          <p:cNvSpPr/>
          <p:nvPr/>
        </p:nvSpPr>
        <p:spPr>
          <a:xfrm>
            <a:off x="7469172" y="3151539"/>
            <a:ext cx="1875918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/>
              <a:t>%eax: ?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/>
              <a:t>%rip: </a:t>
            </a:r>
            <a:r>
              <a:rPr sz="2600" dirty="0" smtClean="0"/>
              <a:t>0x195</a:t>
            </a:r>
            <a:endParaRPr sz="2600" dirty="0"/>
          </a:p>
        </p:txBody>
      </p:sp>
      <p:sp>
        <p:nvSpPr>
          <p:cNvPr id="538" name="Shape 538"/>
          <p:cNvSpPr/>
          <p:nvPr/>
        </p:nvSpPr>
        <p:spPr>
          <a:xfrm>
            <a:off x="10263172" y="3151539"/>
            <a:ext cx="1875918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%eax: ?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%rip: 0x195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Shape 54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26466">
              <a:defRPr sz="584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600" dirty="0">
                <a:solidFill>
                  <a:srgbClr val="FFFFFF"/>
                </a:solidFill>
              </a:rPr>
              <a:t>Thread </a:t>
            </a:r>
            <a:r>
              <a:rPr lang="en-US" sz="6600" dirty="0" err="1">
                <a:solidFill>
                  <a:srgbClr val="FFFFFF"/>
                </a:solidFill>
              </a:rPr>
              <a:t>SchedulE</a:t>
            </a:r>
            <a:r>
              <a:rPr lang="en-US" sz="6600" dirty="0">
                <a:solidFill>
                  <a:srgbClr val="FFFFFF"/>
                </a:solidFill>
              </a:rPr>
              <a:t> #1</a:t>
            </a:r>
            <a:endParaRPr sz="6600" dirty="0">
              <a:solidFill>
                <a:srgbClr val="FFFFFF"/>
              </a:solidFill>
            </a:endParaRPr>
          </a:p>
        </p:txBody>
      </p:sp>
      <p:sp>
        <p:nvSpPr>
          <p:cNvPr id="541" name="Shape 541"/>
          <p:cNvSpPr>
            <a:spLocks noGrp="1"/>
          </p:cNvSpPr>
          <p:nvPr>
            <p:ph type="body" idx="4294967295"/>
          </p:nvPr>
        </p:nvSpPr>
        <p:spPr>
          <a:xfrm>
            <a:off x="2904650" y="5100081"/>
            <a:ext cx="7854950" cy="1965325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0x195  mov </a:t>
            </a:r>
            <a:r>
              <a:rPr sz="3800" dirty="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, </a:t>
            </a:r>
            <a:r>
              <a:rPr sz="3800" dirty="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</a:p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0x19a  add $0x1, </a:t>
            </a:r>
            <a:r>
              <a:rPr sz="3800" dirty="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endParaRPr sz="3800" dirty="0">
              <a:solidFill>
                <a:srgbClr val="FFFFFF"/>
              </a:solidFill>
              <a:latin typeface="Menlo"/>
              <a:ea typeface="Menlo"/>
              <a:cs typeface="Menlo"/>
              <a:sym typeface="Menlo"/>
            </a:endParaRPr>
          </a:p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0x19d  mov </a:t>
            </a:r>
            <a:r>
              <a:rPr sz="3800" dirty="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, </a:t>
            </a:r>
            <a:r>
              <a:rPr sz="3800" dirty="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</a:p>
        </p:txBody>
      </p:sp>
      <p:sp>
        <p:nvSpPr>
          <p:cNvPr id="542" name="Shape 542"/>
          <p:cNvSpPr/>
          <p:nvPr/>
        </p:nvSpPr>
        <p:spPr>
          <a:xfrm>
            <a:off x="7395435" y="2817677"/>
            <a:ext cx="2204935" cy="1553555"/>
          </a:xfrm>
          <a:prstGeom prst="rect">
            <a:avLst/>
          </a:prstGeom>
          <a:solidFill>
            <a:srgbClr val="DCDEE0"/>
          </a:solidFill>
          <a:ln w="889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43" name="Shape 543"/>
          <p:cNvSpPr/>
          <p:nvPr/>
        </p:nvSpPr>
        <p:spPr>
          <a:xfrm>
            <a:off x="10148961" y="2817677"/>
            <a:ext cx="2204934" cy="1553555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44" name="Shape 544"/>
          <p:cNvSpPr/>
          <p:nvPr/>
        </p:nvSpPr>
        <p:spPr>
          <a:xfrm>
            <a:off x="7732397" y="2250629"/>
            <a:ext cx="153101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Thread 1</a:t>
            </a:r>
          </a:p>
        </p:txBody>
      </p:sp>
      <p:sp>
        <p:nvSpPr>
          <p:cNvPr id="545" name="Shape 545"/>
          <p:cNvSpPr/>
          <p:nvPr/>
        </p:nvSpPr>
        <p:spPr>
          <a:xfrm>
            <a:off x="10485923" y="2250629"/>
            <a:ext cx="153101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Thread 2</a:t>
            </a:r>
          </a:p>
        </p:txBody>
      </p:sp>
      <p:sp>
        <p:nvSpPr>
          <p:cNvPr id="546" name="Shape 546"/>
          <p:cNvSpPr/>
          <p:nvPr/>
        </p:nvSpPr>
        <p:spPr>
          <a:xfrm>
            <a:off x="1471212" y="2567339"/>
            <a:ext cx="2866877" cy="187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 b="1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State: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  <a:r>
              <a:rPr sz="30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: 101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r>
              <a:rPr sz="30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: 101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%rip = 0x1a2</a:t>
            </a:r>
          </a:p>
        </p:txBody>
      </p:sp>
      <p:sp>
        <p:nvSpPr>
          <p:cNvPr id="547" name="Shape 547"/>
          <p:cNvSpPr/>
          <p:nvPr/>
        </p:nvSpPr>
        <p:spPr>
          <a:xfrm>
            <a:off x="5103762" y="2707039"/>
            <a:ext cx="1884579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process</a:t>
            </a:r>
          </a:p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control</a:t>
            </a:r>
          </a:p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blocks:</a:t>
            </a:r>
          </a:p>
        </p:txBody>
      </p:sp>
      <p:sp>
        <p:nvSpPr>
          <p:cNvPr id="548" name="Shape 548"/>
          <p:cNvSpPr/>
          <p:nvPr/>
        </p:nvSpPr>
        <p:spPr>
          <a:xfrm>
            <a:off x="830934" y="6791592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T1</a:t>
            </a:r>
          </a:p>
        </p:txBody>
      </p:sp>
      <p:sp>
        <p:nvSpPr>
          <p:cNvPr id="549" name="Shape 549"/>
          <p:cNvSpPr/>
          <p:nvPr/>
        </p:nvSpPr>
        <p:spPr>
          <a:xfrm>
            <a:off x="1648149" y="6690971"/>
            <a:ext cx="833216" cy="848943"/>
          </a:xfrm>
          <a:prstGeom prst="rightArrow">
            <a:avLst>
              <a:gd name="adj1" fmla="val 32000"/>
              <a:gd name="adj2" fmla="val 65208"/>
            </a:avLst>
          </a:prstGeom>
          <a:solidFill>
            <a:srgbClr val="8881F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50" name="Shape 550"/>
          <p:cNvSpPr/>
          <p:nvPr/>
        </p:nvSpPr>
        <p:spPr>
          <a:xfrm>
            <a:off x="7469172" y="3094389"/>
            <a:ext cx="1875918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/>
              <a:t>%eax: ?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/>
              <a:t>%rip: </a:t>
            </a:r>
            <a:r>
              <a:rPr sz="2600" dirty="0" smtClean="0"/>
              <a:t>0x195</a:t>
            </a:r>
            <a:endParaRPr sz="2600" dirty="0"/>
          </a:p>
        </p:txBody>
      </p:sp>
      <p:sp>
        <p:nvSpPr>
          <p:cNvPr id="551" name="Shape 551"/>
          <p:cNvSpPr/>
          <p:nvPr/>
        </p:nvSpPr>
        <p:spPr>
          <a:xfrm>
            <a:off x="10263172" y="3094389"/>
            <a:ext cx="1875918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%eax: ?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%rip: 0x195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hape 55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26466">
              <a:defRPr sz="584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600" dirty="0">
                <a:solidFill>
                  <a:srgbClr val="FFFFFF"/>
                </a:solidFill>
              </a:rPr>
              <a:t>Thread </a:t>
            </a:r>
            <a:r>
              <a:rPr lang="en-US" sz="6600" dirty="0" err="1">
                <a:solidFill>
                  <a:srgbClr val="FFFFFF"/>
                </a:solidFill>
              </a:rPr>
              <a:t>SchedulE</a:t>
            </a:r>
            <a:r>
              <a:rPr lang="en-US" sz="6600" dirty="0">
                <a:solidFill>
                  <a:srgbClr val="FFFFFF"/>
                </a:solidFill>
              </a:rPr>
              <a:t> #1</a:t>
            </a:r>
            <a:endParaRPr sz="6600" dirty="0">
              <a:solidFill>
                <a:srgbClr val="FFFFFF"/>
              </a:solidFill>
            </a:endParaRPr>
          </a:p>
        </p:txBody>
      </p:sp>
      <p:sp>
        <p:nvSpPr>
          <p:cNvPr id="554" name="Shape 554"/>
          <p:cNvSpPr>
            <a:spLocks noGrp="1"/>
          </p:cNvSpPr>
          <p:nvPr>
            <p:ph type="body" idx="4294967295"/>
          </p:nvPr>
        </p:nvSpPr>
        <p:spPr>
          <a:xfrm>
            <a:off x="2881672" y="5035550"/>
            <a:ext cx="7854950" cy="1965325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0x195  mov </a:t>
            </a:r>
            <a:r>
              <a:rPr sz="3800" dirty="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, </a:t>
            </a:r>
            <a:r>
              <a:rPr sz="3800" dirty="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</a:p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0x19a  add $0x1, </a:t>
            </a:r>
            <a:r>
              <a:rPr sz="3800" dirty="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endParaRPr sz="3800" dirty="0">
              <a:solidFill>
                <a:srgbClr val="FFFFFF"/>
              </a:solidFill>
              <a:latin typeface="Menlo"/>
              <a:ea typeface="Menlo"/>
              <a:cs typeface="Menlo"/>
              <a:sym typeface="Menlo"/>
            </a:endParaRPr>
          </a:p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0x19d  mov </a:t>
            </a:r>
            <a:r>
              <a:rPr sz="3800" dirty="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, </a:t>
            </a:r>
            <a:r>
              <a:rPr sz="3800" dirty="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</a:p>
        </p:txBody>
      </p:sp>
      <p:sp>
        <p:nvSpPr>
          <p:cNvPr id="555" name="Shape 555"/>
          <p:cNvSpPr/>
          <p:nvPr/>
        </p:nvSpPr>
        <p:spPr>
          <a:xfrm>
            <a:off x="7395435" y="2665277"/>
            <a:ext cx="2204935" cy="1553555"/>
          </a:xfrm>
          <a:prstGeom prst="rect">
            <a:avLst/>
          </a:prstGeom>
          <a:solidFill>
            <a:srgbClr val="DCDEE0"/>
          </a:solidFill>
          <a:ln w="889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56" name="Shape 556"/>
          <p:cNvSpPr/>
          <p:nvPr/>
        </p:nvSpPr>
        <p:spPr>
          <a:xfrm>
            <a:off x="10148961" y="2665277"/>
            <a:ext cx="2204934" cy="1553555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57" name="Shape 557"/>
          <p:cNvSpPr/>
          <p:nvPr/>
        </p:nvSpPr>
        <p:spPr>
          <a:xfrm>
            <a:off x="7732397" y="2098229"/>
            <a:ext cx="153101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Thread 1</a:t>
            </a:r>
          </a:p>
        </p:txBody>
      </p:sp>
      <p:sp>
        <p:nvSpPr>
          <p:cNvPr id="558" name="Shape 558"/>
          <p:cNvSpPr/>
          <p:nvPr/>
        </p:nvSpPr>
        <p:spPr>
          <a:xfrm>
            <a:off x="10485923" y="2098229"/>
            <a:ext cx="153101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Thread 2</a:t>
            </a:r>
          </a:p>
        </p:txBody>
      </p:sp>
      <p:sp>
        <p:nvSpPr>
          <p:cNvPr id="559" name="Shape 559"/>
          <p:cNvSpPr/>
          <p:nvPr/>
        </p:nvSpPr>
        <p:spPr>
          <a:xfrm>
            <a:off x="1471212" y="2414939"/>
            <a:ext cx="2866877" cy="187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 b="1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State: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  <a:r>
              <a:rPr sz="30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: 101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r>
              <a:rPr sz="30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: 101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%rip = 0x1a2</a:t>
            </a:r>
          </a:p>
        </p:txBody>
      </p:sp>
      <p:sp>
        <p:nvSpPr>
          <p:cNvPr id="560" name="Shape 560"/>
          <p:cNvSpPr/>
          <p:nvPr/>
        </p:nvSpPr>
        <p:spPr>
          <a:xfrm>
            <a:off x="5103762" y="2554639"/>
            <a:ext cx="1884579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process</a:t>
            </a:r>
          </a:p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control</a:t>
            </a:r>
          </a:p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blocks:</a:t>
            </a:r>
          </a:p>
        </p:txBody>
      </p:sp>
      <p:sp>
        <p:nvSpPr>
          <p:cNvPr id="561" name="Shape 561"/>
          <p:cNvSpPr/>
          <p:nvPr/>
        </p:nvSpPr>
        <p:spPr>
          <a:xfrm>
            <a:off x="830934" y="6639192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T1</a:t>
            </a:r>
          </a:p>
        </p:txBody>
      </p:sp>
      <p:sp>
        <p:nvSpPr>
          <p:cNvPr id="562" name="Shape 562"/>
          <p:cNvSpPr/>
          <p:nvPr/>
        </p:nvSpPr>
        <p:spPr>
          <a:xfrm>
            <a:off x="1648149" y="6538571"/>
            <a:ext cx="833216" cy="848943"/>
          </a:xfrm>
          <a:prstGeom prst="rightArrow">
            <a:avLst>
              <a:gd name="adj1" fmla="val 32000"/>
              <a:gd name="adj2" fmla="val 65208"/>
            </a:avLst>
          </a:prstGeom>
          <a:solidFill>
            <a:srgbClr val="8881F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63" name="Shape 563"/>
          <p:cNvSpPr/>
          <p:nvPr/>
        </p:nvSpPr>
        <p:spPr>
          <a:xfrm>
            <a:off x="7469172" y="2941989"/>
            <a:ext cx="1875918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/>
              <a:t>%eax: ?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/>
              <a:t>%rip: 0x195</a:t>
            </a:r>
          </a:p>
        </p:txBody>
      </p:sp>
      <p:sp>
        <p:nvSpPr>
          <p:cNvPr id="564" name="Shape 564"/>
          <p:cNvSpPr/>
          <p:nvPr/>
        </p:nvSpPr>
        <p:spPr>
          <a:xfrm>
            <a:off x="10263172" y="2941989"/>
            <a:ext cx="1875918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%eax: ?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%rip: 0x195</a:t>
            </a:r>
          </a:p>
        </p:txBody>
      </p:sp>
      <p:sp>
        <p:nvSpPr>
          <p:cNvPr id="565" name="Shape 565"/>
          <p:cNvSpPr/>
          <p:nvPr/>
        </p:nvSpPr>
        <p:spPr>
          <a:xfrm>
            <a:off x="1188357" y="7746192"/>
            <a:ext cx="10105330" cy="1210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200" b="1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7200" b="1" dirty="0" smtClean="0">
                <a:solidFill>
                  <a:schemeClr val="bg1"/>
                </a:solidFill>
              </a:rPr>
              <a:t>Thread </a:t>
            </a:r>
            <a:r>
              <a:rPr sz="7200" b="1" dirty="0" smtClean="0">
                <a:solidFill>
                  <a:schemeClr val="bg1"/>
                </a:solidFill>
              </a:rPr>
              <a:t>Context </a:t>
            </a:r>
            <a:r>
              <a:rPr sz="7200" b="1" dirty="0">
                <a:solidFill>
                  <a:schemeClr val="bg1"/>
                </a:solidFill>
              </a:rPr>
              <a:t>Switch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26466">
              <a:defRPr sz="584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600" dirty="0">
                <a:solidFill>
                  <a:srgbClr val="FFFFFF"/>
                </a:solidFill>
              </a:rPr>
              <a:t>Thread </a:t>
            </a:r>
            <a:r>
              <a:rPr lang="en-US" sz="6600" dirty="0" err="1">
                <a:solidFill>
                  <a:srgbClr val="FFFFFF"/>
                </a:solidFill>
              </a:rPr>
              <a:t>SchedulE</a:t>
            </a:r>
            <a:r>
              <a:rPr lang="en-US" sz="6600" dirty="0">
                <a:solidFill>
                  <a:srgbClr val="FFFFFF"/>
                </a:solidFill>
              </a:rPr>
              <a:t> #1</a:t>
            </a:r>
            <a:endParaRPr sz="6600" dirty="0">
              <a:solidFill>
                <a:srgbClr val="FFFFFF"/>
              </a:solidFill>
            </a:endParaRPr>
          </a:p>
        </p:txBody>
      </p:sp>
      <p:sp>
        <p:nvSpPr>
          <p:cNvPr id="568" name="Shape 568"/>
          <p:cNvSpPr>
            <a:spLocks noGrp="1"/>
          </p:cNvSpPr>
          <p:nvPr>
            <p:ph type="body" idx="4294967295"/>
          </p:nvPr>
        </p:nvSpPr>
        <p:spPr>
          <a:xfrm>
            <a:off x="3095150" y="5442484"/>
            <a:ext cx="7854950" cy="1965325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0x195  mov </a:t>
            </a:r>
            <a:r>
              <a:rPr sz="380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  <a:r>
              <a:rPr sz="38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, </a:t>
            </a:r>
            <a:r>
              <a:rPr sz="380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</a:p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0x19a  add $0x1, </a:t>
            </a:r>
            <a:r>
              <a:rPr sz="3800" dirty="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endParaRPr sz="3800" dirty="0">
              <a:solidFill>
                <a:srgbClr val="FFFFFF"/>
              </a:solidFill>
              <a:latin typeface="Menlo"/>
              <a:ea typeface="Menlo"/>
              <a:cs typeface="Menlo"/>
              <a:sym typeface="Menlo"/>
            </a:endParaRPr>
          </a:p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0x19d  mov </a:t>
            </a:r>
            <a:r>
              <a:rPr sz="3800" dirty="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, </a:t>
            </a:r>
            <a:r>
              <a:rPr sz="3800" dirty="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</a:p>
        </p:txBody>
      </p:sp>
      <p:sp>
        <p:nvSpPr>
          <p:cNvPr id="569" name="Shape 569"/>
          <p:cNvSpPr/>
          <p:nvPr/>
        </p:nvSpPr>
        <p:spPr>
          <a:xfrm>
            <a:off x="7585935" y="3065327"/>
            <a:ext cx="2204935" cy="1553555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70" name="Shape 570"/>
          <p:cNvSpPr/>
          <p:nvPr/>
        </p:nvSpPr>
        <p:spPr>
          <a:xfrm>
            <a:off x="10339461" y="3065327"/>
            <a:ext cx="2204934" cy="1553555"/>
          </a:xfrm>
          <a:prstGeom prst="rect">
            <a:avLst/>
          </a:prstGeom>
          <a:solidFill>
            <a:srgbClr val="DCDEE0"/>
          </a:solidFill>
          <a:ln w="889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71" name="Shape 571"/>
          <p:cNvSpPr/>
          <p:nvPr/>
        </p:nvSpPr>
        <p:spPr>
          <a:xfrm>
            <a:off x="7922897" y="2498279"/>
            <a:ext cx="153101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Thread 1</a:t>
            </a:r>
          </a:p>
        </p:txBody>
      </p:sp>
      <p:sp>
        <p:nvSpPr>
          <p:cNvPr id="572" name="Shape 572"/>
          <p:cNvSpPr/>
          <p:nvPr/>
        </p:nvSpPr>
        <p:spPr>
          <a:xfrm>
            <a:off x="10676423" y="2498279"/>
            <a:ext cx="153101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Thread 2</a:t>
            </a:r>
          </a:p>
        </p:txBody>
      </p:sp>
      <p:sp>
        <p:nvSpPr>
          <p:cNvPr id="573" name="Shape 573"/>
          <p:cNvSpPr/>
          <p:nvPr/>
        </p:nvSpPr>
        <p:spPr>
          <a:xfrm>
            <a:off x="1661712" y="2814989"/>
            <a:ext cx="2866877" cy="187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State: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  <a:r>
              <a:rPr sz="30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: 101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r>
              <a:rPr sz="30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: ?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%rip = 0x195</a:t>
            </a:r>
          </a:p>
        </p:txBody>
      </p:sp>
      <p:sp>
        <p:nvSpPr>
          <p:cNvPr id="574" name="Shape 574"/>
          <p:cNvSpPr/>
          <p:nvPr/>
        </p:nvSpPr>
        <p:spPr>
          <a:xfrm>
            <a:off x="5294262" y="2954689"/>
            <a:ext cx="1884579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process</a:t>
            </a:r>
          </a:p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control</a:t>
            </a:r>
          </a:p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blocks:</a:t>
            </a:r>
          </a:p>
        </p:txBody>
      </p:sp>
      <p:sp>
        <p:nvSpPr>
          <p:cNvPr id="575" name="Shape 575"/>
          <p:cNvSpPr/>
          <p:nvPr/>
        </p:nvSpPr>
        <p:spPr>
          <a:xfrm>
            <a:off x="1021434" y="5426342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T2</a:t>
            </a:r>
          </a:p>
        </p:txBody>
      </p:sp>
      <p:sp>
        <p:nvSpPr>
          <p:cNvPr id="576" name="Shape 576"/>
          <p:cNvSpPr/>
          <p:nvPr/>
        </p:nvSpPr>
        <p:spPr>
          <a:xfrm>
            <a:off x="1838649" y="5325721"/>
            <a:ext cx="833216" cy="848943"/>
          </a:xfrm>
          <a:prstGeom prst="rightArrow">
            <a:avLst>
              <a:gd name="adj1" fmla="val 32000"/>
              <a:gd name="adj2" fmla="val 65208"/>
            </a:avLst>
          </a:prstGeom>
          <a:solidFill>
            <a:srgbClr val="8881F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77" name="Shape 577"/>
          <p:cNvSpPr/>
          <p:nvPr/>
        </p:nvSpPr>
        <p:spPr>
          <a:xfrm>
            <a:off x="7659672" y="3342039"/>
            <a:ext cx="1875918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%eax: 101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%rip: 0x1a2</a:t>
            </a:r>
          </a:p>
        </p:txBody>
      </p:sp>
      <p:sp>
        <p:nvSpPr>
          <p:cNvPr id="578" name="Shape 578"/>
          <p:cNvSpPr/>
          <p:nvPr/>
        </p:nvSpPr>
        <p:spPr>
          <a:xfrm>
            <a:off x="10453672" y="3342039"/>
            <a:ext cx="1875918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%eax: ?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%rip: 0x195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Review: Easy Piece 1</a:t>
            </a:r>
          </a:p>
        </p:txBody>
      </p:sp>
      <p:sp>
        <p:nvSpPr>
          <p:cNvPr id="75" name="Shape 75"/>
          <p:cNvSpPr/>
          <p:nvPr/>
        </p:nvSpPr>
        <p:spPr>
          <a:xfrm>
            <a:off x="859564" y="4704466"/>
            <a:ext cx="2814873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Virtualization</a:t>
            </a:r>
          </a:p>
        </p:txBody>
      </p:sp>
      <p:sp>
        <p:nvSpPr>
          <p:cNvPr id="76" name="Shape 76"/>
          <p:cNvSpPr/>
          <p:nvPr/>
        </p:nvSpPr>
        <p:spPr>
          <a:xfrm>
            <a:off x="3471491" y="3220920"/>
            <a:ext cx="1088439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rgbClr val="1497FC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CPU</a:t>
            </a:r>
          </a:p>
        </p:txBody>
      </p:sp>
      <p:sp>
        <p:nvSpPr>
          <p:cNvPr id="77" name="Shape 77"/>
          <p:cNvSpPr/>
          <p:nvPr/>
        </p:nvSpPr>
        <p:spPr>
          <a:xfrm>
            <a:off x="3471491" y="6255152"/>
            <a:ext cx="1800173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rgbClr val="E8A43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Memory</a:t>
            </a:r>
          </a:p>
        </p:txBody>
      </p:sp>
      <p:sp>
        <p:nvSpPr>
          <p:cNvPr id="78" name="Shape 78"/>
          <p:cNvSpPr/>
          <p:nvPr/>
        </p:nvSpPr>
        <p:spPr>
          <a:xfrm>
            <a:off x="5721477" y="2573101"/>
            <a:ext cx="3124253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rgbClr val="1497FC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Context Switch</a:t>
            </a:r>
          </a:p>
        </p:txBody>
      </p:sp>
      <p:sp>
        <p:nvSpPr>
          <p:cNvPr id="79" name="Shape 79"/>
          <p:cNvSpPr/>
          <p:nvPr/>
        </p:nvSpPr>
        <p:spPr>
          <a:xfrm>
            <a:off x="5721477" y="3748385"/>
            <a:ext cx="2213748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rgbClr val="1497FC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Schedulers</a:t>
            </a:r>
          </a:p>
        </p:txBody>
      </p:sp>
      <p:sp>
        <p:nvSpPr>
          <p:cNvPr id="80" name="Shape 80"/>
          <p:cNvSpPr/>
          <p:nvPr/>
        </p:nvSpPr>
        <p:spPr>
          <a:xfrm>
            <a:off x="6356477" y="5907385"/>
            <a:ext cx="2790829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rgbClr val="E8A43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Segmentation</a:t>
            </a:r>
          </a:p>
        </p:txBody>
      </p:sp>
      <p:sp>
        <p:nvSpPr>
          <p:cNvPr id="81" name="Shape 81"/>
          <p:cNvSpPr/>
          <p:nvPr/>
        </p:nvSpPr>
        <p:spPr>
          <a:xfrm>
            <a:off x="6394577" y="6885285"/>
            <a:ext cx="1449115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rgbClr val="E8A43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Paging</a:t>
            </a:r>
          </a:p>
        </p:txBody>
      </p:sp>
      <p:sp>
        <p:nvSpPr>
          <p:cNvPr id="82" name="Shape 82"/>
          <p:cNvSpPr/>
          <p:nvPr/>
        </p:nvSpPr>
        <p:spPr>
          <a:xfrm>
            <a:off x="10429547" y="5612081"/>
            <a:ext cx="1184620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rgbClr val="E8A43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TLBs</a:t>
            </a:r>
          </a:p>
        </p:txBody>
      </p:sp>
      <p:sp>
        <p:nvSpPr>
          <p:cNvPr id="83" name="Shape 83"/>
          <p:cNvSpPr/>
          <p:nvPr/>
        </p:nvSpPr>
        <p:spPr>
          <a:xfrm>
            <a:off x="10429547" y="6467847"/>
            <a:ext cx="2103140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rgbClr val="E8A43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Multilevel</a:t>
            </a:r>
          </a:p>
        </p:txBody>
      </p:sp>
      <p:sp>
        <p:nvSpPr>
          <p:cNvPr id="84" name="Shape 84"/>
          <p:cNvSpPr/>
          <p:nvPr/>
        </p:nvSpPr>
        <p:spPr>
          <a:xfrm>
            <a:off x="10429547" y="7196613"/>
            <a:ext cx="2035814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rgbClr val="E8A43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Swapping</a:t>
            </a:r>
          </a:p>
        </p:txBody>
      </p:sp>
      <p:sp>
        <p:nvSpPr>
          <p:cNvPr id="85" name="Shape 85"/>
          <p:cNvSpPr/>
          <p:nvPr/>
        </p:nvSpPr>
        <p:spPr>
          <a:xfrm flipV="1">
            <a:off x="2645576" y="3849850"/>
            <a:ext cx="1149389" cy="871594"/>
          </a:xfrm>
          <a:prstGeom prst="line">
            <a:avLst/>
          </a:prstGeom>
          <a:ln w="381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>
              <a:solidFill>
                <a:schemeClr val="bg2"/>
              </a:solidFill>
            </a:endParaRPr>
          </a:p>
        </p:txBody>
      </p:sp>
      <p:sp>
        <p:nvSpPr>
          <p:cNvPr id="86" name="Shape 86"/>
          <p:cNvSpPr/>
          <p:nvPr/>
        </p:nvSpPr>
        <p:spPr>
          <a:xfrm>
            <a:off x="2645576" y="5373850"/>
            <a:ext cx="1149389" cy="871594"/>
          </a:xfrm>
          <a:prstGeom prst="line">
            <a:avLst/>
          </a:prstGeom>
          <a:ln w="381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>
              <a:solidFill>
                <a:schemeClr val="bg2"/>
              </a:solidFill>
            </a:endParaRPr>
          </a:p>
        </p:txBody>
      </p:sp>
      <p:sp>
        <p:nvSpPr>
          <p:cNvPr id="87" name="Shape 87"/>
          <p:cNvSpPr/>
          <p:nvPr/>
        </p:nvSpPr>
        <p:spPr>
          <a:xfrm flipV="1">
            <a:off x="4550576" y="2932424"/>
            <a:ext cx="1045670" cy="519020"/>
          </a:xfrm>
          <a:prstGeom prst="line">
            <a:avLst/>
          </a:prstGeom>
          <a:ln w="381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>
              <a:solidFill>
                <a:schemeClr val="bg2"/>
              </a:solidFill>
            </a:endParaRPr>
          </a:p>
        </p:txBody>
      </p:sp>
      <p:sp>
        <p:nvSpPr>
          <p:cNvPr id="88" name="Shape 88"/>
          <p:cNvSpPr/>
          <p:nvPr/>
        </p:nvSpPr>
        <p:spPr>
          <a:xfrm>
            <a:off x="4550576" y="3694424"/>
            <a:ext cx="1043519" cy="367629"/>
          </a:xfrm>
          <a:prstGeom prst="line">
            <a:avLst/>
          </a:prstGeom>
          <a:ln w="381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>
              <a:solidFill>
                <a:schemeClr val="bg2"/>
              </a:solidFill>
            </a:endParaRPr>
          </a:p>
        </p:txBody>
      </p:sp>
      <p:sp>
        <p:nvSpPr>
          <p:cNvPr id="89" name="Shape 89"/>
          <p:cNvSpPr/>
          <p:nvPr/>
        </p:nvSpPr>
        <p:spPr>
          <a:xfrm>
            <a:off x="5312735" y="6853196"/>
            <a:ext cx="1021286" cy="368684"/>
          </a:xfrm>
          <a:prstGeom prst="line">
            <a:avLst/>
          </a:prstGeom>
          <a:ln w="381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>
              <a:solidFill>
                <a:schemeClr val="bg2"/>
              </a:solidFill>
            </a:endParaRPr>
          </a:p>
        </p:txBody>
      </p:sp>
      <p:sp>
        <p:nvSpPr>
          <p:cNvPr id="90" name="Shape 90"/>
          <p:cNvSpPr/>
          <p:nvPr/>
        </p:nvSpPr>
        <p:spPr>
          <a:xfrm flipV="1">
            <a:off x="7972196" y="5996896"/>
            <a:ext cx="2412059" cy="1154229"/>
          </a:xfrm>
          <a:prstGeom prst="line">
            <a:avLst/>
          </a:prstGeom>
          <a:ln w="381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>
              <a:solidFill>
                <a:schemeClr val="bg2"/>
              </a:solidFill>
            </a:endParaRPr>
          </a:p>
        </p:txBody>
      </p:sp>
      <p:sp>
        <p:nvSpPr>
          <p:cNvPr id="91" name="Shape 91"/>
          <p:cNvSpPr/>
          <p:nvPr/>
        </p:nvSpPr>
        <p:spPr>
          <a:xfrm flipV="1">
            <a:off x="7959417" y="6840451"/>
            <a:ext cx="2375814" cy="378765"/>
          </a:xfrm>
          <a:prstGeom prst="line">
            <a:avLst/>
          </a:prstGeom>
          <a:ln w="381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>
              <a:solidFill>
                <a:schemeClr val="bg2"/>
              </a:solidFill>
            </a:endParaRPr>
          </a:p>
        </p:txBody>
      </p:sp>
      <p:sp>
        <p:nvSpPr>
          <p:cNvPr id="92" name="Shape 92"/>
          <p:cNvSpPr/>
          <p:nvPr/>
        </p:nvSpPr>
        <p:spPr>
          <a:xfrm>
            <a:off x="7975453" y="7280378"/>
            <a:ext cx="2399456" cy="294637"/>
          </a:xfrm>
          <a:prstGeom prst="line">
            <a:avLst/>
          </a:prstGeom>
          <a:ln w="381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>
              <a:solidFill>
                <a:schemeClr val="bg2"/>
              </a:solidFill>
            </a:endParaRPr>
          </a:p>
        </p:txBody>
      </p:sp>
      <p:sp>
        <p:nvSpPr>
          <p:cNvPr id="93" name="Shape 93"/>
          <p:cNvSpPr/>
          <p:nvPr/>
        </p:nvSpPr>
        <p:spPr>
          <a:xfrm>
            <a:off x="6356477" y="4891385"/>
            <a:ext cx="2165657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rgbClr val="E8A43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Allocation</a:t>
            </a:r>
          </a:p>
        </p:txBody>
      </p:sp>
      <p:sp>
        <p:nvSpPr>
          <p:cNvPr id="94" name="Shape 94"/>
          <p:cNvSpPr/>
          <p:nvPr/>
        </p:nvSpPr>
        <p:spPr>
          <a:xfrm flipV="1">
            <a:off x="5312735" y="6254661"/>
            <a:ext cx="1022472" cy="471536"/>
          </a:xfrm>
          <a:prstGeom prst="line">
            <a:avLst/>
          </a:prstGeom>
          <a:ln w="381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>
              <a:solidFill>
                <a:schemeClr val="bg2"/>
              </a:solidFill>
            </a:endParaRPr>
          </a:p>
        </p:txBody>
      </p:sp>
      <p:sp>
        <p:nvSpPr>
          <p:cNvPr id="95" name="Shape 95"/>
          <p:cNvSpPr/>
          <p:nvPr/>
        </p:nvSpPr>
        <p:spPr>
          <a:xfrm flipV="1">
            <a:off x="5312735" y="5444649"/>
            <a:ext cx="1027548" cy="1027548"/>
          </a:xfrm>
          <a:prstGeom prst="line">
            <a:avLst/>
          </a:prstGeom>
          <a:ln w="381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>
              <a:solidFill>
                <a:schemeClr val="bg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Shape 59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26466">
              <a:defRPr sz="584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600" dirty="0">
                <a:solidFill>
                  <a:srgbClr val="FFFFFF"/>
                </a:solidFill>
              </a:rPr>
              <a:t>Thread </a:t>
            </a:r>
            <a:r>
              <a:rPr lang="en-US" sz="6600" dirty="0" err="1">
                <a:solidFill>
                  <a:srgbClr val="FFFFFF"/>
                </a:solidFill>
              </a:rPr>
              <a:t>SchedulE</a:t>
            </a:r>
            <a:r>
              <a:rPr lang="en-US" sz="6600" dirty="0">
                <a:solidFill>
                  <a:srgbClr val="FFFFFF"/>
                </a:solidFill>
              </a:rPr>
              <a:t> #1</a:t>
            </a:r>
            <a:endParaRPr sz="6600" dirty="0">
              <a:solidFill>
                <a:srgbClr val="FFFFFF"/>
              </a:solidFill>
            </a:endParaRPr>
          </a:p>
        </p:txBody>
      </p:sp>
      <p:sp>
        <p:nvSpPr>
          <p:cNvPr id="595" name="Shape 595"/>
          <p:cNvSpPr>
            <a:spLocks noGrp="1"/>
          </p:cNvSpPr>
          <p:nvPr>
            <p:ph type="body" idx="4294967295"/>
          </p:nvPr>
        </p:nvSpPr>
        <p:spPr>
          <a:xfrm>
            <a:off x="2904650" y="5142179"/>
            <a:ext cx="7854950" cy="1965325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0x195  mov </a:t>
            </a:r>
            <a:r>
              <a:rPr sz="380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  <a:r>
              <a:rPr sz="38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, </a:t>
            </a:r>
            <a:r>
              <a:rPr sz="380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</a:p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0x19a  add $0x1, </a:t>
            </a:r>
            <a:r>
              <a:rPr sz="380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endParaRPr sz="3800">
              <a:solidFill>
                <a:srgbClr val="FFFFFF"/>
              </a:solidFill>
              <a:latin typeface="Menlo"/>
              <a:ea typeface="Menlo"/>
              <a:cs typeface="Menlo"/>
              <a:sym typeface="Menlo"/>
            </a:endParaRPr>
          </a:p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0x19d  mov </a:t>
            </a:r>
            <a:r>
              <a:rPr sz="380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r>
              <a:rPr sz="38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, </a:t>
            </a:r>
            <a:r>
              <a:rPr sz="380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</a:p>
        </p:txBody>
      </p:sp>
      <p:sp>
        <p:nvSpPr>
          <p:cNvPr id="596" name="Shape 596"/>
          <p:cNvSpPr/>
          <p:nvPr/>
        </p:nvSpPr>
        <p:spPr>
          <a:xfrm>
            <a:off x="7395435" y="2855777"/>
            <a:ext cx="2204935" cy="1553555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97" name="Shape 597"/>
          <p:cNvSpPr/>
          <p:nvPr/>
        </p:nvSpPr>
        <p:spPr>
          <a:xfrm>
            <a:off x="10148961" y="2855777"/>
            <a:ext cx="2204934" cy="1553555"/>
          </a:xfrm>
          <a:prstGeom prst="rect">
            <a:avLst/>
          </a:prstGeom>
          <a:solidFill>
            <a:srgbClr val="DCDEE0"/>
          </a:solidFill>
          <a:ln w="889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98" name="Shape 598"/>
          <p:cNvSpPr/>
          <p:nvPr/>
        </p:nvSpPr>
        <p:spPr>
          <a:xfrm>
            <a:off x="7732397" y="2288729"/>
            <a:ext cx="153101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Thread 1</a:t>
            </a:r>
          </a:p>
        </p:txBody>
      </p:sp>
      <p:sp>
        <p:nvSpPr>
          <p:cNvPr id="599" name="Shape 599"/>
          <p:cNvSpPr/>
          <p:nvPr/>
        </p:nvSpPr>
        <p:spPr>
          <a:xfrm>
            <a:off x="10485923" y="2288729"/>
            <a:ext cx="153101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Thread 2</a:t>
            </a:r>
          </a:p>
        </p:txBody>
      </p:sp>
      <p:sp>
        <p:nvSpPr>
          <p:cNvPr id="600" name="Shape 600"/>
          <p:cNvSpPr/>
          <p:nvPr/>
        </p:nvSpPr>
        <p:spPr>
          <a:xfrm>
            <a:off x="1471212" y="2605439"/>
            <a:ext cx="2866877" cy="187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State: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  <a:r>
              <a:rPr sz="30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: 101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r>
              <a:rPr sz="30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: 101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%rip = 0x19a</a:t>
            </a:r>
          </a:p>
        </p:txBody>
      </p:sp>
      <p:sp>
        <p:nvSpPr>
          <p:cNvPr id="601" name="Shape 601"/>
          <p:cNvSpPr/>
          <p:nvPr/>
        </p:nvSpPr>
        <p:spPr>
          <a:xfrm>
            <a:off x="5103762" y="2745139"/>
            <a:ext cx="1884579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process</a:t>
            </a:r>
          </a:p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control</a:t>
            </a:r>
          </a:p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blocks:</a:t>
            </a:r>
          </a:p>
        </p:txBody>
      </p:sp>
      <p:sp>
        <p:nvSpPr>
          <p:cNvPr id="602" name="Shape 602"/>
          <p:cNvSpPr/>
          <p:nvPr/>
        </p:nvSpPr>
        <p:spPr>
          <a:xfrm>
            <a:off x="830934" y="5800992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T2</a:t>
            </a:r>
          </a:p>
        </p:txBody>
      </p:sp>
      <p:sp>
        <p:nvSpPr>
          <p:cNvPr id="603" name="Shape 603"/>
          <p:cNvSpPr/>
          <p:nvPr/>
        </p:nvSpPr>
        <p:spPr>
          <a:xfrm>
            <a:off x="1648149" y="5700371"/>
            <a:ext cx="833216" cy="848943"/>
          </a:xfrm>
          <a:prstGeom prst="rightArrow">
            <a:avLst>
              <a:gd name="adj1" fmla="val 32000"/>
              <a:gd name="adj2" fmla="val 65208"/>
            </a:avLst>
          </a:prstGeom>
          <a:solidFill>
            <a:srgbClr val="8881F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04" name="Shape 604"/>
          <p:cNvSpPr/>
          <p:nvPr/>
        </p:nvSpPr>
        <p:spPr>
          <a:xfrm>
            <a:off x="7469172" y="3132489"/>
            <a:ext cx="1875918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%eax: 101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%rip: 0x1a2</a:t>
            </a:r>
          </a:p>
        </p:txBody>
      </p:sp>
      <p:sp>
        <p:nvSpPr>
          <p:cNvPr id="605" name="Shape 605"/>
          <p:cNvSpPr/>
          <p:nvPr/>
        </p:nvSpPr>
        <p:spPr>
          <a:xfrm>
            <a:off x="10263172" y="3132489"/>
            <a:ext cx="1875918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/>
              <a:t>%eax: </a:t>
            </a:r>
            <a:r>
              <a:rPr sz="2600" dirty="0" smtClean="0"/>
              <a:t>?</a:t>
            </a:r>
            <a:endParaRPr sz="2600" dirty="0"/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/>
              <a:t>%rip: 0x195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" name="Shape 60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26466">
              <a:defRPr sz="584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600" dirty="0">
                <a:solidFill>
                  <a:srgbClr val="FFFFFF"/>
                </a:solidFill>
              </a:rPr>
              <a:t>Thread </a:t>
            </a:r>
            <a:r>
              <a:rPr lang="en-US" sz="6600" dirty="0" err="1">
                <a:solidFill>
                  <a:srgbClr val="FFFFFF"/>
                </a:solidFill>
              </a:rPr>
              <a:t>SchedulE</a:t>
            </a:r>
            <a:r>
              <a:rPr lang="en-US" sz="6600" dirty="0">
                <a:solidFill>
                  <a:srgbClr val="FFFFFF"/>
                </a:solidFill>
              </a:rPr>
              <a:t> #1</a:t>
            </a:r>
            <a:endParaRPr sz="6600" dirty="0">
              <a:solidFill>
                <a:srgbClr val="FFFFFF"/>
              </a:solidFill>
            </a:endParaRPr>
          </a:p>
        </p:txBody>
      </p:sp>
      <p:sp>
        <p:nvSpPr>
          <p:cNvPr id="608" name="Shape 608"/>
          <p:cNvSpPr>
            <a:spLocks noGrp="1"/>
          </p:cNvSpPr>
          <p:nvPr>
            <p:ph type="body" idx="4294967295"/>
          </p:nvPr>
        </p:nvSpPr>
        <p:spPr>
          <a:xfrm>
            <a:off x="2904650" y="4877068"/>
            <a:ext cx="7854950" cy="1965325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0x195  mov </a:t>
            </a:r>
            <a:r>
              <a:rPr sz="3800" dirty="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, </a:t>
            </a:r>
            <a:r>
              <a:rPr sz="3800" dirty="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</a:p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0x19a  add $0x1, </a:t>
            </a:r>
            <a:r>
              <a:rPr sz="3800" dirty="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endParaRPr sz="3800" dirty="0">
              <a:solidFill>
                <a:srgbClr val="FFFFFF"/>
              </a:solidFill>
              <a:latin typeface="Menlo"/>
              <a:ea typeface="Menlo"/>
              <a:cs typeface="Menlo"/>
              <a:sym typeface="Menlo"/>
            </a:endParaRPr>
          </a:p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0x19d  mov </a:t>
            </a:r>
            <a:r>
              <a:rPr sz="3800" dirty="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, </a:t>
            </a:r>
            <a:r>
              <a:rPr sz="3800" dirty="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</a:p>
        </p:txBody>
      </p:sp>
      <p:sp>
        <p:nvSpPr>
          <p:cNvPr id="609" name="Shape 609"/>
          <p:cNvSpPr/>
          <p:nvPr/>
        </p:nvSpPr>
        <p:spPr>
          <a:xfrm>
            <a:off x="7395435" y="2741477"/>
            <a:ext cx="2204935" cy="1553555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10" name="Shape 610"/>
          <p:cNvSpPr/>
          <p:nvPr/>
        </p:nvSpPr>
        <p:spPr>
          <a:xfrm>
            <a:off x="10148961" y="2741477"/>
            <a:ext cx="2204934" cy="1553555"/>
          </a:xfrm>
          <a:prstGeom prst="rect">
            <a:avLst/>
          </a:prstGeom>
          <a:solidFill>
            <a:srgbClr val="DCDEE0"/>
          </a:solidFill>
          <a:ln w="889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11" name="Shape 611"/>
          <p:cNvSpPr/>
          <p:nvPr/>
        </p:nvSpPr>
        <p:spPr>
          <a:xfrm>
            <a:off x="7732397" y="2174429"/>
            <a:ext cx="153101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Thread 1</a:t>
            </a:r>
          </a:p>
        </p:txBody>
      </p:sp>
      <p:sp>
        <p:nvSpPr>
          <p:cNvPr id="612" name="Shape 612"/>
          <p:cNvSpPr/>
          <p:nvPr/>
        </p:nvSpPr>
        <p:spPr>
          <a:xfrm>
            <a:off x="10485923" y="2174429"/>
            <a:ext cx="153101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Thread 2</a:t>
            </a:r>
          </a:p>
        </p:txBody>
      </p:sp>
      <p:sp>
        <p:nvSpPr>
          <p:cNvPr id="613" name="Shape 613"/>
          <p:cNvSpPr/>
          <p:nvPr/>
        </p:nvSpPr>
        <p:spPr>
          <a:xfrm>
            <a:off x="1471212" y="2491139"/>
            <a:ext cx="2866877" cy="187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State: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  <a:r>
              <a:rPr sz="30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: 101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r>
              <a:rPr sz="30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: 102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%rip = 0x19d</a:t>
            </a:r>
          </a:p>
        </p:txBody>
      </p:sp>
      <p:sp>
        <p:nvSpPr>
          <p:cNvPr id="614" name="Shape 614"/>
          <p:cNvSpPr/>
          <p:nvPr/>
        </p:nvSpPr>
        <p:spPr>
          <a:xfrm>
            <a:off x="5103762" y="2630839"/>
            <a:ext cx="1884579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process</a:t>
            </a:r>
          </a:p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control</a:t>
            </a:r>
          </a:p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blocks:</a:t>
            </a:r>
          </a:p>
        </p:txBody>
      </p:sp>
      <p:sp>
        <p:nvSpPr>
          <p:cNvPr id="615" name="Shape 615"/>
          <p:cNvSpPr/>
          <p:nvPr/>
        </p:nvSpPr>
        <p:spPr>
          <a:xfrm>
            <a:off x="830934" y="6194692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T2</a:t>
            </a:r>
          </a:p>
        </p:txBody>
      </p:sp>
      <p:sp>
        <p:nvSpPr>
          <p:cNvPr id="616" name="Shape 616"/>
          <p:cNvSpPr/>
          <p:nvPr/>
        </p:nvSpPr>
        <p:spPr>
          <a:xfrm>
            <a:off x="1648149" y="6094071"/>
            <a:ext cx="833216" cy="848943"/>
          </a:xfrm>
          <a:prstGeom prst="rightArrow">
            <a:avLst>
              <a:gd name="adj1" fmla="val 32000"/>
              <a:gd name="adj2" fmla="val 65208"/>
            </a:avLst>
          </a:prstGeom>
          <a:solidFill>
            <a:srgbClr val="8881F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17" name="Shape 617"/>
          <p:cNvSpPr/>
          <p:nvPr/>
        </p:nvSpPr>
        <p:spPr>
          <a:xfrm>
            <a:off x="7469172" y="3018189"/>
            <a:ext cx="1875918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%eax: 101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%rip: 0x1a2</a:t>
            </a:r>
          </a:p>
        </p:txBody>
      </p:sp>
      <p:sp>
        <p:nvSpPr>
          <p:cNvPr id="618" name="Shape 618"/>
          <p:cNvSpPr/>
          <p:nvPr/>
        </p:nvSpPr>
        <p:spPr>
          <a:xfrm>
            <a:off x="10263172" y="3018189"/>
            <a:ext cx="1875918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%eax: ?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%rip: 0x195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" name="Shape 6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26466">
              <a:defRPr sz="584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600" dirty="0">
                <a:solidFill>
                  <a:srgbClr val="FFFFFF"/>
                </a:solidFill>
              </a:rPr>
              <a:t>Thread </a:t>
            </a:r>
            <a:r>
              <a:rPr lang="en-US" sz="6600" dirty="0" err="1">
                <a:solidFill>
                  <a:srgbClr val="FFFFFF"/>
                </a:solidFill>
              </a:rPr>
              <a:t>SchedulE</a:t>
            </a:r>
            <a:r>
              <a:rPr lang="en-US" sz="6600" dirty="0">
                <a:solidFill>
                  <a:srgbClr val="FFFFFF"/>
                </a:solidFill>
              </a:rPr>
              <a:t> #1</a:t>
            </a:r>
            <a:endParaRPr sz="6600" dirty="0">
              <a:solidFill>
                <a:srgbClr val="FFFFFF"/>
              </a:solidFill>
            </a:endParaRPr>
          </a:p>
        </p:txBody>
      </p:sp>
      <p:sp>
        <p:nvSpPr>
          <p:cNvPr id="621" name="Shape 621"/>
          <p:cNvSpPr>
            <a:spLocks noGrp="1"/>
          </p:cNvSpPr>
          <p:nvPr>
            <p:ph type="body" idx="4294967295"/>
          </p:nvPr>
        </p:nvSpPr>
        <p:spPr>
          <a:xfrm>
            <a:off x="2904650" y="4985781"/>
            <a:ext cx="7854950" cy="1965325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0x195  mov </a:t>
            </a:r>
            <a:r>
              <a:rPr sz="380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  <a:r>
              <a:rPr sz="38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, </a:t>
            </a:r>
            <a:r>
              <a:rPr sz="380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</a:p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0x19a  add $0x1, </a:t>
            </a:r>
            <a:r>
              <a:rPr sz="380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endParaRPr sz="3800">
              <a:solidFill>
                <a:srgbClr val="FFFFFF"/>
              </a:solidFill>
              <a:latin typeface="Menlo"/>
              <a:ea typeface="Menlo"/>
              <a:cs typeface="Menlo"/>
              <a:sym typeface="Menlo"/>
            </a:endParaRPr>
          </a:p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0x19d  mov </a:t>
            </a:r>
            <a:r>
              <a:rPr sz="380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r>
              <a:rPr sz="38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, </a:t>
            </a:r>
            <a:r>
              <a:rPr sz="380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</a:p>
        </p:txBody>
      </p:sp>
      <p:sp>
        <p:nvSpPr>
          <p:cNvPr id="622" name="Shape 622"/>
          <p:cNvSpPr/>
          <p:nvPr/>
        </p:nvSpPr>
        <p:spPr>
          <a:xfrm>
            <a:off x="7395435" y="2760527"/>
            <a:ext cx="2204935" cy="1553555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23" name="Shape 623"/>
          <p:cNvSpPr/>
          <p:nvPr/>
        </p:nvSpPr>
        <p:spPr>
          <a:xfrm>
            <a:off x="10148961" y="2760527"/>
            <a:ext cx="2204934" cy="1553555"/>
          </a:xfrm>
          <a:prstGeom prst="rect">
            <a:avLst/>
          </a:prstGeom>
          <a:solidFill>
            <a:srgbClr val="DCDEE0"/>
          </a:solidFill>
          <a:ln w="889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24" name="Shape 624"/>
          <p:cNvSpPr/>
          <p:nvPr/>
        </p:nvSpPr>
        <p:spPr>
          <a:xfrm>
            <a:off x="7732397" y="2193479"/>
            <a:ext cx="153101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Thread 1</a:t>
            </a:r>
          </a:p>
        </p:txBody>
      </p:sp>
      <p:sp>
        <p:nvSpPr>
          <p:cNvPr id="625" name="Shape 625"/>
          <p:cNvSpPr/>
          <p:nvPr/>
        </p:nvSpPr>
        <p:spPr>
          <a:xfrm>
            <a:off x="10485923" y="2193479"/>
            <a:ext cx="153101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Thread 2</a:t>
            </a:r>
          </a:p>
        </p:txBody>
      </p:sp>
      <p:sp>
        <p:nvSpPr>
          <p:cNvPr id="626" name="Shape 626"/>
          <p:cNvSpPr/>
          <p:nvPr/>
        </p:nvSpPr>
        <p:spPr>
          <a:xfrm>
            <a:off x="1471212" y="2510189"/>
            <a:ext cx="2866877" cy="187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State: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  <a:r>
              <a:rPr sz="30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: 102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r>
              <a:rPr sz="30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: 102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%rip = 0x1a2</a:t>
            </a:r>
          </a:p>
        </p:txBody>
      </p:sp>
      <p:sp>
        <p:nvSpPr>
          <p:cNvPr id="627" name="Shape 627"/>
          <p:cNvSpPr/>
          <p:nvPr/>
        </p:nvSpPr>
        <p:spPr>
          <a:xfrm>
            <a:off x="5103762" y="2649889"/>
            <a:ext cx="1884579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process</a:t>
            </a:r>
          </a:p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control</a:t>
            </a:r>
          </a:p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blocks:</a:t>
            </a:r>
          </a:p>
        </p:txBody>
      </p:sp>
      <p:sp>
        <p:nvSpPr>
          <p:cNvPr id="628" name="Shape 628"/>
          <p:cNvSpPr/>
          <p:nvPr/>
        </p:nvSpPr>
        <p:spPr>
          <a:xfrm>
            <a:off x="830934" y="6721742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T2</a:t>
            </a:r>
          </a:p>
        </p:txBody>
      </p:sp>
      <p:sp>
        <p:nvSpPr>
          <p:cNvPr id="629" name="Shape 629"/>
          <p:cNvSpPr/>
          <p:nvPr/>
        </p:nvSpPr>
        <p:spPr>
          <a:xfrm>
            <a:off x="1648149" y="6621121"/>
            <a:ext cx="833216" cy="848943"/>
          </a:xfrm>
          <a:prstGeom prst="rightArrow">
            <a:avLst>
              <a:gd name="adj1" fmla="val 32000"/>
              <a:gd name="adj2" fmla="val 65208"/>
            </a:avLst>
          </a:prstGeom>
          <a:solidFill>
            <a:srgbClr val="8881F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30" name="Shape 630"/>
          <p:cNvSpPr/>
          <p:nvPr/>
        </p:nvSpPr>
        <p:spPr>
          <a:xfrm>
            <a:off x="7469172" y="3037239"/>
            <a:ext cx="1875918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%eax: 101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%rip: 0x1a2</a:t>
            </a:r>
          </a:p>
        </p:txBody>
      </p:sp>
      <p:sp>
        <p:nvSpPr>
          <p:cNvPr id="631" name="Shape 631"/>
          <p:cNvSpPr/>
          <p:nvPr/>
        </p:nvSpPr>
        <p:spPr>
          <a:xfrm>
            <a:off x="10263172" y="3037239"/>
            <a:ext cx="1875918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%eax: ?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%rip: 0x195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" name="Shape 63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26466">
              <a:defRPr sz="584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600" dirty="0">
                <a:solidFill>
                  <a:srgbClr val="FFFFFF"/>
                </a:solidFill>
              </a:rPr>
              <a:t>Thread </a:t>
            </a:r>
            <a:r>
              <a:rPr lang="en-US" sz="6600" dirty="0" err="1">
                <a:solidFill>
                  <a:srgbClr val="FFFFFF"/>
                </a:solidFill>
              </a:rPr>
              <a:t>SchedulE</a:t>
            </a:r>
            <a:r>
              <a:rPr lang="en-US" sz="6600" dirty="0">
                <a:solidFill>
                  <a:srgbClr val="FFFFFF"/>
                </a:solidFill>
              </a:rPr>
              <a:t> #1</a:t>
            </a:r>
            <a:endParaRPr sz="6600" dirty="0">
              <a:solidFill>
                <a:srgbClr val="FFFFFF"/>
              </a:solidFill>
            </a:endParaRPr>
          </a:p>
        </p:txBody>
      </p:sp>
      <p:sp>
        <p:nvSpPr>
          <p:cNvPr id="634" name="Shape 634"/>
          <p:cNvSpPr>
            <a:spLocks noGrp="1"/>
          </p:cNvSpPr>
          <p:nvPr>
            <p:ph type="body" idx="4294967295"/>
          </p:nvPr>
        </p:nvSpPr>
        <p:spPr>
          <a:xfrm>
            <a:off x="2675872" y="5189100"/>
            <a:ext cx="7854950" cy="1965325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0x195  mov </a:t>
            </a:r>
            <a:r>
              <a:rPr sz="380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  <a:r>
              <a:rPr sz="38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, </a:t>
            </a:r>
            <a:r>
              <a:rPr sz="380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</a:p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0x19a  add $0x1, </a:t>
            </a:r>
            <a:r>
              <a:rPr sz="380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endParaRPr sz="3800">
              <a:solidFill>
                <a:srgbClr val="FFFFFF"/>
              </a:solidFill>
              <a:latin typeface="Menlo"/>
              <a:ea typeface="Menlo"/>
              <a:cs typeface="Menlo"/>
              <a:sym typeface="Menlo"/>
            </a:endParaRPr>
          </a:p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0x19d  mov </a:t>
            </a:r>
            <a:r>
              <a:rPr sz="380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r>
              <a:rPr sz="38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, </a:t>
            </a:r>
            <a:r>
              <a:rPr sz="380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</a:p>
        </p:txBody>
      </p:sp>
      <p:sp>
        <p:nvSpPr>
          <p:cNvPr id="635" name="Shape 635"/>
          <p:cNvSpPr/>
          <p:nvPr/>
        </p:nvSpPr>
        <p:spPr>
          <a:xfrm>
            <a:off x="7395435" y="3046277"/>
            <a:ext cx="2204935" cy="1553555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36" name="Shape 636"/>
          <p:cNvSpPr/>
          <p:nvPr/>
        </p:nvSpPr>
        <p:spPr>
          <a:xfrm>
            <a:off x="10148961" y="3046277"/>
            <a:ext cx="2204934" cy="1553555"/>
          </a:xfrm>
          <a:prstGeom prst="rect">
            <a:avLst/>
          </a:prstGeom>
          <a:solidFill>
            <a:srgbClr val="DCDEE0"/>
          </a:solidFill>
          <a:ln w="889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37" name="Shape 637"/>
          <p:cNvSpPr/>
          <p:nvPr/>
        </p:nvSpPr>
        <p:spPr>
          <a:xfrm>
            <a:off x="7732397" y="2479229"/>
            <a:ext cx="153101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Thread 1</a:t>
            </a:r>
          </a:p>
        </p:txBody>
      </p:sp>
      <p:sp>
        <p:nvSpPr>
          <p:cNvPr id="638" name="Shape 638"/>
          <p:cNvSpPr/>
          <p:nvPr/>
        </p:nvSpPr>
        <p:spPr>
          <a:xfrm>
            <a:off x="10485923" y="2479229"/>
            <a:ext cx="153101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Thread 2</a:t>
            </a:r>
          </a:p>
        </p:txBody>
      </p:sp>
      <p:sp>
        <p:nvSpPr>
          <p:cNvPr id="639" name="Shape 639"/>
          <p:cNvSpPr/>
          <p:nvPr/>
        </p:nvSpPr>
        <p:spPr>
          <a:xfrm>
            <a:off x="1471212" y="2795939"/>
            <a:ext cx="2866877" cy="187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State: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  <a:r>
              <a:rPr sz="30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: </a:t>
            </a:r>
            <a:r>
              <a:rPr sz="3000">
                <a:solidFill>
                  <a:srgbClr val="7BDB45"/>
                </a:solidFill>
                <a:latin typeface="Menlo"/>
                <a:ea typeface="Menlo"/>
                <a:cs typeface="Menlo"/>
                <a:sym typeface="Menlo"/>
              </a:rPr>
              <a:t>102</a:t>
            </a:r>
            <a:endParaRPr sz="3000">
              <a:solidFill>
                <a:srgbClr val="FFFFFF"/>
              </a:solidFill>
              <a:latin typeface="Menlo"/>
              <a:ea typeface="Menlo"/>
              <a:cs typeface="Menlo"/>
              <a:sym typeface="Menlo"/>
            </a:endParaRP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r>
              <a:rPr sz="30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: 102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%rip = 0x1a2</a:t>
            </a:r>
          </a:p>
        </p:txBody>
      </p:sp>
      <p:sp>
        <p:nvSpPr>
          <p:cNvPr id="640" name="Shape 640"/>
          <p:cNvSpPr/>
          <p:nvPr/>
        </p:nvSpPr>
        <p:spPr>
          <a:xfrm>
            <a:off x="5103762" y="2935639"/>
            <a:ext cx="1884579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process</a:t>
            </a:r>
          </a:p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control</a:t>
            </a:r>
          </a:p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blocks:</a:t>
            </a:r>
          </a:p>
        </p:txBody>
      </p:sp>
      <p:sp>
        <p:nvSpPr>
          <p:cNvPr id="641" name="Shape 641"/>
          <p:cNvSpPr/>
          <p:nvPr/>
        </p:nvSpPr>
        <p:spPr>
          <a:xfrm>
            <a:off x="830934" y="7007492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T2</a:t>
            </a:r>
          </a:p>
        </p:txBody>
      </p:sp>
      <p:sp>
        <p:nvSpPr>
          <p:cNvPr id="642" name="Shape 642"/>
          <p:cNvSpPr/>
          <p:nvPr/>
        </p:nvSpPr>
        <p:spPr>
          <a:xfrm>
            <a:off x="1648149" y="6906871"/>
            <a:ext cx="833216" cy="848943"/>
          </a:xfrm>
          <a:prstGeom prst="rightArrow">
            <a:avLst>
              <a:gd name="adj1" fmla="val 32000"/>
              <a:gd name="adj2" fmla="val 65208"/>
            </a:avLst>
          </a:prstGeom>
          <a:solidFill>
            <a:srgbClr val="8881F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43" name="Shape 643"/>
          <p:cNvSpPr/>
          <p:nvPr/>
        </p:nvSpPr>
        <p:spPr>
          <a:xfrm>
            <a:off x="7469172" y="3322989"/>
            <a:ext cx="1875918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%eax: 101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%rip: 0x1a2</a:t>
            </a:r>
          </a:p>
        </p:txBody>
      </p:sp>
      <p:sp>
        <p:nvSpPr>
          <p:cNvPr id="644" name="Shape 644"/>
          <p:cNvSpPr/>
          <p:nvPr/>
        </p:nvSpPr>
        <p:spPr>
          <a:xfrm>
            <a:off x="10263172" y="3322989"/>
            <a:ext cx="1875918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%eax: ?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%rip: 0x195</a:t>
            </a:r>
          </a:p>
        </p:txBody>
      </p:sp>
      <p:sp>
        <p:nvSpPr>
          <p:cNvPr id="645" name="Shape 645"/>
          <p:cNvSpPr/>
          <p:nvPr/>
        </p:nvSpPr>
        <p:spPr>
          <a:xfrm>
            <a:off x="788339" y="8394930"/>
            <a:ext cx="3775072" cy="77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7BDB4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400" dirty="0" smtClean="0">
                <a:solidFill>
                  <a:schemeClr val="bg1"/>
                </a:solidFill>
              </a:rPr>
              <a:t>Desired </a:t>
            </a:r>
            <a:r>
              <a:rPr lang="en-US" sz="4400" dirty="0" smtClean="0">
                <a:solidFill>
                  <a:schemeClr val="bg1"/>
                </a:solidFill>
              </a:rPr>
              <a:t>Result</a:t>
            </a:r>
            <a:r>
              <a:rPr sz="4400" dirty="0" smtClean="0">
                <a:solidFill>
                  <a:schemeClr val="bg1"/>
                </a:solidFill>
              </a:rPr>
              <a:t>!</a:t>
            </a:r>
            <a:endParaRPr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" name="Shape 647"/>
          <p:cNvSpPr>
            <a:spLocks noGrp="1"/>
          </p:cNvSpPr>
          <p:nvPr>
            <p:ph type="title"/>
          </p:nvPr>
        </p:nvSpPr>
        <p:spPr>
          <a:xfrm>
            <a:off x="1070331" y="1638300"/>
            <a:ext cx="10864138" cy="3302000"/>
          </a:xfrm>
          <a:prstGeom prst="rect">
            <a:avLst/>
          </a:prstGeom>
        </p:spPr>
        <p:txBody>
          <a:bodyPr/>
          <a:lstStyle>
            <a:lvl1pPr>
              <a:defRPr sz="7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Another schedule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Shape 64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26466">
              <a:defRPr sz="584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600" dirty="0">
                <a:solidFill>
                  <a:srgbClr val="FFFFFF"/>
                </a:solidFill>
              </a:rPr>
              <a:t>Thread </a:t>
            </a:r>
            <a:r>
              <a:rPr lang="en-US" sz="6600" dirty="0" err="1">
                <a:solidFill>
                  <a:srgbClr val="FFFFFF"/>
                </a:solidFill>
              </a:rPr>
              <a:t>SchedulE</a:t>
            </a:r>
            <a:r>
              <a:rPr lang="en-US" sz="6600" dirty="0">
                <a:solidFill>
                  <a:srgbClr val="FFFFFF"/>
                </a:solidFill>
              </a:rPr>
              <a:t> </a:t>
            </a:r>
            <a:r>
              <a:rPr lang="en-US" sz="6600" dirty="0" smtClean="0">
                <a:solidFill>
                  <a:srgbClr val="FFFFFF"/>
                </a:solidFill>
              </a:rPr>
              <a:t>#2</a:t>
            </a:r>
            <a:endParaRPr sz="6600" dirty="0">
              <a:solidFill>
                <a:srgbClr val="FFFFFF"/>
              </a:solidFill>
            </a:endParaRPr>
          </a:p>
        </p:txBody>
      </p:sp>
      <p:sp>
        <p:nvSpPr>
          <p:cNvPr id="650" name="Shape 650"/>
          <p:cNvSpPr>
            <a:spLocks noGrp="1"/>
          </p:cNvSpPr>
          <p:nvPr>
            <p:ph type="body" idx="4294967295"/>
          </p:nvPr>
        </p:nvSpPr>
        <p:spPr>
          <a:xfrm>
            <a:off x="3060866" y="5061761"/>
            <a:ext cx="7854950" cy="1965325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0x195  mov </a:t>
            </a:r>
            <a:r>
              <a:rPr sz="380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  <a:r>
              <a:rPr sz="38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, </a:t>
            </a:r>
            <a:r>
              <a:rPr sz="380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</a:p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0x19a  add $0x1, </a:t>
            </a:r>
            <a:r>
              <a:rPr sz="380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endParaRPr sz="3800">
              <a:solidFill>
                <a:srgbClr val="FFFFFF"/>
              </a:solidFill>
              <a:latin typeface="Menlo"/>
              <a:ea typeface="Menlo"/>
              <a:cs typeface="Menlo"/>
              <a:sym typeface="Menlo"/>
            </a:endParaRPr>
          </a:p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0x19d  mov </a:t>
            </a:r>
            <a:r>
              <a:rPr sz="380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r>
              <a:rPr sz="38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, </a:t>
            </a:r>
            <a:r>
              <a:rPr sz="380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</a:p>
        </p:txBody>
      </p:sp>
      <p:sp>
        <p:nvSpPr>
          <p:cNvPr id="651" name="Shape 651"/>
          <p:cNvSpPr/>
          <p:nvPr/>
        </p:nvSpPr>
        <p:spPr>
          <a:xfrm>
            <a:off x="7395435" y="2665277"/>
            <a:ext cx="2204935" cy="1553555"/>
          </a:xfrm>
          <a:prstGeom prst="rect">
            <a:avLst/>
          </a:prstGeom>
          <a:solidFill>
            <a:srgbClr val="DCDEE0"/>
          </a:solidFill>
          <a:ln w="889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52" name="Shape 652"/>
          <p:cNvSpPr/>
          <p:nvPr/>
        </p:nvSpPr>
        <p:spPr>
          <a:xfrm>
            <a:off x="10148961" y="2665277"/>
            <a:ext cx="2204934" cy="1553555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53" name="Shape 653"/>
          <p:cNvSpPr/>
          <p:nvPr/>
        </p:nvSpPr>
        <p:spPr>
          <a:xfrm>
            <a:off x="7732397" y="2098229"/>
            <a:ext cx="153101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Thread 1</a:t>
            </a:r>
          </a:p>
        </p:txBody>
      </p:sp>
      <p:sp>
        <p:nvSpPr>
          <p:cNvPr id="654" name="Shape 654"/>
          <p:cNvSpPr/>
          <p:nvPr/>
        </p:nvSpPr>
        <p:spPr>
          <a:xfrm>
            <a:off x="10485923" y="2098229"/>
            <a:ext cx="153101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Thread 2</a:t>
            </a:r>
          </a:p>
        </p:txBody>
      </p:sp>
      <p:sp>
        <p:nvSpPr>
          <p:cNvPr id="655" name="Shape 655"/>
          <p:cNvSpPr/>
          <p:nvPr/>
        </p:nvSpPr>
        <p:spPr>
          <a:xfrm>
            <a:off x="7469172" y="2941989"/>
            <a:ext cx="1875918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%eax: ?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%rip: 0x195</a:t>
            </a:r>
          </a:p>
        </p:txBody>
      </p:sp>
      <p:sp>
        <p:nvSpPr>
          <p:cNvPr id="656" name="Shape 656"/>
          <p:cNvSpPr/>
          <p:nvPr/>
        </p:nvSpPr>
        <p:spPr>
          <a:xfrm>
            <a:off x="1471212" y="2414939"/>
            <a:ext cx="2866877" cy="187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State: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  <a:r>
              <a:rPr sz="30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: 100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r>
              <a:rPr sz="30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: ?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%rip = 0x195</a:t>
            </a:r>
          </a:p>
        </p:txBody>
      </p:sp>
      <p:sp>
        <p:nvSpPr>
          <p:cNvPr id="657" name="Shape 657"/>
          <p:cNvSpPr/>
          <p:nvPr/>
        </p:nvSpPr>
        <p:spPr>
          <a:xfrm>
            <a:off x="5103762" y="2554639"/>
            <a:ext cx="1884579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process</a:t>
            </a:r>
          </a:p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control</a:t>
            </a:r>
          </a:p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blocks:</a:t>
            </a:r>
          </a:p>
        </p:txBody>
      </p:sp>
      <p:sp>
        <p:nvSpPr>
          <p:cNvPr id="658" name="Shape 658"/>
          <p:cNvSpPr/>
          <p:nvPr/>
        </p:nvSpPr>
        <p:spPr>
          <a:xfrm>
            <a:off x="830934" y="5026292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T1</a:t>
            </a:r>
          </a:p>
        </p:txBody>
      </p:sp>
      <p:sp>
        <p:nvSpPr>
          <p:cNvPr id="659" name="Shape 659"/>
          <p:cNvSpPr/>
          <p:nvPr/>
        </p:nvSpPr>
        <p:spPr>
          <a:xfrm>
            <a:off x="1648149" y="4925671"/>
            <a:ext cx="833216" cy="848943"/>
          </a:xfrm>
          <a:prstGeom prst="rightArrow">
            <a:avLst>
              <a:gd name="adj1" fmla="val 32000"/>
              <a:gd name="adj2" fmla="val 65208"/>
            </a:avLst>
          </a:prstGeom>
          <a:solidFill>
            <a:srgbClr val="8881F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60" name="Shape 660"/>
          <p:cNvSpPr/>
          <p:nvPr/>
        </p:nvSpPr>
        <p:spPr>
          <a:xfrm>
            <a:off x="10263172" y="2941989"/>
            <a:ext cx="1875918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%eax: ?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%rip: 0x195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" name="Shape 66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26466">
              <a:defRPr sz="584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600" dirty="0">
                <a:solidFill>
                  <a:srgbClr val="FFFFFF"/>
                </a:solidFill>
              </a:rPr>
              <a:t>Thread </a:t>
            </a:r>
            <a:r>
              <a:rPr lang="en-US" sz="6600" dirty="0" err="1">
                <a:solidFill>
                  <a:srgbClr val="FFFFFF"/>
                </a:solidFill>
              </a:rPr>
              <a:t>SchedulE</a:t>
            </a:r>
            <a:r>
              <a:rPr lang="en-US" sz="6600" dirty="0">
                <a:solidFill>
                  <a:srgbClr val="FFFFFF"/>
                </a:solidFill>
              </a:rPr>
              <a:t> </a:t>
            </a:r>
            <a:r>
              <a:rPr lang="en-US" sz="6600" dirty="0" smtClean="0">
                <a:solidFill>
                  <a:srgbClr val="FFFFFF"/>
                </a:solidFill>
              </a:rPr>
              <a:t>#2</a:t>
            </a:r>
            <a:endParaRPr sz="6600" dirty="0">
              <a:solidFill>
                <a:srgbClr val="FFFFFF"/>
              </a:solidFill>
            </a:endParaRPr>
          </a:p>
        </p:txBody>
      </p:sp>
      <p:sp>
        <p:nvSpPr>
          <p:cNvPr id="663" name="Shape 663"/>
          <p:cNvSpPr>
            <a:spLocks noGrp="1"/>
          </p:cNvSpPr>
          <p:nvPr>
            <p:ph type="body" idx="4294967295"/>
          </p:nvPr>
        </p:nvSpPr>
        <p:spPr>
          <a:xfrm>
            <a:off x="2675872" y="5138181"/>
            <a:ext cx="7854950" cy="1965325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0x195  mov </a:t>
            </a:r>
            <a:r>
              <a:rPr sz="380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  <a:r>
              <a:rPr sz="38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, </a:t>
            </a:r>
            <a:r>
              <a:rPr sz="380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</a:p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0x19a  add $0x1, </a:t>
            </a:r>
            <a:r>
              <a:rPr sz="3800" dirty="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endParaRPr sz="3800" dirty="0">
              <a:solidFill>
                <a:srgbClr val="FFFFFF"/>
              </a:solidFill>
              <a:latin typeface="Menlo"/>
              <a:ea typeface="Menlo"/>
              <a:cs typeface="Menlo"/>
              <a:sym typeface="Menlo"/>
            </a:endParaRPr>
          </a:p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0x19d  mov </a:t>
            </a:r>
            <a:r>
              <a:rPr sz="3800" dirty="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, </a:t>
            </a:r>
            <a:r>
              <a:rPr sz="3800" dirty="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</a:p>
        </p:txBody>
      </p:sp>
      <p:sp>
        <p:nvSpPr>
          <p:cNvPr id="664" name="Shape 664"/>
          <p:cNvSpPr/>
          <p:nvPr/>
        </p:nvSpPr>
        <p:spPr>
          <a:xfrm>
            <a:off x="7395435" y="2836727"/>
            <a:ext cx="2204935" cy="1553555"/>
          </a:xfrm>
          <a:prstGeom prst="rect">
            <a:avLst/>
          </a:prstGeom>
          <a:solidFill>
            <a:srgbClr val="DCDEE0"/>
          </a:solidFill>
          <a:ln w="889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65" name="Shape 665"/>
          <p:cNvSpPr/>
          <p:nvPr/>
        </p:nvSpPr>
        <p:spPr>
          <a:xfrm>
            <a:off x="10148961" y="2836727"/>
            <a:ext cx="2204934" cy="1553555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66" name="Shape 666"/>
          <p:cNvSpPr/>
          <p:nvPr/>
        </p:nvSpPr>
        <p:spPr>
          <a:xfrm>
            <a:off x="7732397" y="2269679"/>
            <a:ext cx="153101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Thread 1</a:t>
            </a:r>
          </a:p>
        </p:txBody>
      </p:sp>
      <p:sp>
        <p:nvSpPr>
          <p:cNvPr id="667" name="Shape 667"/>
          <p:cNvSpPr/>
          <p:nvPr/>
        </p:nvSpPr>
        <p:spPr>
          <a:xfrm>
            <a:off x="10485923" y="2269679"/>
            <a:ext cx="153101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Thread 2</a:t>
            </a:r>
          </a:p>
        </p:txBody>
      </p:sp>
      <p:sp>
        <p:nvSpPr>
          <p:cNvPr id="668" name="Shape 668"/>
          <p:cNvSpPr/>
          <p:nvPr/>
        </p:nvSpPr>
        <p:spPr>
          <a:xfrm>
            <a:off x="7469172" y="3113439"/>
            <a:ext cx="1875918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%eax: ?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%rip: 0x195</a:t>
            </a:r>
          </a:p>
        </p:txBody>
      </p:sp>
      <p:sp>
        <p:nvSpPr>
          <p:cNvPr id="669" name="Shape 669"/>
          <p:cNvSpPr/>
          <p:nvPr/>
        </p:nvSpPr>
        <p:spPr>
          <a:xfrm>
            <a:off x="1471212" y="2586389"/>
            <a:ext cx="2866877" cy="187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State: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  <a:r>
              <a:rPr sz="30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: 100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r>
              <a:rPr sz="30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: 100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%rip = 0x19a</a:t>
            </a:r>
          </a:p>
        </p:txBody>
      </p:sp>
      <p:sp>
        <p:nvSpPr>
          <p:cNvPr id="670" name="Shape 670"/>
          <p:cNvSpPr/>
          <p:nvPr/>
        </p:nvSpPr>
        <p:spPr>
          <a:xfrm>
            <a:off x="5103762" y="2726089"/>
            <a:ext cx="1884579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process</a:t>
            </a:r>
          </a:p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control</a:t>
            </a:r>
          </a:p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blocks:</a:t>
            </a:r>
          </a:p>
        </p:txBody>
      </p:sp>
      <p:sp>
        <p:nvSpPr>
          <p:cNvPr id="671" name="Shape 671"/>
          <p:cNvSpPr/>
          <p:nvPr/>
        </p:nvSpPr>
        <p:spPr>
          <a:xfrm>
            <a:off x="830934" y="5743842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T1</a:t>
            </a:r>
          </a:p>
        </p:txBody>
      </p:sp>
      <p:sp>
        <p:nvSpPr>
          <p:cNvPr id="672" name="Shape 672"/>
          <p:cNvSpPr/>
          <p:nvPr/>
        </p:nvSpPr>
        <p:spPr>
          <a:xfrm>
            <a:off x="1648149" y="5643221"/>
            <a:ext cx="833216" cy="848943"/>
          </a:xfrm>
          <a:prstGeom prst="rightArrow">
            <a:avLst>
              <a:gd name="adj1" fmla="val 32000"/>
              <a:gd name="adj2" fmla="val 65208"/>
            </a:avLst>
          </a:prstGeom>
          <a:solidFill>
            <a:srgbClr val="8881F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73" name="Shape 673"/>
          <p:cNvSpPr/>
          <p:nvPr/>
        </p:nvSpPr>
        <p:spPr>
          <a:xfrm>
            <a:off x="10263172" y="3113439"/>
            <a:ext cx="1875918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%eax: ?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%rip: 0x195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" name="Shape 68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26466">
              <a:defRPr sz="584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600" dirty="0">
                <a:solidFill>
                  <a:srgbClr val="FFFFFF"/>
                </a:solidFill>
              </a:rPr>
              <a:t>Thread </a:t>
            </a:r>
            <a:r>
              <a:rPr lang="en-US" sz="6600" dirty="0" err="1">
                <a:solidFill>
                  <a:srgbClr val="FFFFFF"/>
                </a:solidFill>
              </a:rPr>
              <a:t>SchedulE</a:t>
            </a:r>
            <a:r>
              <a:rPr lang="en-US" sz="6600" dirty="0">
                <a:solidFill>
                  <a:srgbClr val="FFFFFF"/>
                </a:solidFill>
              </a:rPr>
              <a:t> </a:t>
            </a:r>
            <a:r>
              <a:rPr lang="en-US" sz="6600" dirty="0" smtClean="0">
                <a:solidFill>
                  <a:srgbClr val="FFFFFF"/>
                </a:solidFill>
              </a:rPr>
              <a:t>#2</a:t>
            </a:r>
            <a:endParaRPr sz="6600" dirty="0">
              <a:solidFill>
                <a:srgbClr val="FFFFFF"/>
              </a:solidFill>
            </a:endParaRPr>
          </a:p>
        </p:txBody>
      </p:sp>
      <p:sp>
        <p:nvSpPr>
          <p:cNvPr id="689" name="Shape 689"/>
          <p:cNvSpPr>
            <a:spLocks noGrp="1"/>
          </p:cNvSpPr>
          <p:nvPr>
            <p:ph type="body" idx="4294967295"/>
          </p:nvPr>
        </p:nvSpPr>
        <p:spPr>
          <a:xfrm>
            <a:off x="3060866" y="4734700"/>
            <a:ext cx="7854950" cy="1965325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0x195  mov </a:t>
            </a:r>
            <a:r>
              <a:rPr sz="380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  <a:r>
              <a:rPr sz="38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, </a:t>
            </a:r>
            <a:r>
              <a:rPr sz="380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</a:p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0x19a  add $0x1, </a:t>
            </a:r>
            <a:r>
              <a:rPr sz="3800" dirty="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endParaRPr sz="3800" dirty="0">
              <a:solidFill>
                <a:srgbClr val="FFFFFF"/>
              </a:solidFill>
              <a:latin typeface="Menlo"/>
              <a:ea typeface="Menlo"/>
              <a:cs typeface="Menlo"/>
              <a:sym typeface="Menlo"/>
            </a:endParaRPr>
          </a:p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0x19d  mov </a:t>
            </a:r>
            <a:r>
              <a:rPr sz="3800" dirty="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, </a:t>
            </a:r>
            <a:r>
              <a:rPr sz="3800" dirty="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</a:p>
        </p:txBody>
      </p:sp>
      <p:sp>
        <p:nvSpPr>
          <p:cNvPr id="690" name="Shape 690"/>
          <p:cNvSpPr/>
          <p:nvPr/>
        </p:nvSpPr>
        <p:spPr>
          <a:xfrm>
            <a:off x="7395435" y="2481246"/>
            <a:ext cx="2204935" cy="1553555"/>
          </a:xfrm>
          <a:prstGeom prst="rect">
            <a:avLst/>
          </a:prstGeom>
          <a:solidFill>
            <a:srgbClr val="DCDEE0"/>
          </a:solidFill>
          <a:ln w="889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91" name="Shape 691"/>
          <p:cNvSpPr/>
          <p:nvPr/>
        </p:nvSpPr>
        <p:spPr>
          <a:xfrm>
            <a:off x="10148961" y="2481246"/>
            <a:ext cx="2204934" cy="1553555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92" name="Shape 692"/>
          <p:cNvSpPr/>
          <p:nvPr/>
        </p:nvSpPr>
        <p:spPr>
          <a:xfrm>
            <a:off x="7732397" y="1914198"/>
            <a:ext cx="153101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Thread 1</a:t>
            </a:r>
          </a:p>
        </p:txBody>
      </p:sp>
      <p:sp>
        <p:nvSpPr>
          <p:cNvPr id="693" name="Shape 693"/>
          <p:cNvSpPr/>
          <p:nvPr/>
        </p:nvSpPr>
        <p:spPr>
          <a:xfrm>
            <a:off x="10485923" y="1914198"/>
            <a:ext cx="153101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Thread 2</a:t>
            </a:r>
          </a:p>
        </p:txBody>
      </p:sp>
      <p:sp>
        <p:nvSpPr>
          <p:cNvPr id="694" name="Shape 694"/>
          <p:cNvSpPr/>
          <p:nvPr/>
        </p:nvSpPr>
        <p:spPr>
          <a:xfrm>
            <a:off x="7469172" y="2757958"/>
            <a:ext cx="1875918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%eax: ?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%rip: 0x195</a:t>
            </a:r>
          </a:p>
        </p:txBody>
      </p:sp>
      <p:sp>
        <p:nvSpPr>
          <p:cNvPr id="695" name="Shape 695"/>
          <p:cNvSpPr/>
          <p:nvPr/>
        </p:nvSpPr>
        <p:spPr>
          <a:xfrm>
            <a:off x="1471212" y="2230908"/>
            <a:ext cx="2866877" cy="187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 b="1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State: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  <a:r>
              <a:rPr sz="30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: 100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r>
              <a:rPr sz="30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: 101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%rip = 0x19d</a:t>
            </a:r>
          </a:p>
        </p:txBody>
      </p:sp>
      <p:sp>
        <p:nvSpPr>
          <p:cNvPr id="696" name="Shape 696"/>
          <p:cNvSpPr/>
          <p:nvPr/>
        </p:nvSpPr>
        <p:spPr>
          <a:xfrm>
            <a:off x="5103762" y="2370608"/>
            <a:ext cx="1884579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process</a:t>
            </a:r>
          </a:p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control</a:t>
            </a:r>
          </a:p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blocks:</a:t>
            </a:r>
          </a:p>
        </p:txBody>
      </p:sp>
      <p:sp>
        <p:nvSpPr>
          <p:cNvPr id="697" name="Shape 697"/>
          <p:cNvSpPr/>
          <p:nvPr/>
        </p:nvSpPr>
        <p:spPr>
          <a:xfrm>
            <a:off x="830934" y="5985261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T1</a:t>
            </a:r>
          </a:p>
        </p:txBody>
      </p:sp>
      <p:sp>
        <p:nvSpPr>
          <p:cNvPr id="698" name="Shape 698"/>
          <p:cNvSpPr/>
          <p:nvPr/>
        </p:nvSpPr>
        <p:spPr>
          <a:xfrm>
            <a:off x="1648149" y="5884640"/>
            <a:ext cx="833216" cy="848943"/>
          </a:xfrm>
          <a:prstGeom prst="rightArrow">
            <a:avLst>
              <a:gd name="adj1" fmla="val 32000"/>
              <a:gd name="adj2" fmla="val 65208"/>
            </a:avLst>
          </a:prstGeom>
          <a:solidFill>
            <a:srgbClr val="8881F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99" name="Shape 699"/>
          <p:cNvSpPr/>
          <p:nvPr/>
        </p:nvSpPr>
        <p:spPr>
          <a:xfrm>
            <a:off x="10263172" y="2757958"/>
            <a:ext cx="1875918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%eax: ?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%rip: 0x195</a:t>
            </a:r>
          </a:p>
        </p:txBody>
      </p:sp>
      <p:sp>
        <p:nvSpPr>
          <p:cNvPr id="700" name="Shape 700"/>
          <p:cNvSpPr/>
          <p:nvPr/>
        </p:nvSpPr>
        <p:spPr>
          <a:xfrm>
            <a:off x="851395" y="7428217"/>
            <a:ext cx="10105330" cy="1210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200" b="1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7200" b="1" dirty="0" smtClean="0">
                <a:solidFill>
                  <a:schemeClr val="bg1"/>
                </a:solidFill>
              </a:rPr>
              <a:t>Thread </a:t>
            </a:r>
            <a:r>
              <a:rPr sz="7200" b="1" dirty="0" smtClean="0">
                <a:solidFill>
                  <a:schemeClr val="bg1"/>
                </a:solidFill>
              </a:rPr>
              <a:t>Context </a:t>
            </a:r>
            <a:r>
              <a:rPr sz="7200" b="1" dirty="0">
                <a:solidFill>
                  <a:schemeClr val="bg1"/>
                </a:solidFill>
              </a:rPr>
              <a:t>Switch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" name="Shape 70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26466">
              <a:defRPr sz="584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600" dirty="0">
                <a:solidFill>
                  <a:srgbClr val="FFFFFF"/>
                </a:solidFill>
              </a:rPr>
              <a:t>Thread </a:t>
            </a:r>
            <a:r>
              <a:rPr lang="en-US" sz="6600" dirty="0" err="1">
                <a:solidFill>
                  <a:srgbClr val="FFFFFF"/>
                </a:solidFill>
              </a:rPr>
              <a:t>SchedulE</a:t>
            </a:r>
            <a:r>
              <a:rPr lang="en-US" sz="6600" dirty="0">
                <a:solidFill>
                  <a:srgbClr val="FFFFFF"/>
                </a:solidFill>
              </a:rPr>
              <a:t> #2</a:t>
            </a:r>
            <a:endParaRPr sz="6600" dirty="0">
              <a:solidFill>
                <a:srgbClr val="FFFFFF"/>
              </a:solidFill>
            </a:endParaRPr>
          </a:p>
        </p:txBody>
      </p:sp>
      <p:sp>
        <p:nvSpPr>
          <p:cNvPr id="703" name="Shape 703"/>
          <p:cNvSpPr>
            <a:spLocks noGrp="1"/>
          </p:cNvSpPr>
          <p:nvPr>
            <p:ph type="body" idx="4294967295"/>
          </p:nvPr>
        </p:nvSpPr>
        <p:spPr>
          <a:xfrm>
            <a:off x="3346181" y="5156200"/>
            <a:ext cx="7854950" cy="1965325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0x195  mov </a:t>
            </a:r>
            <a:r>
              <a:rPr sz="3800" dirty="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, </a:t>
            </a:r>
            <a:r>
              <a:rPr sz="3800" dirty="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</a:p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0x19a  add $0x1, </a:t>
            </a:r>
            <a:r>
              <a:rPr sz="3800" dirty="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endParaRPr sz="3800" dirty="0">
              <a:solidFill>
                <a:srgbClr val="FFFFFF"/>
              </a:solidFill>
              <a:latin typeface="Menlo"/>
              <a:ea typeface="Menlo"/>
              <a:cs typeface="Menlo"/>
              <a:sym typeface="Menlo"/>
            </a:endParaRPr>
          </a:p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0x19d  mov </a:t>
            </a:r>
            <a:r>
              <a:rPr sz="3800" dirty="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, </a:t>
            </a:r>
            <a:r>
              <a:rPr sz="3800" dirty="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</a:p>
        </p:txBody>
      </p:sp>
      <p:sp>
        <p:nvSpPr>
          <p:cNvPr id="704" name="Shape 704"/>
          <p:cNvSpPr/>
          <p:nvPr/>
        </p:nvSpPr>
        <p:spPr>
          <a:xfrm>
            <a:off x="7395435" y="2646227"/>
            <a:ext cx="2204935" cy="1553555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05" name="Shape 705"/>
          <p:cNvSpPr/>
          <p:nvPr/>
        </p:nvSpPr>
        <p:spPr>
          <a:xfrm>
            <a:off x="10148961" y="2646227"/>
            <a:ext cx="2204934" cy="1553555"/>
          </a:xfrm>
          <a:prstGeom prst="rect">
            <a:avLst/>
          </a:prstGeom>
          <a:solidFill>
            <a:srgbClr val="DCDEE0"/>
          </a:solidFill>
          <a:ln w="889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06" name="Shape 706"/>
          <p:cNvSpPr/>
          <p:nvPr/>
        </p:nvSpPr>
        <p:spPr>
          <a:xfrm>
            <a:off x="7732397" y="2079179"/>
            <a:ext cx="153101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Thread 1</a:t>
            </a:r>
          </a:p>
        </p:txBody>
      </p:sp>
      <p:sp>
        <p:nvSpPr>
          <p:cNvPr id="707" name="Shape 707"/>
          <p:cNvSpPr/>
          <p:nvPr/>
        </p:nvSpPr>
        <p:spPr>
          <a:xfrm>
            <a:off x="10485923" y="2079179"/>
            <a:ext cx="153101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Thread 2</a:t>
            </a:r>
          </a:p>
        </p:txBody>
      </p:sp>
      <p:sp>
        <p:nvSpPr>
          <p:cNvPr id="708" name="Shape 708"/>
          <p:cNvSpPr/>
          <p:nvPr/>
        </p:nvSpPr>
        <p:spPr>
          <a:xfrm>
            <a:off x="7469172" y="2922939"/>
            <a:ext cx="1894079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%eax: 101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%rip: 0x19d</a:t>
            </a:r>
          </a:p>
        </p:txBody>
      </p:sp>
      <p:sp>
        <p:nvSpPr>
          <p:cNvPr id="709" name="Shape 709"/>
          <p:cNvSpPr/>
          <p:nvPr/>
        </p:nvSpPr>
        <p:spPr>
          <a:xfrm>
            <a:off x="1471212" y="2395889"/>
            <a:ext cx="2866877" cy="187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State: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  <a:r>
              <a:rPr sz="30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: 100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r>
              <a:rPr sz="30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: ?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%rip = 0x195</a:t>
            </a:r>
          </a:p>
        </p:txBody>
      </p:sp>
      <p:sp>
        <p:nvSpPr>
          <p:cNvPr id="710" name="Shape 710"/>
          <p:cNvSpPr/>
          <p:nvPr/>
        </p:nvSpPr>
        <p:spPr>
          <a:xfrm>
            <a:off x="5103762" y="2535589"/>
            <a:ext cx="1884579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process</a:t>
            </a:r>
          </a:p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control</a:t>
            </a:r>
          </a:p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blocks:</a:t>
            </a:r>
          </a:p>
        </p:txBody>
      </p:sp>
      <p:sp>
        <p:nvSpPr>
          <p:cNvPr id="711" name="Shape 711"/>
          <p:cNvSpPr/>
          <p:nvPr/>
        </p:nvSpPr>
        <p:spPr>
          <a:xfrm>
            <a:off x="830934" y="5007242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T2</a:t>
            </a:r>
          </a:p>
        </p:txBody>
      </p:sp>
      <p:sp>
        <p:nvSpPr>
          <p:cNvPr id="712" name="Shape 712"/>
          <p:cNvSpPr/>
          <p:nvPr/>
        </p:nvSpPr>
        <p:spPr>
          <a:xfrm>
            <a:off x="1648149" y="4906621"/>
            <a:ext cx="833216" cy="848943"/>
          </a:xfrm>
          <a:prstGeom prst="rightArrow">
            <a:avLst>
              <a:gd name="adj1" fmla="val 32000"/>
              <a:gd name="adj2" fmla="val 65208"/>
            </a:avLst>
          </a:prstGeom>
          <a:solidFill>
            <a:srgbClr val="8881F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13" name="Shape 713"/>
          <p:cNvSpPr/>
          <p:nvPr/>
        </p:nvSpPr>
        <p:spPr>
          <a:xfrm>
            <a:off x="10263172" y="2922939"/>
            <a:ext cx="1875918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%eax: ?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%rip: 0x195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" name="Shape 72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26466">
              <a:defRPr sz="584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600" dirty="0">
                <a:solidFill>
                  <a:srgbClr val="FFFFFF"/>
                </a:solidFill>
              </a:rPr>
              <a:t>Thread </a:t>
            </a:r>
            <a:r>
              <a:rPr lang="en-US" sz="6600" dirty="0" err="1">
                <a:solidFill>
                  <a:srgbClr val="FFFFFF"/>
                </a:solidFill>
              </a:rPr>
              <a:t>SchedulE</a:t>
            </a:r>
            <a:r>
              <a:rPr lang="en-US" sz="6600" dirty="0">
                <a:solidFill>
                  <a:srgbClr val="FFFFFF"/>
                </a:solidFill>
              </a:rPr>
              <a:t> #2</a:t>
            </a:r>
            <a:endParaRPr sz="6600" dirty="0">
              <a:solidFill>
                <a:srgbClr val="FFFFFF"/>
              </a:solidFill>
            </a:endParaRPr>
          </a:p>
        </p:txBody>
      </p:sp>
      <p:sp>
        <p:nvSpPr>
          <p:cNvPr id="730" name="Shape 730"/>
          <p:cNvSpPr>
            <a:spLocks noGrp="1"/>
          </p:cNvSpPr>
          <p:nvPr>
            <p:ph type="body" idx="4294967295"/>
          </p:nvPr>
        </p:nvSpPr>
        <p:spPr>
          <a:xfrm>
            <a:off x="2830022" y="5087381"/>
            <a:ext cx="7854950" cy="1965325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0x195  mov </a:t>
            </a:r>
            <a:r>
              <a:rPr sz="380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  <a:r>
              <a:rPr sz="38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, </a:t>
            </a:r>
            <a:r>
              <a:rPr sz="380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</a:p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0x19a  add $0x1, </a:t>
            </a:r>
            <a:r>
              <a:rPr sz="380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endParaRPr sz="3800">
              <a:solidFill>
                <a:srgbClr val="FFFFFF"/>
              </a:solidFill>
              <a:latin typeface="Menlo"/>
              <a:ea typeface="Menlo"/>
              <a:cs typeface="Menlo"/>
              <a:sym typeface="Menlo"/>
            </a:endParaRPr>
          </a:p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0x19d  mov </a:t>
            </a:r>
            <a:r>
              <a:rPr sz="380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r>
              <a:rPr sz="38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, </a:t>
            </a:r>
            <a:r>
              <a:rPr sz="380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</a:p>
        </p:txBody>
      </p:sp>
      <p:sp>
        <p:nvSpPr>
          <p:cNvPr id="731" name="Shape 731"/>
          <p:cNvSpPr/>
          <p:nvPr/>
        </p:nvSpPr>
        <p:spPr>
          <a:xfrm>
            <a:off x="7395435" y="2741477"/>
            <a:ext cx="2204935" cy="1553555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32" name="Shape 732"/>
          <p:cNvSpPr/>
          <p:nvPr/>
        </p:nvSpPr>
        <p:spPr>
          <a:xfrm>
            <a:off x="10148961" y="2741477"/>
            <a:ext cx="2204934" cy="1553555"/>
          </a:xfrm>
          <a:prstGeom prst="rect">
            <a:avLst/>
          </a:prstGeom>
          <a:solidFill>
            <a:srgbClr val="DCDEE0"/>
          </a:solidFill>
          <a:ln w="889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33" name="Shape 733"/>
          <p:cNvSpPr/>
          <p:nvPr/>
        </p:nvSpPr>
        <p:spPr>
          <a:xfrm>
            <a:off x="7732397" y="2174429"/>
            <a:ext cx="153101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Thread 1</a:t>
            </a:r>
          </a:p>
        </p:txBody>
      </p:sp>
      <p:sp>
        <p:nvSpPr>
          <p:cNvPr id="734" name="Shape 734"/>
          <p:cNvSpPr/>
          <p:nvPr/>
        </p:nvSpPr>
        <p:spPr>
          <a:xfrm>
            <a:off x="10485923" y="2174429"/>
            <a:ext cx="153101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Thread 2</a:t>
            </a:r>
          </a:p>
        </p:txBody>
      </p:sp>
      <p:sp>
        <p:nvSpPr>
          <p:cNvPr id="735" name="Shape 735"/>
          <p:cNvSpPr/>
          <p:nvPr/>
        </p:nvSpPr>
        <p:spPr>
          <a:xfrm>
            <a:off x="7469172" y="3018189"/>
            <a:ext cx="1894079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%eax: 101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%rip: 0x19d</a:t>
            </a:r>
          </a:p>
        </p:txBody>
      </p:sp>
      <p:sp>
        <p:nvSpPr>
          <p:cNvPr id="736" name="Shape 736"/>
          <p:cNvSpPr/>
          <p:nvPr/>
        </p:nvSpPr>
        <p:spPr>
          <a:xfrm>
            <a:off x="1471212" y="2491139"/>
            <a:ext cx="2866877" cy="187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State: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  <a:r>
              <a:rPr sz="30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: 100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r>
              <a:rPr sz="30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: 100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%rip = 0x19a</a:t>
            </a:r>
          </a:p>
        </p:txBody>
      </p:sp>
      <p:sp>
        <p:nvSpPr>
          <p:cNvPr id="737" name="Shape 737"/>
          <p:cNvSpPr/>
          <p:nvPr/>
        </p:nvSpPr>
        <p:spPr>
          <a:xfrm>
            <a:off x="5103762" y="2630839"/>
            <a:ext cx="1884579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process</a:t>
            </a:r>
          </a:p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control</a:t>
            </a:r>
          </a:p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blocks:</a:t>
            </a:r>
          </a:p>
        </p:txBody>
      </p:sp>
      <p:sp>
        <p:nvSpPr>
          <p:cNvPr id="738" name="Shape 738"/>
          <p:cNvSpPr/>
          <p:nvPr/>
        </p:nvSpPr>
        <p:spPr>
          <a:xfrm>
            <a:off x="830934" y="5635892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T2</a:t>
            </a:r>
          </a:p>
        </p:txBody>
      </p:sp>
      <p:sp>
        <p:nvSpPr>
          <p:cNvPr id="739" name="Shape 739"/>
          <p:cNvSpPr/>
          <p:nvPr/>
        </p:nvSpPr>
        <p:spPr>
          <a:xfrm>
            <a:off x="1648149" y="5535271"/>
            <a:ext cx="833216" cy="848943"/>
          </a:xfrm>
          <a:prstGeom prst="rightArrow">
            <a:avLst>
              <a:gd name="adj1" fmla="val 32000"/>
              <a:gd name="adj2" fmla="val 65208"/>
            </a:avLst>
          </a:prstGeom>
          <a:solidFill>
            <a:srgbClr val="8881F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40" name="Shape 740"/>
          <p:cNvSpPr/>
          <p:nvPr/>
        </p:nvSpPr>
        <p:spPr>
          <a:xfrm>
            <a:off x="10263172" y="3018189"/>
            <a:ext cx="1875918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%eax: ?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%rip: 0x195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3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2384658"/>
            <a:ext cx="13007294" cy="6749548"/>
          </a:xfrm>
          <a:prstGeom prst="rect">
            <a:avLst/>
          </a:prstGeom>
          <a:ln w="12700">
            <a:miter lim="400000"/>
          </a:ln>
        </p:spPr>
      </p:pic>
      <p:sp>
        <p:nvSpPr>
          <p:cNvPr id="194" name="Shape 194"/>
          <p:cNvSpPr/>
          <p:nvPr/>
        </p:nvSpPr>
        <p:spPr>
          <a:xfrm>
            <a:off x="1514820" y="9223665"/>
            <a:ext cx="9972904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 u="sng">
                <a:hlinkClick r:id="rId3"/>
              </a:defRPr>
            </a:lvl1pPr>
          </a:lstStyle>
          <a:p>
            <a:pPr lvl="0">
              <a:defRPr u="none">
                <a:solidFill>
                  <a:srgbClr val="000000"/>
                </a:solidFill>
              </a:defRPr>
            </a:pPr>
            <a:r>
              <a:rPr u="sng">
                <a:solidFill>
                  <a:srgbClr val="FFFFFF"/>
                </a:solidFill>
                <a:hlinkClick r:id="rId3"/>
              </a:rPr>
              <a:t>http://cacm.acm.org/magazines/2012/4/147359-cpu-db-recording-microprocessor-history/fulltext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for Concurrency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2" name="Shape 74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26466">
              <a:defRPr sz="584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600" dirty="0">
                <a:solidFill>
                  <a:srgbClr val="FFFFFF"/>
                </a:solidFill>
              </a:rPr>
              <a:t>Thread </a:t>
            </a:r>
            <a:r>
              <a:rPr lang="en-US" sz="6600" dirty="0" err="1">
                <a:solidFill>
                  <a:srgbClr val="FFFFFF"/>
                </a:solidFill>
              </a:rPr>
              <a:t>SchedulE</a:t>
            </a:r>
            <a:r>
              <a:rPr lang="en-US" sz="6600" dirty="0">
                <a:solidFill>
                  <a:srgbClr val="FFFFFF"/>
                </a:solidFill>
              </a:rPr>
              <a:t> #2</a:t>
            </a:r>
            <a:endParaRPr sz="6600" dirty="0">
              <a:solidFill>
                <a:srgbClr val="FFFFFF"/>
              </a:solidFill>
            </a:endParaRPr>
          </a:p>
        </p:txBody>
      </p:sp>
      <p:sp>
        <p:nvSpPr>
          <p:cNvPr id="743" name="Shape 743"/>
          <p:cNvSpPr>
            <a:spLocks noGrp="1"/>
          </p:cNvSpPr>
          <p:nvPr>
            <p:ph type="body" idx="4294967295"/>
          </p:nvPr>
        </p:nvSpPr>
        <p:spPr>
          <a:xfrm>
            <a:off x="3060866" y="4987758"/>
            <a:ext cx="7854950" cy="1965325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0x195  mov </a:t>
            </a:r>
            <a:r>
              <a:rPr sz="3800" dirty="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, </a:t>
            </a:r>
            <a:r>
              <a:rPr sz="3800" dirty="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</a:p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0x19a  add $0x1, </a:t>
            </a:r>
            <a:r>
              <a:rPr sz="3800" dirty="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endParaRPr sz="3800" dirty="0">
              <a:solidFill>
                <a:srgbClr val="FFFFFF"/>
              </a:solidFill>
              <a:latin typeface="Menlo"/>
              <a:ea typeface="Menlo"/>
              <a:cs typeface="Menlo"/>
              <a:sym typeface="Menlo"/>
            </a:endParaRPr>
          </a:p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0x19d  mov </a:t>
            </a:r>
            <a:r>
              <a:rPr sz="3800" dirty="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, </a:t>
            </a:r>
            <a:r>
              <a:rPr sz="3800" dirty="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</a:p>
        </p:txBody>
      </p:sp>
      <p:sp>
        <p:nvSpPr>
          <p:cNvPr id="744" name="Shape 744"/>
          <p:cNvSpPr/>
          <p:nvPr/>
        </p:nvSpPr>
        <p:spPr>
          <a:xfrm>
            <a:off x="7395435" y="2703377"/>
            <a:ext cx="2204935" cy="1553555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45" name="Shape 745"/>
          <p:cNvSpPr/>
          <p:nvPr/>
        </p:nvSpPr>
        <p:spPr>
          <a:xfrm>
            <a:off x="10148961" y="2703377"/>
            <a:ext cx="2204934" cy="1553555"/>
          </a:xfrm>
          <a:prstGeom prst="rect">
            <a:avLst/>
          </a:prstGeom>
          <a:solidFill>
            <a:srgbClr val="DCDEE0"/>
          </a:solidFill>
          <a:ln w="889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46" name="Shape 746"/>
          <p:cNvSpPr/>
          <p:nvPr/>
        </p:nvSpPr>
        <p:spPr>
          <a:xfrm>
            <a:off x="7732397" y="2136329"/>
            <a:ext cx="153101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Thread 1</a:t>
            </a:r>
          </a:p>
        </p:txBody>
      </p:sp>
      <p:sp>
        <p:nvSpPr>
          <p:cNvPr id="747" name="Shape 747"/>
          <p:cNvSpPr/>
          <p:nvPr/>
        </p:nvSpPr>
        <p:spPr>
          <a:xfrm>
            <a:off x="10485923" y="2136329"/>
            <a:ext cx="153101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Thread 2</a:t>
            </a:r>
          </a:p>
        </p:txBody>
      </p:sp>
      <p:sp>
        <p:nvSpPr>
          <p:cNvPr id="748" name="Shape 748"/>
          <p:cNvSpPr/>
          <p:nvPr/>
        </p:nvSpPr>
        <p:spPr>
          <a:xfrm>
            <a:off x="7469172" y="2980089"/>
            <a:ext cx="1894079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%eax: 101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%rip: 0x19d</a:t>
            </a:r>
          </a:p>
        </p:txBody>
      </p:sp>
      <p:sp>
        <p:nvSpPr>
          <p:cNvPr id="749" name="Shape 749"/>
          <p:cNvSpPr/>
          <p:nvPr/>
        </p:nvSpPr>
        <p:spPr>
          <a:xfrm>
            <a:off x="1471212" y="2453039"/>
            <a:ext cx="2866877" cy="187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State: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  <a:r>
              <a:rPr sz="30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: 100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r>
              <a:rPr sz="30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: 101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%rip = 0x19d</a:t>
            </a:r>
          </a:p>
        </p:txBody>
      </p:sp>
      <p:sp>
        <p:nvSpPr>
          <p:cNvPr id="750" name="Shape 750"/>
          <p:cNvSpPr/>
          <p:nvPr/>
        </p:nvSpPr>
        <p:spPr>
          <a:xfrm>
            <a:off x="5103762" y="2592739"/>
            <a:ext cx="1884579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process</a:t>
            </a:r>
          </a:p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control</a:t>
            </a:r>
          </a:p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blocks:</a:t>
            </a:r>
          </a:p>
        </p:txBody>
      </p:sp>
      <p:sp>
        <p:nvSpPr>
          <p:cNvPr id="751" name="Shape 751"/>
          <p:cNvSpPr/>
          <p:nvPr/>
        </p:nvSpPr>
        <p:spPr>
          <a:xfrm>
            <a:off x="830934" y="6207392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T2</a:t>
            </a:r>
          </a:p>
        </p:txBody>
      </p:sp>
      <p:sp>
        <p:nvSpPr>
          <p:cNvPr id="752" name="Shape 752"/>
          <p:cNvSpPr/>
          <p:nvPr/>
        </p:nvSpPr>
        <p:spPr>
          <a:xfrm>
            <a:off x="1648149" y="6106771"/>
            <a:ext cx="833216" cy="848943"/>
          </a:xfrm>
          <a:prstGeom prst="rightArrow">
            <a:avLst>
              <a:gd name="adj1" fmla="val 32000"/>
              <a:gd name="adj2" fmla="val 65208"/>
            </a:avLst>
          </a:prstGeom>
          <a:solidFill>
            <a:srgbClr val="8881F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53" name="Shape 753"/>
          <p:cNvSpPr/>
          <p:nvPr/>
        </p:nvSpPr>
        <p:spPr>
          <a:xfrm>
            <a:off x="10263172" y="2980089"/>
            <a:ext cx="1875918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%eax: ?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%rip: 0x195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" name="Shape 75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26466">
              <a:defRPr sz="584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600" dirty="0">
                <a:solidFill>
                  <a:srgbClr val="FFFFFF"/>
                </a:solidFill>
              </a:rPr>
              <a:t>Thread </a:t>
            </a:r>
            <a:r>
              <a:rPr lang="en-US" sz="6600" dirty="0" err="1">
                <a:solidFill>
                  <a:srgbClr val="FFFFFF"/>
                </a:solidFill>
              </a:rPr>
              <a:t>SchedulE</a:t>
            </a:r>
            <a:r>
              <a:rPr lang="en-US" sz="6600" dirty="0">
                <a:solidFill>
                  <a:srgbClr val="FFFFFF"/>
                </a:solidFill>
              </a:rPr>
              <a:t> #2</a:t>
            </a:r>
            <a:endParaRPr sz="6600" dirty="0">
              <a:solidFill>
                <a:srgbClr val="FFFFFF"/>
              </a:solidFill>
            </a:endParaRPr>
          </a:p>
        </p:txBody>
      </p:sp>
      <p:sp>
        <p:nvSpPr>
          <p:cNvPr id="756" name="Shape 756"/>
          <p:cNvSpPr>
            <a:spLocks noGrp="1"/>
          </p:cNvSpPr>
          <p:nvPr>
            <p:ph type="body" idx="4294967295"/>
          </p:nvPr>
        </p:nvSpPr>
        <p:spPr>
          <a:xfrm>
            <a:off x="3060866" y="5102630"/>
            <a:ext cx="7854950" cy="1965325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0x195  mov </a:t>
            </a:r>
            <a:r>
              <a:rPr sz="3800" dirty="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, </a:t>
            </a:r>
            <a:r>
              <a:rPr sz="3800" dirty="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</a:p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0x19a  add $0x1, </a:t>
            </a:r>
            <a:r>
              <a:rPr sz="3800" dirty="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endParaRPr sz="3800" dirty="0">
              <a:solidFill>
                <a:srgbClr val="FFFFFF"/>
              </a:solidFill>
              <a:latin typeface="Menlo"/>
              <a:ea typeface="Menlo"/>
              <a:cs typeface="Menlo"/>
              <a:sym typeface="Menlo"/>
            </a:endParaRPr>
          </a:p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0x19d  mov </a:t>
            </a:r>
            <a:r>
              <a:rPr sz="3800" dirty="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, </a:t>
            </a:r>
            <a:r>
              <a:rPr sz="3800" dirty="0" smtClean="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  <a:r>
              <a:rPr lang="en-US" sz="3800" dirty="0" smtClean="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A</a:t>
            </a:r>
            <a:endParaRPr sz="3800" dirty="0">
              <a:solidFill>
                <a:srgbClr val="1497FC"/>
              </a:solidFill>
              <a:latin typeface="Menlo"/>
              <a:ea typeface="Menlo"/>
              <a:cs typeface="Menlo"/>
              <a:sym typeface="Menlo"/>
            </a:endParaRPr>
          </a:p>
        </p:txBody>
      </p:sp>
      <p:sp>
        <p:nvSpPr>
          <p:cNvPr id="757" name="Shape 757"/>
          <p:cNvSpPr/>
          <p:nvPr/>
        </p:nvSpPr>
        <p:spPr>
          <a:xfrm>
            <a:off x="7395435" y="2859090"/>
            <a:ext cx="2204935" cy="1553555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58" name="Shape 758"/>
          <p:cNvSpPr/>
          <p:nvPr/>
        </p:nvSpPr>
        <p:spPr>
          <a:xfrm>
            <a:off x="10148961" y="2859090"/>
            <a:ext cx="2204934" cy="1553555"/>
          </a:xfrm>
          <a:prstGeom prst="rect">
            <a:avLst/>
          </a:prstGeom>
          <a:solidFill>
            <a:srgbClr val="DCDEE0"/>
          </a:solidFill>
          <a:ln w="889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59" name="Shape 759"/>
          <p:cNvSpPr/>
          <p:nvPr/>
        </p:nvSpPr>
        <p:spPr>
          <a:xfrm>
            <a:off x="7732397" y="2292042"/>
            <a:ext cx="153101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Thread 1</a:t>
            </a:r>
          </a:p>
        </p:txBody>
      </p:sp>
      <p:sp>
        <p:nvSpPr>
          <p:cNvPr id="760" name="Shape 760"/>
          <p:cNvSpPr/>
          <p:nvPr/>
        </p:nvSpPr>
        <p:spPr>
          <a:xfrm>
            <a:off x="10485923" y="2292042"/>
            <a:ext cx="153101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Thread 2</a:t>
            </a:r>
          </a:p>
        </p:txBody>
      </p:sp>
      <p:sp>
        <p:nvSpPr>
          <p:cNvPr id="761" name="Shape 761"/>
          <p:cNvSpPr/>
          <p:nvPr/>
        </p:nvSpPr>
        <p:spPr>
          <a:xfrm>
            <a:off x="7469172" y="3135802"/>
            <a:ext cx="1894079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%eax: 101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%rip: 0x19d</a:t>
            </a:r>
          </a:p>
        </p:txBody>
      </p:sp>
      <p:sp>
        <p:nvSpPr>
          <p:cNvPr id="762" name="Shape 762"/>
          <p:cNvSpPr/>
          <p:nvPr/>
        </p:nvSpPr>
        <p:spPr>
          <a:xfrm>
            <a:off x="1471212" y="2608752"/>
            <a:ext cx="2866877" cy="187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State: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  <a:r>
              <a:rPr sz="30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: 101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r>
              <a:rPr sz="30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: 101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%rip = 0x1a2</a:t>
            </a:r>
          </a:p>
        </p:txBody>
      </p:sp>
      <p:sp>
        <p:nvSpPr>
          <p:cNvPr id="763" name="Shape 763"/>
          <p:cNvSpPr/>
          <p:nvPr/>
        </p:nvSpPr>
        <p:spPr>
          <a:xfrm>
            <a:off x="5103762" y="2748452"/>
            <a:ext cx="1884579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process</a:t>
            </a:r>
          </a:p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control</a:t>
            </a:r>
          </a:p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blocks:</a:t>
            </a:r>
          </a:p>
        </p:txBody>
      </p:sp>
      <p:sp>
        <p:nvSpPr>
          <p:cNvPr id="764" name="Shape 764"/>
          <p:cNvSpPr/>
          <p:nvPr/>
        </p:nvSpPr>
        <p:spPr>
          <a:xfrm>
            <a:off x="830934" y="6744105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T2</a:t>
            </a:r>
          </a:p>
        </p:txBody>
      </p:sp>
      <p:sp>
        <p:nvSpPr>
          <p:cNvPr id="765" name="Shape 765"/>
          <p:cNvSpPr/>
          <p:nvPr/>
        </p:nvSpPr>
        <p:spPr>
          <a:xfrm>
            <a:off x="1648149" y="6643484"/>
            <a:ext cx="833216" cy="848943"/>
          </a:xfrm>
          <a:prstGeom prst="rightArrow">
            <a:avLst>
              <a:gd name="adj1" fmla="val 32000"/>
              <a:gd name="adj2" fmla="val 65208"/>
            </a:avLst>
          </a:prstGeom>
          <a:solidFill>
            <a:srgbClr val="8881F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66" name="Shape 766"/>
          <p:cNvSpPr/>
          <p:nvPr/>
        </p:nvSpPr>
        <p:spPr>
          <a:xfrm>
            <a:off x="10263172" y="3135802"/>
            <a:ext cx="1875918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%eax: ?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%rip: 0x195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" name="Shape 76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26466">
              <a:defRPr sz="584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600" dirty="0">
                <a:solidFill>
                  <a:srgbClr val="FFFFFF"/>
                </a:solidFill>
              </a:rPr>
              <a:t>Thread </a:t>
            </a:r>
            <a:r>
              <a:rPr lang="en-US" sz="6600" dirty="0" err="1">
                <a:solidFill>
                  <a:srgbClr val="FFFFFF"/>
                </a:solidFill>
              </a:rPr>
              <a:t>SchedulE</a:t>
            </a:r>
            <a:r>
              <a:rPr lang="en-US" sz="6600" dirty="0">
                <a:solidFill>
                  <a:srgbClr val="FFFFFF"/>
                </a:solidFill>
              </a:rPr>
              <a:t> #2</a:t>
            </a:r>
            <a:endParaRPr sz="6600" dirty="0">
              <a:solidFill>
                <a:srgbClr val="FFFFFF"/>
              </a:solidFill>
            </a:endParaRPr>
          </a:p>
        </p:txBody>
      </p:sp>
      <p:sp>
        <p:nvSpPr>
          <p:cNvPr id="769" name="Shape 769"/>
          <p:cNvSpPr>
            <a:spLocks noGrp="1"/>
          </p:cNvSpPr>
          <p:nvPr>
            <p:ph type="body" idx="4294967295"/>
          </p:nvPr>
        </p:nvSpPr>
        <p:spPr>
          <a:xfrm>
            <a:off x="2904650" y="5267467"/>
            <a:ext cx="7854950" cy="1965325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0x195  mov </a:t>
            </a:r>
            <a:r>
              <a:rPr sz="380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  <a:r>
              <a:rPr sz="38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, </a:t>
            </a:r>
            <a:r>
              <a:rPr sz="380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</a:p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0x19a  add $0x1, </a:t>
            </a:r>
            <a:r>
              <a:rPr sz="3800" dirty="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endParaRPr sz="3800" dirty="0">
              <a:solidFill>
                <a:srgbClr val="FFFFFF"/>
              </a:solidFill>
              <a:latin typeface="Menlo"/>
              <a:ea typeface="Menlo"/>
              <a:cs typeface="Menlo"/>
              <a:sym typeface="Menlo"/>
            </a:endParaRPr>
          </a:p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0x19d  mov </a:t>
            </a:r>
            <a:r>
              <a:rPr sz="3800" dirty="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, </a:t>
            </a:r>
            <a:r>
              <a:rPr sz="3800" dirty="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</a:p>
        </p:txBody>
      </p:sp>
      <p:sp>
        <p:nvSpPr>
          <p:cNvPr id="770" name="Shape 770"/>
          <p:cNvSpPr/>
          <p:nvPr/>
        </p:nvSpPr>
        <p:spPr>
          <a:xfrm>
            <a:off x="7395435" y="2819333"/>
            <a:ext cx="2204935" cy="1553555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71" name="Shape 771"/>
          <p:cNvSpPr/>
          <p:nvPr/>
        </p:nvSpPr>
        <p:spPr>
          <a:xfrm>
            <a:off x="10148961" y="2819333"/>
            <a:ext cx="2204934" cy="1553555"/>
          </a:xfrm>
          <a:prstGeom prst="rect">
            <a:avLst/>
          </a:prstGeom>
          <a:solidFill>
            <a:srgbClr val="DCDEE0"/>
          </a:solidFill>
          <a:ln w="889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72" name="Shape 772"/>
          <p:cNvSpPr/>
          <p:nvPr/>
        </p:nvSpPr>
        <p:spPr>
          <a:xfrm>
            <a:off x="7732397" y="2252285"/>
            <a:ext cx="153101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Thread 1</a:t>
            </a:r>
          </a:p>
        </p:txBody>
      </p:sp>
      <p:sp>
        <p:nvSpPr>
          <p:cNvPr id="773" name="Shape 773"/>
          <p:cNvSpPr/>
          <p:nvPr/>
        </p:nvSpPr>
        <p:spPr>
          <a:xfrm>
            <a:off x="10485923" y="2252285"/>
            <a:ext cx="153101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Thread 2</a:t>
            </a:r>
          </a:p>
        </p:txBody>
      </p:sp>
      <p:sp>
        <p:nvSpPr>
          <p:cNvPr id="774" name="Shape 774"/>
          <p:cNvSpPr/>
          <p:nvPr/>
        </p:nvSpPr>
        <p:spPr>
          <a:xfrm>
            <a:off x="7469172" y="3096045"/>
            <a:ext cx="1894079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%eax: 101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%rip: 0x19d</a:t>
            </a:r>
          </a:p>
        </p:txBody>
      </p:sp>
      <p:sp>
        <p:nvSpPr>
          <p:cNvPr id="775" name="Shape 775"/>
          <p:cNvSpPr/>
          <p:nvPr/>
        </p:nvSpPr>
        <p:spPr>
          <a:xfrm>
            <a:off x="1471212" y="2568995"/>
            <a:ext cx="2866877" cy="187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State: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  <a:r>
              <a:rPr sz="30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: 101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r>
              <a:rPr sz="30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: 101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%rip = 0x1a2</a:t>
            </a:r>
          </a:p>
        </p:txBody>
      </p:sp>
      <p:sp>
        <p:nvSpPr>
          <p:cNvPr id="776" name="Shape 776"/>
          <p:cNvSpPr/>
          <p:nvPr/>
        </p:nvSpPr>
        <p:spPr>
          <a:xfrm>
            <a:off x="5103762" y="2708695"/>
            <a:ext cx="1884579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process</a:t>
            </a:r>
          </a:p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control</a:t>
            </a:r>
          </a:p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blocks:</a:t>
            </a:r>
          </a:p>
        </p:txBody>
      </p:sp>
      <p:sp>
        <p:nvSpPr>
          <p:cNvPr id="777" name="Shape 777"/>
          <p:cNvSpPr/>
          <p:nvPr/>
        </p:nvSpPr>
        <p:spPr>
          <a:xfrm>
            <a:off x="830934" y="6704348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T2</a:t>
            </a:r>
          </a:p>
        </p:txBody>
      </p:sp>
      <p:sp>
        <p:nvSpPr>
          <p:cNvPr id="778" name="Shape 778"/>
          <p:cNvSpPr/>
          <p:nvPr/>
        </p:nvSpPr>
        <p:spPr>
          <a:xfrm>
            <a:off x="1648149" y="6603727"/>
            <a:ext cx="833216" cy="848943"/>
          </a:xfrm>
          <a:prstGeom prst="rightArrow">
            <a:avLst>
              <a:gd name="adj1" fmla="val 32000"/>
              <a:gd name="adj2" fmla="val 65208"/>
            </a:avLst>
          </a:prstGeom>
          <a:solidFill>
            <a:srgbClr val="8881F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79" name="Shape 779"/>
          <p:cNvSpPr/>
          <p:nvPr/>
        </p:nvSpPr>
        <p:spPr>
          <a:xfrm>
            <a:off x="10263172" y="3096045"/>
            <a:ext cx="1875918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%eax: ?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%rip: 0x195</a:t>
            </a:r>
          </a:p>
        </p:txBody>
      </p:sp>
      <p:sp>
        <p:nvSpPr>
          <p:cNvPr id="780" name="Shape 780"/>
          <p:cNvSpPr/>
          <p:nvPr/>
        </p:nvSpPr>
        <p:spPr>
          <a:xfrm>
            <a:off x="993387" y="7975956"/>
            <a:ext cx="10105330" cy="1210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200" b="1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7200" b="1" dirty="0" smtClean="0">
                <a:solidFill>
                  <a:schemeClr val="bg1"/>
                </a:solidFill>
              </a:rPr>
              <a:t>Thread </a:t>
            </a:r>
            <a:r>
              <a:rPr sz="7200" b="1" dirty="0" smtClean="0">
                <a:solidFill>
                  <a:schemeClr val="bg1"/>
                </a:solidFill>
              </a:rPr>
              <a:t>Context </a:t>
            </a:r>
            <a:r>
              <a:rPr sz="7200" b="1" dirty="0">
                <a:solidFill>
                  <a:schemeClr val="bg1"/>
                </a:solidFill>
              </a:rPr>
              <a:t>Switch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Shape 78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26466">
              <a:defRPr sz="584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600" dirty="0">
                <a:solidFill>
                  <a:srgbClr val="FFFFFF"/>
                </a:solidFill>
              </a:rPr>
              <a:t>Thread </a:t>
            </a:r>
            <a:r>
              <a:rPr lang="en-US" sz="6600" dirty="0" err="1">
                <a:solidFill>
                  <a:srgbClr val="FFFFFF"/>
                </a:solidFill>
              </a:rPr>
              <a:t>SchedulE</a:t>
            </a:r>
            <a:r>
              <a:rPr lang="en-US" sz="6600" dirty="0">
                <a:solidFill>
                  <a:srgbClr val="FFFFFF"/>
                </a:solidFill>
              </a:rPr>
              <a:t> #2</a:t>
            </a:r>
            <a:endParaRPr sz="6600" dirty="0">
              <a:solidFill>
                <a:srgbClr val="FFFFFF"/>
              </a:solidFill>
            </a:endParaRPr>
          </a:p>
        </p:txBody>
      </p:sp>
      <p:sp>
        <p:nvSpPr>
          <p:cNvPr id="783" name="Shape 783"/>
          <p:cNvSpPr>
            <a:spLocks noGrp="1"/>
          </p:cNvSpPr>
          <p:nvPr>
            <p:ph type="body" idx="4294967295"/>
          </p:nvPr>
        </p:nvSpPr>
        <p:spPr>
          <a:xfrm>
            <a:off x="2889400" y="5079203"/>
            <a:ext cx="7854950" cy="1965325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0x195  mov </a:t>
            </a:r>
            <a:r>
              <a:rPr sz="380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  <a:r>
              <a:rPr sz="38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, </a:t>
            </a:r>
            <a:r>
              <a:rPr sz="380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</a:p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0x19a  add $0x1, </a:t>
            </a:r>
            <a:r>
              <a:rPr sz="3800" dirty="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endParaRPr sz="3800" dirty="0">
              <a:solidFill>
                <a:srgbClr val="FFFFFF"/>
              </a:solidFill>
              <a:latin typeface="Menlo"/>
              <a:ea typeface="Menlo"/>
              <a:cs typeface="Menlo"/>
              <a:sym typeface="Menlo"/>
            </a:endParaRPr>
          </a:p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0x19d  mov </a:t>
            </a:r>
            <a:r>
              <a:rPr sz="3800" dirty="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, </a:t>
            </a:r>
            <a:r>
              <a:rPr sz="3800" dirty="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</a:p>
        </p:txBody>
      </p:sp>
      <p:sp>
        <p:nvSpPr>
          <p:cNvPr id="784" name="Shape 784"/>
          <p:cNvSpPr/>
          <p:nvPr/>
        </p:nvSpPr>
        <p:spPr>
          <a:xfrm>
            <a:off x="7395435" y="2799455"/>
            <a:ext cx="2204935" cy="1553555"/>
          </a:xfrm>
          <a:prstGeom prst="rect">
            <a:avLst/>
          </a:prstGeom>
          <a:solidFill>
            <a:srgbClr val="DCDEE0"/>
          </a:solidFill>
          <a:ln w="889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85" name="Shape 785"/>
          <p:cNvSpPr/>
          <p:nvPr/>
        </p:nvSpPr>
        <p:spPr>
          <a:xfrm>
            <a:off x="10148961" y="2799455"/>
            <a:ext cx="2204934" cy="1553555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86" name="Shape 786"/>
          <p:cNvSpPr/>
          <p:nvPr/>
        </p:nvSpPr>
        <p:spPr>
          <a:xfrm>
            <a:off x="7732397" y="2232407"/>
            <a:ext cx="153101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Thread 1</a:t>
            </a:r>
          </a:p>
        </p:txBody>
      </p:sp>
      <p:sp>
        <p:nvSpPr>
          <p:cNvPr id="787" name="Shape 787"/>
          <p:cNvSpPr/>
          <p:nvPr/>
        </p:nvSpPr>
        <p:spPr>
          <a:xfrm>
            <a:off x="10485923" y="2232407"/>
            <a:ext cx="153101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Thread 2</a:t>
            </a:r>
          </a:p>
        </p:txBody>
      </p:sp>
      <p:sp>
        <p:nvSpPr>
          <p:cNvPr id="788" name="Shape 788"/>
          <p:cNvSpPr/>
          <p:nvPr/>
        </p:nvSpPr>
        <p:spPr>
          <a:xfrm>
            <a:off x="7469172" y="3076167"/>
            <a:ext cx="1894079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%eax: 101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%rip: 0x19d</a:t>
            </a:r>
          </a:p>
        </p:txBody>
      </p:sp>
      <p:sp>
        <p:nvSpPr>
          <p:cNvPr id="789" name="Shape 789"/>
          <p:cNvSpPr/>
          <p:nvPr/>
        </p:nvSpPr>
        <p:spPr>
          <a:xfrm>
            <a:off x="1471212" y="2549117"/>
            <a:ext cx="2866877" cy="187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State: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  <a:r>
              <a:rPr sz="30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: 101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r>
              <a:rPr sz="30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: 101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%rip = 0x19d</a:t>
            </a:r>
          </a:p>
        </p:txBody>
      </p:sp>
      <p:sp>
        <p:nvSpPr>
          <p:cNvPr id="790" name="Shape 790"/>
          <p:cNvSpPr/>
          <p:nvPr/>
        </p:nvSpPr>
        <p:spPr>
          <a:xfrm>
            <a:off x="5103762" y="2688817"/>
            <a:ext cx="1884579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process</a:t>
            </a:r>
          </a:p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control</a:t>
            </a:r>
          </a:p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blocks:</a:t>
            </a:r>
          </a:p>
        </p:txBody>
      </p:sp>
      <p:sp>
        <p:nvSpPr>
          <p:cNvPr id="791" name="Shape 791"/>
          <p:cNvSpPr/>
          <p:nvPr/>
        </p:nvSpPr>
        <p:spPr>
          <a:xfrm>
            <a:off x="830934" y="6290770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T1</a:t>
            </a:r>
          </a:p>
        </p:txBody>
      </p:sp>
      <p:sp>
        <p:nvSpPr>
          <p:cNvPr id="792" name="Shape 792"/>
          <p:cNvSpPr/>
          <p:nvPr/>
        </p:nvSpPr>
        <p:spPr>
          <a:xfrm>
            <a:off x="1648149" y="6190149"/>
            <a:ext cx="833216" cy="848943"/>
          </a:xfrm>
          <a:prstGeom prst="rightArrow">
            <a:avLst>
              <a:gd name="adj1" fmla="val 32000"/>
              <a:gd name="adj2" fmla="val 65208"/>
            </a:avLst>
          </a:prstGeom>
          <a:solidFill>
            <a:srgbClr val="8881F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93" name="Shape 793"/>
          <p:cNvSpPr/>
          <p:nvPr/>
        </p:nvSpPr>
        <p:spPr>
          <a:xfrm>
            <a:off x="10263172" y="3076167"/>
            <a:ext cx="1875918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%eax: 101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%rip: 0x1a2</a:t>
            </a:r>
          </a:p>
        </p:txBody>
      </p:sp>
      <p:sp>
        <p:nvSpPr>
          <p:cNvPr id="794" name="Shape 794"/>
          <p:cNvSpPr/>
          <p:nvPr/>
        </p:nvSpPr>
        <p:spPr>
          <a:xfrm>
            <a:off x="1448608" y="7880370"/>
            <a:ext cx="10105330" cy="1210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200" b="1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7200" b="1" dirty="0" smtClean="0">
                <a:solidFill>
                  <a:schemeClr val="bg1"/>
                </a:solidFill>
              </a:rPr>
              <a:t>Thread </a:t>
            </a:r>
            <a:r>
              <a:rPr sz="7200" b="1" dirty="0" smtClean="0">
                <a:solidFill>
                  <a:schemeClr val="bg1"/>
                </a:solidFill>
              </a:rPr>
              <a:t>Context </a:t>
            </a:r>
            <a:r>
              <a:rPr sz="7200" b="1" dirty="0">
                <a:solidFill>
                  <a:schemeClr val="bg1"/>
                </a:solidFill>
              </a:rPr>
              <a:t>Switch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" name="Shape 79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26466">
              <a:defRPr sz="584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600" dirty="0">
                <a:solidFill>
                  <a:srgbClr val="FFFFFF"/>
                </a:solidFill>
              </a:rPr>
              <a:t>Thread </a:t>
            </a:r>
            <a:r>
              <a:rPr lang="en-US" sz="6600" dirty="0" err="1">
                <a:solidFill>
                  <a:srgbClr val="FFFFFF"/>
                </a:solidFill>
              </a:rPr>
              <a:t>SchedulE</a:t>
            </a:r>
            <a:r>
              <a:rPr lang="en-US" sz="6600" dirty="0">
                <a:solidFill>
                  <a:srgbClr val="FFFFFF"/>
                </a:solidFill>
              </a:rPr>
              <a:t> #2</a:t>
            </a:r>
            <a:endParaRPr sz="6600" dirty="0">
              <a:solidFill>
                <a:srgbClr val="FFFFFF"/>
              </a:solidFill>
            </a:endParaRPr>
          </a:p>
        </p:txBody>
      </p:sp>
      <p:sp>
        <p:nvSpPr>
          <p:cNvPr id="797" name="Shape 797"/>
          <p:cNvSpPr>
            <a:spLocks noGrp="1"/>
          </p:cNvSpPr>
          <p:nvPr>
            <p:ph type="body" idx="4294967295"/>
          </p:nvPr>
        </p:nvSpPr>
        <p:spPr>
          <a:xfrm>
            <a:off x="2904650" y="4944369"/>
            <a:ext cx="7854950" cy="1965325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0x195  mov </a:t>
            </a:r>
            <a:r>
              <a:rPr sz="380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  <a:r>
              <a:rPr sz="38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, </a:t>
            </a:r>
            <a:r>
              <a:rPr sz="380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</a:p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0x19a  add $0x1, </a:t>
            </a:r>
            <a:r>
              <a:rPr sz="3800" dirty="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endParaRPr sz="3800" dirty="0">
              <a:solidFill>
                <a:srgbClr val="FFFFFF"/>
              </a:solidFill>
              <a:latin typeface="Menlo"/>
              <a:ea typeface="Menlo"/>
              <a:cs typeface="Menlo"/>
              <a:sym typeface="Menlo"/>
            </a:endParaRPr>
          </a:p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0x19d  mov </a:t>
            </a:r>
            <a:r>
              <a:rPr sz="3800" dirty="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, </a:t>
            </a:r>
            <a:r>
              <a:rPr sz="3800" dirty="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</a:p>
        </p:txBody>
      </p:sp>
      <p:sp>
        <p:nvSpPr>
          <p:cNvPr id="798" name="Shape 798"/>
          <p:cNvSpPr/>
          <p:nvPr/>
        </p:nvSpPr>
        <p:spPr>
          <a:xfrm>
            <a:off x="7395435" y="2739821"/>
            <a:ext cx="2204935" cy="1553555"/>
          </a:xfrm>
          <a:prstGeom prst="rect">
            <a:avLst/>
          </a:prstGeom>
          <a:solidFill>
            <a:srgbClr val="DCDEE0"/>
          </a:solidFill>
          <a:ln w="889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99" name="Shape 799"/>
          <p:cNvSpPr/>
          <p:nvPr/>
        </p:nvSpPr>
        <p:spPr>
          <a:xfrm>
            <a:off x="10148961" y="2739821"/>
            <a:ext cx="2204934" cy="1553555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00" name="Shape 800"/>
          <p:cNvSpPr/>
          <p:nvPr/>
        </p:nvSpPr>
        <p:spPr>
          <a:xfrm>
            <a:off x="7732397" y="2172773"/>
            <a:ext cx="153101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Thread 1</a:t>
            </a:r>
          </a:p>
        </p:txBody>
      </p:sp>
      <p:sp>
        <p:nvSpPr>
          <p:cNvPr id="801" name="Shape 801"/>
          <p:cNvSpPr/>
          <p:nvPr/>
        </p:nvSpPr>
        <p:spPr>
          <a:xfrm>
            <a:off x="10485923" y="2172773"/>
            <a:ext cx="153101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Thread 2</a:t>
            </a:r>
          </a:p>
        </p:txBody>
      </p:sp>
      <p:sp>
        <p:nvSpPr>
          <p:cNvPr id="802" name="Shape 802"/>
          <p:cNvSpPr/>
          <p:nvPr/>
        </p:nvSpPr>
        <p:spPr>
          <a:xfrm>
            <a:off x="7469172" y="3016533"/>
            <a:ext cx="1894079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%eax: 101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%rip: 0x19d</a:t>
            </a:r>
          </a:p>
        </p:txBody>
      </p:sp>
      <p:sp>
        <p:nvSpPr>
          <p:cNvPr id="803" name="Shape 803"/>
          <p:cNvSpPr/>
          <p:nvPr/>
        </p:nvSpPr>
        <p:spPr>
          <a:xfrm>
            <a:off x="1471212" y="2489483"/>
            <a:ext cx="2866877" cy="187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State: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  <a:r>
              <a:rPr sz="30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: 101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r>
              <a:rPr sz="30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: 101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%rip = 0x19d</a:t>
            </a:r>
          </a:p>
        </p:txBody>
      </p:sp>
      <p:sp>
        <p:nvSpPr>
          <p:cNvPr id="804" name="Shape 804"/>
          <p:cNvSpPr/>
          <p:nvPr/>
        </p:nvSpPr>
        <p:spPr>
          <a:xfrm>
            <a:off x="5103762" y="2629183"/>
            <a:ext cx="1884579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process</a:t>
            </a:r>
          </a:p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control</a:t>
            </a:r>
          </a:p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blocks:</a:t>
            </a:r>
          </a:p>
        </p:txBody>
      </p:sp>
      <p:sp>
        <p:nvSpPr>
          <p:cNvPr id="805" name="Shape 805"/>
          <p:cNvSpPr/>
          <p:nvPr/>
        </p:nvSpPr>
        <p:spPr>
          <a:xfrm>
            <a:off x="830934" y="6231136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T1</a:t>
            </a:r>
          </a:p>
        </p:txBody>
      </p:sp>
      <p:sp>
        <p:nvSpPr>
          <p:cNvPr id="806" name="Shape 806"/>
          <p:cNvSpPr/>
          <p:nvPr/>
        </p:nvSpPr>
        <p:spPr>
          <a:xfrm>
            <a:off x="1648149" y="6130515"/>
            <a:ext cx="833216" cy="848943"/>
          </a:xfrm>
          <a:prstGeom prst="rightArrow">
            <a:avLst>
              <a:gd name="adj1" fmla="val 32000"/>
              <a:gd name="adj2" fmla="val 65208"/>
            </a:avLst>
          </a:prstGeom>
          <a:solidFill>
            <a:srgbClr val="8881F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07" name="Shape 807"/>
          <p:cNvSpPr/>
          <p:nvPr/>
        </p:nvSpPr>
        <p:spPr>
          <a:xfrm>
            <a:off x="10263172" y="3016533"/>
            <a:ext cx="1875918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%eax: 101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%rip: 0x1a2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" name="Shape 80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26466">
              <a:defRPr sz="584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600" dirty="0">
                <a:solidFill>
                  <a:srgbClr val="FFFFFF"/>
                </a:solidFill>
              </a:rPr>
              <a:t>Thread </a:t>
            </a:r>
            <a:r>
              <a:rPr lang="en-US" sz="6600" dirty="0" err="1">
                <a:solidFill>
                  <a:srgbClr val="FFFFFF"/>
                </a:solidFill>
              </a:rPr>
              <a:t>SchedulE</a:t>
            </a:r>
            <a:r>
              <a:rPr lang="en-US" sz="6600" dirty="0">
                <a:solidFill>
                  <a:srgbClr val="FFFFFF"/>
                </a:solidFill>
              </a:rPr>
              <a:t> #2</a:t>
            </a:r>
            <a:endParaRPr sz="6600" dirty="0">
              <a:solidFill>
                <a:srgbClr val="FFFFFF"/>
              </a:solidFill>
            </a:endParaRPr>
          </a:p>
        </p:txBody>
      </p:sp>
      <p:sp>
        <p:nvSpPr>
          <p:cNvPr id="810" name="Shape 810"/>
          <p:cNvSpPr>
            <a:spLocks noGrp="1"/>
          </p:cNvSpPr>
          <p:nvPr>
            <p:ph type="body" idx="4294967295"/>
          </p:nvPr>
        </p:nvSpPr>
        <p:spPr>
          <a:xfrm>
            <a:off x="2904650" y="4984125"/>
            <a:ext cx="7854950" cy="1965325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0x195  mov </a:t>
            </a:r>
            <a:r>
              <a:rPr sz="380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  <a:r>
              <a:rPr sz="38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, </a:t>
            </a:r>
            <a:r>
              <a:rPr sz="380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</a:p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0x19a  add $0x1, </a:t>
            </a:r>
            <a:r>
              <a:rPr sz="3800" dirty="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endParaRPr sz="3800" dirty="0">
              <a:solidFill>
                <a:srgbClr val="FFFFFF"/>
              </a:solidFill>
              <a:latin typeface="Menlo"/>
              <a:ea typeface="Menlo"/>
              <a:cs typeface="Menlo"/>
              <a:sym typeface="Menlo"/>
            </a:endParaRPr>
          </a:p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0x19d  mov </a:t>
            </a:r>
            <a:r>
              <a:rPr sz="3800" dirty="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, </a:t>
            </a:r>
            <a:r>
              <a:rPr sz="3800" dirty="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</a:p>
        </p:txBody>
      </p:sp>
      <p:sp>
        <p:nvSpPr>
          <p:cNvPr id="811" name="Shape 811"/>
          <p:cNvSpPr/>
          <p:nvPr/>
        </p:nvSpPr>
        <p:spPr>
          <a:xfrm>
            <a:off x="7395435" y="2759699"/>
            <a:ext cx="2204935" cy="1553555"/>
          </a:xfrm>
          <a:prstGeom prst="rect">
            <a:avLst/>
          </a:prstGeom>
          <a:solidFill>
            <a:srgbClr val="DCDEE0"/>
          </a:solidFill>
          <a:ln w="889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12" name="Shape 812"/>
          <p:cNvSpPr/>
          <p:nvPr/>
        </p:nvSpPr>
        <p:spPr>
          <a:xfrm>
            <a:off x="10148961" y="2759699"/>
            <a:ext cx="2204934" cy="1553555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13" name="Shape 813"/>
          <p:cNvSpPr/>
          <p:nvPr/>
        </p:nvSpPr>
        <p:spPr>
          <a:xfrm>
            <a:off x="7732397" y="2192651"/>
            <a:ext cx="153101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Thread 1</a:t>
            </a:r>
          </a:p>
        </p:txBody>
      </p:sp>
      <p:sp>
        <p:nvSpPr>
          <p:cNvPr id="814" name="Shape 814"/>
          <p:cNvSpPr/>
          <p:nvPr/>
        </p:nvSpPr>
        <p:spPr>
          <a:xfrm>
            <a:off x="10485923" y="2192651"/>
            <a:ext cx="153101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Thread 2</a:t>
            </a:r>
          </a:p>
        </p:txBody>
      </p:sp>
      <p:sp>
        <p:nvSpPr>
          <p:cNvPr id="815" name="Shape 815"/>
          <p:cNvSpPr/>
          <p:nvPr/>
        </p:nvSpPr>
        <p:spPr>
          <a:xfrm>
            <a:off x="7469172" y="3036411"/>
            <a:ext cx="1686359" cy="8002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/>
              <a:t>%eax: 101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/>
              <a:t>%rip: </a:t>
            </a:r>
            <a:r>
              <a:rPr sz="2600" dirty="0" smtClean="0"/>
              <a:t>0x1</a:t>
            </a:r>
            <a:r>
              <a:rPr lang="en-US" sz="2600" dirty="0" smtClean="0"/>
              <a:t>a2</a:t>
            </a:r>
            <a:endParaRPr sz="2600" dirty="0"/>
          </a:p>
        </p:txBody>
      </p:sp>
      <p:sp>
        <p:nvSpPr>
          <p:cNvPr id="816" name="Shape 816"/>
          <p:cNvSpPr/>
          <p:nvPr/>
        </p:nvSpPr>
        <p:spPr>
          <a:xfrm>
            <a:off x="1471212" y="2509361"/>
            <a:ext cx="2866877" cy="187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State: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  <a:r>
              <a:rPr sz="30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: 101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r>
              <a:rPr sz="30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: 101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%rip = 0x1a2</a:t>
            </a:r>
          </a:p>
        </p:txBody>
      </p:sp>
      <p:sp>
        <p:nvSpPr>
          <p:cNvPr id="817" name="Shape 817"/>
          <p:cNvSpPr/>
          <p:nvPr/>
        </p:nvSpPr>
        <p:spPr>
          <a:xfrm>
            <a:off x="5103762" y="2649061"/>
            <a:ext cx="1884579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process</a:t>
            </a:r>
          </a:p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control</a:t>
            </a:r>
          </a:p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blocks:</a:t>
            </a:r>
          </a:p>
        </p:txBody>
      </p:sp>
      <p:sp>
        <p:nvSpPr>
          <p:cNvPr id="818" name="Shape 818"/>
          <p:cNvSpPr/>
          <p:nvPr/>
        </p:nvSpPr>
        <p:spPr>
          <a:xfrm>
            <a:off x="830934" y="6746314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T1</a:t>
            </a:r>
          </a:p>
        </p:txBody>
      </p:sp>
      <p:sp>
        <p:nvSpPr>
          <p:cNvPr id="819" name="Shape 819"/>
          <p:cNvSpPr/>
          <p:nvPr/>
        </p:nvSpPr>
        <p:spPr>
          <a:xfrm>
            <a:off x="1648149" y="6645693"/>
            <a:ext cx="833216" cy="848943"/>
          </a:xfrm>
          <a:prstGeom prst="rightArrow">
            <a:avLst>
              <a:gd name="adj1" fmla="val 32000"/>
              <a:gd name="adj2" fmla="val 65208"/>
            </a:avLst>
          </a:prstGeom>
          <a:solidFill>
            <a:srgbClr val="8881F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20" name="Shape 820"/>
          <p:cNvSpPr/>
          <p:nvPr/>
        </p:nvSpPr>
        <p:spPr>
          <a:xfrm>
            <a:off x="10263172" y="3036411"/>
            <a:ext cx="1875918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%eax: 101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%rip: 0x1a2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" name="Shape 80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26466">
              <a:defRPr sz="584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600" dirty="0">
                <a:solidFill>
                  <a:srgbClr val="FFFFFF"/>
                </a:solidFill>
              </a:rPr>
              <a:t>Thread </a:t>
            </a:r>
            <a:r>
              <a:rPr lang="en-US" sz="6600" dirty="0" err="1">
                <a:solidFill>
                  <a:srgbClr val="FFFFFF"/>
                </a:solidFill>
              </a:rPr>
              <a:t>SchedulE</a:t>
            </a:r>
            <a:r>
              <a:rPr lang="en-US" sz="6600" dirty="0">
                <a:solidFill>
                  <a:srgbClr val="FFFFFF"/>
                </a:solidFill>
              </a:rPr>
              <a:t> #2</a:t>
            </a:r>
            <a:endParaRPr sz="6600" dirty="0">
              <a:solidFill>
                <a:srgbClr val="FFFFFF"/>
              </a:solidFill>
            </a:endParaRPr>
          </a:p>
        </p:txBody>
      </p:sp>
      <p:sp>
        <p:nvSpPr>
          <p:cNvPr id="810" name="Shape 810"/>
          <p:cNvSpPr>
            <a:spLocks noGrp="1"/>
          </p:cNvSpPr>
          <p:nvPr>
            <p:ph type="body" idx="4294967295"/>
          </p:nvPr>
        </p:nvSpPr>
        <p:spPr>
          <a:xfrm>
            <a:off x="2904650" y="4984125"/>
            <a:ext cx="7854950" cy="1965325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0x195  mov </a:t>
            </a:r>
            <a:r>
              <a:rPr sz="380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  <a:r>
              <a:rPr sz="380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, </a:t>
            </a:r>
            <a:r>
              <a:rPr sz="380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</a:p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0x19a  add $0x1, </a:t>
            </a:r>
            <a:r>
              <a:rPr sz="3800" dirty="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endParaRPr sz="3800" dirty="0">
              <a:solidFill>
                <a:srgbClr val="FFFFFF"/>
              </a:solidFill>
              <a:latin typeface="Menlo"/>
              <a:ea typeface="Menlo"/>
              <a:cs typeface="Menlo"/>
              <a:sym typeface="Menlo"/>
            </a:endParaRPr>
          </a:p>
          <a:p>
            <a:pPr lvl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0x19d  mov </a:t>
            </a:r>
            <a:r>
              <a:rPr sz="3800" dirty="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r>
              <a:rPr sz="3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, </a:t>
            </a:r>
            <a:r>
              <a:rPr sz="3800" dirty="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</a:p>
        </p:txBody>
      </p:sp>
      <p:sp>
        <p:nvSpPr>
          <p:cNvPr id="811" name="Shape 811"/>
          <p:cNvSpPr/>
          <p:nvPr/>
        </p:nvSpPr>
        <p:spPr>
          <a:xfrm>
            <a:off x="7395435" y="2759699"/>
            <a:ext cx="2204935" cy="1553555"/>
          </a:xfrm>
          <a:prstGeom prst="rect">
            <a:avLst/>
          </a:prstGeom>
          <a:solidFill>
            <a:srgbClr val="DCDEE0"/>
          </a:solidFill>
          <a:ln w="889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12" name="Shape 812"/>
          <p:cNvSpPr/>
          <p:nvPr/>
        </p:nvSpPr>
        <p:spPr>
          <a:xfrm>
            <a:off x="10148961" y="2759699"/>
            <a:ext cx="2204934" cy="1553555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13" name="Shape 813"/>
          <p:cNvSpPr/>
          <p:nvPr/>
        </p:nvSpPr>
        <p:spPr>
          <a:xfrm>
            <a:off x="7732397" y="2192651"/>
            <a:ext cx="153101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Thread 1</a:t>
            </a:r>
          </a:p>
        </p:txBody>
      </p:sp>
      <p:sp>
        <p:nvSpPr>
          <p:cNvPr id="814" name="Shape 814"/>
          <p:cNvSpPr/>
          <p:nvPr/>
        </p:nvSpPr>
        <p:spPr>
          <a:xfrm>
            <a:off x="10485923" y="2192651"/>
            <a:ext cx="1531011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Thread 2</a:t>
            </a:r>
          </a:p>
        </p:txBody>
      </p:sp>
      <p:sp>
        <p:nvSpPr>
          <p:cNvPr id="815" name="Shape 815"/>
          <p:cNvSpPr/>
          <p:nvPr/>
        </p:nvSpPr>
        <p:spPr>
          <a:xfrm>
            <a:off x="7469172" y="3036411"/>
            <a:ext cx="1686359" cy="8002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/>
              <a:t>%eax: 101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 dirty="0"/>
              <a:t>%rip: </a:t>
            </a:r>
            <a:r>
              <a:rPr sz="2600" dirty="0" smtClean="0"/>
              <a:t>0x1</a:t>
            </a:r>
            <a:r>
              <a:rPr lang="en-US" sz="2600" dirty="0" smtClean="0"/>
              <a:t>a2</a:t>
            </a:r>
            <a:endParaRPr sz="2600" dirty="0"/>
          </a:p>
        </p:txBody>
      </p:sp>
      <p:sp>
        <p:nvSpPr>
          <p:cNvPr id="816" name="Shape 816"/>
          <p:cNvSpPr/>
          <p:nvPr/>
        </p:nvSpPr>
        <p:spPr>
          <a:xfrm>
            <a:off x="1471212" y="2474536"/>
            <a:ext cx="2872581" cy="1949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 b="1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State: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rgbClr val="1497FC"/>
                </a:solidFill>
                <a:latin typeface="Menlo"/>
                <a:ea typeface="Menlo"/>
                <a:cs typeface="Menlo"/>
                <a:sym typeface="Menlo"/>
              </a:rPr>
              <a:t>0x9cd4</a:t>
            </a:r>
            <a:r>
              <a:rPr sz="30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: </a:t>
            </a:r>
            <a:r>
              <a:rPr sz="3000" dirty="0">
                <a:solidFill>
                  <a:schemeClr val="bg1"/>
                </a:solidFill>
                <a:latin typeface="Menlo"/>
                <a:ea typeface="Menlo"/>
                <a:cs typeface="Menlo"/>
                <a:sym typeface="Menlo"/>
              </a:rPr>
              <a:t>101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rgbClr val="E8A433"/>
                </a:solidFill>
                <a:latin typeface="Menlo"/>
                <a:ea typeface="Menlo"/>
                <a:cs typeface="Menlo"/>
                <a:sym typeface="Menlo"/>
              </a:rPr>
              <a:t>%eax</a:t>
            </a:r>
            <a:r>
              <a:rPr sz="30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: 101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%rip = 0x1a2</a:t>
            </a:r>
          </a:p>
        </p:txBody>
      </p:sp>
      <p:sp>
        <p:nvSpPr>
          <p:cNvPr id="817" name="Shape 817"/>
          <p:cNvSpPr/>
          <p:nvPr/>
        </p:nvSpPr>
        <p:spPr>
          <a:xfrm>
            <a:off x="5103762" y="2649061"/>
            <a:ext cx="1884579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process</a:t>
            </a:r>
          </a:p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control</a:t>
            </a:r>
          </a:p>
          <a:p>
            <a:pPr lvl="0" algn="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blocks:</a:t>
            </a:r>
          </a:p>
        </p:txBody>
      </p:sp>
      <p:sp>
        <p:nvSpPr>
          <p:cNvPr id="818" name="Shape 818"/>
          <p:cNvSpPr/>
          <p:nvPr/>
        </p:nvSpPr>
        <p:spPr>
          <a:xfrm>
            <a:off x="830934" y="6746314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T1</a:t>
            </a:r>
          </a:p>
        </p:txBody>
      </p:sp>
      <p:sp>
        <p:nvSpPr>
          <p:cNvPr id="819" name="Shape 819"/>
          <p:cNvSpPr/>
          <p:nvPr/>
        </p:nvSpPr>
        <p:spPr>
          <a:xfrm>
            <a:off x="1648149" y="6645693"/>
            <a:ext cx="833216" cy="848943"/>
          </a:xfrm>
          <a:prstGeom prst="rightArrow">
            <a:avLst>
              <a:gd name="adj1" fmla="val 32000"/>
              <a:gd name="adj2" fmla="val 65208"/>
            </a:avLst>
          </a:prstGeom>
          <a:solidFill>
            <a:srgbClr val="8881F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20" name="Shape 820"/>
          <p:cNvSpPr/>
          <p:nvPr/>
        </p:nvSpPr>
        <p:spPr>
          <a:xfrm>
            <a:off x="10263172" y="3036411"/>
            <a:ext cx="1875918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%eax: 101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600"/>
              <a:t>%rip: 0x1a2</a:t>
            </a:r>
          </a:p>
        </p:txBody>
      </p:sp>
      <p:sp>
        <p:nvSpPr>
          <p:cNvPr id="14" name="Shape 834"/>
          <p:cNvSpPr/>
          <p:nvPr/>
        </p:nvSpPr>
        <p:spPr>
          <a:xfrm>
            <a:off x="640362" y="7865741"/>
            <a:ext cx="9188413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 smtClean="0">
                <a:solidFill>
                  <a:schemeClr val="bg1"/>
                </a:solidFill>
              </a:rPr>
              <a:t>WRONG</a:t>
            </a:r>
            <a:r>
              <a:rPr lang="en-US" sz="3600" dirty="0" smtClean="0">
                <a:solidFill>
                  <a:schemeClr val="bg1"/>
                </a:solidFill>
              </a:rPr>
              <a:t> Result</a:t>
            </a:r>
            <a:r>
              <a:rPr sz="3600" dirty="0" smtClean="0">
                <a:solidFill>
                  <a:schemeClr val="bg1"/>
                </a:solidFill>
              </a:rPr>
              <a:t>!</a:t>
            </a:r>
            <a:r>
              <a:rPr lang="en-US" sz="3600" dirty="0" smtClean="0">
                <a:solidFill>
                  <a:schemeClr val="bg1"/>
                </a:solidFill>
              </a:rPr>
              <a:t> Final value of balance is 101</a:t>
            </a:r>
            <a:endParaRPr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713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6" name="Shape 83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Timeline View</a:t>
            </a:r>
          </a:p>
        </p:txBody>
      </p:sp>
      <p:sp>
        <p:nvSpPr>
          <p:cNvPr id="837" name="Shape 837"/>
          <p:cNvSpPr>
            <a:spLocks noGrp="1"/>
          </p:cNvSpPr>
          <p:nvPr>
            <p:ph type="body" idx="4294967295"/>
          </p:nvPr>
        </p:nvSpPr>
        <p:spPr>
          <a:xfrm>
            <a:off x="258417" y="2309882"/>
            <a:ext cx="12483547" cy="5915147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b="1" dirty="0">
                <a:latin typeface="Helvetica"/>
                <a:ea typeface="Helvetica"/>
                <a:cs typeface="Helvetica"/>
                <a:sym typeface="Helvetica"/>
              </a:rPr>
              <a:t>Thread 1				</a:t>
            </a:r>
            <a:r>
              <a:rPr sz="3800" b="1" dirty="0" smtClean="0">
                <a:latin typeface="Helvetica"/>
                <a:ea typeface="Helvetica"/>
                <a:cs typeface="Helvetica"/>
                <a:sym typeface="Helvetica"/>
              </a:rPr>
              <a:t>Thread </a:t>
            </a:r>
            <a:r>
              <a:rPr sz="3800" b="1" dirty="0">
                <a:latin typeface="Helvetica"/>
                <a:ea typeface="Helvetica"/>
                <a:cs typeface="Helvetica"/>
                <a:sym typeface="Helvetica"/>
              </a:rPr>
              <a:t>2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mov 0x123, %eax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add %0x1, %eax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mov %eax, 0x123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								</a:t>
            </a:r>
            <a:r>
              <a:rPr lang="en-US" sz="3800" dirty="0" smtClean="0"/>
              <a:t>						</a:t>
            </a:r>
            <a:r>
              <a:rPr sz="3800" dirty="0" smtClean="0"/>
              <a:t>mov </a:t>
            </a:r>
            <a:r>
              <a:rPr sz="3800" dirty="0"/>
              <a:t>0x123, %eax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								</a:t>
            </a:r>
            <a:r>
              <a:rPr lang="en-US" sz="3800" dirty="0" smtClean="0"/>
              <a:t>						</a:t>
            </a:r>
            <a:r>
              <a:rPr sz="3800" dirty="0" smtClean="0"/>
              <a:t>add </a:t>
            </a:r>
            <a:r>
              <a:rPr sz="3800" dirty="0">
                <a:solidFill>
                  <a:schemeClr val="bg1"/>
                </a:solidFill>
              </a:rPr>
              <a:t>%</a:t>
            </a:r>
            <a:r>
              <a:rPr sz="3800" dirty="0" smtClean="0">
                <a:solidFill>
                  <a:schemeClr val="bg1"/>
                </a:solidFill>
              </a:rPr>
              <a:t>0x</a:t>
            </a:r>
            <a:r>
              <a:rPr lang="en-US" sz="3800" dirty="0" smtClean="0">
                <a:solidFill>
                  <a:schemeClr val="bg1"/>
                </a:solidFill>
              </a:rPr>
              <a:t>2</a:t>
            </a:r>
            <a:r>
              <a:rPr sz="3800" dirty="0" smtClean="0">
                <a:solidFill>
                  <a:schemeClr val="bg1"/>
                </a:solidFill>
              </a:rPr>
              <a:t>, </a:t>
            </a:r>
            <a:r>
              <a:rPr sz="3800" dirty="0"/>
              <a:t>%eax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								</a:t>
            </a:r>
            <a:r>
              <a:rPr lang="en-US" sz="3800" dirty="0" smtClean="0"/>
              <a:t>						</a:t>
            </a:r>
            <a:r>
              <a:rPr sz="3800" dirty="0" smtClean="0"/>
              <a:t>mov </a:t>
            </a:r>
            <a:r>
              <a:rPr sz="3800" dirty="0"/>
              <a:t>%eax, 0x123</a:t>
            </a:r>
          </a:p>
        </p:txBody>
      </p:sp>
      <p:sp>
        <p:nvSpPr>
          <p:cNvPr id="838" name="Shape 838"/>
          <p:cNvSpPr/>
          <p:nvPr/>
        </p:nvSpPr>
        <p:spPr>
          <a:xfrm>
            <a:off x="407369" y="8740255"/>
            <a:ext cx="7777771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chemeClr val="bg1"/>
                </a:solidFill>
              </a:rPr>
              <a:t>How much </a:t>
            </a:r>
            <a:r>
              <a:rPr sz="3600">
                <a:solidFill>
                  <a:schemeClr val="bg1"/>
                </a:solidFill>
              </a:rPr>
              <a:t>is </a:t>
            </a:r>
            <a:r>
              <a:rPr sz="3600" smtClean="0">
                <a:solidFill>
                  <a:schemeClr val="bg1"/>
                </a:solidFill>
              </a:rPr>
              <a:t>added</a:t>
            </a:r>
            <a:r>
              <a:rPr lang="en-US" sz="3600" smtClean="0">
                <a:solidFill>
                  <a:schemeClr val="bg1"/>
                </a:solidFill>
              </a:rPr>
              <a:t> to shared variable</a:t>
            </a:r>
            <a:r>
              <a:rPr sz="3600" smtClean="0">
                <a:solidFill>
                  <a:schemeClr val="bg1"/>
                </a:solidFill>
              </a:rPr>
              <a:t>?</a:t>
            </a:r>
            <a:endParaRPr sz="36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748814" y="8740255"/>
            <a:ext cx="21387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r>
              <a:rPr lang="en-US" dirty="0" smtClean="0"/>
              <a:t>: correct!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0" name="Shape 84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Timeline View</a:t>
            </a:r>
          </a:p>
        </p:txBody>
      </p:sp>
      <p:sp>
        <p:nvSpPr>
          <p:cNvPr id="841" name="Shape 841"/>
          <p:cNvSpPr>
            <a:spLocks noGrp="1"/>
          </p:cNvSpPr>
          <p:nvPr>
            <p:ph type="body" idx="4294967295"/>
          </p:nvPr>
        </p:nvSpPr>
        <p:spPr>
          <a:xfrm>
            <a:off x="556591" y="2588178"/>
            <a:ext cx="12304644" cy="5919718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b="1" dirty="0">
                <a:latin typeface="Helvetica"/>
                <a:ea typeface="Helvetica"/>
                <a:cs typeface="Helvetica"/>
                <a:sym typeface="Helvetica"/>
              </a:rPr>
              <a:t>Thread 1					Thread 2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mov 0x123, %eax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add %0x1, %eax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						mov 0x123, %eax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mov %eax, 0x123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						add %</a:t>
            </a:r>
            <a:r>
              <a:rPr sz="3800" dirty="0" smtClean="0"/>
              <a:t>0x</a:t>
            </a:r>
            <a:r>
              <a:rPr lang="en-US" sz="3800" dirty="0" smtClean="0"/>
              <a:t>2</a:t>
            </a:r>
            <a:r>
              <a:rPr sz="3800" dirty="0" smtClean="0"/>
              <a:t>, </a:t>
            </a:r>
            <a:r>
              <a:rPr sz="3800" dirty="0"/>
              <a:t>%eax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						</a:t>
            </a:r>
            <a:r>
              <a:rPr sz="3800" dirty="0" smtClean="0"/>
              <a:t>mov </a:t>
            </a:r>
            <a:r>
              <a:rPr sz="3800" dirty="0"/>
              <a:t>%eax, 0x123</a:t>
            </a:r>
          </a:p>
        </p:txBody>
      </p:sp>
      <p:sp>
        <p:nvSpPr>
          <p:cNvPr id="842" name="Shape 842"/>
          <p:cNvSpPr/>
          <p:nvPr/>
        </p:nvSpPr>
        <p:spPr>
          <a:xfrm>
            <a:off x="556591" y="8704401"/>
            <a:ext cx="4204677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 smtClean="0">
                <a:solidFill>
                  <a:schemeClr val="bg1"/>
                </a:solidFill>
              </a:rPr>
              <a:t>How much is added?</a:t>
            </a:r>
            <a:endParaRPr sz="36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56454" y="8740255"/>
            <a:ext cx="25234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2: incorrect!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4" name="Shape 84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Timeline View</a:t>
            </a:r>
          </a:p>
        </p:txBody>
      </p:sp>
      <p:sp>
        <p:nvSpPr>
          <p:cNvPr id="845" name="Shape 845"/>
          <p:cNvSpPr>
            <a:spLocks noGrp="1"/>
          </p:cNvSpPr>
          <p:nvPr>
            <p:ph type="body" idx="4294967295"/>
          </p:nvPr>
        </p:nvSpPr>
        <p:spPr>
          <a:xfrm>
            <a:off x="377687" y="2210490"/>
            <a:ext cx="12364278" cy="6237771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b="1" dirty="0">
                <a:latin typeface="Helvetica"/>
                <a:ea typeface="Helvetica"/>
                <a:cs typeface="Helvetica"/>
                <a:sym typeface="Helvetica"/>
              </a:rPr>
              <a:t>Thread 1					Thread 2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						</a:t>
            </a:r>
            <a:r>
              <a:rPr sz="3800" dirty="0" smtClean="0"/>
              <a:t>mov </a:t>
            </a:r>
            <a:r>
              <a:rPr sz="3800" dirty="0"/>
              <a:t>0x123, %eax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mov 0x123, %eax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						</a:t>
            </a:r>
            <a:r>
              <a:rPr sz="3800" dirty="0" smtClean="0"/>
              <a:t>add </a:t>
            </a:r>
            <a:r>
              <a:rPr sz="3800" dirty="0"/>
              <a:t>%</a:t>
            </a:r>
            <a:r>
              <a:rPr sz="3800" dirty="0" smtClean="0"/>
              <a:t>0x</a:t>
            </a:r>
            <a:r>
              <a:rPr lang="en-US" sz="3800" dirty="0" smtClean="0"/>
              <a:t>2</a:t>
            </a:r>
            <a:r>
              <a:rPr sz="3800" dirty="0" smtClean="0"/>
              <a:t>, </a:t>
            </a:r>
            <a:r>
              <a:rPr sz="3800" dirty="0"/>
              <a:t>%eax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add %0x1, %eax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						</a:t>
            </a:r>
            <a:r>
              <a:rPr sz="3800" dirty="0" smtClean="0"/>
              <a:t>mov </a:t>
            </a:r>
            <a:r>
              <a:rPr sz="3800" dirty="0"/>
              <a:t>%eax, 0x123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mov %eax, 0x123</a:t>
            </a:r>
          </a:p>
        </p:txBody>
      </p:sp>
      <p:sp>
        <p:nvSpPr>
          <p:cNvPr id="846" name="Shape 846"/>
          <p:cNvSpPr/>
          <p:nvPr/>
        </p:nvSpPr>
        <p:spPr>
          <a:xfrm>
            <a:off x="3426027" y="8677785"/>
            <a:ext cx="4204677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chemeClr val="bg1"/>
                </a:solidFill>
              </a:rPr>
              <a:t>How much is added?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556454" y="8740255"/>
            <a:ext cx="25234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  <a:r>
              <a:rPr lang="en-US" dirty="0" smtClean="0"/>
              <a:t>: incorrect!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7200" dirty="0" smtClean="0">
                <a:solidFill>
                  <a:srgbClr val="FFFFFF"/>
                </a:solidFill>
              </a:rPr>
              <a:t>Motivation</a:t>
            </a:r>
            <a:endParaRPr sz="7200" dirty="0">
              <a:solidFill>
                <a:srgbClr val="FFFFFF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2130287"/>
            <a:ext cx="12307957" cy="8643729"/>
          </a:xfrm>
        </p:spPr>
        <p:txBody>
          <a:bodyPr>
            <a:no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200" dirty="0" smtClean="0"/>
              <a:t>CPU Trend: Same speed, but multiple cores </a:t>
            </a:r>
          </a:p>
          <a:p>
            <a:pPr mar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600" dirty="0" smtClean="0"/>
              <a:t>Goal: </a:t>
            </a:r>
            <a:r>
              <a:rPr lang="en-US" sz="3200" dirty="0" smtClean="0"/>
              <a:t>Write </a:t>
            </a:r>
            <a:r>
              <a:rPr lang="en-US" sz="3200" dirty="0"/>
              <a:t>applications that fully utilize many </a:t>
            </a:r>
            <a:r>
              <a:rPr lang="en-US" sz="3200" dirty="0" smtClean="0"/>
              <a:t>cores</a:t>
            </a:r>
            <a:endParaRPr lang="en-US" sz="32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200" b="1" dirty="0" smtClean="0"/>
              <a:t>Option 1: </a:t>
            </a:r>
            <a:r>
              <a:rPr lang="en-US" sz="3200" dirty="0" smtClean="0"/>
              <a:t>Build apps </a:t>
            </a:r>
            <a:r>
              <a:rPr lang="en-US" sz="3200" dirty="0"/>
              <a:t>from many communicating </a:t>
            </a:r>
            <a:r>
              <a:rPr lang="en-US" sz="3200" b="1" dirty="0" smtClean="0"/>
              <a:t>processes</a:t>
            </a:r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lang="en-US" sz="3200" dirty="0" smtClean="0"/>
              <a:t>Example: Chrome </a:t>
            </a:r>
            <a:r>
              <a:rPr lang="en-US" sz="3200" dirty="0"/>
              <a:t>(process per tab)</a:t>
            </a:r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lang="en-US" sz="3200" dirty="0" smtClean="0"/>
              <a:t>Communicate </a:t>
            </a:r>
            <a:r>
              <a:rPr lang="en-US" sz="3200" dirty="0"/>
              <a:t>via pipe() or </a:t>
            </a:r>
            <a:r>
              <a:rPr lang="en-US" sz="3200" dirty="0" smtClean="0"/>
              <a:t>similar</a:t>
            </a:r>
            <a:endParaRPr lang="en-US" sz="32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200" dirty="0" smtClean="0"/>
              <a:t>Pros?</a:t>
            </a:r>
            <a:endParaRPr lang="en-US" sz="3200" dirty="0"/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lang="en-US" sz="3200" dirty="0"/>
              <a:t> D</a:t>
            </a:r>
            <a:r>
              <a:rPr lang="en-US" sz="3200" dirty="0" smtClean="0"/>
              <a:t>on’t </a:t>
            </a:r>
            <a:r>
              <a:rPr lang="en-US" sz="3200" dirty="0"/>
              <a:t>need new </a:t>
            </a:r>
            <a:r>
              <a:rPr lang="en-US" sz="3200" dirty="0" smtClean="0"/>
              <a:t>abstractions; good for security</a:t>
            </a:r>
            <a:endParaRPr lang="en-US" sz="3200" dirty="0" smtClean="0"/>
          </a:p>
          <a:p>
            <a:pPr mar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200" dirty="0" smtClean="0"/>
              <a:t>Cons?</a:t>
            </a:r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lang="en-US" sz="2800" dirty="0"/>
              <a:t>C</a:t>
            </a:r>
            <a:r>
              <a:rPr lang="en-US" sz="2800" dirty="0" smtClean="0"/>
              <a:t>umbersome programming</a:t>
            </a:r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High c</a:t>
            </a:r>
            <a:r>
              <a:rPr lang="en-US" sz="3200" dirty="0" smtClean="0"/>
              <a:t>ommunication overheads</a:t>
            </a:r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lang="en-US" sz="3200" dirty="0"/>
              <a:t>E</a:t>
            </a:r>
            <a:r>
              <a:rPr lang="en-US" sz="3200" dirty="0" smtClean="0"/>
              <a:t>xpensive </a:t>
            </a:r>
            <a:r>
              <a:rPr lang="en-US" sz="3200" dirty="0"/>
              <a:t>context switching (why expensive</a:t>
            </a:r>
            <a:r>
              <a:rPr lang="en-US" sz="3200" dirty="0" smtClean="0"/>
              <a:t>?)</a:t>
            </a:r>
            <a:endParaRPr lang="en-US" sz="32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8" name="Shape 8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Timeline View</a:t>
            </a:r>
          </a:p>
        </p:txBody>
      </p:sp>
      <p:sp>
        <p:nvSpPr>
          <p:cNvPr id="849" name="Shape 849"/>
          <p:cNvSpPr>
            <a:spLocks noGrp="1"/>
          </p:cNvSpPr>
          <p:nvPr>
            <p:ph type="body" idx="4294967295"/>
          </p:nvPr>
        </p:nvSpPr>
        <p:spPr>
          <a:xfrm>
            <a:off x="377686" y="2190612"/>
            <a:ext cx="12404035" cy="6237771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b="1" dirty="0">
                <a:latin typeface="Helvetica"/>
                <a:ea typeface="Helvetica"/>
                <a:cs typeface="Helvetica"/>
                <a:sym typeface="Helvetica"/>
              </a:rPr>
              <a:t>Thread 1					Thread 2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						</a:t>
            </a:r>
            <a:r>
              <a:rPr sz="3800" dirty="0" smtClean="0"/>
              <a:t>mov </a:t>
            </a:r>
            <a:r>
              <a:rPr sz="3800" dirty="0"/>
              <a:t>0x123, %eax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						add %</a:t>
            </a:r>
            <a:r>
              <a:rPr sz="3800" dirty="0" smtClean="0"/>
              <a:t>0x</a:t>
            </a:r>
            <a:r>
              <a:rPr lang="en-US" sz="3800" dirty="0" smtClean="0"/>
              <a:t>2</a:t>
            </a:r>
            <a:r>
              <a:rPr sz="3800" dirty="0" smtClean="0"/>
              <a:t>, </a:t>
            </a:r>
            <a:r>
              <a:rPr sz="3800" dirty="0"/>
              <a:t>%eax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						</a:t>
            </a:r>
            <a:r>
              <a:rPr sz="3800" dirty="0" smtClean="0"/>
              <a:t>mov </a:t>
            </a:r>
            <a:r>
              <a:rPr sz="3800" dirty="0"/>
              <a:t>%eax, 0x123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mov 0x123, %eax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add %0x1, %eax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mov %eax, 0x123</a:t>
            </a:r>
          </a:p>
        </p:txBody>
      </p:sp>
      <p:sp>
        <p:nvSpPr>
          <p:cNvPr id="850" name="Shape 850"/>
          <p:cNvSpPr/>
          <p:nvPr/>
        </p:nvSpPr>
        <p:spPr>
          <a:xfrm>
            <a:off x="3624809" y="8797054"/>
            <a:ext cx="4204677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chemeClr val="bg1"/>
                </a:solidFill>
              </a:rPr>
              <a:t>How much is added?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702319" y="8807313"/>
            <a:ext cx="21387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r>
              <a:rPr lang="en-US" dirty="0" smtClean="0"/>
              <a:t>: correct!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" name="Shape 85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Timeline View</a:t>
            </a:r>
          </a:p>
        </p:txBody>
      </p:sp>
      <p:sp>
        <p:nvSpPr>
          <p:cNvPr id="853" name="Shape 853"/>
          <p:cNvSpPr>
            <a:spLocks noGrp="1"/>
          </p:cNvSpPr>
          <p:nvPr>
            <p:ph type="body" idx="4294967295"/>
          </p:nvPr>
        </p:nvSpPr>
        <p:spPr>
          <a:xfrm>
            <a:off x="377687" y="2309882"/>
            <a:ext cx="12344400" cy="6078744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b="1" dirty="0">
                <a:latin typeface="Helvetica"/>
                <a:ea typeface="Helvetica"/>
                <a:cs typeface="Helvetica"/>
                <a:sym typeface="Helvetica"/>
              </a:rPr>
              <a:t>Thread 1					Thread 2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						</a:t>
            </a:r>
            <a:r>
              <a:rPr sz="3800" dirty="0" smtClean="0"/>
              <a:t>mov </a:t>
            </a:r>
            <a:r>
              <a:rPr sz="3800" dirty="0"/>
              <a:t>0x123, %eax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						add %</a:t>
            </a:r>
            <a:r>
              <a:rPr sz="3800" dirty="0" smtClean="0"/>
              <a:t>0x</a:t>
            </a:r>
            <a:r>
              <a:rPr lang="en-US" sz="3800" dirty="0" smtClean="0"/>
              <a:t>2</a:t>
            </a:r>
            <a:r>
              <a:rPr sz="3800" dirty="0" smtClean="0"/>
              <a:t>, </a:t>
            </a:r>
            <a:r>
              <a:rPr sz="3800" dirty="0"/>
              <a:t>%eax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mov 0x123, %eax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add %0x1, %eax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mov %eax, 0x123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						</a:t>
            </a:r>
            <a:r>
              <a:rPr sz="3800" dirty="0" smtClean="0"/>
              <a:t>mov </a:t>
            </a:r>
            <a:r>
              <a:rPr sz="3800" dirty="0"/>
              <a:t>%eax, 0x123</a:t>
            </a:r>
          </a:p>
        </p:txBody>
      </p:sp>
      <p:sp>
        <p:nvSpPr>
          <p:cNvPr id="854" name="Shape 854"/>
          <p:cNvSpPr/>
          <p:nvPr/>
        </p:nvSpPr>
        <p:spPr>
          <a:xfrm>
            <a:off x="3803713" y="8737419"/>
            <a:ext cx="4204677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chemeClr val="bg1"/>
                </a:solidFill>
              </a:rPr>
              <a:t>How much is added?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556454" y="8740255"/>
            <a:ext cx="25234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2: incorrect!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" name="Shape 8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Non-Determinism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7443" y="2600961"/>
            <a:ext cx="12085983" cy="679405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Concurrency leads to non-deterministic </a:t>
            </a:r>
            <a:r>
              <a:rPr lang="en-US" dirty="0" smtClean="0"/>
              <a:t>results</a:t>
            </a:r>
          </a:p>
          <a:p>
            <a:pPr marL="877140" lvl="1" indent="-457200"/>
            <a:r>
              <a:rPr lang="en-US" dirty="0" smtClean="0"/>
              <a:t>Not deterministic result: different results even with same inputs</a:t>
            </a:r>
            <a:endParaRPr lang="en-US" dirty="0" smtClean="0"/>
          </a:p>
          <a:p>
            <a:pPr marL="877140" lvl="1" indent="-457200"/>
            <a:r>
              <a:rPr lang="en-US" dirty="0" smtClean="0"/>
              <a:t>race conditions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Whether bug manifests depends on CPU schedule!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Passing tests means </a:t>
            </a:r>
            <a:r>
              <a:rPr lang="en-US" dirty="0" smtClean="0"/>
              <a:t>little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How to program: imagine scheduler is </a:t>
            </a:r>
            <a:r>
              <a:rPr lang="en-US" dirty="0" smtClean="0"/>
              <a:t>malicious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Assume scheduler will pick bad ordering at some point…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" name="Shape 87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What do we want?</a:t>
            </a:r>
          </a:p>
        </p:txBody>
      </p:sp>
      <p:sp>
        <p:nvSpPr>
          <p:cNvPr id="872" name="Shape 872"/>
          <p:cNvSpPr>
            <a:spLocks noGrp="1"/>
          </p:cNvSpPr>
          <p:nvPr>
            <p:ph type="body" idx="4294967295"/>
          </p:nvPr>
        </p:nvSpPr>
        <p:spPr>
          <a:xfrm>
            <a:off x="748966" y="2607319"/>
            <a:ext cx="11504612" cy="1589088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Want </a:t>
            </a:r>
            <a:r>
              <a:rPr lang="en-US" sz="3800" dirty="0" smtClean="0"/>
              <a:t>3</a:t>
            </a:r>
            <a:r>
              <a:rPr sz="3800" dirty="0" smtClean="0"/>
              <a:t> </a:t>
            </a:r>
            <a:r>
              <a:rPr sz="3800" dirty="0"/>
              <a:t>instructions to </a:t>
            </a:r>
            <a:r>
              <a:rPr sz="3800" dirty="0" smtClean="0"/>
              <a:t>execute</a:t>
            </a:r>
            <a:r>
              <a:rPr lang="en-US" sz="3800" dirty="0" smtClean="0"/>
              <a:t> as an uninterruptable group </a:t>
            </a: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That is, we want them to be </a:t>
            </a:r>
            <a:r>
              <a:rPr sz="3800" dirty="0" smtClean="0"/>
              <a:t>atomic</a:t>
            </a:r>
            <a:endParaRPr sz="3800" dirty="0"/>
          </a:p>
        </p:txBody>
      </p:sp>
      <p:sp>
        <p:nvSpPr>
          <p:cNvPr id="871" name="Shape 871"/>
          <p:cNvSpPr/>
          <p:nvPr/>
        </p:nvSpPr>
        <p:spPr>
          <a:xfrm>
            <a:off x="4068698" y="4494203"/>
            <a:ext cx="3768660" cy="18569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chemeClr val="bg2"/>
                </a:solidFill>
              </a:rPr>
              <a:t>mov 0x123, %eax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chemeClr val="bg2"/>
                </a:solidFill>
              </a:rPr>
              <a:t>add %0x1, %eax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chemeClr val="bg2"/>
                </a:solidFill>
              </a:rPr>
              <a:t>mov %eax, 0x123</a:t>
            </a:r>
          </a:p>
        </p:txBody>
      </p:sp>
      <p:sp>
        <p:nvSpPr>
          <p:cNvPr id="873" name="Shape 873"/>
          <p:cNvSpPr/>
          <p:nvPr/>
        </p:nvSpPr>
        <p:spPr>
          <a:xfrm>
            <a:off x="8624894" y="5145168"/>
            <a:ext cx="2917465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chemeClr val="bg2"/>
                </a:solidFill>
              </a:rPr>
              <a:t>critical section</a:t>
            </a:r>
          </a:p>
        </p:txBody>
      </p:sp>
      <p:sp>
        <p:nvSpPr>
          <p:cNvPr id="874" name="Shape 874"/>
          <p:cNvSpPr/>
          <p:nvPr/>
        </p:nvSpPr>
        <p:spPr>
          <a:xfrm>
            <a:off x="3918548" y="4495562"/>
            <a:ext cx="4263759" cy="2001498"/>
          </a:xfrm>
          <a:prstGeom prst="rect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>
              <a:solidFill>
                <a:schemeClr val="bg2"/>
              </a:solidFill>
            </a:endParaRPr>
          </a:p>
        </p:txBody>
      </p:sp>
      <p:sp>
        <p:nvSpPr>
          <p:cNvPr id="875" name="Shape 875"/>
          <p:cNvSpPr/>
          <p:nvPr/>
        </p:nvSpPr>
        <p:spPr>
          <a:xfrm>
            <a:off x="8172454" y="5486340"/>
            <a:ext cx="360650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>
              <a:solidFill>
                <a:schemeClr val="bg2"/>
              </a:solidFill>
            </a:endParaRPr>
          </a:p>
        </p:txBody>
      </p:sp>
      <p:sp>
        <p:nvSpPr>
          <p:cNvPr id="876" name="Shape 876"/>
          <p:cNvSpPr/>
          <p:nvPr/>
        </p:nvSpPr>
        <p:spPr>
          <a:xfrm>
            <a:off x="498889" y="7091691"/>
            <a:ext cx="11504420" cy="15880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85000" lnSpcReduction="20000"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chemeClr val="bg2"/>
                </a:solidFill>
              </a:rPr>
              <a:t>More general: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chemeClr val="bg2"/>
                </a:solidFill>
              </a:rPr>
              <a:t>Need </a:t>
            </a:r>
            <a:r>
              <a:rPr sz="3800" dirty="0" smtClean="0">
                <a:solidFill>
                  <a:schemeClr val="bg2"/>
                </a:solidFill>
              </a:rPr>
              <a:t>mutual </a:t>
            </a:r>
            <a:r>
              <a:rPr sz="3800" dirty="0">
                <a:solidFill>
                  <a:schemeClr val="bg2"/>
                </a:solidFill>
              </a:rPr>
              <a:t>exclusion for critical </a:t>
            </a:r>
            <a:r>
              <a:rPr sz="3800" dirty="0" smtClean="0">
                <a:solidFill>
                  <a:schemeClr val="bg2"/>
                </a:solidFill>
              </a:rPr>
              <a:t>sections</a:t>
            </a:r>
            <a:endParaRPr sz="3800" dirty="0">
              <a:solidFill>
                <a:schemeClr val="bg2"/>
              </a:solidFill>
            </a:endParaRPr>
          </a:p>
          <a:p>
            <a:pPr marL="571500" lvl="2" indent="-571500" algn="l">
              <a:buFont typeface="Arial" charset="0"/>
              <a:buChar char="•"/>
              <a:defRPr sz="1800">
                <a:solidFill>
                  <a:srgbClr val="000000"/>
                </a:solidFill>
              </a:defRPr>
            </a:pPr>
            <a:r>
              <a:rPr sz="3800" dirty="0" smtClean="0">
                <a:solidFill>
                  <a:schemeClr val="bg2"/>
                </a:solidFill>
              </a:rPr>
              <a:t>if </a:t>
            </a:r>
            <a:r>
              <a:rPr lang="en-US" sz="3800" dirty="0" smtClean="0">
                <a:solidFill>
                  <a:schemeClr val="bg2"/>
                </a:solidFill>
              </a:rPr>
              <a:t>process A</a:t>
            </a:r>
            <a:r>
              <a:rPr sz="3800" dirty="0" smtClean="0">
                <a:solidFill>
                  <a:schemeClr val="bg2"/>
                </a:solidFill>
              </a:rPr>
              <a:t> </a:t>
            </a:r>
            <a:r>
              <a:rPr lang="en-US" sz="3800" dirty="0" smtClean="0">
                <a:solidFill>
                  <a:schemeClr val="bg2"/>
                </a:solidFill>
              </a:rPr>
              <a:t>is in critical section C</a:t>
            </a:r>
            <a:r>
              <a:rPr sz="3800" dirty="0" smtClean="0">
                <a:solidFill>
                  <a:schemeClr val="bg2"/>
                </a:solidFill>
              </a:rPr>
              <a:t>, </a:t>
            </a:r>
            <a:r>
              <a:rPr lang="en-US" sz="3800" dirty="0" smtClean="0">
                <a:solidFill>
                  <a:schemeClr val="bg2"/>
                </a:solidFill>
              </a:rPr>
              <a:t>process B </a:t>
            </a:r>
            <a:r>
              <a:rPr sz="3800" dirty="0" smtClean="0">
                <a:solidFill>
                  <a:schemeClr val="bg2"/>
                </a:solidFill>
              </a:rPr>
              <a:t>can’t</a:t>
            </a:r>
            <a:endParaRPr lang="en-US" sz="3800" dirty="0" smtClean="0">
              <a:solidFill>
                <a:schemeClr val="bg2"/>
              </a:solidFill>
            </a:endParaRPr>
          </a:p>
          <a:p>
            <a:pPr lvl="2" indent="0" algn="l"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chemeClr val="bg2"/>
                </a:solidFill>
              </a:rPr>
              <a:t>	(</a:t>
            </a:r>
            <a:r>
              <a:rPr lang="en-US" sz="3800" dirty="0" smtClean="0">
                <a:solidFill>
                  <a:schemeClr val="bg2"/>
                </a:solidFill>
              </a:rPr>
              <a:t>okay if other processes do unrelated work)</a:t>
            </a:r>
            <a:endParaRPr sz="38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9864436" y="3014135"/>
            <a:ext cx="184730" cy="880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sz="5120">
              <a:latin typeface="Marker Felt" charset="0"/>
            </a:endParaRPr>
          </a:p>
        </p:txBody>
      </p:sp>
      <p:sp>
        <p:nvSpPr>
          <p:cNvPr id="6158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Synchronization</a:t>
            </a:r>
            <a:endParaRPr lang="en-US" altLang="en-US" dirty="0"/>
          </a:p>
        </p:txBody>
      </p:sp>
      <p:sp>
        <p:nvSpPr>
          <p:cNvPr id="6160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433493" y="2167467"/>
            <a:ext cx="12337110" cy="3034453"/>
          </a:xfrm>
          <a:noFill/>
          <a:ln/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sz="3413" dirty="0"/>
              <a:t>Build higher-level synchronization primitives in OS</a:t>
            </a:r>
          </a:p>
          <a:p>
            <a:pPr marL="1300460" lvl="1" indent="-650230">
              <a:lnSpc>
                <a:spcPct val="90000"/>
              </a:lnSpc>
            </a:pPr>
            <a:r>
              <a:rPr lang="en-US" altLang="en-US" sz="2844" dirty="0"/>
              <a:t>Operations that ensure correct ordering of instructions across threads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3413" dirty="0"/>
              <a:t>Motivation: Build them once and get them </a:t>
            </a:r>
            <a:r>
              <a:rPr lang="en-US" altLang="en-US" sz="3413" dirty="0" smtClean="0"/>
              <a:t>right</a:t>
            </a:r>
            <a:endParaRPr lang="en-US" altLang="en-US" sz="3413" dirty="0"/>
          </a:p>
        </p:txBody>
      </p:sp>
      <p:sp>
        <p:nvSpPr>
          <p:cNvPr id="6162" name="Rectangle 18"/>
          <p:cNvSpPr>
            <a:spLocks noChangeArrowheads="1"/>
          </p:cNvSpPr>
          <p:nvPr/>
        </p:nvSpPr>
        <p:spPr bwMode="auto">
          <a:xfrm>
            <a:off x="2709333" y="5635414"/>
            <a:ext cx="7802880" cy="173397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5120"/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2709333" y="7477760"/>
            <a:ext cx="7802880" cy="1625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5120"/>
          </a:p>
        </p:txBody>
      </p:sp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2634639" y="5506722"/>
            <a:ext cx="2763897" cy="880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5120"/>
              <a:t>Monitors</a:t>
            </a:r>
          </a:p>
        </p:txBody>
      </p:sp>
      <p:sp>
        <p:nvSpPr>
          <p:cNvPr id="6166" name="Text Box 22"/>
          <p:cNvSpPr txBox="1">
            <a:spLocks noChangeArrowheads="1"/>
          </p:cNvSpPr>
          <p:nvPr/>
        </p:nvSpPr>
        <p:spPr bwMode="auto">
          <a:xfrm>
            <a:off x="7062506" y="5743788"/>
            <a:ext cx="3578224" cy="880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5120"/>
              <a:t>Semaphores</a:t>
            </a:r>
          </a:p>
        </p:txBody>
      </p:sp>
      <p:sp>
        <p:nvSpPr>
          <p:cNvPr id="6167" name="Text Box 23"/>
          <p:cNvSpPr txBox="1">
            <a:spLocks noChangeArrowheads="1"/>
          </p:cNvSpPr>
          <p:nvPr/>
        </p:nvSpPr>
        <p:spPr bwMode="auto">
          <a:xfrm>
            <a:off x="3992754" y="6610774"/>
            <a:ext cx="5771131" cy="880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5120"/>
              <a:t>Condition Variables</a:t>
            </a:r>
          </a:p>
        </p:txBody>
      </p:sp>
      <p:sp>
        <p:nvSpPr>
          <p:cNvPr id="6168" name="Text Box 24"/>
          <p:cNvSpPr txBox="1">
            <a:spLocks noChangeArrowheads="1"/>
          </p:cNvSpPr>
          <p:nvPr/>
        </p:nvSpPr>
        <p:spPr bwMode="auto">
          <a:xfrm>
            <a:off x="4985174" y="5960534"/>
            <a:ext cx="2352604" cy="880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5120"/>
              <a:t>Locks</a:t>
            </a:r>
          </a:p>
        </p:txBody>
      </p:sp>
      <p:sp>
        <p:nvSpPr>
          <p:cNvPr id="6170" name="Text Box 26"/>
          <p:cNvSpPr txBox="1">
            <a:spLocks noChangeArrowheads="1"/>
          </p:cNvSpPr>
          <p:nvPr/>
        </p:nvSpPr>
        <p:spPr bwMode="auto">
          <a:xfrm>
            <a:off x="2603329" y="7349068"/>
            <a:ext cx="1903085" cy="880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5120"/>
              <a:t>Loads</a:t>
            </a:r>
          </a:p>
        </p:txBody>
      </p:sp>
      <p:sp>
        <p:nvSpPr>
          <p:cNvPr id="6171" name="Text Box 27"/>
          <p:cNvSpPr txBox="1">
            <a:spLocks noChangeArrowheads="1"/>
          </p:cNvSpPr>
          <p:nvPr/>
        </p:nvSpPr>
        <p:spPr bwMode="auto">
          <a:xfrm>
            <a:off x="5129094" y="7694508"/>
            <a:ext cx="1888659" cy="880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5120"/>
              <a:t>Stores</a:t>
            </a:r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7508639" y="7457442"/>
            <a:ext cx="2744661" cy="880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5120"/>
              <a:t>Test&amp;Set</a:t>
            </a:r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2999025" y="8324428"/>
            <a:ext cx="5189241" cy="880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5120"/>
              <a:t>Disable Interrupts</a:t>
            </a:r>
          </a:p>
        </p:txBody>
      </p:sp>
    </p:spTree>
    <p:extLst>
      <p:ext uri="{BB962C8B-B14F-4D97-AF65-F5344CB8AC3E}">
        <p14:creationId xmlns:p14="http://schemas.microsoft.com/office/powerpoint/2010/main" val="175810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8000" dirty="0"/>
              <a:t>Locks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6836" y="2600961"/>
            <a:ext cx="11966712" cy="6662309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sz="3413" dirty="0"/>
              <a:t>Goal: Provide mutual exclusion (</a:t>
            </a:r>
            <a:r>
              <a:rPr lang="en-US" altLang="en-US" sz="3413" dirty="0" err="1"/>
              <a:t>mutex</a:t>
            </a:r>
            <a:r>
              <a:rPr lang="en-US" altLang="en-US" sz="3413" dirty="0"/>
              <a:t>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3413" dirty="0"/>
              <a:t>Three common operations</a:t>
            </a:r>
            <a:r>
              <a:rPr lang="en-US" altLang="en-US" sz="3413" dirty="0" smtClean="0"/>
              <a:t>:</a:t>
            </a:r>
            <a:endParaRPr lang="en-US" altLang="en-US" sz="3413" dirty="0"/>
          </a:p>
          <a:p>
            <a:pPr>
              <a:lnSpc>
                <a:spcPct val="90000"/>
              </a:lnSpc>
            </a:pPr>
            <a:r>
              <a:rPr lang="en-US" altLang="en-US" sz="3413" dirty="0"/>
              <a:t>Allocate and Initialize</a:t>
            </a:r>
          </a:p>
          <a:p>
            <a:pPr lvl="1">
              <a:lnSpc>
                <a:spcPct val="90000"/>
              </a:lnSpc>
            </a:pPr>
            <a:r>
              <a:rPr lang="en-US" altLang="en-US" sz="2560" dirty="0" err="1">
                <a:latin typeface="Courier" charset="0"/>
              </a:rPr>
              <a:t>Pthread_mutex_t</a:t>
            </a:r>
            <a:r>
              <a:rPr lang="en-US" altLang="en-US" sz="2560" dirty="0">
                <a:latin typeface="Courier" charset="0"/>
              </a:rPr>
              <a:t> </a:t>
            </a:r>
            <a:r>
              <a:rPr lang="en-US" altLang="en-US" sz="2560" dirty="0" err="1">
                <a:latin typeface="Courier" charset="0"/>
              </a:rPr>
              <a:t>mylock</a:t>
            </a:r>
            <a:r>
              <a:rPr lang="en-US" altLang="en-US" sz="2560" dirty="0">
                <a:latin typeface="Courier" charset="0"/>
              </a:rPr>
              <a:t> = PTHREAD_MUTEX_INITIALIZER;</a:t>
            </a:r>
          </a:p>
          <a:p>
            <a:pPr>
              <a:lnSpc>
                <a:spcPct val="90000"/>
              </a:lnSpc>
            </a:pPr>
            <a:r>
              <a:rPr lang="en-US" altLang="en-US" sz="3413" dirty="0"/>
              <a:t>Acquire</a:t>
            </a:r>
          </a:p>
          <a:p>
            <a:pPr lvl="1">
              <a:lnSpc>
                <a:spcPct val="90000"/>
              </a:lnSpc>
            </a:pPr>
            <a:r>
              <a:rPr lang="en-US" altLang="en-US" sz="2844" dirty="0"/>
              <a:t>Acquire exclusion access to lock; </a:t>
            </a:r>
            <a:endParaRPr lang="en-US" altLang="en-US" sz="2844" dirty="0" smtClean="0"/>
          </a:p>
          <a:p>
            <a:pPr lvl="1">
              <a:lnSpc>
                <a:spcPct val="90000"/>
              </a:lnSpc>
            </a:pPr>
            <a:r>
              <a:rPr lang="en-US" altLang="en-US" sz="2844" dirty="0" smtClean="0"/>
              <a:t>Wait if </a:t>
            </a:r>
            <a:r>
              <a:rPr lang="en-US" altLang="en-US" sz="2844" dirty="0"/>
              <a:t>lock is not </a:t>
            </a:r>
            <a:r>
              <a:rPr lang="en-US" altLang="en-US" sz="2844" dirty="0" smtClean="0"/>
              <a:t>available  (some other process in critical section)</a:t>
            </a:r>
          </a:p>
          <a:p>
            <a:pPr lvl="1">
              <a:lnSpc>
                <a:spcPct val="90000"/>
              </a:lnSpc>
            </a:pPr>
            <a:r>
              <a:rPr lang="en-US" altLang="en-US" sz="2844" dirty="0" smtClean="0"/>
              <a:t>Spin or block (relinquish CPU) while waiting</a:t>
            </a:r>
            <a:endParaRPr lang="en-US" altLang="en-US" sz="2844" dirty="0"/>
          </a:p>
          <a:p>
            <a:pPr lvl="1">
              <a:lnSpc>
                <a:spcPct val="90000"/>
              </a:lnSpc>
            </a:pPr>
            <a:r>
              <a:rPr lang="en-US" altLang="en-US" sz="2844" dirty="0" err="1">
                <a:latin typeface="Courier" charset="0"/>
              </a:rPr>
              <a:t>Pthread_mutex_lock</a:t>
            </a:r>
            <a:r>
              <a:rPr lang="en-US" altLang="en-US" sz="2844" dirty="0">
                <a:latin typeface="Courier" charset="0"/>
              </a:rPr>
              <a:t>(&amp;</a:t>
            </a:r>
            <a:r>
              <a:rPr lang="en-US" altLang="en-US" sz="2844" dirty="0" err="1">
                <a:latin typeface="Courier" charset="0"/>
              </a:rPr>
              <a:t>mylock</a:t>
            </a:r>
            <a:r>
              <a:rPr lang="en-US" altLang="en-US" sz="2844" dirty="0">
                <a:latin typeface="Courier" charset="0"/>
              </a:rPr>
              <a:t>);</a:t>
            </a:r>
          </a:p>
          <a:p>
            <a:pPr>
              <a:lnSpc>
                <a:spcPct val="90000"/>
              </a:lnSpc>
            </a:pPr>
            <a:r>
              <a:rPr lang="en-US" altLang="en-US" sz="3413" dirty="0"/>
              <a:t>Release</a:t>
            </a:r>
            <a:endParaRPr lang="en-US" altLang="en-US" sz="3413" dirty="0">
              <a:latin typeface="Courier" charset="0"/>
            </a:endParaRPr>
          </a:p>
          <a:p>
            <a:pPr lvl="1">
              <a:lnSpc>
                <a:spcPct val="90000"/>
              </a:lnSpc>
            </a:pPr>
            <a:r>
              <a:rPr lang="en-US" altLang="en-US" sz="2844" dirty="0"/>
              <a:t>Release exclusive access to </a:t>
            </a:r>
            <a:r>
              <a:rPr lang="en-US" altLang="en-US" sz="2844" dirty="0" smtClean="0"/>
              <a:t>lock; let another process enter critical section</a:t>
            </a:r>
            <a:endParaRPr lang="en-US" altLang="en-US" sz="2844" dirty="0"/>
          </a:p>
          <a:p>
            <a:pPr lvl="1">
              <a:lnSpc>
                <a:spcPct val="90000"/>
              </a:lnSpc>
            </a:pPr>
            <a:r>
              <a:rPr lang="en-US" altLang="en-US" sz="2844" dirty="0" err="1">
                <a:latin typeface="Courier" charset="0"/>
              </a:rPr>
              <a:t>Pthread_mutex_unlock</a:t>
            </a:r>
            <a:r>
              <a:rPr lang="en-US" altLang="en-US" sz="2844" dirty="0">
                <a:latin typeface="Courier" charset="0"/>
              </a:rPr>
              <a:t>(&amp;</a:t>
            </a:r>
            <a:r>
              <a:rPr lang="en-US" altLang="en-US" sz="2844" dirty="0" err="1">
                <a:latin typeface="Courier" charset="0"/>
              </a:rPr>
              <a:t>mylock</a:t>
            </a:r>
            <a:r>
              <a:rPr lang="en-US" altLang="en-US" sz="2844" dirty="0">
                <a:latin typeface="Courier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28163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8" name="Shape 878"/>
          <p:cNvSpPr>
            <a:spLocks noGrp="1"/>
          </p:cNvSpPr>
          <p:nvPr>
            <p:ph type="title"/>
          </p:nvPr>
        </p:nvSpPr>
        <p:spPr>
          <a:xfrm>
            <a:off x="1070331" y="1638300"/>
            <a:ext cx="10864138" cy="3302000"/>
          </a:xfrm>
          <a:prstGeom prst="rect">
            <a:avLst/>
          </a:prstGeom>
        </p:spPr>
        <p:txBody>
          <a:bodyPr/>
          <a:lstStyle>
            <a:lvl1pPr>
              <a:defRPr sz="7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More Demos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6166" y="2600961"/>
            <a:ext cx="11427810" cy="611180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Concurrency is needed to obtain high performance by utilizing multiple cores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Threads are multiple execution streams within a single process or address space (share PID and address space, own registers and stack)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Context switches within a critical section can lead to non-deterministic bugs (race conditions)</a:t>
            </a:r>
          </a:p>
          <a:p>
            <a:pPr marL="0" indent="0">
              <a:buNone/>
            </a:pPr>
            <a:r>
              <a:rPr lang="en-US" dirty="0" smtClean="0"/>
              <a:t>Use locks to provide mutual exclusion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546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Implementing </a:t>
            </a:r>
            <a:r>
              <a:rPr lang="en-US" altLang="en-US" dirty="0" smtClean="0"/>
              <a:t>Synchronization</a:t>
            </a:r>
            <a:endParaRPr lang="en-US" altLang="en-US" dirty="0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5984" y="2600961"/>
            <a:ext cx="11237992" cy="611180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en-US" sz="3413" dirty="0"/>
              <a:t>To implement, need atomic operations</a:t>
            </a:r>
          </a:p>
          <a:p>
            <a:pPr marL="0" indent="0">
              <a:buNone/>
            </a:pPr>
            <a:r>
              <a:rPr lang="en-US" altLang="en-US" sz="3413" b="1" dirty="0"/>
              <a:t>Atomic operation</a:t>
            </a:r>
            <a:r>
              <a:rPr lang="en-US" altLang="en-US" sz="3413" dirty="0"/>
              <a:t>: No other instructions can be interleaved</a:t>
            </a:r>
          </a:p>
          <a:p>
            <a:pPr marL="0" indent="0">
              <a:buNone/>
            </a:pPr>
            <a:r>
              <a:rPr lang="en-US" altLang="en-US" sz="3413" dirty="0"/>
              <a:t>Examples of atomic operations</a:t>
            </a:r>
          </a:p>
          <a:p>
            <a:pPr lvl="1"/>
            <a:r>
              <a:rPr lang="en-US" altLang="en-US" sz="2844" dirty="0"/>
              <a:t>Code between interrupts on uniprocessors</a:t>
            </a:r>
          </a:p>
          <a:p>
            <a:pPr lvl="2"/>
            <a:r>
              <a:rPr lang="en-US" altLang="en-US" sz="2560" dirty="0"/>
              <a:t>Disable timer interrupts, don’t do any I/O</a:t>
            </a:r>
          </a:p>
          <a:p>
            <a:pPr lvl="1"/>
            <a:r>
              <a:rPr lang="en-US" altLang="en-US" sz="2844" dirty="0" smtClean="0"/>
              <a:t>Loads </a:t>
            </a:r>
            <a:r>
              <a:rPr lang="en-US" altLang="en-US" sz="2844" dirty="0"/>
              <a:t>and stores of </a:t>
            </a:r>
            <a:r>
              <a:rPr lang="en-US" altLang="en-US" sz="2844" dirty="0" smtClean="0"/>
              <a:t>words</a:t>
            </a:r>
            <a:endParaRPr lang="en-US" altLang="en-US" sz="2844" dirty="0"/>
          </a:p>
          <a:p>
            <a:pPr lvl="2"/>
            <a:r>
              <a:rPr lang="en-US" altLang="en-US" sz="2560" dirty="0" smtClean="0"/>
              <a:t>Load r1</a:t>
            </a:r>
            <a:r>
              <a:rPr lang="en-US" altLang="en-US" sz="2560" dirty="0"/>
              <a:t>, B</a:t>
            </a:r>
          </a:p>
          <a:p>
            <a:pPr lvl="2"/>
            <a:r>
              <a:rPr lang="en-US" altLang="en-US" sz="2560" dirty="0"/>
              <a:t>Store r1, A</a:t>
            </a:r>
          </a:p>
          <a:p>
            <a:pPr lvl="1"/>
            <a:r>
              <a:rPr lang="en-US" altLang="en-US" sz="2844" b="1" dirty="0" smtClean="0"/>
              <a:t>Special </a:t>
            </a:r>
            <a:r>
              <a:rPr lang="en-US" altLang="en-US" sz="2844" b="1" dirty="0" err="1"/>
              <a:t>hw</a:t>
            </a:r>
            <a:r>
              <a:rPr lang="en-US" altLang="en-US" sz="2844" b="1" dirty="0"/>
              <a:t> instructions</a:t>
            </a:r>
          </a:p>
          <a:p>
            <a:pPr lvl="2"/>
            <a:r>
              <a:rPr lang="en-US" altLang="en-US" sz="2560" b="1" dirty="0" err="1"/>
              <a:t>Test&amp;Set</a:t>
            </a:r>
            <a:endParaRPr lang="en-US" altLang="en-US" sz="2560" b="1" dirty="0"/>
          </a:p>
          <a:p>
            <a:pPr lvl="2"/>
            <a:r>
              <a:rPr lang="en-US" altLang="en-US" sz="2560" b="1" dirty="0" err="1"/>
              <a:t>Compare&amp;Swap</a:t>
            </a:r>
            <a:endParaRPr lang="en-US" altLang="en-US" sz="2560" b="1" dirty="0"/>
          </a:p>
        </p:txBody>
      </p:sp>
    </p:spTree>
    <p:extLst>
      <p:ext uri="{BB962C8B-B14F-4D97-AF65-F5344CB8AC3E}">
        <p14:creationId xmlns:p14="http://schemas.microsoft.com/office/powerpoint/2010/main" val="13147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Implementing Locks: </a:t>
            </a:r>
            <a:r>
              <a:rPr lang="en-US" altLang="en-US" dirty="0" smtClean="0"/>
              <a:t>Attempt</a:t>
            </a:r>
            <a:r>
              <a:rPr lang="en-US" altLang="en-US" dirty="0" smtClean="0"/>
              <a:t> #1</a:t>
            </a:r>
            <a:endParaRPr lang="en-US" altLang="en-US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6714" y="2286001"/>
            <a:ext cx="11357262" cy="7116416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sz="3413" dirty="0"/>
              <a:t>Turn off interrupts for critical sections</a:t>
            </a:r>
          </a:p>
          <a:p>
            <a:pPr marL="401878" lvl="1" indent="0">
              <a:lnSpc>
                <a:spcPct val="90000"/>
              </a:lnSpc>
              <a:buNone/>
            </a:pPr>
            <a:r>
              <a:rPr lang="en-US" altLang="en-US" sz="2844" dirty="0"/>
              <a:t>Prevent dispatcher from running another thread</a:t>
            </a:r>
          </a:p>
          <a:p>
            <a:pPr marL="401878" lvl="1" indent="0">
              <a:lnSpc>
                <a:spcPct val="90000"/>
              </a:lnSpc>
              <a:buNone/>
            </a:pPr>
            <a:r>
              <a:rPr lang="en-US" altLang="en-US" sz="2844" dirty="0"/>
              <a:t>Code executes atomically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844" dirty="0">
                <a:latin typeface="Courier" charset="0"/>
              </a:rPr>
              <a:t>Void acquire(</a:t>
            </a:r>
            <a:r>
              <a:rPr lang="en-US" altLang="en-US" sz="2844" dirty="0" err="1">
                <a:latin typeface="Courier" charset="0"/>
              </a:rPr>
              <a:t>lockT</a:t>
            </a:r>
            <a:r>
              <a:rPr lang="en-US" altLang="en-US" sz="2844" dirty="0">
                <a:latin typeface="Courier" charset="0"/>
              </a:rPr>
              <a:t> *l) {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844" dirty="0">
                <a:latin typeface="Courier" charset="0"/>
              </a:rPr>
              <a:t>	</a:t>
            </a:r>
            <a:r>
              <a:rPr lang="en-US" altLang="en-US" sz="2844" dirty="0" err="1">
                <a:latin typeface="Courier" charset="0"/>
              </a:rPr>
              <a:t>disableInterrupts</a:t>
            </a:r>
            <a:r>
              <a:rPr lang="en-US" altLang="en-US" sz="2844" dirty="0">
                <a:latin typeface="Courier" charset="0"/>
              </a:rPr>
              <a:t>();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844" dirty="0">
                <a:latin typeface="Courier" charset="0"/>
              </a:rPr>
              <a:t>}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844" dirty="0">
                <a:latin typeface="Courier" charset="0"/>
              </a:rPr>
              <a:t>Void release(</a:t>
            </a:r>
            <a:r>
              <a:rPr lang="en-US" altLang="en-US" sz="2844" dirty="0" err="1">
                <a:latin typeface="Courier" charset="0"/>
              </a:rPr>
              <a:t>lockT</a:t>
            </a:r>
            <a:r>
              <a:rPr lang="en-US" altLang="en-US" sz="2844" dirty="0">
                <a:latin typeface="Courier" charset="0"/>
              </a:rPr>
              <a:t> *l) {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844" dirty="0">
                <a:latin typeface="Courier" charset="0"/>
              </a:rPr>
              <a:t>	</a:t>
            </a:r>
            <a:r>
              <a:rPr lang="en-US" altLang="en-US" sz="2844" dirty="0" err="1">
                <a:latin typeface="Courier" charset="0"/>
              </a:rPr>
              <a:t>enableInterrupts</a:t>
            </a:r>
            <a:r>
              <a:rPr lang="en-US" altLang="en-US" sz="2844" dirty="0">
                <a:latin typeface="Courier" charset="0"/>
              </a:rPr>
              <a:t>();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844" dirty="0">
                <a:latin typeface="Courier" charset="0"/>
              </a:rPr>
              <a:t>}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3413" dirty="0"/>
              <a:t>Disadvantages??</a:t>
            </a:r>
          </a:p>
          <a:p>
            <a:pPr>
              <a:lnSpc>
                <a:spcPct val="90000"/>
              </a:lnSpc>
            </a:pPr>
            <a:endParaRPr lang="en-US" altLang="en-US" sz="3413" dirty="0"/>
          </a:p>
          <a:p>
            <a:pPr>
              <a:lnSpc>
                <a:spcPct val="90000"/>
              </a:lnSpc>
            </a:pPr>
            <a:endParaRPr lang="en-US" altLang="en-US" sz="3413" dirty="0"/>
          </a:p>
          <a:p>
            <a:pPr>
              <a:lnSpc>
                <a:spcPct val="90000"/>
              </a:lnSpc>
            </a:pPr>
            <a:endParaRPr lang="en-US" altLang="en-US" sz="3413" dirty="0"/>
          </a:p>
          <a:p>
            <a:pPr>
              <a:lnSpc>
                <a:spcPct val="90000"/>
              </a:lnSpc>
            </a:pPr>
            <a:endParaRPr lang="en-US" altLang="en-US" sz="3413" dirty="0"/>
          </a:p>
          <a:p>
            <a:pPr>
              <a:lnSpc>
                <a:spcPct val="90000"/>
              </a:lnSpc>
            </a:pPr>
            <a:endParaRPr lang="en-US" altLang="en-US" sz="3413" dirty="0"/>
          </a:p>
          <a:p>
            <a:pPr>
              <a:lnSpc>
                <a:spcPct val="90000"/>
              </a:lnSpc>
            </a:pPr>
            <a:endParaRPr lang="en-US" altLang="en-US" sz="3413" dirty="0"/>
          </a:p>
        </p:txBody>
      </p:sp>
    </p:spTree>
    <p:extLst>
      <p:ext uri="{BB962C8B-B14F-4D97-AF65-F5344CB8AC3E}">
        <p14:creationId xmlns:p14="http://schemas.microsoft.com/office/powerpoint/2010/main" val="41635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CONCURRENCY:</a:t>
            </a:r>
            <a:br>
              <a:rPr lang="en-US" sz="6480" dirty="0" smtClean="0">
                <a:solidFill>
                  <a:srgbClr val="FFFFFF"/>
                </a:solidFill>
              </a:rPr>
            </a:br>
            <a:r>
              <a:rPr lang="en-US" sz="6480" dirty="0" smtClean="0">
                <a:solidFill>
                  <a:srgbClr val="FFFFFF"/>
                </a:solidFill>
              </a:rPr>
              <a:t>Option</a:t>
            </a:r>
            <a:r>
              <a:rPr sz="6480" dirty="0" smtClean="0">
                <a:solidFill>
                  <a:srgbClr val="FFFFFF"/>
                </a:solidFill>
              </a:rPr>
              <a:t> </a:t>
            </a:r>
            <a:r>
              <a:rPr sz="6480" dirty="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209" name="Shape 209"/>
          <p:cNvSpPr>
            <a:spLocks noGrp="1"/>
          </p:cNvSpPr>
          <p:nvPr>
            <p:ph type="body" idx="4294967295"/>
          </p:nvPr>
        </p:nvSpPr>
        <p:spPr>
          <a:xfrm>
            <a:off x="476250" y="2324100"/>
            <a:ext cx="12206080" cy="5227638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900" dirty="0"/>
              <a:t>New abstraction: </a:t>
            </a:r>
            <a:r>
              <a:rPr sz="3900" b="1" dirty="0" smtClean="0">
                <a:latin typeface="Helvetica"/>
                <a:ea typeface="Helvetica"/>
                <a:cs typeface="Helvetica"/>
                <a:sym typeface="Helvetica"/>
              </a:rPr>
              <a:t>thread</a:t>
            </a:r>
            <a:endParaRPr sz="39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9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900" dirty="0"/>
              <a:t>Threads are </a:t>
            </a:r>
            <a:r>
              <a:rPr sz="3900" dirty="0" smtClean="0"/>
              <a:t>like </a:t>
            </a:r>
            <a:r>
              <a:rPr sz="3900" dirty="0"/>
              <a:t>processes, </a:t>
            </a:r>
            <a:r>
              <a:rPr lang="en-US" sz="3900" dirty="0" smtClean="0"/>
              <a:t>except:</a:t>
            </a:r>
            <a:br>
              <a:rPr lang="en-US" sz="3900" dirty="0" smtClean="0"/>
            </a:br>
            <a:r>
              <a:rPr lang="en-US" sz="3900" dirty="0" smtClean="0"/>
              <a:t>multiple </a:t>
            </a:r>
            <a:r>
              <a:rPr lang="en-US" sz="3900" dirty="0" smtClean="0"/>
              <a:t>threads of same process </a:t>
            </a:r>
            <a:r>
              <a:rPr sz="3900" dirty="0" smtClean="0"/>
              <a:t>share </a:t>
            </a:r>
            <a:r>
              <a:rPr lang="en-US" sz="3900" dirty="0" smtClean="0"/>
              <a:t>an </a:t>
            </a:r>
            <a:r>
              <a:rPr sz="3900" dirty="0" smtClean="0"/>
              <a:t>address space</a:t>
            </a:r>
            <a:endParaRPr lang="en-US" sz="3900" dirty="0" smtClean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lang="en-US" sz="3900" dirty="0"/>
          </a:p>
          <a:p>
            <a:pPr mar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altLang="en-US" sz="3900" dirty="0"/>
              <a:t>Divide large task across several cooperative threads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900" dirty="0" smtClean="0"/>
              <a:t>Communicate through shared address space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Implementing LOCKS: </a:t>
            </a:r>
            <a:r>
              <a:rPr lang="en-US" altLang="en-US" dirty="0"/>
              <a:t>Attempt </a:t>
            </a:r>
            <a:r>
              <a:rPr lang="en-US" altLang="en-US" dirty="0" smtClean="0"/>
              <a:t>#2</a:t>
            </a:r>
            <a:endParaRPr lang="en-US" altLang="en-US" dirty="0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8174" y="2146852"/>
            <a:ext cx="11595801" cy="7354957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sz="3413" dirty="0"/>
              <a:t>Code uses a single shared lock variable</a:t>
            </a:r>
            <a:endParaRPr lang="en-US" altLang="en-US" sz="3413" dirty="0">
              <a:latin typeface="Courier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3413" dirty="0">
                <a:latin typeface="Courier" charset="0"/>
              </a:rPr>
              <a:t>Boolean lock = false; // shared variable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3413" dirty="0" smtClean="0">
                <a:latin typeface="Courier" charset="0"/>
              </a:rPr>
              <a:t>Void acquire() {</a:t>
            </a:r>
            <a:endParaRPr lang="en-US" altLang="en-US" sz="3413" dirty="0">
              <a:latin typeface="Courier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3413" dirty="0">
                <a:latin typeface="Courier" charset="0"/>
              </a:rPr>
              <a:t>	while (lock) /* wait */ ;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3413" dirty="0">
                <a:latin typeface="Courier" charset="0"/>
              </a:rPr>
              <a:t>	lock = true;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3413" dirty="0" smtClean="0">
                <a:latin typeface="Courier" charset="0"/>
              </a:rPr>
              <a:t>}</a:t>
            </a:r>
            <a:endParaRPr lang="en-US" altLang="en-US" sz="3413" dirty="0">
              <a:latin typeface="Courier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3413" dirty="0">
                <a:latin typeface="Courier" charset="0"/>
              </a:rPr>
              <a:t>	</a:t>
            </a:r>
            <a:endParaRPr lang="en-US" altLang="en-US" sz="3413" dirty="0" smtClean="0">
              <a:latin typeface="Courier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3413" smtClean="0">
                <a:latin typeface="Courier" charset="0"/>
              </a:rPr>
              <a:t>Void release</a:t>
            </a:r>
            <a:r>
              <a:rPr lang="en-US" altLang="en-US" sz="3413" dirty="0" smtClean="0">
                <a:latin typeface="Courier" charset="0"/>
              </a:rPr>
              <a:t>() {</a:t>
            </a:r>
            <a:endParaRPr lang="en-US" altLang="en-US" sz="3413" dirty="0">
              <a:latin typeface="Courier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3413" dirty="0">
                <a:latin typeface="Courier" charset="0"/>
              </a:rPr>
              <a:t>	lock = false;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3413" dirty="0">
                <a:latin typeface="Courier" charset="0"/>
              </a:rPr>
              <a:t>}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3413" dirty="0"/>
              <a:t>Why doesn’t this work</a:t>
            </a:r>
            <a:r>
              <a:rPr lang="en-US" altLang="en-US" sz="3413" dirty="0" smtClean="0"/>
              <a:t>?</a:t>
            </a:r>
            <a:endParaRPr lang="en-US" altLang="en-US" sz="3413" dirty="0"/>
          </a:p>
        </p:txBody>
      </p:sp>
    </p:spTree>
    <p:extLst>
      <p:ext uri="{BB962C8B-B14F-4D97-AF65-F5344CB8AC3E}">
        <p14:creationId xmlns:p14="http://schemas.microsoft.com/office/powerpoint/2010/main" val="213403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Common Programming Models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6104" y="2600961"/>
            <a:ext cx="11257871" cy="68014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3413" dirty="0"/>
              <a:t>Multi-threaded programs tend to be structured </a:t>
            </a:r>
            <a:r>
              <a:rPr lang="en-US" altLang="en-US" sz="3413" dirty="0" smtClean="0"/>
              <a:t>as:</a:t>
            </a:r>
            <a:endParaRPr lang="en-US" altLang="en-US" sz="3413" dirty="0"/>
          </a:p>
          <a:p>
            <a:pPr lvl="1"/>
            <a:r>
              <a:rPr lang="en-US" altLang="en-US" sz="3600" b="1" dirty="0" smtClean="0"/>
              <a:t>Producer/consumer</a:t>
            </a:r>
            <a:r>
              <a:rPr lang="en-US" altLang="en-US" sz="3600" dirty="0"/>
              <a:t/>
            </a:r>
            <a:br>
              <a:rPr lang="en-US" altLang="en-US" sz="3600" dirty="0"/>
            </a:br>
            <a:r>
              <a:rPr lang="en-US" altLang="en-US" sz="3600" dirty="0"/>
              <a:t>Multiple producer threads create data (or work) that is handled by one of the multiple consumer threads </a:t>
            </a:r>
          </a:p>
          <a:p>
            <a:pPr lvl="1"/>
            <a:r>
              <a:rPr lang="en-US" altLang="en-US" sz="3600" b="1" dirty="0"/>
              <a:t>Pipeline</a:t>
            </a:r>
            <a:r>
              <a:rPr lang="en-US" altLang="en-US" sz="3600" dirty="0"/>
              <a:t/>
            </a:r>
            <a:br>
              <a:rPr lang="en-US" altLang="en-US" sz="3600" dirty="0"/>
            </a:br>
            <a:r>
              <a:rPr lang="en-US" altLang="en-US" sz="3600" dirty="0"/>
              <a:t>Task is divided into series of subtasks, each of which is handled in series by a different </a:t>
            </a:r>
            <a:r>
              <a:rPr lang="en-US" altLang="en-US" sz="3600" dirty="0" smtClean="0"/>
              <a:t>thread</a:t>
            </a:r>
          </a:p>
          <a:p>
            <a:pPr lvl="1"/>
            <a:r>
              <a:rPr lang="en-US" altLang="en-US" sz="3600" b="1" dirty="0"/>
              <a:t>Defer </a:t>
            </a:r>
            <a:r>
              <a:rPr lang="en-US" altLang="en-US" sz="3600" b="1" dirty="0" smtClean="0"/>
              <a:t>work with background thread</a:t>
            </a:r>
            <a:r>
              <a:rPr lang="en-US" altLang="en-US" sz="3600" b="1" dirty="0"/>
              <a:t/>
            </a:r>
            <a:br>
              <a:rPr lang="en-US" altLang="en-US" sz="3600" b="1" dirty="0"/>
            </a:br>
            <a:r>
              <a:rPr lang="en-US" altLang="en-US" sz="3600" dirty="0"/>
              <a:t>One thread performs non-critical work in the </a:t>
            </a:r>
            <a:r>
              <a:rPr lang="en-US" altLang="en-US" sz="3600" dirty="0" smtClean="0"/>
              <a:t>background (when CPU idle)</a:t>
            </a:r>
            <a:endParaRPr lang="en-US" altLang="en-US" sz="3600" dirty="0"/>
          </a:p>
          <a:p>
            <a:pPr lvl="1"/>
            <a:endParaRPr lang="en-US" altLang="en-US" sz="2844" dirty="0"/>
          </a:p>
        </p:txBody>
      </p:sp>
    </p:spTree>
    <p:extLst>
      <p:ext uri="{BB962C8B-B14F-4D97-AF65-F5344CB8AC3E}">
        <p14:creationId xmlns:p14="http://schemas.microsoft.com/office/powerpoint/2010/main" val="1403268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/>
          <p:nvPr/>
        </p:nvSpPr>
        <p:spPr>
          <a:xfrm>
            <a:off x="1917663" y="1233680"/>
            <a:ext cx="2084522" cy="2085650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971817"/>
                </a:solidFill>
              </a:defRPr>
            </a:pPr>
            <a:endParaRPr/>
          </a:p>
        </p:txBody>
      </p:sp>
      <p:sp>
        <p:nvSpPr>
          <p:cNvPr id="212" name="Shape 212"/>
          <p:cNvSpPr/>
          <p:nvPr/>
        </p:nvSpPr>
        <p:spPr>
          <a:xfrm>
            <a:off x="2242348" y="602893"/>
            <a:ext cx="143515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CPU 1</a:t>
            </a:r>
          </a:p>
        </p:txBody>
      </p:sp>
      <p:sp>
        <p:nvSpPr>
          <p:cNvPr id="213" name="Shape 213"/>
          <p:cNvSpPr/>
          <p:nvPr/>
        </p:nvSpPr>
        <p:spPr>
          <a:xfrm>
            <a:off x="5474303" y="1233680"/>
            <a:ext cx="2084522" cy="2085650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971817"/>
                </a:solidFill>
              </a:defRPr>
            </a:pPr>
            <a:endParaRPr/>
          </a:p>
        </p:txBody>
      </p:sp>
      <p:sp>
        <p:nvSpPr>
          <p:cNvPr id="214" name="Shape 214"/>
          <p:cNvSpPr/>
          <p:nvPr/>
        </p:nvSpPr>
        <p:spPr>
          <a:xfrm>
            <a:off x="5784824" y="602893"/>
            <a:ext cx="143515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CPU 2</a:t>
            </a:r>
          </a:p>
        </p:txBody>
      </p:sp>
      <p:sp>
        <p:nvSpPr>
          <p:cNvPr id="215" name="Shape 215"/>
          <p:cNvSpPr/>
          <p:nvPr/>
        </p:nvSpPr>
        <p:spPr>
          <a:xfrm>
            <a:off x="2196780" y="1261928"/>
            <a:ext cx="1526287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/>
              <a:t>running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/>
              <a:t>thread 1</a:t>
            </a:r>
          </a:p>
        </p:txBody>
      </p:sp>
      <p:sp>
        <p:nvSpPr>
          <p:cNvPr id="216" name="Shape 216"/>
          <p:cNvSpPr/>
          <p:nvPr/>
        </p:nvSpPr>
        <p:spPr>
          <a:xfrm>
            <a:off x="5798989" y="1261928"/>
            <a:ext cx="1526287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/>
              <a:t>running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/>
              <a:t>thread 2</a:t>
            </a:r>
          </a:p>
        </p:txBody>
      </p:sp>
      <p:sp>
        <p:nvSpPr>
          <p:cNvPr id="217" name="Shape 217"/>
          <p:cNvSpPr/>
          <p:nvPr/>
        </p:nvSpPr>
        <p:spPr>
          <a:xfrm>
            <a:off x="9002615" y="1233680"/>
            <a:ext cx="2084522" cy="2085650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971817"/>
                </a:solidFill>
              </a:defRPr>
            </a:pPr>
            <a:endParaRPr/>
          </a:p>
        </p:txBody>
      </p:sp>
      <p:sp>
        <p:nvSpPr>
          <p:cNvPr id="218" name="Shape 218"/>
          <p:cNvSpPr/>
          <p:nvPr/>
        </p:nvSpPr>
        <p:spPr>
          <a:xfrm>
            <a:off x="1436563" y="3734511"/>
            <a:ext cx="10619876" cy="1"/>
          </a:xfrm>
          <a:prstGeom prst="line">
            <a:avLst/>
          </a:prstGeom>
          <a:ln w="762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19" name="Shape 219"/>
          <p:cNvSpPr/>
          <p:nvPr/>
        </p:nvSpPr>
        <p:spPr>
          <a:xfrm flipV="1">
            <a:off x="2959923" y="3340852"/>
            <a:ext cx="1" cy="353088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20" name="Shape 220"/>
          <p:cNvSpPr/>
          <p:nvPr/>
        </p:nvSpPr>
        <p:spPr>
          <a:xfrm flipV="1">
            <a:off x="6516564" y="3345773"/>
            <a:ext cx="1" cy="338346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21" name="Shape 221"/>
          <p:cNvSpPr/>
          <p:nvPr/>
        </p:nvSpPr>
        <p:spPr>
          <a:xfrm>
            <a:off x="9505873" y="602893"/>
            <a:ext cx="110505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RAM</a:t>
            </a:r>
          </a:p>
        </p:txBody>
      </p:sp>
      <p:sp>
        <p:nvSpPr>
          <p:cNvPr id="222" name="Shape 222"/>
          <p:cNvSpPr/>
          <p:nvPr/>
        </p:nvSpPr>
        <p:spPr>
          <a:xfrm flipV="1">
            <a:off x="10072563" y="3345773"/>
            <a:ext cx="1" cy="338346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" name="TextBox 1"/>
          <p:cNvSpPr txBox="1"/>
          <p:nvPr/>
        </p:nvSpPr>
        <p:spPr>
          <a:xfrm>
            <a:off x="732608" y="6221896"/>
            <a:ext cx="57839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What state do threads share?</a:t>
            </a:r>
            <a:endParaRPr lang="en-US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/>
          <p:nvPr/>
        </p:nvSpPr>
        <p:spPr>
          <a:xfrm>
            <a:off x="1917663" y="1233680"/>
            <a:ext cx="2084522" cy="2085650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971817"/>
                </a:solidFill>
              </a:defRPr>
            </a:pPr>
            <a:endParaRPr/>
          </a:p>
        </p:txBody>
      </p:sp>
      <p:sp>
        <p:nvSpPr>
          <p:cNvPr id="225" name="Shape 225"/>
          <p:cNvSpPr/>
          <p:nvPr/>
        </p:nvSpPr>
        <p:spPr>
          <a:xfrm>
            <a:off x="2242348" y="602893"/>
            <a:ext cx="143515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CPU 1</a:t>
            </a:r>
          </a:p>
        </p:txBody>
      </p:sp>
      <p:sp>
        <p:nvSpPr>
          <p:cNvPr id="226" name="Shape 226"/>
          <p:cNvSpPr/>
          <p:nvPr/>
        </p:nvSpPr>
        <p:spPr>
          <a:xfrm>
            <a:off x="5474303" y="1233680"/>
            <a:ext cx="2084522" cy="2085650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971817"/>
                </a:solidFill>
              </a:defRPr>
            </a:pPr>
            <a:endParaRPr/>
          </a:p>
        </p:txBody>
      </p:sp>
      <p:sp>
        <p:nvSpPr>
          <p:cNvPr id="227" name="Shape 227"/>
          <p:cNvSpPr/>
          <p:nvPr/>
        </p:nvSpPr>
        <p:spPr>
          <a:xfrm>
            <a:off x="5784824" y="602893"/>
            <a:ext cx="143515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CPU 2</a:t>
            </a:r>
          </a:p>
        </p:txBody>
      </p:sp>
      <p:sp>
        <p:nvSpPr>
          <p:cNvPr id="228" name="Shape 228"/>
          <p:cNvSpPr/>
          <p:nvPr/>
        </p:nvSpPr>
        <p:spPr>
          <a:xfrm>
            <a:off x="2196780" y="1261928"/>
            <a:ext cx="1526287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/>
              <a:t>running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/>
              <a:t>thread 1</a:t>
            </a:r>
          </a:p>
        </p:txBody>
      </p:sp>
      <p:sp>
        <p:nvSpPr>
          <p:cNvPr id="229" name="Shape 229"/>
          <p:cNvSpPr/>
          <p:nvPr/>
        </p:nvSpPr>
        <p:spPr>
          <a:xfrm>
            <a:off x="5798989" y="1261928"/>
            <a:ext cx="1526287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/>
              <a:t>running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/>
              <a:t>thread 2</a:t>
            </a:r>
          </a:p>
        </p:txBody>
      </p:sp>
      <p:sp>
        <p:nvSpPr>
          <p:cNvPr id="230" name="Shape 230"/>
          <p:cNvSpPr/>
          <p:nvPr/>
        </p:nvSpPr>
        <p:spPr>
          <a:xfrm>
            <a:off x="9002615" y="1233680"/>
            <a:ext cx="2084522" cy="2085650"/>
          </a:xfrm>
          <a:prstGeom prst="rect">
            <a:avLst/>
          </a:prstGeom>
          <a:solidFill>
            <a:srgbClr val="DCDEE0"/>
          </a:solidFill>
          <a:ln w="381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971817"/>
                </a:solidFill>
              </a:defRPr>
            </a:pPr>
            <a:endParaRPr/>
          </a:p>
        </p:txBody>
      </p:sp>
      <p:sp>
        <p:nvSpPr>
          <p:cNvPr id="231" name="Shape 231"/>
          <p:cNvSpPr/>
          <p:nvPr/>
        </p:nvSpPr>
        <p:spPr>
          <a:xfrm>
            <a:off x="1436563" y="3734511"/>
            <a:ext cx="10619876" cy="1"/>
          </a:xfrm>
          <a:prstGeom prst="line">
            <a:avLst/>
          </a:prstGeom>
          <a:ln w="762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32" name="Shape 232"/>
          <p:cNvSpPr/>
          <p:nvPr/>
        </p:nvSpPr>
        <p:spPr>
          <a:xfrm flipV="1">
            <a:off x="2959923" y="3340852"/>
            <a:ext cx="1" cy="353088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33" name="Shape 233"/>
          <p:cNvSpPr/>
          <p:nvPr/>
        </p:nvSpPr>
        <p:spPr>
          <a:xfrm flipV="1">
            <a:off x="6516564" y="3345773"/>
            <a:ext cx="1" cy="338346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34" name="Shape 234"/>
          <p:cNvSpPr/>
          <p:nvPr/>
        </p:nvSpPr>
        <p:spPr>
          <a:xfrm>
            <a:off x="9505873" y="602893"/>
            <a:ext cx="110505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RAM</a:t>
            </a:r>
          </a:p>
        </p:txBody>
      </p:sp>
      <p:sp>
        <p:nvSpPr>
          <p:cNvPr id="235" name="Shape 235"/>
          <p:cNvSpPr/>
          <p:nvPr/>
        </p:nvSpPr>
        <p:spPr>
          <a:xfrm flipV="1">
            <a:off x="10072563" y="3345773"/>
            <a:ext cx="1" cy="338346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36" name="Shape 236"/>
          <p:cNvSpPr/>
          <p:nvPr/>
        </p:nvSpPr>
        <p:spPr>
          <a:xfrm>
            <a:off x="9185866" y="1355220"/>
            <a:ext cx="1773396" cy="499396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PageDir A</a:t>
            </a:r>
          </a:p>
        </p:txBody>
      </p:sp>
      <p:sp>
        <p:nvSpPr>
          <p:cNvPr id="237" name="Shape 237"/>
          <p:cNvSpPr/>
          <p:nvPr/>
        </p:nvSpPr>
        <p:spPr>
          <a:xfrm>
            <a:off x="9185866" y="1959242"/>
            <a:ext cx="1773396" cy="499395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PageDir B</a:t>
            </a:r>
          </a:p>
        </p:txBody>
      </p:sp>
      <p:sp>
        <p:nvSpPr>
          <p:cNvPr id="238" name="Shape 238"/>
          <p:cNvSpPr/>
          <p:nvPr/>
        </p:nvSpPr>
        <p:spPr>
          <a:xfrm>
            <a:off x="9786813" y="2276344"/>
            <a:ext cx="57150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3600"/>
              <a:t>…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35956" y="6182140"/>
            <a:ext cx="73324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threads share </a:t>
            </a:r>
            <a:r>
              <a:rPr lang="en-US" smtClean="0"/>
              <a:t>page directories?</a:t>
            </a:r>
            <a:endParaRPr lang="en-US" dirty="0"/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theme/theme1.xml><?xml version="1.0" encoding="utf-8"?>
<a:theme xmlns:a="http://schemas.openxmlformats.org/drawingml/2006/main" name="CS537-Theme">
  <a:themeElements>
    <a:clrScheme name="Precedent">
      <a:dk1>
        <a:srgbClr val="921F07"/>
      </a:dk1>
      <a:lt1>
        <a:sysClr val="window" lastClr="FFFFFF"/>
      </a:lt1>
      <a:dk2>
        <a:srgbClr val="333333"/>
      </a:dk2>
      <a:lt2>
        <a:srgbClr val="E5E5D3"/>
      </a:lt2>
      <a:accent1>
        <a:srgbClr val="993232"/>
      </a:accent1>
      <a:accent2>
        <a:srgbClr val="9B6C34"/>
      </a:accent2>
      <a:accent3>
        <a:srgbClr val="736C5D"/>
      </a:accent3>
      <a:accent4>
        <a:srgbClr val="C9972B"/>
      </a:accent4>
      <a:accent5>
        <a:srgbClr val="C95F2B"/>
      </a:accent5>
      <a:accent6>
        <a:srgbClr val="8F7A05"/>
      </a:accent6>
      <a:hlink>
        <a:srgbClr val="933926"/>
      </a:hlink>
      <a:folHlink>
        <a:srgbClr val="916019"/>
      </a:folHlink>
    </a:clrScheme>
    <a:fontScheme name="Precedent">
      <a:majorFont>
        <a:latin typeface="Perpetua Titling MT"/>
        <a:ea typeface=""/>
        <a:cs typeface=""/>
        <a:font script="Jpan" typeface="ＭＳ Ｐ明朝"/>
      </a:majorFont>
      <a:minorFont>
        <a:latin typeface="Calisto MT"/>
        <a:ea typeface=""/>
        <a:cs typeface=""/>
        <a:font script="Jpan" typeface="ＭＳ Ｐ明朝"/>
      </a:minorFont>
    </a:fontScheme>
    <a:fmtScheme name="Preceden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tint val="100000"/>
                <a:shade val="30000"/>
                <a:satMod val="135000"/>
              </a:schemeClr>
            </a:gs>
          </a:gsLst>
          <a:path path="circle">
            <a:fillToRect l="70000" t="10000" b="7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5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25400" dir="4800000" sx="103000" sy="103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3000000"/>
            </a:lightRig>
          </a:scene3d>
          <a:sp3d prstMaterial="softEdge">
            <a:bevelT w="0" h="0"/>
          </a:sp3d>
        </a:effectStyle>
        <a:effectStyle>
          <a:effectLst>
            <a:innerShdw blurRad="127000" dist="38100" dir="13200000">
              <a:srgbClr val="000000">
                <a:alpha val="75000"/>
              </a:srgbClr>
            </a:innerShdw>
            <a:outerShdw blurRad="38100" dist="12700" dir="1800000" sx="101000" sy="101000" rotWithShape="0">
              <a:srgbClr val="000000">
                <a:alpha val="40000"/>
              </a:srgbClr>
            </a:outerShdw>
            <a:reflection blurRad="127000" stA="25000" endPos="30000" dist="127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12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shade val="30000"/>
                <a:satMod val="150000"/>
              </a:schemeClr>
            </a:gs>
          </a:gsLst>
          <a:path path="circle">
            <a:fillToRect t="10000" r="70000" b="7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30000"/>
                <a:lumMod val="80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S537-Theme" id="{A3B37B17-3632-DC45-8802-8C4EDBDFA1AF}" vid="{33C7E3AB-E050-6441-A050-2D3D49AF61B4}"/>
    </a:ext>
  </a:extLst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CS537-Theme</Template>
  <TotalTime>4620</TotalTime>
  <Words>2613</Words>
  <Application>Microsoft Macintosh PowerPoint</Application>
  <PresentationFormat>Custom</PresentationFormat>
  <Paragraphs>834</Paragraphs>
  <Slides>60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72" baseType="lpstr">
      <vt:lpstr>Avenir Book</vt:lpstr>
      <vt:lpstr>Calisto MT</vt:lpstr>
      <vt:lpstr>Courier</vt:lpstr>
      <vt:lpstr>Helvetica</vt:lpstr>
      <vt:lpstr>Helvetica Light</vt:lpstr>
      <vt:lpstr>Marker Felt</vt:lpstr>
      <vt:lpstr>Menlo</vt:lpstr>
      <vt:lpstr>Menlo-Regular</vt:lpstr>
      <vt:lpstr>Perpetua Titling MT</vt:lpstr>
      <vt:lpstr>Wingdings</vt:lpstr>
      <vt:lpstr>Arial</vt:lpstr>
      <vt:lpstr>CS537-Theme</vt:lpstr>
      <vt:lpstr>Concurrency: Threads</vt:lpstr>
      <vt:lpstr>Announcements</vt:lpstr>
      <vt:lpstr>Review: Easy Piece 1</vt:lpstr>
      <vt:lpstr>Motivation for Concurrency</vt:lpstr>
      <vt:lpstr>Motivation</vt:lpstr>
      <vt:lpstr>CONCURRENCY: Option 2</vt:lpstr>
      <vt:lpstr>Common Programming Models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THREAD VS. Process</vt:lpstr>
      <vt:lpstr>THREAD API</vt:lpstr>
      <vt:lpstr>OS Support:  Approach 1</vt:lpstr>
      <vt:lpstr>OS Support:  Approach 2</vt:lpstr>
      <vt:lpstr>Demo: basic threads</vt:lpstr>
      <vt:lpstr>Thread SchedulE #1</vt:lpstr>
      <vt:lpstr>Thread SchedulE #1</vt:lpstr>
      <vt:lpstr>Thread SchedulE #1</vt:lpstr>
      <vt:lpstr>Thread SchedulE #1</vt:lpstr>
      <vt:lpstr>Thread SchedulE #1</vt:lpstr>
      <vt:lpstr>Thread SchedulE #1</vt:lpstr>
      <vt:lpstr>Thread SchedulE #1</vt:lpstr>
      <vt:lpstr>Thread SchedulE #1</vt:lpstr>
      <vt:lpstr>Thread SchedulE #1</vt:lpstr>
      <vt:lpstr>Thread SchedulE #1</vt:lpstr>
      <vt:lpstr>Another schedule</vt:lpstr>
      <vt:lpstr>Thread SchedulE #2</vt:lpstr>
      <vt:lpstr>Thread SchedulE #2</vt:lpstr>
      <vt:lpstr>Thread SchedulE #2</vt:lpstr>
      <vt:lpstr>Thread SchedulE #2</vt:lpstr>
      <vt:lpstr>Thread SchedulE #2</vt:lpstr>
      <vt:lpstr>Thread SchedulE #2</vt:lpstr>
      <vt:lpstr>Thread SchedulE #2</vt:lpstr>
      <vt:lpstr>Thread SchedulE #2</vt:lpstr>
      <vt:lpstr>Thread SchedulE #2</vt:lpstr>
      <vt:lpstr>Thread SchedulE #2</vt:lpstr>
      <vt:lpstr>Thread SchedulE #2</vt:lpstr>
      <vt:lpstr>Thread SchedulE #2</vt:lpstr>
      <vt:lpstr>Timeline View</vt:lpstr>
      <vt:lpstr>Timeline View</vt:lpstr>
      <vt:lpstr>Timeline View</vt:lpstr>
      <vt:lpstr>Timeline View</vt:lpstr>
      <vt:lpstr>Timeline View</vt:lpstr>
      <vt:lpstr>Non-Determinism</vt:lpstr>
      <vt:lpstr>What do we want?</vt:lpstr>
      <vt:lpstr>Synchronization</vt:lpstr>
      <vt:lpstr>Locks</vt:lpstr>
      <vt:lpstr>More Demos</vt:lpstr>
      <vt:lpstr>Conclusions</vt:lpstr>
      <vt:lpstr>Implementing Synchronization</vt:lpstr>
      <vt:lpstr>Implementing Locks: Attempt #1</vt:lpstr>
      <vt:lpstr>Implementing LOCKS: Attempt #2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[537] Threads</dc:title>
  <cp:lastModifiedBy>ANDREA C ARPACI-DUSSEAU</cp:lastModifiedBy>
  <cp:revision>25</cp:revision>
  <dcterms:modified xsi:type="dcterms:W3CDTF">2015-10-08T15:22:10Z</dcterms:modified>
</cp:coreProperties>
</file>