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70" r:id="rId1"/>
  </p:sldMasterIdLst>
  <p:notesMasterIdLst>
    <p:notesMasterId r:id="rId29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8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</p:sldIdLst>
  <p:sldSz cx="9144000" cy="6858000" type="screen4x3"/>
  <p:notesSz cx="6797675" cy="9928225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2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KYLim" initials="K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33FF"/>
    <a:srgbClr val="6699FF"/>
    <a:srgbClr val="FF66CC"/>
    <a:srgbClr val="CC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밝은 스타일 3 - 강조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 horzBarState="maximized">
    <p:restoredLeft sz="15361" autoAdjust="0"/>
    <p:restoredTop sz="91841" autoAdjust="0"/>
  </p:normalViewPr>
  <p:slideViewPr>
    <p:cSldViewPr>
      <p:cViewPr varScale="1">
        <p:scale>
          <a:sx n="116" d="100"/>
          <a:sy n="116" d="100"/>
        </p:scale>
        <p:origin x="109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50" d="100"/>
        <a:sy n="150" d="100"/>
      </p:scale>
      <p:origin x="0" y="66312"/>
    </p:cViewPr>
  </p:sorterViewPr>
  <p:notesViewPr>
    <p:cSldViewPr>
      <p:cViewPr varScale="1">
        <p:scale>
          <a:sx n="92" d="100"/>
          <a:sy n="92" d="100"/>
        </p:scale>
        <p:origin x="-3540" y="-96"/>
      </p:cViewPr>
      <p:guideLst>
        <p:guide orient="horz" pos="2880"/>
        <p:guide pos="2160"/>
        <p:guide orient="horz" pos="3127"/>
        <p:guide pos="214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50444" y="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/>
          <a:lstStyle>
            <a:lvl1pPr algn="r">
              <a:defRPr sz="1200"/>
            </a:lvl1pPr>
          </a:lstStyle>
          <a:p>
            <a:fld id="{050F0499-AE52-4672-879B-3107B2FC2A9F}" type="datetimeFigureOut">
              <a:rPr lang="ko-KR" altLang="en-US" smtClean="0"/>
              <a:t>2016-07-05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15988" y="744538"/>
            <a:ext cx="4965700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3" tIns="45717" rIns="91433" bIns="45717" rtlCol="0" anchor="ctr"/>
          <a:lstStyle/>
          <a:p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1"/>
          </a:xfrm>
          <a:prstGeom prst="rect">
            <a:avLst/>
          </a:prstGeom>
        </p:spPr>
        <p:txBody>
          <a:bodyPr vert="horz" lIns="91433" tIns="45717" rIns="91433" bIns="45717" rtlCol="0" anchor="b"/>
          <a:lstStyle>
            <a:lvl1pPr algn="r">
              <a:defRPr sz="1200"/>
            </a:lvl1pPr>
          </a:lstStyle>
          <a:p>
            <a:fld id="{E9CED1A8-8C93-4BD0-9402-1D92621696DA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752329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06308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>
          <a:xfrm>
            <a:off x="679450" y="4778375"/>
            <a:ext cx="5438775" cy="3908425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CED1A8-8C93-4BD0-9402-1D92621696DA}" type="slidenum">
              <a:rPr lang="ko-KR" altLang="en-US" smtClean="0"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846636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부제목 2"/>
          <p:cNvSpPr>
            <a:spLocks noGrp="1"/>
          </p:cNvSpPr>
          <p:nvPr>
            <p:ph type="subTitle" idx="1"/>
          </p:nvPr>
        </p:nvSpPr>
        <p:spPr>
          <a:xfrm>
            <a:off x="251520" y="78531"/>
            <a:ext cx="8640960" cy="576065"/>
          </a:xfrm>
        </p:spPr>
        <p:txBody>
          <a:bodyPr anchor="ctr"/>
          <a:lstStyle>
            <a:lvl1pPr marL="0" indent="0" algn="ctr" rtl="0" fontAlgn="base" latinLnBrk="1">
              <a:spcBef>
                <a:spcPct val="0"/>
              </a:spcBef>
              <a:spcAft>
                <a:spcPct val="0"/>
              </a:spcAft>
              <a:buNone/>
              <a:defRPr kumimoji="1" lang="ko-KR" altLang="en-US" sz="2400" b="1" kern="1200" cap="none" spc="0" dirty="0">
                <a:ln>
                  <a:noFill/>
                </a:ln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Arial" pitchFamily="34" charset="0"/>
                <a:cs typeface="Arial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 dirty="0" smtClean="0"/>
              <a:t>마스터 부제목 스타일 편집</a:t>
            </a:r>
            <a:endParaRPr lang="ko-KR" altLang="en-US" dirty="0"/>
          </a:p>
        </p:txBody>
      </p:sp>
      <p:sp>
        <p:nvSpPr>
          <p:cNvPr id="19" name="제목 1"/>
          <p:cNvSpPr>
            <a:spLocks noGrp="1"/>
          </p:cNvSpPr>
          <p:nvPr>
            <p:ph type="ctrTitle"/>
          </p:nvPr>
        </p:nvSpPr>
        <p:spPr>
          <a:xfrm>
            <a:off x="685800" y="1772816"/>
            <a:ext cx="7772400" cy="1542033"/>
          </a:xfrm>
          <a:effectLst>
            <a:outerShdw dist="17780" dir="2700000" algn="ctr" rotWithShape="0">
              <a:srgbClr val="000000"/>
            </a:outerShdw>
          </a:effectLst>
        </p:spPr>
        <p:txBody>
          <a:bodyPr/>
          <a:lstStyle>
            <a:lvl1pPr algn="ctr" rtl="0" fontAlgn="base" latinLnBrk="1">
              <a:spcBef>
                <a:spcPct val="0"/>
              </a:spcBef>
              <a:spcAft>
                <a:spcPct val="0"/>
              </a:spcAft>
              <a:defRPr kumimoji="1" lang="ko-KR" altLang="en-US" sz="4400" b="1" kern="1200" dirty="0">
                <a:solidFill>
                  <a:schemeClr val="tx2">
                    <a:lumMod val="75000"/>
                  </a:schemeClr>
                </a:solidFill>
                <a:latin typeface="Adobe 고딕 Std B" pitchFamily="34" charset="-127"/>
                <a:ea typeface="Adobe 고딕 Std B" pitchFamily="34" charset="-127"/>
                <a:cs typeface="Adobe Arabic" pitchFamily="18" charset="-78"/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24" name="TextBox 23"/>
          <p:cNvSpPr txBox="1"/>
          <p:nvPr userDrawn="1"/>
        </p:nvSpPr>
        <p:spPr>
          <a:xfrm>
            <a:off x="1026585" y="3789040"/>
            <a:ext cx="7003094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20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Hanyang</a:t>
            </a:r>
            <a:r>
              <a:rPr kumimoji="1" lang="en-US" altLang="ko-KR" sz="20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Arial Bold" pitchFamily="34" charset="0"/>
              </a:rPr>
              <a:t> University</a:t>
            </a:r>
          </a:p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Embedded Software Systems Lab.</a:t>
            </a:r>
          </a:p>
        </p:txBody>
      </p:sp>
      <p:pic>
        <p:nvPicPr>
          <p:cNvPr id="26" name="그림 2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34336" y="4608512"/>
            <a:ext cx="1268760" cy="1268760"/>
          </a:xfrm>
          <a:prstGeom prst="rect">
            <a:avLst/>
          </a:prstGeom>
        </p:spPr>
      </p:pic>
      <p:grpSp>
        <p:nvGrpSpPr>
          <p:cNvPr id="36" name="그룹 35"/>
          <p:cNvGrpSpPr/>
          <p:nvPr userDrawn="1"/>
        </p:nvGrpSpPr>
        <p:grpSpPr>
          <a:xfrm>
            <a:off x="-3579" y="3573016"/>
            <a:ext cx="9147579" cy="64193"/>
            <a:chOff x="-3579" y="3356992"/>
            <a:chExt cx="9147579" cy="64193"/>
          </a:xfrm>
        </p:grpSpPr>
        <p:cxnSp>
          <p:nvCxnSpPr>
            <p:cNvPr id="31" name="직선 연결선 30"/>
            <p:cNvCxnSpPr/>
            <p:nvPr userDrawn="1"/>
          </p:nvCxnSpPr>
          <p:spPr>
            <a:xfrm>
              <a:off x="0" y="3356992"/>
              <a:ext cx="9144000" cy="0"/>
            </a:xfrm>
            <a:prstGeom prst="line">
              <a:avLst/>
            </a:prstGeom>
            <a:ln w="63500">
              <a:solidFill>
                <a:schemeClr val="tx2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직선 연결선 31"/>
            <p:cNvCxnSpPr/>
            <p:nvPr userDrawn="1"/>
          </p:nvCxnSpPr>
          <p:spPr>
            <a:xfrm>
              <a:off x="-3579" y="3421185"/>
              <a:ext cx="9144000" cy="0"/>
            </a:xfrm>
            <a:prstGeom prst="line">
              <a:avLst/>
            </a:prstGeom>
            <a:ln w="31750">
              <a:solidFill>
                <a:schemeClr val="accent1">
                  <a:lumMod val="75000"/>
                </a:schemeClr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2" name="TextBox 11"/>
          <p:cNvSpPr txBox="1"/>
          <p:nvPr userDrawn="1"/>
        </p:nvSpPr>
        <p:spPr>
          <a:xfrm>
            <a:off x="3851920" y="6042774"/>
            <a:ext cx="136815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fontAlgn="base">
              <a:spcBef>
                <a:spcPct val="0"/>
              </a:spcBef>
              <a:spcAft>
                <a:spcPts val="600"/>
              </a:spcAft>
            </a:pPr>
            <a:r>
              <a:rPr kumimoji="1" lang="en-US" altLang="ko-KR" sz="1600" b="1" dirty="0" err="1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Youjip</a:t>
            </a:r>
            <a:r>
              <a:rPr kumimoji="1" lang="en-US" altLang="ko-KR" sz="1600" b="1" baseline="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Won</a:t>
            </a:r>
            <a:endParaRPr kumimoji="1" lang="en-US" altLang="ko-KR" sz="1600" b="1" dirty="0" smtClean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34957346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>
                <a:solidFill>
                  <a:schemeClr val="bg1"/>
                </a:solidFill>
              </a:defRPr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880070"/>
            <a:ext cx="8786812" cy="5501258"/>
          </a:xfrm>
        </p:spPr>
        <p:txBody>
          <a:bodyPr/>
          <a:lstStyle>
            <a:lvl1pPr>
              <a:lnSpc>
                <a:spcPct val="150000"/>
              </a:lnSpc>
              <a:buClr>
                <a:srgbClr val="002060"/>
              </a:buClr>
              <a:defRPr sz="2000" b="0">
                <a:solidFill>
                  <a:schemeClr val="tx1"/>
                </a:solidFill>
              </a:defRPr>
            </a:lvl1pPr>
            <a:lvl2pPr>
              <a:lnSpc>
                <a:spcPct val="150000"/>
              </a:lnSpc>
              <a:buClr>
                <a:srgbClr val="002060"/>
              </a:buClr>
              <a:defRPr sz="1800">
                <a:solidFill>
                  <a:schemeClr val="tx1"/>
                </a:solidFill>
              </a:defRPr>
            </a:lvl2pPr>
            <a:lvl3pPr>
              <a:lnSpc>
                <a:spcPct val="150000"/>
              </a:lnSpc>
              <a:buClr>
                <a:srgbClr val="002060"/>
              </a:buClr>
              <a:defRPr sz="1600">
                <a:solidFill>
                  <a:schemeClr val="tx1"/>
                </a:solidFill>
              </a:defRPr>
            </a:lvl3pPr>
            <a:lvl4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4pPr>
            <a:lvl5pPr>
              <a:lnSpc>
                <a:spcPct val="150000"/>
              </a:lnSpc>
              <a:buClr>
                <a:srgbClr val="002060"/>
              </a:buClr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7A78DD04-B555-4C24-9986-D05E885BBE0F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2016-07-05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pic>
        <p:nvPicPr>
          <p:cNvPr id="8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01735396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직선 연결선 3"/>
          <p:cNvCxnSpPr/>
          <p:nvPr userDrawn="1"/>
        </p:nvCxnSpPr>
        <p:spPr>
          <a:xfrm>
            <a:off x="214313" y="4429125"/>
            <a:ext cx="8786812" cy="0"/>
          </a:xfrm>
          <a:prstGeom prst="line">
            <a:avLst/>
          </a:prstGeom>
          <a:ln w="38100">
            <a:solidFill>
              <a:schemeClr val="tx2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91994" y="2906713"/>
            <a:ext cx="8072494" cy="1500187"/>
          </a:xfrm>
        </p:spPr>
        <p:txBody>
          <a:bodyPr anchor="b"/>
          <a:lstStyle>
            <a:lvl1pPr marL="0" indent="0" algn="r">
              <a:buNone/>
              <a:defRPr sz="3200" b="1"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cxnSp>
        <p:nvCxnSpPr>
          <p:cNvPr id="9" name="직선 연결선 8"/>
          <p:cNvCxnSpPr/>
          <p:nvPr userDrawn="1"/>
        </p:nvCxnSpPr>
        <p:spPr>
          <a:xfrm>
            <a:off x="0" y="6500813"/>
            <a:ext cx="9144000" cy="0"/>
          </a:xfrm>
          <a:prstGeom prst="line">
            <a:avLst/>
          </a:prstGeom>
          <a:ln w="25400">
            <a:solidFill>
              <a:schemeClr val="tx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214313" y="6559550"/>
            <a:ext cx="1285875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82834E1B-C671-4FDB-91D5-8348F1DB4B82}" type="datetime1">
              <a:rPr lang="ko-KR" altLang="en-US" smtClean="0">
                <a:solidFill>
                  <a:srgbClr val="1F497D">
                    <a:lumMod val="50000"/>
                  </a:srgbClr>
                </a:solidFill>
              </a:rPr>
              <a:t>2016-07-05</a:t>
            </a:fld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11"/>
          </p:nvPr>
        </p:nvSpPr>
        <p:spPr>
          <a:xfrm>
            <a:off x="7964934" y="6592713"/>
            <a:ext cx="1071562" cy="220663"/>
          </a:xfrm>
        </p:spPr>
        <p:txBody>
          <a:bodyPr/>
          <a:lstStyle>
            <a:lvl1pPr>
              <a:defRPr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‹#›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82995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0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pic>
        <p:nvPicPr>
          <p:cNvPr id="16" name="Picture 2" descr="http://esos.hanyang.ac.kr/img/logo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878" y="6572318"/>
            <a:ext cx="2931253" cy="2664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7253050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 userDrawn="1"/>
        </p:nvSpPr>
        <p:spPr>
          <a:xfrm>
            <a:off x="0" y="-611"/>
            <a:ext cx="9144000" cy="706619"/>
          </a:xfrm>
          <a:prstGeom prst="rect">
            <a:avLst/>
          </a:prstGeom>
          <a:solidFill>
            <a:schemeClr val="tx2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2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14313" y="55563"/>
            <a:ext cx="878681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dist="17961" dir="2700000" algn="ctr" rotWithShape="0">
              <a:schemeClr val="tx1"/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제목 스타일 편집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14313" y="1000125"/>
            <a:ext cx="8786812" cy="5429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14313" y="6562725"/>
            <a:ext cx="1285875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1F9C18E-9236-4141-B4AC-7DC9E5118905}" type="datetime1">
              <a:rPr kumimoji="1" lang="ko-KR" altLang="en-US" smtClean="0">
                <a:solidFill>
                  <a:srgbClr val="1F497D">
                    <a:lumMod val="50000"/>
                  </a:srgbClr>
                </a:solidFill>
              </a:rPr>
              <a:t>2016-07-05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00938" y="6562725"/>
            <a:ext cx="1071562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000">
                <a:solidFill>
                  <a:schemeClr val="tx2">
                    <a:lumMod val="50000"/>
                  </a:schemeClr>
                </a:solidFill>
                <a:latin typeface="굴림" pitchFamily="50" charset="-127"/>
                <a:ea typeface="굴림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5A0C360-F875-469D-A977-82806D0D3C5E}" type="slidenum">
              <a:rPr kumimoji="1" lang="en-US" altLang="ko-KR">
                <a:solidFill>
                  <a:srgbClr val="1F497D">
                    <a:lumMod val="50000"/>
                  </a:srgb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033713" y="6559550"/>
            <a:ext cx="3038475" cy="220663"/>
          </a:xfrm>
          <a:prstGeom prst="rect">
            <a:avLst/>
          </a:prstGeom>
        </p:spPr>
        <p:txBody>
          <a:bodyPr/>
          <a:lstStyle>
            <a:lvl1pPr algn="ctr">
              <a:defRPr sz="1100" b="1">
                <a:latin typeface="맑은 고딕" pitchFamily="50" charset="-127"/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kumimoji="1" lang="en-US" altLang="ko-KR" dirty="0" err="1" smtClean="0">
                <a:solidFill>
                  <a:prstClr val="black"/>
                </a:solidFill>
              </a:rPr>
              <a:t>Youjip</a:t>
            </a:r>
            <a:r>
              <a:rPr kumimoji="1" lang="en-US" altLang="ko-KR" dirty="0" smtClean="0">
                <a:solidFill>
                  <a:prstClr val="black"/>
                </a:solidFill>
              </a:rPr>
              <a:t> Won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sp>
        <p:nvSpPr>
          <p:cNvPr id="10" name="직사각형 9"/>
          <p:cNvSpPr/>
          <p:nvPr userDrawn="1"/>
        </p:nvSpPr>
        <p:spPr>
          <a:xfrm>
            <a:off x="0" y="706008"/>
            <a:ext cx="9144000" cy="45719"/>
          </a:xfrm>
          <a:prstGeom prst="rect">
            <a:avLst/>
          </a:prstGeom>
          <a:solidFill>
            <a:schemeClr val="accent1">
              <a:lumMod val="75000"/>
            </a:schemeClr>
          </a:solidFill>
          <a:ln w="9525"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252000" rtlCol="0" anchor="ctr"/>
          <a:lstStyle/>
          <a:p>
            <a:pPr algn="ctr"/>
            <a:endParaRPr lang="ko-KR" altLang="en-US" sz="1600" dirty="0" smtClean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929193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</p:sldLayoutIdLst>
  <p:transition>
    <p:zoom/>
  </p:transition>
  <p:timing>
    <p:tnLst>
      <p:par>
        <p:cTn id="1" dur="indefinite" restart="never" nodeType="tmRoot"/>
      </p:par>
    </p:tnLst>
  </p:timing>
  <p:hf hdr="0" dt="0"/>
  <p:txStyles>
    <p:titleStyle>
      <a:lvl1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2pPr>
      <a:lvl3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3pPr>
      <a:lvl4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4pPr>
      <a:lvl5pPr algn="l" rtl="0" eaLnBrk="0" fontAlgn="base" latinLnBrk="1" hangingPunct="0">
        <a:spcBef>
          <a:spcPct val="0"/>
        </a:spcBef>
        <a:spcAft>
          <a:spcPct val="0"/>
        </a:spcAft>
        <a:defRPr kumimoji="1" sz="2400">
          <a:solidFill>
            <a:srgbClr val="FFFF00"/>
          </a:solidFill>
          <a:latin typeface="HY견고딕" pitchFamily="18" charset="-127"/>
          <a:ea typeface="HY견고딕" pitchFamily="18" charset="-127"/>
        </a:defRPr>
      </a:lvl5pPr>
      <a:lvl6pPr marL="4572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6pPr>
      <a:lvl7pPr marL="9144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7pPr>
      <a:lvl8pPr marL="13716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8pPr>
      <a:lvl9pPr marL="1828800" algn="l" rtl="0" eaLnBrk="1" fontAlgn="base" latinLnBrk="1" hangingPunct="1">
        <a:spcBef>
          <a:spcPct val="0"/>
        </a:spcBef>
        <a:spcAft>
          <a:spcPct val="0"/>
        </a:spcAft>
        <a:defRPr kumimoji="1" sz="3000">
          <a:solidFill>
            <a:schemeClr val="bg1"/>
          </a:solidFill>
          <a:latin typeface="HY견고딕" pitchFamily="18" charset="-127"/>
          <a:ea typeface="HY견고딕" pitchFamily="18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"/>
        <a:defRPr kumimoji="1" sz="2000">
          <a:solidFill>
            <a:srgbClr val="10253F"/>
          </a:solidFill>
          <a:latin typeface="맑은 고딕" pitchFamily="50" charset="-127"/>
          <a:ea typeface="맑은 고딕" pitchFamily="50" charset="-127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lr>
          <a:srgbClr val="007E3C"/>
        </a:buClr>
        <a:buSzPct val="100000"/>
        <a:buFont typeface="Wingdings" pitchFamily="2" charset="2"/>
        <a:buChar char=""/>
        <a:defRPr kumimoji="1">
          <a:solidFill>
            <a:srgbClr val="10253F"/>
          </a:solidFill>
          <a:latin typeface="맑은 고딕" pitchFamily="50" charset="-127"/>
          <a:ea typeface="맑은 고딕" pitchFamily="50" charset="-127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SzPct val="65000"/>
        <a:buFont typeface="Wingdings" pitchFamily="2" charset="2"/>
        <a:buChar char=""/>
        <a:defRPr kumimoji="1" sz="1600">
          <a:solidFill>
            <a:srgbClr val="10253F"/>
          </a:solidFill>
          <a:latin typeface="맑은 고딕" pitchFamily="50" charset="-127"/>
          <a:ea typeface="맑은 고딕" pitchFamily="50" charset="-127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B03C"/>
        </a:buClr>
        <a:buSzPct val="65000"/>
        <a:buFont typeface="Wingdings" pitchFamily="2" charset="2"/>
        <a:buChar char="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lr>
          <a:srgbClr val="002060"/>
        </a:buClr>
        <a:buFont typeface="Wingdings" pitchFamily="2" charset="2"/>
        <a:buChar char=""/>
        <a:defRPr kumimoji="1" sz="1400">
          <a:solidFill>
            <a:srgbClr val="10253F"/>
          </a:solidFill>
          <a:latin typeface="맑은 고딕" pitchFamily="50" charset="-127"/>
          <a:ea typeface="맑은 고딕" pitchFamily="50" charset="-127"/>
        </a:defRPr>
      </a:lvl5pPr>
      <a:lvl6pPr marL="25146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latinLnBrk="1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텍스트 개체 틀 1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altLang="ko-KR" dirty="0" smtClean="0"/>
              <a:t>2. Introduction to Operating Systems</a:t>
            </a:r>
          </a:p>
          <a:p>
            <a:pPr lvl="0"/>
            <a:r>
              <a:rPr lang="en-US" altLang="ko-KR" sz="1600" dirty="0">
                <a:solidFill>
                  <a:srgbClr val="1F497D">
                    <a:lumMod val="50000"/>
                  </a:srgbClr>
                </a:solidFill>
              </a:rPr>
              <a:t>Operating System: Three Easy </a:t>
            </a:r>
            <a:r>
              <a:rPr lang="en-US" altLang="ko-KR" sz="1600" dirty="0" smtClean="0">
                <a:solidFill>
                  <a:srgbClr val="1F497D">
                    <a:lumMod val="50000"/>
                  </a:srgbClr>
                </a:solidFill>
              </a:rPr>
              <a:t>Pieces</a:t>
            </a:r>
            <a:endParaRPr lang="ko-KR" altLang="en-US" sz="1600" dirty="0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3" name="슬라이드 번호 개체 틀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728643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the CPU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Execution result </a:t>
            </a:r>
            <a:r>
              <a:rPr lang="en-US" altLang="ko-KR" dirty="0" smtClean="0"/>
              <a:t>2.</a:t>
            </a:r>
            <a:endParaRPr lang="ko-KR" altLang="en-US" dirty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366874" y="1484784"/>
            <a:ext cx="6264696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t-BR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</a:t>
            </a:r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./cpu A &amp; ; ./cpu B &amp; ; ./cpu C &amp; ; ./cpu D &amp;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[1] 7353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[2] 7354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[3] 7355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[4] 7356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B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B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B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D</a:t>
            </a:r>
          </a:p>
          <a:p>
            <a:r>
              <a:rPr lang="pt-BR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...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9" name="모서리가 둥근 직사각형 8"/>
          <p:cNvSpPr/>
          <p:nvPr/>
        </p:nvSpPr>
        <p:spPr>
          <a:xfrm>
            <a:off x="1115616" y="5589240"/>
            <a:ext cx="6840760" cy="792088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Even though we have only 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one processor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, all four of programs seem to be running </a:t>
            </a:r>
            <a:r>
              <a:rPr lang="en-US" altLang="ko-KR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at the same time</a:t>
            </a:r>
            <a:r>
              <a:rPr lang="en-US" altLang="ko-KR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!</a:t>
            </a:r>
            <a:endParaRPr lang="en-US" altLang="ko-KR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04090629"/>
      </p:ext>
    </p:extLst>
  </p:cSld>
  <p:clrMapOvr>
    <a:masterClrMapping/>
  </p:clrMapOvr>
  <p:transition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Virtualizing Memory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physical memory is </a:t>
            </a:r>
            <a:r>
              <a:rPr lang="en-US" altLang="ko-KR" i="1" u="sng" dirty="0" smtClean="0"/>
              <a:t>an array of bytes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A program keeps all of its data structures in memory.</a:t>
            </a:r>
          </a:p>
          <a:p>
            <a:pPr lvl="1"/>
            <a:r>
              <a:rPr lang="en-US" altLang="ko-KR" b="1" dirty="0" smtClean="0"/>
              <a:t>Read</a:t>
            </a:r>
            <a:r>
              <a:rPr lang="en-US" altLang="ko-KR" dirty="0" smtClean="0"/>
              <a:t> </a:t>
            </a:r>
            <a:r>
              <a:rPr lang="en-US" altLang="ko-KR" b="1" dirty="0" smtClean="0"/>
              <a:t>memory </a:t>
            </a:r>
            <a:r>
              <a:rPr lang="en-US" altLang="ko-KR" dirty="0" smtClean="0"/>
              <a:t>(load):</a:t>
            </a:r>
          </a:p>
          <a:p>
            <a:pPr lvl="2"/>
            <a:r>
              <a:rPr lang="en-US" altLang="ko-KR" dirty="0" smtClean="0"/>
              <a:t>Specify an </a:t>
            </a:r>
            <a:r>
              <a:rPr lang="en-US" altLang="ko-KR" u="sng" dirty="0" smtClean="0"/>
              <a:t>address</a:t>
            </a:r>
            <a:r>
              <a:rPr lang="en-US" altLang="ko-KR" dirty="0" smtClean="0"/>
              <a:t> to be able to access the data</a:t>
            </a:r>
          </a:p>
          <a:p>
            <a:pPr lvl="1"/>
            <a:r>
              <a:rPr lang="en-US" altLang="ko-KR" b="1" dirty="0" smtClean="0"/>
              <a:t>Write</a:t>
            </a:r>
            <a:r>
              <a:rPr lang="en-US" altLang="ko-KR" dirty="0" smtClean="0"/>
              <a:t> </a:t>
            </a:r>
            <a:r>
              <a:rPr lang="en-US" altLang="ko-KR" b="1" dirty="0" smtClean="0"/>
              <a:t>memory </a:t>
            </a:r>
            <a:r>
              <a:rPr lang="en-US" altLang="ko-KR" dirty="0" smtClean="0"/>
              <a:t>(store):</a:t>
            </a:r>
          </a:p>
          <a:p>
            <a:pPr lvl="2"/>
            <a:r>
              <a:rPr lang="en-US" altLang="ko-KR" dirty="0" smtClean="0"/>
              <a:t>Specify the data to be written to the given address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1507775"/>
      </p:ext>
    </p:extLst>
  </p:cSld>
  <p:clrMapOvr>
    <a:masterClrMapping/>
  </p:clrMapOvr>
  <p:transition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</a:t>
            </a:r>
            <a:r>
              <a:rPr lang="en-US" altLang="ko-KR" dirty="0" smtClean="0"/>
              <a:t>Memory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program that Accesses Memory (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mem.c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79512" y="1477228"/>
            <a:ext cx="8640960" cy="48320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	#include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unistd.h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"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common.h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endParaRPr lang="en-US" altLang="ko-KR" sz="14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main(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{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*p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malloc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sizeof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)); 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a1: allocate some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				memory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assert(p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!=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("(%d) address of p: %08x\n",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 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getpid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(), (unsigned) p);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a2: print out the 							address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 the </a:t>
            </a:r>
            <a:r>
              <a:rPr lang="en-US" altLang="ko-KR" sz="1400" dirty="0" err="1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memmory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*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a3: put zero into the first slot of the memory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Spin(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*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 = *p +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("(%d) p: %d\n",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getpid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(), *p); </a:t>
            </a:r>
            <a:r>
              <a:rPr lang="en-US" altLang="ko-KR" sz="1400" dirty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a4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2917875"/>
      </p:ext>
    </p:extLst>
  </p:cSld>
  <p:clrMapOvr>
    <a:masterClrMapping/>
  </p:clrMapOvr>
  <p:transition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Memory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output of the program 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mem.c</a:t>
            </a:r>
            <a:endParaRPr lang="en-US" altLang="ko-KR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US" altLang="ko-KR" dirty="0" smtClean="0">
                <a:cs typeface="Courier New" pitchFamily="49" charset="0"/>
              </a:rPr>
              <a:t>The newly allocated memory is at address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 00200000</a:t>
            </a:r>
            <a:r>
              <a:rPr lang="en-US" altLang="ko-KR" dirty="0" smtClean="0">
                <a:cs typeface="Courier New" pitchFamily="49" charset="0"/>
              </a:rPr>
              <a:t>.</a:t>
            </a:r>
          </a:p>
          <a:p>
            <a:pPr lvl="1"/>
            <a:r>
              <a:rPr lang="en-US" altLang="ko-KR" dirty="0">
                <a:cs typeface="Courier New" pitchFamily="49" charset="0"/>
              </a:rPr>
              <a:t>I</a:t>
            </a:r>
            <a:r>
              <a:rPr lang="en-US" altLang="ko-KR" dirty="0" smtClean="0">
                <a:cs typeface="Courier New" pitchFamily="49" charset="0"/>
              </a:rPr>
              <a:t>t updates the value and prints out the result.</a:t>
            </a:r>
          </a:p>
          <a:p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 smtClean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>
              <a:latin typeface="Courier New" pitchFamily="49" charset="0"/>
              <a:cs typeface="Courier New" pitchFamily="49" charset="0"/>
            </a:endParaRPr>
          </a:p>
          <a:p>
            <a:endParaRPr lang="en-US" altLang="ko-KR" dirty="0" smtClean="0"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1547664" y="1484784"/>
            <a:ext cx="5832648" cy="181588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./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mem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memory address of p: 00200000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p: 1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p: 2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p: 3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p: 4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(2134) p: 5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ˆC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54950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Memory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cs typeface="Courier New" pitchFamily="49" charset="0"/>
              </a:rPr>
              <a:t>Running 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mem.c</a:t>
            </a:r>
            <a:r>
              <a:rPr lang="en-US" altLang="ko-KR" dirty="0" smtClean="0">
                <a:cs typeface="Courier New" pitchFamily="49" charset="0"/>
              </a:rPr>
              <a:t> multiple times</a:t>
            </a:r>
          </a:p>
          <a:p>
            <a:endParaRPr lang="en-US" altLang="ko-KR" dirty="0">
              <a:cs typeface="Courier New" pitchFamily="49" charset="0"/>
            </a:endParaRPr>
          </a:p>
          <a:p>
            <a:endParaRPr lang="en-US" altLang="ko-KR" dirty="0" smtClean="0">
              <a:cs typeface="Courier New" pitchFamily="49" charset="0"/>
            </a:endParaRPr>
          </a:p>
          <a:p>
            <a:endParaRPr lang="en-US" altLang="ko-KR" dirty="0">
              <a:cs typeface="Courier New" pitchFamily="49" charset="0"/>
            </a:endParaRPr>
          </a:p>
          <a:p>
            <a:endParaRPr lang="en-US" altLang="ko-KR" dirty="0" smtClean="0">
              <a:cs typeface="Courier New" pitchFamily="49" charset="0"/>
            </a:endParaRPr>
          </a:p>
          <a:p>
            <a:endParaRPr lang="en-US" altLang="ko-KR" dirty="0">
              <a:cs typeface="Courier New" pitchFamily="49" charset="0"/>
            </a:endParaRPr>
          </a:p>
          <a:p>
            <a:endParaRPr lang="en-US" altLang="ko-KR" dirty="0" smtClean="0">
              <a:cs typeface="Courier New" pitchFamily="49" charset="0"/>
            </a:endParaRPr>
          </a:p>
          <a:p>
            <a:pPr lvl="1"/>
            <a:r>
              <a:rPr lang="en-US" altLang="ko-KR" dirty="0" smtClean="0">
                <a:cs typeface="Courier New" pitchFamily="49" charset="0"/>
              </a:rPr>
              <a:t>It is as if each running program has its </a:t>
            </a:r>
            <a:r>
              <a:rPr lang="en-US" altLang="ko-KR" b="1" dirty="0" smtClean="0">
                <a:cs typeface="Courier New" pitchFamily="49" charset="0"/>
              </a:rPr>
              <a:t>own private memory</a:t>
            </a:r>
            <a:r>
              <a:rPr lang="en-US" altLang="ko-KR" dirty="0" smtClean="0">
                <a:cs typeface="Courier New" pitchFamily="49" charset="0"/>
              </a:rPr>
              <a:t>.</a:t>
            </a:r>
          </a:p>
          <a:p>
            <a:pPr lvl="2"/>
            <a:r>
              <a:rPr lang="en-US" altLang="ko-KR" dirty="0" smtClean="0">
                <a:cs typeface="Courier New" pitchFamily="49" charset="0"/>
              </a:rPr>
              <a:t>Each running program has allocated memory at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  <a:cs typeface="Courier New" pitchFamily="49" charset="0"/>
              </a:rPr>
              <a:t> </a:t>
            </a:r>
            <a:r>
              <a:rPr lang="en-US" altLang="ko-KR" u="sng" dirty="0" smtClean="0">
                <a:cs typeface="Courier New" pitchFamily="49" charset="0"/>
              </a:rPr>
              <a:t>the same address</a:t>
            </a:r>
            <a:r>
              <a:rPr lang="en-US" altLang="ko-KR" dirty="0" smtClean="0">
                <a:cs typeface="Courier New" pitchFamily="49" charset="0"/>
              </a:rPr>
              <a:t>.</a:t>
            </a:r>
          </a:p>
          <a:p>
            <a:pPr lvl="2"/>
            <a:r>
              <a:rPr lang="en-US" altLang="ko-KR" dirty="0" smtClean="0">
                <a:cs typeface="Courier New" pitchFamily="49" charset="0"/>
              </a:rPr>
              <a:t>Each seems to be updating the value at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 00200000 </a:t>
            </a:r>
            <a:r>
              <a:rPr lang="en-US" altLang="ko-KR" dirty="0" smtClean="0">
                <a:cs typeface="Courier New" pitchFamily="49" charset="0"/>
              </a:rPr>
              <a:t>independently.</a:t>
            </a:r>
            <a:endParaRPr lang="ko-KR" altLang="en-US" dirty="0">
              <a:cs typeface="Courier New" pitchFamily="49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1547664" y="1628800"/>
            <a:ext cx="5832648" cy="2677656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./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mem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&amp;; ./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mem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&amp;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[1] 24113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[2] 24114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(24113) memory address of p: 00200000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(24114) memory address of p: 00200000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(24113) p: 1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(24114) p: 1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(24114) p: 2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(24113) p: 2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(24113) p: 3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(24114) p: 3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...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9306793"/>
      </p:ext>
    </p:extLst>
  </p:cSld>
  <p:clrMapOvr>
    <a:masterClrMapping/>
  </p:clrMapOvr>
  <p:transition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</a:t>
            </a:r>
            <a:r>
              <a:rPr lang="en-US" altLang="ko-KR" dirty="0" smtClean="0"/>
              <a:t>Memory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Each process accesses its own private </a:t>
            </a:r>
            <a:r>
              <a:rPr lang="en-US" altLang="ko-KR" b="1" dirty="0" smtClean="0"/>
              <a:t>virtual address space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The OS maps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address space </a:t>
            </a:r>
            <a:r>
              <a:rPr lang="en-US" altLang="ko-KR" dirty="0" smtClean="0"/>
              <a:t>onto the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physical memory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A memory reference within one running program </a:t>
            </a:r>
            <a:r>
              <a:rPr lang="en-US" altLang="ko-KR" u="sng" dirty="0" smtClean="0"/>
              <a:t>does not affect</a:t>
            </a:r>
            <a:r>
              <a:rPr lang="en-US" altLang="ko-KR" dirty="0" smtClean="0"/>
              <a:t> the address space of other processes.</a:t>
            </a:r>
          </a:p>
          <a:p>
            <a:pPr lvl="1"/>
            <a:r>
              <a:rPr lang="en-US" altLang="ko-KR" dirty="0" smtClean="0"/>
              <a:t>Physical memory is a </a:t>
            </a:r>
            <a:r>
              <a:rPr lang="en-US" altLang="ko-KR" u="sng" dirty="0" smtClean="0"/>
              <a:t>shared resource</a:t>
            </a:r>
            <a:r>
              <a:rPr lang="en-US" altLang="ko-KR" dirty="0" smtClean="0"/>
              <a:t>, managed by the OS.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3917347"/>
      </p:ext>
    </p:extLst>
  </p:cSld>
  <p:clrMapOvr>
    <a:masterClrMapping/>
  </p:clrMapOvr>
  <p:transition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The problem of Concurrency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OS is juggling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many things at once</a:t>
            </a:r>
            <a:r>
              <a:rPr lang="en-US" altLang="ko-KR" dirty="0" smtClean="0"/>
              <a:t>, first running one process, then another, and so forth.</a:t>
            </a:r>
          </a:p>
          <a:p>
            <a:endParaRPr lang="en-US" altLang="ko-KR" dirty="0" smtClean="0"/>
          </a:p>
          <a:p>
            <a:r>
              <a:rPr lang="en-US" altLang="ko-KR" dirty="0" smtClean="0"/>
              <a:t>Modern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multi-threaded programs</a:t>
            </a:r>
            <a:r>
              <a:rPr lang="en-US" altLang="ko-KR" dirty="0" smtClean="0"/>
              <a:t> also exhibit the concurrency problem.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346906"/>
      </p:ext>
    </p:extLst>
  </p:cSld>
  <p:clrMapOvr>
    <a:masterClrMapping/>
  </p:clrMapOvr>
  <p:transition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Concurrency Example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Multi-threaded Program (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thread.c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39552" y="1484784"/>
            <a:ext cx="7992888" cy="4832092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	#include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"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common.h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volatile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counter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loops;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7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*worker(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for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&lt; loops;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++)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counter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++;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15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endParaRPr lang="en-US" altLang="ko-KR" sz="14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main(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{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!=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fprintf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stderr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"usage: threads &lt;value&gt;\n");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21 	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exit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22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1827012"/>
      </p:ext>
    </p:extLst>
  </p:cSld>
  <p:clrMapOvr>
    <a:masterClrMapping/>
  </p:clrMapOvr>
  <p:transition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Concurrency Example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Multi-threaded Program (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thread.c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539552" y="1628800"/>
            <a:ext cx="7992888" cy="332398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	#include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"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common.h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volatile 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counter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loops;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7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*worker(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void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for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&lt; loops;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++)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counter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++;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pPr marL="342900" indent="-342900">
              <a:buAutoNum type="arabicPlain" startAt="14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pPr marL="342900" indent="-342900">
              <a:buAutoNum type="arabicPlain" startAt="14"/>
            </a:pP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...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702638"/>
      </p:ext>
    </p:extLst>
  </p:cSld>
  <p:clrMapOvr>
    <a:masterClrMapping/>
  </p:clrMapOvr>
  <p:transition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Concurrency </a:t>
            </a:r>
            <a:r>
              <a:rPr lang="en-US" altLang="ko-KR" dirty="0"/>
              <a:t>Example (</a:t>
            </a:r>
            <a:r>
              <a:rPr lang="en-US" altLang="ko-KR" dirty="0" smtClean="0"/>
              <a:t>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4725144"/>
            <a:ext cx="8786812" cy="2664296"/>
          </a:xfrm>
        </p:spPr>
        <p:txBody>
          <a:bodyPr/>
          <a:lstStyle/>
          <a:p>
            <a:pPr lvl="1"/>
            <a:r>
              <a:rPr lang="en-US" altLang="ko-KR" dirty="0" smtClean="0"/>
              <a:t>The main program creates </a:t>
            </a:r>
            <a:r>
              <a:rPr lang="en-US" altLang="ko-KR" b="1" dirty="0" smtClean="0"/>
              <a:t>two threads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u="sng" dirty="0" smtClean="0"/>
              <a:t>Thread</a:t>
            </a:r>
            <a:r>
              <a:rPr lang="en-US" altLang="ko-KR" dirty="0" smtClean="0"/>
              <a:t>: a function running within the same memory space. Each thread start running in a routine called 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worker()</a:t>
            </a:r>
            <a:r>
              <a:rPr lang="en-US" altLang="ko-KR" dirty="0" smtClean="0"/>
              <a:t>.</a:t>
            </a:r>
          </a:p>
          <a:p>
            <a:pPr lvl="2"/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worker()</a:t>
            </a:r>
            <a:r>
              <a:rPr lang="en-US" altLang="ko-KR" dirty="0" smtClean="0"/>
              <a:t>: increments a counter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19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55291" y="836712"/>
            <a:ext cx="7704856" cy="397031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 	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endParaRPr lang="en-US" altLang="ko-KR" sz="14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17 	main(</a:t>
            </a:r>
            <a:r>
              <a:rPr lang="en-US" altLang="ko-KR" sz="1400" dirty="0" err="1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18 	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19 		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!=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20 			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stderr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"usage: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threads &lt;value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&gt;\n");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21 			</a:t>
            </a:r>
            <a:r>
              <a:rPr lang="en-US" altLang="ko-KR" sz="1400" dirty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exit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22		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}</a:t>
            </a:r>
            <a:endParaRPr lang="en-US" altLang="ko-KR" sz="1400" dirty="0" smtClean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loops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atoi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]);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p1, p2;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("Initial value : %d\n", counter);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26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Pthread_create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(&amp;p1,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worker,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Pthread_create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(&amp;p2,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worker,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Pthread_join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(p1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Pthread_join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(p2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NULL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("Final value : %d\n", counter);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965299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What a happens when a program runs?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A running program executes instructions.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dirty="0" smtClean="0"/>
              <a:t>The processor</a:t>
            </a:r>
            <a:r>
              <a:rPr lang="en-US" altLang="ko-KR" b="1" dirty="0" smtClean="0"/>
              <a:t> fetches </a:t>
            </a:r>
            <a:r>
              <a:rPr lang="en-US" altLang="ko-KR" dirty="0" smtClean="0"/>
              <a:t>an instruction from memory.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b="1" dirty="0" smtClean="0"/>
              <a:t>Decode</a:t>
            </a:r>
            <a:r>
              <a:rPr lang="en-US" altLang="ko-KR" dirty="0" smtClean="0"/>
              <a:t>: Figure out which instruction this is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b="1" dirty="0" smtClean="0"/>
              <a:t>Execute</a:t>
            </a:r>
            <a:r>
              <a:rPr lang="en-US" altLang="ko-KR" dirty="0" smtClean="0"/>
              <a:t>: i.e., add two numbers, access memory, check a condition, jump to function, and so forth.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dirty="0" smtClean="0"/>
              <a:t>The processor moves on to the </a:t>
            </a:r>
            <a:r>
              <a:rPr lang="en-US" altLang="ko-KR" b="1" dirty="0" smtClean="0"/>
              <a:t>next instruction </a:t>
            </a:r>
            <a:r>
              <a:rPr lang="en-US" altLang="ko-KR" dirty="0" smtClean="0"/>
              <a:t>and so on.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93131220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Concurrency Example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loops </a:t>
            </a:r>
            <a:r>
              <a:rPr lang="en-US" altLang="ko-KR" dirty="0" smtClean="0"/>
              <a:t>determines how many times each of the two workers will </a:t>
            </a:r>
            <a:r>
              <a:rPr lang="en-US" altLang="ko-KR" b="1" dirty="0" smtClean="0"/>
              <a:t>increment the shared counter </a:t>
            </a:r>
            <a:r>
              <a:rPr lang="en-US" altLang="ko-KR" dirty="0" smtClean="0"/>
              <a:t>in a loop.</a:t>
            </a:r>
          </a:p>
          <a:p>
            <a:pPr lvl="1"/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loops</a:t>
            </a:r>
            <a:r>
              <a:rPr lang="en-US" altLang="ko-KR" dirty="0">
                <a:cs typeface="Courier New" pitchFamily="49" charset="0"/>
              </a:rPr>
              <a:t>:</a:t>
            </a:r>
            <a:r>
              <a:rPr lang="en-US" altLang="ko-KR" dirty="0" smtClean="0"/>
              <a:t> </a:t>
            </a:r>
            <a:r>
              <a:rPr lang="en-US" altLang="ko-KR" dirty="0"/>
              <a:t>1000.</a:t>
            </a:r>
          </a:p>
          <a:p>
            <a:pPr lvl="1"/>
            <a:endParaRPr lang="en-US" altLang="ko-KR" dirty="0" smtClean="0"/>
          </a:p>
          <a:p>
            <a:pPr lvl="1"/>
            <a:endParaRPr lang="en-US" altLang="ko-KR" dirty="0" smtClean="0"/>
          </a:p>
          <a:p>
            <a:pPr lvl="1"/>
            <a:endParaRPr lang="en-US" altLang="ko-KR" dirty="0"/>
          </a:p>
          <a:p>
            <a:pPr lvl="1"/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loops</a:t>
            </a:r>
            <a:r>
              <a:rPr lang="en-US" altLang="ko-KR" dirty="0">
                <a:cs typeface="Courier New" pitchFamily="49" charset="0"/>
              </a:rPr>
              <a:t>:</a:t>
            </a:r>
            <a:r>
              <a:rPr lang="en-US" altLang="ko-KR" dirty="0" smtClean="0"/>
              <a:t> 100000</a:t>
            </a:r>
            <a:r>
              <a:rPr lang="en-US" altLang="ko-KR" dirty="0"/>
              <a:t>.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20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755576" y="2402885"/>
            <a:ext cx="7488832" cy="954107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gcc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-o thread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thread.c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-Wall -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pthread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 ./thread 1000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Initial value : 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Final value : 2000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755576" y="4276253"/>
            <a:ext cx="7488832" cy="1384995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 ./thread 100000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Initial value : 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Final value : 143012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huh??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 ./thread 100000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Initial value : 0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Final value : 137298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what the??</a:t>
            </a:r>
            <a:endParaRPr lang="ko-KR" altLang="en-US" sz="1400" dirty="0">
              <a:solidFill>
                <a:srgbClr val="FF000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40159946"/>
      </p:ext>
    </p:extLst>
  </p:cSld>
  <p:clrMapOvr>
    <a:masterClrMapping/>
  </p:clrMapOvr>
  <p:transition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Why is this happening?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Increment a shared counter </a:t>
            </a:r>
            <a:r>
              <a:rPr lang="en-US" altLang="ko-KR" dirty="0" smtClean="0">
                <a:sym typeface="Wingdings" pitchFamily="2" charset="2"/>
              </a:rPr>
              <a:t> take three instructions.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dirty="0" smtClean="0">
                <a:sym typeface="Wingdings" pitchFamily="2" charset="2"/>
              </a:rPr>
              <a:t>Load the value of the counter from memory into register.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dirty="0" smtClean="0">
                <a:sym typeface="Wingdings" pitchFamily="2" charset="2"/>
              </a:rPr>
              <a:t>Increment it</a:t>
            </a:r>
          </a:p>
          <a:p>
            <a:pPr marL="800100" lvl="1" indent="-342900">
              <a:buFont typeface="+mj-lt"/>
              <a:buAutoNum type="arabicPeriod"/>
            </a:pPr>
            <a:r>
              <a:rPr lang="en-US" altLang="ko-KR" dirty="0" smtClean="0">
                <a:sym typeface="Wingdings" pitchFamily="2" charset="2"/>
              </a:rPr>
              <a:t>Store it back into memory</a:t>
            </a:r>
          </a:p>
          <a:p>
            <a:endParaRPr lang="en-US" altLang="ko-KR" dirty="0" smtClean="0">
              <a:sym typeface="Wingdings" pitchFamily="2" charset="2"/>
            </a:endParaRPr>
          </a:p>
          <a:p>
            <a:r>
              <a:rPr lang="en-US" altLang="ko-KR" dirty="0" smtClean="0">
                <a:sym typeface="Wingdings" pitchFamily="2" charset="2"/>
              </a:rPr>
              <a:t>These three instructions do not execute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atomically</a:t>
            </a:r>
            <a:r>
              <a:rPr lang="en-US" altLang="ko-KR" dirty="0" smtClean="0">
                <a:sym typeface="Wingdings" pitchFamily="2" charset="2"/>
              </a:rPr>
              <a:t>.  Problem of </a:t>
            </a:r>
            <a:r>
              <a:rPr lang="en-US" altLang="ko-KR" b="1" dirty="0" smtClean="0">
                <a:sym typeface="Wingdings" pitchFamily="2" charset="2"/>
              </a:rPr>
              <a:t>concurrency </a:t>
            </a:r>
            <a:r>
              <a:rPr lang="en-US" altLang="ko-KR" dirty="0" smtClean="0">
                <a:sym typeface="Wingdings" pitchFamily="2" charset="2"/>
              </a:rPr>
              <a:t>happen.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21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780532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Persistence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Devices such as DRAM store values in a </a:t>
            </a:r>
            <a:r>
              <a:rPr lang="en-US" altLang="ko-KR" u="sng" dirty="0"/>
              <a:t>volatile</a:t>
            </a:r>
            <a:r>
              <a:rPr lang="en-US" altLang="ko-KR" dirty="0"/>
              <a:t>.</a:t>
            </a:r>
            <a:endParaRPr lang="en-US" altLang="ko-KR" dirty="0" smtClean="0"/>
          </a:p>
          <a:p>
            <a:r>
              <a:rPr lang="en-US" altLang="ko-KR" i="1" dirty="0" smtClean="0"/>
              <a:t>Hardware</a:t>
            </a:r>
            <a:r>
              <a:rPr lang="en-US" altLang="ko-KR" dirty="0" smtClean="0"/>
              <a:t> and </a:t>
            </a:r>
            <a:r>
              <a:rPr lang="en-US" altLang="ko-KR" i="1" dirty="0" smtClean="0"/>
              <a:t>software</a:t>
            </a:r>
            <a:r>
              <a:rPr lang="en-US" altLang="ko-KR" dirty="0" smtClean="0"/>
              <a:t> are needed to store data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persistently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b="1" dirty="0" smtClean="0"/>
              <a:t>Hardware</a:t>
            </a:r>
            <a:r>
              <a:rPr lang="en-US" altLang="ko-KR" dirty="0" smtClean="0"/>
              <a:t>: I/O device such as a hard drive, solid-state drives(SSDs)</a:t>
            </a:r>
          </a:p>
          <a:p>
            <a:pPr lvl="1"/>
            <a:r>
              <a:rPr lang="en-US" altLang="ko-KR" b="1" dirty="0" smtClean="0"/>
              <a:t>Software</a:t>
            </a:r>
            <a:r>
              <a:rPr lang="en-US" altLang="ko-KR" dirty="0" smtClean="0"/>
              <a:t>:</a:t>
            </a:r>
          </a:p>
          <a:p>
            <a:pPr lvl="2"/>
            <a:r>
              <a:rPr lang="en-US" altLang="ko-KR" dirty="0" smtClean="0"/>
              <a:t>File system manages the disk.</a:t>
            </a:r>
          </a:p>
          <a:p>
            <a:pPr lvl="2"/>
            <a:r>
              <a:rPr lang="en-US" altLang="ko-KR" dirty="0" smtClean="0"/>
              <a:t>File system is responsible for </a:t>
            </a:r>
            <a:r>
              <a:rPr lang="en-US" altLang="ko-KR" u="sng" dirty="0" smtClean="0"/>
              <a:t>storing any files</a:t>
            </a:r>
            <a:r>
              <a:rPr lang="en-US" altLang="ko-KR" dirty="0" smtClean="0"/>
              <a:t> the user creates.</a:t>
            </a:r>
          </a:p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22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4962694"/>
      </p:ext>
    </p:extLst>
  </p:cSld>
  <p:clrMapOvr>
    <a:masterClrMapping/>
  </p:clrMapOvr>
  <p:transition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Persistence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Create a file 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(/</a:t>
            </a:r>
            <a:r>
              <a:rPr lang="en-US" altLang="ko-KR" dirty="0" err="1" smtClean="0">
                <a:latin typeface="Courier New" pitchFamily="49" charset="0"/>
                <a:cs typeface="Courier New" pitchFamily="49" charset="0"/>
              </a:rPr>
              <a:t>tmp</a:t>
            </a:r>
            <a:r>
              <a:rPr lang="en-US" altLang="ko-KR" dirty="0" smtClean="0">
                <a:latin typeface="Courier New" pitchFamily="49" charset="0"/>
                <a:cs typeface="Courier New" pitchFamily="49" charset="0"/>
              </a:rPr>
              <a:t>/file</a:t>
            </a:r>
            <a:r>
              <a:rPr lang="en-US" altLang="ko-KR" dirty="0" smtClean="0"/>
              <a:t>) that contains the string “hello world”</a:t>
            </a:r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  <a:p>
            <a:endParaRPr lang="en-US" altLang="ko-KR" dirty="0" smtClean="0"/>
          </a:p>
          <a:p>
            <a:endParaRPr lang="en-US" altLang="ko-KR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971600" y="1402318"/>
            <a:ext cx="7272808" cy="3754874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unistd.h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assert.h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fcntl.h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&lt;sys/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types.h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6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7 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endParaRPr lang="en-US" altLang="ko-KR" sz="14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main(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{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 	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open("/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tmp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/file", O_WRONLY | O_CREAT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             			     | O_TRUNC, S_IRWXU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assert(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fd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-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write(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"hello world\n",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assert(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rc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==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close(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fd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948740" y="5220489"/>
            <a:ext cx="72956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open()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write()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and </a:t>
            </a:r>
            <a:r>
              <a:rPr lang="en-US" altLang="ko-KR" sz="16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close()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600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system calls are routed to the part of OS called the file system, which handles the requests</a:t>
            </a:r>
            <a:endParaRPr lang="ko-KR" altLang="en-US" sz="1600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26578661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Persistence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What OS does in order to write to disk</a:t>
            </a:r>
            <a:r>
              <a:rPr lang="en-US" altLang="ko-KR" dirty="0" smtClean="0"/>
              <a:t>?</a:t>
            </a:r>
          </a:p>
          <a:p>
            <a:pPr lvl="1"/>
            <a:r>
              <a:rPr lang="en-US" altLang="ko-KR" dirty="0" smtClean="0"/>
              <a:t>Figure out </a:t>
            </a:r>
            <a:r>
              <a:rPr lang="en-US" altLang="ko-KR" b="1" dirty="0" smtClean="0"/>
              <a:t>where </a:t>
            </a:r>
            <a:r>
              <a:rPr lang="en-US" altLang="ko-KR" dirty="0" smtClean="0"/>
              <a:t>on disk this new data will reside</a:t>
            </a:r>
          </a:p>
          <a:p>
            <a:pPr lvl="1"/>
            <a:r>
              <a:rPr lang="en-US" altLang="ko-KR" b="1" dirty="0" smtClean="0"/>
              <a:t>Issue I/O </a:t>
            </a:r>
            <a:r>
              <a:rPr lang="en-US" altLang="ko-KR" dirty="0" smtClean="0"/>
              <a:t>requests to the underlying storage device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File system handles system crashes during write.</a:t>
            </a:r>
          </a:p>
          <a:p>
            <a:pPr lvl="1"/>
            <a:r>
              <a:rPr lang="en-US" altLang="ko-KR" b="1" dirty="0" smtClean="0"/>
              <a:t>Journaling</a:t>
            </a:r>
            <a:r>
              <a:rPr lang="en-US" altLang="ko-KR" dirty="0" smtClean="0"/>
              <a:t> or </a:t>
            </a:r>
            <a:r>
              <a:rPr lang="en-US" altLang="ko-KR" b="1" dirty="0" smtClean="0"/>
              <a:t>copy-on-write</a:t>
            </a:r>
          </a:p>
          <a:p>
            <a:pPr lvl="1"/>
            <a:r>
              <a:rPr lang="en-US" altLang="ko-KR" dirty="0" smtClean="0"/>
              <a:t>Carefully </a:t>
            </a:r>
            <a:r>
              <a:rPr lang="en-US" altLang="ko-KR" u="sng" dirty="0" smtClean="0"/>
              <a:t>ordering</a:t>
            </a:r>
            <a:r>
              <a:rPr lang="en-US" altLang="ko-KR" dirty="0" smtClean="0"/>
              <a:t> writes to disk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476680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Design Goals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Build up </a:t>
            </a:r>
            <a:r>
              <a:rPr lang="en-US" altLang="ko-KR" b="1" dirty="0" smtClean="0"/>
              <a:t>abstraction</a:t>
            </a:r>
          </a:p>
          <a:p>
            <a:pPr lvl="1"/>
            <a:r>
              <a:rPr lang="en-US" altLang="ko-KR" dirty="0" smtClean="0"/>
              <a:t>Make the system convenient and easy to use.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Provide high </a:t>
            </a:r>
            <a:r>
              <a:rPr lang="en-US" altLang="ko-KR" b="1" dirty="0" smtClean="0"/>
              <a:t>performance</a:t>
            </a:r>
          </a:p>
          <a:p>
            <a:pPr lvl="1"/>
            <a:r>
              <a:rPr lang="en-US" altLang="ko-KR" dirty="0" smtClean="0"/>
              <a:t>Minimize the overhead of the OS.</a:t>
            </a:r>
          </a:p>
          <a:p>
            <a:pPr lvl="1"/>
            <a:r>
              <a:rPr lang="en-US" altLang="ko-KR" dirty="0" smtClean="0"/>
              <a:t>OS must strive to provide virtualization </a:t>
            </a:r>
            <a:r>
              <a:rPr lang="en-US" altLang="ko-KR" u="sng" dirty="0" smtClean="0"/>
              <a:t>without excessive overhead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/>
          </a:p>
          <a:p>
            <a:r>
              <a:rPr lang="en-US" altLang="ko-KR" b="1" dirty="0" smtClean="0"/>
              <a:t>Protection </a:t>
            </a:r>
            <a:r>
              <a:rPr lang="en-US" altLang="ko-KR" dirty="0" smtClean="0"/>
              <a:t>between applications</a:t>
            </a:r>
          </a:p>
          <a:p>
            <a:pPr lvl="1"/>
            <a:r>
              <a:rPr lang="en-US" altLang="ko-KR" u="sng" dirty="0" smtClean="0"/>
              <a:t>Isolation</a:t>
            </a:r>
            <a:r>
              <a:rPr lang="en-US" altLang="ko-KR" dirty="0" smtClean="0"/>
              <a:t>: Bad behavior of one does not harm other and the OS itself.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7483503"/>
      </p:ext>
    </p:extLst>
  </p:cSld>
  <p:clrMapOvr>
    <a:masterClrMapping/>
  </p:clrMapOvr>
  <p:transition>
    <p:zoom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Design Goals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High degree of </a:t>
            </a:r>
            <a:r>
              <a:rPr lang="en-US" altLang="ko-KR" b="1" dirty="0" smtClean="0"/>
              <a:t>reliability</a:t>
            </a:r>
          </a:p>
          <a:p>
            <a:pPr lvl="1"/>
            <a:r>
              <a:rPr lang="en-US" altLang="ko-KR" dirty="0" smtClean="0"/>
              <a:t>The OS must also run non-stop.</a:t>
            </a:r>
          </a:p>
          <a:p>
            <a:pPr lvl="1"/>
            <a:endParaRPr lang="en-US" altLang="ko-KR" dirty="0"/>
          </a:p>
          <a:p>
            <a:r>
              <a:rPr lang="en-US" altLang="ko-KR" dirty="0" smtClean="0"/>
              <a:t>Other issues</a:t>
            </a:r>
          </a:p>
          <a:p>
            <a:pPr lvl="1"/>
            <a:r>
              <a:rPr lang="en-US" altLang="ko-KR" dirty="0" smtClean="0"/>
              <a:t>Energy-efficiency</a:t>
            </a:r>
          </a:p>
          <a:p>
            <a:pPr lvl="1"/>
            <a:r>
              <a:rPr lang="en-US" altLang="ko-KR" dirty="0" smtClean="0"/>
              <a:t>Security</a:t>
            </a:r>
          </a:p>
          <a:p>
            <a:pPr lvl="1"/>
            <a:r>
              <a:rPr lang="en-US" altLang="ko-KR" dirty="0" smtClean="0"/>
              <a:t>Mobility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69087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14313" y="2636912"/>
            <a:ext cx="8786812" cy="1368152"/>
          </a:xfrm>
        </p:spPr>
        <p:txBody>
          <a:bodyPr/>
          <a:lstStyle/>
          <a:p>
            <a:r>
              <a:rPr lang="en-US" altLang="ko-KR" sz="1600" dirty="0" smtClean="0"/>
              <a:t>Disclaimer: This lecture slide set was initially developed for Operating System course in Computer Science Dept. at </a:t>
            </a:r>
            <a:r>
              <a:rPr lang="en-US" altLang="ko-KR" sz="1600" dirty="0" err="1" smtClean="0"/>
              <a:t>Hanyang</a:t>
            </a:r>
            <a:r>
              <a:rPr lang="en-US" altLang="ko-KR" sz="1600" dirty="0" smtClean="0"/>
              <a:t> University. This lecture slide set is for OSTEP </a:t>
            </a:r>
            <a:r>
              <a:rPr lang="en-US" altLang="ko-KR" sz="1600" smtClean="0"/>
              <a:t>book  written </a:t>
            </a:r>
            <a:r>
              <a:rPr lang="en-US" altLang="ko-KR" sz="1600" dirty="0" smtClean="0"/>
              <a:t>by </a:t>
            </a:r>
            <a:r>
              <a:rPr lang="en-US" altLang="ko-KR" sz="1600" dirty="0" err="1" smtClean="0"/>
              <a:t>Remzi</a:t>
            </a:r>
            <a:r>
              <a:rPr lang="en-US" altLang="ko-KR" sz="1600" dirty="0" smtClean="0"/>
              <a:t> and Andrea at University of Wisconsin.</a:t>
            </a:r>
            <a:endParaRPr lang="ko-KR" altLang="en-US" sz="1600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27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smtClean="0">
                <a:solidFill>
                  <a:prstClr val="black"/>
                </a:solidFill>
              </a:rPr>
              <a:t>Youjip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94404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Operating System (OS)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Responsible for</a:t>
            </a:r>
          </a:p>
          <a:p>
            <a:pPr lvl="1"/>
            <a:r>
              <a:rPr lang="en-US" altLang="ko-KR" dirty="0" smtClean="0"/>
              <a:t>Making it easy to </a:t>
            </a:r>
            <a:r>
              <a:rPr lang="en-US" altLang="ko-KR" b="1" dirty="0" smtClean="0"/>
              <a:t>run </a:t>
            </a:r>
            <a:r>
              <a:rPr lang="en-US" altLang="ko-KR" dirty="0" smtClean="0"/>
              <a:t>programs</a:t>
            </a:r>
          </a:p>
          <a:p>
            <a:pPr lvl="1"/>
            <a:r>
              <a:rPr lang="en-US" altLang="ko-KR" dirty="0" smtClean="0"/>
              <a:t>Allowing programs to </a:t>
            </a:r>
            <a:r>
              <a:rPr lang="en-US" altLang="ko-KR" b="1" dirty="0" smtClean="0"/>
              <a:t>share</a:t>
            </a:r>
            <a:r>
              <a:rPr lang="en-US" altLang="ko-KR" dirty="0" smtClean="0"/>
              <a:t> memory</a:t>
            </a:r>
          </a:p>
          <a:p>
            <a:pPr lvl="1"/>
            <a:r>
              <a:rPr lang="en-US" altLang="ko-KR" dirty="0" smtClean="0"/>
              <a:t>Enabling programs to </a:t>
            </a:r>
            <a:r>
              <a:rPr lang="en-US" altLang="ko-KR" b="1" dirty="0" smtClean="0"/>
              <a:t>interact</a:t>
            </a:r>
            <a:r>
              <a:rPr lang="en-US" altLang="ko-KR" dirty="0" smtClean="0"/>
              <a:t> with devices</a:t>
            </a: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3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모서리가 둥근 직사각형 5"/>
          <p:cNvSpPr/>
          <p:nvPr/>
        </p:nvSpPr>
        <p:spPr>
          <a:xfrm>
            <a:off x="1115616" y="3284984"/>
            <a:ext cx="6840760" cy="936104"/>
          </a:xfrm>
          <a:prstGeom prst="roundRect">
            <a:avLst/>
          </a:prstGeom>
          <a:solidFill>
            <a:srgbClr val="FFC000"/>
          </a:solidFill>
          <a:ln w="15875">
            <a:solidFill>
              <a:schemeClr val="accent6">
                <a:lumMod val="50000"/>
              </a:schemeClr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108000" rIns="108000" rtlCol="0" anchor="ctr">
            <a:noAutofit/>
          </a:bodyPr>
          <a:lstStyle/>
          <a:p>
            <a:pPr algn="ctr"/>
            <a:r>
              <a:rPr lang="en-US" altLang="ko-KR" sz="20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OS is in charge of making sure the system operates 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correctly</a:t>
            </a:r>
            <a:r>
              <a:rPr lang="en-US" altLang="ko-KR" sz="20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 and </a:t>
            </a:r>
            <a:r>
              <a:rPr lang="en-US" altLang="ko-KR" sz="2000" b="1" dirty="0" smtClean="0">
                <a:solidFill>
                  <a:srgbClr val="FF0000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efficiently</a:t>
            </a:r>
            <a:r>
              <a:rPr lang="en-US" altLang="ko-KR" sz="2000" b="1" dirty="0" smtClean="0">
                <a:solidFill>
                  <a:prstClr val="black"/>
                </a:solidFill>
                <a:latin typeface="맑은 고딕" panose="020B0503020000020004" pitchFamily="50" charset="-127"/>
                <a:ea typeface="맑은 고딕" panose="020B0503020000020004" pitchFamily="50" charset="-127"/>
              </a:rPr>
              <a:t>.</a:t>
            </a:r>
            <a:endParaRPr lang="en-US" altLang="ko-KR" sz="2000" b="1" dirty="0">
              <a:solidFill>
                <a:prstClr val="black"/>
              </a:solidFill>
              <a:latin typeface="맑은 고딕" panose="020B0503020000020004" pitchFamily="50" charset="-127"/>
              <a:ea typeface="맑은 고딕" panose="020B0503020000020004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855597113"/>
      </p:ext>
    </p:extLst>
  </p:cSld>
  <p:clrMapOvr>
    <a:masterClrMapping/>
  </p:clrMapOvr>
  <p:transition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Virtualization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OS takes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a physical resource </a:t>
            </a:r>
            <a:r>
              <a:rPr lang="en-US" altLang="ko-KR" dirty="0" smtClean="0"/>
              <a:t>and transforms it into a </a:t>
            </a:r>
            <a:r>
              <a:rPr lang="en-US" altLang="ko-KR" dirty="0" smtClean="0">
                <a:solidFill>
                  <a:schemeClr val="accent6">
                    <a:lumMod val="75000"/>
                  </a:schemeClr>
                </a:solidFill>
              </a:rPr>
              <a:t>virtual form </a:t>
            </a:r>
            <a:r>
              <a:rPr lang="en-US" altLang="ko-KR" dirty="0" smtClean="0"/>
              <a:t>of itself.</a:t>
            </a:r>
          </a:p>
          <a:p>
            <a:pPr lvl="2"/>
            <a:r>
              <a:rPr lang="en-US" altLang="ko-KR" b="1" dirty="0" smtClean="0"/>
              <a:t>Physical resource</a:t>
            </a:r>
            <a:r>
              <a:rPr lang="en-US" altLang="ko-KR" dirty="0" smtClean="0"/>
              <a:t>: Processor, Memory, Disk …</a:t>
            </a:r>
          </a:p>
          <a:p>
            <a:pPr lvl="1"/>
            <a:r>
              <a:rPr lang="en-US" altLang="ko-KR" dirty="0" smtClean="0"/>
              <a:t>The virtual form is more </a:t>
            </a:r>
            <a:r>
              <a:rPr lang="en-US" altLang="ko-KR" u="sng" dirty="0" smtClean="0"/>
              <a:t>general</a:t>
            </a:r>
            <a:r>
              <a:rPr lang="en-US" altLang="ko-KR" dirty="0" smtClean="0"/>
              <a:t>, </a:t>
            </a:r>
            <a:r>
              <a:rPr lang="en-US" altLang="ko-KR" u="sng" dirty="0" smtClean="0"/>
              <a:t>powerful</a:t>
            </a:r>
            <a:r>
              <a:rPr lang="en-US" altLang="ko-KR" dirty="0" smtClean="0"/>
              <a:t> and </a:t>
            </a:r>
            <a:r>
              <a:rPr lang="en-US" altLang="ko-KR" u="sng" dirty="0" smtClean="0"/>
              <a:t>easy-to-use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Sometimes, we refer to the OS as a </a:t>
            </a:r>
            <a:r>
              <a:rPr lang="en-US" altLang="ko-KR" b="1" dirty="0" smtClean="0">
                <a:solidFill>
                  <a:schemeClr val="accent1"/>
                </a:solidFill>
              </a:rPr>
              <a:t>virtual machine</a:t>
            </a:r>
            <a:r>
              <a:rPr lang="en-US" altLang="ko-KR" dirty="0" smtClean="0"/>
              <a:t>.</a:t>
            </a:r>
          </a:p>
          <a:p>
            <a:pPr lvl="1"/>
            <a:endParaRPr lang="en-US" altLang="ko-KR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4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887795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System call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System call allows user </a:t>
            </a:r>
            <a:r>
              <a:rPr lang="en-US" altLang="ko-KR" b="1" dirty="0" smtClean="0"/>
              <a:t>to tell the OS what to do</a:t>
            </a:r>
            <a:r>
              <a:rPr lang="en-US" altLang="ko-KR" dirty="0" smtClean="0"/>
              <a:t>.</a:t>
            </a:r>
          </a:p>
          <a:p>
            <a:pPr lvl="1"/>
            <a:r>
              <a:rPr lang="en-US" altLang="ko-KR" dirty="0" smtClean="0"/>
              <a:t>The OS provides some interface (APIs, standard library).</a:t>
            </a:r>
          </a:p>
          <a:p>
            <a:pPr lvl="1"/>
            <a:r>
              <a:rPr lang="en-US" altLang="ko-KR" dirty="0" smtClean="0"/>
              <a:t>A typical OS exports a few hundred system calls.</a:t>
            </a:r>
          </a:p>
          <a:p>
            <a:pPr lvl="2"/>
            <a:r>
              <a:rPr lang="en-US" altLang="ko-KR" dirty="0" smtClean="0"/>
              <a:t>Run programs</a:t>
            </a:r>
          </a:p>
          <a:p>
            <a:pPr lvl="2"/>
            <a:r>
              <a:rPr lang="en-US" altLang="ko-KR" dirty="0" smtClean="0"/>
              <a:t>Access memory</a:t>
            </a:r>
          </a:p>
          <a:p>
            <a:pPr lvl="2"/>
            <a:r>
              <a:rPr lang="en-US" altLang="ko-KR" dirty="0" smtClean="0"/>
              <a:t>Access devices</a:t>
            </a:r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5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7023082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The OS is a resource manager.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OS </a:t>
            </a:r>
            <a:r>
              <a:rPr lang="en-US" altLang="ko-KR" b="1" dirty="0" smtClean="0"/>
              <a:t>manage resources </a:t>
            </a:r>
            <a:r>
              <a:rPr lang="en-US" altLang="ko-KR" dirty="0" smtClean="0"/>
              <a:t>such as </a:t>
            </a:r>
            <a:r>
              <a:rPr lang="en-US" altLang="ko-KR" i="1" dirty="0" smtClean="0"/>
              <a:t>CPU</a:t>
            </a:r>
            <a:r>
              <a:rPr lang="en-US" altLang="ko-KR" dirty="0" smtClean="0"/>
              <a:t>, </a:t>
            </a:r>
            <a:r>
              <a:rPr lang="en-US" altLang="ko-KR" i="1" dirty="0" smtClean="0"/>
              <a:t>memory</a:t>
            </a:r>
            <a:r>
              <a:rPr lang="en-US" altLang="ko-KR" dirty="0" smtClean="0"/>
              <a:t> and </a:t>
            </a:r>
            <a:r>
              <a:rPr lang="en-US" altLang="ko-KR" i="1" dirty="0" smtClean="0"/>
              <a:t>disk</a:t>
            </a:r>
            <a:r>
              <a:rPr lang="en-US" altLang="ko-KR" dirty="0" smtClean="0"/>
              <a:t>.</a:t>
            </a:r>
          </a:p>
          <a:p>
            <a:r>
              <a:rPr lang="en-US" altLang="ko-KR" dirty="0" smtClean="0"/>
              <a:t>The OS allows</a:t>
            </a:r>
          </a:p>
          <a:p>
            <a:pPr lvl="1"/>
            <a:r>
              <a:rPr lang="en-US" altLang="ko-KR" dirty="0" smtClean="0"/>
              <a:t>Many programs to run </a:t>
            </a:r>
            <a:r>
              <a:rPr lang="en-US" altLang="ko-KR" dirty="0" smtClean="0">
                <a:sym typeface="Wingdings" pitchFamily="2" charset="2"/>
              </a:rPr>
              <a:t> Sharing the </a:t>
            </a:r>
            <a:r>
              <a:rPr lang="en-US" altLang="ko-KR" u="sng" dirty="0" smtClean="0">
                <a:sym typeface="Wingdings" pitchFamily="2" charset="2"/>
              </a:rPr>
              <a:t>CPU</a:t>
            </a:r>
          </a:p>
          <a:p>
            <a:pPr lvl="1"/>
            <a:r>
              <a:rPr lang="en-US" altLang="ko-KR" dirty="0" smtClean="0">
                <a:sym typeface="Wingdings" pitchFamily="2" charset="2"/>
              </a:rPr>
              <a:t>Many programs to </a:t>
            </a:r>
            <a:r>
              <a:rPr lang="en-US" altLang="ko-KR" i="1" dirty="0" smtClean="0">
                <a:sym typeface="Wingdings" pitchFamily="2" charset="2"/>
              </a:rPr>
              <a:t>concurrently</a:t>
            </a:r>
            <a:r>
              <a:rPr lang="en-US" altLang="ko-KR" dirty="0" smtClean="0">
                <a:sym typeface="Wingdings" pitchFamily="2" charset="2"/>
              </a:rPr>
              <a:t> access their own instructions and data  Sharing </a:t>
            </a:r>
            <a:r>
              <a:rPr lang="en-US" altLang="ko-KR" u="sng" dirty="0" smtClean="0">
                <a:sym typeface="Wingdings" pitchFamily="2" charset="2"/>
              </a:rPr>
              <a:t>memory</a:t>
            </a:r>
          </a:p>
          <a:p>
            <a:pPr lvl="1"/>
            <a:r>
              <a:rPr lang="en-US" altLang="ko-KR" dirty="0" smtClean="0">
                <a:sym typeface="Wingdings" pitchFamily="2" charset="2"/>
              </a:rPr>
              <a:t>Many programs to access devices  Sharing </a:t>
            </a:r>
            <a:r>
              <a:rPr lang="en-US" altLang="ko-KR" u="sng" dirty="0" smtClean="0">
                <a:sym typeface="Wingdings" pitchFamily="2" charset="2"/>
              </a:rPr>
              <a:t>disks</a:t>
            </a:r>
            <a:endParaRPr lang="en-US" altLang="ko-KR" u="sng" dirty="0" smtClean="0"/>
          </a:p>
          <a:p>
            <a:pPr lvl="1"/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6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5406089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the </a:t>
            </a:r>
            <a:r>
              <a:rPr lang="en-US" altLang="ko-KR" dirty="0" smtClean="0"/>
              <a:t>CPU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The system has a very large number of virtual CPUs.</a:t>
            </a:r>
          </a:p>
          <a:p>
            <a:pPr lvl="1"/>
            <a:r>
              <a:rPr lang="en-US" altLang="ko-KR" dirty="0" smtClean="0"/>
              <a:t>Turning a single CPU into a </a:t>
            </a:r>
            <a:r>
              <a:rPr lang="en-US" altLang="ko-KR" u="sng" dirty="0" smtClean="0"/>
              <a:t>seemingly infinite number</a:t>
            </a:r>
            <a:r>
              <a:rPr lang="en-US" altLang="ko-KR" dirty="0" smtClean="0"/>
              <a:t> of CPUs.</a:t>
            </a:r>
          </a:p>
          <a:p>
            <a:pPr lvl="1"/>
            <a:r>
              <a:rPr lang="en-US" altLang="ko-KR" dirty="0" smtClean="0"/>
              <a:t>Allowing many programs to </a:t>
            </a:r>
            <a:r>
              <a:rPr lang="en-US" altLang="ko-KR" u="sng" dirty="0" smtClean="0"/>
              <a:t>seemingly run at once</a:t>
            </a:r>
            <a:r>
              <a:rPr lang="en-US" altLang="ko-KR" dirty="0" smtClean="0"/>
              <a:t>                                                   </a:t>
            </a:r>
            <a:r>
              <a:rPr lang="en-US" altLang="ko-KR" dirty="0" smtClean="0">
                <a:sym typeface="Wingdings" pitchFamily="2" charset="2"/>
              </a:rPr>
              <a:t> </a:t>
            </a:r>
            <a:r>
              <a:rPr lang="en-US" altLang="ko-KR" b="1" dirty="0" smtClean="0">
                <a:solidFill>
                  <a:schemeClr val="accent6">
                    <a:lumMod val="75000"/>
                  </a:schemeClr>
                </a:solidFill>
                <a:sym typeface="Wingdings" pitchFamily="2" charset="2"/>
              </a:rPr>
              <a:t>Virtualizing the CPU</a:t>
            </a:r>
            <a:endParaRPr lang="ko-KR" altLang="en-US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7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5824905"/>
      </p:ext>
    </p:extLst>
  </p:cSld>
  <p:clrMapOvr>
    <a:masterClrMapping/>
  </p:clrMapOvr>
  <p:transition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Virtualizing the CPU (Cont.)</a:t>
            </a:r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8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611560" y="945015"/>
            <a:ext cx="7992888" cy="461664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 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stdio.h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stdlib.h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&lt;sys/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time.h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&lt;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assert.h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#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include "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common.h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"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6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endParaRPr lang="en-US" altLang="ko-KR" sz="1400" dirty="0">
              <a:solidFill>
                <a:srgbClr val="00B05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main(</a:t>
            </a:r>
            <a:r>
              <a:rPr lang="en-US" altLang="ko-KR" sz="1400" dirty="0" err="1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int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</a:t>
            </a:r>
            <a:r>
              <a:rPr lang="en-US" altLang="ko-KR" sz="1400" dirty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[])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{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if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!=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11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fprintf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stderr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, "usage: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cpu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&lt;string&gt;\n");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12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exit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13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14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00B05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char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*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=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argv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[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];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15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while 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 {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16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Spin(</a:t>
            </a:r>
            <a:r>
              <a:rPr lang="en-US" altLang="ko-KR" sz="1400" dirty="0" smtClean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	</a:t>
            </a:r>
            <a:r>
              <a:rPr lang="en-US" altLang="ko-KR" sz="1400" dirty="0" smtClean="0">
                <a:solidFill>
                  <a:srgbClr val="00B0F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// Repeatedly checks the time and 					returns once it has run for a second</a:t>
            </a:r>
            <a:endParaRPr lang="en-US" altLang="ko-KR" sz="1400" dirty="0">
              <a:solidFill>
                <a:srgbClr val="00B0F0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17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	</a:t>
            </a:r>
            <a:r>
              <a:rPr lang="en-US" altLang="ko-KR" sz="1400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printf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("%s\n",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str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);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18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}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19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	</a:t>
            </a:r>
            <a:r>
              <a:rPr lang="en-US" altLang="ko-KR" sz="1400" dirty="0" smtClean="0">
                <a:solidFill>
                  <a:srgbClr val="F79646">
                    <a:lumMod val="75000"/>
                  </a:srgbClr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return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>
                <a:solidFill>
                  <a:srgbClr val="FF0000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0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;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20 </a:t>
            </a:r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	}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172104" y="5589240"/>
            <a:ext cx="470415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Simple Example(</a:t>
            </a:r>
            <a:r>
              <a:rPr lang="en-US" altLang="ko-KR" sz="1400" b="1" dirty="0" err="1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cpu.c</a:t>
            </a:r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): Code That Loops and Prints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848710642"/>
      </p:ext>
    </p:extLst>
  </p:cSld>
  <p:clrMapOvr>
    <a:masterClrMapping/>
  </p:clrMapOvr>
  <p:transition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Virtualizing the CPU (Cont.)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/>
              <a:t>Execution result </a:t>
            </a:r>
            <a:r>
              <a:rPr lang="en-US" altLang="ko-KR" dirty="0" smtClean="0"/>
              <a:t>1.</a:t>
            </a:r>
            <a:endParaRPr lang="ko-KR" altLang="en-US" dirty="0">
              <a:cs typeface="Courier New" pitchFamily="49" charset="0"/>
            </a:endParaRPr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fld id="{515CC4ED-1449-4712-AE45-EBC263B4DD26}" type="slidenum"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pPr>
                <a:defRPr/>
              </a:pPr>
              <a:t>9</a:t>
            </a:fld>
            <a:r>
              <a:rPr lang="en-US" altLang="ko-KR" smtClean="0">
                <a:solidFill>
                  <a:srgbClr val="1F497D">
                    <a:lumMod val="50000"/>
                  </a:srgbClr>
                </a:solidFill>
              </a:rPr>
              <a:t> </a:t>
            </a:r>
            <a:endParaRPr lang="en-US" altLang="ko-KR">
              <a:solidFill>
                <a:srgbClr val="1F497D">
                  <a:lumMod val="50000"/>
                </a:srgbClr>
              </a:solidFill>
            </a:endParaRP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pPr>
              <a:defRPr/>
            </a:pPr>
            <a:r>
              <a:rPr lang="en-US" altLang="ko-KR" dirty="0" err="1">
                <a:solidFill>
                  <a:prstClr val="black"/>
                </a:solidFill>
              </a:rPr>
              <a:t>Youjip</a:t>
            </a:r>
            <a:r>
              <a:rPr lang="en-US" altLang="ko-KR" dirty="0">
                <a:solidFill>
                  <a:prstClr val="black"/>
                </a:solidFill>
              </a:rPr>
              <a:t> Won</a:t>
            </a:r>
            <a:endParaRPr lang="ko-KR" altLang="en-US" dirty="0">
              <a:solidFill>
                <a:prstClr val="black"/>
              </a:solidFill>
            </a:endParaRPr>
          </a:p>
        </p:txBody>
      </p:sp>
      <p:sp>
        <p:nvSpPr>
          <p:cNvPr id="6" name="직사각형 5"/>
          <p:cNvSpPr/>
          <p:nvPr/>
        </p:nvSpPr>
        <p:spPr>
          <a:xfrm>
            <a:off x="1907704" y="1484784"/>
            <a:ext cx="5256584" cy="1600438"/>
          </a:xfrm>
          <a:prstGeom prst="rec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lIns="252000" rtlCol="0" anchor="ctr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&gt;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gcc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-o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cpu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cpu.c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-Wall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 ./</a:t>
            </a:r>
            <a:r>
              <a:rPr lang="en-US" altLang="ko-KR" sz="1400" dirty="0" err="1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cpu</a:t>
            </a:r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 "A"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</a:p>
          <a:p>
            <a:r>
              <a:rPr lang="en-US" altLang="ko-KR" sz="1400" dirty="0" smtClean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A</a:t>
            </a:r>
            <a:endParaRPr lang="en-US" altLang="ko-KR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ˆC</a:t>
            </a:r>
          </a:p>
          <a:p>
            <a:r>
              <a:rPr lang="en-US" altLang="ko-KR" sz="1400" dirty="0">
                <a:solidFill>
                  <a:prstClr val="black"/>
                </a:solidFill>
                <a:latin typeface="Courier New" pitchFamily="49" charset="0"/>
                <a:ea typeface="맑은 고딕" pitchFamily="50" charset="-127"/>
                <a:cs typeface="Courier New" pitchFamily="49" charset="0"/>
              </a:rPr>
              <a:t>prompt&gt;</a:t>
            </a:r>
            <a:endParaRPr lang="ko-KR" altLang="en-US" sz="1400" dirty="0">
              <a:solidFill>
                <a:prstClr val="black"/>
              </a:solidFill>
              <a:latin typeface="Courier New" pitchFamily="49" charset="0"/>
              <a:ea typeface="맑은 고딕" pitchFamily="50" charset="-127"/>
              <a:cs typeface="Courier New" pitchFamily="49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1547664" y="3284984"/>
            <a:ext cx="640871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400" b="1" dirty="0" smtClean="0">
                <a:solidFill>
                  <a:prstClr val="black"/>
                </a:solidFill>
                <a:latin typeface="맑은 고딕" pitchFamily="50" charset="-127"/>
                <a:ea typeface="맑은 고딕" pitchFamily="50" charset="-127"/>
              </a:rPr>
              <a:t>Run forever;  Only by pressing “Control-c” can we halt the program</a:t>
            </a:r>
            <a:endParaRPr lang="ko-KR" altLang="en-US" sz="1400" b="1" dirty="0">
              <a:solidFill>
                <a:prstClr val="black"/>
              </a:solidFill>
              <a:latin typeface="맑은 고딕" pitchFamily="50" charset="-127"/>
              <a:ea typeface="맑은 고딕" pitchFamily="50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3205436974"/>
      </p:ext>
    </p:extLst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양식_공청회_발표자료-총괄-양식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기본 디자인">
      <a:majorFont>
        <a:latin typeface="HY견고딕"/>
        <a:ea typeface="HY견고딕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bg1"/>
        </a:solidFill>
        <a:ln w="9525">
          <a:solidFill>
            <a:schemeClr val="tx1"/>
          </a:solidFill>
        </a:ln>
      </a:spPr>
      <a:bodyPr lIns="252000" rtlCol="0" anchor="ctr"/>
      <a:lstStyle>
        <a:defPPr>
          <a:defRPr sz="1600" dirty="0" smtClean="0">
            <a:solidFill>
              <a:srgbClr val="00B050"/>
            </a:solidFill>
            <a:latin typeface="Courier New" pitchFamily="49" charset="0"/>
            <a:ea typeface="맑은 고딕" pitchFamily="50" charset="-127"/>
            <a:cs typeface="Courier New" pitchFamily="49" charset="0"/>
          </a:defRPr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triangl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101593</TotalTime>
  <Words>1316</Words>
  <Application>Microsoft Office PowerPoint</Application>
  <PresentationFormat>화면 슬라이드 쇼(4:3)</PresentationFormat>
  <Paragraphs>369</Paragraphs>
  <Slides>27</Slides>
  <Notes>2</Notes>
  <HiddenSlides>0</HiddenSlides>
  <MMClips>0</MMClips>
  <ScaleCrop>false</ScaleCrop>
  <HeadingPairs>
    <vt:vector size="6" baseType="variant">
      <vt:variant>
        <vt:lpstr>사용한 글꼴</vt:lpstr>
      </vt:variant>
      <vt:variant>
        <vt:i4>9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27</vt:i4>
      </vt:variant>
    </vt:vector>
  </HeadingPairs>
  <TitlesOfParts>
    <vt:vector size="37" baseType="lpstr">
      <vt:lpstr>Adobe Arabic</vt:lpstr>
      <vt:lpstr>Adobe 고딕 Std B</vt:lpstr>
      <vt:lpstr>HY견고딕</vt:lpstr>
      <vt:lpstr>굴림</vt:lpstr>
      <vt:lpstr>맑은 고딕</vt:lpstr>
      <vt:lpstr>Arial</vt:lpstr>
      <vt:lpstr>Arial Bold</vt:lpstr>
      <vt:lpstr>Courier New</vt:lpstr>
      <vt:lpstr>Wingdings</vt:lpstr>
      <vt:lpstr>양식_공청회_발표자료-총괄-양식</vt:lpstr>
      <vt:lpstr>PowerPoint 프레젠테이션</vt:lpstr>
      <vt:lpstr>What a happens when a program runs?</vt:lpstr>
      <vt:lpstr>Operating System (OS)</vt:lpstr>
      <vt:lpstr>Virtualization</vt:lpstr>
      <vt:lpstr>System call</vt:lpstr>
      <vt:lpstr>The OS is a resource manager.</vt:lpstr>
      <vt:lpstr>Virtualizing the CPU</vt:lpstr>
      <vt:lpstr>Virtualizing the CPU (Cont.)</vt:lpstr>
      <vt:lpstr>Virtualizing the CPU (Cont.)</vt:lpstr>
      <vt:lpstr>Virtualizing the CPU (Cont.)</vt:lpstr>
      <vt:lpstr>Virtualizing Memory</vt:lpstr>
      <vt:lpstr>Virtualizing Memory (Cont.)</vt:lpstr>
      <vt:lpstr>Virtualizing Memory (Cont.)</vt:lpstr>
      <vt:lpstr>Virtualizing Memory (Cont.)</vt:lpstr>
      <vt:lpstr>Virtualizing Memory (Cont.)</vt:lpstr>
      <vt:lpstr>The problem of Concurrency</vt:lpstr>
      <vt:lpstr>Concurrency Example</vt:lpstr>
      <vt:lpstr>Concurrency Example</vt:lpstr>
      <vt:lpstr>Concurrency Example (Cont.)</vt:lpstr>
      <vt:lpstr>Concurrency Example (Cont.)</vt:lpstr>
      <vt:lpstr>Why is this happening?</vt:lpstr>
      <vt:lpstr>Persistence</vt:lpstr>
      <vt:lpstr>Persistence (Cont.)</vt:lpstr>
      <vt:lpstr>Persistence (Cont.)</vt:lpstr>
      <vt:lpstr>Design Goals</vt:lpstr>
      <vt:lpstr>Design Goals (Cont.)</vt:lpstr>
      <vt:lpstr>PowerPoint 프레젠테이션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Pintos Project</dc:title>
  <dc:creator>유진수 (jedisty@hanyang.ac.kr)</dc:creator>
  <cp:lastModifiedBy>오준택</cp:lastModifiedBy>
  <cp:revision>4019</cp:revision>
  <cp:lastPrinted>2015-03-03T01:48:46Z</cp:lastPrinted>
  <dcterms:created xsi:type="dcterms:W3CDTF">2011-05-01T06:09:10Z</dcterms:created>
  <dcterms:modified xsi:type="dcterms:W3CDTF">2016-07-05T06:25:57Z</dcterms:modified>
</cp:coreProperties>
</file>