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412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71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B69FE980-2056-4832-9F4A-EC9D631EC709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9FA4B33-D553-45D0-816D-09CD58F5C6A3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816D62-0B27-4269-8678-33AFBDB45A30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 4. The Abstraction: The Process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7327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Data structures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has </a:t>
            </a:r>
            <a:r>
              <a:rPr lang="en-US" altLang="ko-KR" dirty="0" smtClean="0">
                <a:solidFill>
                  <a:srgbClr val="0070C0"/>
                </a:solidFill>
              </a:rPr>
              <a:t>some key data structures </a:t>
            </a:r>
            <a:r>
              <a:rPr lang="en-US" altLang="ko-KR" dirty="0" smtClean="0"/>
              <a:t>that track various relevant pieces of information.</a:t>
            </a:r>
          </a:p>
          <a:p>
            <a:pPr lvl="1"/>
            <a:r>
              <a:rPr lang="en-US" altLang="ko-KR" b="1" dirty="0" smtClean="0"/>
              <a:t>Process list</a:t>
            </a:r>
          </a:p>
          <a:p>
            <a:pPr lvl="2"/>
            <a:r>
              <a:rPr lang="en-US" altLang="ko-KR" dirty="0" smtClean="0"/>
              <a:t>Ready processes</a:t>
            </a:r>
          </a:p>
          <a:p>
            <a:pPr lvl="2"/>
            <a:r>
              <a:rPr lang="en-US" altLang="ko-KR" dirty="0" smtClean="0"/>
              <a:t>Blocked processes</a:t>
            </a:r>
          </a:p>
          <a:p>
            <a:pPr lvl="2"/>
            <a:r>
              <a:rPr lang="en-US" altLang="ko-KR" dirty="0" smtClean="0"/>
              <a:t>Current running process</a:t>
            </a:r>
          </a:p>
          <a:p>
            <a:pPr lvl="1"/>
            <a:r>
              <a:rPr lang="en-US" altLang="ko-KR" b="1" dirty="0" smtClean="0"/>
              <a:t>Register context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PCB(Process Control Block)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C</a:t>
            </a:r>
            <a:r>
              <a:rPr lang="en-US" altLang="ko-KR" dirty="0" smtClean="0"/>
              <a:t>-structure that contains information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about each process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806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Example) The xv6 kernel </a:t>
            </a:r>
            <a:r>
              <a:rPr lang="en-US" altLang="ko-KR" dirty="0" err="1" smtClean="0"/>
              <a:t>Proc</a:t>
            </a:r>
            <a:r>
              <a:rPr lang="en-US" altLang="ko-KR" dirty="0" smtClean="0"/>
              <a:t> Structure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248430"/>
            <a:ext cx="7992888" cy="40318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the registers xv6 will save and restore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to stop and subsequently restart a process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 {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eip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Index pointer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esp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Stack pointer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base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ecx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ounter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edx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Called the data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esi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Source index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edi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Destination index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ebp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Stack base pointer register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};</a:t>
            </a:r>
          </a:p>
          <a:p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the different states a process can be in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enum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proc_state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 UNUSED, EMBRYO, SLEEPING,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      RUNNABLE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RUNNING, ZOMBIE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};</a:t>
            </a:r>
            <a:endParaRPr lang="en-US" altLang="ko-KR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143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Example) The xv6 kernel </a:t>
            </a:r>
            <a:r>
              <a:rPr lang="en-US" altLang="ko-KR" dirty="0" err="1" smtClean="0"/>
              <a:t>Proc</a:t>
            </a:r>
            <a:r>
              <a:rPr lang="en-US" altLang="ko-KR" dirty="0" smtClean="0"/>
              <a:t> Structure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268760"/>
            <a:ext cx="7992888" cy="452431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the information xv6 tracks about each process</a:t>
            </a:r>
          </a:p>
          <a:p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including its register context and state</a:t>
            </a:r>
          </a:p>
          <a:p>
            <a:r>
              <a:rPr lang="en-US" altLang="ko-KR" sz="16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mem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Start of process memory</a:t>
            </a:r>
          </a:p>
          <a:p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sz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 of process memory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char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kstack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Bottom of kernel stack</a:t>
            </a:r>
          </a:p>
          <a:p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 this process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enum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proc_state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state;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 state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Process ID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proc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*parent;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Parent process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chan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non-zero, sleeping on </a:t>
            </a:r>
            <a:r>
              <a:rPr lang="en-US" altLang="ko-KR" sz="16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chan</a:t>
            </a:r>
            <a:endParaRPr lang="en-US" altLang="ko-KR" sz="1600" dirty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killed;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non-zero, have been killed</a:t>
            </a:r>
          </a:p>
          <a:p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file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ofile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[NOFILE];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Open files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inode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cwd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 directory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context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Switch here to run process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trapframe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6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tf</a:t>
            </a:r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6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Trap frame for the</a:t>
            </a:r>
          </a:p>
          <a:p>
            <a:r>
              <a:rPr lang="en-US" altLang="ko-KR" sz="16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				// </a:t>
            </a:r>
            <a:r>
              <a:rPr lang="en-US" altLang="ko-KR" sz="16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 interrupt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};</a:t>
            </a:r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9461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307921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provide the illusion of many CPUs?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CPU virtualizing</a:t>
            </a:r>
          </a:p>
          <a:p>
            <a:pPr lvl="1"/>
            <a:r>
              <a:rPr lang="en-US" altLang="ko-KR" dirty="0" smtClean="0"/>
              <a:t>The OS can promote the </a:t>
            </a:r>
            <a:r>
              <a:rPr lang="en-US" altLang="ko-KR" u="sng" dirty="0" smtClean="0"/>
              <a:t>illusion</a:t>
            </a:r>
            <a:r>
              <a:rPr lang="en-US" altLang="ko-KR" dirty="0" smtClean="0"/>
              <a:t> that many virtual CPUs exist.</a:t>
            </a:r>
          </a:p>
          <a:p>
            <a:pPr lvl="1"/>
            <a:r>
              <a:rPr lang="en-US" altLang="ko-KR" b="1" dirty="0" smtClean="0"/>
              <a:t>Time sharing</a:t>
            </a:r>
            <a:r>
              <a:rPr lang="en-US" altLang="ko-KR" dirty="0" smtClean="0"/>
              <a:t>: Running one process, then stopping it and running another</a:t>
            </a:r>
          </a:p>
          <a:p>
            <a:pPr lvl="2"/>
            <a:r>
              <a:rPr lang="en-US" altLang="ko-KR" dirty="0" smtClean="0"/>
              <a:t>The potential cost is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performance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8779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Comprising of a process:</a:t>
            </a:r>
          </a:p>
          <a:p>
            <a:pPr lvl="1"/>
            <a:r>
              <a:rPr lang="en-US" altLang="ko-KR" dirty="0" smtClean="0"/>
              <a:t>Memory (address space)</a:t>
            </a:r>
          </a:p>
          <a:p>
            <a:pPr lvl="2"/>
            <a:r>
              <a:rPr lang="en-US" altLang="ko-KR" dirty="0" smtClean="0"/>
              <a:t>Instructions</a:t>
            </a:r>
          </a:p>
          <a:p>
            <a:pPr lvl="2"/>
            <a:r>
              <a:rPr lang="en-US" altLang="ko-KR" dirty="0" smtClean="0"/>
              <a:t>Data section</a:t>
            </a:r>
          </a:p>
          <a:p>
            <a:pPr lvl="1"/>
            <a:r>
              <a:rPr lang="en-US" altLang="ko-KR" dirty="0" smtClean="0"/>
              <a:t>Registers</a:t>
            </a:r>
          </a:p>
          <a:p>
            <a:pPr lvl="2"/>
            <a:r>
              <a:rPr lang="en-US" altLang="ko-KR" dirty="0" smtClean="0"/>
              <a:t>Program counter</a:t>
            </a:r>
          </a:p>
          <a:p>
            <a:pPr lvl="2"/>
            <a:r>
              <a:rPr lang="en-US" altLang="ko-KR" dirty="0" smtClean="0"/>
              <a:t>Stack pointer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714464" y="1052736"/>
            <a:ext cx="5881872" cy="77283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</a:t>
            </a:r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process is a </a:t>
            </a:r>
            <a:r>
              <a:rPr lang="en-US" altLang="ko-KR" sz="2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running program</a:t>
            </a:r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2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767404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Process API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These APIs are available on any modern OS.</a:t>
            </a:r>
          </a:p>
          <a:p>
            <a:pPr lvl="1"/>
            <a:r>
              <a:rPr lang="en-US" altLang="ko-KR" b="1" dirty="0" smtClean="0"/>
              <a:t>Create</a:t>
            </a:r>
          </a:p>
          <a:p>
            <a:pPr lvl="2"/>
            <a:r>
              <a:rPr lang="en-US" altLang="ko-KR" dirty="0" smtClean="0"/>
              <a:t>Create a new process to run a program</a:t>
            </a:r>
          </a:p>
          <a:p>
            <a:pPr lvl="1"/>
            <a:r>
              <a:rPr lang="en-US" altLang="ko-KR" b="1" dirty="0" smtClean="0"/>
              <a:t>Destroy</a:t>
            </a:r>
          </a:p>
          <a:p>
            <a:pPr lvl="2"/>
            <a:r>
              <a:rPr lang="en-US" altLang="ko-KR" dirty="0" smtClean="0"/>
              <a:t>Halt a runaway process</a:t>
            </a:r>
          </a:p>
          <a:p>
            <a:pPr lvl="1"/>
            <a:r>
              <a:rPr lang="en-US" altLang="ko-KR" b="1" dirty="0" smtClean="0"/>
              <a:t>Wait</a:t>
            </a:r>
          </a:p>
          <a:p>
            <a:pPr lvl="2"/>
            <a:r>
              <a:rPr lang="en-US" altLang="ko-KR" dirty="0" smtClean="0"/>
              <a:t>Wait for a process to stop running</a:t>
            </a:r>
          </a:p>
          <a:p>
            <a:pPr lvl="1"/>
            <a:r>
              <a:rPr lang="en-US" altLang="ko-KR" b="1" dirty="0" smtClean="0"/>
              <a:t>Miscellaneous Control</a:t>
            </a:r>
          </a:p>
          <a:p>
            <a:pPr lvl="2"/>
            <a:r>
              <a:rPr lang="en-US" altLang="ko-KR" dirty="0" smtClean="0"/>
              <a:t>Some kind of method to suspend a process and then resume it</a:t>
            </a:r>
          </a:p>
          <a:p>
            <a:pPr lvl="1"/>
            <a:r>
              <a:rPr lang="en-US" altLang="ko-KR" b="1" dirty="0" smtClean="0"/>
              <a:t>Status</a:t>
            </a:r>
          </a:p>
          <a:p>
            <a:pPr lvl="2"/>
            <a:r>
              <a:rPr lang="en-US" altLang="ko-KR" dirty="0" smtClean="0"/>
              <a:t>Get some status info about a process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6677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Process Creation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b="1" dirty="0" smtClean="0"/>
              <a:t>Load</a:t>
            </a:r>
            <a:r>
              <a:rPr lang="en-US" altLang="ko-KR" dirty="0" smtClean="0"/>
              <a:t> a program code into </a:t>
            </a:r>
            <a:r>
              <a:rPr lang="en-US" altLang="ko-KR" u="sng" dirty="0" smtClean="0"/>
              <a:t>memory</a:t>
            </a:r>
            <a:r>
              <a:rPr lang="en-US" altLang="ko-KR" dirty="0" smtClean="0"/>
              <a:t>, into the address space of the process.</a:t>
            </a:r>
          </a:p>
          <a:p>
            <a:pPr lvl="1"/>
            <a:r>
              <a:rPr lang="en-US" altLang="ko-KR" dirty="0" smtClean="0"/>
              <a:t>Programs initially reside on disk in </a:t>
            </a:r>
            <a:r>
              <a:rPr lang="en-US" altLang="ko-KR" i="1" dirty="0" smtClean="0"/>
              <a:t>executable format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OS perform the loading process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lazily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Loading pieces of code or data only as they are needed during program execution.</a:t>
            </a:r>
          </a:p>
          <a:p>
            <a:pPr lvl="2"/>
            <a:endParaRPr lang="en-US" altLang="ko-KR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The program’s run-time </a:t>
            </a:r>
            <a:r>
              <a:rPr lang="en-US" altLang="ko-KR" b="1" dirty="0" smtClean="0"/>
              <a:t>stack</a:t>
            </a:r>
            <a:r>
              <a:rPr lang="en-US" altLang="ko-KR" dirty="0" smtClean="0"/>
              <a:t> is allocated.</a:t>
            </a:r>
          </a:p>
          <a:p>
            <a:pPr lvl="1"/>
            <a:r>
              <a:rPr lang="en-US" altLang="ko-KR" dirty="0" smtClean="0"/>
              <a:t>Use the stack for </a:t>
            </a:r>
            <a:r>
              <a:rPr lang="en-US" altLang="ko-KR" i="1" dirty="0" smtClean="0"/>
              <a:t>local variables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function parameters</a:t>
            </a:r>
            <a:r>
              <a:rPr lang="en-US" altLang="ko-KR" dirty="0" smtClean="0"/>
              <a:t>, and </a:t>
            </a:r>
            <a:r>
              <a:rPr lang="en-US" altLang="ko-KR" i="1" dirty="0" smtClean="0"/>
              <a:t>return address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Initialize the stack with arguments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argc</a:t>
            </a:r>
            <a:r>
              <a:rPr lang="en-US" altLang="ko-KR" dirty="0" smtClean="0">
                <a:sym typeface="Wingdings" pitchFamily="2" charset="2"/>
              </a:rPr>
              <a:t> and the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argv</a:t>
            </a:r>
            <a:r>
              <a:rPr lang="en-US" altLang="ko-KR" dirty="0" smtClean="0">
                <a:sym typeface="Wingdings" pitchFamily="2" charset="2"/>
              </a:rPr>
              <a:t> array of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main() </a:t>
            </a:r>
            <a:r>
              <a:rPr lang="en-US" altLang="ko-KR" dirty="0" smtClean="0">
                <a:sym typeface="Wingdings" pitchFamily="2" charset="2"/>
              </a:rPr>
              <a:t>function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25518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Process Creation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ko-KR" dirty="0" smtClean="0"/>
              <a:t>The program’s </a:t>
            </a:r>
            <a:r>
              <a:rPr lang="en-US" altLang="ko-KR" b="1" dirty="0" smtClean="0"/>
              <a:t>heap</a:t>
            </a:r>
            <a:r>
              <a:rPr lang="en-US" altLang="ko-KR" dirty="0" smtClean="0"/>
              <a:t> is created.</a:t>
            </a:r>
          </a:p>
          <a:p>
            <a:pPr lvl="1"/>
            <a:r>
              <a:rPr lang="en-US" altLang="ko-KR" dirty="0" smtClean="0"/>
              <a:t>Used for explicitly requested dynamically allocated data.</a:t>
            </a:r>
          </a:p>
          <a:p>
            <a:pPr lvl="1"/>
            <a:r>
              <a:rPr lang="en-US" altLang="ko-KR" dirty="0" smtClean="0"/>
              <a:t>Program request such space by calling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 smtClean="0"/>
              <a:t>and free it by calling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altLang="ko-KR" dirty="0" smtClean="0"/>
              <a:t>.</a:t>
            </a:r>
          </a:p>
          <a:p>
            <a:pPr lvl="1"/>
            <a:endParaRPr lang="en-US" altLang="ko-KR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altLang="ko-KR" dirty="0" smtClean="0"/>
              <a:t>The OS do some other initialization tasks.</a:t>
            </a:r>
          </a:p>
          <a:p>
            <a:pPr lvl="1"/>
            <a:r>
              <a:rPr lang="en-US" altLang="ko-KR" dirty="0" smtClean="0"/>
              <a:t>input/output (I/O) setup</a:t>
            </a:r>
          </a:p>
          <a:p>
            <a:pPr lvl="2"/>
            <a:r>
              <a:rPr lang="en-US" altLang="ko-KR" dirty="0"/>
              <a:t>E</a:t>
            </a:r>
            <a:r>
              <a:rPr lang="en-US" altLang="ko-KR" dirty="0" smtClean="0"/>
              <a:t>ach process by default has three open file descriptors.</a:t>
            </a:r>
          </a:p>
          <a:p>
            <a:pPr lvl="2"/>
            <a:r>
              <a:rPr lang="en-US" altLang="ko-KR" dirty="0" smtClean="0"/>
              <a:t>Standard input, output and error</a:t>
            </a:r>
          </a:p>
          <a:p>
            <a:pPr lvl="2"/>
            <a:endParaRPr lang="en-US" altLang="ko-KR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altLang="ko-KR" b="1" dirty="0" smtClean="0"/>
              <a:t>Start the program </a:t>
            </a:r>
            <a:r>
              <a:rPr lang="en-US" altLang="ko-KR" dirty="0" smtClean="0"/>
              <a:t>running at the entry point, namely 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OS </a:t>
            </a:r>
            <a:r>
              <a:rPr lang="en-US" altLang="ko-KR" i="1" dirty="0" smtClean="0"/>
              <a:t>transfers control </a:t>
            </a:r>
            <a:r>
              <a:rPr lang="en-US" altLang="ko-KR" dirty="0" smtClean="0"/>
              <a:t>of the CPU to the newly-created process.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999154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Loading: From Program To Process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779912" y="1247274"/>
            <a:ext cx="2520280" cy="24267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04320" y="1399674"/>
            <a:ext cx="1440160" cy="1935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4320" y="1399674"/>
            <a:ext cx="14401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code</a:t>
            </a:r>
          </a:p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static data</a:t>
            </a:r>
          </a:p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4320" y="299695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stack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4320" y="333550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Process</a:t>
            </a:r>
            <a:endParaRPr lang="ko-KR" altLang="en-US" sz="1600" i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19972" y="90872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2" name="직선 연결선 11"/>
          <p:cNvCxnSpPr>
            <a:stCxn id="6" idx="2"/>
          </p:cNvCxnSpPr>
          <p:nvPr/>
        </p:nvCxnSpPr>
        <p:spPr>
          <a:xfrm>
            <a:off x="5040052" y="3674060"/>
            <a:ext cx="0" cy="2015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206981" y="3875566"/>
            <a:ext cx="5093211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779912" y="3875566"/>
            <a:ext cx="0" cy="2015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순서도: 자기 디스크 15"/>
          <p:cNvSpPr/>
          <p:nvPr/>
        </p:nvSpPr>
        <p:spPr>
          <a:xfrm>
            <a:off x="2699792" y="4077072"/>
            <a:ext cx="2168624" cy="1872208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017490" y="4781473"/>
            <a:ext cx="1440160" cy="73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17490" y="4781473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code</a:t>
            </a: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static data</a:t>
            </a:r>
          </a:p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heap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17490" y="551723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Program</a:t>
            </a:r>
            <a:endParaRPr lang="ko-KR" altLang="en-US" sz="1400" i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4024" y="594928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Disk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4" name="꺾인 연결선 23"/>
          <p:cNvCxnSpPr>
            <a:stCxn id="18" idx="3"/>
            <a:endCxn id="7" idx="3"/>
          </p:cNvCxnSpPr>
          <p:nvPr/>
        </p:nvCxnSpPr>
        <p:spPr>
          <a:xfrm flipV="1">
            <a:off x="4457650" y="2367590"/>
            <a:ext cx="986830" cy="2783215"/>
          </a:xfrm>
          <a:prstGeom prst="bentConnector3">
            <a:avLst>
              <a:gd name="adj1" fmla="val 137643"/>
            </a:avLst>
          </a:prstGeom>
          <a:ln w="12700">
            <a:solidFill>
              <a:srgbClr val="FF0000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206981" y="1247274"/>
            <a:ext cx="1761487" cy="2397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ko-KR" altLang="en-US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33" name="직선 연결선 32"/>
          <p:cNvCxnSpPr/>
          <p:nvPr/>
        </p:nvCxnSpPr>
        <p:spPr>
          <a:xfrm>
            <a:off x="2087724" y="3658444"/>
            <a:ext cx="0" cy="20150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68144" y="448182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Loading:</a:t>
            </a:r>
          </a:p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Takes on-disk program</a:t>
            </a:r>
          </a:p>
          <a:p>
            <a:pPr algn="ctr"/>
            <a:r>
              <a:rPr lang="en-US" altLang="ko-KR" sz="16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and reads it into the address space of process</a:t>
            </a:r>
            <a:endParaRPr lang="ko-KR" altLang="en-US" sz="1600" dirty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03648" y="908720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529265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Process States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process can be one of three states.</a:t>
            </a:r>
          </a:p>
          <a:p>
            <a:pPr lvl="1"/>
            <a:r>
              <a:rPr lang="en-US" altLang="ko-KR" b="1" dirty="0" smtClean="0"/>
              <a:t>Running</a:t>
            </a:r>
          </a:p>
          <a:p>
            <a:pPr lvl="2"/>
            <a:r>
              <a:rPr lang="en-US" altLang="ko-KR" dirty="0" smtClean="0"/>
              <a:t>A process is running on a processor.</a:t>
            </a:r>
          </a:p>
          <a:p>
            <a:pPr lvl="1"/>
            <a:r>
              <a:rPr lang="en-US" altLang="ko-KR" b="1" dirty="0" smtClean="0"/>
              <a:t>Ready</a:t>
            </a:r>
          </a:p>
          <a:p>
            <a:pPr lvl="2"/>
            <a:r>
              <a:rPr lang="en-US" altLang="ko-KR" dirty="0" smtClean="0"/>
              <a:t>A process is ready to run but for some reason the OS has chosen not to run it at this given moment.</a:t>
            </a:r>
          </a:p>
          <a:p>
            <a:pPr lvl="1"/>
            <a:r>
              <a:rPr lang="en-US" altLang="ko-KR" b="1" dirty="0" smtClean="0"/>
              <a:t>Blocked</a:t>
            </a:r>
          </a:p>
          <a:p>
            <a:pPr lvl="2"/>
            <a:r>
              <a:rPr lang="en-US" altLang="ko-KR" dirty="0" smtClean="0"/>
              <a:t>A process has performed some kind of operation.</a:t>
            </a:r>
          </a:p>
          <a:p>
            <a:pPr lvl="2"/>
            <a:r>
              <a:rPr lang="en-US" altLang="ko-KR" dirty="0" smtClean="0"/>
              <a:t>When a process initiates an I/O request to a disk, it becomes blocked and thus some other process can use the processor.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01004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Process State Transition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1691681" y="1340968"/>
            <a:ext cx="1800200" cy="18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Running</a:t>
            </a:r>
            <a:endParaRPr lang="ko-KR" altLang="en-US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5652120" y="1340968"/>
            <a:ext cx="1800200" cy="1800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Ready</a:t>
            </a:r>
            <a:endParaRPr lang="ko-KR" altLang="en-US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3563888" y="3933256"/>
            <a:ext cx="1800000" cy="1800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Blocked</a:t>
            </a:r>
            <a:endParaRPr lang="ko-KR" altLang="en-US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3666554" y="2215755"/>
            <a:ext cx="1841550" cy="0"/>
          </a:xfrm>
          <a:prstGeom prst="line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67249" y="1783707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Descheduled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2431779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cheduled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3666554" y="2359771"/>
            <a:ext cx="1841550" cy="0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80112" y="359470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I/O: done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 flipH="1" flipV="1">
            <a:off x="3200824" y="3061810"/>
            <a:ext cx="651096" cy="943654"/>
          </a:xfrm>
          <a:prstGeom prst="line">
            <a:avLst/>
          </a:prstGeom>
          <a:ln w="254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1720" y="3594702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I/O: initiate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 flipV="1">
            <a:off x="5256112" y="3117182"/>
            <a:ext cx="648000" cy="936000"/>
          </a:xfrm>
          <a:prstGeom prst="line">
            <a:avLst/>
          </a:prstGeom>
          <a:ln w="2540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63705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101592</TotalTime>
  <Words>619</Words>
  <Application>Microsoft Office PowerPoint</Application>
  <PresentationFormat>화면 슬라이드 쇼(4:3)</PresentationFormat>
  <Paragraphs>159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3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How to provide the illusion of many CPUs?</vt:lpstr>
      <vt:lpstr>A Process</vt:lpstr>
      <vt:lpstr>Process API</vt:lpstr>
      <vt:lpstr>Process Creation</vt:lpstr>
      <vt:lpstr>Process Creation (Cont.)</vt:lpstr>
      <vt:lpstr>Loading: From Program To Process</vt:lpstr>
      <vt:lpstr>Process States</vt:lpstr>
      <vt:lpstr>Process State Transition</vt:lpstr>
      <vt:lpstr>Data structures</vt:lpstr>
      <vt:lpstr>Example) The xv6 kernel Proc Structure</vt:lpstr>
      <vt:lpstr>Example) The xv6 kernel Proc Structure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4016</cp:revision>
  <cp:lastPrinted>2015-03-03T01:48:46Z</cp:lastPrinted>
  <dcterms:created xsi:type="dcterms:W3CDTF">2011-05-01T06:09:10Z</dcterms:created>
  <dcterms:modified xsi:type="dcterms:W3CDTF">2016-03-07T08:59:54Z</dcterms:modified>
</cp:coreProperties>
</file>