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3D8E7B2D-D745-4DB3-A985-30C824347781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E1B13B42-B555-48C2-91B6-7DDB3C9118DB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08209-A6AA-4ABF-87C6-AE2ED9FC1ECA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6. Mechanism: Limited Direct Execution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76810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cooperative </a:t>
            </a:r>
            <a:r>
              <a:rPr lang="en-US" altLang="ko-KR" dirty="0" smtClean="0"/>
              <a:t>Approach: Wait for system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Processes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periodically give up the CPU </a:t>
            </a:r>
            <a:r>
              <a:rPr lang="en-US" altLang="ko-KR" dirty="0" smtClean="0"/>
              <a:t>by making </a:t>
            </a:r>
            <a:r>
              <a:rPr lang="en-US" altLang="ko-KR" b="1" dirty="0" smtClean="0"/>
              <a:t>system calls </a:t>
            </a:r>
            <a:r>
              <a:rPr lang="en-US" altLang="ko-KR" dirty="0" smtClean="0"/>
              <a:t>such as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yield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OS decides to run some other task.</a:t>
            </a:r>
          </a:p>
          <a:p>
            <a:pPr lvl="1"/>
            <a:r>
              <a:rPr lang="en-US" altLang="ko-KR" dirty="0" smtClean="0"/>
              <a:t>Application also transfer control to the OS when they do something illegal.</a:t>
            </a:r>
          </a:p>
          <a:p>
            <a:pPr lvl="2"/>
            <a:r>
              <a:rPr lang="en-US" altLang="ko-KR" dirty="0" smtClean="0"/>
              <a:t>Divide by zero</a:t>
            </a:r>
          </a:p>
          <a:p>
            <a:pPr lvl="2"/>
            <a:r>
              <a:rPr lang="en-US" altLang="ko-KR" dirty="0" smtClean="0"/>
              <a:t>Try to access memory that it shouldn’t be able to access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Ex) Early versions of the Macintosh OS, The old Xerox Alto system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547664" y="4797152"/>
            <a:ext cx="6192688" cy="1080120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 process gets stuck in an infinite loop. </a:t>
            </a:r>
          </a:p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 </a:t>
            </a:r>
            <a:r>
              <a:rPr lang="en-US" altLang="ko-KR" sz="20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Reboot the machine</a:t>
            </a:r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6716769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Non-Cooperative Approach: OS Takes Control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A timer interrupt</a:t>
            </a:r>
          </a:p>
          <a:p>
            <a:pPr lvl="1"/>
            <a:r>
              <a:rPr lang="en-US" altLang="ko-KR" dirty="0" smtClean="0"/>
              <a:t>During the boot sequence, the OS start the </a:t>
            </a:r>
            <a:r>
              <a:rPr lang="en-US" altLang="ko-KR" u="sng" dirty="0" smtClean="0"/>
              <a:t>timer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timer </a:t>
            </a:r>
            <a:r>
              <a:rPr lang="en-US" altLang="ko-KR" u="sng" dirty="0" smtClean="0"/>
              <a:t>raise an interrupt</a:t>
            </a:r>
            <a:r>
              <a:rPr lang="en-US" altLang="ko-KR" dirty="0" smtClean="0"/>
              <a:t> every so many milliseconds.</a:t>
            </a:r>
          </a:p>
          <a:p>
            <a:pPr lvl="1"/>
            <a:r>
              <a:rPr lang="en-US" altLang="ko-KR" dirty="0" smtClean="0"/>
              <a:t>When the interrupt is raised :</a:t>
            </a:r>
          </a:p>
          <a:p>
            <a:pPr lvl="2"/>
            <a:r>
              <a:rPr lang="en-US" altLang="ko-KR" dirty="0" smtClean="0"/>
              <a:t>The currently running process is halted.</a:t>
            </a:r>
          </a:p>
          <a:p>
            <a:pPr lvl="2"/>
            <a:r>
              <a:rPr lang="en-US" altLang="ko-KR" dirty="0" smtClean="0"/>
              <a:t>Save enough of the state of the program</a:t>
            </a:r>
          </a:p>
          <a:p>
            <a:pPr lvl="2"/>
            <a:r>
              <a:rPr lang="en-US" altLang="ko-KR" dirty="0" smtClean="0"/>
              <a:t>A pre-configured interrupt handler in the OS runs.</a:t>
            </a:r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547664" y="4581128"/>
            <a:ext cx="6192688" cy="1080120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 </a:t>
            </a:r>
            <a:r>
              <a:rPr lang="en-US" altLang="ko-KR" sz="20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timer interrupt </a:t>
            </a:r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gives OS the ability to </a:t>
            </a:r>
          </a:p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run again on a CPU.</a:t>
            </a:r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4531253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Saving and Restoring Context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Scheduler</a:t>
            </a:r>
            <a:r>
              <a:rPr lang="en-US" altLang="ko-KR" dirty="0" smtClean="0"/>
              <a:t> makes a decision:</a:t>
            </a:r>
          </a:p>
          <a:p>
            <a:pPr lvl="1"/>
            <a:r>
              <a:rPr lang="en-US" altLang="ko-KR" dirty="0" smtClean="0"/>
              <a:t>Whether to continue running the </a:t>
            </a:r>
            <a:r>
              <a:rPr lang="en-US" altLang="ko-KR" b="1" dirty="0" smtClean="0"/>
              <a:t>current process</a:t>
            </a:r>
            <a:r>
              <a:rPr lang="en-US" altLang="ko-KR" dirty="0" smtClean="0"/>
              <a:t>, or switch to a </a:t>
            </a:r>
            <a:r>
              <a:rPr lang="en-US" altLang="ko-KR" b="1" dirty="0" smtClean="0"/>
              <a:t>different one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If the decision is made to switch, the OS executes </a:t>
            </a:r>
            <a:r>
              <a:rPr lang="en-US" altLang="ko-KR" u="sng" dirty="0" smtClean="0"/>
              <a:t>context switch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900701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Context Switch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low-level piece of assembly code</a:t>
            </a:r>
          </a:p>
          <a:p>
            <a:pPr lvl="1"/>
            <a:r>
              <a:rPr lang="en-US" altLang="ko-KR" b="1" dirty="0" smtClean="0"/>
              <a:t>Save a few register values </a:t>
            </a:r>
            <a:r>
              <a:rPr lang="en-US" altLang="ko-KR" dirty="0" smtClean="0"/>
              <a:t>for the current process onto its kernel stack</a:t>
            </a:r>
          </a:p>
          <a:p>
            <a:pPr lvl="2"/>
            <a:r>
              <a:rPr lang="en-US" altLang="ko-KR" dirty="0" smtClean="0"/>
              <a:t>General purpose registers</a:t>
            </a:r>
          </a:p>
          <a:p>
            <a:pPr lvl="2"/>
            <a:r>
              <a:rPr lang="en-US" altLang="ko-KR" dirty="0" smtClean="0"/>
              <a:t>PC</a:t>
            </a:r>
          </a:p>
          <a:p>
            <a:pPr lvl="2"/>
            <a:r>
              <a:rPr lang="en-US" altLang="ko-KR" dirty="0" smtClean="0"/>
              <a:t>kernel stack pointer</a:t>
            </a:r>
          </a:p>
          <a:p>
            <a:pPr lvl="1"/>
            <a:r>
              <a:rPr lang="en-US" altLang="ko-KR" b="1" dirty="0" smtClean="0"/>
              <a:t>Restore a few </a:t>
            </a:r>
            <a:r>
              <a:rPr lang="en-US" altLang="ko-KR" dirty="0" smtClean="0"/>
              <a:t>for the soon-to-be-executing process from its kernel stack</a:t>
            </a:r>
          </a:p>
          <a:p>
            <a:pPr lvl="1"/>
            <a:r>
              <a:rPr lang="en-US" altLang="ko-KR" b="1" dirty="0" smtClean="0"/>
              <a:t>Switch to the kernel stack </a:t>
            </a:r>
            <a:r>
              <a:rPr lang="en-US" altLang="ko-KR" dirty="0" smtClean="0"/>
              <a:t>for the </a:t>
            </a:r>
            <a:r>
              <a:rPr lang="en-US" altLang="ko-KR" dirty="0"/>
              <a:t>soon-to-be-executing process 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525580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Limited Direction Execution Protocol (Timer interrupt)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963885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OS @ boot</a:t>
            </a:r>
          </a:p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(kernel mode)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7904" y="105273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Hardware</a:t>
            </a:r>
          </a:p>
        </p:txBody>
      </p:sp>
      <p:cxnSp>
        <p:nvCxnSpPr>
          <p:cNvPr id="8" name="직선 연결선 7"/>
          <p:cNvCxnSpPr/>
          <p:nvPr/>
        </p:nvCxnSpPr>
        <p:spPr>
          <a:xfrm>
            <a:off x="683568" y="1487105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3568" y="1580121"/>
            <a:ext cx="2312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initialize trap table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07904" y="1772816"/>
            <a:ext cx="23126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remember address of …</a:t>
            </a:r>
          </a:p>
          <a:p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syscall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handler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timer handler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3663027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OS @ run</a:t>
            </a:r>
          </a:p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(kernel mode)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7904" y="376929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Hardware</a:t>
            </a:r>
          </a:p>
        </p:txBody>
      </p:sp>
      <p:cxnSp>
        <p:nvCxnSpPr>
          <p:cNvPr id="13" name="직선 연결선 12"/>
          <p:cNvCxnSpPr/>
          <p:nvPr/>
        </p:nvCxnSpPr>
        <p:spPr>
          <a:xfrm>
            <a:off x="683568" y="4186247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88224" y="3663027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Program</a:t>
            </a:r>
          </a:p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(user mode)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3568" y="2444217"/>
            <a:ext cx="2312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start interrupt timer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07904" y="2690336"/>
            <a:ext cx="231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start timer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interrupt CPU in X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</a:t>
            </a:r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07904" y="4777988"/>
            <a:ext cx="2312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timer interrupt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save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(A) to k-stack(A)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move to kernel mode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jump to trap handler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79840" y="4201924"/>
            <a:ext cx="231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76898195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Limited Direction Execution Protocol (Timer interrupt)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98072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OS @ run</a:t>
            </a:r>
          </a:p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(kernel mode)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7904" y="108699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Hardware</a:t>
            </a:r>
          </a:p>
        </p:txBody>
      </p:sp>
      <p:cxnSp>
        <p:nvCxnSpPr>
          <p:cNvPr id="13" name="직선 연결선 12"/>
          <p:cNvCxnSpPr/>
          <p:nvPr/>
        </p:nvCxnSpPr>
        <p:spPr>
          <a:xfrm>
            <a:off x="683568" y="1503948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88224" y="98072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Program</a:t>
            </a:r>
          </a:p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(user mode)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35647" y="1609055"/>
            <a:ext cx="1196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(Cont.)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7192" y="1969676"/>
            <a:ext cx="3464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Handle the trap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Call switch() routine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save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(A) to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proc-struct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(A)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restore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(B) from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proc-struct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(B)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switch to k-stack(B)</a:t>
            </a: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return-from-trap (into B)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99520" y="3284984"/>
            <a:ext cx="34647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restore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(B) from k-stack(B)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move to user mode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jump to B’s PC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88224" y="4057908"/>
            <a:ext cx="2024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7281950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xv6 Context Switch Code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974333"/>
            <a:ext cx="7992888" cy="52629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void </a:t>
            </a:r>
            <a:r>
              <a:rPr lang="en-US" altLang="ko-KR" sz="12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swtch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2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context **old, </a:t>
            </a:r>
            <a:r>
              <a:rPr lang="en-US" altLang="ko-KR" sz="12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context *new);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 Save current register context in old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 and then load register context from new.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5 .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globl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swtch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swtch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Save old registers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put old </a:t>
            </a:r>
            <a:r>
              <a:rPr lang="en-US" altLang="ko-KR" sz="12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into </a:t>
            </a:r>
            <a:r>
              <a:rPr lang="en-US" altLang="ko-KR" sz="12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endParaRPr lang="en-US" altLang="ko-KR" sz="12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popl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save the old IP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4(%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and stack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ebx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8(%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and other registers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ecx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12(%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edx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16(%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esi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20(%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edi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24(%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ebp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28(%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Load new registers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put new </a:t>
            </a:r>
            <a:r>
              <a:rPr lang="en-US" altLang="ko-KR" sz="12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into </a:t>
            </a:r>
            <a:r>
              <a:rPr lang="en-US" altLang="ko-KR" sz="12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endParaRPr lang="en-US" altLang="ko-KR" sz="12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ebp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restore other registers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edi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esi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edx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ecx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ebx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movl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 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stack is switched here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pushl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0(%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eax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 </a:t>
            </a:r>
            <a:r>
              <a:rPr lang="en-US" altLang="ko-KR" sz="12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addr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put in place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ret 	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finally return into new </a:t>
            </a:r>
            <a:r>
              <a:rPr lang="en-US" altLang="ko-KR" sz="12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ctxt</a:t>
            </a:r>
            <a:endParaRPr lang="en-US" altLang="ko-KR" sz="12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6715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Worried About Concurrency?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happens if, during interrupt or trap handling, another interrupt occurs?</a:t>
            </a:r>
          </a:p>
          <a:p>
            <a:r>
              <a:rPr lang="en-US" altLang="ko-KR" dirty="0" smtClean="0"/>
              <a:t>OS handles these situations:</a:t>
            </a:r>
          </a:p>
          <a:p>
            <a:pPr lvl="1"/>
            <a:r>
              <a:rPr lang="en-US" altLang="ko-KR" b="1" dirty="0" smtClean="0"/>
              <a:t>Disable interrupts </a:t>
            </a:r>
            <a:r>
              <a:rPr lang="en-US" altLang="ko-KR" dirty="0" smtClean="0"/>
              <a:t>during interrupt processing</a:t>
            </a:r>
          </a:p>
          <a:p>
            <a:pPr lvl="1"/>
            <a:r>
              <a:rPr lang="en-US" altLang="ko-KR" dirty="0" smtClean="0"/>
              <a:t>Use a number of sophisticate </a:t>
            </a:r>
            <a:r>
              <a:rPr lang="en-US" altLang="ko-KR" b="1" dirty="0" smtClean="0"/>
              <a:t>locking </a:t>
            </a:r>
            <a:r>
              <a:rPr lang="en-US" altLang="ko-KR" dirty="0" smtClean="0"/>
              <a:t>schemes to protect concurrent access to internal data structures.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916810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532502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efficiently virtualize the CPU with control?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OS needs to share the physical CPU by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time sharing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Issue</a:t>
            </a:r>
          </a:p>
          <a:p>
            <a:pPr lvl="1"/>
            <a:r>
              <a:rPr lang="en-US" altLang="ko-KR" b="1" dirty="0" smtClean="0"/>
              <a:t>Performance</a:t>
            </a:r>
            <a:r>
              <a:rPr lang="en-US" altLang="ko-KR" dirty="0" smtClean="0"/>
              <a:t>: How can we implement virtualization without adding excessive overhead to the system?</a:t>
            </a:r>
          </a:p>
          <a:p>
            <a:pPr lvl="1"/>
            <a:r>
              <a:rPr lang="en-US" altLang="ko-KR" b="1" dirty="0" smtClean="0"/>
              <a:t>Control</a:t>
            </a:r>
            <a:r>
              <a:rPr lang="en-US" altLang="ko-KR" dirty="0" smtClean="0"/>
              <a:t>: How can we run processes efficiently while retaining control over the CPU?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396817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214313" y="880070"/>
            <a:ext cx="8786812" cy="550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dirty="0" smtClean="0">
                <a:solidFill>
                  <a:prstClr val="black"/>
                </a:solidFill>
              </a:rPr>
              <a:t>Just run the program directly on the CPU.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Direct Execution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/>
          </p:nvPr>
        </p:nvGraphicFramePr>
        <p:xfrm>
          <a:off x="683568" y="1519664"/>
          <a:ext cx="7850708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5354"/>
                <a:gridCol w="392535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OS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Program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1. Create</a:t>
                      </a: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entry for process list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2. Allocate memory for program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3. Load program into memory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4. Set up stack with </a:t>
                      </a:r>
                      <a:r>
                        <a:rPr lang="en-US" altLang="ko-KR" baseline="0" dirty="0" err="1" smtClean="0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argc</a:t>
                      </a: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/ </a:t>
                      </a:r>
                      <a:r>
                        <a:rPr lang="en-US" altLang="ko-KR" baseline="0" dirty="0" err="1" smtClean="0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argv</a:t>
                      </a:r>
                      <a:endParaRPr lang="en-US" altLang="ko-KR" baseline="0" dirty="0" smtClean="0">
                        <a:latin typeface="Courier New" pitchFamily="49" charset="0"/>
                        <a:ea typeface="맑은 고딕" pitchFamily="50" charset="-127"/>
                        <a:cs typeface="Courier New" pitchFamily="49" charset="0"/>
                      </a:endParaRP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5. Clear registers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6. Execute call </a:t>
                      </a:r>
                      <a:r>
                        <a:rPr lang="en-US" altLang="ko-KR" baseline="0" dirty="0" smtClean="0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main()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latinLnBrk="1">
                        <a:buFont typeface="+mj-lt"/>
                        <a:buNone/>
                      </a:pPr>
                      <a:endParaRPr lang="en-US" altLang="ko-KR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9. Free memory of process</a:t>
                      </a:r>
                    </a:p>
                    <a:p>
                      <a:pPr marL="0" indent="0" latinLnBrk="1">
                        <a:buFont typeface="+mj-lt"/>
                        <a:buNone/>
                      </a:pPr>
                      <a:r>
                        <a:rPr lang="en-US" altLang="ko-KR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10. Remove from process list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endParaRPr lang="en-US" altLang="ko-KR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indent="0" latinLnBrk="1">
                        <a:buFont typeface="Arial" pitchFamily="34" charset="0"/>
                        <a:buNone/>
                      </a:pP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7. Run </a:t>
                      </a:r>
                      <a:r>
                        <a:rPr lang="en-US" altLang="ko-KR" dirty="0" smtClean="0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main()</a:t>
                      </a:r>
                    </a:p>
                    <a:p>
                      <a:pPr marL="0" indent="0" latinLnBrk="1">
                        <a:buFont typeface="Arial" pitchFamily="34" charset="0"/>
                        <a:buNone/>
                      </a:pP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8. Execute </a:t>
                      </a:r>
                      <a:r>
                        <a:rPr lang="en-US" altLang="ko-KR" dirty="0" smtClean="0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return</a:t>
                      </a:r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 from </a:t>
                      </a:r>
                      <a:r>
                        <a:rPr lang="en-US" altLang="ko-KR" dirty="0" smtClean="0">
                          <a:latin typeface="Courier New" pitchFamily="49" charset="0"/>
                          <a:ea typeface="맑은 고딕" pitchFamily="50" charset="-127"/>
                          <a:cs typeface="Courier New" pitchFamily="49" charset="0"/>
                        </a:rPr>
                        <a:t>main()</a:t>
                      </a:r>
                      <a:endParaRPr lang="ko-KR" altLang="en-US" dirty="0">
                        <a:latin typeface="Courier New" pitchFamily="49" charset="0"/>
                        <a:ea typeface="맑은 고딕" pitchFamily="50" charset="-127"/>
                        <a:cs typeface="Courier New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755576" y="5085184"/>
            <a:ext cx="7848872" cy="1008112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Without </a:t>
            </a:r>
            <a:r>
              <a:rPr lang="en-US" altLang="ko-KR" b="1" i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limits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on running programs,</a:t>
            </a:r>
          </a:p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OS wouldn’t be in control of anything and </a:t>
            </a:r>
          </a:p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thus would be “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just a library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0380166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 1: Restricted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if a process wishes to perform some kind of restricted operation such as …</a:t>
            </a:r>
          </a:p>
          <a:p>
            <a:pPr lvl="1"/>
            <a:r>
              <a:rPr lang="en-US" altLang="ko-KR" dirty="0" smtClean="0"/>
              <a:t>Issuing an I/O request to a disk</a:t>
            </a:r>
          </a:p>
          <a:p>
            <a:pPr lvl="1"/>
            <a:r>
              <a:rPr lang="en-US" altLang="ko-KR" dirty="0" smtClean="0"/>
              <a:t>Gaining access to more system resources such as CPU or memory</a:t>
            </a:r>
          </a:p>
          <a:p>
            <a:pPr lvl="1"/>
            <a:endParaRPr lang="en-US" altLang="ko-KR" dirty="0" smtClean="0"/>
          </a:p>
          <a:p>
            <a:r>
              <a:rPr lang="en-US" altLang="ko-KR" b="1" dirty="0" smtClean="0"/>
              <a:t>Solution</a:t>
            </a:r>
            <a:r>
              <a:rPr lang="en-US" altLang="ko-KR" dirty="0" smtClean="0"/>
              <a:t>: Using protected control transfer</a:t>
            </a:r>
          </a:p>
          <a:p>
            <a:pPr lvl="1"/>
            <a:r>
              <a:rPr lang="en-US" altLang="ko-KR" dirty="0" smtClean="0">
                <a:solidFill>
                  <a:schemeClr val="accent1"/>
                </a:solidFill>
              </a:rPr>
              <a:t>User mode</a:t>
            </a:r>
            <a:r>
              <a:rPr lang="en-US" altLang="ko-KR" dirty="0" smtClean="0"/>
              <a:t>: Applications do not have full access to hardware resources.</a:t>
            </a:r>
          </a:p>
          <a:p>
            <a:pPr lvl="1"/>
            <a:r>
              <a:rPr lang="en-US" altLang="ko-KR" dirty="0" smtClean="0">
                <a:solidFill>
                  <a:schemeClr val="accent1"/>
                </a:solidFill>
              </a:rPr>
              <a:t>Kernel mode</a:t>
            </a:r>
            <a:r>
              <a:rPr lang="en-US" altLang="ko-KR" dirty="0" smtClean="0"/>
              <a:t>: The OS has access to the full resources of the machine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568307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Allow the kernel to </a:t>
            </a:r>
            <a:r>
              <a:rPr lang="en-US" altLang="ko-KR" dirty="0" smtClean="0">
                <a:solidFill>
                  <a:srgbClr val="FF0000"/>
                </a:solidFill>
              </a:rPr>
              <a:t>carefully expose </a:t>
            </a:r>
            <a:r>
              <a:rPr lang="en-US" altLang="ko-KR" dirty="0" smtClean="0"/>
              <a:t>certain </a:t>
            </a:r>
            <a:r>
              <a:rPr lang="en-US" altLang="ko-KR" u="sng" dirty="0" smtClean="0"/>
              <a:t>key pieces of functionality </a:t>
            </a:r>
            <a:r>
              <a:rPr lang="en-US" altLang="ko-KR" dirty="0" smtClean="0"/>
              <a:t>to user program, such as …</a:t>
            </a:r>
          </a:p>
          <a:p>
            <a:pPr lvl="1"/>
            <a:r>
              <a:rPr lang="en-US" altLang="ko-KR" dirty="0" smtClean="0"/>
              <a:t>Accessing the file system</a:t>
            </a:r>
          </a:p>
          <a:p>
            <a:pPr lvl="1"/>
            <a:r>
              <a:rPr lang="en-US" altLang="ko-KR" dirty="0" smtClean="0"/>
              <a:t>Creating and destroying processes</a:t>
            </a:r>
          </a:p>
          <a:p>
            <a:pPr lvl="1"/>
            <a:r>
              <a:rPr lang="en-US" altLang="ko-KR" dirty="0" smtClean="0"/>
              <a:t>Communicating with other processes</a:t>
            </a:r>
          </a:p>
          <a:p>
            <a:pPr lvl="1"/>
            <a:r>
              <a:rPr lang="en-US" altLang="ko-KR" dirty="0" smtClean="0"/>
              <a:t>Allocating more memory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37273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System Call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Trap</a:t>
            </a:r>
            <a:r>
              <a:rPr lang="en-US" altLang="ko-KR" dirty="0" smtClean="0"/>
              <a:t> instruction</a:t>
            </a:r>
          </a:p>
          <a:p>
            <a:pPr lvl="1"/>
            <a:r>
              <a:rPr lang="en-US" altLang="ko-KR" dirty="0" smtClean="0"/>
              <a:t>Jump into the kernel</a:t>
            </a:r>
          </a:p>
          <a:p>
            <a:pPr lvl="1"/>
            <a:r>
              <a:rPr lang="en-US" altLang="ko-KR" dirty="0" smtClean="0"/>
              <a:t>Raise the privilege level to kernel mode</a:t>
            </a:r>
          </a:p>
          <a:p>
            <a:pPr lvl="1"/>
            <a:endParaRPr lang="en-US" altLang="ko-KR" dirty="0"/>
          </a:p>
          <a:p>
            <a:r>
              <a:rPr lang="en-US" altLang="ko-KR" b="1" dirty="0" smtClean="0"/>
              <a:t>Return-from-trap</a:t>
            </a:r>
            <a:r>
              <a:rPr lang="en-US" altLang="ko-KR" dirty="0" smtClean="0"/>
              <a:t> instruction</a:t>
            </a:r>
          </a:p>
          <a:p>
            <a:pPr lvl="1"/>
            <a:r>
              <a:rPr lang="en-US" altLang="ko-KR" dirty="0" smtClean="0"/>
              <a:t>Return into the calling user program</a:t>
            </a:r>
          </a:p>
          <a:p>
            <a:pPr lvl="1"/>
            <a:r>
              <a:rPr lang="en-US" altLang="ko-KR" dirty="0" smtClean="0"/>
              <a:t>Reduce the privilege level back to user mode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20311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Limited Direction Execution Protocol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963885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OS @ boot</a:t>
            </a:r>
          </a:p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(kernel mode)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7904" y="98072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Hardware</a:t>
            </a:r>
          </a:p>
        </p:txBody>
      </p:sp>
      <p:cxnSp>
        <p:nvCxnSpPr>
          <p:cNvPr id="9" name="직선 연결선 8"/>
          <p:cNvCxnSpPr/>
          <p:nvPr/>
        </p:nvCxnSpPr>
        <p:spPr>
          <a:xfrm>
            <a:off x="683568" y="1487105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3568" y="1580121"/>
            <a:ext cx="2312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initialize trap table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07904" y="1753652"/>
            <a:ext cx="231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remember address of …</a:t>
            </a:r>
          </a:p>
          <a:p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syscall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handler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3568" y="270892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OS @ run</a:t>
            </a:r>
          </a:p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(kernel mode)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07904" y="2708920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Hardware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683568" y="3232140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88224" y="27089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Program</a:t>
            </a:r>
          </a:p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(user mode)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60232" y="5067181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Run main()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Call system</a:t>
            </a: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trap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into OS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4472533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restore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from kernel stack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move to user mode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jump to main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3568" y="3250138"/>
            <a:ext cx="2736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Create entry for process list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Allocate memory for program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Load program into memory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Setup user stack with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argv</a:t>
            </a:r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Fill kernel stack with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/PC</a:t>
            </a: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return-from -trap</a:t>
            </a:r>
          </a:p>
        </p:txBody>
      </p:sp>
    </p:spTree>
    <p:extLst>
      <p:ext uri="{BB962C8B-B14F-4D97-AF65-F5344CB8AC3E}">
        <p14:creationId xmlns:p14="http://schemas.microsoft.com/office/powerpoint/2010/main" val="3155315847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Limited Direction Execution Protocol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506602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Free memory of process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Remove from process list 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0232" y="4418528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return from main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trap (via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exit()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3717032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restore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from kernel stack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move to user mode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jump to PC after trap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3140968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Handle trap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Do work of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syscall</a:t>
            </a:r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return-from-trap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7904" y="2492896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save </a:t>
            </a:r>
            <a:r>
              <a:rPr lang="en-US" altLang="ko-KR" sz="14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regs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to kernel stack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move to kernel mode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jump to trap handler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568" y="134076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OS @ run</a:t>
            </a:r>
          </a:p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(kernel mode)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07904" y="134076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Hardware</a:t>
            </a:r>
          </a:p>
        </p:txBody>
      </p:sp>
      <p:cxnSp>
        <p:nvCxnSpPr>
          <p:cNvPr id="16" name="직선 연결선 15"/>
          <p:cNvCxnSpPr/>
          <p:nvPr/>
        </p:nvCxnSpPr>
        <p:spPr>
          <a:xfrm>
            <a:off x="683568" y="1863988"/>
            <a:ext cx="792088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88224" y="134076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Program</a:t>
            </a:r>
          </a:p>
          <a:p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(user mode)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35647" y="2041103"/>
            <a:ext cx="1196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910561403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 2: Switching Between Processes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 can the OS </a:t>
            </a:r>
            <a:r>
              <a:rPr lang="en-US" altLang="ko-KR" dirty="0" smtClean="0">
                <a:solidFill>
                  <a:srgbClr val="FF0000"/>
                </a:solidFill>
              </a:rPr>
              <a:t>regain control</a:t>
            </a:r>
            <a:r>
              <a:rPr lang="en-US" altLang="ko-KR" dirty="0" smtClean="0"/>
              <a:t> of the CPU so that it can switch between </a:t>
            </a:r>
            <a:r>
              <a:rPr lang="en-US" altLang="ko-KR" i="1" dirty="0" smtClean="0"/>
              <a:t>processes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A cooperative Approach: </a:t>
            </a:r>
            <a:r>
              <a:rPr lang="en-US" altLang="ko-KR" b="1" dirty="0" smtClean="0"/>
              <a:t>Wait for system </a:t>
            </a:r>
            <a:r>
              <a:rPr lang="en-US" altLang="ko-KR" b="1" dirty="0"/>
              <a:t>c</a:t>
            </a:r>
            <a:r>
              <a:rPr lang="en-US" altLang="ko-KR" b="1" dirty="0" smtClean="0"/>
              <a:t>alls</a:t>
            </a:r>
          </a:p>
          <a:p>
            <a:pPr lvl="1"/>
            <a:r>
              <a:rPr lang="en-US" altLang="ko-KR" dirty="0" smtClean="0"/>
              <a:t>A Non-Cooperative Approach: </a:t>
            </a:r>
            <a:r>
              <a:rPr lang="en-US" altLang="ko-KR" b="1" dirty="0" smtClean="0"/>
              <a:t>The OS takes control</a:t>
            </a:r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525698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101590</TotalTime>
  <Words>1068</Words>
  <Application>Microsoft Office PowerPoint</Application>
  <PresentationFormat>화면 슬라이드 쇼(4:3)</PresentationFormat>
  <Paragraphs>248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8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How to efficiently virtualize the CPU with control?</vt:lpstr>
      <vt:lpstr>Direct Execution</vt:lpstr>
      <vt:lpstr>Problem 1: Restricted Operation</vt:lpstr>
      <vt:lpstr>System Call</vt:lpstr>
      <vt:lpstr>System Call (Cont.)</vt:lpstr>
      <vt:lpstr>Limited Direction Execution Protocol</vt:lpstr>
      <vt:lpstr>Limited Direction Execution Protocol (Cont.)</vt:lpstr>
      <vt:lpstr>Problem 2: Switching Between Processes</vt:lpstr>
      <vt:lpstr>A cooperative Approach: Wait for system calls</vt:lpstr>
      <vt:lpstr>A Non-Cooperative Approach: OS Takes Control</vt:lpstr>
      <vt:lpstr>Saving and Restoring Context</vt:lpstr>
      <vt:lpstr>Context Switch</vt:lpstr>
      <vt:lpstr>Limited Direction Execution Protocol (Timer interrupt)</vt:lpstr>
      <vt:lpstr>Limited Direction Execution Protocol (Timer interrupt)</vt:lpstr>
      <vt:lpstr>The xv6 Context Switch Code</vt:lpstr>
      <vt:lpstr>Worried About Concurrency?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4018</cp:revision>
  <cp:lastPrinted>2015-03-03T01:48:46Z</cp:lastPrinted>
  <dcterms:created xsi:type="dcterms:W3CDTF">2011-05-01T06:09:10Z</dcterms:created>
  <dcterms:modified xsi:type="dcterms:W3CDTF">2016-03-07T09:01:00Z</dcterms:modified>
</cp:coreProperties>
</file>