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2016-03-07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3D8E7B2D-D745-4DB3-A985-30C824347781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E1B13B42-B555-48C2-91B6-7DDB3C9118DB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08209-A6AA-4ABF-87C6-AE2ED9FC1ECA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2016-03-07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dirty="0" err="1" smtClean="0">
                <a:solidFill>
                  <a:prstClr val="black"/>
                </a:solidFill>
              </a:rPr>
              <a:t>Youjip</a:t>
            </a:r>
            <a:r>
              <a:rPr lang="en-US" altLang="ko-KR" dirty="0" smtClean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7. Scheduling: Introduction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40429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New scheduling metric: Response time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time from </a:t>
            </a:r>
            <a:r>
              <a:rPr lang="en-US" altLang="ko-KR" b="1" dirty="0" smtClean="0"/>
              <a:t>when the job arrives </a:t>
            </a:r>
            <a:r>
              <a:rPr lang="en-US" altLang="ko-KR" dirty="0" smtClean="0"/>
              <a:t>to the </a:t>
            </a:r>
            <a:r>
              <a:rPr lang="en-US" altLang="ko-KR" b="1" dirty="0" smtClean="0"/>
              <a:t>first time it is scheduled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STCF and related disciplines are not particularly good for response time.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88186" y="1673339"/>
                <a:ext cx="3739998" cy="429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𝒓𝒆𝒔𝒑𝒐𝒏𝒔𝒆</m:t>
                          </m:r>
                        </m:sub>
                      </m:sSub>
                      <m:r>
                        <a:rPr lang="en-US" altLang="ko-KR" sz="2000" b="1" i="1" smtClean="0">
                          <a:solidFill>
                            <a:srgbClr val="1F497D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𝒇𝒊𝒓𝒔𝒕𝒓𝒖𝒏</m:t>
                          </m:r>
                        </m:sub>
                      </m:sSub>
                      <m:r>
                        <a:rPr lang="en-US" altLang="ko-KR" sz="2000" b="1" i="1" smtClean="0">
                          <a:solidFill>
                            <a:srgbClr val="1F497D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𝒂𝒓𝒓𝒊𝒗𝒂𝒍</m:t>
                          </m:r>
                        </m:sub>
                      </m:sSub>
                    </m:oMath>
                  </m:oMathPara>
                </a14:m>
                <a:endParaRPr lang="ko-KR" altLang="en-US" sz="20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186" y="1673339"/>
                <a:ext cx="3739998" cy="429220"/>
              </a:xfrm>
              <a:prstGeom prst="rect">
                <a:avLst/>
              </a:prstGeom>
              <a:blipFill rotWithShape="1">
                <a:blip r:embed="rId2"/>
                <a:stretch>
                  <a:fillRect b="-985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모서리가 둥근 직사각형 6"/>
          <p:cNvSpPr/>
          <p:nvPr/>
        </p:nvSpPr>
        <p:spPr>
          <a:xfrm>
            <a:off x="2156065" y="1556792"/>
            <a:ext cx="4648183" cy="720080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187624" y="3501008"/>
            <a:ext cx="662473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How can we build a scheduler that is </a:t>
            </a:r>
          </a:p>
          <a:p>
            <a:pPr algn="ctr"/>
            <a:r>
              <a:rPr lang="en-US" altLang="ko-KR" sz="20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sensitive to response time</a:t>
            </a:r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en-US" altLang="ko-KR" sz="2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0469777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Round Robin (RR)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Time slicing Scheduling</a:t>
            </a:r>
          </a:p>
          <a:p>
            <a:pPr lvl="1"/>
            <a:r>
              <a:rPr lang="en-US" altLang="ko-KR" dirty="0" smtClean="0"/>
              <a:t>Run a job for a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time slice </a:t>
            </a:r>
            <a:r>
              <a:rPr lang="en-US" altLang="ko-KR" dirty="0" smtClean="0"/>
              <a:t>and then switch to the next job in the </a:t>
            </a:r>
            <a:r>
              <a:rPr lang="en-US" altLang="ko-KR" b="1" dirty="0" smtClean="0"/>
              <a:t>run queue</a:t>
            </a:r>
            <a:r>
              <a:rPr lang="en-US" altLang="ko-KR" dirty="0" smtClean="0"/>
              <a:t> until the jobs are finished.</a:t>
            </a:r>
          </a:p>
          <a:p>
            <a:pPr lvl="2"/>
            <a:r>
              <a:rPr lang="en-US" altLang="ko-KR" dirty="0" smtClean="0"/>
              <a:t>Time slice is sometimes called a </a:t>
            </a:r>
            <a:r>
              <a:rPr lang="en-US" altLang="ko-KR" u="sng" dirty="0" smtClean="0"/>
              <a:t>scheduling quantum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It repeatedly does so until the jobs are finished.</a:t>
            </a:r>
          </a:p>
          <a:p>
            <a:pPr lvl="1"/>
            <a:r>
              <a:rPr lang="en-US" altLang="ko-KR" dirty="0" smtClean="0"/>
              <a:t>The length of a time slice must be</a:t>
            </a:r>
            <a:r>
              <a:rPr lang="en-US" altLang="ko-KR" i="1" dirty="0" smtClean="0"/>
              <a:t> a multiple of</a:t>
            </a:r>
            <a:r>
              <a:rPr lang="en-US" altLang="ko-KR" dirty="0" smtClean="0"/>
              <a:t> the timer-interrupt period.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43608" y="4221088"/>
            <a:ext cx="7056784" cy="864096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RR is fair, but performs poorly on metrics</a:t>
            </a:r>
          </a:p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such as turnaround time</a:t>
            </a:r>
            <a:endParaRPr lang="en-US" altLang="ko-KR" sz="2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6567502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RR Scheduling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A, B and C arrive at the same time.</a:t>
            </a:r>
          </a:p>
          <a:p>
            <a:r>
              <a:rPr lang="en-US" altLang="ko-KR" dirty="0" smtClean="0"/>
              <a:t>They each wish to run for 5 seconds.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888740" y="2060848"/>
            <a:ext cx="4663184" cy="1963961"/>
            <a:chOff x="2246980" y="2420888"/>
            <a:chExt cx="4663184" cy="1963961"/>
          </a:xfrm>
        </p:grpSpPr>
        <p:grpSp>
          <p:nvGrpSpPr>
            <p:cNvPr id="7" name="그룹 6"/>
            <p:cNvGrpSpPr/>
            <p:nvPr/>
          </p:nvGrpSpPr>
          <p:grpSpPr>
            <a:xfrm>
              <a:off x="2246980" y="3492693"/>
              <a:ext cx="4663184" cy="573346"/>
              <a:chOff x="2246980" y="4797152"/>
              <a:chExt cx="4663184" cy="573346"/>
            </a:xfrm>
          </p:grpSpPr>
          <p:cxnSp>
            <p:nvCxnSpPr>
              <p:cNvPr id="14" name="직선 연결선 13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7" name="직선 연결선 16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9" name="직선 연결선 18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5" name="직선 연결선 24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3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3757052" y="5093499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2339278" y="2728665"/>
              <a:ext cx="720000" cy="72662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059872" y="2735288"/>
              <a:ext cx="720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779912" y="2728665"/>
              <a:ext cx="720000" cy="72662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55302" y="242088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47321" y="242088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952503" y="2427431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579772" y="4077072"/>
              <a:ext cx="37924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SJF (Bad for Response Time)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pSp>
        <p:nvGrpSpPr>
          <p:cNvPr id="88" name="그룹 87"/>
          <p:cNvGrpSpPr/>
          <p:nvPr/>
        </p:nvGrpSpPr>
        <p:grpSpPr>
          <a:xfrm>
            <a:off x="745664" y="4379267"/>
            <a:ext cx="4906456" cy="1963961"/>
            <a:chOff x="2041808" y="4293096"/>
            <a:chExt cx="4906456" cy="1963961"/>
          </a:xfrm>
        </p:grpSpPr>
        <p:grpSp>
          <p:nvGrpSpPr>
            <p:cNvPr id="33" name="그룹 32"/>
            <p:cNvGrpSpPr/>
            <p:nvPr/>
          </p:nvGrpSpPr>
          <p:grpSpPr>
            <a:xfrm>
              <a:off x="2213072" y="5364901"/>
              <a:ext cx="4663184" cy="573346"/>
              <a:chOff x="2246980" y="4797152"/>
              <a:chExt cx="4663184" cy="573346"/>
            </a:xfrm>
          </p:grpSpPr>
          <p:cxnSp>
            <p:nvCxnSpPr>
              <p:cNvPr id="41" name="직선 연결선 40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41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4" name="직선 연결선 43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6" name="직선 연결선 45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48" name="직선 연결선 47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0" name="직선 연결선 49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2" name="직선 연결선 51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25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54" name="직선 연결선 53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TextBox 54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3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757052" y="5093499"/>
                <a:ext cx="151216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59" name="그룹 58"/>
            <p:cNvGrpSpPr/>
            <p:nvPr/>
          </p:nvGrpSpPr>
          <p:grpSpPr>
            <a:xfrm>
              <a:off x="2195736" y="4293096"/>
              <a:ext cx="667082" cy="1034400"/>
              <a:chOff x="2195736" y="4293096"/>
              <a:chExt cx="667082" cy="1034400"/>
            </a:xfrm>
          </p:grpSpPr>
          <p:sp>
            <p:nvSpPr>
              <p:cNvPr id="34" name="직사각형 33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5" name="직사각형 34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2041808" y="5949280"/>
              <a:ext cx="49064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RR with a time-slice of 1sec (Good for Response Time)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grpSp>
          <p:nvGrpSpPr>
            <p:cNvPr id="60" name="그룹 59"/>
            <p:cNvGrpSpPr/>
            <p:nvPr/>
          </p:nvGrpSpPr>
          <p:grpSpPr>
            <a:xfrm>
              <a:off x="2627784" y="4293096"/>
              <a:ext cx="667082" cy="1034400"/>
              <a:chOff x="2195736" y="4293096"/>
              <a:chExt cx="667082" cy="1034400"/>
            </a:xfrm>
          </p:grpSpPr>
          <p:sp>
            <p:nvSpPr>
              <p:cNvPr id="61" name="직사각형 60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67" name="그룹 66"/>
            <p:cNvGrpSpPr/>
            <p:nvPr/>
          </p:nvGrpSpPr>
          <p:grpSpPr>
            <a:xfrm>
              <a:off x="3059832" y="4293096"/>
              <a:ext cx="667082" cy="1034400"/>
              <a:chOff x="2195736" y="4293096"/>
              <a:chExt cx="667082" cy="1034400"/>
            </a:xfrm>
          </p:grpSpPr>
          <p:sp>
            <p:nvSpPr>
              <p:cNvPr id="68" name="직사각형 67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69" name="직사각형 68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0" name="직사각형 69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74" name="그룹 73"/>
            <p:cNvGrpSpPr/>
            <p:nvPr/>
          </p:nvGrpSpPr>
          <p:grpSpPr>
            <a:xfrm>
              <a:off x="3491880" y="4293096"/>
              <a:ext cx="667082" cy="1034400"/>
              <a:chOff x="2195736" y="4293096"/>
              <a:chExt cx="667082" cy="1034400"/>
            </a:xfrm>
          </p:grpSpPr>
          <p:sp>
            <p:nvSpPr>
              <p:cNvPr id="75" name="직사각형 74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6" name="직사각형 75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7" name="직사각형 76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grpSp>
          <p:nvGrpSpPr>
            <p:cNvPr id="81" name="그룹 80"/>
            <p:cNvGrpSpPr/>
            <p:nvPr/>
          </p:nvGrpSpPr>
          <p:grpSpPr>
            <a:xfrm>
              <a:off x="3923928" y="4293096"/>
              <a:ext cx="667082" cy="1034400"/>
              <a:chOff x="2195736" y="4293096"/>
              <a:chExt cx="667082" cy="1034400"/>
            </a:xfrm>
          </p:grpSpPr>
          <p:sp>
            <p:nvSpPr>
              <p:cNvPr id="82" name="직사각형 81"/>
              <p:cNvSpPr/>
              <p:nvPr/>
            </p:nvSpPr>
            <p:spPr>
              <a:xfrm>
                <a:off x="2305370" y="4609043"/>
                <a:ext cx="144000" cy="718453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3" name="직사각형 82"/>
              <p:cNvSpPr/>
              <p:nvPr/>
            </p:nvSpPr>
            <p:spPr>
              <a:xfrm>
                <a:off x="2455193" y="4607496"/>
                <a:ext cx="144000" cy="720000"/>
              </a:xfrm>
              <a:prstGeom prst="rect">
                <a:avLst/>
              </a:prstGeom>
              <a:pattFill prst="wdDnDiag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4" name="직사각형 83"/>
              <p:cNvSpPr/>
              <p:nvPr/>
            </p:nvSpPr>
            <p:spPr>
              <a:xfrm>
                <a:off x="2599225" y="4609043"/>
                <a:ext cx="144000" cy="718453"/>
              </a:xfrm>
              <a:prstGeom prst="rect">
                <a:avLst/>
              </a:prstGeom>
              <a:pattFill prst="ltHorz">
                <a:fgClr>
                  <a:schemeClr val="tx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252000" rtlCol="0" anchor="ctr"/>
              <a:lstStyle/>
              <a:p>
                <a:pPr algn="ctr"/>
                <a:endParaRPr lang="ko-KR" altLang="en-US" sz="1600" dirty="0" smtClean="0">
                  <a:solidFill>
                    <a:srgbClr val="00B050"/>
                  </a:solidFill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195736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A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2349277" y="4293096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B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2502818" y="4299639"/>
                <a:ext cx="36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C</a:t>
                </a:r>
                <a:endParaRPr lang="ko-KR" altLang="en-US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393318" y="2420888"/>
                <a:ext cx="3571170" cy="559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𝑎𝑣𝑒𝑟𝑎𝑔𝑒</m:t>
                          </m:r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𝑟𝑒𝑠𝑝𝑜𝑛𝑠𝑒</m:t>
                          </m:r>
                        </m:sub>
                      </m:sSub>
                      <m:r>
                        <a:rPr lang="en-US" altLang="ko-KR" sz="160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0+5+10</m:t>
                          </m:r>
                        </m:num>
                        <m:den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=5</m:t>
                      </m:r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ko-KR" altLang="en-US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318" y="2420888"/>
                <a:ext cx="3571170" cy="55996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507131" y="4780156"/>
                <a:ext cx="345735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𝑎𝑣𝑒𝑟𝑎𝑔𝑒</m:t>
                          </m:r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𝑟𝑒𝑠𝑝𝑜𝑛𝑠𝑒</m:t>
                          </m:r>
                        </m:sub>
                      </m:sSub>
                      <m:r>
                        <a:rPr lang="en-US" altLang="ko-KR" sz="1600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0+1+2</m:t>
                          </m:r>
                        </m:num>
                        <m:den>
                          <m:r>
                            <a:rPr lang="en-US" altLang="ko-KR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altLang="ko-KR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US" altLang="ko-KR" sz="16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ko-KR" alt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131" y="4780156"/>
                <a:ext cx="3457357" cy="5549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5274799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length of the time slice is critical.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shorter time slice</a:t>
            </a:r>
          </a:p>
          <a:p>
            <a:pPr lvl="1"/>
            <a:r>
              <a:rPr lang="en-US" altLang="ko-KR" dirty="0" smtClean="0"/>
              <a:t>Better response time</a:t>
            </a:r>
          </a:p>
          <a:p>
            <a:pPr lvl="1"/>
            <a:r>
              <a:rPr lang="en-US" altLang="ko-KR" dirty="0" smtClean="0"/>
              <a:t>The cost of context switching will dominate overall performance.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The longer time slice</a:t>
            </a:r>
          </a:p>
          <a:p>
            <a:pPr lvl="1"/>
            <a:r>
              <a:rPr lang="en-US" altLang="ko-KR" dirty="0" smtClean="0"/>
              <a:t>Amortize the cost of switching</a:t>
            </a:r>
          </a:p>
          <a:p>
            <a:pPr lvl="1"/>
            <a:r>
              <a:rPr lang="en-US" altLang="ko-KR" dirty="0" smtClean="0"/>
              <a:t>Worse response time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765692" y="4797152"/>
            <a:ext cx="7478716" cy="1080120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Deciding on the length of the time slice presents</a:t>
            </a:r>
          </a:p>
          <a:p>
            <a:pPr algn="ctr"/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</a:t>
            </a:r>
            <a:r>
              <a:rPr lang="en-US" altLang="ko-KR" sz="20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trade-off </a:t>
            </a:r>
            <a:r>
              <a:rPr lang="en-US" altLang="ko-KR" sz="2000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 a system designer</a:t>
            </a:r>
            <a:endParaRPr lang="en-US" altLang="ko-KR" sz="2000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9043693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Incorporating I/O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Let’s relax assumption </a:t>
            </a:r>
            <a:r>
              <a:rPr lang="en-US" altLang="ko-KR" dirty="0" smtClean="0"/>
              <a:t>3: All programs perform I/O</a:t>
            </a:r>
          </a:p>
          <a:p>
            <a:r>
              <a:rPr lang="en-US" altLang="ko-KR" dirty="0" smtClean="0"/>
              <a:t>Example:</a:t>
            </a:r>
          </a:p>
          <a:p>
            <a:pPr lvl="1"/>
            <a:r>
              <a:rPr lang="en-US" altLang="ko-KR" dirty="0" smtClean="0"/>
              <a:t>A and B need 50ms of CPU time each.</a:t>
            </a:r>
          </a:p>
          <a:p>
            <a:pPr lvl="1"/>
            <a:r>
              <a:rPr lang="en-US" altLang="ko-KR" dirty="0" smtClean="0"/>
              <a:t>A runs for 10ms and then issues an I/O request</a:t>
            </a:r>
          </a:p>
          <a:p>
            <a:pPr lvl="2"/>
            <a:r>
              <a:rPr lang="en-US" altLang="ko-KR" dirty="0" smtClean="0"/>
              <a:t>I/</a:t>
            </a:r>
            <a:r>
              <a:rPr lang="en-US" altLang="ko-KR" dirty="0" err="1" smtClean="0"/>
              <a:t>Os</a:t>
            </a:r>
            <a:r>
              <a:rPr lang="en-US" altLang="ko-KR" dirty="0" smtClean="0"/>
              <a:t> each take 10ms</a:t>
            </a:r>
          </a:p>
          <a:p>
            <a:pPr lvl="1"/>
            <a:r>
              <a:rPr lang="en-US" altLang="ko-KR" dirty="0" smtClean="0"/>
              <a:t>B simply uses the CPU for 50ms and performs no I/O</a:t>
            </a:r>
          </a:p>
          <a:p>
            <a:pPr lvl="1"/>
            <a:r>
              <a:rPr lang="en-US" altLang="ko-KR" dirty="0" smtClean="0"/>
              <a:t>The  scheduler runs A first, then B after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380769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Incorporating I/O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51" name="그룹 50"/>
          <p:cNvGrpSpPr/>
          <p:nvPr/>
        </p:nvGrpSpPr>
        <p:grpSpPr>
          <a:xfrm>
            <a:off x="1907704" y="908720"/>
            <a:ext cx="5383264" cy="2468017"/>
            <a:chOff x="2213072" y="1511323"/>
            <a:chExt cx="5383264" cy="2468017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2305844" y="3071678"/>
              <a:ext cx="50328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2312990" y="3075259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213072" y="3131859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02592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0990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>
              <a:off x="374600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52998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446608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5006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518616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970140" y="312827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6" name="직선 연결선 25"/>
            <p:cNvCxnSpPr/>
            <p:nvPr/>
          </p:nvCxnSpPr>
          <p:spPr>
            <a:xfrm>
              <a:off x="590624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659740" y="312827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6618704" y="3071678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372200" y="312827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39952" y="3383531"/>
              <a:ext cx="15121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Time (</a:t>
              </a:r>
              <a:r>
                <a:rPr lang="en-US" altLang="ko-KR" sz="1200" b="1" dirty="0" err="1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msec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)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2665924" y="2468513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5513055" y="1879200"/>
              <a:ext cx="1800000" cy="54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11217" y="1513359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0814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39812" y="3671563"/>
              <a:ext cx="37924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Poor Use of Resources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3" name="직선 연결선 32"/>
            <p:cNvCxnSpPr/>
            <p:nvPr/>
          </p:nvCxnSpPr>
          <p:spPr>
            <a:xfrm>
              <a:off x="7338784" y="3068960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092280" y="3125560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140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2305844" y="1871363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3363144" y="246647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036630" y="151132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3031257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9" name="직사각형 38"/>
            <p:cNvSpPr/>
            <p:nvPr/>
          </p:nvSpPr>
          <p:spPr>
            <a:xfrm>
              <a:off x="4106084" y="2466477"/>
              <a:ext cx="35619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732327" y="152084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3746004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4820364" y="2473846"/>
              <a:ext cx="3658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467265" y="152821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4462274" y="1869327"/>
              <a:ext cx="360000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53055" y="153977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5186163" y="1880888"/>
              <a:ext cx="326891" cy="5400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86818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2822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58822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948264" y="153704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cxnSp>
        <p:nvCxnSpPr>
          <p:cNvPr id="93" name="직선 연결선 92"/>
          <p:cNvCxnSpPr/>
          <p:nvPr/>
        </p:nvCxnSpPr>
        <p:spPr>
          <a:xfrm>
            <a:off x="2000476" y="5329650"/>
            <a:ext cx="503286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직선 연결선 93"/>
          <p:cNvCxnSpPr/>
          <p:nvPr/>
        </p:nvCxnSpPr>
        <p:spPr>
          <a:xfrm>
            <a:off x="2007622" y="5333231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1907704" y="5389831"/>
            <a:ext cx="2160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6" name="직선 연결선 95"/>
          <p:cNvCxnSpPr/>
          <p:nvPr/>
        </p:nvCxnSpPr>
        <p:spPr>
          <a:xfrm>
            <a:off x="272055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2504532" y="538625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98" name="직선 연결선 97"/>
          <p:cNvCxnSpPr/>
          <p:nvPr/>
        </p:nvCxnSpPr>
        <p:spPr>
          <a:xfrm>
            <a:off x="344063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224612" y="538625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0" name="직선 연결선 99"/>
          <p:cNvCxnSpPr/>
          <p:nvPr/>
        </p:nvCxnSpPr>
        <p:spPr>
          <a:xfrm>
            <a:off x="416071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3944692" y="538625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60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>
            <a:off x="488079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664772" y="538625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4" name="직선 연결선 103"/>
          <p:cNvCxnSpPr/>
          <p:nvPr/>
        </p:nvCxnSpPr>
        <p:spPr>
          <a:xfrm>
            <a:off x="560087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5354372" y="538625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06" name="직선 연결선 105"/>
          <p:cNvCxnSpPr/>
          <p:nvPr/>
        </p:nvCxnSpPr>
        <p:spPr>
          <a:xfrm>
            <a:off x="6313336" y="5329650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066832" y="538625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834584" y="5641503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Time (</a:t>
            </a:r>
            <a:r>
              <a:rPr lang="en-US" altLang="ko-KR" sz="12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msec</a:t>
            </a:r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2360556" y="4726485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0" name="직사각형 109"/>
          <p:cNvSpPr/>
          <p:nvPr/>
        </p:nvSpPr>
        <p:spPr>
          <a:xfrm>
            <a:off x="2371262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005849" y="3771331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368327" y="377596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634444" y="5929535"/>
            <a:ext cx="3792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Overlap Allows Better Use of Resources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114" name="직선 연결선 113"/>
          <p:cNvCxnSpPr/>
          <p:nvPr/>
        </p:nvCxnSpPr>
        <p:spPr>
          <a:xfrm>
            <a:off x="7033416" y="5326932"/>
            <a:ext cx="0" cy="9892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786912" y="5383532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140</a:t>
            </a:r>
            <a:endParaRPr lang="ko-KR" altLang="en-US" sz="12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6" name="직사각형 115"/>
          <p:cNvSpPr/>
          <p:nvPr/>
        </p:nvSpPr>
        <p:spPr>
          <a:xfrm>
            <a:off x="2000476" y="4127299"/>
            <a:ext cx="360000" cy="54203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3057776" y="472444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731262" y="376929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2725889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3800716" y="4724449"/>
            <a:ext cx="35619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426959" y="377882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3440636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4514996" y="4731818"/>
            <a:ext cx="3658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161897" y="378618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4156906" y="4127299"/>
            <a:ext cx="360000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847687" y="375977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7" name="직사각형 126"/>
          <p:cNvSpPr/>
          <p:nvPr/>
        </p:nvSpPr>
        <p:spPr>
          <a:xfrm>
            <a:off x="4880795" y="4127300"/>
            <a:ext cx="326891" cy="540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069357" y="3775969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779912" y="3785494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3085889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3800636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4514996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5207687" y="4127299"/>
            <a:ext cx="360000" cy="540000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500032" y="376929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5220112" y="3769295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6084168" y="4293096"/>
            <a:ext cx="2880320" cy="759893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Maximize the </a:t>
            </a:r>
          </a:p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CPU utilization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970652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Incorporating I/O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a job initiates an I/O request.</a:t>
            </a:r>
          </a:p>
          <a:p>
            <a:pPr lvl="1"/>
            <a:r>
              <a:rPr lang="en-US" altLang="ko-KR" dirty="0" smtClean="0"/>
              <a:t>The job is blocked waiting for I/O  completion.</a:t>
            </a:r>
          </a:p>
          <a:p>
            <a:pPr lvl="1"/>
            <a:r>
              <a:rPr lang="en-US" altLang="ko-KR" dirty="0" smtClean="0"/>
              <a:t>The scheduler should schedule another job on the CPU.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When the I/O completes</a:t>
            </a:r>
          </a:p>
          <a:p>
            <a:pPr lvl="1"/>
            <a:r>
              <a:rPr lang="en-US" altLang="ko-KR" dirty="0" smtClean="0"/>
              <a:t>An interrupt is raised.</a:t>
            </a:r>
          </a:p>
          <a:p>
            <a:pPr lvl="1"/>
            <a:r>
              <a:rPr lang="en-US" altLang="ko-KR" dirty="0" smtClean="0"/>
              <a:t>The OS moves the process from blocked back to the ready state.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33795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</a:t>
            </a:r>
            <a:r>
              <a:rPr lang="en-US" altLang="ko-KR" sz="1600" smtClean="0"/>
              <a:t>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880903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Scheduling: 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Workload assumptions: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Each job runs for the </a:t>
            </a:r>
            <a:r>
              <a:rPr lang="en-US" altLang="ko-KR" b="1" dirty="0" smtClean="0"/>
              <a:t>same amount of time.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All jobs </a:t>
            </a:r>
            <a:r>
              <a:rPr lang="en-US" altLang="ko-KR" b="1" dirty="0" smtClean="0"/>
              <a:t>arrive </a:t>
            </a:r>
            <a:r>
              <a:rPr lang="en-US" altLang="ko-KR" dirty="0" smtClean="0"/>
              <a:t>at the same time.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All jobs only use the </a:t>
            </a:r>
            <a:r>
              <a:rPr lang="en-US" altLang="ko-KR" b="1" dirty="0" smtClean="0"/>
              <a:t>CPU </a:t>
            </a:r>
            <a:r>
              <a:rPr lang="en-US" altLang="ko-KR" dirty="0" smtClean="0"/>
              <a:t>(i.e., they perform no I/O).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 smtClean="0"/>
              <a:t>The </a:t>
            </a:r>
            <a:r>
              <a:rPr lang="en-US" altLang="ko-KR" b="1" dirty="0" smtClean="0"/>
              <a:t>run-time</a:t>
            </a:r>
            <a:r>
              <a:rPr lang="en-US" altLang="ko-KR" dirty="0" smtClean="0"/>
              <a:t> of each job is known.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781222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Scheduling </a:t>
            </a:r>
            <a:r>
              <a:rPr lang="en-US" altLang="ko-KR" dirty="0"/>
              <a:t>Metrics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Performance metric: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Turnaround time</a:t>
            </a:r>
          </a:p>
          <a:p>
            <a:pPr lvl="1"/>
            <a:r>
              <a:rPr lang="en-US" altLang="ko-KR" dirty="0" smtClean="0"/>
              <a:t>The time at which </a:t>
            </a:r>
            <a:r>
              <a:rPr lang="en-US" altLang="ko-KR" b="1" dirty="0" smtClean="0"/>
              <a:t>the job completes </a:t>
            </a:r>
            <a:r>
              <a:rPr lang="en-US" altLang="ko-KR" dirty="0" smtClean="0"/>
              <a:t>minus the time at which </a:t>
            </a:r>
            <a:r>
              <a:rPr lang="en-US" altLang="ko-KR" b="1" dirty="0" smtClean="0"/>
              <a:t>the job arrived</a:t>
            </a:r>
            <a:r>
              <a:rPr lang="en-US" altLang="ko-KR" dirty="0" smtClean="0"/>
              <a:t> in the system.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Another metric is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fairness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Performance and fairness are often at odds in scheduling.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/>
              <a:t>	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332059" y="2609443"/>
                <a:ext cx="4256165" cy="427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𝒕𝒖𝒓𝒏𝒂𝒓𝒐𝒖𝒏𝒅</m:t>
                          </m:r>
                        </m:sub>
                      </m:sSub>
                      <m:r>
                        <a:rPr lang="en-US" altLang="ko-KR" sz="2000" b="1" i="1" smtClean="0">
                          <a:solidFill>
                            <a:srgbClr val="1F497D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𝒄𝒐𝒎𝒑𝒍𝒆𝒕𝒊𝒐𝒏</m:t>
                          </m:r>
                        </m:sub>
                      </m:sSub>
                      <m:r>
                        <a:rPr lang="en-US" altLang="ko-KR" sz="2000" b="1" i="1" smtClean="0">
                          <a:solidFill>
                            <a:srgbClr val="1F497D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altLang="ko-KR" sz="2000" b="1" i="1" smtClean="0">
                              <a:solidFill>
                                <a:srgbClr val="1F497D"/>
                              </a:solidFill>
                              <a:latin typeface="Cambria Math"/>
                            </a:rPr>
                            <m:t>𝒂𝒓𝒓𝒊𝒗𝒂𝒍</m:t>
                          </m:r>
                        </m:sub>
                      </m:sSub>
                    </m:oMath>
                  </m:oMathPara>
                </a14:m>
                <a:endParaRPr lang="ko-KR" altLang="en-US" sz="2000" b="1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059" y="2609443"/>
                <a:ext cx="4256165" cy="427618"/>
              </a:xfrm>
              <a:prstGeom prst="rect">
                <a:avLst/>
              </a:prstGeom>
              <a:blipFill rotWithShape="1">
                <a:blip r:embed="rId2"/>
                <a:stretch>
                  <a:fillRect b="-1285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모서리가 둥근 직사각형 6"/>
          <p:cNvSpPr/>
          <p:nvPr/>
        </p:nvSpPr>
        <p:spPr>
          <a:xfrm>
            <a:off x="2156065" y="2492896"/>
            <a:ext cx="4648183" cy="720080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193185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모서리가 둥근 직사각형 37"/>
          <p:cNvSpPr/>
          <p:nvPr/>
        </p:nvSpPr>
        <p:spPr>
          <a:xfrm>
            <a:off x="1547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First In, First Out (FIFO)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First Come, First Served (FCFS)</a:t>
            </a:r>
          </a:p>
          <a:p>
            <a:pPr lvl="1"/>
            <a:r>
              <a:rPr lang="en-US" altLang="ko-KR" dirty="0" smtClean="0"/>
              <a:t>Very simple and easy to implement</a:t>
            </a:r>
          </a:p>
          <a:p>
            <a:r>
              <a:rPr lang="en-US" altLang="ko-KR" dirty="0" smtClean="0"/>
              <a:t>Example:</a:t>
            </a:r>
          </a:p>
          <a:p>
            <a:pPr lvl="1"/>
            <a:r>
              <a:rPr lang="en-US" altLang="ko-KR" dirty="0" smtClean="0"/>
              <a:t>A arrived just before B which arrived just before C.</a:t>
            </a:r>
          </a:p>
          <a:p>
            <a:pPr lvl="1"/>
            <a:r>
              <a:rPr lang="en-US" altLang="ko-KR" dirty="0" smtClean="0"/>
              <a:t>Each job runs for 10 seconds.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36" name="그룹 35"/>
          <p:cNvGrpSpPr/>
          <p:nvPr/>
        </p:nvGrpSpPr>
        <p:grpSpPr>
          <a:xfrm>
            <a:off x="2246980" y="3425190"/>
            <a:ext cx="4663184" cy="1804010"/>
            <a:chOff x="2246980" y="3409950"/>
            <a:chExt cx="4663184" cy="1804010"/>
          </a:xfrm>
        </p:grpSpPr>
        <p:grpSp>
          <p:nvGrpSpPr>
            <p:cNvPr id="29" name="그룹 28"/>
            <p:cNvGrpSpPr/>
            <p:nvPr/>
          </p:nvGrpSpPr>
          <p:grpSpPr>
            <a:xfrm>
              <a:off x="2246980" y="4481755"/>
              <a:ext cx="4663184" cy="732205"/>
              <a:chOff x="2246980" y="4797152"/>
              <a:chExt cx="4663184" cy="732205"/>
            </a:xfrm>
          </p:grpSpPr>
          <p:cxnSp>
            <p:nvCxnSpPr>
              <p:cNvPr id="7" name="직선 연결선 6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직선 연결선 7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5" name="직선 연결선 14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7" name="직선 연결선 16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9" name="직선 연결선 18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30" name="직사각형 29"/>
            <p:cNvSpPr/>
            <p:nvPr/>
          </p:nvSpPr>
          <p:spPr>
            <a:xfrm>
              <a:off x="2339278" y="3725897"/>
              <a:ext cx="360000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2699792" y="3724350"/>
              <a:ext cx="360000" cy="720000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3059792" y="3725897"/>
              <a:ext cx="360000" cy="71845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39278" y="34099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99792" y="34099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059832" y="341649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898103" y="5552572"/>
                <a:ext cx="5266185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𝟐𝟎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103" y="5552572"/>
                <a:ext cx="5266185" cy="55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464438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Why FIFO is not that great? – Convoy effect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Let’s relax assumption 1: Each job </a:t>
            </a:r>
            <a:r>
              <a:rPr lang="en-US" altLang="ko-KR" b="1" dirty="0" smtClean="0"/>
              <a:t>no longer </a:t>
            </a:r>
            <a:r>
              <a:rPr lang="en-US" altLang="ko-KR" dirty="0" smtClean="0"/>
              <a:t>runs for the same amount of time.</a:t>
            </a:r>
          </a:p>
          <a:p>
            <a:r>
              <a:rPr lang="en-US" altLang="ko-KR" dirty="0" smtClean="0"/>
              <a:t>Example:</a:t>
            </a:r>
          </a:p>
          <a:p>
            <a:pPr lvl="1"/>
            <a:r>
              <a:rPr lang="en-US" altLang="ko-KR" dirty="0"/>
              <a:t>A arrived just before B which arrived just before C.</a:t>
            </a:r>
          </a:p>
          <a:p>
            <a:pPr lvl="1"/>
            <a:r>
              <a:rPr lang="en-US" altLang="ko-KR" dirty="0" smtClean="0"/>
              <a:t>A runs for 100 seconds, B and C run for 10 each.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547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2246980" y="3444240"/>
            <a:ext cx="4663184" cy="1784960"/>
            <a:chOff x="2246980" y="3140968"/>
            <a:chExt cx="4663184" cy="1784960"/>
          </a:xfrm>
        </p:grpSpPr>
        <p:grpSp>
          <p:nvGrpSpPr>
            <p:cNvPr id="8" name="그룹 7"/>
            <p:cNvGrpSpPr/>
            <p:nvPr/>
          </p:nvGrpSpPr>
          <p:grpSpPr>
            <a:xfrm>
              <a:off x="2246980" y="4193723"/>
              <a:ext cx="4663184" cy="732205"/>
              <a:chOff x="2246980" y="4797152"/>
              <a:chExt cx="4663184" cy="732205"/>
            </a:xfrm>
          </p:grpSpPr>
          <p:cxnSp>
            <p:nvCxnSpPr>
              <p:cNvPr id="15" name="직선 연결선 14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0" name="직선 연결선 19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2" name="직선 연결선 21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4" name="직선 연결선 23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8" name="직선 연결선 27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2339278" y="3440669"/>
              <a:ext cx="3606398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940192" y="3440119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300192" y="3440119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3968" y="314096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0192" y="3140968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00232" y="3147511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98103" y="5552572"/>
                <a:ext cx="5759910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𝟏𝟏𝟎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103" y="5552572"/>
                <a:ext cx="5759910" cy="55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6399474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Shortest Job First (SJF)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Run the shortest job first, then the next shortest, and so on</a:t>
            </a:r>
          </a:p>
          <a:p>
            <a:pPr lvl="1"/>
            <a:r>
              <a:rPr lang="en-US" altLang="ko-KR" dirty="0" smtClean="0"/>
              <a:t>Non-preemptive scheduler</a:t>
            </a:r>
          </a:p>
          <a:p>
            <a:r>
              <a:rPr lang="en-US" altLang="ko-KR" dirty="0" smtClean="0"/>
              <a:t>Example:</a:t>
            </a:r>
          </a:p>
          <a:p>
            <a:pPr lvl="1"/>
            <a:r>
              <a:rPr lang="en-US" altLang="ko-KR" dirty="0"/>
              <a:t>A arrived just before B which arrived just before C.</a:t>
            </a:r>
          </a:p>
          <a:p>
            <a:pPr lvl="1"/>
            <a:r>
              <a:rPr lang="en-US" altLang="ko-KR" dirty="0"/>
              <a:t>A runs for 100 seconds, B and C run for 10 each.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547664" y="5445224"/>
            <a:ext cx="6192688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246980" y="4496995"/>
            <a:ext cx="4663184" cy="732205"/>
            <a:chOff x="2246980" y="4797152"/>
            <a:chExt cx="4663184" cy="732205"/>
          </a:xfrm>
        </p:grpSpPr>
        <p:cxnSp>
          <p:nvCxnSpPr>
            <p:cNvPr id="15" name="직선 연결선 14"/>
            <p:cNvCxnSpPr/>
            <p:nvPr/>
          </p:nvCxnSpPr>
          <p:spPr>
            <a:xfrm>
              <a:off x="2339752" y="4797152"/>
              <a:ext cx="432048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>
              <a:off x="2346898" y="4800733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246980" y="4857333"/>
              <a:ext cx="2160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/>
            <p:nvPr/>
          </p:nvCxnSpPr>
          <p:spPr>
            <a:xfrm>
              <a:off x="305983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4380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>
              <a:off x="377991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356388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449999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28396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522007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004048" y="4853752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</a:t>
              </a:r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6" name="직선 연결선 25"/>
            <p:cNvCxnSpPr/>
            <p:nvPr/>
          </p:nvCxnSpPr>
          <p:spPr>
            <a:xfrm>
              <a:off x="594015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693648" y="485375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100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28" name="직선 연결선 27"/>
            <p:cNvCxnSpPr/>
            <p:nvPr/>
          </p:nvCxnSpPr>
          <p:spPr>
            <a:xfrm>
              <a:off x="6652612" y="4797152"/>
              <a:ext cx="0" cy="9892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6406108" y="4853752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120</a:t>
              </a:r>
              <a:endParaRPr lang="ko-KR" altLang="en-US" sz="12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57052" y="5221580"/>
              <a:ext cx="15121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Time (Second)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9" name="직사각형 8"/>
          <p:cNvSpPr/>
          <p:nvPr/>
        </p:nvSpPr>
        <p:spPr>
          <a:xfrm>
            <a:off x="3059832" y="3743941"/>
            <a:ext cx="3606398" cy="71845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339752" y="3743391"/>
            <a:ext cx="360000" cy="719003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699752" y="3743391"/>
            <a:ext cx="360000" cy="719003"/>
          </a:xfrm>
          <a:prstGeom prst="rect">
            <a:avLst/>
          </a:prstGeom>
          <a:pattFill prst="ltHorz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4522" y="344424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9752" y="3444240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9792" y="3450783"/>
            <a:ext cx="36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898103" y="5552572"/>
                <a:ext cx="538961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𝟓𝟎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8103" y="5552572"/>
                <a:ext cx="5389617" cy="55496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4840897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SJF with Late Arrivals from B and 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Let’s relax assumption 2: Jobs can arrive at any time.</a:t>
            </a:r>
          </a:p>
          <a:p>
            <a:r>
              <a:rPr lang="en-US" altLang="ko-KR" dirty="0" smtClean="0"/>
              <a:t>Example:</a:t>
            </a:r>
          </a:p>
          <a:p>
            <a:pPr lvl="1"/>
            <a:r>
              <a:rPr lang="en-US" altLang="ko-KR" dirty="0"/>
              <a:t>A </a:t>
            </a:r>
            <a:r>
              <a:rPr lang="en-US" altLang="ko-KR" dirty="0" smtClean="0"/>
              <a:t>arrives at t=0 and needs to run for 100 seconds.</a:t>
            </a:r>
            <a:endParaRPr lang="en-US" altLang="ko-KR" dirty="0"/>
          </a:p>
          <a:p>
            <a:pPr lvl="1"/>
            <a:r>
              <a:rPr lang="en-US" altLang="ko-KR" dirty="0" smtClean="0"/>
              <a:t>B and C arrive at t=10 and each need to run for 10 seconds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765692" y="5445224"/>
            <a:ext cx="747871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37700" y="5552572"/>
                <a:ext cx="7406708" cy="570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𝟏𝟏𝟎</m:t>
                              </m:r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</m:d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+(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𝟏𝟎𝟑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𝟑𝟑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00" y="5552572"/>
                <a:ext cx="7406708" cy="570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그룹 33"/>
          <p:cNvGrpSpPr/>
          <p:nvPr/>
        </p:nvGrpSpPr>
        <p:grpSpPr>
          <a:xfrm>
            <a:off x="1997015" y="3140968"/>
            <a:ext cx="4913149" cy="2092347"/>
            <a:chOff x="1997015" y="3136853"/>
            <a:chExt cx="4913149" cy="2092347"/>
          </a:xfrm>
        </p:grpSpPr>
        <p:grpSp>
          <p:nvGrpSpPr>
            <p:cNvPr id="8" name="그룹 7"/>
            <p:cNvGrpSpPr/>
            <p:nvPr/>
          </p:nvGrpSpPr>
          <p:grpSpPr>
            <a:xfrm>
              <a:off x="2246980" y="4496995"/>
              <a:ext cx="4663184" cy="732205"/>
              <a:chOff x="2246980" y="4797152"/>
              <a:chExt cx="4663184" cy="732205"/>
            </a:xfrm>
          </p:grpSpPr>
          <p:cxnSp>
            <p:nvCxnSpPr>
              <p:cNvPr id="15" name="직선 연결선 14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0" name="직선 연결선 19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2" name="직선 연결선 21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4" name="직선 연결선 23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6" name="직선 연결선 25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8" name="직선 연결선 27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9" name="직사각형 8"/>
            <p:cNvSpPr/>
            <p:nvPr/>
          </p:nvSpPr>
          <p:spPr>
            <a:xfrm>
              <a:off x="2339752" y="3743941"/>
              <a:ext cx="3606398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940152" y="3743391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6300152" y="3743391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4442" y="344424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0152" y="344424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00192" y="3450783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32" name="직선 화살표 연결선 31"/>
            <p:cNvCxnSpPr/>
            <p:nvPr/>
          </p:nvCxnSpPr>
          <p:spPr>
            <a:xfrm>
              <a:off x="2723237" y="3460655"/>
              <a:ext cx="0" cy="2880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997015" y="3136853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[B,C arrive]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1706544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Shortest Time-to-Completion First (STCF)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preemption</a:t>
            </a:r>
            <a:r>
              <a:rPr lang="en-US" altLang="ko-KR" dirty="0" smtClean="0"/>
              <a:t> to SJF</a:t>
            </a:r>
          </a:p>
          <a:p>
            <a:pPr lvl="1"/>
            <a:r>
              <a:rPr lang="en-US" altLang="ko-KR" dirty="0" smtClean="0"/>
              <a:t>Also knows as Preemptive Shortest Job First (PSJF)</a:t>
            </a:r>
          </a:p>
          <a:p>
            <a:r>
              <a:rPr lang="en-US" altLang="ko-KR" dirty="0" smtClean="0"/>
              <a:t>A new job enters the system:</a:t>
            </a:r>
          </a:p>
          <a:p>
            <a:pPr lvl="1"/>
            <a:r>
              <a:rPr lang="en-US" altLang="ko-KR" dirty="0" smtClean="0"/>
              <a:t>Determine of the remaining jobs and new job</a:t>
            </a:r>
          </a:p>
          <a:p>
            <a:pPr lvl="1"/>
            <a:r>
              <a:rPr lang="en-US" altLang="ko-KR" dirty="0" smtClean="0"/>
              <a:t>Schedule the job which has the lest time left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84211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Shortest Time-to-Completion First (STCF)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Example:</a:t>
            </a:r>
          </a:p>
          <a:p>
            <a:pPr lvl="1"/>
            <a:r>
              <a:rPr lang="en-US" altLang="ko-KR" dirty="0"/>
              <a:t>A arrives at t=0 and needs to run for 100 seconds.</a:t>
            </a:r>
          </a:p>
          <a:p>
            <a:pPr lvl="1"/>
            <a:r>
              <a:rPr lang="en-US" altLang="ko-KR" dirty="0"/>
              <a:t>B and C arrive at t=10 and each need to run for 10 seconds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>
                <a:solidFill>
                  <a:prstClr val="black"/>
                </a:solidFill>
              </a:rPr>
              <a:t>Youjip</a:t>
            </a:r>
            <a:r>
              <a:rPr lang="en-US" altLang="ko-KR" dirty="0">
                <a:solidFill>
                  <a:prstClr val="black"/>
                </a:solidFill>
              </a:rPr>
              <a:t> Won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765692" y="5157192"/>
            <a:ext cx="7478716" cy="792088"/>
          </a:xfrm>
          <a:prstGeom prst="roundRect">
            <a:avLst>
              <a:gd name="adj" fmla="val 12565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endParaRPr lang="en-US" altLang="ko-KR" sz="2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7700" y="5264540"/>
                <a:ext cx="7252113" cy="570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𝑨𝒗𝒆𝒓𝒂𝒈𝒆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𝒕𝒖𝒓𝒏𝒂𝒓𝒐𝒖𝒏𝒅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𝒕𝒊𝒎𝒆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𝟏𝟐𝟎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)+</m:t>
                          </m:r>
                          <m:d>
                            <m:dPr>
                              <m:ctrlP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𝟐𝟎</m:t>
                              </m:r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altLang="ko-KR" sz="1600" b="1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𝟏𝟎</m:t>
                              </m:r>
                            </m:e>
                          </m:d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+(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𝟏𝟎</m:t>
                          </m:r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altLang="ko-KR" sz="1600" b="1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𝟓𝟎</m:t>
                      </m:r>
                      <m:r>
                        <a:rPr lang="en-US" altLang="ko-KR" sz="1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ko-KR" sz="1600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𝒔𝒆𝒄</m:t>
                      </m:r>
                    </m:oMath>
                  </m:oMathPara>
                </a14:m>
                <a:endParaRPr lang="ko-KR" altLang="en-US" sz="1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700" y="5264540"/>
                <a:ext cx="7252113" cy="570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그룹 35"/>
          <p:cNvGrpSpPr/>
          <p:nvPr/>
        </p:nvGrpSpPr>
        <p:grpSpPr>
          <a:xfrm>
            <a:off x="1997015" y="2708920"/>
            <a:ext cx="4913149" cy="2092347"/>
            <a:chOff x="1997015" y="2708920"/>
            <a:chExt cx="4913149" cy="2092347"/>
          </a:xfrm>
        </p:grpSpPr>
        <p:grpSp>
          <p:nvGrpSpPr>
            <p:cNvPr id="9" name="그룹 8"/>
            <p:cNvGrpSpPr/>
            <p:nvPr/>
          </p:nvGrpSpPr>
          <p:grpSpPr>
            <a:xfrm>
              <a:off x="2246980" y="4069062"/>
              <a:ext cx="4663184" cy="732205"/>
              <a:chOff x="2246980" y="4797152"/>
              <a:chExt cx="4663184" cy="732205"/>
            </a:xfrm>
          </p:grpSpPr>
          <p:cxnSp>
            <p:nvCxnSpPr>
              <p:cNvPr id="18" name="직선 연결선 17"/>
              <p:cNvCxnSpPr/>
              <p:nvPr/>
            </p:nvCxnSpPr>
            <p:spPr>
              <a:xfrm>
                <a:off x="2339752" y="4797152"/>
                <a:ext cx="4320480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연결선 18"/>
              <p:cNvCxnSpPr/>
              <p:nvPr/>
            </p:nvCxnSpPr>
            <p:spPr>
              <a:xfrm>
                <a:off x="2346898" y="4800733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2246980" y="4857333"/>
                <a:ext cx="21602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1" name="직선 연결선 20"/>
              <p:cNvCxnSpPr/>
              <p:nvPr/>
            </p:nvCxnSpPr>
            <p:spPr>
              <a:xfrm>
                <a:off x="305983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284380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3" name="직선 연결선 22"/>
              <p:cNvCxnSpPr/>
              <p:nvPr/>
            </p:nvCxnSpPr>
            <p:spPr>
              <a:xfrm>
                <a:off x="37799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356388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4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5" name="직선 연결선 24"/>
              <p:cNvCxnSpPr/>
              <p:nvPr/>
            </p:nvCxnSpPr>
            <p:spPr>
              <a:xfrm>
                <a:off x="449999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428396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60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522007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5004048" y="4853752"/>
                <a:ext cx="432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8</a:t>
                </a:r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29" name="직선 연결선 28"/>
              <p:cNvCxnSpPr/>
              <p:nvPr/>
            </p:nvCxnSpPr>
            <p:spPr>
              <a:xfrm>
                <a:off x="594015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569364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100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31" name="직선 연결선 30"/>
              <p:cNvCxnSpPr/>
              <p:nvPr/>
            </p:nvCxnSpPr>
            <p:spPr>
              <a:xfrm>
                <a:off x="6652612" y="4797152"/>
                <a:ext cx="0" cy="98927"/>
              </a:xfrm>
              <a:prstGeom prst="line">
                <a:avLst/>
              </a:prstGeom>
              <a:ln w="1905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6406108" y="4853752"/>
                <a:ext cx="50405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120</a:t>
                </a:r>
                <a:endParaRPr lang="ko-KR" altLang="en-US" sz="12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757052" y="5221580"/>
                <a:ext cx="15121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 dirty="0" smtClean="0">
                    <a:solidFill>
                      <a:prstClr val="black"/>
                    </a:solidFill>
                    <a:latin typeface="맑은 고딕" pitchFamily="50" charset="-127"/>
                    <a:ea typeface="맑은 고딕" pitchFamily="50" charset="-127"/>
                  </a:rPr>
                  <a:t>Time (Second)</a:t>
                </a:r>
                <a:endParaRPr lang="ko-KR" altLang="en-US" sz="1400" b="1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0" name="직사각형 9"/>
            <p:cNvSpPr/>
            <p:nvPr/>
          </p:nvSpPr>
          <p:spPr>
            <a:xfrm>
              <a:off x="2339752" y="3316008"/>
              <a:ext cx="360000" cy="7184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699792" y="3315458"/>
              <a:ext cx="360000" cy="719003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059792" y="3315458"/>
              <a:ext cx="360000" cy="719003"/>
            </a:xfrm>
            <a:prstGeom prst="rect">
              <a:avLst/>
            </a:prstGeom>
            <a:pattFill prst="ltHorz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39752" y="301630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99792" y="301630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59832" y="3022850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C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6" name="직선 화살표 연결선 15"/>
            <p:cNvCxnSpPr/>
            <p:nvPr/>
          </p:nvCxnSpPr>
          <p:spPr>
            <a:xfrm>
              <a:off x="2723237" y="3032722"/>
              <a:ext cx="0" cy="2880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997015" y="2708920"/>
              <a:ext cx="14401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smtClean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[B,C arrive]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3419792" y="3315459"/>
              <a:ext cx="3232820" cy="71900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16056" y="3020397"/>
              <a:ext cx="36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862053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101589</TotalTime>
  <Words>1029</Words>
  <Application>Microsoft Office PowerPoint</Application>
  <PresentationFormat>화면 슬라이드 쇼(4:3)</PresentationFormat>
  <Paragraphs>277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8" baseType="lpstr">
      <vt:lpstr>Adobe 고딕 Std B</vt:lpstr>
      <vt:lpstr>HY견고딕</vt:lpstr>
      <vt:lpstr>굴림</vt:lpstr>
      <vt:lpstr>맑은 고딕</vt:lpstr>
      <vt:lpstr>Adobe Arabic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Scheduling: Introduction</vt:lpstr>
      <vt:lpstr>Scheduling Metrics</vt:lpstr>
      <vt:lpstr>First In, First Out (FIFO)</vt:lpstr>
      <vt:lpstr>Why FIFO is not that great? – Convoy effect</vt:lpstr>
      <vt:lpstr>Shortest Job First (SJF)</vt:lpstr>
      <vt:lpstr>SJF with Late Arrivals from B and C</vt:lpstr>
      <vt:lpstr>Shortest Time-to-Completion First (STCF)</vt:lpstr>
      <vt:lpstr>Shortest Time-to-Completion First (STCF)</vt:lpstr>
      <vt:lpstr>New scheduling metric: Response time</vt:lpstr>
      <vt:lpstr>Round Robin (RR) Scheduling</vt:lpstr>
      <vt:lpstr>RR Scheduling Example</vt:lpstr>
      <vt:lpstr>The length of the time slice is critical.</vt:lpstr>
      <vt:lpstr>Incorporating I/O</vt:lpstr>
      <vt:lpstr>Incorporating I/O (Cont.)</vt:lpstr>
      <vt:lpstr>Incorporating I/O (Cont.)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4015</cp:revision>
  <cp:lastPrinted>2015-03-03T01:48:46Z</cp:lastPrinted>
  <dcterms:created xsi:type="dcterms:W3CDTF">2011-05-01T06:09:10Z</dcterms:created>
  <dcterms:modified xsi:type="dcterms:W3CDTF">2016-03-07T09:01:26Z</dcterms:modified>
</cp:coreProperties>
</file>