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3D8E7B2D-D745-4DB3-A985-30C824347781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E1B13B42-B555-48C2-91B6-7DDB3C9118DB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108209-A6AA-4ABF-87C6-AE2ED9FC1ECA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8: Scheduling:</a:t>
            </a:r>
          </a:p>
          <a:p>
            <a:r>
              <a:rPr lang="en-US" altLang="ko-KR" dirty="0" smtClean="0"/>
              <a:t>The Multi-Level Feedback Queue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8446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Problems with the Basic MLFQ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Starvation</a:t>
            </a:r>
          </a:p>
          <a:p>
            <a:pPr lvl="1"/>
            <a:r>
              <a:rPr lang="en-US" altLang="ko-KR" dirty="0" smtClean="0"/>
              <a:t>If there are “too many” interactive jobs in the system.</a:t>
            </a:r>
          </a:p>
          <a:p>
            <a:pPr lvl="1"/>
            <a:r>
              <a:rPr lang="en-US" altLang="ko-KR" dirty="0" smtClean="0"/>
              <a:t>Lon-running jobs will never receive any CPU time.</a:t>
            </a:r>
          </a:p>
          <a:p>
            <a:endParaRPr lang="en-US" altLang="ko-KR" dirty="0"/>
          </a:p>
          <a:p>
            <a:r>
              <a:rPr lang="en-US" altLang="ko-KR" dirty="0" smtClean="0"/>
              <a:t>Game the scheduler</a:t>
            </a:r>
          </a:p>
          <a:p>
            <a:pPr lvl="1"/>
            <a:r>
              <a:rPr lang="en-US" altLang="ko-KR" dirty="0" smtClean="0"/>
              <a:t>After running 99% of a time slice, issue an I/O operation.</a:t>
            </a:r>
          </a:p>
          <a:p>
            <a:pPr lvl="1"/>
            <a:r>
              <a:rPr lang="en-US" altLang="ko-KR" dirty="0" smtClean="0"/>
              <a:t>The job gain a higher percentage of CPU time.</a:t>
            </a:r>
          </a:p>
          <a:p>
            <a:endParaRPr lang="en-US" altLang="ko-KR" dirty="0"/>
          </a:p>
          <a:p>
            <a:r>
              <a:rPr lang="en-US" altLang="ko-KR" dirty="0" smtClean="0"/>
              <a:t>A program may change its behavior over time.</a:t>
            </a:r>
          </a:p>
          <a:p>
            <a:pPr lvl="1"/>
            <a:r>
              <a:rPr lang="en-US" altLang="ko-KR" dirty="0" smtClean="0"/>
              <a:t>CPU bound process </a:t>
            </a:r>
            <a:r>
              <a:rPr lang="en-US" altLang="ko-KR" dirty="0" smtClean="0">
                <a:sym typeface="Wingdings" pitchFamily="2" charset="2"/>
              </a:rPr>
              <a:t> I/O bound process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67887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Priority Boost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Rule 5:</a:t>
            </a:r>
            <a:r>
              <a:rPr lang="en-US" altLang="ko-KR" dirty="0" smtClean="0"/>
              <a:t> After some time period S, move all the jobs in the system to the topmost queue.</a:t>
            </a:r>
          </a:p>
          <a:p>
            <a:pPr lvl="1"/>
            <a:r>
              <a:rPr lang="en-US" altLang="ko-KR" dirty="0" smtClean="0"/>
              <a:t>Example:</a:t>
            </a:r>
          </a:p>
          <a:p>
            <a:pPr lvl="2"/>
            <a:r>
              <a:rPr lang="en-US" altLang="ko-KR" dirty="0" smtClean="0"/>
              <a:t>A long-running job(A) with two short-running interactive job(B, C)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59" name="그룹 58"/>
          <p:cNvGrpSpPr/>
          <p:nvPr/>
        </p:nvGrpSpPr>
        <p:grpSpPr>
          <a:xfrm>
            <a:off x="-36512" y="3212976"/>
            <a:ext cx="4448447" cy="2456121"/>
            <a:chOff x="251520" y="2636912"/>
            <a:chExt cx="4448447" cy="2456121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889163" y="4092504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직사각형 7"/>
            <p:cNvSpPr/>
            <p:nvPr/>
          </p:nvSpPr>
          <p:spPr>
            <a:xfrm>
              <a:off x="2631624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883543" y="4811815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직사각형 9"/>
            <p:cNvSpPr/>
            <p:nvPr/>
          </p:nvSpPr>
          <p:spPr>
            <a:xfrm>
              <a:off x="905971" y="3150517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68102" y="4812586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48212" y="4812585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</a:t>
              </a:r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34085" y="4812584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41614" y="4816034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44667" y="4816034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1520" y="2824935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1520" y="3516440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1520" y="4236520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903624" y="3372504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직사각형 25"/>
            <p:cNvSpPr/>
            <p:nvPr/>
          </p:nvSpPr>
          <p:spPr>
            <a:xfrm>
              <a:off x="1043608" y="3870597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1196008" y="4581152"/>
              <a:ext cx="1440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2699792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2762275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2830443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2888546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2956714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3019197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3087365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3150890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3219058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3281541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3349709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3407812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3475980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538463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3597106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3654946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3723114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3785597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3853765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3911868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3980036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4042519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4110687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4174212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4242380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304863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4373031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106" name="그룹 105"/>
          <p:cNvGrpSpPr/>
          <p:nvPr/>
        </p:nvGrpSpPr>
        <p:grpSpPr>
          <a:xfrm>
            <a:off x="4572000" y="3267051"/>
            <a:ext cx="4448447" cy="2402046"/>
            <a:chOff x="4644008" y="2690987"/>
            <a:chExt cx="4448447" cy="2402046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5281651" y="4092504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직사각형 61"/>
            <p:cNvSpPr/>
            <p:nvPr/>
          </p:nvSpPr>
          <p:spPr>
            <a:xfrm>
              <a:off x="6948264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63" name="직선 연결선 62"/>
            <p:cNvCxnSpPr/>
            <p:nvPr/>
          </p:nvCxnSpPr>
          <p:spPr>
            <a:xfrm>
              <a:off x="5276031" y="4811815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직사각형 63"/>
            <p:cNvSpPr/>
            <p:nvPr/>
          </p:nvSpPr>
          <p:spPr>
            <a:xfrm>
              <a:off x="5298459" y="3150517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160590" y="4812586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940700" y="4812585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</a:t>
              </a:r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726573" y="4812584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634102" y="4816034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537155" y="4816034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644008" y="2824935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644008" y="3516440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644008" y="4236520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73" name="직선 연결선 72"/>
            <p:cNvCxnSpPr/>
            <p:nvPr/>
          </p:nvCxnSpPr>
          <p:spPr>
            <a:xfrm>
              <a:off x="5296112" y="3372504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직사각형 73"/>
            <p:cNvSpPr/>
            <p:nvPr/>
          </p:nvSpPr>
          <p:spPr>
            <a:xfrm>
              <a:off x="5436096" y="3870597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5588496" y="4581152"/>
              <a:ext cx="1440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6" name="직사각형 75"/>
            <p:cNvSpPr/>
            <p:nvPr/>
          </p:nvSpPr>
          <p:spPr>
            <a:xfrm>
              <a:off x="7016432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7" name="직사각형 76"/>
            <p:cNvSpPr/>
            <p:nvPr/>
          </p:nvSpPr>
          <p:spPr>
            <a:xfrm>
              <a:off x="7078915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8" name="직사각형 77"/>
            <p:cNvSpPr/>
            <p:nvPr/>
          </p:nvSpPr>
          <p:spPr>
            <a:xfrm>
              <a:off x="7147083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7205186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7273354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7335837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2" name="직사각형 81"/>
            <p:cNvSpPr/>
            <p:nvPr/>
          </p:nvSpPr>
          <p:spPr>
            <a:xfrm>
              <a:off x="7404005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7598181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6" name="직사각형 85"/>
            <p:cNvSpPr/>
            <p:nvPr/>
          </p:nvSpPr>
          <p:spPr>
            <a:xfrm>
              <a:off x="7666349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7" name="직사각형 86"/>
            <p:cNvSpPr/>
            <p:nvPr/>
          </p:nvSpPr>
          <p:spPr>
            <a:xfrm>
              <a:off x="7724452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7792620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7855103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0" name="직사각형 89"/>
            <p:cNvSpPr/>
            <p:nvPr/>
          </p:nvSpPr>
          <p:spPr>
            <a:xfrm>
              <a:off x="7913746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7971586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8039754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8228508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6" name="직사각형 95"/>
            <p:cNvSpPr/>
            <p:nvPr/>
          </p:nvSpPr>
          <p:spPr>
            <a:xfrm>
              <a:off x="8296676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8359159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8427327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8490852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8559020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8621503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2" name="직사각형 101"/>
            <p:cNvSpPr/>
            <p:nvPr/>
          </p:nvSpPr>
          <p:spPr>
            <a:xfrm>
              <a:off x="8689671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7470176" y="3140992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4" name="직사각형 103"/>
            <p:cNvSpPr/>
            <p:nvPr/>
          </p:nvSpPr>
          <p:spPr>
            <a:xfrm>
              <a:off x="8093754" y="3123011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5" name="직사각형 104"/>
            <p:cNvSpPr/>
            <p:nvPr/>
          </p:nvSpPr>
          <p:spPr>
            <a:xfrm>
              <a:off x="8743671" y="3110309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1769355" y="5898758"/>
            <a:ext cx="5610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Without(Left) and With(Right) Priority Boost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10" name="그룹 109"/>
          <p:cNvGrpSpPr/>
          <p:nvPr/>
        </p:nvGrpSpPr>
        <p:grpSpPr>
          <a:xfrm>
            <a:off x="6912280" y="5886749"/>
            <a:ext cx="1908192" cy="383496"/>
            <a:chOff x="4824048" y="1350245"/>
            <a:chExt cx="1908192" cy="383496"/>
          </a:xfrm>
        </p:grpSpPr>
        <p:sp>
          <p:nvSpPr>
            <p:cNvPr id="19" name="직사각형 18"/>
            <p:cNvSpPr/>
            <p:nvPr/>
          </p:nvSpPr>
          <p:spPr>
            <a:xfrm>
              <a:off x="5904168" y="1373741"/>
              <a:ext cx="180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5256096" y="1373741"/>
              <a:ext cx="180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44128" y="135512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B: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24048" y="1350245"/>
              <a:ext cx="5245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A: 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8" name="직사각형 107"/>
            <p:cNvSpPr/>
            <p:nvPr/>
          </p:nvSpPr>
          <p:spPr>
            <a:xfrm>
              <a:off x="6552240" y="1373741"/>
              <a:ext cx="180000" cy="360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192200" y="135512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: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9214186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Better Accounting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 to prevent gaming of our scheduler?</a:t>
            </a:r>
          </a:p>
          <a:p>
            <a:r>
              <a:rPr lang="en-US" altLang="ko-KR" dirty="0" smtClean="0"/>
              <a:t>Solution:</a:t>
            </a:r>
          </a:p>
          <a:p>
            <a:pPr lvl="1"/>
            <a:r>
              <a:rPr lang="en-US" altLang="ko-KR" b="1" dirty="0" smtClean="0"/>
              <a:t>Rule 4 </a:t>
            </a:r>
            <a:r>
              <a:rPr lang="en-US" altLang="ko-KR" dirty="0" smtClean="0">
                <a:sym typeface="Wingdings" pitchFamily="2" charset="2"/>
              </a:rPr>
              <a:t>(Rewrite Rules 4a and 4b):</a:t>
            </a:r>
            <a:r>
              <a:rPr lang="en-US" altLang="ko-KR" dirty="0" smtClean="0"/>
              <a:t> Once a job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uses up its time allotment </a:t>
            </a:r>
            <a:r>
              <a:rPr lang="en-US" altLang="ko-KR" dirty="0" smtClean="0"/>
              <a:t>at a given level (regardless of how many times it has given up the CPU), </a:t>
            </a:r>
            <a:r>
              <a:rPr lang="en-US" altLang="ko-KR" b="1" dirty="0" smtClean="0"/>
              <a:t>its priority is reduced</a:t>
            </a:r>
            <a:r>
              <a:rPr lang="en-US" altLang="ko-KR" dirty="0" smtClean="0"/>
              <a:t>(i.e., it moves down on queue).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-36512" y="3565167"/>
            <a:ext cx="4448447" cy="2456121"/>
            <a:chOff x="-36512" y="2204864"/>
            <a:chExt cx="4448447" cy="2456121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601131" y="366045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>
              <a:off x="595511" y="4379767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직사각형 8"/>
            <p:cNvSpPr/>
            <p:nvPr/>
          </p:nvSpPr>
          <p:spPr>
            <a:xfrm>
              <a:off x="588592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0070" y="4380538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60180" y="4380537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</a:t>
              </a:r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46053" y="438053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53582" y="438398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56635" y="438398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36512" y="2392887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-36512" y="308439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36512" y="380447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615592" y="294045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직사각형 18"/>
            <p:cNvSpPr/>
            <p:nvPr/>
          </p:nvSpPr>
          <p:spPr>
            <a:xfrm>
              <a:off x="648485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792485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852378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979813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1039706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1183706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1243599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1387599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1447492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591492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1651385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1778820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1838713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1982713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2042606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2179687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2239580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2383580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2443473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2570908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2630801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2774801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2834694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2978694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3038587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3182587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3242480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3369915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3429808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3573808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3633701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3763863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3823756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3967756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027649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54" name="그룹 53"/>
          <p:cNvGrpSpPr/>
          <p:nvPr/>
        </p:nvGrpSpPr>
        <p:grpSpPr>
          <a:xfrm>
            <a:off x="4516041" y="3565167"/>
            <a:ext cx="4448447" cy="2456121"/>
            <a:chOff x="4516041" y="2204864"/>
            <a:chExt cx="4448447" cy="2456121"/>
          </a:xfrm>
        </p:grpSpPr>
        <p:cxnSp>
          <p:nvCxnSpPr>
            <p:cNvPr id="55" name="직선 연결선 54"/>
            <p:cNvCxnSpPr/>
            <p:nvPr/>
          </p:nvCxnSpPr>
          <p:spPr>
            <a:xfrm>
              <a:off x="5153684" y="364482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/>
            <p:cNvCxnSpPr/>
            <p:nvPr/>
          </p:nvCxnSpPr>
          <p:spPr>
            <a:xfrm>
              <a:off x="5148064" y="4379767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직사각형 56"/>
            <p:cNvSpPr/>
            <p:nvPr/>
          </p:nvSpPr>
          <p:spPr>
            <a:xfrm>
              <a:off x="5302273" y="4005104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032623" y="4380538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812733" y="4380537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</a:t>
              </a:r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598606" y="438053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506135" y="438398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409188" y="438398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516041" y="2392887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516041" y="308439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516041" y="380447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66" name="직선 연결선 65"/>
            <p:cNvCxnSpPr/>
            <p:nvPr/>
          </p:nvCxnSpPr>
          <p:spPr>
            <a:xfrm>
              <a:off x="5168145" y="294045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직사각형 66"/>
            <p:cNvSpPr/>
            <p:nvPr/>
          </p:nvSpPr>
          <p:spPr>
            <a:xfrm>
              <a:off x="5148064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5355100" y="220486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5412651" y="295624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5619687" y="295620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5556651" y="4005064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2" name="직사각형 71"/>
            <p:cNvSpPr/>
            <p:nvPr/>
          </p:nvSpPr>
          <p:spPr>
            <a:xfrm>
              <a:off x="5684615" y="400506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3" name="직사각형 72"/>
            <p:cNvSpPr/>
            <p:nvPr/>
          </p:nvSpPr>
          <p:spPr>
            <a:xfrm>
              <a:off x="5836502" y="364506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5893911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6045798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6" name="직사각형 75"/>
            <p:cNvSpPr/>
            <p:nvPr/>
          </p:nvSpPr>
          <p:spPr>
            <a:xfrm>
              <a:off x="6094305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7" name="직사각형 76"/>
            <p:cNvSpPr/>
            <p:nvPr/>
          </p:nvSpPr>
          <p:spPr>
            <a:xfrm>
              <a:off x="6246192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8" name="직사각형 77"/>
            <p:cNvSpPr/>
            <p:nvPr/>
          </p:nvSpPr>
          <p:spPr>
            <a:xfrm>
              <a:off x="6300192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6452079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6516216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6668103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2" name="직사각형 81"/>
            <p:cNvSpPr/>
            <p:nvPr/>
          </p:nvSpPr>
          <p:spPr>
            <a:xfrm>
              <a:off x="6732240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3" name="직사각형 82"/>
            <p:cNvSpPr/>
            <p:nvPr/>
          </p:nvSpPr>
          <p:spPr>
            <a:xfrm>
              <a:off x="6884127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6948264" y="400506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7100151" y="364506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6" name="직사각형 85"/>
            <p:cNvSpPr/>
            <p:nvPr/>
          </p:nvSpPr>
          <p:spPr>
            <a:xfrm>
              <a:off x="7157560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7" name="직사각형 86"/>
            <p:cNvSpPr/>
            <p:nvPr/>
          </p:nvSpPr>
          <p:spPr>
            <a:xfrm>
              <a:off x="7309447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7357954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7509841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0" name="직사각형 89"/>
            <p:cNvSpPr/>
            <p:nvPr/>
          </p:nvSpPr>
          <p:spPr>
            <a:xfrm>
              <a:off x="7563841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7715728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7779865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7931752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7995889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8147776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6" name="직사각형 95"/>
            <p:cNvSpPr/>
            <p:nvPr/>
          </p:nvSpPr>
          <p:spPr>
            <a:xfrm>
              <a:off x="8198167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8350054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8414191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8566078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8630215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101" name="TextBox 100"/>
          <p:cNvSpPr txBox="1"/>
          <p:nvPr/>
        </p:nvSpPr>
        <p:spPr>
          <a:xfrm>
            <a:off x="1187624" y="6145559"/>
            <a:ext cx="6552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Without(Left) and With(Right) Gaming Tolerance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940079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Tuning MLFQ And Other Issues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high-priority queues </a:t>
            </a:r>
            <a:r>
              <a:rPr lang="en-US" altLang="ko-KR" dirty="0" smtClean="0">
                <a:sym typeface="Wingdings" pitchFamily="2" charset="2"/>
              </a:rPr>
              <a:t> Short time slices</a:t>
            </a:r>
          </a:p>
          <a:p>
            <a:pPr lvl="2"/>
            <a:r>
              <a:rPr lang="en-US" altLang="ko-KR" dirty="0" smtClean="0">
                <a:sym typeface="Wingdings" pitchFamily="2" charset="2"/>
              </a:rPr>
              <a:t>E.g., 10 or fewer milliseconds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The Low-priority queue  Longer time slices</a:t>
            </a:r>
          </a:p>
          <a:p>
            <a:pPr lvl="2"/>
            <a:r>
              <a:rPr lang="en-US" altLang="ko-KR" dirty="0" smtClean="0">
                <a:sym typeface="Wingdings" pitchFamily="2" charset="2"/>
              </a:rPr>
              <a:t>E.g., 100 milliseconds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63" name="그룹 62"/>
          <p:cNvGrpSpPr/>
          <p:nvPr/>
        </p:nvGrpSpPr>
        <p:grpSpPr>
          <a:xfrm>
            <a:off x="1995761" y="3429000"/>
            <a:ext cx="4664471" cy="2520240"/>
            <a:chOff x="2427809" y="3141008"/>
            <a:chExt cx="4664471" cy="2520240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3065452" y="4620005"/>
              <a:ext cx="4026828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>
              <a:off x="3059832" y="5380030"/>
              <a:ext cx="4032448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944391" y="5380801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79912" y="5380800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</a:t>
              </a:r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12748" y="5380799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28868" y="5384249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64972" y="5384249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27809" y="3328991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27809" y="4020496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27809" y="4740576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3079913" y="3876560"/>
              <a:ext cx="4012367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직사각형 18"/>
            <p:cNvSpPr/>
            <p:nvPr/>
          </p:nvSpPr>
          <p:spPr>
            <a:xfrm>
              <a:off x="3268041" y="3141008"/>
              <a:ext cx="180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3075462" y="3502693"/>
              <a:ext cx="180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3803357" y="3876678"/>
              <a:ext cx="360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3443349" y="4246138"/>
              <a:ext cx="360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4899187" y="4635941"/>
              <a:ext cx="720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4163413" y="5005401"/>
              <a:ext cx="720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6372280" y="4635941"/>
              <a:ext cx="720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5628691" y="5005401"/>
              <a:ext cx="720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1115616" y="5949240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Example) 10ms for the highest queue, 20ms for the middle, </a:t>
            </a:r>
          </a:p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40ms for the lowest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5" name="모서리가 둥근 직사각형 64"/>
          <p:cNvSpPr/>
          <p:nvPr/>
        </p:nvSpPr>
        <p:spPr>
          <a:xfrm>
            <a:off x="2679808" y="908720"/>
            <a:ext cx="3836408" cy="504056"/>
          </a:xfrm>
          <a:prstGeom prst="roundRect">
            <a:avLst>
              <a:gd name="adj" fmla="val 7736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Lower Priority, Longer Quanta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340375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Solaris MLFQ implementation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the Time-Sharing scheduling class (TS)</a:t>
            </a:r>
          </a:p>
          <a:p>
            <a:pPr lvl="1"/>
            <a:r>
              <a:rPr lang="en-US" altLang="ko-KR" dirty="0" smtClean="0"/>
              <a:t>60 Queues</a:t>
            </a:r>
          </a:p>
          <a:p>
            <a:pPr lvl="1"/>
            <a:r>
              <a:rPr lang="en-US" altLang="ko-KR" dirty="0" smtClean="0"/>
              <a:t>Slowly increasing time-slice length</a:t>
            </a:r>
          </a:p>
          <a:p>
            <a:pPr lvl="2"/>
            <a:r>
              <a:rPr lang="en-US" altLang="ko-KR" dirty="0" smtClean="0"/>
              <a:t>The highest priority: 20msec</a:t>
            </a:r>
          </a:p>
          <a:p>
            <a:pPr lvl="2"/>
            <a:r>
              <a:rPr lang="en-US" altLang="ko-KR" dirty="0" smtClean="0"/>
              <a:t>The lowest priority: A few hundred milliseconds</a:t>
            </a:r>
          </a:p>
          <a:p>
            <a:pPr lvl="1"/>
            <a:r>
              <a:rPr lang="en-US" altLang="ko-KR" dirty="0" smtClean="0"/>
              <a:t>Priorities boosted around every 1 second or so.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203491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MLFQ: 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refined set of MLFQ rules:</a:t>
            </a:r>
          </a:p>
          <a:p>
            <a:pPr lvl="1"/>
            <a:r>
              <a:rPr lang="en-US" altLang="ko-KR" b="1" dirty="0" smtClean="0"/>
              <a:t>Rule </a:t>
            </a:r>
            <a:r>
              <a:rPr lang="en-US" altLang="ko-KR" b="1" dirty="0"/>
              <a:t>1:</a:t>
            </a:r>
            <a:r>
              <a:rPr lang="en-US" altLang="ko-KR" dirty="0"/>
              <a:t> If Priority(A) &gt; Priority(B), A runs (B doesn’t).</a:t>
            </a:r>
          </a:p>
          <a:p>
            <a:pPr lvl="1"/>
            <a:r>
              <a:rPr lang="en-US" altLang="ko-KR" b="1" dirty="0"/>
              <a:t>Rule 2:</a:t>
            </a:r>
            <a:r>
              <a:rPr lang="en-US" altLang="ko-KR" dirty="0"/>
              <a:t> If Priority(A) = Priority(B), A &amp; B run in RR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b="1" dirty="0"/>
              <a:t>Rule 3: </a:t>
            </a:r>
            <a:r>
              <a:rPr lang="en-US" altLang="ko-KR" dirty="0"/>
              <a:t>When a job enters the system, it is placed at the highest </a:t>
            </a:r>
            <a:r>
              <a:rPr lang="en-US" altLang="ko-KR" dirty="0" smtClean="0"/>
              <a:t>priority.</a:t>
            </a:r>
          </a:p>
          <a:p>
            <a:pPr lvl="1"/>
            <a:r>
              <a:rPr lang="en-US" altLang="ko-KR" b="1" dirty="0"/>
              <a:t>Rule </a:t>
            </a:r>
            <a:r>
              <a:rPr lang="en-US" altLang="ko-KR" b="1" dirty="0" smtClean="0"/>
              <a:t>4:</a:t>
            </a:r>
            <a:r>
              <a:rPr lang="en-US" altLang="ko-KR" dirty="0" smtClean="0"/>
              <a:t> </a:t>
            </a:r>
            <a:r>
              <a:rPr lang="en-US" altLang="ko-KR" dirty="0"/>
              <a:t>Once a job uses up its time allotment at a given level (regardless of how many times it has given up the CPU), its priority is reduced(i.e., it moves down on queue).</a:t>
            </a:r>
          </a:p>
          <a:p>
            <a:pPr lvl="1"/>
            <a:r>
              <a:rPr lang="en-US" altLang="ko-KR" b="1" dirty="0" smtClean="0"/>
              <a:t>Rule </a:t>
            </a:r>
            <a:r>
              <a:rPr lang="en-US" altLang="ko-KR" b="1" dirty="0"/>
              <a:t>5: </a:t>
            </a:r>
            <a:r>
              <a:rPr lang="en-US" altLang="ko-KR" dirty="0"/>
              <a:t>After some time period S, move all the jobs in the system to the topmost queue.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423647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</a:t>
            </a:r>
            <a:r>
              <a:rPr lang="en-US" altLang="ko-KR" sz="1600" smtClean="0"/>
              <a:t>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171068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Multi-Level Feedback Queue (MLFQ)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Scheduler that learns from the past to predict the future.</a:t>
            </a:r>
          </a:p>
          <a:p>
            <a:r>
              <a:rPr lang="en-US" altLang="ko-KR" dirty="0" smtClean="0"/>
              <a:t>Objective:</a:t>
            </a:r>
          </a:p>
          <a:p>
            <a:pPr lvl="1"/>
            <a:r>
              <a:rPr lang="en-US" altLang="ko-KR" dirty="0" smtClean="0"/>
              <a:t>Optimize </a:t>
            </a:r>
            <a:r>
              <a:rPr lang="en-US" altLang="ko-KR" b="1" dirty="0" smtClean="0"/>
              <a:t>turnaround time </a:t>
            </a:r>
            <a:r>
              <a:rPr lang="en-US" altLang="ko-KR" dirty="0" smtClean="0">
                <a:sym typeface="Wingdings" pitchFamily="2" charset="2"/>
              </a:rPr>
              <a:t> Run shorter jobs first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Minimize </a:t>
            </a:r>
            <a:r>
              <a:rPr lang="en-US" altLang="ko-KR" b="1" dirty="0" smtClean="0">
                <a:sym typeface="Wingdings" pitchFamily="2" charset="2"/>
              </a:rPr>
              <a:t>response time </a:t>
            </a:r>
            <a:r>
              <a:rPr lang="en-US" altLang="ko-KR" dirty="0" smtClean="0">
                <a:sym typeface="Wingdings" pitchFamily="2" charset="2"/>
              </a:rPr>
              <a:t>without </a:t>
            </a:r>
            <a:r>
              <a:rPr lang="en-US" altLang="ko-KR" i="1" dirty="0" smtClean="0">
                <a:sym typeface="Wingdings" pitchFamily="2" charset="2"/>
              </a:rPr>
              <a:t>a priori knowledge of job length</a:t>
            </a:r>
            <a:r>
              <a:rPr lang="en-US" altLang="ko-KR" dirty="0" smtClean="0">
                <a:sym typeface="Wingdings" pitchFamily="2" charset="2"/>
              </a:rPr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313843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MLFQ: Basic Rules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MLFQ has a number of distinct </a:t>
            </a:r>
            <a:r>
              <a:rPr lang="en-US" altLang="ko-KR" b="1" dirty="0" smtClean="0"/>
              <a:t>queues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Each queues is assigned a different priority level.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 job that is ready to run is on a single queue.</a:t>
            </a:r>
          </a:p>
          <a:p>
            <a:pPr lvl="1"/>
            <a:r>
              <a:rPr lang="en-US" altLang="ko-KR" dirty="0" smtClean="0"/>
              <a:t>A job </a:t>
            </a:r>
            <a:r>
              <a:rPr lang="en-US" altLang="ko-KR" b="1" dirty="0" smtClean="0"/>
              <a:t>on a higher queue </a:t>
            </a:r>
            <a:r>
              <a:rPr lang="en-US" altLang="ko-KR" dirty="0" smtClean="0"/>
              <a:t>is chosen to run.</a:t>
            </a:r>
          </a:p>
          <a:p>
            <a:pPr lvl="1"/>
            <a:r>
              <a:rPr lang="en-US" altLang="ko-KR" dirty="0" smtClean="0"/>
              <a:t>Use round-robin scheduling among jobs in the same queue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403648" y="4437112"/>
            <a:ext cx="6192688" cy="936104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1519" y="4582869"/>
            <a:ext cx="5641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Rule 1: 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If Priority(A) &gt; Priority(B), A runs (B doesn’t).</a:t>
            </a:r>
          </a:p>
          <a:p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Rule 2: 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If Priority(A) = Priority(B), A &amp; B run in RR.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5297495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MLFQ: Basic Rules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MLFQ varies the priority of a job based on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its observed behavior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Example:</a:t>
            </a:r>
          </a:p>
          <a:p>
            <a:pPr lvl="1"/>
            <a:r>
              <a:rPr lang="en-US" altLang="ko-KR" dirty="0" smtClean="0"/>
              <a:t>A job repeatedly relinquishes the CPU while waiting IOs </a:t>
            </a:r>
            <a:r>
              <a:rPr lang="en-US" altLang="ko-KR" dirty="0" smtClean="0">
                <a:sym typeface="Wingdings" pitchFamily="2" charset="2"/>
              </a:rPr>
              <a:t> Keep its priority high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A job uses the CPU intensively for long periods of time  Reduce its priority.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248206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MLFQ Example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8678" y="1124744"/>
            <a:ext cx="504056" cy="4436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Q8</a:t>
            </a:r>
          </a:p>
          <a:p>
            <a:pPr>
              <a:lnSpc>
                <a:spcPct val="200000"/>
              </a:lnSpc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Q7</a:t>
            </a:r>
          </a:p>
          <a:p>
            <a:pPr>
              <a:lnSpc>
                <a:spcPct val="200000"/>
              </a:lnSpc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Q6</a:t>
            </a:r>
          </a:p>
          <a:p>
            <a:pPr>
              <a:lnSpc>
                <a:spcPct val="200000"/>
              </a:lnSpc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Q5</a:t>
            </a:r>
          </a:p>
          <a:p>
            <a:pPr>
              <a:lnSpc>
                <a:spcPct val="200000"/>
              </a:lnSpc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Q4</a:t>
            </a:r>
          </a:p>
          <a:p>
            <a:pPr>
              <a:lnSpc>
                <a:spcPct val="200000"/>
              </a:lnSpc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Q3</a:t>
            </a:r>
          </a:p>
          <a:p>
            <a:pPr>
              <a:lnSpc>
                <a:spcPct val="200000"/>
              </a:lnSpc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Q2</a:t>
            </a:r>
          </a:p>
          <a:p>
            <a:pPr>
              <a:lnSpc>
                <a:spcPct val="200000"/>
              </a:lnSpc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74007" y="1096169"/>
            <a:ext cx="1692188" cy="558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[High Priority]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6490" y="4959066"/>
            <a:ext cx="1692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[Low Priority]</a:t>
            </a: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4332734" y="1513359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타원 10"/>
          <p:cNvSpPr/>
          <p:nvPr/>
        </p:nvSpPr>
        <p:spPr>
          <a:xfrm>
            <a:off x="5052814" y="1292471"/>
            <a:ext cx="432048" cy="441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</a:t>
            </a:r>
            <a:endParaRPr lang="ko-KR" altLang="en-US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2" name="직선 화살표 연결선 11"/>
          <p:cNvCxnSpPr/>
          <p:nvPr/>
        </p:nvCxnSpPr>
        <p:spPr>
          <a:xfrm>
            <a:off x="5580112" y="1513829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타원 12"/>
          <p:cNvSpPr/>
          <p:nvPr/>
        </p:nvSpPr>
        <p:spPr>
          <a:xfrm>
            <a:off x="6156176" y="1292941"/>
            <a:ext cx="432048" cy="441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4332734" y="3712169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타원 15"/>
          <p:cNvSpPr/>
          <p:nvPr/>
        </p:nvSpPr>
        <p:spPr>
          <a:xfrm>
            <a:off x="5052814" y="3491281"/>
            <a:ext cx="432048" cy="441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</a:t>
            </a:r>
            <a:endParaRPr lang="ko-KR" altLang="en-US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7" name="직선 화살표 연결선 16"/>
          <p:cNvCxnSpPr/>
          <p:nvPr/>
        </p:nvCxnSpPr>
        <p:spPr>
          <a:xfrm>
            <a:off x="4332734" y="5368353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타원 17"/>
          <p:cNvSpPr/>
          <p:nvPr/>
        </p:nvSpPr>
        <p:spPr>
          <a:xfrm>
            <a:off x="5052814" y="5147465"/>
            <a:ext cx="432048" cy="441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998685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MLFQ: How to Change Priority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MLFQ priority adjustment algorithm:</a:t>
            </a:r>
          </a:p>
          <a:p>
            <a:pPr lvl="1"/>
            <a:r>
              <a:rPr lang="en-US" altLang="ko-KR" b="1" dirty="0"/>
              <a:t>Rule 3</a:t>
            </a:r>
            <a:r>
              <a:rPr lang="en-US" altLang="ko-KR" dirty="0"/>
              <a:t>: When a job enters the system, it is placed at the highest priority</a:t>
            </a:r>
          </a:p>
          <a:p>
            <a:pPr lvl="1"/>
            <a:r>
              <a:rPr lang="en-US" altLang="ko-KR" b="1" dirty="0"/>
              <a:t>Rule 4a</a:t>
            </a:r>
            <a:r>
              <a:rPr lang="en-US" altLang="ko-KR" dirty="0"/>
              <a:t>: If a job uses up an entire time slice while running, its priority </a:t>
            </a:r>
            <a:r>
              <a:rPr lang="en-US" altLang="ko-KR" dirty="0" smtClean="0"/>
              <a:t>is reduced </a:t>
            </a:r>
            <a:r>
              <a:rPr lang="en-US" altLang="ko-KR" dirty="0"/>
              <a:t>(i.e., it moves down on queue).</a:t>
            </a:r>
          </a:p>
          <a:p>
            <a:pPr lvl="1"/>
            <a:r>
              <a:rPr lang="en-US" altLang="ko-KR" b="1" dirty="0"/>
              <a:t>Rule 4b</a:t>
            </a:r>
            <a:r>
              <a:rPr lang="en-US" altLang="ko-KR" dirty="0"/>
              <a:t>: If a job gives up the CPU before the time slice is up, it stays at </a:t>
            </a:r>
            <a:r>
              <a:rPr lang="en-US" altLang="ko-KR" dirty="0" smtClean="0"/>
              <a:t>the same </a:t>
            </a:r>
            <a:r>
              <a:rPr lang="en-US" altLang="ko-KR" dirty="0"/>
              <a:t>priority level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331640" y="4365104"/>
            <a:ext cx="6480720" cy="936104"/>
          </a:xfrm>
          <a:prstGeom prst="roundRect">
            <a:avLst>
              <a:gd name="adj" fmla="val 7736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 this manner, MLFQ approximates SJF</a:t>
            </a:r>
            <a:endParaRPr lang="en-US" altLang="ko-KR" sz="20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6089776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1: A Single Long-Running Job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three-queue scheduler with time slice 10ms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2264112" y="1907620"/>
            <a:ext cx="4448447" cy="2440609"/>
            <a:chOff x="1419697" y="1772896"/>
            <a:chExt cx="4448447" cy="2440609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2051720" y="249289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직사각형 7"/>
            <p:cNvSpPr/>
            <p:nvPr/>
          </p:nvSpPr>
          <p:spPr>
            <a:xfrm>
              <a:off x="2046100" y="1772896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2057340" y="321297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직사각형 9"/>
            <p:cNvSpPr/>
            <p:nvPr/>
          </p:nvSpPr>
          <p:spPr>
            <a:xfrm>
              <a:off x="2231760" y="2493745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>
              <a:off x="2051720" y="3932287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직사각형 11"/>
            <p:cNvSpPr/>
            <p:nvPr/>
          </p:nvSpPr>
          <p:spPr>
            <a:xfrm>
              <a:off x="2411760" y="3213056"/>
              <a:ext cx="324558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36279" y="3933058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16389" y="3933057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</a:t>
              </a:r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02262" y="393305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09791" y="393650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312844" y="393650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19697" y="1945407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19697" y="263691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19697" y="335699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516414" y="4427820"/>
            <a:ext cx="4215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Long-running Job Over Time (</a:t>
            </a:r>
            <a:r>
              <a:rPr lang="en-US" altLang="ko-KR" sz="16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msec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5166387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2: Along Came a Short Job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Assumption:</a:t>
            </a:r>
          </a:p>
          <a:p>
            <a:pPr lvl="1"/>
            <a:r>
              <a:rPr lang="en-US" altLang="ko-KR" b="1" dirty="0" smtClean="0"/>
              <a:t>Job A</a:t>
            </a:r>
            <a:r>
              <a:rPr lang="en-US" altLang="ko-KR" dirty="0" smtClean="0"/>
              <a:t>: A long-running CPU-intensive job</a:t>
            </a:r>
          </a:p>
          <a:p>
            <a:pPr lvl="1"/>
            <a:r>
              <a:rPr lang="en-US" altLang="ko-KR" b="1" dirty="0" smtClean="0"/>
              <a:t>Job B</a:t>
            </a:r>
            <a:r>
              <a:rPr lang="en-US" altLang="ko-KR" dirty="0" smtClean="0"/>
              <a:t>: A short-running interactive job (20ms runtime)</a:t>
            </a:r>
          </a:p>
          <a:p>
            <a:pPr lvl="1"/>
            <a:r>
              <a:rPr lang="en-US" altLang="ko-KR" dirty="0" smtClean="0"/>
              <a:t>A has been running for some time, and then B arrives at time T=100.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16414" y="6021288"/>
            <a:ext cx="4215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Along Came An Interactive Job (</a:t>
            </a:r>
            <a:r>
              <a:rPr lang="en-US" altLang="ko-KR" sz="16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msec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2264112" y="3485496"/>
            <a:ext cx="5152184" cy="2456121"/>
            <a:chOff x="2264112" y="3485496"/>
            <a:chExt cx="5152184" cy="2456121"/>
          </a:xfrm>
        </p:grpSpPr>
        <p:cxnSp>
          <p:nvCxnSpPr>
            <p:cNvPr id="9" name="직선 연결선 8"/>
            <p:cNvCxnSpPr/>
            <p:nvPr/>
          </p:nvCxnSpPr>
          <p:spPr>
            <a:xfrm>
              <a:off x="2901755" y="4941088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직사각형 9"/>
            <p:cNvSpPr/>
            <p:nvPr/>
          </p:nvSpPr>
          <p:spPr>
            <a:xfrm>
              <a:off x="4644216" y="3485496"/>
              <a:ext cx="144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>
              <a:off x="2896135" y="5660399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직사각형 11"/>
            <p:cNvSpPr/>
            <p:nvPr/>
          </p:nvSpPr>
          <p:spPr>
            <a:xfrm>
              <a:off x="2899513" y="4941168"/>
              <a:ext cx="1744495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80694" y="5661170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60804" y="5661169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</a:t>
              </a:r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46677" y="566116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54206" y="566461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57259" y="566461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64112" y="3673519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64112" y="4365024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64112" y="5085104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7236296" y="4302308"/>
              <a:ext cx="180000" cy="432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7236296" y="3654236"/>
              <a:ext cx="180000" cy="432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76256" y="431666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B: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04248" y="3663713"/>
              <a:ext cx="5245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A: 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4946743" y="4941168"/>
              <a:ext cx="1569473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77" name="직선 연결선 76"/>
            <p:cNvCxnSpPr/>
            <p:nvPr/>
          </p:nvCxnSpPr>
          <p:spPr>
            <a:xfrm>
              <a:off x="2916216" y="4221088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직사각형 77"/>
            <p:cNvSpPr/>
            <p:nvPr/>
          </p:nvSpPr>
          <p:spPr>
            <a:xfrm>
              <a:off x="4802743" y="4205496"/>
              <a:ext cx="144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9520081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3: What About I/O?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Assumption:</a:t>
            </a:r>
          </a:p>
          <a:p>
            <a:pPr lvl="1"/>
            <a:r>
              <a:rPr lang="en-US" altLang="ko-KR" b="1" dirty="0" smtClean="0"/>
              <a:t>Job A</a:t>
            </a:r>
            <a:r>
              <a:rPr lang="en-US" altLang="ko-KR" dirty="0" smtClean="0"/>
              <a:t>: A long-running CPU-intensive job</a:t>
            </a:r>
          </a:p>
          <a:p>
            <a:pPr lvl="1"/>
            <a:r>
              <a:rPr lang="en-US" altLang="ko-KR" b="1" dirty="0" smtClean="0"/>
              <a:t>Job B</a:t>
            </a:r>
            <a:r>
              <a:rPr lang="en-US" altLang="ko-KR" dirty="0" smtClean="0"/>
              <a:t>: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An interactive job </a:t>
            </a:r>
            <a:r>
              <a:rPr lang="en-US" altLang="ko-KR" dirty="0" smtClean="0"/>
              <a:t>that need the CPU only for 1ms before performing an I/O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47664" y="5229200"/>
            <a:ext cx="6552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Mixed I/O-intensive and CPU-intensive Workload (</a:t>
            </a:r>
            <a:r>
              <a:rPr lang="en-US" altLang="ko-KR" sz="16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msec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2264112" y="2780928"/>
            <a:ext cx="5152184" cy="2443979"/>
            <a:chOff x="2264112" y="3497638"/>
            <a:chExt cx="5152184" cy="2443979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2896135" y="4221008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직사각형 7"/>
            <p:cNvSpPr/>
            <p:nvPr/>
          </p:nvSpPr>
          <p:spPr>
            <a:xfrm>
              <a:off x="2896766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2901755" y="4941088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>
              <a:off x="2896135" y="5660399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직사각형 11"/>
            <p:cNvSpPr/>
            <p:nvPr/>
          </p:nvSpPr>
          <p:spPr>
            <a:xfrm>
              <a:off x="2978299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80694" y="5661170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60804" y="5661169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</a:t>
              </a:r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46677" y="566116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54206" y="566461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57259" y="566461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64112" y="3673519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64112" y="4365024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64112" y="5085104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7236296" y="4302308"/>
              <a:ext cx="180000" cy="432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7236296" y="3654236"/>
              <a:ext cx="180000" cy="432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76256" y="431666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B: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04248" y="3663713"/>
              <a:ext cx="5245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A: 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3158339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3239872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419872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3501405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3662395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3743928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3923928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4005461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4185501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4267034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454483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4536016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4716016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4797549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4987114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5068647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5246571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3" name="직사각형 62"/>
            <p:cNvSpPr/>
            <p:nvPr/>
          </p:nvSpPr>
          <p:spPr>
            <a:xfrm>
              <a:off x="5328104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5508104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5589637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5779202" y="349763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5860735" y="493779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6038659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2" name="직사각형 71"/>
            <p:cNvSpPr/>
            <p:nvPr/>
          </p:nvSpPr>
          <p:spPr>
            <a:xfrm>
              <a:off x="6120192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6254683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6372200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77" name="모서리가 둥근 직사각형 76"/>
          <p:cNvSpPr/>
          <p:nvPr/>
        </p:nvSpPr>
        <p:spPr>
          <a:xfrm>
            <a:off x="899592" y="5733256"/>
            <a:ext cx="7632848" cy="638780"/>
          </a:xfrm>
          <a:prstGeom prst="roundRect">
            <a:avLst>
              <a:gd name="adj" fmla="val 7736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MLFQ approach keeps an interactive job at the highest priority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7992915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101621</TotalTime>
  <Words>981</Words>
  <Application>Microsoft Office PowerPoint</Application>
  <PresentationFormat>화면 슬라이드 쇼(4:3)</PresentationFormat>
  <Paragraphs>207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6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Courier New</vt:lpstr>
      <vt:lpstr>Wingdings</vt:lpstr>
      <vt:lpstr>양식_공청회_발표자료-총괄-양식</vt:lpstr>
      <vt:lpstr>PowerPoint 프레젠테이션</vt:lpstr>
      <vt:lpstr>Multi-Level Feedback Queue (MLFQ)</vt:lpstr>
      <vt:lpstr>MLFQ: Basic Rules</vt:lpstr>
      <vt:lpstr>MLFQ: Basic Rules (Cont.)</vt:lpstr>
      <vt:lpstr>MLFQ Example</vt:lpstr>
      <vt:lpstr>MLFQ: How to Change Priority</vt:lpstr>
      <vt:lpstr>Example 1: A Single Long-Running Job</vt:lpstr>
      <vt:lpstr>Example 2: Along Came a Short Job</vt:lpstr>
      <vt:lpstr>Example 3: What About I/O?</vt:lpstr>
      <vt:lpstr>Problems with the Basic MLFQ</vt:lpstr>
      <vt:lpstr>The Priority Boost</vt:lpstr>
      <vt:lpstr>Better Accounting</vt:lpstr>
      <vt:lpstr>Tuning MLFQ And Other Issues</vt:lpstr>
      <vt:lpstr>The Solaris MLFQ implementation</vt:lpstr>
      <vt:lpstr>MLFQ: Summary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4017</cp:revision>
  <cp:lastPrinted>2015-03-03T01:48:46Z</cp:lastPrinted>
  <dcterms:created xsi:type="dcterms:W3CDTF">2011-05-01T06:09:10Z</dcterms:created>
  <dcterms:modified xsi:type="dcterms:W3CDTF">2016-03-07T09:01:48Z</dcterms:modified>
</cp:coreProperties>
</file>