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54" autoAdjust="0"/>
    <p:restoredTop sz="97465" autoAdjust="0"/>
  </p:normalViewPr>
  <p:slideViewPr>
    <p:cSldViewPr>
      <p:cViewPr varScale="1">
        <p:scale>
          <a:sx n="112" d="100"/>
          <a:sy n="112" d="100"/>
        </p:scale>
        <p:origin x="12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5122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DFEC86F-425A-49D3-B6DA-9AABF8CC0E96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15F04B01-C91D-4904-B288-3322BEC193D0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C2F15F-86C1-4D90-8013-9328CA9C7CAA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9: Scheduling: Proportional Share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9138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Stride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Stride</a:t>
            </a:r>
            <a:r>
              <a:rPr lang="en-US" altLang="ko-KR" dirty="0" smtClean="0"/>
              <a:t> of each process</a:t>
            </a:r>
          </a:p>
          <a:p>
            <a:pPr lvl="1"/>
            <a:r>
              <a:rPr lang="en-US" altLang="ko-KR" dirty="0"/>
              <a:t>(</a:t>
            </a:r>
            <a:r>
              <a:rPr lang="en-US" altLang="ko-KR" dirty="0" smtClean="0"/>
              <a:t>A large number) / (the number of tickets of the process)</a:t>
            </a:r>
          </a:p>
          <a:p>
            <a:pPr lvl="1"/>
            <a:r>
              <a:rPr lang="en-US" altLang="ko-KR" dirty="0" smtClean="0"/>
              <a:t>Example: A large number = 10,000</a:t>
            </a:r>
          </a:p>
          <a:p>
            <a:pPr lvl="2"/>
            <a:r>
              <a:rPr lang="en-US" altLang="ko-KR" dirty="0" smtClean="0"/>
              <a:t>Process A has 100 tickets </a:t>
            </a:r>
            <a:r>
              <a:rPr lang="en-US" altLang="ko-KR" dirty="0" smtClean="0">
                <a:sym typeface="Wingdings" pitchFamily="2" charset="2"/>
              </a:rPr>
              <a:t> stride of A is 100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Process B has 50 tickets  stride of B is 200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 process runs, increment a counter(=pass value) for it by its stride.</a:t>
            </a:r>
          </a:p>
          <a:p>
            <a:pPr lvl="1"/>
            <a:r>
              <a:rPr lang="en-US" altLang="ko-KR" dirty="0" smtClean="0"/>
              <a:t>Pick the process to run that has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the lowest pass value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5190291"/>
            <a:ext cx="7992888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remove_min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(queue);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pick client with minimum pass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schedule(current);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use resource for quantum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current-&gt;pass += current-&gt;stride;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compute next pass using stride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insert(queue, current);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put back into the queue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60212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pseudo code implementation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6174241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Stride Scheduling Example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259632" y="2132856"/>
            <a:ext cx="640871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6084168" y="1414517"/>
            <a:ext cx="0" cy="345464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15616" y="14127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 smtClean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(stride=100)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1414517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 smtClean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(stride=200)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984" y="141277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(stride=40)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6176" y="14127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Who Runs?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2204864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2204864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4008" y="2211829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160</a:t>
            </a:r>
          </a:p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28184" y="2204864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 smtClean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</a:p>
          <a:p>
            <a:pPr algn="ctr"/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 smtClean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 smtClean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051720" y="5301208"/>
            <a:ext cx="5112568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If new job enters with pass value 0,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  <a:sym typeface="Wingdings" pitchFamily="2" charset="2"/>
            </a:endParaRP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It will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monopolize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" pitchFamily="2" charset="2"/>
              </a:rPr>
              <a:t> the CPU!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1157921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2866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Proportional Share Scheduler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Fair-share</a:t>
            </a:r>
            <a:r>
              <a:rPr lang="en-US" altLang="ko-KR" dirty="0" smtClean="0"/>
              <a:t> scheduler</a:t>
            </a:r>
          </a:p>
          <a:p>
            <a:pPr lvl="1"/>
            <a:r>
              <a:rPr lang="en-US" altLang="ko-KR" dirty="0" smtClean="0"/>
              <a:t>Guarantee that each job obtain </a:t>
            </a:r>
            <a:r>
              <a:rPr lang="en-US" altLang="ko-KR" i="1" dirty="0" smtClean="0"/>
              <a:t>a certain percentage </a:t>
            </a:r>
            <a:r>
              <a:rPr lang="en-US" altLang="ko-KR" dirty="0" smtClean="0"/>
              <a:t>of CPU time.</a:t>
            </a:r>
          </a:p>
          <a:p>
            <a:pPr lvl="1"/>
            <a:r>
              <a:rPr lang="en-US" altLang="ko-KR" dirty="0" smtClean="0"/>
              <a:t>Not optimized for turnaround or response time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22912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Basic Concept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Tickets</a:t>
            </a:r>
          </a:p>
          <a:p>
            <a:pPr lvl="1"/>
            <a:r>
              <a:rPr lang="en-US" altLang="ko-KR" dirty="0" smtClean="0"/>
              <a:t>Represent the share of a resource that a process should receive</a:t>
            </a:r>
          </a:p>
          <a:p>
            <a:pPr lvl="1"/>
            <a:r>
              <a:rPr lang="en-US" altLang="ko-KR" u="sng" dirty="0" smtClean="0"/>
              <a:t>The percent of tickets</a:t>
            </a:r>
            <a:r>
              <a:rPr lang="en-US" altLang="ko-KR" dirty="0" smtClean="0"/>
              <a:t> represents its share of the system resource in question.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Example</a:t>
            </a:r>
          </a:p>
          <a:p>
            <a:pPr lvl="1"/>
            <a:r>
              <a:rPr lang="en-US" altLang="ko-KR" dirty="0" smtClean="0"/>
              <a:t>There are two processes, A and B.</a:t>
            </a:r>
          </a:p>
          <a:p>
            <a:pPr lvl="2"/>
            <a:r>
              <a:rPr lang="en-US" altLang="ko-KR" dirty="0" smtClean="0"/>
              <a:t>Process A has 75 tickets </a:t>
            </a:r>
            <a:r>
              <a:rPr lang="en-US" altLang="ko-KR" dirty="0" smtClean="0">
                <a:sym typeface="Wingdings" pitchFamily="2" charset="2"/>
              </a:rPr>
              <a:t> receive 75% of the CPU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Process B has 25 tickets </a:t>
            </a:r>
            <a:r>
              <a:rPr lang="en-US" altLang="ko-KR" dirty="0" smtClean="0">
                <a:sym typeface="Wingdings" pitchFamily="2" charset="2"/>
              </a:rPr>
              <a:t> receive 25% of the CPU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8892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Lottery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scheduler picks </a:t>
            </a:r>
            <a:r>
              <a:rPr lang="en-US" altLang="ko-KR" u="sng" dirty="0" smtClean="0"/>
              <a:t>a winning ticket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Load the state of that </a:t>
            </a:r>
            <a:r>
              <a:rPr lang="en-US" altLang="ko-KR" i="1" dirty="0" smtClean="0"/>
              <a:t>winning process </a:t>
            </a:r>
            <a:r>
              <a:rPr lang="en-US" altLang="ko-KR" dirty="0" smtClean="0"/>
              <a:t>and runs it.</a:t>
            </a:r>
          </a:p>
          <a:p>
            <a:r>
              <a:rPr lang="en-US" altLang="ko-KR" dirty="0" smtClean="0"/>
              <a:t>Example</a:t>
            </a:r>
          </a:p>
          <a:p>
            <a:pPr lvl="1"/>
            <a:r>
              <a:rPr lang="en-US" altLang="ko-KR" dirty="0" smtClean="0"/>
              <a:t>There are 100 tickets</a:t>
            </a:r>
          </a:p>
          <a:p>
            <a:pPr lvl="2"/>
            <a:r>
              <a:rPr lang="en-US" altLang="ko-KR" dirty="0"/>
              <a:t>Process A has 75 </a:t>
            </a:r>
            <a:r>
              <a:rPr lang="en-US" altLang="ko-KR" dirty="0" smtClean="0"/>
              <a:t>tickets: 0 ~ 74</a:t>
            </a:r>
          </a:p>
          <a:p>
            <a:pPr lvl="2"/>
            <a:r>
              <a:rPr lang="en-US" altLang="ko-KR" dirty="0" smtClean="0"/>
              <a:t>Process B has 25 tickets: 75 ~ 99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971600" y="3933056"/>
            <a:ext cx="7416824" cy="679443"/>
            <a:chOff x="539552" y="4353478"/>
            <a:chExt cx="7416824" cy="679443"/>
          </a:xfrm>
        </p:grpSpPr>
        <p:sp>
          <p:nvSpPr>
            <p:cNvPr id="7" name="TextBox 6"/>
            <p:cNvSpPr txBox="1"/>
            <p:nvPr/>
          </p:nvSpPr>
          <p:spPr>
            <a:xfrm>
              <a:off x="539552" y="4353478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Scheduler’s winning tickets: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24" y="4353478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63  85  70  39  76  17  29  41  36  39  10  99  68  83  63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4056" y="4725144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 smtClean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Resulting scheduler: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395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6075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819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30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426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72450" y="472013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147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543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660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8777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0894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3011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512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936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35954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6" name="모서리가 둥근 직사각형 25"/>
          <p:cNvSpPr/>
          <p:nvPr/>
        </p:nvSpPr>
        <p:spPr>
          <a:xfrm>
            <a:off x="971600" y="5085184"/>
            <a:ext cx="7224456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longer these two jobs compete,</a:t>
            </a: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more likely they are to achieve the desired percentages.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3389041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Ticket Mechanisms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currency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 user allocates tickets among their own jobs in whatever currency they would like.</a:t>
            </a:r>
          </a:p>
          <a:p>
            <a:pPr lvl="1"/>
            <a:r>
              <a:rPr lang="en-US" altLang="ko-KR" dirty="0" smtClean="0"/>
              <a:t>The system converts the currency into the correct global value.</a:t>
            </a:r>
          </a:p>
          <a:p>
            <a:pPr lvl="1"/>
            <a:r>
              <a:rPr lang="en-US" altLang="ko-KR" dirty="0" smtClean="0"/>
              <a:t>Example</a:t>
            </a:r>
          </a:p>
          <a:p>
            <a:pPr lvl="2"/>
            <a:r>
              <a:rPr lang="en-US" altLang="ko-KR" dirty="0"/>
              <a:t>There are </a:t>
            </a:r>
            <a:r>
              <a:rPr lang="en-US" altLang="ko-KR" dirty="0" smtClean="0"/>
              <a:t>200 tickets (Global currency)</a:t>
            </a:r>
          </a:p>
          <a:p>
            <a:pPr lvl="2"/>
            <a:r>
              <a:rPr lang="en-US" altLang="ko-KR" dirty="0"/>
              <a:t>Process A has </a:t>
            </a:r>
            <a:r>
              <a:rPr lang="en-US" altLang="ko-KR" dirty="0" smtClean="0"/>
              <a:t>100 tickets</a:t>
            </a:r>
            <a:endParaRPr lang="en-US" altLang="ko-KR" dirty="0"/>
          </a:p>
          <a:p>
            <a:pPr lvl="2"/>
            <a:r>
              <a:rPr lang="en-US" altLang="ko-KR" dirty="0"/>
              <a:t>Process B has </a:t>
            </a:r>
            <a:r>
              <a:rPr lang="en-US" altLang="ko-KR" dirty="0" smtClean="0"/>
              <a:t>100 tickets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8318" y="4653136"/>
            <a:ext cx="5876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A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(A’s currency) to A1  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	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(A’s currency) to A2  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(global currency)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950" y="5435932"/>
            <a:ext cx="5868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B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(B’s currency) to B1  </a:t>
            </a:r>
            <a:r>
              <a:rPr lang="en-US" altLang="ko-KR" sz="1600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100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</p:txBody>
      </p:sp>
    </p:spTree>
    <p:extLst>
      <p:ext uri="{BB962C8B-B14F-4D97-AF65-F5344CB8AC3E}">
        <p14:creationId xmlns:p14="http://schemas.microsoft.com/office/powerpoint/2010/main" val="3702314776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</a:t>
            </a:r>
            <a:r>
              <a:rPr lang="en-US" altLang="ko-KR" dirty="0" smtClean="0"/>
              <a:t>Mechanisms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transfer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 process can temporarily </a:t>
            </a:r>
            <a:r>
              <a:rPr lang="en-US" altLang="ko-KR" u="sng" dirty="0" smtClean="0"/>
              <a:t>hand off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its tickets </a:t>
            </a:r>
            <a:r>
              <a:rPr lang="en-US" altLang="ko-KR" dirty="0" smtClean="0"/>
              <a:t>to another process.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Ticket inflation</a:t>
            </a:r>
          </a:p>
          <a:p>
            <a:pPr lvl="1"/>
            <a:r>
              <a:rPr lang="en-US" altLang="ko-KR" dirty="0" smtClean="0"/>
              <a:t>A process can </a:t>
            </a:r>
            <a:r>
              <a:rPr lang="en-US" altLang="ko-KR" u="sng" dirty="0" smtClean="0"/>
              <a:t>temporarily raise or lower</a:t>
            </a:r>
            <a:r>
              <a:rPr lang="en-US" altLang="ko-KR" dirty="0" smtClean="0"/>
              <a:t> the number of tickets is owns.</a:t>
            </a:r>
          </a:p>
          <a:p>
            <a:pPr lvl="1"/>
            <a:r>
              <a:rPr lang="en-US" altLang="ko-KR" dirty="0" smtClean="0"/>
              <a:t>If any one process needs </a:t>
            </a:r>
            <a:r>
              <a:rPr lang="en-US" altLang="ko-KR" i="1" dirty="0" smtClean="0"/>
              <a:t>more CPU time</a:t>
            </a:r>
            <a:r>
              <a:rPr lang="en-US" altLang="ko-KR" dirty="0" smtClean="0"/>
              <a:t>, it can boost its tickets.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28967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Example: There are there processes, A, B, and C.</a:t>
            </a:r>
          </a:p>
          <a:p>
            <a:pPr lvl="1"/>
            <a:r>
              <a:rPr lang="en-US" altLang="ko-KR" dirty="0" smtClean="0"/>
              <a:t>Keep the processes in a list: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411880" y="1984290"/>
            <a:ext cx="6184456" cy="868646"/>
            <a:chOff x="1622889" y="1556792"/>
            <a:chExt cx="6184456" cy="868646"/>
          </a:xfrm>
        </p:grpSpPr>
        <p:sp>
          <p:nvSpPr>
            <p:cNvPr id="6" name="TextBox 5"/>
            <p:cNvSpPr txBox="1"/>
            <p:nvPr/>
          </p:nvSpPr>
          <p:spPr>
            <a:xfrm>
              <a:off x="1622889" y="1844824"/>
              <a:ext cx="644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head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267744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843808" y="1561438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Job:A</a:t>
              </a:r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Tix:100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719530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타원 10"/>
            <p:cNvSpPr/>
            <p:nvPr/>
          </p:nvSpPr>
          <p:spPr>
            <a:xfrm>
              <a:off x="4295594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Job:B</a:t>
              </a:r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Tix:50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5169689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5745753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Job:C</a:t>
              </a:r>
              <a:endPara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Tix:250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25748" y="1844824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6618475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직사각형 16"/>
          <p:cNvSpPr/>
          <p:nvPr/>
        </p:nvSpPr>
        <p:spPr>
          <a:xfrm>
            <a:off x="611560" y="2965008"/>
            <a:ext cx="7992888" cy="3416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counter: used to track if we’ve found the winner yet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 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winner: use some call to a random number generator to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 a value, between 0 and the total # of tickets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winner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getrandom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totaltickets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current: use this to walk through the list of jobs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*current = head;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loop until the sum of ticket values is &gt;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(current)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counter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counter + current-&gt;tickets;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(counter &gt; winner)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2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break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found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current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current-&gt;next;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’current’ is the winner: schedule it...</a:t>
            </a:r>
          </a:p>
        </p:txBody>
      </p:sp>
    </p:spTree>
    <p:extLst>
      <p:ext uri="{BB962C8B-B14F-4D97-AF65-F5344CB8AC3E}">
        <p14:creationId xmlns:p14="http://schemas.microsoft.com/office/powerpoint/2010/main" val="1238926236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Implementation (Cont.)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 smtClean="0"/>
                  <a:t>: unfairness metric</a:t>
                </a:r>
              </a:p>
              <a:p>
                <a:pPr lvl="1"/>
                <a:r>
                  <a:rPr lang="en-US" altLang="ko-KR" dirty="0" smtClean="0"/>
                  <a:t>The time the first job completes divided by the time that the second job completes.</a:t>
                </a:r>
              </a:p>
              <a:p>
                <a:r>
                  <a:rPr lang="en-US" altLang="ko-KR" dirty="0" smtClean="0"/>
                  <a:t>Example:</a:t>
                </a:r>
              </a:p>
              <a:p>
                <a:pPr lvl="1"/>
                <a:r>
                  <a:rPr lang="en-US" altLang="ko-KR" dirty="0" smtClean="0"/>
                  <a:t>There are two jobs, each jobs has runtime 10.</a:t>
                </a:r>
              </a:p>
              <a:p>
                <a:pPr lvl="2"/>
                <a:r>
                  <a:rPr lang="en-US" altLang="ko-KR" dirty="0" smtClean="0"/>
                  <a:t>First job finishes at time 10</a:t>
                </a:r>
              </a:p>
              <a:p>
                <a:pPr lvl="2"/>
                <a:r>
                  <a:rPr lang="en-US" altLang="ko-KR" dirty="0" smtClean="0"/>
                  <a:t>Second job finishes at time 20</a:t>
                </a:r>
              </a:p>
              <a:p>
                <a:pPr lvl="1"/>
                <a:r>
                  <a:rPr lang="en-US" altLang="ko-KR" b="0" dirty="0" smtClean="0">
                    <a:latin typeface="Courier New" pitchFamily="49" charset="0"/>
                    <a:cs typeface="Courier New" pitchFamily="49" charset="0"/>
                  </a:rPr>
                  <a:t>U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ko-KR" b="0" i="1" smtClean="0">
                        <a:latin typeface="Cambria Math"/>
                      </a:rPr>
                      <m:t>=0.5</m:t>
                    </m:r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 smtClean="0"/>
                  <a:t> will be close to 1 when both jobs finish at nearly the same time.</a:t>
                </a:r>
                <a:endParaRPr lang="en-US" altLang="ko-KR" dirty="0"/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7185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Lottery Fairness Study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two jobs.</a:t>
            </a:r>
          </a:p>
          <a:p>
            <a:pPr lvl="1"/>
            <a:r>
              <a:rPr lang="en-US" altLang="ko-KR" dirty="0" smtClean="0"/>
              <a:t>Each jobs has the same number of tickets (100).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3672408" cy="332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1547664" y="5517232"/>
            <a:ext cx="6408712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When the job length is not very long,</a:t>
            </a: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average unfairness can be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quite severe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366974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101590</TotalTime>
  <Words>653</Words>
  <Application>Microsoft Office PowerPoint</Application>
  <PresentationFormat>화면 슬라이드 쇼(4:3)</PresentationFormat>
  <Paragraphs>189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Proportional Share Scheduler</vt:lpstr>
      <vt:lpstr>Basic Concept</vt:lpstr>
      <vt:lpstr>Lottery scheduling</vt:lpstr>
      <vt:lpstr>Ticket Mechanisms</vt:lpstr>
      <vt:lpstr>Ticket Mechanisms (Cont.)</vt:lpstr>
      <vt:lpstr>Implementation</vt:lpstr>
      <vt:lpstr>Implementation (Cont.)</vt:lpstr>
      <vt:lpstr>Lottery Fairness Study</vt:lpstr>
      <vt:lpstr>Stride Scheduling</vt:lpstr>
      <vt:lpstr>Stride Scheduling Example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4018</cp:revision>
  <cp:lastPrinted>2015-03-03T01:48:46Z</cp:lastPrinted>
  <dcterms:created xsi:type="dcterms:W3CDTF">2011-05-01T06:09:10Z</dcterms:created>
  <dcterms:modified xsi:type="dcterms:W3CDTF">2016-03-07T09:02:24Z</dcterms:modified>
</cp:coreProperties>
</file>