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154" autoAdjust="0"/>
    <p:restoredTop sz="97465" autoAdjust="0"/>
  </p:normalViewPr>
  <p:slideViewPr>
    <p:cSldViewPr>
      <p:cViewPr varScale="1">
        <p:scale>
          <a:sx n="112" d="100"/>
          <a:sy n="112" d="100"/>
        </p:scale>
        <p:origin x="12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512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DFEC86F-425A-49D3-B6DA-9AABF8CC0E96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15F04B01-C91D-4904-B288-3322BEC193D0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C2F15F-86C1-4D90-8013-9328CA9C7CAA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9: Scheduling: Proportional Share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9138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Stride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Stride</a:t>
            </a:r>
            <a:r>
              <a:rPr lang="en-US" altLang="ko-KR" dirty="0" smtClean="0"/>
              <a:t> of each process</a:t>
            </a:r>
          </a:p>
          <a:p>
            <a:pPr lvl="1"/>
            <a:r>
              <a:rPr lang="en-US" altLang="ko-KR" dirty="0"/>
              <a:t>(</a:t>
            </a:r>
            <a:r>
              <a:rPr lang="en-US" altLang="ko-KR" dirty="0" smtClean="0"/>
              <a:t>A large number) / (the number of tickets of the process)</a:t>
            </a:r>
          </a:p>
          <a:p>
            <a:pPr lvl="1"/>
            <a:r>
              <a:rPr lang="en-US" altLang="ko-KR" dirty="0" smtClean="0"/>
              <a:t>Example: A large number = 10,000</a:t>
            </a:r>
          </a:p>
          <a:p>
            <a:pPr lvl="2"/>
            <a:r>
              <a:rPr lang="en-US" altLang="ko-KR" dirty="0" smtClean="0"/>
              <a:t>Process A has 100 tickets </a:t>
            </a:r>
            <a:r>
              <a:rPr lang="en-US" altLang="ko-KR" dirty="0" smtClean="0">
                <a:sym typeface="Wingdings" pitchFamily="2" charset="2"/>
              </a:rPr>
              <a:t> stride of A is 100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Process B has 50 tickets  stride of B is 200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 process runs, increment a counter(=pass value) for it by its stride.</a:t>
            </a:r>
          </a:p>
          <a:p>
            <a:pPr lvl="1"/>
            <a:r>
              <a:rPr lang="en-US" altLang="ko-KR" dirty="0" smtClean="0"/>
              <a:t>Pick the process to run that has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the lowest pass value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5190291"/>
            <a:ext cx="7992888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current =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remove_min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(queue);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pick client with minimum pass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schedule(current);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use resource for quantum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current-&gt;pass += current-&gt;stride;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compute next pass using stride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insert(queue, current);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put back into the queue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9832" y="6021288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pseudo code implementation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6174241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Stride Scheduling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1259632" y="2132856"/>
            <a:ext cx="640871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6084168" y="1414517"/>
            <a:ext cx="0" cy="345464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15616" y="141277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Pass(</a:t>
            </a:r>
            <a:r>
              <a:rPr lang="en-US" altLang="ko-KR" b="1" dirty="0" smtClean="0">
                <a:solidFill>
                  <a:srgbClr val="C0504D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(stride=100)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1414517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Pass(</a:t>
            </a:r>
            <a:r>
              <a:rPr lang="en-US" altLang="ko-KR" b="1" dirty="0" smtClean="0">
                <a:solidFill>
                  <a:srgbClr val="9BBB59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(stride=200)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7984" y="141277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Pass(</a:t>
            </a:r>
            <a:r>
              <a:rPr lang="en-US" altLang="ko-KR" b="1" dirty="0" smtClean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(stride=40)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14127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Who Runs?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1640" y="2204864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5816" y="2204864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4008" y="2211829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160</a:t>
            </a:r>
          </a:p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28184" y="2204864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C0504D"/>
                </a:solidFill>
                <a:latin typeface="맑은 고딕" pitchFamily="50" charset="-127"/>
                <a:ea typeface="맑은 고딕" pitchFamily="50" charset="-127"/>
              </a:rPr>
              <a:t>A</a:t>
            </a:r>
          </a:p>
          <a:p>
            <a:pPr algn="ctr"/>
            <a:r>
              <a:rPr lang="en-US" altLang="ko-KR" b="1" dirty="0" smtClean="0">
                <a:solidFill>
                  <a:srgbClr val="9BBB59"/>
                </a:solidFill>
                <a:latin typeface="맑은 고딕" pitchFamily="50" charset="-127"/>
                <a:ea typeface="맑은 고딕" pitchFamily="50" charset="-127"/>
              </a:rPr>
              <a:t>B</a:t>
            </a:r>
          </a:p>
          <a:p>
            <a:pPr algn="ctr"/>
            <a:r>
              <a:rPr lang="en-US" altLang="ko-KR" b="1" dirty="0" smtClean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 smtClean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 smtClean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 smtClean="0">
                <a:solidFill>
                  <a:srgbClr val="C0504D"/>
                </a:solidFill>
                <a:latin typeface="맑은 고딕" pitchFamily="50" charset="-127"/>
                <a:ea typeface="맑은 고딕" pitchFamily="50" charset="-127"/>
              </a:rPr>
              <a:t>A</a:t>
            </a:r>
          </a:p>
          <a:p>
            <a:pPr algn="ctr"/>
            <a:r>
              <a:rPr lang="en-US" altLang="ko-KR" b="1" dirty="0" smtClean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 smtClean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051720" y="5301208"/>
            <a:ext cx="5112568" cy="792088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If new job enters with pass value 0,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It will 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monopolize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 the CPU!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1157921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</a:t>
            </a:r>
            <a:r>
              <a:rPr lang="en-US" altLang="ko-KR" sz="1600" smtClean="0"/>
              <a:t>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28663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Proportional Share Scheduler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Fair-share</a:t>
            </a:r>
            <a:r>
              <a:rPr lang="en-US" altLang="ko-KR" dirty="0" smtClean="0"/>
              <a:t> scheduler</a:t>
            </a:r>
          </a:p>
          <a:p>
            <a:pPr lvl="1"/>
            <a:r>
              <a:rPr lang="en-US" altLang="ko-KR" dirty="0" smtClean="0"/>
              <a:t>Guarantee that each job obtain </a:t>
            </a:r>
            <a:r>
              <a:rPr lang="en-US" altLang="ko-KR" i="1" dirty="0" smtClean="0"/>
              <a:t>a certain percentage </a:t>
            </a:r>
            <a:r>
              <a:rPr lang="en-US" altLang="ko-KR" dirty="0" smtClean="0"/>
              <a:t>of CPU time.</a:t>
            </a:r>
          </a:p>
          <a:p>
            <a:pPr lvl="1"/>
            <a:r>
              <a:rPr lang="en-US" altLang="ko-KR" dirty="0" smtClean="0"/>
              <a:t>Not optimized for turnaround or response time</a:t>
            </a:r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22912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Concept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Tickets</a:t>
            </a:r>
          </a:p>
          <a:p>
            <a:pPr lvl="1"/>
            <a:r>
              <a:rPr lang="en-US" altLang="ko-KR" dirty="0" smtClean="0"/>
              <a:t>Represent the share of a resource that a process should receive</a:t>
            </a:r>
          </a:p>
          <a:p>
            <a:pPr lvl="1"/>
            <a:r>
              <a:rPr lang="en-US" altLang="ko-KR" u="sng" dirty="0" smtClean="0"/>
              <a:t>The percent of tickets</a:t>
            </a:r>
            <a:r>
              <a:rPr lang="en-US" altLang="ko-KR" dirty="0" smtClean="0"/>
              <a:t> represents its share of the system resource in question.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smtClean="0"/>
              <a:t>There are two processes, A and B.</a:t>
            </a:r>
          </a:p>
          <a:p>
            <a:pPr lvl="2"/>
            <a:r>
              <a:rPr lang="en-US" altLang="ko-KR" dirty="0" smtClean="0"/>
              <a:t>Process A has 75 tickets </a:t>
            </a:r>
            <a:r>
              <a:rPr lang="en-US" altLang="ko-KR" dirty="0" smtClean="0">
                <a:sym typeface="Wingdings" pitchFamily="2" charset="2"/>
              </a:rPr>
              <a:t> receive 75% of the CPU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Process B has 25 tickets </a:t>
            </a:r>
            <a:r>
              <a:rPr lang="en-US" altLang="ko-KR" dirty="0" smtClean="0">
                <a:sym typeface="Wingdings" pitchFamily="2" charset="2"/>
              </a:rPr>
              <a:t> receive 25% of the CPU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88928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Lottery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scheduler picks </a:t>
            </a:r>
            <a:r>
              <a:rPr lang="en-US" altLang="ko-KR" u="sng" dirty="0" smtClean="0"/>
              <a:t>a winning ticket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Load the state of that </a:t>
            </a:r>
            <a:r>
              <a:rPr lang="en-US" altLang="ko-KR" i="1" dirty="0" smtClean="0"/>
              <a:t>winning process </a:t>
            </a:r>
            <a:r>
              <a:rPr lang="en-US" altLang="ko-KR" dirty="0" smtClean="0"/>
              <a:t>and runs it.</a:t>
            </a:r>
          </a:p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smtClean="0"/>
              <a:t>There are 100 tickets</a:t>
            </a:r>
          </a:p>
          <a:p>
            <a:pPr lvl="2"/>
            <a:r>
              <a:rPr lang="en-US" altLang="ko-KR" dirty="0"/>
              <a:t>Process A has 75 </a:t>
            </a:r>
            <a:r>
              <a:rPr lang="en-US" altLang="ko-KR" dirty="0" smtClean="0"/>
              <a:t>tickets: 0 ~ 74</a:t>
            </a:r>
          </a:p>
          <a:p>
            <a:pPr lvl="2"/>
            <a:r>
              <a:rPr lang="en-US" altLang="ko-KR" dirty="0" smtClean="0"/>
              <a:t>Process B has 25 tickets: 75 ~ 99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5" name="그룹 24"/>
          <p:cNvGrpSpPr/>
          <p:nvPr/>
        </p:nvGrpSpPr>
        <p:grpSpPr>
          <a:xfrm>
            <a:off x="971600" y="3933056"/>
            <a:ext cx="7416824" cy="679443"/>
            <a:chOff x="539552" y="4353478"/>
            <a:chExt cx="7416824" cy="679443"/>
          </a:xfrm>
        </p:grpSpPr>
        <p:sp>
          <p:nvSpPr>
            <p:cNvPr id="7" name="TextBox 6"/>
            <p:cNvSpPr txBox="1"/>
            <p:nvPr/>
          </p:nvSpPr>
          <p:spPr>
            <a:xfrm>
              <a:off x="539552" y="4353478"/>
              <a:ext cx="2376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srgbClr val="1F497D"/>
                  </a:solidFill>
                  <a:latin typeface="맑은 고딕" pitchFamily="50" charset="-127"/>
                  <a:ea typeface="맑은 고딕" pitchFamily="50" charset="-127"/>
                </a:rPr>
                <a:t>Scheduler’s winning tickets:</a:t>
              </a:r>
              <a:endParaRPr lang="ko-KR" altLang="en-US" sz="1400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7824" y="4353478"/>
              <a:ext cx="4968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63  85  70  39  76  17  29  41  36  39  10  99  68  83  63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4056" y="4725144"/>
              <a:ext cx="2376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solidFill>
                    <a:srgbClr val="1F497D"/>
                  </a:solidFill>
                  <a:latin typeface="맑은 고딕" pitchFamily="50" charset="-127"/>
                  <a:ea typeface="맑은 고딕" pitchFamily="50" charset="-127"/>
                </a:rPr>
                <a:t>Resulting scheduler:</a:t>
              </a:r>
              <a:endParaRPr lang="ko-KR" altLang="en-US" sz="1400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3958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6075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8192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0309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2426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72450" y="4720137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1479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543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6660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8777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0894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3011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5128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9362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35954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6" name="모서리가 둥근 직사각형 25"/>
          <p:cNvSpPr/>
          <p:nvPr/>
        </p:nvSpPr>
        <p:spPr>
          <a:xfrm>
            <a:off x="971600" y="5085184"/>
            <a:ext cx="7224456" cy="792088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longer these two jobs compete,</a:t>
            </a:r>
          </a:p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more likely they are to achieve the desired percentages.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3389041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Ticket Mechanisms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Ticket currency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 user allocates tickets among their own jobs in whatever currency they would like.</a:t>
            </a:r>
          </a:p>
          <a:p>
            <a:pPr lvl="1"/>
            <a:r>
              <a:rPr lang="en-US" altLang="ko-KR" dirty="0" smtClean="0"/>
              <a:t>The system converts the currency into the correct global value.</a:t>
            </a:r>
          </a:p>
          <a:p>
            <a:pPr lvl="1"/>
            <a:r>
              <a:rPr lang="en-US" altLang="ko-KR" dirty="0" smtClean="0"/>
              <a:t>Example</a:t>
            </a:r>
          </a:p>
          <a:p>
            <a:pPr lvl="2"/>
            <a:r>
              <a:rPr lang="en-US" altLang="ko-KR" dirty="0"/>
              <a:t>There are </a:t>
            </a:r>
            <a:r>
              <a:rPr lang="en-US" altLang="ko-KR" dirty="0" smtClean="0"/>
              <a:t>200 tickets (Global currency)</a:t>
            </a:r>
          </a:p>
          <a:p>
            <a:pPr lvl="2"/>
            <a:r>
              <a:rPr lang="en-US" altLang="ko-KR" dirty="0"/>
              <a:t>Process A has </a:t>
            </a:r>
            <a:r>
              <a:rPr lang="en-US" altLang="ko-KR" dirty="0" smtClean="0"/>
              <a:t>100 tickets</a:t>
            </a:r>
            <a:endParaRPr lang="en-US" altLang="ko-KR" dirty="0"/>
          </a:p>
          <a:p>
            <a:pPr lvl="2"/>
            <a:r>
              <a:rPr lang="en-US" altLang="ko-KR" dirty="0"/>
              <a:t>Process B has </a:t>
            </a:r>
            <a:r>
              <a:rPr lang="en-US" altLang="ko-KR" dirty="0" smtClean="0"/>
              <a:t>100 tickets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8318" y="4653136"/>
            <a:ext cx="5876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User A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 </a:t>
            </a:r>
            <a:r>
              <a:rPr lang="en-US" altLang="ko-KR" sz="1600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500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(A’s currency) to A1   </a:t>
            </a:r>
            <a:r>
              <a:rPr lang="en-US" altLang="ko-KR" sz="1600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(global currency)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	 </a:t>
            </a:r>
            <a:r>
              <a:rPr lang="en-US" altLang="ko-KR" sz="1600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500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(A’s currency) to A2   </a:t>
            </a:r>
            <a:r>
              <a:rPr lang="en-US" altLang="ko-KR" sz="1600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(global currency)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950" y="5435932"/>
            <a:ext cx="5868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User B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  </a:t>
            </a:r>
            <a:r>
              <a:rPr lang="en-US" altLang="ko-KR" sz="1600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10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(B’s currency) to B1  </a:t>
            </a:r>
            <a:r>
              <a:rPr lang="en-US" altLang="ko-KR" sz="1600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100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(global currency)</a:t>
            </a:r>
          </a:p>
        </p:txBody>
      </p:sp>
    </p:spTree>
    <p:extLst>
      <p:ext uri="{BB962C8B-B14F-4D97-AF65-F5344CB8AC3E}">
        <p14:creationId xmlns:p14="http://schemas.microsoft.com/office/powerpoint/2010/main" val="3702314776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Ticket </a:t>
            </a:r>
            <a:r>
              <a:rPr lang="en-US" altLang="ko-KR" dirty="0" smtClean="0"/>
              <a:t>Mechanisms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Ticket transfer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 process can temporarily </a:t>
            </a:r>
            <a:r>
              <a:rPr lang="en-US" altLang="ko-KR" u="sng" dirty="0" smtClean="0"/>
              <a:t>hand off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its tickets </a:t>
            </a:r>
            <a:r>
              <a:rPr lang="en-US" altLang="ko-KR" dirty="0" smtClean="0"/>
              <a:t>to another process.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Ticket inflation</a:t>
            </a:r>
          </a:p>
          <a:p>
            <a:pPr lvl="1"/>
            <a:r>
              <a:rPr lang="en-US" altLang="ko-KR" dirty="0" smtClean="0"/>
              <a:t>A process can </a:t>
            </a:r>
            <a:r>
              <a:rPr lang="en-US" altLang="ko-KR" u="sng" dirty="0" smtClean="0"/>
              <a:t>temporarily raise or lower</a:t>
            </a:r>
            <a:r>
              <a:rPr lang="en-US" altLang="ko-KR" dirty="0" smtClean="0"/>
              <a:t> the number of tickets is owns.</a:t>
            </a:r>
          </a:p>
          <a:p>
            <a:pPr lvl="1"/>
            <a:r>
              <a:rPr lang="en-US" altLang="ko-KR" dirty="0" smtClean="0"/>
              <a:t>If any one process needs </a:t>
            </a:r>
            <a:r>
              <a:rPr lang="en-US" altLang="ko-KR" i="1" dirty="0" smtClean="0"/>
              <a:t>more CPU time</a:t>
            </a:r>
            <a:r>
              <a:rPr lang="en-US" altLang="ko-KR" dirty="0" smtClean="0"/>
              <a:t>, it can boost its tickets.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28967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Implementation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Example: There are there processes, A, B, and C.</a:t>
            </a:r>
          </a:p>
          <a:p>
            <a:pPr lvl="1"/>
            <a:r>
              <a:rPr lang="en-US" altLang="ko-KR" dirty="0" smtClean="0"/>
              <a:t>Keep the processes in a list: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1411880" y="1984290"/>
            <a:ext cx="6184456" cy="868646"/>
            <a:chOff x="1622889" y="1556792"/>
            <a:chExt cx="6184456" cy="868646"/>
          </a:xfrm>
        </p:grpSpPr>
        <p:sp>
          <p:nvSpPr>
            <p:cNvPr id="6" name="TextBox 5"/>
            <p:cNvSpPr txBox="1"/>
            <p:nvPr/>
          </p:nvSpPr>
          <p:spPr>
            <a:xfrm>
              <a:off x="1622889" y="1844824"/>
              <a:ext cx="6447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head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8" name="직선 화살표 연결선 7"/>
            <p:cNvCxnSpPr/>
            <p:nvPr/>
          </p:nvCxnSpPr>
          <p:spPr>
            <a:xfrm>
              <a:off x="2267744" y="2029490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타원 8"/>
            <p:cNvSpPr/>
            <p:nvPr/>
          </p:nvSpPr>
          <p:spPr>
            <a:xfrm>
              <a:off x="2843808" y="1561438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Job:A</a:t>
              </a:r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Tix:100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0" name="직선 화살표 연결선 9"/>
            <p:cNvCxnSpPr/>
            <p:nvPr/>
          </p:nvCxnSpPr>
          <p:spPr>
            <a:xfrm>
              <a:off x="3719530" y="2024844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타원 10"/>
            <p:cNvSpPr/>
            <p:nvPr/>
          </p:nvSpPr>
          <p:spPr>
            <a:xfrm>
              <a:off x="4295594" y="1556792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Job:B</a:t>
              </a:r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Tix:50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2" name="직선 화살표 연결선 11"/>
            <p:cNvCxnSpPr/>
            <p:nvPr/>
          </p:nvCxnSpPr>
          <p:spPr>
            <a:xfrm>
              <a:off x="5169689" y="2024844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타원 12"/>
            <p:cNvSpPr/>
            <p:nvPr/>
          </p:nvSpPr>
          <p:spPr>
            <a:xfrm>
              <a:off x="5745753" y="1556792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Job:C</a:t>
              </a:r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Tix:250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25748" y="1844824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NULL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>
            <a:xfrm>
              <a:off x="6618475" y="2029490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직사각형 16"/>
          <p:cNvSpPr/>
          <p:nvPr/>
        </p:nvSpPr>
        <p:spPr>
          <a:xfrm>
            <a:off x="611560" y="2965008"/>
            <a:ext cx="7992888" cy="34163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counter: used to track if we’ve found the winner yet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 = 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winner: use some call to a random number generator to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 a value, between 0 and the total # of tickets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winner =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getrandom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totaltickets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current: use this to walk through the list of jobs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*current = head;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loop until the sum of ticket values is &gt; the winner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(current) {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counter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counter + current-&gt;tickets;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(counter &gt; winner)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2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break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found the winner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current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current-&gt;next;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2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’current’ is the winner: schedule it...</a:t>
            </a:r>
          </a:p>
        </p:txBody>
      </p:sp>
    </p:spTree>
    <p:extLst>
      <p:ext uri="{BB962C8B-B14F-4D97-AF65-F5344CB8AC3E}">
        <p14:creationId xmlns:p14="http://schemas.microsoft.com/office/powerpoint/2010/main" val="1238926236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Implementation (Cont.)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>
                    <a:latin typeface="Courier New" pitchFamily="49" charset="0"/>
                    <a:cs typeface="Courier New" pitchFamily="49" charset="0"/>
                  </a:rPr>
                  <a:t>U</a:t>
                </a:r>
                <a:r>
                  <a:rPr lang="en-US" altLang="ko-KR" dirty="0" smtClean="0"/>
                  <a:t>: unfairness metric</a:t>
                </a:r>
              </a:p>
              <a:p>
                <a:pPr lvl="1"/>
                <a:r>
                  <a:rPr lang="en-US" altLang="ko-KR" dirty="0" smtClean="0"/>
                  <a:t>The time the first job completes divided by the time that the second job completes.</a:t>
                </a:r>
              </a:p>
              <a:p>
                <a:r>
                  <a:rPr lang="en-US" altLang="ko-KR" dirty="0" smtClean="0"/>
                  <a:t>Example:</a:t>
                </a:r>
              </a:p>
              <a:p>
                <a:pPr lvl="1"/>
                <a:r>
                  <a:rPr lang="en-US" altLang="ko-KR" dirty="0" smtClean="0"/>
                  <a:t>There are two jobs, each jobs has runtime 10.</a:t>
                </a:r>
              </a:p>
              <a:p>
                <a:pPr lvl="2"/>
                <a:r>
                  <a:rPr lang="en-US" altLang="ko-KR" dirty="0" smtClean="0"/>
                  <a:t>First job finishes at time 10</a:t>
                </a:r>
              </a:p>
              <a:p>
                <a:pPr lvl="2"/>
                <a:r>
                  <a:rPr lang="en-US" altLang="ko-KR" dirty="0" smtClean="0"/>
                  <a:t>Second job finishes at time 20</a:t>
                </a:r>
              </a:p>
              <a:p>
                <a:pPr lvl="1"/>
                <a:r>
                  <a:rPr lang="en-US" altLang="ko-KR" b="0" dirty="0" smtClean="0">
                    <a:latin typeface="Courier New" pitchFamily="49" charset="0"/>
                    <a:cs typeface="Courier New" pitchFamily="49" charset="0"/>
                  </a:rPr>
                  <a:t>U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=0.5</m:t>
                    </m:r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>
                    <a:latin typeface="Courier New" pitchFamily="49" charset="0"/>
                    <a:cs typeface="Courier New" pitchFamily="49" charset="0"/>
                  </a:rPr>
                  <a:t>U</a:t>
                </a:r>
                <a:r>
                  <a:rPr lang="en-US" altLang="ko-KR" dirty="0" smtClean="0"/>
                  <a:t> will be close to 1 when both jobs finish at nearly the same time.</a:t>
                </a:r>
                <a:endParaRPr lang="en-US" altLang="ko-KR" dirty="0"/>
              </a:p>
              <a:p>
                <a:pPr lvl="1"/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71850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Lottery Fairness Study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are two jobs.</a:t>
            </a:r>
          </a:p>
          <a:p>
            <a:pPr lvl="1"/>
            <a:r>
              <a:rPr lang="en-US" altLang="ko-KR" dirty="0" smtClean="0"/>
              <a:t>Each jobs has the same number of tickets (100).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3672408" cy="332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모서리가 둥근 직사각형 6"/>
          <p:cNvSpPr/>
          <p:nvPr/>
        </p:nvSpPr>
        <p:spPr>
          <a:xfrm>
            <a:off x="1547664" y="5517232"/>
            <a:ext cx="6408712" cy="792088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When the job length is not very long,</a:t>
            </a:r>
          </a:p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average unfairness can be 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quite severe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3669746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101590</TotalTime>
  <Words>653</Words>
  <Application>Microsoft Office PowerPoint</Application>
  <PresentationFormat>화면 슬라이드 쇼(4:3)</PresentationFormat>
  <Paragraphs>189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3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Cambria Math</vt:lpstr>
      <vt:lpstr>Courier New</vt:lpstr>
      <vt:lpstr>Wingdings</vt:lpstr>
      <vt:lpstr>양식_공청회_발표자료-총괄-양식</vt:lpstr>
      <vt:lpstr>PowerPoint 프레젠테이션</vt:lpstr>
      <vt:lpstr>Proportional Share Scheduler</vt:lpstr>
      <vt:lpstr>Basic Concept</vt:lpstr>
      <vt:lpstr>Lottery scheduling</vt:lpstr>
      <vt:lpstr>Ticket Mechanisms</vt:lpstr>
      <vt:lpstr>Ticket Mechanisms (Cont.)</vt:lpstr>
      <vt:lpstr>Implementation</vt:lpstr>
      <vt:lpstr>Implementation (Cont.)</vt:lpstr>
      <vt:lpstr>Lottery Fairness Study</vt:lpstr>
      <vt:lpstr>Stride Scheduling</vt:lpstr>
      <vt:lpstr>Stride Scheduling Example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4018</cp:revision>
  <cp:lastPrinted>2015-03-03T01:48:46Z</cp:lastPrinted>
  <dcterms:created xsi:type="dcterms:W3CDTF">2011-05-01T06:09:10Z</dcterms:created>
  <dcterms:modified xsi:type="dcterms:W3CDTF">2016-03-07T09:02:24Z</dcterms:modified>
</cp:coreProperties>
</file>