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361" autoAdjust="0"/>
    <p:restoredTop sz="91841" autoAdjust="0"/>
  </p:normalViewPr>
  <p:slideViewPr>
    <p:cSldViewPr>
      <p:cViewPr varScale="1">
        <p:scale>
          <a:sx n="112" d="100"/>
          <a:sy n="112" d="100"/>
        </p:scale>
        <p:origin x="49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66312"/>
    </p:cViewPr>
  </p:sorterViewPr>
  <p:notesViewPr>
    <p:cSldViewPr>
      <p:cViewPr varScale="1">
        <p:scale>
          <a:sx n="92" d="100"/>
          <a:sy n="92" d="100"/>
        </p:scale>
        <p:origin x="-3540" y="-96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2016-06-15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2126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24" name="TextBox 23"/>
          <p:cNvSpPr txBox="1"/>
          <p:nvPr userDrawn="1"/>
        </p:nvSpPr>
        <p:spPr>
          <a:xfrm>
            <a:off x="1026585" y="3789040"/>
            <a:ext cx="700309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0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Hanyang</a:t>
            </a:r>
            <a:r>
              <a:rPr kumimoji="1" lang="en-US" altLang="ko-KR" sz="20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 University</a:t>
            </a:r>
          </a:p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Embedded Software Systems Lab.</a:t>
            </a:r>
          </a:p>
        </p:txBody>
      </p:sp>
      <p:pic>
        <p:nvPicPr>
          <p:cNvPr id="26" name="그림 2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336" y="4608512"/>
            <a:ext cx="1268760" cy="1268760"/>
          </a:xfrm>
          <a:prstGeom prst="rect">
            <a:avLst/>
          </a:prstGeom>
        </p:spPr>
      </p:pic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851920" y="6042774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1600" b="1" baseline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1600" b="1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67CE88D4-05DC-458F-BF98-840D2A089ECA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2016-06-15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8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25812BA3-FB4E-4EED-95A9-A653D21B104A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2016-06-15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16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313" y="6562725"/>
            <a:ext cx="1285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DBD820-6092-4A1E-9952-AD76E87230A4}" type="datetime1">
              <a:rPr kumimoji="1" lang="ko-KR" altLang="en-US" smtClean="0">
                <a:solidFill>
                  <a:srgbClr val="1F497D">
                    <a:lumMod val="50000"/>
                  </a:srgbClr>
                </a:solidFill>
              </a:rPr>
              <a:t>2016-06-15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mtClean="0">
                <a:solidFill>
                  <a:prstClr val="black"/>
                </a:solidFill>
              </a:rPr>
              <a:t>Youjip Won</a:t>
            </a:r>
            <a:endParaRPr kumimoji="1" lang="ko-KR" altLang="en-US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7.png"/><Relationship Id="rId7" Type="http://schemas.openxmlformats.org/officeDocument/2006/relationships/image" Target="../media/image2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텍스트 개체 틀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10. Multiprocessor Scheduling (Advanced)</a:t>
            </a:r>
          </a:p>
          <a:p>
            <a:pPr lvl="0"/>
            <a:r>
              <a:rPr lang="en-US" altLang="ko-KR" sz="1600" dirty="0">
                <a:solidFill>
                  <a:srgbClr val="1F497D">
                    <a:lumMod val="50000"/>
                  </a:srgbClr>
                </a:solidFill>
              </a:rPr>
              <a:t>Operating System: Three Easy </a:t>
            </a:r>
            <a:r>
              <a:rPr lang="en-US" altLang="ko-KR" sz="1600" dirty="0" smtClean="0">
                <a:solidFill>
                  <a:srgbClr val="1F497D">
                    <a:lumMod val="50000"/>
                  </a:srgbClr>
                </a:solidFill>
              </a:rPr>
              <a:t>Pieces</a:t>
            </a:r>
            <a:endParaRPr lang="ko-KR" altLang="en-US" sz="1600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41742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Single queue Multiprocessor </a:t>
            </a:r>
            <a:r>
              <a:rPr lang="en-US" altLang="ko-KR" dirty="0"/>
              <a:t>S</a:t>
            </a:r>
            <a:r>
              <a:rPr lang="en-US" altLang="ko-KR" dirty="0" smtClean="0"/>
              <a:t>cheduling (SQMS)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Put all jobs that need to be scheduled into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a single queue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Each CPU simply picks the next job from the globally shared queue.</a:t>
            </a:r>
          </a:p>
          <a:p>
            <a:pPr lvl="1"/>
            <a:r>
              <a:rPr lang="en-US" altLang="ko-KR" dirty="0" smtClean="0"/>
              <a:t>Cons:</a:t>
            </a:r>
          </a:p>
          <a:p>
            <a:pPr lvl="2"/>
            <a:r>
              <a:rPr lang="en-US" altLang="ko-KR" dirty="0" smtClean="0"/>
              <a:t>Some form of </a:t>
            </a:r>
            <a:r>
              <a:rPr lang="en-US" altLang="ko-KR" b="1" dirty="0" smtClean="0"/>
              <a:t>locking</a:t>
            </a:r>
            <a:r>
              <a:rPr lang="en-US" altLang="ko-KR" dirty="0" smtClean="0"/>
              <a:t> have to be inserted </a:t>
            </a:r>
            <a:r>
              <a:rPr lang="en-US" altLang="ko-KR" dirty="0" smtClean="0">
                <a:sym typeface="Wingdings" pitchFamily="2" charset="2"/>
              </a:rPr>
              <a:t> </a:t>
            </a:r>
            <a:r>
              <a:rPr lang="en-US" altLang="ko-KR" dirty="0" smtClean="0">
                <a:solidFill>
                  <a:srgbClr val="FF0000"/>
                </a:solidFill>
              </a:rPr>
              <a:t>Lack of scalability</a:t>
            </a:r>
          </a:p>
          <a:p>
            <a:pPr lvl="2"/>
            <a:r>
              <a:rPr lang="en-US" altLang="ko-KR" dirty="0" smtClean="0">
                <a:solidFill>
                  <a:srgbClr val="FF0000"/>
                </a:solidFill>
              </a:rPr>
              <a:t>Cache affinity</a:t>
            </a:r>
          </a:p>
          <a:p>
            <a:pPr lvl="2"/>
            <a:r>
              <a:rPr lang="en-US" altLang="ko-KR" dirty="0" smtClean="0"/>
              <a:t>Example:</a:t>
            </a:r>
          </a:p>
          <a:p>
            <a:pPr lvl="2"/>
            <a:endParaRPr lang="en-US" altLang="ko-KR" dirty="0"/>
          </a:p>
          <a:p>
            <a:pPr lvl="2"/>
            <a:r>
              <a:rPr lang="en-US" altLang="ko-KR" dirty="0" smtClean="0"/>
              <a:t>Possible job scheduler across CPUs:</a:t>
            </a:r>
          </a:p>
          <a:p>
            <a:pPr lvl="2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23" name="그룹 22"/>
          <p:cNvGrpSpPr/>
          <p:nvPr/>
        </p:nvGrpSpPr>
        <p:grpSpPr>
          <a:xfrm>
            <a:off x="1835696" y="3629394"/>
            <a:ext cx="5725374" cy="375670"/>
            <a:chOff x="1331640" y="3701402"/>
            <a:chExt cx="5725374" cy="375670"/>
          </a:xfrm>
        </p:grpSpPr>
        <p:sp>
          <p:nvSpPr>
            <p:cNvPr id="7" name="TextBox 6"/>
            <p:cNvSpPr txBox="1"/>
            <p:nvPr/>
          </p:nvSpPr>
          <p:spPr>
            <a:xfrm>
              <a:off x="1331640" y="3717032"/>
              <a:ext cx="80182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Queue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8" name="직선 화살표 연결선 7"/>
            <p:cNvCxnSpPr/>
            <p:nvPr/>
          </p:nvCxnSpPr>
          <p:spPr>
            <a:xfrm>
              <a:off x="2056735" y="3897148"/>
              <a:ext cx="57606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타원 8"/>
            <p:cNvSpPr/>
            <p:nvPr/>
          </p:nvSpPr>
          <p:spPr>
            <a:xfrm>
              <a:off x="2632799" y="3701787"/>
              <a:ext cx="359944" cy="35994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A</a:t>
              </a:r>
              <a:endParaRPr lang="ko-KR" altLang="en-US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10" name="직선 화살표 연결선 9"/>
            <p:cNvCxnSpPr/>
            <p:nvPr/>
          </p:nvCxnSpPr>
          <p:spPr>
            <a:xfrm>
              <a:off x="3003454" y="3892502"/>
              <a:ext cx="360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6375417" y="3712482"/>
              <a:ext cx="68159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NULL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15" name="직선 화살표 연결선 14"/>
            <p:cNvCxnSpPr/>
            <p:nvPr/>
          </p:nvCxnSpPr>
          <p:spPr>
            <a:xfrm>
              <a:off x="5868144" y="3897148"/>
              <a:ext cx="57606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타원 15"/>
            <p:cNvSpPr/>
            <p:nvPr/>
          </p:nvSpPr>
          <p:spPr>
            <a:xfrm>
              <a:off x="3347864" y="3701498"/>
              <a:ext cx="359944" cy="359944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B</a:t>
              </a:r>
              <a:endParaRPr lang="ko-KR" altLang="en-US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17" name="직선 화살표 연결선 16"/>
            <p:cNvCxnSpPr/>
            <p:nvPr/>
          </p:nvCxnSpPr>
          <p:spPr>
            <a:xfrm>
              <a:off x="3718519" y="3892213"/>
              <a:ext cx="360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타원 17"/>
            <p:cNvSpPr/>
            <p:nvPr/>
          </p:nvSpPr>
          <p:spPr>
            <a:xfrm>
              <a:off x="4067944" y="3701402"/>
              <a:ext cx="359944" cy="35994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C</a:t>
              </a:r>
              <a:endParaRPr lang="ko-KR" altLang="en-US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19" name="직선 화살표 연결선 18"/>
            <p:cNvCxnSpPr/>
            <p:nvPr/>
          </p:nvCxnSpPr>
          <p:spPr>
            <a:xfrm>
              <a:off x="4438599" y="3892117"/>
              <a:ext cx="360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타원 19"/>
            <p:cNvSpPr/>
            <p:nvPr/>
          </p:nvSpPr>
          <p:spPr>
            <a:xfrm>
              <a:off x="4788024" y="3701498"/>
              <a:ext cx="359944" cy="359944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D</a:t>
              </a:r>
              <a:endParaRPr lang="ko-KR" altLang="en-US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21" name="직선 화살표 연결선 20"/>
            <p:cNvCxnSpPr/>
            <p:nvPr/>
          </p:nvCxnSpPr>
          <p:spPr>
            <a:xfrm>
              <a:off x="5158679" y="3892213"/>
              <a:ext cx="360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타원 21"/>
            <p:cNvSpPr/>
            <p:nvPr/>
          </p:nvSpPr>
          <p:spPr>
            <a:xfrm>
              <a:off x="5508104" y="3717128"/>
              <a:ext cx="359944" cy="359944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E</a:t>
              </a:r>
              <a:endParaRPr lang="ko-KR" altLang="en-US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2340758" y="4512599"/>
            <a:ext cx="6896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CPU0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25" name="표 24"/>
          <p:cNvGraphicFramePr>
            <a:graphicFrameLocks noGrp="1"/>
          </p:cNvGraphicFramePr>
          <p:nvPr>
            <p:extLst/>
          </p:nvPr>
        </p:nvGraphicFramePr>
        <p:xfrm>
          <a:off x="3101119" y="4501305"/>
          <a:ext cx="2054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0952"/>
                <a:gridCol w="410952"/>
                <a:gridCol w="410952"/>
                <a:gridCol w="410952"/>
                <a:gridCol w="410952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E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C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2340758" y="4944647"/>
            <a:ext cx="6896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CPU1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27" name="표 26"/>
          <p:cNvGraphicFramePr>
            <a:graphicFrameLocks noGrp="1"/>
          </p:cNvGraphicFramePr>
          <p:nvPr>
            <p:extLst/>
          </p:nvPr>
        </p:nvGraphicFramePr>
        <p:xfrm>
          <a:off x="3101119" y="4933353"/>
          <a:ext cx="2054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0952"/>
                <a:gridCol w="410952"/>
                <a:gridCol w="410952"/>
                <a:gridCol w="410952"/>
                <a:gridCol w="410952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E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C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2339752" y="5376695"/>
            <a:ext cx="6896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CPU2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29" name="표 28"/>
          <p:cNvGraphicFramePr>
            <a:graphicFrameLocks noGrp="1"/>
          </p:cNvGraphicFramePr>
          <p:nvPr>
            <p:extLst/>
          </p:nvPr>
        </p:nvGraphicFramePr>
        <p:xfrm>
          <a:off x="3100113" y="5365401"/>
          <a:ext cx="2054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0952"/>
                <a:gridCol w="410952"/>
                <a:gridCol w="410952"/>
                <a:gridCol w="410952"/>
                <a:gridCol w="410952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C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E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2340758" y="5805758"/>
            <a:ext cx="6896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CPU3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31" name="표 30"/>
          <p:cNvGraphicFramePr>
            <a:graphicFrameLocks noGrp="1"/>
          </p:cNvGraphicFramePr>
          <p:nvPr>
            <p:extLst/>
          </p:nvPr>
        </p:nvGraphicFramePr>
        <p:xfrm>
          <a:off x="3101119" y="5794464"/>
          <a:ext cx="2054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0952"/>
                <a:gridCol w="410952"/>
                <a:gridCol w="410952"/>
                <a:gridCol w="410952"/>
                <a:gridCol w="410952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C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E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5227887" y="4509120"/>
            <a:ext cx="1841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 (repeat) …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242725" y="4941168"/>
            <a:ext cx="1841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 (repeat) …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258355" y="5373216"/>
            <a:ext cx="1841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 (repeat) …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258355" y="5826750"/>
            <a:ext cx="1841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 (repeat) …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62427810"/>
      </p:ext>
    </p:extLst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Scheduling Example with </a:t>
            </a:r>
            <a:r>
              <a:rPr lang="en-US" altLang="ko-KR" dirty="0"/>
              <a:t>C</a:t>
            </a:r>
            <a:r>
              <a:rPr lang="en-US" altLang="ko-KR" dirty="0" smtClean="0"/>
              <a:t>ache affinity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u="sng" dirty="0"/>
              <a:t>Preserving affinity</a:t>
            </a:r>
            <a:r>
              <a:rPr lang="en-US" altLang="ko-KR" dirty="0"/>
              <a:t> for most</a:t>
            </a:r>
            <a:endParaRPr lang="ko-KR" altLang="en-US" dirty="0"/>
          </a:p>
          <a:p>
            <a:pPr lvl="2"/>
            <a:r>
              <a:rPr lang="en-US" altLang="ko-KR" dirty="0" smtClean="0"/>
              <a:t>Jobs A through D are not moved across processors.</a:t>
            </a:r>
          </a:p>
          <a:p>
            <a:pPr lvl="2"/>
            <a:r>
              <a:rPr lang="en-US" altLang="ko-KR" dirty="0" smtClean="0"/>
              <a:t>Only job e Migrating from CPU to CPU.</a:t>
            </a:r>
          </a:p>
          <a:p>
            <a:pPr lvl="1"/>
            <a:r>
              <a:rPr lang="en-US" altLang="ko-KR" dirty="0" smtClean="0"/>
              <a:t>Implementing such a scheme can be </a:t>
            </a:r>
            <a:r>
              <a:rPr lang="en-US" altLang="ko-KR" b="1" dirty="0" smtClean="0"/>
              <a:t>complex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6" name="그룹 5"/>
          <p:cNvGrpSpPr/>
          <p:nvPr/>
        </p:nvGrpSpPr>
        <p:grpSpPr>
          <a:xfrm>
            <a:off x="1835696" y="1253130"/>
            <a:ext cx="5725374" cy="375670"/>
            <a:chOff x="1331640" y="3701402"/>
            <a:chExt cx="5725374" cy="375670"/>
          </a:xfrm>
        </p:grpSpPr>
        <p:sp>
          <p:nvSpPr>
            <p:cNvPr id="7" name="TextBox 6"/>
            <p:cNvSpPr txBox="1"/>
            <p:nvPr/>
          </p:nvSpPr>
          <p:spPr>
            <a:xfrm>
              <a:off x="1331640" y="3717032"/>
              <a:ext cx="80182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Queue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8" name="직선 화살표 연결선 7"/>
            <p:cNvCxnSpPr/>
            <p:nvPr/>
          </p:nvCxnSpPr>
          <p:spPr>
            <a:xfrm>
              <a:off x="2056735" y="3897148"/>
              <a:ext cx="57606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타원 8"/>
            <p:cNvSpPr/>
            <p:nvPr/>
          </p:nvSpPr>
          <p:spPr>
            <a:xfrm>
              <a:off x="2632799" y="3701787"/>
              <a:ext cx="359944" cy="35994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A</a:t>
              </a:r>
              <a:endParaRPr lang="ko-KR" altLang="en-US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10" name="직선 화살표 연결선 9"/>
            <p:cNvCxnSpPr/>
            <p:nvPr/>
          </p:nvCxnSpPr>
          <p:spPr>
            <a:xfrm>
              <a:off x="3003454" y="3892502"/>
              <a:ext cx="360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6375417" y="3712482"/>
              <a:ext cx="68159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NULL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12" name="직선 화살표 연결선 11"/>
            <p:cNvCxnSpPr/>
            <p:nvPr/>
          </p:nvCxnSpPr>
          <p:spPr>
            <a:xfrm>
              <a:off x="5868144" y="3897148"/>
              <a:ext cx="57606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타원 12"/>
            <p:cNvSpPr/>
            <p:nvPr/>
          </p:nvSpPr>
          <p:spPr>
            <a:xfrm>
              <a:off x="3347864" y="3701498"/>
              <a:ext cx="359944" cy="359944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B</a:t>
              </a:r>
              <a:endParaRPr lang="ko-KR" altLang="en-US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14" name="직선 화살표 연결선 13"/>
            <p:cNvCxnSpPr/>
            <p:nvPr/>
          </p:nvCxnSpPr>
          <p:spPr>
            <a:xfrm>
              <a:off x="3718519" y="3892213"/>
              <a:ext cx="360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타원 14"/>
            <p:cNvSpPr/>
            <p:nvPr/>
          </p:nvSpPr>
          <p:spPr>
            <a:xfrm>
              <a:off x="4067944" y="3701402"/>
              <a:ext cx="359944" cy="35994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C</a:t>
              </a:r>
              <a:endParaRPr lang="ko-KR" altLang="en-US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16" name="직선 화살표 연결선 15"/>
            <p:cNvCxnSpPr/>
            <p:nvPr/>
          </p:nvCxnSpPr>
          <p:spPr>
            <a:xfrm>
              <a:off x="4438599" y="3892117"/>
              <a:ext cx="360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타원 16"/>
            <p:cNvSpPr/>
            <p:nvPr/>
          </p:nvSpPr>
          <p:spPr>
            <a:xfrm>
              <a:off x="4788024" y="3701498"/>
              <a:ext cx="359944" cy="359944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D</a:t>
              </a:r>
              <a:endParaRPr lang="ko-KR" altLang="en-US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18" name="직선 화살표 연결선 17"/>
            <p:cNvCxnSpPr/>
            <p:nvPr/>
          </p:nvCxnSpPr>
          <p:spPr>
            <a:xfrm>
              <a:off x="5158679" y="3892213"/>
              <a:ext cx="360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타원 18"/>
            <p:cNvSpPr/>
            <p:nvPr/>
          </p:nvSpPr>
          <p:spPr>
            <a:xfrm>
              <a:off x="5508104" y="3717128"/>
              <a:ext cx="359944" cy="359944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E</a:t>
              </a:r>
              <a:endParaRPr lang="ko-KR" altLang="en-US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548967" y="2000134"/>
            <a:ext cx="6896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CPU0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21" name="표 20"/>
          <p:cNvGraphicFramePr>
            <a:graphicFrameLocks noGrp="1"/>
          </p:cNvGraphicFramePr>
          <p:nvPr>
            <p:extLst/>
          </p:nvPr>
        </p:nvGraphicFramePr>
        <p:xfrm>
          <a:off x="3309328" y="1988840"/>
          <a:ext cx="2054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0952"/>
                <a:gridCol w="410952"/>
                <a:gridCol w="410952"/>
                <a:gridCol w="410952"/>
                <a:gridCol w="410952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E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2548967" y="2432182"/>
            <a:ext cx="6896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CPU1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23" name="표 22"/>
          <p:cNvGraphicFramePr>
            <a:graphicFrameLocks noGrp="1"/>
          </p:cNvGraphicFramePr>
          <p:nvPr>
            <p:extLst/>
          </p:nvPr>
        </p:nvGraphicFramePr>
        <p:xfrm>
          <a:off x="3309328" y="2420888"/>
          <a:ext cx="2054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0952"/>
                <a:gridCol w="410952"/>
                <a:gridCol w="410952"/>
                <a:gridCol w="410952"/>
                <a:gridCol w="410952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E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2547961" y="2864230"/>
            <a:ext cx="6896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CPU2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25" name="표 24"/>
          <p:cNvGraphicFramePr>
            <a:graphicFrameLocks noGrp="1"/>
          </p:cNvGraphicFramePr>
          <p:nvPr>
            <p:extLst/>
          </p:nvPr>
        </p:nvGraphicFramePr>
        <p:xfrm>
          <a:off x="3308322" y="2852936"/>
          <a:ext cx="2054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0952"/>
                <a:gridCol w="410952"/>
                <a:gridCol w="410952"/>
                <a:gridCol w="410952"/>
                <a:gridCol w="410952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C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C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C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E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C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2548967" y="3293293"/>
            <a:ext cx="6896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CPU3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27" name="표 26"/>
          <p:cNvGraphicFramePr>
            <a:graphicFrameLocks noGrp="1"/>
          </p:cNvGraphicFramePr>
          <p:nvPr>
            <p:extLst/>
          </p:nvPr>
        </p:nvGraphicFramePr>
        <p:xfrm>
          <a:off x="3309328" y="3281999"/>
          <a:ext cx="20547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0952"/>
                <a:gridCol w="410952"/>
                <a:gridCol w="410952"/>
                <a:gridCol w="410952"/>
                <a:gridCol w="410952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E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5436096" y="1996655"/>
            <a:ext cx="1841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 (repeat) …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450934" y="2428703"/>
            <a:ext cx="1841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 (repeat) …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466564" y="2860751"/>
            <a:ext cx="1841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 (repeat) …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466564" y="3314285"/>
            <a:ext cx="1841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 (repeat) …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46983497"/>
      </p:ext>
    </p:extLst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Multi-queue </a:t>
            </a:r>
            <a:r>
              <a:rPr lang="en-US" altLang="ko-KR" dirty="0"/>
              <a:t>M</a:t>
            </a:r>
            <a:r>
              <a:rPr lang="en-US" altLang="ko-KR" dirty="0" smtClean="0"/>
              <a:t>ultiprocessor </a:t>
            </a:r>
            <a:r>
              <a:rPr lang="en-US" altLang="ko-KR" dirty="0"/>
              <a:t>S</a:t>
            </a:r>
            <a:r>
              <a:rPr lang="en-US" altLang="ko-KR" dirty="0" smtClean="0"/>
              <a:t>cheduling (MQMS)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MQMS consists of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multiple scheduling queues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Each queue will follow a particular scheduling discipline.</a:t>
            </a:r>
          </a:p>
          <a:p>
            <a:pPr lvl="1"/>
            <a:r>
              <a:rPr lang="en-US" altLang="ko-KR" dirty="0" smtClean="0"/>
              <a:t>When a job enters the system, it is placed on </a:t>
            </a:r>
            <a:r>
              <a:rPr lang="en-US" altLang="ko-KR" b="1" dirty="0" smtClean="0"/>
              <a:t>exactly one </a:t>
            </a:r>
            <a:r>
              <a:rPr lang="en-US" altLang="ko-KR" dirty="0" smtClean="0"/>
              <a:t>scheduling queue.</a:t>
            </a:r>
          </a:p>
          <a:p>
            <a:pPr lvl="1"/>
            <a:r>
              <a:rPr lang="en-US" altLang="ko-KR" dirty="0" smtClean="0"/>
              <a:t>Avoid the problems of </a:t>
            </a:r>
            <a:r>
              <a:rPr lang="en-US" altLang="ko-KR" u="sng" dirty="0" smtClean="0"/>
              <a:t>information sharing</a:t>
            </a:r>
            <a:r>
              <a:rPr lang="en-US" altLang="ko-KR" dirty="0" smtClean="0"/>
              <a:t> and </a:t>
            </a:r>
            <a:r>
              <a:rPr lang="en-US" altLang="ko-KR" u="sng" dirty="0" smtClean="0"/>
              <a:t>synchronization</a:t>
            </a:r>
            <a:r>
              <a:rPr lang="en-US" altLang="ko-KR" dirty="0" smtClean="0"/>
              <a:t>.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253560"/>
      </p:ext>
    </p:extLst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MQMS Example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With </a:t>
            </a:r>
            <a:r>
              <a:rPr lang="en-US" altLang="ko-KR" b="1" dirty="0" smtClean="0"/>
              <a:t>round robin</a:t>
            </a:r>
            <a:r>
              <a:rPr lang="en-US" altLang="ko-KR" dirty="0" smtClean="0"/>
              <a:t>, the system might produce a schedule that looks like this: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79712" y="2341065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Q0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8" name="직선 화살표 연결선 7"/>
          <p:cNvCxnSpPr/>
          <p:nvPr/>
        </p:nvCxnSpPr>
        <p:spPr>
          <a:xfrm>
            <a:off x="2416871" y="2521181"/>
            <a:ext cx="576064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타원 8"/>
          <p:cNvSpPr/>
          <p:nvPr/>
        </p:nvSpPr>
        <p:spPr>
          <a:xfrm>
            <a:off x="2992935" y="2325820"/>
            <a:ext cx="359944" cy="359944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A</a:t>
            </a:r>
            <a:endParaRPr lang="ko-KR" altLang="en-US" sz="14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14" name="직선 화살표 연결선 13"/>
          <p:cNvCxnSpPr/>
          <p:nvPr/>
        </p:nvCxnSpPr>
        <p:spPr>
          <a:xfrm>
            <a:off x="5412715" y="2516246"/>
            <a:ext cx="57600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타원 14"/>
          <p:cNvSpPr/>
          <p:nvPr/>
        </p:nvSpPr>
        <p:spPr>
          <a:xfrm>
            <a:off x="5975418" y="2325435"/>
            <a:ext cx="359944" cy="35994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B</a:t>
            </a:r>
            <a:endParaRPr lang="ko-KR" altLang="en-US" sz="14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16" name="직선 화살표 연결선 15"/>
          <p:cNvCxnSpPr/>
          <p:nvPr/>
        </p:nvCxnSpPr>
        <p:spPr>
          <a:xfrm>
            <a:off x="6346073" y="2516150"/>
            <a:ext cx="36000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타원 16"/>
          <p:cNvSpPr/>
          <p:nvPr/>
        </p:nvSpPr>
        <p:spPr>
          <a:xfrm>
            <a:off x="6695498" y="2325531"/>
            <a:ext cx="359944" cy="35994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D</a:t>
            </a:r>
            <a:endParaRPr lang="ko-KR" altLang="en-US" sz="14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15616" y="3152262"/>
            <a:ext cx="6896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CPU0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15616" y="3701402"/>
            <a:ext cx="6896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CPU1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78920" y="2341065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Q1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34" name="표 33"/>
          <p:cNvGraphicFramePr>
            <a:graphicFrameLocks noGrp="1"/>
          </p:cNvGraphicFramePr>
          <p:nvPr>
            <p:extLst/>
          </p:nvPr>
        </p:nvGraphicFramePr>
        <p:xfrm>
          <a:off x="1907708" y="3140968"/>
          <a:ext cx="532858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4049"/>
                <a:gridCol w="444049"/>
                <a:gridCol w="444049"/>
                <a:gridCol w="444049"/>
                <a:gridCol w="444049"/>
                <a:gridCol w="444049"/>
                <a:gridCol w="444049"/>
                <a:gridCol w="444049"/>
                <a:gridCol w="444049"/>
                <a:gridCol w="444049"/>
                <a:gridCol w="444049"/>
                <a:gridCol w="444049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C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C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C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>
                          <a:latin typeface="맑은 고딕" pitchFamily="50" charset="-127"/>
                          <a:ea typeface="맑은 고딕" pitchFamily="50" charset="-127"/>
                        </a:rPr>
                        <a:t>C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>
                          <a:latin typeface="맑은 고딕" pitchFamily="50" charset="-127"/>
                          <a:ea typeface="맑은 고딕" pitchFamily="50" charset="-127"/>
                        </a:rPr>
                        <a:t>C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C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5" name="표 34"/>
          <p:cNvGraphicFramePr>
            <a:graphicFrameLocks noGrp="1"/>
          </p:cNvGraphicFramePr>
          <p:nvPr>
            <p:extLst/>
          </p:nvPr>
        </p:nvGraphicFramePr>
        <p:xfrm>
          <a:off x="1907704" y="3706232"/>
          <a:ext cx="532858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4049"/>
                <a:gridCol w="444049"/>
                <a:gridCol w="444049"/>
                <a:gridCol w="444049"/>
                <a:gridCol w="444049"/>
                <a:gridCol w="444049"/>
                <a:gridCol w="444049"/>
                <a:gridCol w="444049"/>
                <a:gridCol w="444049"/>
                <a:gridCol w="444049"/>
                <a:gridCol w="444049"/>
                <a:gridCol w="444049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6" name="모서리가 둥근 직사각형 35"/>
          <p:cNvSpPr/>
          <p:nvPr/>
        </p:nvSpPr>
        <p:spPr>
          <a:xfrm>
            <a:off x="1242151" y="5085184"/>
            <a:ext cx="6582780" cy="720080"/>
          </a:xfrm>
          <a:prstGeom prst="roundRect">
            <a:avLst>
              <a:gd name="adj" fmla="val 14582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MQMS provides more </a:t>
            </a:r>
            <a:r>
              <a:rPr lang="en-US" altLang="ko-KR" b="1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scalability</a:t>
            </a:r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and </a:t>
            </a:r>
            <a:r>
              <a:rPr lang="en-US" altLang="ko-KR" b="1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cache affinity</a:t>
            </a:r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en-US" altLang="ko-KR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236296" y="3090446"/>
            <a:ext cx="360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236296" y="3666510"/>
            <a:ext cx="360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9" name="직선 화살표 연결선 38"/>
          <p:cNvCxnSpPr/>
          <p:nvPr/>
        </p:nvCxnSpPr>
        <p:spPr>
          <a:xfrm>
            <a:off x="3355679" y="2516150"/>
            <a:ext cx="36000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타원 39"/>
          <p:cNvSpPr/>
          <p:nvPr/>
        </p:nvSpPr>
        <p:spPr>
          <a:xfrm>
            <a:off x="3705104" y="2325531"/>
            <a:ext cx="359944" cy="35994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C</a:t>
            </a:r>
            <a:endParaRPr lang="ko-KR" altLang="en-US" sz="14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687972"/>
      </p:ext>
    </p:extLst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Load Imbalance issue of MQMS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After job C in Q0 finishes: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After job A in Q0 finishes: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79712" y="1500414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Q0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7" name="직선 화살표 연결선 6"/>
          <p:cNvCxnSpPr/>
          <p:nvPr/>
        </p:nvCxnSpPr>
        <p:spPr>
          <a:xfrm>
            <a:off x="2416871" y="1680530"/>
            <a:ext cx="576064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타원 7"/>
          <p:cNvSpPr/>
          <p:nvPr/>
        </p:nvSpPr>
        <p:spPr>
          <a:xfrm>
            <a:off x="2992935" y="1485169"/>
            <a:ext cx="359944" cy="359944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A</a:t>
            </a:r>
            <a:endParaRPr lang="ko-KR" altLang="en-US" sz="14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11" name="직선 화살표 연결선 10"/>
          <p:cNvCxnSpPr/>
          <p:nvPr/>
        </p:nvCxnSpPr>
        <p:spPr>
          <a:xfrm>
            <a:off x="5412715" y="1675595"/>
            <a:ext cx="57600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타원 11"/>
          <p:cNvSpPr/>
          <p:nvPr/>
        </p:nvSpPr>
        <p:spPr>
          <a:xfrm>
            <a:off x="5975418" y="1484784"/>
            <a:ext cx="359944" cy="35994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B</a:t>
            </a:r>
            <a:endParaRPr lang="ko-KR" altLang="en-US" sz="14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13" name="직선 화살표 연결선 12"/>
          <p:cNvCxnSpPr/>
          <p:nvPr/>
        </p:nvCxnSpPr>
        <p:spPr>
          <a:xfrm>
            <a:off x="6346073" y="1675499"/>
            <a:ext cx="36000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타원 13"/>
          <p:cNvSpPr/>
          <p:nvPr/>
        </p:nvSpPr>
        <p:spPr>
          <a:xfrm>
            <a:off x="6695498" y="1484880"/>
            <a:ext cx="359944" cy="35994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D</a:t>
            </a:r>
            <a:endParaRPr lang="ko-KR" altLang="en-US" sz="14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15616" y="2050656"/>
            <a:ext cx="6896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CPU0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15616" y="2477266"/>
            <a:ext cx="6896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CPU1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78920" y="1500414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Q1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18" name="표 17"/>
          <p:cNvGraphicFramePr>
            <a:graphicFrameLocks noGrp="1"/>
          </p:cNvGraphicFramePr>
          <p:nvPr>
            <p:extLst/>
          </p:nvPr>
        </p:nvGraphicFramePr>
        <p:xfrm>
          <a:off x="1907708" y="2039362"/>
          <a:ext cx="532858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4049"/>
                <a:gridCol w="444049"/>
                <a:gridCol w="444049"/>
                <a:gridCol w="444049"/>
                <a:gridCol w="444049"/>
                <a:gridCol w="444049"/>
                <a:gridCol w="444049"/>
                <a:gridCol w="444049"/>
                <a:gridCol w="444049"/>
                <a:gridCol w="444049"/>
                <a:gridCol w="444049"/>
                <a:gridCol w="444049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표 18"/>
          <p:cNvGraphicFramePr>
            <a:graphicFrameLocks noGrp="1"/>
          </p:cNvGraphicFramePr>
          <p:nvPr>
            <p:extLst/>
          </p:nvPr>
        </p:nvGraphicFramePr>
        <p:xfrm>
          <a:off x="1907704" y="2482096"/>
          <a:ext cx="532858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4049"/>
                <a:gridCol w="444049"/>
                <a:gridCol w="444049"/>
                <a:gridCol w="444049"/>
                <a:gridCol w="444049"/>
                <a:gridCol w="444049"/>
                <a:gridCol w="444049"/>
                <a:gridCol w="444049"/>
                <a:gridCol w="444049"/>
                <a:gridCol w="444049"/>
                <a:gridCol w="444049"/>
                <a:gridCol w="444049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7236296" y="1988840"/>
            <a:ext cx="360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36296" y="2442374"/>
            <a:ext cx="360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267744" y="2874422"/>
            <a:ext cx="4176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en-US" altLang="ko-KR" sz="1600" b="1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</a:t>
            </a:r>
            <a:r>
              <a:rPr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gets twice as much CPU as </a:t>
            </a:r>
            <a:r>
              <a:rPr lang="en-US" altLang="ko-KR" sz="1600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B</a:t>
            </a:r>
            <a:r>
              <a:rPr lang="en-US" altLang="ko-KR" sz="16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and </a:t>
            </a:r>
            <a:r>
              <a:rPr lang="en-US" altLang="ko-KR" sz="1600" b="1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D</a:t>
            </a:r>
            <a:r>
              <a:rPr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lang="en-US" altLang="ko-KR" sz="16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979712" y="4164710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Q0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8" name="직선 화살표 연결선 37"/>
          <p:cNvCxnSpPr/>
          <p:nvPr/>
        </p:nvCxnSpPr>
        <p:spPr>
          <a:xfrm>
            <a:off x="2416871" y="4344826"/>
            <a:ext cx="576064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화살표 연결선 39"/>
          <p:cNvCxnSpPr/>
          <p:nvPr/>
        </p:nvCxnSpPr>
        <p:spPr>
          <a:xfrm>
            <a:off x="5412715" y="4339891"/>
            <a:ext cx="57600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타원 40"/>
          <p:cNvSpPr/>
          <p:nvPr/>
        </p:nvSpPr>
        <p:spPr>
          <a:xfrm>
            <a:off x="5975418" y="4149080"/>
            <a:ext cx="359944" cy="35994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B</a:t>
            </a:r>
            <a:endParaRPr lang="ko-KR" altLang="en-US" sz="14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42" name="직선 화살표 연결선 41"/>
          <p:cNvCxnSpPr/>
          <p:nvPr/>
        </p:nvCxnSpPr>
        <p:spPr>
          <a:xfrm>
            <a:off x="6346073" y="4339795"/>
            <a:ext cx="36000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타원 42"/>
          <p:cNvSpPr/>
          <p:nvPr/>
        </p:nvSpPr>
        <p:spPr>
          <a:xfrm>
            <a:off x="6695498" y="4149176"/>
            <a:ext cx="359944" cy="35994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D</a:t>
            </a:r>
            <a:endParaRPr lang="ko-KR" altLang="en-US" sz="14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115616" y="4714952"/>
            <a:ext cx="6896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CPU0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115616" y="5141562"/>
            <a:ext cx="6896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CPU1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978920" y="4164710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Q1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48" name="표 47"/>
          <p:cNvGraphicFramePr>
            <a:graphicFrameLocks noGrp="1"/>
          </p:cNvGraphicFramePr>
          <p:nvPr>
            <p:extLst/>
          </p:nvPr>
        </p:nvGraphicFramePr>
        <p:xfrm>
          <a:off x="1907704" y="5146392"/>
          <a:ext cx="532858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4049"/>
                <a:gridCol w="444049"/>
                <a:gridCol w="444049"/>
                <a:gridCol w="444049"/>
                <a:gridCol w="444049"/>
                <a:gridCol w="444049"/>
                <a:gridCol w="444049"/>
                <a:gridCol w="444049"/>
                <a:gridCol w="444049"/>
                <a:gridCol w="444049"/>
                <a:gridCol w="444049"/>
                <a:gridCol w="444049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7236296" y="4653136"/>
            <a:ext cx="360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236296" y="5106670"/>
            <a:ext cx="360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267744" y="5538718"/>
            <a:ext cx="4176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CPU0 will be left idle!</a:t>
            </a:r>
            <a:endParaRPr lang="en-US" altLang="ko-KR" sz="16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37311281"/>
      </p:ext>
    </p:extLst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How to deal with load imbalance?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answer is to move jobs (</a:t>
            </a:r>
            <a:r>
              <a:rPr lang="en-US" altLang="ko-KR" b="1" dirty="0" smtClean="0"/>
              <a:t>Migration</a:t>
            </a:r>
            <a:r>
              <a:rPr lang="en-US" altLang="ko-KR" dirty="0" smtClean="0"/>
              <a:t>).</a:t>
            </a:r>
          </a:p>
          <a:p>
            <a:pPr lvl="1"/>
            <a:r>
              <a:rPr lang="en-US" altLang="ko-KR" dirty="0" smtClean="0"/>
              <a:t>Example: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63688" y="2220494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Q0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7" name="직선 화살표 연결선 6"/>
          <p:cNvCxnSpPr/>
          <p:nvPr/>
        </p:nvCxnSpPr>
        <p:spPr>
          <a:xfrm>
            <a:off x="2200847" y="2400610"/>
            <a:ext cx="576064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화살표 연결선 7"/>
          <p:cNvCxnSpPr/>
          <p:nvPr/>
        </p:nvCxnSpPr>
        <p:spPr>
          <a:xfrm>
            <a:off x="5005795" y="2395675"/>
            <a:ext cx="57600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타원 8"/>
          <p:cNvSpPr/>
          <p:nvPr/>
        </p:nvSpPr>
        <p:spPr>
          <a:xfrm>
            <a:off x="5568498" y="2204864"/>
            <a:ext cx="359944" cy="35994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B</a:t>
            </a:r>
            <a:endParaRPr lang="ko-KR" altLang="en-US" sz="14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10" name="직선 화살표 연결선 9"/>
          <p:cNvCxnSpPr/>
          <p:nvPr/>
        </p:nvCxnSpPr>
        <p:spPr>
          <a:xfrm>
            <a:off x="5939153" y="2395579"/>
            <a:ext cx="36000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타원 10"/>
          <p:cNvSpPr/>
          <p:nvPr/>
        </p:nvSpPr>
        <p:spPr>
          <a:xfrm>
            <a:off x="6288578" y="2204960"/>
            <a:ext cx="359944" cy="35994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D</a:t>
            </a:r>
            <a:endParaRPr lang="ko-KR" altLang="en-US" sz="14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0" y="2220494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Q1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75398" y="3660654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Q0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4" name="직선 화살표 연결선 13"/>
          <p:cNvCxnSpPr/>
          <p:nvPr/>
        </p:nvCxnSpPr>
        <p:spPr>
          <a:xfrm>
            <a:off x="2212557" y="3840770"/>
            <a:ext cx="576064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/>
          <p:cNvCxnSpPr/>
          <p:nvPr/>
        </p:nvCxnSpPr>
        <p:spPr>
          <a:xfrm>
            <a:off x="5017505" y="3835835"/>
            <a:ext cx="57600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타원 15"/>
          <p:cNvSpPr/>
          <p:nvPr/>
        </p:nvSpPr>
        <p:spPr>
          <a:xfrm>
            <a:off x="5580208" y="3645024"/>
            <a:ext cx="359944" cy="35994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B</a:t>
            </a:r>
            <a:endParaRPr lang="ko-KR" altLang="en-US" sz="14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8" name="타원 17"/>
          <p:cNvSpPr/>
          <p:nvPr/>
        </p:nvSpPr>
        <p:spPr>
          <a:xfrm>
            <a:off x="2771800" y="3645120"/>
            <a:ext cx="359944" cy="35994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D</a:t>
            </a:r>
            <a:endParaRPr lang="ko-KR" altLang="en-US" sz="14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83710" y="3660654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Q1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63688" y="4812782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Q0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화살표 연결선 20"/>
          <p:cNvCxnSpPr/>
          <p:nvPr/>
        </p:nvCxnSpPr>
        <p:spPr>
          <a:xfrm>
            <a:off x="2200847" y="4992898"/>
            <a:ext cx="576064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화살표 연결선 21"/>
          <p:cNvCxnSpPr/>
          <p:nvPr/>
        </p:nvCxnSpPr>
        <p:spPr>
          <a:xfrm>
            <a:off x="5005795" y="4987963"/>
            <a:ext cx="57600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타원 22"/>
          <p:cNvSpPr/>
          <p:nvPr/>
        </p:nvSpPr>
        <p:spPr>
          <a:xfrm>
            <a:off x="2800817" y="4802087"/>
            <a:ext cx="359944" cy="35994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B</a:t>
            </a:r>
            <a:endParaRPr lang="ko-KR" altLang="en-US" sz="14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4" name="타원 23"/>
          <p:cNvSpPr/>
          <p:nvPr/>
        </p:nvSpPr>
        <p:spPr>
          <a:xfrm>
            <a:off x="5574260" y="4812926"/>
            <a:ext cx="359944" cy="35994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D</a:t>
            </a:r>
            <a:endParaRPr lang="ko-KR" altLang="en-US" sz="14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72000" y="4812782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Q1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6" name="모서리가 둥근 직사각형 25"/>
          <p:cNvSpPr/>
          <p:nvPr/>
        </p:nvSpPr>
        <p:spPr>
          <a:xfrm>
            <a:off x="1475656" y="2060848"/>
            <a:ext cx="5472608" cy="648072"/>
          </a:xfrm>
          <a:prstGeom prst="roundRect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7" name="모서리가 둥근 직사각형 26"/>
          <p:cNvSpPr/>
          <p:nvPr/>
        </p:nvSpPr>
        <p:spPr>
          <a:xfrm>
            <a:off x="1475656" y="3501008"/>
            <a:ext cx="5472608" cy="648072"/>
          </a:xfrm>
          <a:prstGeom prst="roundRect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8" name="모서리가 둥근 직사각형 27"/>
          <p:cNvSpPr/>
          <p:nvPr/>
        </p:nvSpPr>
        <p:spPr>
          <a:xfrm>
            <a:off x="1475656" y="4653136"/>
            <a:ext cx="5472608" cy="648072"/>
          </a:xfrm>
          <a:prstGeom prst="roundRect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635896" y="422108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Or</a:t>
            </a:r>
            <a:endParaRPr lang="ko-KR" altLang="en-US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" name="아래쪽 화살표 29"/>
          <p:cNvSpPr/>
          <p:nvPr/>
        </p:nvSpPr>
        <p:spPr>
          <a:xfrm>
            <a:off x="3941978" y="2852936"/>
            <a:ext cx="269982" cy="504056"/>
          </a:xfrm>
          <a:prstGeom prst="downArrow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30010" y="2884299"/>
            <a:ext cx="4662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The OS moves one of </a:t>
            </a:r>
            <a:r>
              <a:rPr lang="en-US" altLang="ko-KR" sz="1600" b="1" dirty="0" smtClean="0">
                <a:solidFill>
                  <a:srgbClr val="1F497D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B</a:t>
            </a:r>
            <a:r>
              <a:rPr lang="en-US" altLang="ko-KR" sz="1600" b="1" dirty="0" smtClean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 or </a:t>
            </a:r>
            <a:r>
              <a:rPr lang="en-US" altLang="ko-KR" sz="1600" b="1" dirty="0" smtClean="0">
                <a:solidFill>
                  <a:srgbClr val="1F497D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D</a:t>
            </a:r>
            <a:r>
              <a:rPr lang="en-US" altLang="ko-KR" sz="1600" b="1" dirty="0" smtClean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 to CPU 0</a:t>
            </a:r>
            <a:endParaRPr lang="ko-KR" altLang="en-US" sz="1600" b="1" dirty="0">
              <a:solidFill>
                <a:srgbClr val="1F497D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93261324"/>
      </p:ext>
    </p:extLst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How to deal with load imbalance</a:t>
            </a:r>
            <a:r>
              <a:rPr lang="en-US" altLang="ko-KR" dirty="0" smtClean="0"/>
              <a:t>?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 more tricky case: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A possible migration pattern:</a:t>
            </a:r>
          </a:p>
          <a:p>
            <a:pPr lvl="1"/>
            <a:r>
              <a:rPr lang="en-US" altLang="ko-KR" dirty="0" smtClean="0"/>
              <a:t>Keep switching jobs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63688" y="1788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Q0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7" name="직선 화살표 연결선 6"/>
          <p:cNvCxnSpPr/>
          <p:nvPr/>
        </p:nvCxnSpPr>
        <p:spPr>
          <a:xfrm>
            <a:off x="2200847" y="1968562"/>
            <a:ext cx="576064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화살표 연결선 7"/>
          <p:cNvCxnSpPr/>
          <p:nvPr/>
        </p:nvCxnSpPr>
        <p:spPr>
          <a:xfrm>
            <a:off x="5005795" y="1963627"/>
            <a:ext cx="57600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타원 8"/>
          <p:cNvSpPr/>
          <p:nvPr/>
        </p:nvSpPr>
        <p:spPr>
          <a:xfrm>
            <a:off x="5568498" y="1772816"/>
            <a:ext cx="359944" cy="35994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B</a:t>
            </a:r>
            <a:endParaRPr lang="ko-KR" altLang="en-US" sz="14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10" name="직선 화살표 연결선 9"/>
          <p:cNvCxnSpPr/>
          <p:nvPr/>
        </p:nvCxnSpPr>
        <p:spPr>
          <a:xfrm>
            <a:off x="5939153" y="1963531"/>
            <a:ext cx="36000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타원 10"/>
          <p:cNvSpPr/>
          <p:nvPr/>
        </p:nvSpPr>
        <p:spPr>
          <a:xfrm>
            <a:off x="6288578" y="1772912"/>
            <a:ext cx="359944" cy="35994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D</a:t>
            </a:r>
            <a:endParaRPr lang="ko-KR" altLang="en-US" sz="14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0" y="1788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Q1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1475656" y="1628800"/>
            <a:ext cx="5472608" cy="648072"/>
          </a:xfrm>
          <a:prstGeom prst="roundRect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4" name="타원 13"/>
          <p:cNvSpPr/>
          <p:nvPr/>
        </p:nvSpPr>
        <p:spPr>
          <a:xfrm>
            <a:off x="2779615" y="1796261"/>
            <a:ext cx="359944" cy="359944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A</a:t>
            </a:r>
            <a:endParaRPr lang="ko-KR" altLang="en-US" sz="14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15616" y="3706840"/>
            <a:ext cx="6896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CPU0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15616" y="4205458"/>
            <a:ext cx="6896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CPU1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17" name="표 16"/>
          <p:cNvGraphicFramePr>
            <a:graphicFrameLocks noGrp="1"/>
          </p:cNvGraphicFramePr>
          <p:nvPr>
            <p:extLst/>
          </p:nvPr>
        </p:nvGraphicFramePr>
        <p:xfrm>
          <a:off x="1907708" y="3695546"/>
          <a:ext cx="532858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4049"/>
                <a:gridCol w="444049"/>
                <a:gridCol w="444049"/>
                <a:gridCol w="444049"/>
                <a:gridCol w="444049"/>
                <a:gridCol w="444049"/>
                <a:gridCol w="444049"/>
                <a:gridCol w="444049"/>
                <a:gridCol w="444049"/>
                <a:gridCol w="444049"/>
                <a:gridCol w="444049"/>
                <a:gridCol w="44404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/>
                        <a:t>A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표 17"/>
          <p:cNvGraphicFramePr>
            <a:graphicFrameLocks noGrp="1"/>
          </p:cNvGraphicFramePr>
          <p:nvPr>
            <p:extLst/>
          </p:nvPr>
        </p:nvGraphicFramePr>
        <p:xfrm>
          <a:off x="1907704" y="4210288"/>
          <a:ext cx="532858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4049"/>
                <a:gridCol w="444049"/>
                <a:gridCol w="444049"/>
                <a:gridCol w="444049"/>
                <a:gridCol w="444049"/>
                <a:gridCol w="444049"/>
                <a:gridCol w="444049"/>
                <a:gridCol w="444049"/>
                <a:gridCol w="444049"/>
                <a:gridCol w="444049"/>
                <a:gridCol w="444049"/>
                <a:gridCol w="444049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B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A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맑은 고딕" pitchFamily="50" charset="-127"/>
                          <a:ea typeface="맑은 고딕" pitchFamily="50" charset="-127"/>
                        </a:rPr>
                        <a:t>D</a:t>
                      </a:r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7236296" y="3645024"/>
            <a:ext cx="360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236296" y="4170566"/>
            <a:ext cx="360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2" name="직선 화살표 연결선 21"/>
          <p:cNvCxnSpPr/>
          <p:nvPr/>
        </p:nvCxnSpPr>
        <p:spPr>
          <a:xfrm flipV="1">
            <a:off x="3242923" y="4614061"/>
            <a:ext cx="0" cy="288032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195736" y="4941168"/>
            <a:ext cx="20836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Migrate </a:t>
            </a:r>
            <a:r>
              <a:rPr lang="en-US" altLang="ko-KR" sz="1400" b="1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B</a:t>
            </a:r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to CPU0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4" name="직선 화살표 연결선 23"/>
          <p:cNvCxnSpPr/>
          <p:nvPr/>
        </p:nvCxnSpPr>
        <p:spPr>
          <a:xfrm flipV="1">
            <a:off x="5454602" y="4609946"/>
            <a:ext cx="0" cy="288032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407415" y="4937053"/>
            <a:ext cx="20836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Migrate </a:t>
            </a:r>
            <a:r>
              <a:rPr lang="en-US" altLang="ko-KR" sz="1400" b="1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</a:t>
            </a:r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to CPU1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52386666"/>
      </p:ext>
    </p:extLst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Work Stealing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jobs between queues</a:t>
            </a:r>
          </a:p>
          <a:p>
            <a:pPr lvl="1"/>
            <a:r>
              <a:rPr lang="en-US" altLang="ko-KR" dirty="0" smtClean="0"/>
              <a:t>Implementation:</a:t>
            </a:r>
          </a:p>
          <a:p>
            <a:pPr lvl="2"/>
            <a:r>
              <a:rPr lang="en-US" altLang="ko-KR" dirty="0" smtClean="0"/>
              <a:t>A source queue that is </a:t>
            </a:r>
            <a:r>
              <a:rPr lang="en-US" altLang="ko-KR" u="sng" dirty="0" smtClean="0"/>
              <a:t>low on jobs</a:t>
            </a:r>
            <a:r>
              <a:rPr lang="en-US" altLang="ko-KR" dirty="0" smtClean="0"/>
              <a:t> is picked.</a:t>
            </a:r>
          </a:p>
          <a:p>
            <a:pPr lvl="2"/>
            <a:r>
              <a:rPr lang="en-US" altLang="ko-KR" dirty="0" smtClean="0"/>
              <a:t>The source queue occasionally peeks at another target queue.</a:t>
            </a:r>
          </a:p>
          <a:p>
            <a:pPr lvl="2"/>
            <a:r>
              <a:rPr lang="en-US" altLang="ko-KR" dirty="0" smtClean="0"/>
              <a:t>If the target queue is </a:t>
            </a:r>
            <a:r>
              <a:rPr lang="en-US" altLang="ko-KR" u="sng" dirty="0" smtClean="0"/>
              <a:t>more full than</a:t>
            </a:r>
            <a:r>
              <a:rPr lang="en-US" altLang="ko-KR" dirty="0" smtClean="0"/>
              <a:t> the source queue, the source will “</a:t>
            </a:r>
            <a:r>
              <a:rPr lang="en-US" altLang="ko-KR" b="1" dirty="0" smtClean="0"/>
              <a:t>steal</a:t>
            </a:r>
            <a:r>
              <a:rPr lang="en-US" altLang="ko-KR" dirty="0" smtClean="0"/>
              <a:t>” one or more jobs from the target queue.</a:t>
            </a:r>
          </a:p>
          <a:p>
            <a:pPr lvl="1"/>
            <a:r>
              <a:rPr lang="en-US" altLang="ko-KR" dirty="0" smtClean="0"/>
              <a:t>Cons:</a:t>
            </a:r>
          </a:p>
          <a:p>
            <a:pPr lvl="2"/>
            <a:r>
              <a:rPr lang="en-US" altLang="ko-KR" i="1" dirty="0" smtClean="0"/>
              <a:t>High overhead</a:t>
            </a:r>
            <a:r>
              <a:rPr lang="en-US" altLang="ko-KR" dirty="0" smtClean="0"/>
              <a:t> and trouble </a:t>
            </a:r>
            <a:r>
              <a:rPr lang="en-US" altLang="ko-KR" i="1" dirty="0" smtClean="0"/>
              <a:t>scaling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879672"/>
      </p:ext>
    </p:extLst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Linux Multiprocessor Schedulers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O(1)</a:t>
            </a:r>
          </a:p>
          <a:p>
            <a:pPr lvl="1"/>
            <a:r>
              <a:rPr lang="en-US" altLang="ko-KR" dirty="0" smtClean="0"/>
              <a:t>A Priority-based scheduler</a:t>
            </a:r>
          </a:p>
          <a:p>
            <a:pPr lvl="1"/>
            <a:r>
              <a:rPr lang="en-US" altLang="ko-KR" dirty="0" smtClean="0"/>
              <a:t>Use Multiple queues</a:t>
            </a:r>
          </a:p>
          <a:p>
            <a:pPr lvl="1"/>
            <a:r>
              <a:rPr lang="en-US" altLang="ko-KR" dirty="0" smtClean="0"/>
              <a:t>Change a process’s priority over time</a:t>
            </a:r>
          </a:p>
          <a:p>
            <a:pPr lvl="1"/>
            <a:r>
              <a:rPr lang="en-US" altLang="ko-KR" dirty="0" smtClean="0"/>
              <a:t>Schedule those with highest priority</a:t>
            </a:r>
          </a:p>
          <a:p>
            <a:pPr lvl="1"/>
            <a:r>
              <a:rPr lang="en-US" altLang="ko-KR" dirty="0" smtClean="0"/>
              <a:t>Interactivity is a particular focus</a:t>
            </a:r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dirty="0" smtClean="0"/>
              <a:t>Completely Fair Scheduler (CFS)</a:t>
            </a:r>
          </a:p>
          <a:p>
            <a:pPr lvl="1"/>
            <a:r>
              <a:rPr lang="en-US" altLang="ko-KR" dirty="0" smtClean="0"/>
              <a:t>Deterministic proportional-share approach</a:t>
            </a:r>
          </a:p>
          <a:p>
            <a:pPr lvl="1"/>
            <a:r>
              <a:rPr lang="en-US" altLang="ko-KR" dirty="0" smtClean="0"/>
              <a:t>Multiple queues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241850"/>
      </p:ext>
    </p:extLst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Linux Multiprocessor Schedulers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BF Scheduler (BFS)</a:t>
            </a:r>
          </a:p>
          <a:p>
            <a:pPr lvl="1"/>
            <a:r>
              <a:rPr lang="en-US" altLang="ko-KR" dirty="0" smtClean="0"/>
              <a:t>A single queue approach</a:t>
            </a:r>
          </a:p>
          <a:p>
            <a:pPr lvl="1"/>
            <a:r>
              <a:rPr lang="en-US" altLang="ko-KR" dirty="0" smtClean="0"/>
              <a:t>Proportional-share</a:t>
            </a:r>
          </a:p>
          <a:p>
            <a:pPr lvl="1"/>
            <a:r>
              <a:rPr lang="en-US" altLang="ko-KR" dirty="0" smtClean="0"/>
              <a:t>Based on Earliest Eligible Virtual Deadline First(EEVDF)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19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571584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Multiprocessor Scheduling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rise of the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multicore processor </a:t>
            </a:r>
            <a:r>
              <a:rPr lang="en-US" altLang="ko-KR" dirty="0" smtClean="0"/>
              <a:t>is the source of multiprocessor-scheduling proliferation.</a:t>
            </a:r>
          </a:p>
          <a:p>
            <a:pPr lvl="1"/>
            <a:r>
              <a:rPr lang="en-US" altLang="ko-KR" b="1" dirty="0" smtClean="0"/>
              <a:t>Multicore</a:t>
            </a:r>
            <a:r>
              <a:rPr lang="en-US" altLang="ko-KR" dirty="0" smtClean="0"/>
              <a:t>: Multiple CPU cores are packed onto a single chip.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Adding more CPUs </a:t>
            </a:r>
            <a:r>
              <a:rPr lang="en-US" altLang="ko-KR" u="sng" dirty="0" smtClean="0"/>
              <a:t>does not</a:t>
            </a:r>
            <a:r>
              <a:rPr lang="en-US" altLang="ko-KR" dirty="0" smtClean="0"/>
              <a:t> make that single application run faster. </a:t>
            </a:r>
            <a:r>
              <a:rPr lang="en-US" altLang="ko-KR" dirty="0" smtClean="0">
                <a:sym typeface="Wingdings" pitchFamily="2" charset="2"/>
              </a:rPr>
              <a:t> You’ll have to rewrite application to run in parallel, using </a:t>
            </a:r>
            <a:r>
              <a:rPr lang="en-US" altLang="ko-KR" b="1" dirty="0" smtClean="0">
                <a:sym typeface="Wingdings" pitchFamily="2" charset="2"/>
              </a:rPr>
              <a:t>threads</a:t>
            </a:r>
            <a:r>
              <a:rPr lang="en-US" altLang="ko-KR" dirty="0" smtClean="0">
                <a:sym typeface="Wingdings" pitchFamily="2" charset="2"/>
              </a:rPr>
              <a:t>.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2051720" y="4221088"/>
            <a:ext cx="5112568" cy="720080"/>
          </a:xfrm>
          <a:prstGeom prst="roundRect">
            <a:avLst>
              <a:gd name="adj" fmla="val 14582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How to schedule jobs on </a:t>
            </a:r>
            <a:r>
              <a:rPr lang="en-US" altLang="ko-KR" sz="1600" b="1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Multiple CPUs</a:t>
            </a:r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?</a:t>
            </a:r>
            <a:endParaRPr lang="en-US" altLang="ko-KR" sz="16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8706778"/>
      </p:ext>
    </p:extLst>
  </p:cSld>
  <p:clrMapOvr>
    <a:masterClrMapping/>
  </p:clrMapOvr>
  <p:transition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2636912"/>
            <a:ext cx="8786812" cy="1368152"/>
          </a:xfrm>
        </p:spPr>
        <p:txBody>
          <a:bodyPr/>
          <a:lstStyle/>
          <a:p>
            <a:r>
              <a:rPr lang="en-US" altLang="ko-KR" sz="1600" dirty="0" smtClean="0"/>
              <a:t>Disclaimer: This lecture slide set was initially developed for Operating System course in Computer Science Dept. at </a:t>
            </a:r>
            <a:r>
              <a:rPr lang="en-US" altLang="ko-KR" sz="1600" dirty="0" err="1" smtClean="0"/>
              <a:t>Hanyang</a:t>
            </a:r>
            <a:r>
              <a:rPr lang="en-US" altLang="ko-KR" sz="1600" dirty="0" smtClean="0"/>
              <a:t> University. This lecture slide set is for </a:t>
            </a:r>
            <a:r>
              <a:rPr lang="en-US" altLang="ko-KR" sz="1600" smtClean="0"/>
              <a:t>OSTEP book </a:t>
            </a:r>
            <a:r>
              <a:rPr lang="en-US" altLang="ko-KR" sz="1600" dirty="0" smtClean="0"/>
              <a:t>written by </a:t>
            </a:r>
            <a:r>
              <a:rPr lang="en-US" altLang="ko-KR" sz="1600" dirty="0" err="1" smtClean="0"/>
              <a:t>Remzi</a:t>
            </a:r>
            <a:r>
              <a:rPr lang="en-US" altLang="ko-KR" sz="1600" dirty="0" smtClean="0"/>
              <a:t> and Andrea at University of Wisconsin.</a:t>
            </a:r>
            <a:endParaRPr lang="ko-KR" alt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20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618183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Single CPU with cache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899592" y="1340768"/>
            <a:ext cx="1368152" cy="11521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000" rIns="108000" rtlCol="0" anchor="ctr"/>
          <a:lstStyle/>
          <a:p>
            <a:pPr algn="ctr"/>
            <a:r>
              <a:rPr lang="en-US" altLang="ko-KR" sz="20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CPU</a:t>
            </a:r>
            <a:endParaRPr lang="ko-KR" altLang="en-US" sz="20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99592" y="2492896"/>
            <a:ext cx="1368152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000" rIns="108000" rtlCol="0" anchor="ctr"/>
          <a:lstStyle/>
          <a:p>
            <a:pPr algn="ctr"/>
            <a:r>
              <a:rPr lang="en-US" altLang="ko-KR" sz="20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Cache</a:t>
            </a:r>
            <a:endParaRPr lang="ko-KR" altLang="en-US" sz="20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899592" y="3212976"/>
            <a:ext cx="1368152" cy="93610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000" rIns="108000" rtlCol="0" anchor="ctr"/>
          <a:lstStyle/>
          <a:p>
            <a:pPr algn="ctr"/>
            <a:r>
              <a:rPr lang="en-US" altLang="ko-KR" sz="20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Memory</a:t>
            </a:r>
            <a:endParaRPr lang="ko-KR" altLang="en-US" sz="20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10" name="직선 연결선 9"/>
          <p:cNvCxnSpPr/>
          <p:nvPr/>
        </p:nvCxnSpPr>
        <p:spPr>
          <a:xfrm>
            <a:off x="1582301" y="2924944"/>
            <a:ext cx="0" cy="288032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모서리가 둥근 직사각형 10"/>
          <p:cNvSpPr/>
          <p:nvPr/>
        </p:nvSpPr>
        <p:spPr>
          <a:xfrm>
            <a:off x="1223628" y="4941168"/>
            <a:ext cx="6804756" cy="936104"/>
          </a:xfrm>
          <a:prstGeom prst="roundRect">
            <a:avLst>
              <a:gd name="adj" fmla="val 14582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By keeping data in cache, the system can make slow memory </a:t>
            </a:r>
            <a:r>
              <a:rPr lang="en-US" altLang="ko-KR" sz="1600" b="1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appear to be a fast </a:t>
            </a:r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one</a:t>
            </a:r>
            <a:endParaRPr lang="en-US" altLang="ko-KR" sz="16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87824" y="1772816"/>
            <a:ext cx="4968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Small</a:t>
            </a:r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, fast memories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Hold copies of </a:t>
            </a:r>
            <a:r>
              <a:rPr lang="en-US" altLang="ko-KR" u="sng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popular</a:t>
            </a:r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data that is found in the main memory</a:t>
            </a:r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Utilize </a:t>
            </a:r>
            <a:r>
              <a:rPr lang="en-US" altLang="ko-KR" i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temporal</a:t>
            </a:r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and </a:t>
            </a:r>
            <a:r>
              <a:rPr lang="en-US" altLang="ko-KR" i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spatial</a:t>
            </a:r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locality</a:t>
            </a:r>
            <a:endParaRPr lang="en-US" altLang="ko-KR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87824" y="3646765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Holds </a:t>
            </a:r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all of the data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Access to main memory is slower than cache</a:t>
            </a:r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lang="en-US" altLang="ko-KR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87824" y="1412776"/>
            <a:ext cx="1098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Cache</a:t>
            </a:r>
            <a:endParaRPr lang="ko-KR" altLang="en-US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87824" y="327569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Main Memory</a:t>
            </a:r>
            <a:endParaRPr lang="ko-KR" altLang="en-US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8" name="꺾인 연결선 17"/>
          <p:cNvCxnSpPr>
            <a:stCxn id="7" idx="3"/>
            <a:endCxn id="15" idx="1"/>
          </p:cNvCxnSpPr>
          <p:nvPr/>
        </p:nvCxnSpPr>
        <p:spPr>
          <a:xfrm flipV="1">
            <a:off x="2267744" y="1597442"/>
            <a:ext cx="720080" cy="1111478"/>
          </a:xfrm>
          <a:prstGeom prst="bentConnector3">
            <a:avLst/>
          </a:prstGeom>
          <a:ln w="15875">
            <a:solidFill>
              <a:schemeClr val="tx1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꺾인 연결선 18"/>
          <p:cNvCxnSpPr>
            <a:stCxn id="8" idx="3"/>
            <a:endCxn id="16" idx="1"/>
          </p:cNvCxnSpPr>
          <p:nvPr/>
        </p:nvCxnSpPr>
        <p:spPr>
          <a:xfrm flipV="1">
            <a:off x="2267744" y="3460358"/>
            <a:ext cx="720080" cy="220670"/>
          </a:xfrm>
          <a:prstGeom prst="bentConnector3">
            <a:avLst>
              <a:gd name="adj1" fmla="val 50000"/>
            </a:avLst>
          </a:prstGeom>
          <a:ln w="15875">
            <a:solidFill>
              <a:schemeClr val="tx1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3250432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Cache coherence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Consistency of shared resource data stored in multiple caches.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cxnSp>
        <p:nvCxnSpPr>
          <p:cNvPr id="8" name="직선 연결선 7"/>
          <p:cNvCxnSpPr/>
          <p:nvPr/>
        </p:nvCxnSpPr>
        <p:spPr>
          <a:xfrm>
            <a:off x="1150253" y="3880093"/>
            <a:ext cx="0" cy="288032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>
            <a:off x="3018990" y="3888477"/>
            <a:ext cx="0" cy="288032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>
            <a:off x="2096944" y="4168125"/>
            <a:ext cx="0" cy="288032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>
            <a:off x="1140885" y="4168125"/>
            <a:ext cx="1882943" cy="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41830" y="3952101"/>
            <a:ext cx="10981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Bus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표 14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1197886" y="4468625"/>
              <a:ext cx="1800200" cy="3657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50050"/>
                    <a:gridCol w="450050"/>
                    <a:gridCol w="450050"/>
                    <a:gridCol w="450050"/>
                  </a:tblGrid>
                  <a:tr h="0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ko-KR" b="0" i="1" smtClean="0">
                                    <a:latin typeface="Cambria Math"/>
                                  </a:rPr>
                                  <m:t>𝐷</m:t>
                                </m:r>
                              </m:oMath>
                            </m:oMathPara>
                          </a14:m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표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92848454"/>
                  </p:ext>
                </p:extLst>
              </p:nvPr>
            </p:nvGraphicFramePr>
            <p:xfrm>
              <a:off x="1197886" y="4468625"/>
              <a:ext cx="1800200" cy="3657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50050"/>
                    <a:gridCol w="450050"/>
                    <a:gridCol w="450050"/>
                    <a:gridCol w="450050"/>
                  </a:tblGrid>
                  <a:tr h="365760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1351" r="-198649" b="-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16" name="TextBox 15"/>
          <p:cNvSpPr txBox="1"/>
          <p:nvPr/>
        </p:nvSpPr>
        <p:spPr>
          <a:xfrm>
            <a:off x="3003454" y="4477643"/>
            <a:ext cx="10981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Memory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59632" y="4832608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22940" y="4835045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80106" y="4835045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27784" y="4835045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4499992" y="1628800"/>
            <a:ext cx="0" cy="4608512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79512" y="1700808"/>
            <a:ext cx="4176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0. Two CPUs with caches sharing memory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788024" y="1708623"/>
            <a:ext cx="4176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1. CPU0 reads a data at address 1.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45" name="그룹 44"/>
          <p:cNvGrpSpPr/>
          <p:nvPr/>
        </p:nvGrpSpPr>
        <p:grpSpPr>
          <a:xfrm>
            <a:off x="348645" y="2564904"/>
            <a:ext cx="1368153" cy="1323004"/>
            <a:chOff x="467544" y="2420888"/>
            <a:chExt cx="1368153" cy="1323004"/>
          </a:xfrm>
        </p:grpSpPr>
        <p:sp>
          <p:nvSpPr>
            <p:cNvPr id="6" name="직사각형 5"/>
            <p:cNvSpPr/>
            <p:nvPr/>
          </p:nvSpPr>
          <p:spPr>
            <a:xfrm>
              <a:off x="467544" y="2420888"/>
              <a:ext cx="1368152" cy="7920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ctr"/>
            <a:lstStyle/>
            <a:p>
              <a:pPr algn="ctr"/>
              <a:r>
                <a:rPr lang="en-US" altLang="ko-KR" sz="20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CPU 0</a:t>
              </a:r>
              <a:endParaRPr lang="ko-KR" altLang="en-US" sz="20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" name="직사각형 6"/>
            <p:cNvSpPr/>
            <p:nvPr/>
          </p:nvSpPr>
          <p:spPr>
            <a:xfrm rot="16200000">
              <a:off x="307261" y="3373261"/>
              <a:ext cx="530916" cy="21034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Cache</a:t>
              </a:r>
              <a:endParaRPr lang="ko-KR" altLang="en-US" sz="12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3" name="직사각형 42"/>
            <p:cNvSpPr/>
            <p:nvPr/>
          </p:nvSpPr>
          <p:spPr>
            <a:xfrm>
              <a:off x="677892" y="3212974"/>
              <a:ext cx="581740" cy="530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t"/>
            <a:lstStyle/>
            <a:p>
              <a:endParaRPr lang="ko-KR" altLang="en-US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4" name="직사각형 43"/>
            <p:cNvSpPr/>
            <p:nvPr/>
          </p:nvSpPr>
          <p:spPr>
            <a:xfrm>
              <a:off x="1259633" y="3215183"/>
              <a:ext cx="576064" cy="5287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t"/>
            <a:lstStyle/>
            <a:p>
              <a:endParaRPr lang="ko-KR" altLang="en-US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</p:grpSp>
      <p:grpSp>
        <p:nvGrpSpPr>
          <p:cNvPr id="46" name="그룹 45"/>
          <p:cNvGrpSpPr/>
          <p:nvPr/>
        </p:nvGrpSpPr>
        <p:grpSpPr>
          <a:xfrm>
            <a:off x="2222526" y="2564904"/>
            <a:ext cx="1368153" cy="1323004"/>
            <a:chOff x="467544" y="2420888"/>
            <a:chExt cx="1368153" cy="1323004"/>
          </a:xfrm>
        </p:grpSpPr>
        <p:sp>
          <p:nvSpPr>
            <p:cNvPr id="47" name="직사각형 46"/>
            <p:cNvSpPr/>
            <p:nvPr/>
          </p:nvSpPr>
          <p:spPr>
            <a:xfrm>
              <a:off x="467544" y="2420888"/>
              <a:ext cx="1368152" cy="7920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ctr"/>
            <a:lstStyle/>
            <a:p>
              <a:pPr algn="ctr"/>
              <a:r>
                <a:rPr lang="en-US" altLang="ko-KR" sz="20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CPU 1</a:t>
              </a:r>
              <a:endParaRPr lang="ko-KR" altLang="en-US" sz="20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8" name="직사각형 47"/>
            <p:cNvSpPr/>
            <p:nvPr/>
          </p:nvSpPr>
          <p:spPr>
            <a:xfrm rot="16200000">
              <a:off x="307261" y="3373261"/>
              <a:ext cx="530916" cy="21034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Cache</a:t>
              </a:r>
              <a:endParaRPr lang="ko-KR" altLang="en-US" sz="12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9" name="직사각형 48"/>
            <p:cNvSpPr/>
            <p:nvPr/>
          </p:nvSpPr>
          <p:spPr>
            <a:xfrm>
              <a:off x="677892" y="3212974"/>
              <a:ext cx="581740" cy="530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t"/>
            <a:lstStyle/>
            <a:p>
              <a:endParaRPr lang="ko-KR" altLang="en-US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0" name="직사각형 49"/>
            <p:cNvSpPr/>
            <p:nvPr/>
          </p:nvSpPr>
          <p:spPr>
            <a:xfrm>
              <a:off x="1259633" y="3215183"/>
              <a:ext cx="576064" cy="5287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t"/>
            <a:lstStyle/>
            <a:p>
              <a:endParaRPr lang="ko-KR" altLang="en-US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</p:grpSp>
      <p:cxnSp>
        <p:nvCxnSpPr>
          <p:cNvPr id="51" name="직선 연결선 50"/>
          <p:cNvCxnSpPr/>
          <p:nvPr/>
        </p:nvCxnSpPr>
        <p:spPr>
          <a:xfrm>
            <a:off x="5974789" y="3880093"/>
            <a:ext cx="0" cy="288032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/>
          <p:cNvCxnSpPr/>
          <p:nvPr/>
        </p:nvCxnSpPr>
        <p:spPr>
          <a:xfrm>
            <a:off x="7843526" y="3888477"/>
            <a:ext cx="0" cy="288032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/>
          <p:cNvCxnSpPr/>
          <p:nvPr/>
        </p:nvCxnSpPr>
        <p:spPr>
          <a:xfrm>
            <a:off x="6921480" y="4168125"/>
            <a:ext cx="0" cy="288032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연결선 53"/>
          <p:cNvCxnSpPr/>
          <p:nvPr/>
        </p:nvCxnSpPr>
        <p:spPr>
          <a:xfrm>
            <a:off x="5965421" y="4168125"/>
            <a:ext cx="1882943" cy="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7866366" y="3952101"/>
            <a:ext cx="10981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Bus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6" name="표 55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6022422" y="4468625"/>
              <a:ext cx="1800200" cy="3657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50050"/>
                    <a:gridCol w="450050"/>
                    <a:gridCol w="450050"/>
                    <a:gridCol w="450050"/>
                  </a:tblGrid>
                  <a:tr h="0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ko-KR" b="0" i="1" smtClean="0">
                                    <a:latin typeface="Cambria Math"/>
                                  </a:rPr>
                                  <m:t>𝐷</m:t>
                                </m:r>
                              </m:oMath>
                            </m:oMathPara>
                          </a14:m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6" name="표 5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88217863"/>
                  </p:ext>
                </p:extLst>
              </p:nvPr>
            </p:nvGraphicFramePr>
            <p:xfrm>
              <a:off x="6022422" y="4468625"/>
              <a:ext cx="1800200" cy="3657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50050"/>
                    <a:gridCol w="450050"/>
                    <a:gridCol w="450050"/>
                    <a:gridCol w="450050"/>
                  </a:tblGrid>
                  <a:tr h="365760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01351" r="-200000" b="-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57" name="TextBox 56"/>
          <p:cNvSpPr txBox="1"/>
          <p:nvPr/>
        </p:nvSpPr>
        <p:spPr>
          <a:xfrm>
            <a:off x="7827990" y="4477643"/>
            <a:ext cx="10981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Memory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084168" y="4832608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547476" y="4835045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004642" y="4835045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452320" y="4835045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62" name="그룹 61"/>
          <p:cNvGrpSpPr/>
          <p:nvPr/>
        </p:nvGrpSpPr>
        <p:grpSpPr>
          <a:xfrm>
            <a:off x="5173181" y="2564904"/>
            <a:ext cx="1368153" cy="1323004"/>
            <a:chOff x="467544" y="2420888"/>
            <a:chExt cx="1368153" cy="1323004"/>
          </a:xfrm>
        </p:grpSpPr>
        <p:sp>
          <p:nvSpPr>
            <p:cNvPr id="63" name="직사각형 62"/>
            <p:cNvSpPr/>
            <p:nvPr/>
          </p:nvSpPr>
          <p:spPr>
            <a:xfrm>
              <a:off x="467544" y="2420888"/>
              <a:ext cx="1368152" cy="7920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ctr"/>
            <a:lstStyle/>
            <a:p>
              <a:pPr algn="ctr"/>
              <a:r>
                <a:rPr lang="en-US" altLang="ko-KR" sz="20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CPU 0</a:t>
              </a:r>
              <a:endParaRPr lang="ko-KR" altLang="en-US" sz="20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4" name="직사각형 63"/>
            <p:cNvSpPr/>
            <p:nvPr/>
          </p:nvSpPr>
          <p:spPr>
            <a:xfrm rot="16200000">
              <a:off x="307261" y="3373261"/>
              <a:ext cx="530916" cy="21034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Cache</a:t>
              </a:r>
              <a:endParaRPr lang="ko-KR" altLang="en-US" sz="12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5" name="직사각형 64"/>
            <p:cNvSpPr/>
            <p:nvPr/>
          </p:nvSpPr>
          <p:spPr>
            <a:xfrm>
              <a:off x="677892" y="3212974"/>
              <a:ext cx="581740" cy="530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t"/>
            <a:lstStyle/>
            <a:p>
              <a:endParaRPr lang="ko-KR" altLang="en-US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6" name="직사각형 65"/>
            <p:cNvSpPr/>
            <p:nvPr/>
          </p:nvSpPr>
          <p:spPr>
            <a:xfrm>
              <a:off x="1259633" y="3215183"/>
              <a:ext cx="576064" cy="5287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t"/>
            <a:lstStyle/>
            <a:p>
              <a:endParaRPr lang="ko-KR" altLang="en-US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</p:grpSp>
      <p:grpSp>
        <p:nvGrpSpPr>
          <p:cNvPr id="67" name="그룹 66"/>
          <p:cNvGrpSpPr/>
          <p:nvPr/>
        </p:nvGrpSpPr>
        <p:grpSpPr>
          <a:xfrm>
            <a:off x="7047062" y="2564904"/>
            <a:ext cx="1368153" cy="1323004"/>
            <a:chOff x="467544" y="2420888"/>
            <a:chExt cx="1368153" cy="1323004"/>
          </a:xfrm>
        </p:grpSpPr>
        <p:sp>
          <p:nvSpPr>
            <p:cNvPr id="68" name="직사각형 67"/>
            <p:cNvSpPr/>
            <p:nvPr/>
          </p:nvSpPr>
          <p:spPr>
            <a:xfrm>
              <a:off x="467544" y="2420888"/>
              <a:ext cx="1368152" cy="7920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ctr"/>
            <a:lstStyle/>
            <a:p>
              <a:pPr algn="ctr"/>
              <a:r>
                <a:rPr lang="en-US" altLang="ko-KR" sz="20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CPU 1</a:t>
              </a:r>
              <a:endParaRPr lang="ko-KR" altLang="en-US" sz="20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9" name="직사각형 68"/>
            <p:cNvSpPr/>
            <p:nvPr/>
          </p:nvSpPr>
          <p:spPr>
            <a:xfrm rot="16200000">
              <a:off x="307261" y="3373261"/>
              <a:ext cx="530916" cy="21034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Cache</a:t>
              </a:r>
              <a:endParaRPr lang="ko-KR" altLang="en-US" sz="12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0" name="직사각형 69"/>
            <p:cNvSpPr/>
            <p:nvPr/>
          </p:nvSpPr>
          <p:spPr>
            <a:xfrm>
              <a:off x="677892" y="3212974"/>
              <a:ext cx="581740" cy="530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t"/>
            <a:lstStyle/>
            <a:p>
              <a:endParaRPr lang="ko-KR" altLang="en-US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1" name="직사각형 70"/>
            <p:cNvSpPr/>
            <p:nvPr/>
          </p:nvSpPr>
          <p:spPr>
            <a:xfrm>
              <a:off x="1259633" y="3215183"/>
              <a:ext cx="576064" cy="5287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t"/>
            <a:lstStyle/>
            <a:p>
              <a:endParaRPr lang="ko-KR" altLang="en-US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364088" y="3437782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ko-KR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3437782"/>
                <a:ext cx="576064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꺾인 연결선 38"/>
          <p:cNvCxnSpPr>
            <a:stCxn id="56" idx="0"/>
          </p:cNvCxnSpPr>
          <p:nvPr/>
        </p:nvCxnSpPr>
        <p:spPr>
          <a:xfrm rot="16200000" flipV="1">
            <a:off x="6159265" y="3705368"/>
            <a:ext cx="580148" cy="946366"/>
          </a:xfrm>
          <a:prstGeom prst="bentConnector3">
            <a:avLst>
              <a:gd name="adj1" fmla="val 50000"/>
            </a:avLst>
          </a:prstGeom>
          <a:ln w="127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9727786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Cache </a:t>
            </a:r>
            <a:r>
              <a:rPr lang="en-US" altLang="ko-KR" dirty="0" smtClean="0"/>
              <a:t>coherence (Cont.)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cxnSp>
        <p:nvCxnSpPr>
          <p:cNvPr id="8" name="직선 연결선 7"/>
          <p:cNvCxnSpPr/>
          <p:nvPr/>
        </p:nvCxnSpPr>
        <p:spPr>
          <a:xfrm>
            <a:off x="1150253" y="3880093"/>
            <a:ext cx="0" cy="288032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>
            <a:off x="3018990" y="3888477"/>
            <a:ext cx="0" cy="288032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>
            <a:off x="2096944" y="4168125"/>
            <a:ext cx="0" cy="288032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>
            <a:off x="1140885" y="4168125"/>
            <a:ext cx="1882943" cy="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41830" y="3952101"/>
            <a:ext cx="10981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Bus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표 14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1197886" y="4468625"/>
              <a:ext cx="1800200" cy="3657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50050"/>
                    <a:gridCol w="450050"/>
                    <a:gridCol w="450050"/>
                    <a:gridCol w="450050"/>
                  </a:tblGrid>
                  <a:tr h="0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ko-KR" b="0" i="1" smtClean="0">
                                    <a:latin typeface="Cambria Math"/>
                                  </a:rPr>
                                  <m:t>𝐷</m:t>
                                </m:r>
                              </m:oMath>
                            </m:oMathPara>
                          </a14:m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표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26304477"/>
                  </p:ext>
                </p:extLst>
              </p:nvPr>
            </p:nvGraphicFramePr>
            <p:xfrm>
              <a:off x="1197886" y="4468625"/>
              <a:ext cx="1800200" cy="3657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50050"/>
                    <a:gridCol w="450050"/>
                    <a:gridCol w="450050"/>
                    <a:gridCol w="450050"/>
                  </a:tblGrid>
                  <a:tr h="365760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1351" r="-198649" b="-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16" name="TextBox 15"/>
          <p:cNvSpPr txBox="1"/>
          <p:nvPr/>
        </p:nvSpPr>
        <p:spPr>
          <a:xfrm>
            <a:off x="3003454" y="4477643"/>
            <a:ext cx="10981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Memory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59632" y="4832608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22940" y="4835045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80106" y="4835045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27784" y="4835045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4499992" y="1628800"/>
            <a:ext cx="0" cy="4608512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79512" y="1700808"/>
                <a:ext cx="417646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600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2. </a:t>
                </a:r>
                <a14:m>
                  <m:oMath xmlns:m="http://schemas.openxmlformats.org/officeDocument/2006/math">
                    <m:r>
                      <a:rPr lang="en-US" altLang="ko-KR" sz="1600" i="1" smtClean="0">
                        <a:solidFill>
                          <a:prstClr val="black"/>
                        </a:solidFill>
                        <a:latin typeface="Cambria Math"/>
                        <a:ea typeface="맑은 고딕" pitchFamily="50" charset="-127"/>
                      </a:rPr>
                      <m:t>𝐷</m:t>
                    </m:r>
                  </m:oMath>
                </a14:m>
                <a:r>
                  <a:rPr lang="ko-KR" altLang="en-US" sz="1600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 </a:t>
                </a:r>
                <a:r>
                  <a:rPr lang="en-US" altLang="ko-KR" sz="1600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is updated and CPU1 is scheduled.</a:t>
                </a:r>
                <a:endParaRPr lang="ko-KR" altLang="en-US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700808"/>
                <a:ext cx="4176464" cy="338554"/>
              </a:xfrm>
              <a:prstGeom prst="rect">
                <a:avLst/>
              </a:prstGeom>
              <a:blipFill rotWithShape="1">
                <a:blip r:embed="rId3"/>
                <a:stretch>
                  <a:fillRect l="-729" t="-5357" b="-2142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4788024" y="1708623"/>
            <a:ext cx="4176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3. CPU1 re-reads the value at address A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45" name="그룹 44"/>
          <p:cNvGrpSpPr/>
          <p:nvPr/>
        </p:nvGrpSpPr>
        <p:grpSpPr>
          <a:xfrm>
            <a:off x="348645" y="2564904"/>
            <a:ext cx="1368153" cy="1323004"/>
            <a:chOff x="467544" y="2420888"/>
            <a:chExt cx="1368153" cy="1323004"/>
          </a:xfrm>
        </p:grpSpPr>
        <p:sp>
          <p:nvSpPr>
            <p:cNvPr id="6" name="직사각형 5"/>
            <p:cNvSpPr/>
            <p:nvPr/>
          </p:nvSpPr>
          <p:spPr>
            <a:xfrm>
              <a:off x="467544" y="2420888"/>
              <a:ext cx="1368152" cy="7920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ctr"/>
            <a:lstStyle/>
            <a:p>
              <a:pPr algn="ctr"/>
              <a:r>
                <a:rPr lang="en-US" altLang="ko-KR" sz="20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CPU 0</a:t>
              </a:r>
              <a:endParaRPr lang="ko-KR" altLang="en-US" sz="20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" name="직사각형 6"/>
            <p:cNvSpPr/>
            <p:nvPr/>
          </p:nvSpPr>
          <p:spPr>
            <a:xfrm rot="16200000">
              <a:off x="307261" y="3373261"/>
              <a:ext cx="530916" cy="21034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Cache</a:t>
              </a:r>
              <a:endParaRPr lang="ko-KR" altLang="en-US" sz="12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3" name="직사각형 42"/>
            <p:cNvSpPr/>
            <p:nvPr/>
          </p:nvSpPr>
          <p:spPr>
            <a:xfrm>
              <a:off x="677892" y="3212974"/>
              <a:ext cx="581740" cy="530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t"/>
            <a:lstStyle/>
            <a:p>
              <a:endParaRPr lang="ko-KR" altLang="en-US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4" name="직사각형 43"/>
            <p:cNvSpPr/>
            <p:nvPr/>
          </p:nvSpPr>
          <p:spPr>
            <a:xfrm>
              <a:off x="1259633" y="3215183"/>
              <a:ext cx="576064" cy="5287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t"/>
            <a:lstStyle/>
            <a:p>
              <a:endParaRPr lang="ko-KR" altLang="en-US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</p:grpSp>
      <p:grpSp>
        <p:nvGrpSpPr>
          <p:cNvPr id="46" name="그룹 45"/>
          <p:cNvGrpSpPr/>
          <p:nvPr/>
        </p:nvGrpSpPr>
        <p:grpSpPr>
          <a:xfrm>
            <a:off x="2222526" y="2564904"/>
            <a:ext cx="1368153" cy="1323004"/>
            <a:chOff x="467544" y="2420888"/>
            <a:chExt cx="1368153" cy="1323004"/>
          </a:xfrm>
        </p:grpSpPr>
        <p:sp>
          <p:nvSpPr>
            <p:cNvPr id="47" name="직사각형 46"/>
            <p:cNvSpPr/>
            <p:nvPr/>
          </p:nvSpPr>
          <p:spPr>
            <a:xfrm>
              <a:off x="467544" y="2420888"/>
              <a:ext cx="1368152" cy="7920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ctr"/>
            <a:lstStyle/>
            <a:p>
              <a:pPr algn="ctr"/>
              <a:r>
                <a:rPr lang="en-US" altLang="ko-KR" sz="20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CPU 1</a:t>
              </a:r>
              <a:endParaRPr lang="ko-KR" altLang="en-US" sz="20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8" name="직사각형 47"/>
            <p:cNvSpPr/>
            <p:nvPr/>
          </p:nvSpPr>
          <p:spPr>
            <a:xfrm rot="16200000">
              <a:off x="307261" y="3373261"/>
              <a:ext cx="530916" cy="21034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Cache</a:t>
              </a:r>
              <a:endParaRPr lang="ko-KR" altLang="en-US" sz="12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9" name="직사각형 48"/>
            <p:cNvSpPr/>
            <p:nvPr/>
          </p:nvSpPr>
          <p:spPr>
            <a:xfrm>
              <a:off x="677892" y="3212974"/>
              <a:ext cx="581740" cy="530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t"/>
            <a:lstStyle/>
            <a:p>
              <a:endParaRPr lang="ko-KR" altLang="en-US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0" name="직사각형 49"/>
            <p:cNvSpPr/>
            <p:nvPr/>
          </p:nvSpPr>
          <p:spPr>
            <a:xfrm>
              <a:off x="1259633" y="3215183"/>
              <a:ext cx="576064" cy="5287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t"/>
            <a:lstStyle/>
            <a:p>
              <a:endParaRPr lang="ko-KR" altLang="en-US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</p:grpSp>
      <p:cxnSp>
        <p:nvCxnSpPr>
          <p:cNvPr id="51" name="직선 연결선 50"/>
          <p:cNvCxnSpPr/>
          <p:nvPr/>
        </p:nvCxnSpPr>
        <p:spPr>
          <a:xfrm>
            <a:off x="5974789" y="3880093"/>
            <a:ext cx="0" cy="288032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/>
          <p:cNvCxnSpPr/>
          <p:nvPr/>
        </p:nvCxnSpPr>
        <p:spPr>
          <a:xfrm>
            <a:off x="7843526" y="3888477"/>
            <a:ext cx="0" cy="288032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/>
          <p:cNvCxnSpPr/>
          <p:nvPr/>
        </p:nvCxnSpPr>
        <p:spPr>
          <a:xfrm>
            <a:off x="6921480" y="4168125"/>
            <a:ext cx="0" cy="288032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연결선 53"/>
          <p:cNvCxnSpPr/>
          <p:nvPr/>
        </p:nvCxnSpPr>
        <p:spPr>
          <a:xfrm>
            <a:off x="5965421" y="4168125"/>
            <a:ext cx="1882943" cy="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7866366" y="3952101"/>
            <a:ext cx="10981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Bus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6" name="표 55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6022422" y="4468625"/>
              <a:ext cx="1800200" cy="3657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50050"/>
                    <a:gridCol w="450050"/>
                    <a:gridCol w="450050"/>
                    <a:gridCol w="450050"/>
                  </a:tblGrid>
                  <a:tr h="0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ko-KR" b="0" i="1" smtClean="0">
                                    <a:latin typeface="Cambria Math"/>
                                  </a:rPr>
                                  <m:t>𝐷</m:t>
                                </m:r>
                              </m:oMath>
                            </m:oMathPara>
                          </a14:m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6" name="표 5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57587100"/>
                  </p:ext>
                </p:extLst>
              </p:nvPr>
            </p:nvGraphicFramePr>
            <p:xfrm>
              <a:off x="6022422" y="4468625"/>
              <a:ext cx="1800200" cy="3657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50050"/>
                    <a:gridCol w="450050"/>
                    <a:gridCol w="450050"/>
                    <a:gridCol w="450050"/>
                  </a:tblGrid>
                  <a:tr h="365760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1">
                          <a:blip r:embed="rId4"/>
                          <a:stretch>
                            <a:fillRect l="-101351" r="-200000" b="-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57" name="TextBox 56"/>
          <p:cNvSpPr txBox="1"/>
          <p:nvPr/>
        </p:nvSpPr>
        <p:spPr>
          <a:xfrm>
            <a:off x="7827990" y="4477643"/>
            <a:ext cx="10981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Memory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084168" y="4832608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547476" y="4835045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004642" y="4835045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452320" y="4835045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62" name="그룹 61"/>
          <p:cNvGrpSpPr/>
          <p:nvPr/>
        </p:nvGrpSpPr>
        <p:grpSpPr>
          <a:xfrm>
            <a:off x="5173181" y="2564904"/>
            <a:ext cx="1368153" cy="1323004"/>
            <a:chOff x="467544" y="2420888"/>
            <a:chExt cx="1368153" cy="1323004"/>
          </a:xfrm>
        </p:grpSpPr>
        <p:sp>
          <p:nvSpPr>
            <p:cNvPr id="63" name="직사각형 62"/>
            <p:cNvSpPr/>
            <p:nvPr/>
          </p:nvSpPr>
          <p:spPr>
            <a:xfrm>
              <a:off x="467544" y="2420888"/>
              <a:ext cx="1368152" cy="7920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ctr"/>
            <a:lstStyle/>
            <a:p>
              <a:pPr algn="ctr"/>
              <a:r>
                <a:rPr lang="en-US" altLang="ko-KR" sz="20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CPU 0</a:t>
              </a:r>
              <a:endParaRPr lang="ko-KR" altLang="en-US" sz="20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4" name="직사각형 63"/>
            <p:cNvSpPr/>
            <p:nvPr/>
          </p:nvSpPr>
          <p:spPr>
            <a:xfrm rot="16200000">
              <a:off x="307261" y="3373261"/>
              <a:ext cx="530916" cy="21034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Cache</a:t>
              </a:r>
              <a:endParaRPr lang="ko-KR" altLang="en-US" sz="12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5" name="직사각형 64"/>
            <p:cNvSpPr/>
            <p:nvPr/>
          </p:nvSpPr>
          <p:spPr>
            <a:xfrm>
              <a:off x="677892" y="3212974"/>
              <a:ext cx="581740" cy="530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t"/>
            <a:lstStyle/>
            <a:p>
              <a:endParaRPr lang="ko-KR" altLang="en-US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6" name="직사각형 65"/>
            <p:cNvSpPr/>
            <p:nvPr/>
          </p:nvSpPr>
          <p:spPr>
            <a:xfrm>
              <a:off x="1259633" y="3215183"/>
              <a:ext cx="576064" cy="5287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t"/>
            <a:lstStyle/>
            <a:p>
              <a:endParaRPr lang="ko-KR" altLang="en-US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</p:grpSp>
      <p:grpSp>
        <p:nvGrpSpPr>
          <p:cNvPr id="67" name="그룹 66"/>
          <p:cNvGrpSpPr/>
          <p:nvPr/>
        </p:nvGrpSpPr>
        <p:grpSpPr>
          <a:xfrm>
            <a:off x="7047062" y="2564904"/>
            <a:ext cx="1368153" cy="1323004"/>
            <a:chOff x="467544" y="2420888"/>
            <a:chExt cx="1368153" cy="1323004"/>
          </a:xfrm>
        </p:grpSpPr>
        <p:sp>
          <p:nvSpPr>
            <p:cNvPr id="68" name="직사각형 67"/>
            <p:cNvSpPr/>
            <p:nvPr/>
          </p:nvSpPr>
          <p:spPr>
            <a:xfrm>
              <a:off x="467544" y="2420888"/>
              <a:ext cx="1368152" cy="7920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ctr"/>
            <a:lstStyle/>
            <a:p>
              <a:pPr algn="ctr"/>
              <a:r>
                <a:rPr lang="en-US" altLang="ko-KR" sz="20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CPU 1</a:t>
              </a:r>
              <a:endParaRPr lang="ko-KR" altLang="en-US" sz="20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9" name="직사각형 68"/>
            <p:cNvSpPr/>
            <p:nvPr/>
          </p:nvSpPr>
          <p:spPr>
            <a:xfrm rot="16200000">
              <a:off x="307261" y="3373261"/>
              <a:ext cx="530916" cy="21034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Cache</a:t>
              </a:r>
              <a:endParaRPr lang="ko-KR" altLang="en-US" sz="12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0" name="직사각형 69"/>
            <p:cNvSpPr/>
            <p:nvPr/>
          </p:nvSpPr>
          <p:spPr>
            <a:xfrm>
              <a:off x="677892" y="3212974"/>
              <a:ext cx="581740" cy="530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t"/>
            <a:lstStyle/>
            <a:p>
              <a:endParaRPr lang="ko-KR" altLang="en-US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1" name="직사각형 70"/>
            <p:cNvSpPr/>
            <p:nvPr/>
          </p:nvSpPr>
          <p:spPr>
            <a:xfrm>
              <a:off x="1259633" y="3215183"/>
              <a:ext cx="576064" cy="5287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08000" rIns="108000" rtlCol="0" anchor="t"/>
            <a:lstStyle/>
            <a:p>
              <a:endParaRPr lang="ko-KR" altLang="en-US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364088" y="3437782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𝐷</m:t>
                      </m:r>
                      <m:r>
                        <a:rPr lang="en-US" altLang="ko-KR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′</m:t>
                      </m:r>
                    </m:oMath>
                  </m:oMathPara>
                </a14:m>
                <a:endParaRPr lang="ko-KR" altLang="en-US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3437782"/>
                <a:ext cx="576064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꺾인 연결선 38"/>
          <p:cNvCxnSpPr>
            <a:stCxn id="56" idx="0"/>
          </p:cNvCxnSpPr>
          <p:nvPr/>
        </p:nvCxnSpPr>
        <p:spPr>
          <a:xfrm rot="5400000" flipH="1" flipV="1">
            <a:off x="7088873" y="3713742"/>
            <a:ext cx="588532" cy="921235"/>
          </a:xfrm>
          <a:prstGeom prst="bentConnector3">
            <a:avLst>
              <a:gd name="adj1" fmla="val 50000"/>
            </a:avLst>
          </a:prstGeom>
          <a:ln w="127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561831" y="3437782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𝐷</m:t>
                      </m:r>
                      <m:r>
                        <a:rPr lang="en-US" altLang="ko-KR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′</m:t>
                      </m:r>
                    </m:oMath>
                  </m:oMathPara>
                </a14:m>
                <a:endParaRPr lang="ko-KR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831" y="3437782"/>
                <a:ext cx="576064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7236296" y="3429000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ko-KR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296" y="3429000"/>
                <a:ext cx="576064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모서리가 둥근 직사각형 74"/>
              <p:cNvSpPr/>
              <p:nvPr/>
            </p:nvSpPr>
            <p:spPr>
              <a:xfrm>
                <a:off x="4932040" y="5357472"/>
                <a:ext cx="3994072" cy="936104"/>
              </a:xfrm>
              <a:prstGeom prst="roundRect">
                <a:avLst>
                  <a:gd name="adj" fmla="val 14582"/>
                </a:avLst>
              </a:prstGeom>
              <a:solidFill>
                <a:srgbClr val="FFC000"/>
              </a:solidFill>
              <a:ln w="15875">
                <a:solidFill>
                  <a:schemeClr val="accent6">
                    <a:lumMod val="50000"/>
                  </a:schemeClr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rIns="108000" rtlCol="0" anchor="ctr">
                <a:noAutofit/>
              </a:bodyPr>
              <a:lstStyle/>
              <a:p>
                <a:pPr algn="ctr"/>
                <a:r>
                  <a:rPr lang="en-US" altLang="ko-KR" sz="1600" b="1" dirty="0" smtClean="0">
                    <a:solidFill>
                      <a:prstClr val="black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CPU1 gets the </a:t>
                </a:r>
                <a:r>
                  <a:rPr lang="en-US" altLang="ko-KR" sz="1600" b="1" dirty="0" smtClean="0">
                    <a:solidFill>
                      <a:srgbClr val="FF0000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old value </a:t>
                </a:r>
                <a14:m>
                  <m:oMath xmlns:m="http://schemas.openxmlformats.org/officeDocument/2006/math">
                    <m:r>
                      <a:rPr lang="en-US" altLang="ko-KR" sz="1600" b="1" i="1" smtClean="0">
                        <a:solidFill>
                          <a:srgbClr val="FF0000"/>
                        </a:solidFill>
                        <a:latin typeface="Cambria Math"/>
                        <a:ea typeface="맑은 고딕" panose="020B0503020000020004" pitchFamily="50" charset="-127"/>
                      </a:rPr>
                      <m:t>𝑫</m:t>
                    </m:r>
                  </m:oMath>
                </a14:m>
                <a:r>
                  <a:rPr lang="en-US" altLang="ko-KR" sz="1600" b="1" dirty="0" smtClean="0">
                    <a:solidFill>
                      <a:srgbClr val="FF0000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 </a:t>
                </a:r>
              </a:p>
              <a:p>
                <a:pPr algn="ctr"/>
                <a:r>
                  <a:rPr lang="en-US" altLang="ko-KR" sz="1600" b="1" dirty="0" smtClean="0">
                    <a:solidFill>
                      <a:prstClr val="black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instead of the correct value </a:t>
                </a:r>
                <a14:m>
                  <m:oMath xmlns:m="http://schemas.openxmlformats.org/officeDocument/2006/math">
                    <m:r>
                      <a:rPr lang="en-US" altLang="ko-KR" sz="1600" b="1" i="1" smtClean="0">
                        <a:solidFill>
                          <a:prstClr val="black"/>
                        </a:solidFill>
                        <a:latin typeface="Cambria Math"/>
                        <a:ea typeface="맑은 고딕" panose="020B0503020000020004" pitchFamily="50" charset="-127"/>
                      </a:rPr>
                      <m:t>𝑫</m:t>
                    </m:r>
                    <m:r>
                      <a:rPr lang="en-US" altLang="ko-KR" sz="1600" b="1" i="1" smtClean="0">
                        <a:solidFill>
                          <a:prstClr val="black"/>
                        </a:solidFill>
                        <a:latin typeface="Cambria Math"/>
                        <a:ea typeface="맑은 고딕" panose="020B0503020000020004" pitchFamily="50" charset="-127"/>
                      </a:rPr>
                      <m:t>′</m:t>
                    </m:r>
                  </m:oMath>
                </a14:m>
                <a:r>
                  <a:rPr lang="en-US" altLang="ko-KR" sz="1600" b="1" dirty="0" smtClean="0">
                    <a:solidFill>
                      <a:prstClr val="black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.</a:t>
                </a:r>
                <a:endParaRPr lang="en-US" altLang="ko-KR" sz="1600" b="1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</mc:Choice>
        <mc:Fallback xmlns="">
          <p:sp>
            <p:nvSpPr>
              <p:cNvPr id="75" name="모서리가 둥근 직사각형 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5357472"/>
                <a:ext cx="3994072" cy="936104"/>
              </a:xfrm>
              <a:prstGeom prst="roundRect">
                <a:avLst>
                  <a:gd name="adj" fmla="val 14582"/>
                </a:avLst>
              </a:prstGeom>
              <a:blipFill rotWithShape="1">
                <a:blip r:embed="rId8"/>
                <a:stretch>
                  <a:fillRect/>
                </a:stretch>
              </a:blipFill>
              <a:ln w="15875">
                <a:solidFill>
                  <a:schemeClr val="accent6">
                    <a:lumMod val="50000"/>
                  </a:schemeClr>
                </a:solidFill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0228484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Cache coherence solution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Bus snooping</a:t>
            </a:r>
          </a:p>
          <a:p>
            <a:pPr lvl="1"/>
            <a:r>
              <a:rPr lang="en-US" altLang="ko-KR" dirty="0" smtClean="0"/>
              <a:t>Each cache pays attention to memory updates by </a:t>
            </a:r>
            <a:r>
              <a:rPr lang="en-US" altLang="ko-KR" b="1" dirty="0" smtClean="0"/>
              <a:t>observing the bus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When a CPU sees an update for a data item it holds in its cache, it will notice the change and either </a:t>
            </a:r>
            <a:r>
              <a:rPr lang="en-US" altLang="ko-KR" u="sng" dirty="0" smtClean="0"/>
              <a:t>invalidate</a:t>
            </a:r>
            <a:r>
              <a:rPr lang="en-US" altLang="ko-KR" dirty="0" smtClean="0"/>
              <a:t> its copy or </a:t>
            </a:r>
            <a:r>
              <a:rPr lang="en-US" altLang="ko-KR" u="sng" dirty="0" smtClean="0"/>
              <a:t>update</a:t>
            </a:r>
            <a:r>
              <a:rPr lang="en-US" altLang="ko-KR" dirty="0" smtClean="0"/>
              <a:t> it.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613183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Don’t forget synchronization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When accessing shared data across CPUs,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mutual exclusion</a:t>
            </a:r>
            <a:r>
              <a:rPr lang="en-US" altLang="ko-KR" dirty="0" smtClean="0"/>
              <a:t> primitives should likely be used to </a:t>
            </a:r>
            <a:r>
              <a:rPr lang="en-US" altLang="ko-KR" u="sng" dirty="0" smtClean="0"/>
              <a:t>guarantee correctness</a:t>
            </a:r>
            <a:r>
              <a:rPr lang="en-US" altLang="ko-KR" dirty="0" smtClean="0"/>
              <a:t>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611560" y="2132856"/>
            <a:ext cx="7992888" cy="230832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	</a:t>
            </a:r>
            <a:r>
              <a:rPr lang="en-US" altLang="ko-KR" sz="12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typedef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__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Node_t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{</a:t>
            </a:r>
          </a:p>
          <a:p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		</a:t>
            </a:r>
            <a:r>
              <a:rPr lang="en-US" altLang="ko-KR" sz="12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value;</a:t>
            </a:r>
          </a:p>
          <a:p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		</a:t>
            </a:r>
            <a:r>
              <a:rPr lang="en-US" altLang="ko-KR" sz="12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2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__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Node_t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*next;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 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Node_t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6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2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List_Pop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 {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2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Node_t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head;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remember old head ...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2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value = head-&gt;value;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... and its value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9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head 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= head-&gt;next;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advance head to next pointer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free(</a:t>
            </a:r>
            <a:r>
              <a:rPr lang="en-US" altLang="ko-KR" sz="12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free old head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2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value;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 value at head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en-US" altLang="ko-KR" sz="12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81790" y="4441180"/>
            <a:ext cx="36904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Simple List Delete Code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05910332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Don’t forget </a:t>
            </a:r>
            <a:r>
              <a:rPr lang="en-US" altLang="ko-KR" dirty="0" smtClean="0"/>
              <a:t>synchronization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Solution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611560" y="1484784"/>
            <a:ext cx="7992888" cy="286232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	</a:t>
            </a:r>
            <a:r>
              <a:rPr lang="en-US" altLang="ko-KR" sz="12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pthread_mtuex_t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m;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2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typedef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__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Node_t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{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2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value;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2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2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__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Node_t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*next;</a:t>
            </a:r>
          </a:p>
          <a:p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 	} 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Node_t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6</a:t>
            </a:r>
            <a:endParaRPr lang="en-US" altLang="ko-KR" sz="12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</a:t>
            </a:r>
            <a:r>
              <a:rPr lang="en-US" altLang="ko-KR" sz="12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List_Pop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()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{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2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lock(&amp;m)</a:t>
            </a:r>
            <a:endParaRPr lang="en-US" altLang="ko-KR" sz="1200" dirty="0">
              <a:solidFill>
                <a:srgbClr val="FF000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9 		</a:t>
            </a:r>
            <a:r>
              <a:rPr lang="en-US" altLang="ko-KR" sz="12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Node_t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head;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remember old head ...</a:t>
            </a:r>
          </a:p>
          <a:p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 		</a:t>
            </a:r>
            <a:r>
              <a:rPr lang="en-US" altLang="ko-KR" sz="12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value = head-&gt;value;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... and its value</a:t>
            </a:r>
          </a:p>
          <a:p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 		head 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= head-&gt;next;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advance head to next pointer</a:t>
            </a:r>
          </a:p>
          <a:p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 		free(</a:t>
            </a:r>
            <a:r>
              <a:rPr lang="en-US" altLang="ko-KR" sz="12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free old 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head</a:t>
            </a:r>
          </a:p>
          <a:p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		</a:t>
            </a:r>
            <a:r>
              <a:rPr lang="en-US" altLang="ko-KR" sz="12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unlock(&amp;m)</a:t>
            </a:r>
            <a:endParaRPr lang="en-US" altLang="ko-KR" sz="1200" dirty="0">
              <a:solidFill>
                <a:srgbClr val="FF000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14 		</a:t>
            </a:r>
            <a:r>
              <a:rPr lang="en-US" altLang="ko-KR" sz="12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value; </a:t>
            </a:r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2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 value at head</a:t>
            </a:r>
          </a:p>
          <a:p>
            <a:r>
              <a:rPr lang="en-US" altLang="ko-KR" sz="12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15 	}</a:t>
            </a:r>
            <a:endParaRPr lang="en-US" altLang="ko-KR" sz="12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81790" y="4338394"/>
            <a:ext cx="36904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Simple List Delete Code with lock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32695038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Cache Affinity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Keep a process on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the same CPU </a:t>
            </a:r>
            <a:r>
              <a:rPr lang="en-US" altLang="ko-KR" dirty="0" smtClean="0"/>
              <a:t>if at all possible</a:t>
            </a:r>
          </a:p>
          <a:p>
            <a:pPr lvl="1"/>
            <a:r>
              <a:rPr lang="en-US" altLang="ko-KR" dirty="0" smtClean="0"/>
              <a:t>A process builds up a fair bit of state </a:t>
            </a:r>
            <a:r>
              <a:rPr lang="en-US" altLang="ko-KR" u="sng" dirty="0" smtClean="0"/>
              <a:t>in the cache</a:t>
            </a:r>
            <a:r>
              <a:rPr lang="en-US" altLang="ko-KR" dirty="0" smtClean="0"/>
              <a:t> of a CPU.</a:t>
            </a:r>
          </a:p>
          <a:p>
            <a:pPr lvl="1"/>
            <a:r>
              <a:rPr lang="en-US" altLang="ko-KR" dirty="0" smtClean="0"/>
              <a:t>The next time the process run, it will run faster if some of its state is </a:t>
            </a:r>
            <a:r>
              <a:rPr lang="en-US" altLang="ko-KR" i="1" dirty="0" smtClean="0"/>
              <a:t>already present </a:t>
            </a:r>
            <a:r>
              <a:rPr lang="en-US" altLang="ko-KR" dirty="0" smtClean="0"/>
              <a:t>in the cache on that CPU.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1043608" y="3212976"/>
            <a:ext cx="6984776" cy="936104"/>
          </a:xfrm>
          <a:prstGeom prst="roundRect">
            <a:avLst>
              <a:gd name="adj" fmla="val 14582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A multiprocessor scheduler should consider </a:t>
            </a:r>
            <a:r>
              <a:rPr lang="en-US" altLang="ko-KR" sz="1600" b="1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cache affinity</a:t>
            </a:r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</a:p>
          <a:p>
            <a:pPr algn="ctr"/>
            <a:r>
              <a:rPr lang="en-US" altLang="ko-KR" sz="16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when making its scheduling decision.</a:t>
            </a:r>
            <a:endParaRPr lang="en-US" altLang="ko-KR" sz="16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78422111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101589</TotalTime>
  <Words>1140</Words>
  <Application>Microsoft Office PowerPoint</Application>
  <PresentationFormat>화면 슬라이드 쇼(4:3)</PresentationFormat>
  <Paragraphs>438</Paragraphs>
  <Slides>20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31" baseType="lpstr">
      <vt:lpstr>Adobe Arabic</vt:lpstr>
      <vt:lpstr>Adobe 고딕 Std B</vt:lpstr>
      <vt:lpstr>HY견고딕</vt:lpstr>
      <vt:lpstr>굴림</vt:lpstr>
      <vt:lpstr>맑은 고딕</vt:lpstr>
      <vt:lpstr>Arial</vt:lpstr>
      <vt:lpstr>Arial Bold</vt:lpstr>
      <vt:lpstr>Cambria Math</vt:lpstr>
      <vt:lpstr>Courier New</vt:lpstr>
      <vt:lpstr>Wingdings</vt:lpstr>
      <vt:lpstr>양식_공청회_발표자료-총괄-양식</vt:lpstr>
      <vt:lpstr>PowerPoint 프레젠테이션</vt:lpstr>
      <vt:lpstr>Multiprocessor Scheduling</vt:lpstr>
      <vt:lpstr>Single CPU with cache</vt:lpstr>
      <vt:lpstr>Cache coherence</vt:lpstr>
      <vt:lpstr>Cache coherence (Cont.)</vt:lpstr>
      <vt:lpstr>Cache coherence solution</vt:lpstr>
      <vt:lpstr>Don’t forget synchronization</vt:lpstr>
      <vt:lpstr>Don’t forget synchronization (Cont.)</vt:lpstr>
      <vt:lpstr>Cache Affinity</vt:lpstr>
      <vt:lpstr>Single queue Multiprocessor Scheduling (SQMS)</vt:lpstr>
      <vt:lpstr>Scheduling Example with Cache affinity</vt:lpstr>
      <vt:lpstr>Multi-queue Multiprocessor Scheduling (MQMS)</vt:lpstr>
      <vt:lpstr>MQMS Example</vt:lpstr>
      <vt:lpstr>Load Imbalance issue of MQMS</vt:lpstr>
      <vt:lpstr>How to deal with load imbalance?</vt:lpstr>
      <vt:lpstr>How to deal with load imbalance? (Cont.)</vt:lpstr>
      <vt:lpstr>Work Stealing</vt:lpstr>
      <vt:lpstr>Linux Multiprocessor Schedulers</vt:lpstr>
      <vt:lpstr>Linux Multiprocessor Schedulers (Cont.)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creator>유진수 (jedisty@hanyang.ac.kr)</dc:creator>
  <cp:lastModifiedBy>오준택</cp:lastModifiedBy>
  <cp:revision>4019</cp:revision>
  <cp:lastPrinted>2015-03-03T01:48:46Z</cp:lastPrinted>
  <dcterms:created xsi:type="dcterms:W3CDTF">2011-05-01T06:09:10Z</dcterms:created>
  <dcterms:modified xsi:type="dcterms:W3CDTF">2016-06-14T15:20:30Z</dcterms:modified>
</cp:coreProperties>
</file>