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361" autoAdjust="0"/>
    <p:restoredTop sz="91841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2016-03-07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822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4400" b="1" kern="1200" dirty="0">
                <a:solidFill>
                  <a:schemeClr val="tx2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  <a:cs typeface="Adobe Arabic" pitchFamily="18" charset="-78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026585" y="3789040"/>
            <a:ext cx="70030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20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Hanyang</a:t>
            </a:r>
            <a:r>
              <a:rPr kumimoji="1" lang="en-US" altLang="ko-KR" sz="2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 University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Embedded Software Systems Lab.</a:t>
            </a: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36" y="4608512"/>
            <a:ext cx="1268760" cy="1268760"/>
          </a:xfrm>
          <a:prstGeom prst="rect">
            <a:avLst/>
          </a:prstGeom>
        </p:spPr>
      </p:pic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 userDrawn="1"/>
        </p:nvSpPr>
        <p:spPr>
          <a:xfrm>
            <a:off x="3851920" y="604277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Youjip</a:t>
            </a:r>
            <a:r>
              <a:rPr kumimoji="1" lang="en-US" altLang="ko-KR" sz="1600" b="1" baseline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Won</a:t>
            </a:r>
            <a:endParaRPr kumimoji="1" lang="en-US" altLang="ko-KR" sz="1600" b="1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3E8EC870-8390-4B79-9F78-214655D7DA4F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0C705B53-6914-4CA3-B5D9-D8ED45F59733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6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611"/>
            <a:ext cx="9144000" cy="70661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4313" y="6562725"/>
            <a:ext cx="1285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145091-6AC3-4887-B1B1-597D71CF9455}" type="datetime1">
              <a:rPr kumimoji="1"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0938" y="6562725"/>
            <a:ext cx="10715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A0C360-F875-469D-A977-82806D0D3C5E}" type="slidenum">
              <a:rPr kumimoji="1" lang="en-US" altLang="ko-KR">
                <a:solidFill>
                  <a:srgbClr val="1F497D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59550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>
              <a:solidFill>
                <a:prstClr val="black"/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13. The Abstraction: Address Space</a:t>
            </a:r>
          </a:p>
          <a:p>
            <a:pPr lvl="0"/>
            <a:r>
              <a:rPr lang="en-US" altLang="ko-KR" sz="1600" dirty="0">
                <a:solidFill>
                  <a:srgbClr val="1F497D">
                    <a:lumMod val="50000"/>
                  </a:srgbClr>
                </a:solidFill>
              </a:rPr>
              <a:t>Operating System: Three Easy </a:t>
            </a:r>
            <a:r>
              <a:rPr lang="en-US" altLang="ko-KR" sz="1600" dirty="0" smtClean="0">
                <a:solidFill>
                  <a:srgbClr val="1F497D">
                    <a:lumMod val="50000"/>
                  </a:srgbClr>
                </a:solidFill>
              </a:rPr>
              <a:t>Pieces</a:t>
            </a:r>
            <a:endParaRPr lang="ko-KR" altLang="en-US" sz="16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42314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2636912"/>
            <a:ext cx="8786812" cy="1368152"/>
          </a:xfrm>
        </p:spPr>
        <p:txBody>
          <a:bodyPr/>
          <a:lstStyle/>
          <a:p>
            <a:r>
              <a:rPr lang="en-US" altLang="ko-KR" sz="1600" dirty="0" smtClean="0"/>
              <a:t>Disclaimer: This lecture slide set was initially developed for Operating System course in Computer Science Dept. at </a:t>
            </a:r>
            <a:r>
              <a:rPr lang="en-US" altLang="ko-KR" sz="1600" dirty="0" err="1" smtClean="0"/>
              <a:t>Hanyang</a:t>
            </a:r>
            <a:r>
              <a:rPr lang="en-US" altLang="ko-KR" sz="1600" dirty="0" smtClean="0"/>
              <a:t> University. This lecture slide set is for </a:t>
            </a:r>
            <a:r>
              <a:rPr lang="en-US" altLang="ko-KR" sz="1600" smtClean="0"/>
              <a:t>OSTEP </a:t>
            </a:r>
            <a:r>
              <a:rPr lang="en-US" altLang="ko-KR" sz="1600" smtClean="0"/>
              <a:t>book </a:t>
            </a:r>
            <a:r>
              <a:rPr lang="en-US" altLang="ko-KR" sz="1600" dirty="0" smtClean="0"/>
              <a:t>written by </a:t>
            </a:r>
            <a:r>
              <a:rPr lang="en-US" altLang="ko-KR" sz="1600" dirty="0" err="1" smtClean="0"/>
              <a:t>Remzi</a:t>
            </a:r>
            <a:r>
              <a:rPr lang="en-US" altLang="ko-KR" sz="1600" dirty="0" smtClean="0"/>
              <a:t> and Andrea at University of Wisconsin.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89744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Memory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 smtClean="0"/>
              <a:t>What is </a:t>
            </a:r>
            <a:r>
              <a:rPr lang="en-US" altLang="ko-KR" b="1" dirty="0" smtClean="0"/>
              <a:t>memory virtualization</a:t>
            </a:r>
            <a:r>
              <a:rPr lang="en-US" altLang="ko-KR" b="0" dirty="0" smtClean="0"/>
              <a:t>?</a:t>
            </a:r>
          </a:p>
          <a:p>
            <a:pPr lvl="1"/>
            <a:r>
              <a:rPr lang="en-US" altLang="ko-KR" dirty="0" smtClean="0"/>
              <a:t>OS virtualizes its physical memory.</a:t>
            </a:r>
            <a:endParaRPr lang="en-US" altLang="ko-KR" b="0" dirty="0" smtClean="0"/>
          </a:p>
          <a:p>
            <a:pPr lvl="1"/>
            <a:r>
              <a:rPr lang="en-US" altLang="ko-KR" dirty="0" smtClean="0"/>
              <a:t>OS provides an </a:t>
            </a:r>
            <a:r>
              <a:rPr lang="en-US" altLang="ko-KR" dirty="0" smtClean="0">
                <a:solidFill>
                  <a:schemeClr val="accent1"/>
                </a:solidFill>
              </a:rPr>
              <a:t>illusion memory space </a:t>
            </a:r>
            <a:r>
              <a:rPr lang="en-US" altLang="ko-KR" dirty="0" smtClean="0"/>
              <a:t>per each process.</a:t>
            </a:r>
          </a:p>
          <a:p>
            <a:pPr lvl="1"/>
            <a:r>
              <a:rPr lang="en-US" altLang="ko-KR" dirty="0" smtClean="0"/>
              <a:t>It seems to be seen like </a:t>
            </a:r>
            <a:r>
              <a:rPr lang="en-US" altLang="ko-KR" dirty="0" smtClean="0">
                <a:solidFill>
                  <a:schemeClr val="accent1"/>
                </a:solidFill>
              </a:rPr>
              <a:t>each process uses the whole memory</a:t>
            </a:r>
            <a:r>
              <a:rPr lang="en-US" altLang="ko-KR" dirty="0" smtClean="0"/>
              <a:t> .</a:t>
            </a:r>
            <a:endParaRPr lang="en-US" altLang="ko-KR" sz="1600" dirty="0" smtClean="0"/>
          </a:p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0536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Benefit of Memory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Ease of use in programming</a:t>
            </a:r>
          </a:p>
          <a:p>
            <a:r>
              <a:rPr lang="en-US" altLang="ko-KR" dirty="0"/>
              <a:t>Memory efficiency in terms of </a:t>
            </a:r>
            <a:r>
              <a:rPr lang="en-US" altLang="ko-KR" dirty="0">
                <a:solidFill>
                  <a:schemeClr val="accent1"/>
                </a:solidFill>
              </a:rPr>
              <a:t>times</a:t>
            </a:r>
            <a:r>
              <a:rPr lang="en-US" altLang="ko-KR" dirty="0"/>
              <a:t> and </a:t>
            </a:r>
            <a:r>
              <a:rPr lang="en-US" altLang="ko-KR" dirty="0">
                <a:solidFill>
                  <a:schemeClr val="accent1"/>
                </a:solidFill>
              </a:rPr>
              <a:t>space</a:t>
            </a:r>
          </a:p>
          <a:p>
            <a:r>
              <a:rPr lang="en-US" altLang="ko-KR" dirty="0" smtClean="0"/>
              <a:t>The </a:t>
            </a:r>
            <a:r>
              <a:rPr lang="en-US" altLang="ko-KR" dirty="0"/>
              <a:t>guarantee of isolation for processes as well as OS</a:t>
            </a:r>
          </a:p>
          <a:p>
            <a:pPr lvl="1"/>
            <a:r>
              <a:rPr lang="en-US" altLang="ko-KR" dirty="0"/>
              <a:t>P</a:t>
            </a:r>
            <a:r>
              <a:rPr lang="en-US" altLang="ko-KR" dirty="0" smtClean="0"/>
              <a:t>rotection </a:t>
            </a:r>
            <a:r>
              <a:rPr lang="en-US" altLang="ko-KR" dirty="0"/>
              <a:t>from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errant accesses</a:t>
            </a:r>
            <a:r>
              <a:rPr lang="en-US" altLang="ko-KR" dirty="0"/>
              <a:t> of other processes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12647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OS in The Early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908720"/>
            <a:ext cx="8786812" cy="5501258"/>
          </a:xfrm>
        </p:spPr>
        <p:txBody>
          <a:bodyPr/>
          <a:lstStyle/>
          <a:p>
            <a:r>
              <a:rPr lang="en-US" altLang="ko-KR" dirty="0" smtClean="0"/>
              <a:t>Load only one process in memory.</a:t>
            </a:r>
          </a:p>
          <a:p>
            <a:pPr lvl="1"/>
            <a:r>
              <a:rPr lang="en-US" altLang="ko-KR" dirty="0" smtClean="0"/>
              <a:t>Poor utilization and efficiency</a:t>
            </a:r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marL="0" indent="0">
              <a:buNone/>
            </a:pPr>
            <a:endParaRPr lang="en-US" altLang="ko-KR" sz="18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51" name="그룹 50"/>
          <p:cNvGrpSpPr/>
          <p:nvPr/>
        </p:nvGrpSpPr>
        <p:grpSpPr>
          <a:xfrm>
            <a:off x="2987824" y="1988840"/>
            <a:ext cx="2376264" cy="4176464"/>
            <a:chOff x="581763" y="1412776"/>
            <a:chExt cx="1974013" cy="4176464"/>
          </a:xfrm>
        </p:grpSpPr>
        <p:sp>
          <p:nvSpPr>
            <p:cNvPr id="52" name="TextBox 51"/>
            <p:cNvSpPr txBox="1"/>
            <p:nvPr/>
          </p:nvSpPr>
          <p:spPr>
            <a:xfrm>
              <a:off x="647563" y="1412776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81763" y="2266999"/>
              <a:ext cx="6120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64KB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763" y="5281463"/>
              <a:ext cx="5712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max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1223628" y="1558946"/>
              <a:ext cx="1332148" cy="86194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Operating System</a:t>
              </a:r>
            </a:p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(code, data, etc</a:t>
              </a:r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.)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1223628" y="2420888"/>
              <a:ext cx="1332148" cy="306620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Current</a:t>
              </a:r>
            </a:p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</a:t>
              </a:r>
            </a:p>
            <a:p>
              <a:pPr algn="ctr"/>
              <a:r>
                <a:rPr lang="en-US" altLang="ko-KR" sz="12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(code, data, etc.)</a:t>
              </a:r>
              <a:endParaRPr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673585" y="6073551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92469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Multiprogramming and Time Sharing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chemeClr val="accent1"/>
                </a:solidFill>
              </a:rPr>
              <a:t>Load multiple processes </a:t>
            </a:r>
            <a:r>
              <a:rPr lang="en-US" altLang="ko-KR" dirty="0" smtClean="0"/>
              <a:t>in memory.</a:t>
            </a:r>
          </a:p>
          <a:p>
            <a:pPr lvl="1"/>
            <a:r>
              <a:rPr lang="en-US" altLang="ko-KR" dirty="0" smtClean="0"/>
              <a:t>Execute one for a short while.</a:t>
            </a:r>
          </a:p>
          <a:p>
            <a:pPr lvl="1"/>
            <a:r>
              <a:rPr lang="en-US" altLang="ko-KR" dirty="0" smtClean="0"/>
              <a:t>Switch processes between them in memory.</a:t>
            </a:r>
          </a:p>
          <a:p>
            <a:pPr lvl="1"/>
            <a:r>
              <a:rPr lang="en-US" altLang="ko-KR" dirty="0" smtClean="0"/>
              <a:t>Increase utilization and efficiency.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Cause an important </a:t>
            </a:r>
            <a:r>
              <a:rPr lang="en-US" altLang="ko-KR" b="1" dirty="0" smtClean="0"/>
              <a:t>protection issue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Errant memory accesses from other processes</a:t>
            </a:r>
          </a:p>
          <a:p>
            <a:pPr lvl="2"/>
            <a:endParaRPr lang="en-US" altLang="ko-KR" sz="14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lvl="1"/>
            <a:endParaRPr lang="en-US" altLang="ko-KR" sz="1600" dirty="0" smtClean="0"/>
          </a:p>
          <a:p>
            <a:pPr marL="0" indent="0">
              <a:buNone/>
            </a:pPr>
            <a:endParaRPr lang="en-US" altLang="ko-KR" sz="18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89642" y="1198332"/>
            <a:ext cx="602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56177" y="168264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854612" y="1352706"/>
            <a:ext cx="1533812" cy="4988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854612" y="2355639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C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854612" y="1851583"/>
            <a:ext cx="1533812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854612" y="2854516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B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854612" y="3353393"/>
            <a:ext cx="1533812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6854612" y="3857449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A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2240" y="5466549"/>
            <a:ext cx="17403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854611" y="4356326"/>
            <a:ext cx="1532978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854611" y="4860382"/>
            <a:ext cx="1533811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56177" y="2185119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128KB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56178" y="2716016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192KB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56176" y="321489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256KB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56180" y="3718949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56180" y="4217826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384KB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56177" y="4725144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56176" y="5189550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512KB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52999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Address Space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99815"/>
            <a:ext cx="8786812" cy="5501258"/>
          </a:xfrm>
        </p:spPr>
        <p:txBody>
          <a:bodyPr/>
          <a:lstStyle/>
          <a:p>
            <a:r>
              <a:rPr lang="en-US" altLang="ko-KR" dirty="0" smtClean="0"/>
              <a:t>OS creates an </a:t>
            </a:r>
            <a:r>
              <a:rPr lang="en-US" altLang="ko-KR" b="1" dirty="0" smtClean="0"/>
              <a:t>abstraction</a:t>
            </a:r>
            <a:r>
              <a:rPr lang="en-US" altLang="ko-KR" dirty="0" smtClean="0"/>
              <a:t> of physical memory.</a:t>
            </a:r>
          </a:p>
          <a:p>
            <a:pPr lvl="1"/>
            <a:r>
              <a:rPr lang="en-US" altLang="ko-KR" dirty="0" smtClean="0"/>
              <a:t>The address space contains all about a running process.</a:t>
            </a:r>
          </a:p>
          <a:p>
            <a:pPr lvl="1"/>
            <a:r>
              <a:rPr lang="en-US" altLang="ko-KR" dirty="0" smtClean="0"/>
              <a:t>That </a:t>
            </a:r>
            <a:r>
              <a:rPr lang="en-US" altLang="ko-KR" dirty="0"/>
              <a:t>is consist of </a:t>
            </a:r>
            <a:r>
              <a:rPr lang="en-US" altLang="ko-KR" dirty="0" smtClean="0"/>
              <a:t>program code, </a:t>
            </a:r>
            <a:r>
              <a:rPr lang="en-US" altLang="ko-KR" dirty="0"/>
              <a:t>heap, </a:t>
            </a:r>
            <a:r>
              <a:rPr lang="en-US" altLang="ko-KR" dirty="0" smtClean="0"/>
              <a:t>stack and </a:t>
            </a:r>
            <a:r>
              <a:rPr lang="en-US" altLang="ko-KR" dirty="0"/>
              <a:t>etc.</a:t>
            </a:r>
            <a:endParaRPr lang="en-US" altLang="ko-KR" sz="1600" dirty="0" smtClean="0"/>
          </a:p>
          <a:p>
            <a:endParaRPr lang="ko-KR" altLang="en-US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3059832" y="2452359"/>
            <a:ext cx="3757617" cy="3726409"/>
            <a:chOff x="3059832" y="2525414"/>
            <a:chExt cx="3757617" cy="3726409"/>
          </a:xfrm>
        </p:grpSpPr>
        <p:cxnSp>
          <p:nvCxnSpPr>
            <p:cNvPr id="7" name="직선 화살표 연결선 6"/>
            <p:cNvCxnSpPr/>
            <p:nvPr/>
          </p:nvCxnSpPr>
          <p:spPr>
            <a:xfrm>
              <a:off x="6817449" y="5656015"/>
              <a:ext cx="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114969" y="2525414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3661031" y="2627524"/>
              <a:ext cx="1332148" cy="4988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 Code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661031" y="3625277"/>
              <a:ext cx="1332148" cy="2010992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(free)</a:t>
              </a:r>
            </a:p>
            <a:p>
              <a:pPr algn="ctr"/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9" name="직선 화살표 연결선 8"/>
            <p:cNvCxnSpPr/>
            <p:nvPr/>
          </p:nvCxnSpPr>
          <p:spPr>
            <a:xfrm flipV="1">
              <a:off x="4327105" y="4993431"/>
              <a:ext cx="0" cy="6428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화살표 연결선 13"/>
            <p:cNvCxnSpPr>
              <a:stCxn id="37" idx="0"/>
            </p:cNvCxnSpPr>
            <p:nvPr/>
          </p:nvCxnSpPr>
          <p:spPr>
            <a:xfrm>
              <a:off x="4327105" y="3625277"/>
              <a:ext cx="0" cy="498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14969" y="2982379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92501" y="3471388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2KB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59832" y="5506053"/>
              <a:ext cx="616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15KB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59832" y="5944046"/>
              <a:ext cx="616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16KB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661031" y="312640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3661031" y="563627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Stack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610591" y="6073551"/>
            <a:ext cx="143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76032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Address Space(Cont.)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/>
          <a:p>
            <a:r>
              <a:rPr lang="en-US" altLang="ko-KR" dirty="0" smtClean="0"/>
              <a:t>Code</a:t>
            </a:r>
          </a:p>
          <a:p>
            <a:pPr lvl="1"/>
            <a:r>
              <a:rPr lang="en-US" altLang="ko-KR" dirty="0" smtClean="0"/>
              <a:t>Where instructions live</a:t>
            </a:r>
          </a:p>
          <a:p>
            <a:r>
              <a:rPr lang="en-US" altLang="ko-KR" dirty="0" smtClean="0"/>
              <a:t>Heap</a:t>
            </a:r>
          </a:p>
          <a:p>
            <a:pPr lvl="1"/>
            <a:r>
              <a:rPr lang="en-US" altLang="ko-KR" dirty="0" smtClean="0"/>
              <a:t>Dynamically allocate memory.</a:t>
            </a:r>
          </a:p>
          <a:p>
            <a:pPr lvl="2"/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altLang="ko-KR" dirty="0" smtClean="0"/>
              <a:t> in C language</a:t>
            </a:r>
          </a:p>
          <a:p>
            <a:pPr lvl="2"/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altLang="ko-KR" dirty="0" smtClean="0"/>
              <a:t> in object-oriented language</a:t>
            </a:r>
          </a:p>
          <a:p>
            <a:r>
              <a:rPr lang="en-US" altLang="ko-KR" dirty="0" smtClean="0"/>
              <a:t>Stack</a:t>
            </a:r>
            <a:endParaRPr lang="en-US" altLang="ko-KR" dirty="0"/>
          </a:p>
          <a:p>
            <a:pPr lvl="1"/>
            <a:r>
              <a:rPr lang="en-US" altLang="ko-KR" dirty="0"/>
              <a:t>Store return addresses or values.</a:t>
            </a:r>
          </a:p>
          <a:p>
            <a:pPr lvl="1"/>
            <a:r>
              <a:rPr lang="en-US" altLang="ko-KR" dirty="0"/>
              <a:t>Contain local variables arguments to routines.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6456142" y="1484784"/>
            <a:ext cx="3156418" cy="3507623"/>
            <a:chOff x="3661031" y="2627524"/>
            <a:chExt cx="3156418" cy="3507623"/>
          </a:xfrm>
        </p:grpSpPr>
        <p:cxnSp>
          <p:nvCxnSpPr>
            <p:cNvPr id="25" name="직선 화살표 연결선 24"/>
            <p:cNvCxnSpPr/>
            <p:nvPr/>
          </p:nvCxnSpPr>
          <p:spPr>
            <a:xfrm>
              <a:off x="6817449" y="5656015"/>
              <a:ext cx="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직사각형 29"/>
            <p:cNvSpPr/>
            <p:nvPr/>
          </p:nvSpPr>
          <p:spPr>
            <a:xfrm>
              <a:off x="3661031" y="2627524"/>
              <a:ext cx="1332148" cy="4988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 Code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3661031" y="3625277"/>
              <a:ext cx="1332148" cy="2010992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(free)</a:t>
              </a:r>
            </a:p>
            <a:p>
              <a:pPr algn="ctr"/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32" name="직선 화살표 연결선 31"/>
            <p:cNvCxnSpPr/>
            <p:nvPr/>
          </p:nvCxnSpPr>
          <p:spPr>
            <a:xfrm flipV="1">
              <a:off x="4327105" y="4993431"/>
              <a:ext cx="0" cy="6428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화살표 연결선 32"/>
            <p:cNvCxnSpPr>
              <a:stCxn id="31" idx="0"/>
            </p:cNvCxnSpPr>
            <p:nvPr/>
          </p:nvCxnSpPr>
          <p:spPr>
            <a:xfrm>
              <a:off x="4327105" y="3625277"/>
              <a:ext cx="0" cy="498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직사각형 37"/>
            <p:cNvSpPr/>
            <p:nvPr/>
          </p:nvSpPr>
          <p:spPr>
            <a:xfrm>
              <a:off x="3661031" y="312640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661031" y="563627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Stack</a:t>
              </a:r>
              <a:endParaRPr lang="ko-KR" altLang="en-US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405702" y="5085184"/>
            <a:ext cx="143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571197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Virtual Address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Every address</a:t>
            </a:r>
            <a:r>
              <a:rPr lang="en-US" altLang="ko-KR" dirty="0" smtClean="0"/>
              <a:t> in a running program is virtual.</a:t>
            </a:r>
          </a:p>
          <a:p>
            <a:pPr lvl="1"/>
            <a:r>
              <a:rPr lang="en-US" altLang="ko-KR" dirty="0" smtClean="0"/>
              <a:t>OS translates the virtual address to physical address</a:t>
            </a:r>
          </a:p>
          <a:p>
            <a:pPr lvl="1"/>
            <a:endParaRPr lang="en-US" altLang="ko-KR" sz="2000" dirty="0"/>
          </a:p>
          <a:p>
            <a:pPr lvl="1"/>
            <a:endParaRPr lang="en-US" altLang="ko-KR" sz="2000" dirty="0" smtClean="0"/>
          </a:p>
          <a:p>
            <a:pPr lvl="1"/>
            <a:endParaRPr lang="en-US" altLang="ko-KR" sz="2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25674" y="2407528"/>
            <a:ext cx="7546726" cy="26776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main(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[]){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code 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main);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heap 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</a:t>
            </a:r>
          </a:p>
          <a:p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x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stack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&amp;x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smtClean="0">
                <a:solidFill>
                  <a:srgbClr val="CCCC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x;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5158933"/>
            <a:ext cx="5256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</a:t>
            </a:r>
            <a:r>
              <a:rPr lang="en-US" altLang="ko-KR" sz="16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simple program that prints out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addresses</a:t>
            </a:r>
            <a:endParaRPr lang="en-US" altLang="ko-KR" sz="16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732360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 </a:t>
            </a:r>
            <a:r>
              <a:rPr lang="en-US" altLang="ko-KR" dirty="0" smtClean="0"/>
              <a:t>Address(Cont.)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</a:t>
            </a:r>
            <a:r>
              <a:rPr lang="en-US" altLang="ko-KR" dirty="0" smtClean="0"/>
              <a:t>output in 64-bit </a:t>
            </a:r>
            <a:r>
              <a:rPr lang="en-US" altLang="ko-KR" dirty="0"/>
              <a:t>Linux machine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11560" y="1610216"/>
            <a:ext cx="4104456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code  : 0x40057d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heap  : 0xcf2010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stack : 0x7fff9ca45fcc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6058410" y="2602937"/>
            <a:ext cx="1681939" cy="281572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6058413" y="1275803"/>
            <a:ext cx="1681939" cy="520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(Text)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6058409" y="5418659"/>
            <a:ext cx="168193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29" name="직선 화살표 연결선 28"/>
          <p:cNvCxnSpPr>
            <a:stCxn id="28" idx="0"/>
          </p:cNvCxnSpPr>
          <p:nvPr/>
        </p:nvCxnSpPr>
        <p:spPr>
          <a:xfrm flipH="1" flipV="1">
            <a:off x="6899377" y="4797152"/>
            <a:ext cx="2" cy="62150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>
            <a:stCxn id="25" idx="0"/>
          </p:cNvCxnSpPr>
          <p:nvPr/>
        </p:nvCxnSpPr>
        <p:spPr>
          <a:xfrm flipH="1">
            <a:off x="6899377" y="2602937"/>
            <a:ext cx="3" cy="53803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39592" y="4489375"/>
            <a:ext cx="863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98197" y="3140968"/>
            <a:ext cx="863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4536" y="968026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058412" y="1796494"/>
            <a:ext cx="1681939" cy="520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Data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6058411" y="2317185"/>
            <a:ext cx="168193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6058408" y="5704410"/>
            <a:ext cx="1681939" cy="3959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altLang="ko-KR" sz="140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2586" y="113730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0x400000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12157" y="2183062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0xcf2000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70005" y="5561535"/>
            <a:ext cx="1260415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0x7fff9ca49000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58037" y="163983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0x401000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2110" y="249062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0xd13000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70001" y="5312241"/>
            <a:ext cx="1260415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0x7fff9ca28000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890714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101589</TotalTime>
  <Words>520</Words>
  <Application>Microsoft Office PowerPoint</Application>
  <PresentationFormat>화면 슬라이드 쇼(4:3)</PresentationFormat>
  <Paragraphs>155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0" baseType="lpstr">
      <vt:lpstr>Adobe 고딕 Std B</vt:lpstr>
      <vt:lpstr>HY견고딕</vt:lpstr>
      <vt:lpstr>굴림</vt:lpstr>
      <vt:lpstr>맑은 고딕</vt:lpstr>
      <vt:lpstr>Adobe Arabic</vt:lpstr>
      <vt:lpstr>Arial</vt:lpstr>
      <vt:lpstr>Arial Bold</vt:lpstr>
      <vt:lpstr>Courier New</vt:lpstr>
      <vt:lpstr>Wingdings</vt:lpstr>
      <vt:lpstr>양식_공청회_발표자료-총괄-양식</vt:lpstr>
      <vt:lpstr>PowerPoint 프레젠테이션</vt:lpstr>
      <vt:lpstr>Memory Virtualization</vt:lpstr>
      <vt:lpstr>Benefit of Memory Virtualization</vt:lpstr>
      <vt:lpstr>OS in The Early System</vt:lpstr>
      <vt:lpstr>Multiprogramming and Time Sharing</vt:lpstr>
      <vt:lpstr>Address Space</vt:lpstr>
      <vt:lpstr>Address Space(Cont.)</vt:lpstr>
      <vt:lpstr>Virtual Address</vt:lpstr>
      <vt:lpstr>Virtual Address(Cont.)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Pintos Project</dc:title>
  <dc:creator>유진수 (jedisty@hanyang.ac.kr)</dc:creator>
  <cp:lastModifiedBy>오준택</cp:lastModifiedBy>
  <cp:revision>4017</cp:revision>
  <cp:lastPrinted>2015-03-03T01:48:46Z</cp:lastPrinted>
  <dcterms:created xsi:type="dcterms:W3CDTF">2011-05-01T06:09:10Z</dcterms:created>
  <dcterms:modified xsi:type="dcterms:W3CDTF">2016-03-07T09:03:07Z</dcterms:modified>
</cp:coreProperties>
</file>