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7785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CC86451A-72D8-49A4-A3A5-43EA20A0CC9F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368D8AD8-9F85-4716-B9B0-B2ECDBBCD598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D82623-616C-4854-A185-38C4EA343FD5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15. Address Translation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en-US" altLang="ko-KR" sz="1600" dirty="0" smtClean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90138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Dynamic(Hardware base) Relocation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a program starts running, the OS decides </a:t>
            </a:r>
            <a:r>
              <a:rPr lang="en-US" altLang="ko-KR" b="1" dirty="0" smtClean="0"/>
              <a:t>where</a:t>
            </a:r>
            <a:r>
              <a:rPr lang="en-US" altLang="ko-KR" dirty="0" smtClean="0"/>
              <a:t> in physical memory a process should be </a:t>
            </a:r>
            <a:r>
              <a:rPr lang="en-US" altLang="ko-KR" b="1" dirty="0" smtClean="0"/>
              <a:t>loaded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Set the </a:t>
            </a:r>
            <a:r>
              <a:rPr lang="en-US" altLang="ko-KR" b="1" dirty="0" smtClean="0"/>
              <a:t>base</a:t>
            </a:r>
            <a:r>
              <a:rPr lang="en-US" altLang="ko-KR" dirty="0" smtClean="0"/>
              <a:t> register a value.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Every virtual address must </a:t>
            </a:r>
            <a:r>
              <a:rPr lang="en-US" altLang="ko-KR" b="1" dirty="0" smtClean="0"/>
              <a:t>not be greater than bound</a:t>
            </a:r>
            <a:r>
              <a:rPr lang="en-US" altLang="ko-KR" dirty="0" smtClean="0"/>
              <a:t> and </a:t>
            </a:r>
            <a:r>
              <a:rPr lang="en-US" altLang="ko-KR" b="1" dirty="0" smtClean="0"/>
              <a:t>negative.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모서리가 둥근 직사각형 5"/>
              <p:cNvSpPr/>
              <p:nvPr/>
            </p:nvSpPr>
            <p:spPr>
              <a:xfrm>
                <a:off x="1619672" y="2564904"/>
                <a:ext cx="5256584" cy="648072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𝑝h𝑦𝑐𝑎𝑙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=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𝑣𝑖𝑟𝑡𝑢𝑎𝑙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+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𝑏𝑎𝑠𝑒</m:t>
                      </m:r>
                    </m:oMath>
                  </m:oMathPara>
                </a14:m>
                <a:endParaRPr lang="en-US" altLang="ko-KR" dirty="0" smtClean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6" name="모서리가 둥근 직사각형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564904"/>
                <a:ext cx="5256584" cy="648072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모서리가 둥근 직사각형 6"/>
              <p:cNvSpPr/>
              <p:nvPr/>
            </p:nvSpPr>
            <p:spPr>
              <a:xfrm>
                <a:off x="1619672" y="4365104"/>
                <a:ext cx="5328592" cy="648071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0≤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𝑣𝑖𝑟𝑡𝑢𝑎𝑙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𝑎𝑑𝑑𝑟𝑒𝑠𝑠𝑣𝑖𝑟𝑡𝑢𝑎𝑙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&lt;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𝑏𝑜𝑢𝑛𝑑𝑠</m:t>
                      </m:r>
                    </m:oMath>
                  </m:oMathPara>
                </a14:m>
                <a:endParaRPr lang="ko-KR" altLang="en-US" sz="1600" dirty="0" smtClean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7" name="모서리가 둥근 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365104"/>
                <a:ext cx="5328592" cy="648071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604352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Relocation and Address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r>
              <a:rPr lang="en-US" altLang="ko-KR" b="1" dirty="0"/>
              <a:t>Fetch </a:t>
            </a:r>
            <a:r>
              <a:rPr lang="en-US" altLang="ko-KR" dirty="0"/>
              <a:t>instruction at address 128 </a:t>
            </a:r>
          </a:p>
          <a:p>
            <a:endParaRPr lang="en-US" altLang="ko-KR" dirty="0"/>
          </a:p>
          <a:p>
            <a:pPr lvl="1"/>
            <a:r>
              <a:rPr lang="en-US" altLang="ko-KR" b="1" dirty="0"/>
              <a:t>Execute</a:t>
            </a:r>
            <a:r>
              <a:rPr lang="en-US" altLang="ko-KR" dirty="0"/>
              <a:t> this instruction</a:t>
            </a:r>
          </a:p>
          <a:p>
            <a:pPr lvl="2"/>
            <a:r>
              <a:rPr lang="en-US" altLang="ko-KR" dirty="0" smtClean="0"/>
              <a:t>Load </a:t>
            </a:r>
            <a:r>
              <a:rPr lang="en-US" altLang="ko-KR" dirty="0"/>
              <a:t>from address </a:t>
            </a:r>
            <a:r>
              <a:rPr lang="en-US" altLang="ko-KR" dirty="0" smtClean="0"/>
              <a:t>15KB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785083" y="2675720"/>
            <a:ext cx="1681616" cy="2815722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(free)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785083" y="5491441"/>
            <a:ext cx="1681615" cy="79642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altLang="ko-KR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3000</a:t>
            </a:r>
          </a:p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8" name="직선 화살표 연결선 7"/>
          <p:cNvCxnSpPr>
            <a:stCxn id="7" idx="0"/>
          </p:cNvCxnSpPr>
          <p:nvPr/>
        </p:nvCxnSpPr>
        <p:spPr>
          <a:xfrm flipH="1" flipV="1">
            <a:off x="7625727" y="4869937"/>
            <a:ext cx="164" cy="621504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>
            <a:stCxn id="6" idx="0"/>
          </p:cNvCxnSpPr>
          <p:nvPr/>
        </p:nvCxnSpPr>
        <p:spPr>
          <a:xfrm flipH="1">
            <a:off x="7625729" y="2675720"/>
            <a:ext cx="162" cy="53803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365942" y="4562158"/>
            <a:ext cx="863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stack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24547" y="3213751"/>
            <a:ext cx="863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heap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785083" y="1930147"/>
            <a:ext cx="1681617" cy="7455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84168" y="535917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785083" y="1072892"/>
            <a:ext cx="1681939" cy="8572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b"/>
          <a:lstStyle/>
          <a:p>
            <a:pPr algn="ctr"/>
            <a:endParaRPr lang="en-US" altLang="ko-KR" sz="12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algn="ctr"/>
            <a:endParaRPr lang="en-US" altLang="ko-KR" sz="12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Program Code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84168" y="607355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84168" y="571636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15KB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84168" y="97942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84168" y="135864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4168" y="176524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84168" y="212243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84168" y="250165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49338" y="1052736"/>
            <a:ext cx="642942" cy="553998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128</a:t>
            </a:r>
          </a:p>
          <a:p>
            <a:r>
              <a:rPr lang="en-US" altLang="ko-KR" sz="1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132</a:t>
            </a:r>
          </a:p>
          <a:p>
            <a:r>
              <a:rPr lang="en-US" altLang="ko-KR" sz="1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135</a:t>
            </a:r>
            <a:endParaRPr lang="ko-KR" altLang="en-US" sz="10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83568" y="1196752"/>
            <a:ext cx="4392488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128 : movl 0x0(%ebx), %</a:t>
            </a:r>
            <a:r>
              <a:rPr lang="en-US" altLang="ko-KR" b="1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endParaRPr lang="en-US" altLang="ko-KR" b="1" dirty="0" smtClean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모서리가 둥근 직사각형 23"/>
              <p:cNvSpPr/>
              <p:nvPr/>
            </p:nvSpPr>
            <p:spPr>
              <a:xfrm>
                <a:off x="1187624" y="2420888"/>
                <a:ext cx="3744416" cy="374571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32896=128+32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𝐾𝐵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(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𝑏𝑎𝑠𝑒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)</m:t>
                      </m:r>
                    </m:oMath>
                  </m:oMathPara>
                </a14:m>
                <a:endParaRPr lang="en-US" altLang="ko-KR" sz="1600" dirty="0" smtClean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24" name="모서리가 둥근 직사각형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420888"/>
                <a:ext cx="3744416" cy="374571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모서리가 둥근 직사각형 24"/>
              <p:cNvSpPr/>
              <p:nvPr/>
            </p:nvSpPr>
            <p:spPr>
              <a:xfrm>
                <a:off x="1187624" y="3899530"/>
                <a:ext cx="3744416" cy="374571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47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𝐾𝐵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=15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𝐾𝐵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+32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𝐾𝐵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(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𝑏𝑎𝑠𝑒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)</m:t>
                      </m:r>
                    </m:oMath>
                  </m:oMathPara>
                </a14:m>
                <a:endParaRPr lang="en-US" altLang="ko-KR" sz="1600" dirty="0" smtClean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25" name="모서리가 둥근 직사각형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899530"/>
                <a:ext cx="3744416" cy="374571"/>
              </a:xfrm>
              <a:prstGeom prst="roundRect">
                <a:avLst/>
              </a:prstGeom>
              <a:blipFill rotWithShape="1">
                <a:blip r:embed="rId3"/>
                <a:stretch>
                  <a:fillRect b="-1587"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744771" y="1056732"/>
            <a:ext cx="16466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altLang="ko-KR" sz="1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0x0(%</a:t>
            </a:r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altLang="ko-KR" sz="1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eax</a:t>
            </a:r>
            <a:endParaRPr lang="en-US" altLang="ko-KR" sz="1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altLang="ko-KR" sz="1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0x03</a:t>
            </a:r>
            <a:r>
              <a:rPr lang="en-US" altLang="ko-KR" sz="1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,%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eax</a:t>
            </a:r>
          </a:p>
          <a:p>
            <a:r>
              <a:rPr lang="en-US" altLang="ko-KR" sz="1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altLang="ko-KR" sz="1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altLang="ko-KR" sz="1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eax,0x0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(%</a:t>
            </a:r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altLang="ko-KR" sz="1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sz="1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44495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Two ways of Bounds Register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95735" y="2881462"/>
            <a:ext cx="1417456" cy="226175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(free)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95734" y="5143219"/>
            <a:ext cx="1417456" cy="79642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8" name="직선 화살표 연결선 7"/>
          <p:cNvCxnSpPr>
            <a:stCxn id="7" idx="0"/>
          </p:cNvCxnSpPr>
          <p:nvPr/>
        </p:nvCxnSpPr>
        <p:spPr>
          <a:xfrm flipV="1">
            <a:off x="2904462" y="4604568"/>
            <a:ext cx="324" cy="53865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>
            <a:stCxn id="12" idx="2"/>
          </p:cNvCxnSpPr>
          <p:nvPr/>
        </p:nvCxnSpPr>
        <p:spPr>
          <a:xfrm>
            <a:off x="2904464" y="2881462"/>
            <a:ext cx="322" cy="45158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2195736" y="2135889"/>
            <a:ext cx="1417456" cy="7455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196058" y="1278633"/>
            <a:ext cx="1417456" cy="8572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Program Code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04722" y="592953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0672" y="1124744"/>
            <a:ext cx="506991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174941" y="4460227"/>
            <a:ext cx="1557299" cy="1285884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174619" y="2202176"/>
            <a:ext cx="1557299" cy="8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5174941" y="1269006"/>
            <a:ext cx="1557299" cy="9331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74026" y="118266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74026" y="202626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44702" y="292494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44702" y="430633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44702" y="559222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174941" y="3059431"/>
            <a:ext cx="155729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5174941" y="3459659"/>
            <a:ext cx="1557299" cy="8004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3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(allocated                   but not in use)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5174941" y="3259545"/>
            <a:ext cx="1557000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5174941" y="4260113"/>
            <a:ext cx="155729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28" name="직선 화살표 연결선 27"/>
          <p:cNvCxnSpPr>
            <a:stCxn id="25" idx="0"/>
          </p:cNvCxnSpPr>
          <p:nvPr/>
        </p:nvCxnSpPr>
        <p:spPr>
          <a:xfrm>
            <a:off x="5953591" y="3459659"/>
            <a:ext cx="0" cy="183956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>
            <a:stCxn id="25" idx="2"/>
          </p:cNvCxnSpPr>
          <p:nvPr/>
        </p:nvCxnSpPr>
        <p:spPr>
          <a:xfrm flipV="1">
            <a:off x="5953591" y="4012341"/>
            <a:ext cx="0" cy="24777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47566" y="5933952"/>
            <a:ext cx="1914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83772" y="5785753"/>
            <a:ext cx="1939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7" name="직선 화살표 연결선 36"/>
          <p:cNvCxnSpPr/>
          <p:nvPr/>
        </p:nvCxnSpPr>
        <p:spPr>
          <a:xfrm>
            <a:off x="3613190" y="1278632"/>
            <a:ext cx="1561428" cy="178079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/>
          <p:nvPr/>
        </p:nvCxnSpPr>
        <p:spPr>
          <a:xfrm flipH="1">
            <a:off x="6760294" y="4460225"/>
            <a:ext cx="63244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/>
          <p:cNvSpPr/>
          <p:nvPr/>
        </p:nvSpPr>
        <p:spPr>
          <a:xfrm>
            <a:off x="7392734" y="4307025"/>
            <a:ext cx="987129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48KB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846585" y="4307025"/>
            <a:ext cx="987129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16KB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42163" y="3985319"/>
            <a:ext cx="795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bounds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9" name="직선 화살표 연결선 48"/>
          <p:cNvCxnSpPr/>
          <p:nvPr/>
        </p:nvCxnSpPr>
        <p:spPr>
          <a:xfrm flipV="1">
            <a:off x="3613190" y="4460227"/>
            <a:ext cx="1561751" cy="146297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모서리가 둥근 직사각형 39"/>
              <p:cNvSpPr/>
              <p:nvPr/>
            </p:nvSpPr>
            <p:spPr>
              <a:xfrm>
                <a:off x="541076" y="3354174"/>
                <a:ext cx="1598146" cy="578882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90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𝒕𝒉𝒆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𝒔𝒊𝒛𝒆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𝒐𝒇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</m:oMath>
                  </m:oMathPara>
                </a14:m>
                <a:endParaRPr lang="en-US" altLang="ko-KR" sz="1400" b="1" i="1" dirty="0" smtClean="0">
                  <a:solidFill>
                    <a:srgbClr val="4F81BD"/>
                  </a:solidFill>
                  <a:latin typeface="Cambria Math"/>
                  <a:ea typeface="맑은 고딕" pitchFamily="50" charset="-127"/>
                  <a:cs typeface="Courier New" pitchFamily="49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𝒂𝒅𝒅𝒓𝒆𝒔𝒔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𝒔𝒑𝒂𝒄𝒆𝒆</m:t>
                      </m:r>
                    </m:oMath>
                  </m:oMathPara>
                </a14:m>
                <a:endParaRPr lang="en-US" altLang="ko-KR" sz="1400" b="1" dirty="0" smtClean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40" name="모서리가 둥근 직사각형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76" y="3354174"/>
                <a:ext cx="1598146" cy="578882"/>
              </a:xfrm>
              <a:prstGeom prst="roundRect">
                <a:avLst/>
              </a:prstGeom>
              <a:blipFill rotWithShape="1">
                <a:blip r:embed="rId2"/>
                <a:stretch>
                  <a:fillRect r="-1894" b="-5155"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모서리가 둥근 직사각형 40"/>
              <p:cNvSpPr/>
              <p:nvPr/>
            </p:nvSpPr>
            <p:spPr>
              <a:xfrm>
                <a:off x="6901193" y="3192419"/>
                <a:ext cx="1970209" cy="817245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90000" rIns="90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𝒑𝒉𝒚𝒔𝒊𝒄𝒂𝒍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𝒂𝒅𝒅𝒓𝒆𝒔𝒔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𝒐𝒇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</m:oMath>
                  </m:oMathPara>
                </a14:m>
                <a:endParaRPr lang="en-US" altLang="ko-KR" sz="1400" b="1" i="1" dirty="0" smtClean="0">
                  <a:solidFill>
                    <a:srgbClr val="4F81BD"/>
                  </a:solidFill>
                  <a:latin typeface="Cambria Math"/>
                  <a:ea typeface="맑은 고딕" pitchFamily="50" charset="-127"/>
                  <a:cs typeface="Courier New" pitchFamily="49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𝒕𝒉𝒆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𝒆𝒏𝒅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𝒐𝒇</m:t>
                      </m:r>
                    </m:oMath>
                  </m:oMathPara>
                </a14:m>
                <a:endParaRPr lang="en-US" altLang="ko-KR" sz="1400" b="1" i="1" dirty="0" smtClean="0">
                  <a:solidFill>
                    <a:srgbClr val="4F81BD"/>
                  </a:solidFill>
                  <a:latin typeface="Cambria Math"/>
                  <a:ea typeface="맑은 고딕" pitchFamily="50" charset="-127"/>
                  <a:cs typeface="Courier New" pitchFamily="49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altLang="ko-KR" sz="14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4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𝒂𝒅𝒅𝒓𝒆𝒔𝒔</m:t>
                    </m:r>
                    <m:r>
                      <a:rPr lang="en-US" altLang="ko-KR" sz="14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4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𝒔𝒑𝒂𝒄𝒆</m:t>
                    </m:r>
                  </m:oMath>
                </a14:m>
                <a:r>
                  <a:rPr lang="en-US" altLang="ko-KR" sz="1400" b="1" dirty="0" smtClean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1" name="모서리가 둥근 직사각형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1193" y="3192419"/>
                <a:ext cx="1970209" cy="817245"/>
              </a:xfrm>
              <a:prstGeom prst="roundRect">
                <a:avLst/>
              </a:prstGeom>
              <a:blipFill rotWithShape="1">
                <a:blip r:embed="rId3"/>
                <a:stretch>
                  <a:fillRect r="-4923" b="-2206"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꺾인 연결선 30"/>
          <p:cNvCxnSpPr/>
          <p:nvPr/>
        </p:nvCxnSpPr>
        <p:spPr>
          <a:xfrm rot="16200000" flipH="1">
            <a:off x="1150711" y="4888927"/>
            <a:ext cx="1246964" cy="843086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475890" y="4011946"/>
            <a:ext cx="795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bounds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542209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OS Issues for Memory Virtualizing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OS must </a:t>
            </a:r>
            <a:r>
              <a:rPr lang="en-US" altLang="ko-KR" b="1" dirty="0" smtClean="0">
                <a:solidFill>
                  <a:schemeClr val="accent1"/>
                </a:solidFill>
              </a:rPr>
              <a:t>take action</a:t>
            </a:r>
            <a:r>
              <a:rPr lang="en-US" altLang="ko-KR" b="1" dirty="0" smtClean="0"/>
              <a:t> </a:t>
            </a:r>
            <a:r>
              <a:rPr lang="en-US" altLang="ko-KR" dirty="0" smtClean="0"/>
              <a:t>to implement </a:t>
            </a:r>
            <a:r>
              <a:rPr lang="en-US" altLang="ko-KR" b="1" dirty="0" smtClean="0"/>
              <a:t>base-and-bounds</a:t>
            </a:r>
            <a:r>
              <a:rPr lang="en-US" altLang="ko-KR" dirty="0" smtClean="0"/>
              <a:t> approach.</a:t>
            </a:r>
          </a:p>
          <a:p>
            <a:r>
              <a:rPr lang="en-US" altLang="ko-KR" dirty="0" smtClean="0"/>
              <a:t>Three critical junctures:</a:t>
            </a:r>
          </a:p>
          <a:p>
            <a:pPr lvl="1"/>
            <a:r>
              <a:rPr lang="en-US" altLang="ko-KR" dirty="0" smtClean="0"/>
              <a:t>When a process </a:t>
            </a:r>
            <a:r>
              <a:rPr lang="en-US" altLang="ko-KR" b="1" dirty="0" smtClean="0"/>
              <a:t>starts running:</a:t>
            </a:r>
          </a:p>
          <a:p>
            <a:pPr lvl="2"/>
            <a:r>
              <a:rPr lang="en-US" altLang="ko-KR" dirty="0" smtClean="0"/>
              <a:t>Finding space for address space in physical memory</a:t>
            </a:r>
          </a:p>
          <a:p>
            <a:pPr lvl="1"/>
            <a:r>
              <a:rPr lang="en-US" altLang="ko-KR" dirty="0" smtClean="0"/>
              <a:t>When a process is </a:t>
            </a:r>
            <a:r>
              <a:rPr lang="en-US" altLang="ko-KR" b="1" dirty="0" smtClean="0"/>
              <a:t>terminated: </a:t>
            </a:r>
          </a:p>
          <a:p>
            <a:pPr lvl="2"/>
            <a:r>
              <a:rPr lang="en-US" altLang="ko-KR" dirty="0" smtClean="0"/>
              <a:t>Reclaiming the memory for use</a:t>
            </a:r>
          </a:p>
          <a:p>
            <a:pPr lvl="1"/>
            <a:r>
              <a:rPr lang="en-US" altLang="ko-KR" dirty="0" smtClean="0"/>
              <a:t>When context </a:t>
            </a:r>
            <a:r>
              <a:rPr lang="en-US" altLang="ko-KR" b="1" dirty="0" smtClean="0"/>
              <a:t>switch occurs:</a:t>
            </a:r>
          </a:p>
          <a:p>
            <a:pPr lvl="2"/>
            <a:r>
              <a:rPr lang="en-US" altLang="ko-KR" dirty="0" smtClean="0"/>
              <a:t>Saving and storing the base-and-bounds pair</a:t>
            </a:r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5561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OS </a:t>
            </a:r>
            <a:r>
              <a:rPr lang="en-US" altLang="ko-KR" dirty="0" smtClean="0"/>
              <a:t>Issues: When a Process Starts Running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OS must </a:t>
            </a:r>
            <a:r>
              <a:rPr lang="en-US" altLang="ko-KR" b="1" dirty="0" smtClean="0"/>
              <a:t>find a room</a:t>
            </a:r>
            <a:r>
              <a:rPr lang="en-US" altLang="ko-KR" dirty="0" smtClean="0"/>
              <a:t> for a new address space.</a:t>
            </a:r>
          </a:p>
          <a:p>
            <a:pPr lvl="1"/>
            <a:r>
              <a:rPr lang="en-US" altLang="ko-KR" dirty="0" smtClean="0"/>
              <a:t>free list : A list of the range of the physical memory which are not in use.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013147" y="206084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013154" y="294815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971351" y="395467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009467" y="494326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009467" y="581248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4656094" y="4097322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4656090" y="4442625"/>
            <a:ext cx="1681939" cy="45025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1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(allocated but not in use)</a:t>
            </a:r>
          </a:p>
        </p:txBody>
      </p:sp>
      <p:cxnSp>
        <p:nvCxnSpPr>
          <p:cNvPr id="95" name="직선 화살표 연결선 94"/>
          <p:cNvCxnSpPr>
            <a:stCxn id="29" idx="2"/>
          </p:cNvCxnSpPr>
          <p:nvPr/>
        </p:nvCxnSpPr>
        <p:spPr>
          <a:xfrm flipH="1">
            <a:off x="5497061" y="4450722"/>
            <a:ext cx="2" cy="13034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4627530" y="6029583"/>
            <a:ext cx="1744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187624" y="2689175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OS lookup the free list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4656095" y="3122062"/>
            <a:ext cx="1681939" cy="980911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4656093" y="4271524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4656094" y="4892880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4656096" y="2141151"/>
            <a:ext cx="1681939" cy="9809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cxnSp>
        <p:nvCxnSpPr>
          <p:cNvPr id="35" name="직선 화살표 연결선 34"/>
          <p:cNvCxnSpPr>
            <a:stCxn id="91" idx="2"/>
          </p:cNvCxnSpPr>
          <p:nvPr/>
        </p:nvCxnSpPr>
        <p:spPr>
          <a:xfrm flipH="1" flipV="1">
            <a:off x="5497059" y="4732219"/>
            <a:ext cx="1" cy="16066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직사각형 30"/>
          <p:cNvSpPr/>
          <p:nvPr/>
        </p:nvSpPr>
        <p:spPr>
          <a:xfrm>
            <a:off x="4656096" y="5072078"/>
            <a:ext cx="1677753" cy="980911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25816" y="3102045"/>
            <a:ext cx="1059919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4" name="타원 33"/>
          <p:cNvSpPr/>
          <p:nvPr/>
        </p:nvSpPr>
        <p:spPr>
          <a:xfrm>
            <a:off x="2216522" y="3792777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16KB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38" name="직선 화살표 연결선 37"/>
          <p:cNvCxnSpPr>
            <a:stCxn id="28" idx="2"/>
            <a:endCxn id="34" idx="0"/>
          </p:cNvCxnSpPr>
          <p:nvPr/>
        </p:nvCxnSpPr>
        <p:spPr>
          <a:xfrm flipH="1">
            <a:off x="2555775" y="3409822"/>
            <a:ext cx="1" cy="38295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타원 38"/>
          <p:cNvSpPr/>
          <p:nvPr/>
        </p:nvSpPr>
        <p:spPr>
          <a:xfrm>
            <a:off x="2215826" y="4797152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48KB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43" name="직선 화살표 연결선 42"/>
          <p:cNvCxnSpPr>
            <a:stCxn id="34" idx="4"/>
            <a:endCxn id="39" idx="0"/>
          </p:cNvCxnSpPr>
          <p:nvPr/>
        </p:nvCxnSpPr>
        <p:spPr>
          <a:xfrm flipH="1">
            <a:off x="2555079" y="4450722"/>
            <a:ext cx="696" cy="34643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43533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OS </a:t>
            </a:r>
            <a:r>
              <a:rPr lang="en-US" altLang="ko-KR" dirty="0" smtClean="0"/>
              <a:t>Issues: When a Process Is Terminated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OS must </a:t>
            </a:r>
            <a:r>
              <a:rPr lang="en-US" altLang="ko-KR" b="1" dirty="0" smtClean="0"/>
              <a:t>put the memory back</a:t>
            </a:r>
            <a:r>
              <a:rPr lang="en-US" altLang="ko-KR" dirty="0" smtClean="0"/>
              <a:t> on the free list.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097648" y="2302280"/>
            <a:ext cx="1681939" cy="757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40396" y="2288322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0394" y="299304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6410" y="3743411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40394" y="449669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6410" y="5148480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1720" y="5353471"/>
            <a:ext cx="171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097324" y="3059535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2097648" y="4571920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6778493" y="2302280"/>
            <a:ext cx="1681939" cy="757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135227" y="2216314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35225" y="2921035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21241" y="367140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35225" y="4424685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21241" y="5076472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32565" y="5353471"/>
            <a:ext cx="171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778169" y="3059535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778167" y="4563185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6778169" y="3809903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58" name="직사각형 57"/>
          <p:cNvSpPr/>
          <p:nvPr/>
        </p:nvSpPr>
        <p:spPr>
          <a:xfrm>
            <a:off x="2097648" y="3816790"/>
            <a:ext cx="1681939" cy="75513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6491" y="2297506"/>
            <a:ext cx="1059919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557197" y="2988238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16KB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54" name="직선 화살표 연결선 53"/>
          <p:cNvCxnSpPr>
            <a:stCxn id="51" idx="2"/>
            <a:endCxn id="53" idx="0"/>
          </p:cNvCxnSpPr>
          <p:nvPr/>
        </p:nvCxnSpPr>
        <p:spPr>
          <a:xfrm flipH="1">
            <a:off x="896450" y="2605283"/>
            <a:ext cx="1" cy="38295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타원 55"/>
          <p:cNvSpPr/>
          <p:nvPr/>
        </p:nvSpPr>
        <p:spPr>
          <a:xfrm>
            <a:off x="556501" y="3992613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48KB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57" name="직선 화살표 연결선 56"/>
          <p:cNvCxnSpPr>
            <a:stCxn id="53" idx="4"/>
            <a:endCxn id="56" idx="0"/>
          </p:cNvCxnSpPr>
          <p:nvPr/>
        </p:nvCxnSpPr>
        <p:spPr>
          <a:xfrm flipH="1">
            <a:off x="895754" y="3646183"/>
            <a:ext cx="696" cy="34643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906285" y="2216314"/>
            <a:ext cx="1059919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1" name="타원 60"/>
          <p:cNvSpPr/>
          <p:nvPr/>
        </p:nvSpPr>
        <p:spPr>
          <a:xfrm>
            <a:off x="5096991" y="2907046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16KB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62" name="직선 화살표 연결선 61"/>
          <p:cNvCxnSpPr>
            <a:stCxn id="59" idx="2"/>
            <a:endCxn id="61" idx="0"/>
          </p:cNvCxnSpPr>
          <p:nvPr/>
        </p:nvCxnSpPr>
        <p:spPr>
          <a:xfrm flipH="1">
            <a:off x="5436244" y="2524091"/>
            <a:ext cx="1" cy="38295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타원 62"/>
          <p:cNvSpPr/>
          <p:nvPr/>
        </p:nvSpPr>
        <p:spPr>
          <a:xfrm>
            <a:off x="5096295" y="3911421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32KB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64" name="직선 화살표 연결선 63"/>
          <p:cNvCxnSpPr>
            <a:stCxn id="61" idx="4"/>
            <a:endCxn id="63" idx="0"/>
          </p:cNvCxnSpPr>
          <p:nvPr/>
        </p:nvCxnSpPr>
        <p:spPr>
          <a:xfrm flipH="1">
            <a:off x="5435548" y="3564991"/>
            <a:ext cx="696" cy="34643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타원 64"/>
          <p:cNvSpPr/>
          <p:nvPr/>
        </p:nvSpPr>
        <p:spPr>
          <a:xfrm>
            <a:off x="5096992" y="4936819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48KB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66" name="직선 화살표 연결선 65"/>
          <p:cNvCxnSpPr>
            <a:stCxn id="63" idx="4"/>
            <a:endCxn id="65" idx="0"/>
          </p:cNvCxnSpPr>
          <p:nvPr/>
        </p:nvCxnSpPr>
        <p:spPr>
          <a:xfrm>
            <a:off x="5435548" y="4569366"/>
            <a:ext cx="697" cy="367453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4611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 smtClean="0"/>
              <a:t>OS Issues: When Context Switch Occurs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OS must </a:t>
            </a:r>
            <a:r>
              <a:rPr lang="en-US" altLang="ko-KR" b="1" dirty="0" smtClean="0"/>
              <a:t>save and restore </a:t>
            </a:r>
            <a:r>
              <a:rPr lang="en-US" altLang="ko-KR" dirty="0" smtClean="0"/>
              <a:t>the base-and-bounds pair.</a:t>
            </a:r>
          </a:p>
          <a:p>
            <a:pPr lvl="1"/>
            <a:r>
              <a:rPr lang="en-US" altLang="ko-KR" dirty="0" smtClean="0"/>
              <a:t> In </a:t>
            </a:r>
            <a:r>
              <a:rPr lang="en-US" altLang="ko-KR" b="1" dirty="0" smtClean="0"/>
              <a:t>process structure </a:t>
            </a:r>
            <a:r>
              <a:rPr lang="en-US" altLang="ko-KR" dirty="0" smtClean="0"/>
              <a:t>or </a:t>
            </a:r>
            <a:r>
              <a:rPr lang="en-US" altLang="ko-KR" b="1" dirty="0" smtClean="0"/>
              <a:t>process control block(</a:t>
            </a:r>
            <a:r>
              <a:rPr lang="en-US" altLang="ko-KR" dirty="0" smtClean="0"/>
              <a:t>PCB)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38782" y="2662319"/>
            <a:ext cx="1681939" cy="757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1530" y="2648361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1528" y="3353082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4103450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1528" y="4856732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5508519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0486" y="5849836"/>
            <a:ext cx="1725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138458" y="3419574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1138458" y="4176829"/>
            <a:ext cx="1682263" cy="7572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A</a:t>
            </a:r>
          </a:p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Currently Running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1138458" y="4934084"/>
            <a:ext cx="1681939" cy="75725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B</a:t>
            </a:r>
          </a:p>
        </p:txBody>
      </p:sp>
      <p:cxnSp>
        <p:nvCxnSpPr>
          <p:cNvPr id="17" name="직선 화살표 연결선 16"/>
          <p:cNvCxnSpPr/>
          <p:nvPr/>
        </p:nvCxnSpPr>
        <p:spPr>
          <a:xfrm flipH="1">
            <a:off x="2838304" y="4929288"/>
            <a:ext cx="357581" cy="1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3195885" y="4751607"/>
            <a:ext cx="720080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48KB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31840" y="4443830"/>
            <a:ext cx="80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bounds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화살표 연결선 20"/>
          <p:cNvCxnSpPr/>
          <p:nvPr/>
        </p:nvCxnSpPr>
        <p:spPr>
          <a:xfrm flipH="1">
            <a:off x="2838304" y="4174704"/>
            <a:ext cx="357581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3195885" y="4003939"/>
            <a:ext cx="720080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32KB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95885" y="3696163"/>
            <a:ext cx="728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base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76032" y="2708920"/>
            <a:ext cx="19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Context Switching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5171230" y="2662320"/>
            <a:ext cx="1681939" cy="757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13978" y="2648362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13976" y="335308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99992" y="4103451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13976" y="485673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99992" y="5508520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50632" y="5849835"/>
            <a:ext cx="1725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5170906" y="3419575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5170906" y="4176830"/>
            <a:ext cx="1682263" cy="75725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A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5170906" y="4934085"/>
            <a:ext cx="1681939" cy="7572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B</a:t>
            </a:r>
          </a:p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Currently Running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7287167" y="4763057"/>
            <a:ext cx="720080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64KB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7308305" y="4015390"/>
            <a:ext cx="720080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48KB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34961" y="1882858"/>
            <a:ext cx="14813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Process A PCB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9" name="꺾인 연결선 58"/>
          <p:cNvCxnSpPr/>
          <p:nvPr/>
        </p:nvCxnSpPr>
        <p:spPr>
          <a:xfrm rot="10800000" flipV="1">
            <a:off x="6844702" y="4182958"/>
            <a:ext cx="455136" cy="741980"/>
          </a:xfrm>
          <a:prstGeom prst="bentConnector3">
            <a:avLst>
              <a:gd name="adj1" fmla="val 55430"/>
            </a:avLst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꺾인 연결선 60"/>
          <p:cNvCxnSpPr/>
          <p:nvPr/>
        </p:nvCxnSpPr>
        <p:spPr>
          <a:xfrm rot="10800000" flipV="1">
            <a:off x="6844701" y="4928566"/>
            <a:ext cx="455136" cy="741980"/>
          </a:xfrm>
          <a:prstGeom prst="bentConnector3">
            <a:avLst>
              <a:gd name="adj1" fmla="val 26471"/>
            </a:avLst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모서리가 둥근 직사각형 64"/>
          <p:cNvSpPr/>
          <p:nvPr/>
        </p:nvSpPr>
        <p:spPr>
          <a:xfrm>
            <a:off x="7449099" y="2191301"/>
            <a:ext cx="1367252" cy="942037"/>
          </a:xfrm>
          <a:prstGeom prst="roundRect">
            <a:avLst/>
          </a:prstGeom>
          <a:noFill/>
          <a:ln w="1587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r>
              <a:rPr lang="en-US" altLang="ko-KR" sz="12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  <a:p>
            <a:r>
              <a:rPr lang="en-US" altLang="ko-KR" sz="12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base : 32KB</a:t>
            </a:r>
          </a:p>
          <a:p>
            <a:r>
              <a:rPr lang="en-US" altLang="ko-KR" sz="12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bounds : 48KB …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240278" y="4456773"/>
            <a:ext cx="80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bounds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304323" y="3709106"/>
            <a:ext cx="728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base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6" name="직선 화살표 연결선 55"/>
          <p:cNvCxnSpPr/>
          <p:nvPr/>
        </p:nvCxnSpPr>
        <p:spPr>
          <a:xfrm>
            <a:off x="3563888" y="3068960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50665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</a:t>
            </a:r>
            <a:r>
              <a:rPr lang="en-US" altLang="ko-KR" sz="1600" smtClean="0"/>
              <a:t>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399827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 smtClean="0"/>
              <a:t>Memory Virtualizing with Efficiency and Control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Memory virtualizing takes a similar strategy known as </a:t>
            </a:r>
            <a:r>
              <a:rPr lang="en-US" altLang="ko-KR" b="1" dirty="0" smtClean="0"/>
              <a:t>limited direct execution(LDE) </a:t>
            </a:r>
            <a:r>
              <a:rPr lang="en-US" altLang="ko-KR" dirty="0" smtClean="0"/>
              <a:t>for efficiency and control. </a:t>
            </a:r>
          </a:p>
          <a:p>
            <a:r>
              <a:rPr lang="en-US" altLang="ko-KR" dirty="0" smtClean="0"/>
              <a:t>In memory virtualizing,</a:t>
            </a:r>
            <a:r>
              <a:rPr lang="en-US" altLang="ko-KR" b="1" dirty="0" smtClean="0"/>
              <a:t> </a:t>
            </a:r>
            <a:r>
              <a:rPr lang="en-US" altLang="ko-KR" dirty="0" smtClean="0"/>
              <a:t>efficiency and control are attained by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hardware support.</a:t>
            </a:r>
          </a:p>
          <a:p>
            <a:pPr lvl="1"/>
            <a:r>
              <a:rPr lang="en-US" altLang="ko-KR" dirty="0" smtClean="0"/>
              <a:t>e.g., registers, TLB(Translation Look-aside Buffer)s, page-table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78358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Address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Hardware transforms a </a:t>
            </a:r>
            <a:r>
              <a:rPr lang="en-US" altLang="ko-KR" b="1" dirty="0" smtClean="0"/>
              <a:t>virtual address </a:t>
            </a:r>
            <a:r>
              <a:rPr lang="en-US" altLang="ko-KR" dirty="0" smtClean="0"/>
              <a:t>to a </a:t>
            </a:r>
            <a:r>
              <a:rPr lang="en-US" altLang="ko-KR" b="1" dirty="0" smtClean="0"/>
              <a:t>physical address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desired information is actually stored in a physical address.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 OS must get involved at key points to set up the hardware.</a:t>
            </a:r>
          </a:p>
          <a:p>
            <a:pPr lvl="1"/>
            <a:r>
              <a:rPr lang="en-US" altLang="ko-KR" dirty="0" smtClean="0"/>
              <a:t>The OS must manage memory to judiciously intervene.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45604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Example: Address Translation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 - Language code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r>
              <a:rPr lang="en-US" altLang="ko-KR" b="1" dirty="0" smtClean="0"/>
              <a:t>Load</a:t>
            </a:r>
            <a:r>
              <a:rPr lang="en-US" altLang="ko-KR" dirty="0" smtClean="0"/>
              <a:t> a value from memory</a:t>
            </a:r>
          </a:p>
          <a:p>
            <a:pPr lvl="1"/>
            <a:r>
              <a:rPr lang="en-US" altLang="ko-KR" b="1" dirty="0" smtClean="0"/>
              <a:t>Increment </a:t>
            </a:r>
            <a:r>
              <a:rPr lang="en-US" altLang="ko-KR" dirty="0" smtClean="0"/>
              <a:t>it by three</a:t>
            </a:r>
          </a:p>
          <a:p>
            <a:pPr lvl="1"/>
            <a:r>
              <a:rPr lang="en-US" altLang="ko-KR" b="1" dirty="0" smtClean="0"/>
              <a:t>Store</a:t>
            </a:r>
            <a:r>
              <a:rPr lang="en-US" altLang="ko-KR" dirty="0" smtClean="0"/>
              <a:t> the value back into memory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71472" y="1682805"/>
            <a:ext cx="7546726" cy="954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func()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x;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...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x = x + 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this is the line of code we are interested in</a:t>
            </a:r>
          </a:p>
        </p:txBody>
      </p:sp>
    </p:spTree>
    <p:extLst>
      <p:ext uri="{BB962C8B-B14F-4D97-AF65-F5344CB8AC3E}">
        <p14:creationId xmlns:p14="http://schemas.microsoft.com/office/powerpoint/2010/main" val="83149361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Address </a:t>
            </a:r>
            <a:r>
              <a:rPr lang="en-US" altLang="ko-KR" dirty="0" smtClean="0"/>
              <a:t>Translation(Cont.)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Assembly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Presume that the address of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‘x’</a:t>
            </a:r>
            <a:r>
              <a:rPr lang="en-US" altLang="ko-KR" dirty="0" smtClean="0"/>
              <a:t> has been place in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altLang="ko-KR" dirty="0" smtClean="0"/>
              <a:t> register.</a:t>
            </a:r>
          </a:p>
          <a:p>
            <a:pPr lvl="1"/>
            <a:r>
              <a:rPr lang="en-US" altLang="ko-KR" b="1" dirty="0" smtClean="0"/>
              <a:t>Load</a:t>
            </a:r>
            <a:r>
              <a:rPr lang="en-US" altLang="ko-KR" dirty="0" smtClean="0"/>
              <a:t> the value at that address into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altLang="ko-KR" dirty="0" smtClean="0"/>
              <a:t> register.</a:t>
            </a:r>
          </a:p>
          <a:p>
            <a:pPr lvl="1"/>
            <a:r>
              <a:rPr lang="en-US" altLang="ko-KR" b="1" dirty="0" smtClean="0"/>
              <a:t>Add</a:t>
            </a:r>
            <a:r>
              <a:rPr lang="en-US" altLang="ko-KR" dirty="0" smtClean="0"/>
              <a:t> 3 to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smtClean="0">
                <a:cs typeface="Courier New" pitchFamily="49" charset="0"/>
              </a:rPr>
              <a:t>register.</a:t>
            </a:r>
          </a:p>
          <a:p>
            <a:pPr lvl="1"/>
            <a:r>
              <a:rPr lang="en-US" altLang="ko-KR" b="1" dirty="0" smtClean="0">
                <a:cs typeface="Courier New" pitchFamily="49" charset="0"/>
              </a:rPr>
              <a:t>Store</a:t>
            </a:r>
            <a:r>
              <a:rPr lang="en-US" altLang="ko-KR" dirty="0" smtClean="0">
                <a:cs typeface="Courier New" pitchFamily="49" charset="0"/>
              </a:rPr>
              <a:t> the value in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altLang="ko-KR" dirty="0" smtClean="0">
                <a:cs typeface="Courier New" pitchFamily="49" charset="0"/>
              </a:rPr>
              <a:t> back into memory.</a:t>
            </a:r>
          </a:p>
          <a:p>
            <a:pPr lvl="1"/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71472" y="1556792"/>
            <a:ext cx="7546726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128 : movl 0x0(%ebx), %eax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load 0+ebx into eax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132 : addl $0x03, %eax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add 3 to eax register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135 : movl %eax, 0x0(%ebx)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store eax back to mem</a:t>
            </a:r>
          </a:p>
        </p:txBody>
      </p:sp>
    </p:spTree>
    <p:extLst>
      <p:ext uri="{BB962C8B-B14F-4D97-AF65-F5344CB8AC3E}">
        <p14:creationId xmlns:p14="http://schemas.microsoft.com/office/powerpoint/2010/main" val="357832369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Address </a:t>
            </a:r>
            <a:r>
              <a:rPr lang="en-US" altLang="ko-KR" dirty="0" smtClean="0"/>
              <a:t>Translation(Cont</a:t>
            </a:r>
            <a:r>
              <a:rPr lang="en-US" altLang="ko-KR" dirty="0"/>
              <a:t>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82665" y="880070"/>
            <a:ext cx="5725839" cy="550125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1800" dirty="0" smtClean="0"/>
              <a:t>Fetch instruction at address 128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/>
              <a:t>Execute </a:t>
            </a:r>
            <a:r>
              <a:rPr lang="en-US" altLang="ko-KR" sz="1800" dirty="0"/>
              <a:t>this </a:t>
            </a:r>
            <a:r>
              <a:rPr lang="en-US" altLang="ko-KR" sz="1800" dirty="0" smtClean="0"/>
              <a:t>instruction (</a:t>
            </a:r>
            <a:r>
              <a:rPr lang="en-US" altLang="ko-KR" sz="1600" dirty="0" smtClean="0"/>
              <a:t>load </a:t>
            </a:r>
            <a:r>
              <a:rPr lang="en-US" altLang="ko-KR" sz="1600" dirty="0"/>
              <a:t>from address </a:t>
            </a:r>
            <a:r>
              <a:rPr lang="en-US" altLang="ko-KR" sz="1600" dirty="0" smtClean="0"/>
              <a:t>15KB)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/>
              <a:t>Fetch </a:t>
            </a:r>
            <a:r>
              <a:rPr lang="en-US" altLang="ko-KR" sz="1800" dirty="0"/>
              <a:t>instruction at address </a:t>
            </a:r>
            <a:r>
              <a:rPr lang="en-US" altLang="ko-KR" sz="1800" dirty="0" smtClean="0"/>
              <a:t>132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/>
              <a:t>Execute </a:t>
            </a:r>
            <a:r>
              <a:rPr lang="en-US" altLang="ko-KR" sz="1800" dirty="0"/>
              <a:t>this </a:t>
            </a:r>
            <a:r>
              <a:rPr lang="en-US" altLang="ko-KR" sz="1800" dirty="0" smtClean="0"/>
              <a:t>instruction (</a:t>
            </a:r>
            <a:r>
              <a:rPr lang="en-US" altLang="ko-KR" sz="1600" dirty="0" smtClean="0"/>
              <a:t>no </a:t>
            </a:r>
            <a:r>
              <a:rPr lang="en-US" altLang="ko-KR" sz="1600" dirty="0"/>
              <a:t>memory </a:t>
            </a:r>
            <a:r>
              <a:rPr lang="en-US" altLang="ko-KR" sz="1600" dirty="0" smtClean="0"/>
              <a:t>reference)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/>
              <a:t>Fetch </a:t>
            </a:r>
            <a:r>
              <a:rPr lang="en-US" altLang="ko-KR" sz="1800" dirty="0"/>
              <a:t>the instruction at address </a:t>
            </a:r>
            <a:r>
              <a:rPr lang="en-US" altLang="ko-KR" sz="1800" dirty="0" smtClean="0"/>
              <a:t>135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/>
              <a:t>Execute </a:t>
            </a:r>
            <a:r>
              <a:rPr lang="en-US" altLang="ko-KR" sz="1800" dirty="0"/>
              <a:t>this </a:t>
            </a:r>
            <a:r>
              <a:rPr lang="en-US" altLang="ko-KR" sz="1800" dirty="0" smtClean="0"/>
              <a:t>instruction (s</a:t>
            </a:r>
            <a:r>
              <a:rPr lang="en-US" altLang="ko-KR" sz="1600" dirty="0" smtClean="0"/>
              <a:t>tore </a:t>
            </a:r>
            <a:r>
              <a:rPr lang="en-US" altLang="ko-KR" sz="1600" dirty="0"/>
              <a:t>to address 15 </a:t>
            </a:r>
            <a:r>
              <a:rPr lang="en-US" altLang="ko-KR" sz="1600" dirty="0" smtClean="0"/>
              <a:t>KB)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748986" y="889023"/>
            <a:ext cx="2382854" cy="5401900"/>
            <a:chOff x="441340" y="889023"/>
            <a:chExt cx="2382854" cy="5401900"/>
          </a:xfrm>
        </p:grpSpPr>
        <p:sp>
          <p:nvSpPr>
            <p:cNvPr id="40" name="직사각형 39"/>
            <p:cNvSpPr/>
            <p:nvPr/>
          </p:nvSpPr>
          <p:spPr>
            <a:xfrm>
              <a:off x="1142255" y="2585315"/>
              <a:ext cx="1681616" cy="2815722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1142255" y="5401036"/>
              <a:ext cx="1681615" cy="79642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r>
                <a:rPr lang="en-US" altLang="ko-KR" sz="1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 3000</a:t>
              </a: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cxnSp>
          <p:nvCxnSpPr>
            <p:cNvPr id="42" name="직선 화살표 연결선 41"/>
            <p:cNvCxnSpPr>
              <a:stCxn id="41" idx="0"/>
            </p:cNvCxnSpPr>
            <p:nvPr/>
          </p:nvCxnSpPr>
          <p:spPr>
            <a:xfrm flipH="1" flipV="1">
              <a:off x="1982899" y="4779532"/>
              <a:ext cx="164" cy="62150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화살표 연결선 42"/>
            <p:cNvCxnSpPr>
              <a:stCxn id="40" idx="0"/>
            </p:cNvCxnSpPr>
            <p:nvPr/>
          </p:nvCxnSpPr>
          <p:spPr>
            <a:xfrm flipH="1">
              <a:off x="1982901" y="2585315"/>
              <a:ext cx="162" cy="53803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1723114" y="4471753"/>
              <a:ext cx="8636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stack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681719" y="3123346"/>
              <a:ext cx="8636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heap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1142255" y="1839742"/>
              <a:ext cx="1681617" cy="7455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41340" y="526876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1142255" y="982487"/>
              <a:ext cx="1681939" cy="857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b"/>
            <a:lstStyle/>
            <a:p>
              <a:pPr algn="ctr"/>
              <a:endPara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endPara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41340" y="598314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41340" y="562595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41340" y="889023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41340" y="1268238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41340" y="1674841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41340" y="2032031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41340" y="241124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06510" y="962331"/>
              <a:ext cx="642942" cy="553998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128</a:t>
              </a:r>
            </a:p>
            <a:p>
              <a:r>
                <a:rPr lang="en-US" altLang="ko-KR" sz="1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132</a:t>
              </a:r>
            </a:p>
            <a:p>
              <a:r>
                <a:rPr lang="en-US" altLang="ko-KR" sz="1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135</a:t>
              </a:r>
              <a:endParaRPr lang="ko-KR" altLang="en-US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101943" y="966327"/>
              <a:ext cx="1646605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err="1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movl</a:t>
              </a:r>
              <a:r>
                <a:rPr lang="en-US" altLang="ko-KR" sz="10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0x0(%</a:t>
              </a:r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ebx</a:t>
              </a:r>
              <a:r>
                <a:rPr lang="en-US" altLang="ko-KR" sz="10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),%</a:t>
              </a:r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eax</a:t>
              </a:r>
              <a:endPara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altLang="ko-KR" sz="1000" dirty="0" err="1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Addl</a:t>
              </a:r>
              <a:r>
                <a:rPr lang="en-US" altLang="ko-KR" sz="10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0x03</a:t>
              </a:r>
              <a:r>
                <a:rPr lang="en-US" altLang="ko-KR" sz="10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,%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eax</a:t>
              </a:r>
            </a:p>
            <a:p>
              <a:r>
                <a:rPr lang="en-US" altLang="ko-KR" sz="1000" dirty="0" err="1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movl</a:t>
              </a:r>
              <a:r>
                <a:rPr lang="en-US" altLang="ko-KR" sz="10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altLang="ko-KR" sz="10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eax,0x0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(%</a:t>
              </a:r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ebx</a:t>
              </a:r>
              <a:r>
                <a:rPr lang="en-US" altLang="ko-KR" sz="10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599495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Relocation Address Space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OS wants to place the process </a:t>
            </a:r>
            <a:r>
              <a:rPr lang="en-US" altLang="ko-KR" b="1" dirty="0" smtClean="0"/>
              <a:t>somewhere else </a:t>
            </a:r>
            <a:r>
              <a:rPr lang="en-US" altLang="ko-KR" dirty="0" smtClean="0"/>
              <a:t>in physical memory, not at address 0.</a:t>
            </a:r>
          </a:p>
          <a:p>
            <a:pPr lvl="1"/>
            <a:r>
              <a:rPr lang="en-US" altLang="ko-KR" dirty="0" smtClean="0"/>
              <a:t>The address space start at address 0.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60872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Single Relocated Process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528176" y="2737446"/>
            <a:ext cx="1681939" cy="226175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(free)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528175" y="4999203"/>
            <a:ext cx="1681939" cy="79642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8" name="직선 화살표 연결선 7"/>
          <p:cNvCxnSpPr>
            <a:stCxn id="6" idx="2"/>
          </p:cNvCxnSpPr>
          <p:nvPr/>
        </p:nvCxnSpPr>
        <p:spPr>
          <a:xfrm flipH="1" flipV="1">
            <a:off x="2369142" y="4581070"/>
            <a:ext cx="4" cy="418134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H="1">
            <a:off x="2369142" y="2572083"/>
            <a:ext cx="5" cy="616943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6768" y="4221437"/>
            <a:ext cx="624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stack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6768" y="3304472"/>
            <a:ext cx="624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heap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528177" y="1991873"/>
            <a:ext cx="1681939" cy="7455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1528499" y="1134617"/>
            <a:ext cx="1681939" cy="8572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Program Code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04722" y="560209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0672" y="980728"/>
            <a:ext cx="506991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635961" y="4316211"/>
            <a:ext cx="1681939" cy="1285884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635639" y="2058160"/>
            <a:ext cx="1681939" cy="104425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5635961" y="1124990"/>
            <a:ext cx="1681939" cy="9331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35046" y="103864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35046" y="188224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05722" y="278092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32040" y="416232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544820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5635961" y="2915415"/>
            <a:ext cx="168193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5635961" y="3315643"/>
            <a:ext cx="1681939" cy="8004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(allocated                    but not in use)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5635638" y="3115529"/>
            <a:ext cx="168193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5635961" y="4116097"/>
            <a:ext cx="168193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35" name="직선 화살표 연결선 34"/>
          <p:cNvCxnSpPr>
            <a:stCxn id="32" idx="0"/>
          </p:cNvCxnSpPr>
          <p:nvPr/>
        </p:nvCxnSpPr>
        <p:spPr>
          <a:xfrm flipH="1">
            <a:off x="6476607" y="3315643"/>
            <a:ext cx="324" cy="17127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>
            <a:stCxn id="32" idx="2"/>
          </p:cNvCxnSpPr>
          <p:nvPr/>
        </p:nvCxnSpPr>
        <p:spPr>
          <a:xfrm flipH="1" flipV="1">
            <a:off x="6476607" y="3930184"/>
            <a:ext cx="324" cy="185913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꺾인 연결선 36"/>
          <p:cNvCxnSpPr/>
          <p:nvPr/>
        </p:nvCxnSpPr>
        <p:spPr>
          <a:xfrm>
            <a:off x="7418331" y="2982864"/>
            <a:ext cx="12700" cy="1255109"/>
          </a:xfrm>
          <a:prstGeom prst="bentConnector3">
            <a:avLst>
              <a:gd name="adj1" fmla="val 1050000"/>
            </a:avLst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 flipV="1">
            <a:off x="7596336" y="2774463"/>
            <a:ext cx="400110" cy="16719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Relocated Process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571945" y="5833060"/>
            <a:ext cx="1595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80112" y="5625300"/>
            <a:ext cx="17516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3210114" y="1134617"/>
            <a:ext cx="2425847" cy="1780798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 flipV="1">
            <a:off x="3210438" y="4316212"/>
            <a:ext cx="2425200" cy="1479414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98510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Base and Bounds Register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04240" y="2737446"/>
            <a:ext cx="1681939" cy="226175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(free)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04239" y="4999203"/>
            <a:ext cx="1681939" cy="79642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8" name="직선 화살표 연결선 7"/>
          <p:cNvCxnSpPr>
            <a:stCxn id="6" idx="2"/>
          </p:cNvCxnSpPr>
          <p:nvPr/>
        </p:nvCxnSpPr>
        <p:spPr>
          <a:xfrm flipH="1" flipV="1">
            <a:off x="2945206" y="4581070"/>
            <a:ext cx="4" cy="418134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H="1">
            <a:off x="2945206" y="2572083"/>
            <a:ext cx="5" cy="616943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32832" y="4221437"/>
            <a:ext cx="624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stack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32832" y="3304472"/>
            <a:ext cx="624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heap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104241" y="1991873"/>
            <a:ext cx="1681939" cy="7455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104563" y="1134617"/>
            <a:ext cx="1681939" cy="8572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Program Code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03648" y="578551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97248" y="980728"/>
            <a:ext cx="506991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347929" y="4316211"/>
            <a:ext cx="1681939" cy="1285884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347607" y="2058160"/>
            <a:ext cx="1681939" cy="104425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5347929" y="1124990"/>
            <a:ext cx="1681939" cy="9331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04079" y="102467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04079" y="186826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74755" y="276695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74755" y="414834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74755" y="5434230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347929" y="2915415"/>
            <a:ext cx="168193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5347929" y="3315643"/>
            <a:ext cx="1681939" cy="8004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(allocated                but not in use)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5347606" y="3115529"/>
            <a:ext cx="168193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5347929" y="4116097"/>
            <a:ext cx="168193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28" name="직선 화살표 연결선 27"/>
          <p:cNvCxnSpPr>
            <a:stCxn id="25" idx="0"/>
          </p:cNvCxnSpPr>
          <p:nvPr/>
        </p:nvCxnSpPr>
        <p:spPr>
          <a:xfrm flipH="1">
            <a:off x="6188575" y="3315643"/>
            <a:ext cx="324" cy="17127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>
            <a:stCxn id="25" idx="2"/>
          </p:cNvCxnSpPr>
          <p:nvPr/>
        </p:nvCxnSpPr>
        <p:spPr>
          <a:xfrm flipH="1" flipV="1">
            <a:off x="6188575" y="3930184"/>
            <a:ext cx="324" cy="185913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48009" y="5833060"/>
            <a:ext cx="1595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51548" y="5625300"/>
            <a:ext cx="1668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7" name="직선 화살표 연결선 36"/>
          <p:cNvCxnSpPr/>
          <p:nvPr/>
        </p:nvCxnSpPr>
        <p:spPr>
          <a:xfrm>
            <a:off x="3786178" y="1134616"/>
            <a:ext cx="1561428" cy="178079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/>
          <p:nvPr/>
        </p:nvCxnSpPr>
        <p:spPr>
          <a:xfrm flipH="1">
            <a:off x="7029868" y="2915415"/>
            <a:ext cx="63244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/>
          <p:cNvSpPr/>
          <p:nvPr/>
        </p:nvSpPr>
        <p:spPr>
          <a:xfrm>
            <a:off x="7689327" y="2756100"/>
            <a:ext cx="987129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32KB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556576" y="2448323"/>
            <a:ext cx="1264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base register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6" name="직선 화살표 연결선 45"/>
          <p:cNvCxnSpPr/>
          <p:nvPr/>
        </p:nvCxnSpPr>
        <p:spPr>
          <a:xfrm flipV="1">
            <a:off x="1532032" y="5795626"/>
            <a:ext cx="519688" cy="1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/>
          <p:cNvSpPr/>
          <p:nvPr/>
        </p:nvSpPr>
        <p:spPr>
          <a:xfrm>
            <a:off x="488527" y="5636311"/>
            <a:ext cx="987129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16KB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8535" y="5317523"/>
            <a:ext cx="1507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bounds register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9" name="직선 화살표 연결선 48"/>
          <p:cNvCxnSpPr/>
          <p:nvPr/>
        </p:nvCxnSpPr>
        <p:spPr>
          <a:xfrm flipV="1">
            <a:off x="3786178" y="4316211"/>
            <a:ext cx="1561751" cy="146297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03552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101589</TotalTime>
  <Words>982</Words>
  <Application>Microsoft Office PowerPoint</Application>
  <PresentationFormat>화면 슬라이드 쇼(4:3)</PresentationFormat>
  <Paragraphs>330</Paragraphs>
  <Slides>17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8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Cambria Math</vt:lpstr>
      <vt:lpstr>Courier New</vt:lpstr>
      <vt:lpstr>Wingdings</vt:lpstr>
      <vt:lpstr>양식_공청회_발표자료-총괄-양식</vt:lpstr>
      <vt:lpstr>PowerPoint 프레젠테이션</vt:lpstr>
      <vt:lpstr>Memory Virtualizing with Efficiency and Control</vt:lpstr>
      <vt:lpstr>Address Translation</vt:lpstr>
      <vt:lpstr>Example: Address Translation </vt:lpstr>
      <vt:lpstr>Example: Address Translation(Cont.)</vt:lpstr>
      <vt:lpstr>Example: Address Translation(Cont.)</vt:lpstr>
      <vt:lpstr>Relocation Address Space</vt:lpstr>
      <vt:lpstr>A Single Relocated Process </vt:lpstr>
      <vt:lpstr>Base and Bounds Register</vt:lpstr>
      <vt:lpstr>Dynamic(Hardware base) Relocation</vt:lpstr>
      <vt:lpstr>Relocation and Address Translation</vt:lpstr>
      <vt:lpstr>Two ways of Bounds Register</vt:lpstr>
      <vt:lpstr>OS Issues for Memory Virtualizing</vt:lpstr>
      <vt:lpstr>OS Issues: When a Process Starts Running</vt:lpstr>
      <vt:lpstr>OS Issues: When a Process Is Terminated</vt:lpstr>
      <vt:lpstr>OS Issues: When Context Switch Occurs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4016</cp:revision>
  <cp:lastPrinted>2015-03-03T01:48:46Z</cp:lastPrinted>
  <dcterms:created xsi:type="dcterms:W3CDTF">2011-05-01T06:09:10Z</dcterms:created>
  <dcterms:modified xsi:type="dcterms:W3CDTF">2016-03-07T09:03:42Z</dcterms:modified>
</cp:coreProperties>
</file>