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92" d="100"/>
          <a:sy n="92" d="100"/>
        </p:scale>
        <p:origin x="8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02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8AD71E08-B812-4153-A2A4-8B0B49692F70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2016-03-31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5BBE977-8123-4EDD-8417-0D5B122718A7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2016-03-31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516C8-7B6F-4E71-9452-76C19F9530AD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2016-03-31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17. Free-Space Management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040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Heap With One Free Chunk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1619672" y="2996952"/>
            <a:ext cx="5839220" cy="2681376"/>
            <a:chOff x="290934" y="315097"/>
            <a:chExt cx="5839220" cy="2681376"/>
          </a:xfrm>
        </p:grpSpPr>
        <p:sp>
          <p:nvSpPr>
            <p:cNvPr id="14" name="TextBox 13"/>
            <p:cNvSpPr txBox="1"/>
            <p:nvPr/>
          </p:nvSpPr>
          <p:spPr>
            <a:xfrm>
              <a:off x="290934" y="1229964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994593" y="1411172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483107" y="2131202"/>
              <a:ext cx="2369656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rest of the 4KB chunk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17" name="그룹 16"/>
            <p:cNvGrpSpPr/>
            <p:nvPr/>
          </p:nvGrpSpPr>
          <p:grpSpPr>
            <a:xfrm>
              <a:off x="3357355" y="1573709"/>
              <a:ext cx="125752" cy="1422764"/>
              <a:chOff x="3573379" y="1926334"/>
              <a:chExt cx="125752" cy="1289793"/>
            </a:xfrm>
          </p:grpSpPr>
          <p:sp>
            <p:nvSpPr>
              <p:cNvPr id="25" name="왼쪽 대괄호 24"/>
              <p:cNvSpPr/>
              <p:nvPr/>
            </p:nvSpPr>
            <p:spPr>
              <a:xfrm flipH="1">
                <a:off x="3573379" y="1926334"/>
                <a:ext cx="54006" cy="1289793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6" name="직선 연결선 25"/>
              <p:cNvCxnSpPr>
                <a:stCxn id="25" idx="1"/>
              </p:cNvCxnSpPr>
              <p:nvPr/>
            </p:nvCxnSpPr>
            <p:spPr>
              <a:xfrm>
                <a:off x="3627385" y="2571231"/>
                <a:ext cx="71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직사각형 17"/>
            <p:cNvSpPr/>
            <p:nvPr/>
          </p:nvSpPr>
          <p:spPr>
            <a:xfrm>
              <a:off x="1484426" y="596558"/>
              <a:ext cx="1799644" cy="51010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4088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484426" y="1092930"/>
              <a:ext cx="1800365" cy="51010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0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78966" y="315097"/>
              <a:ext cx="2745796" cy="5299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[virtual address: 16KB]</a:t>
              </a:r>
            </a:p>
            <a:p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header: size field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84358" y="1185444"/>
              <a:ext cx="2745796" cy="32507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header: next field(NULL is 0)</a:t>
              </a: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484426" y="1565591"/>
              <a:ext cx="1800365" cy="5101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484426" y="2486371"/>
              <a:ext cx="1800365" cy="5101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493561" y="1988473"/>
              <a:ext cx="1801135" cy="510102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5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</a:t>
              </a:r>
              <a:r>
                <a:rPr lang="ko-KR" altLang="en-US" sz="5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 ■  ■</a:t>
              </a: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682849" y="1285707"/>
            <a:ext cx="6552728" cy="1173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108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returns a pointer to a chunk of free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</a:p>
          <a:p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*head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PROT_READ|PROT_WRITE,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 MAP_ANON|MAP_PRIVATE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&gt;size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&gt;next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6042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Embedding A Free </a:t>
            </a:r>
            <a:r>
              <a:rPr lang="en-US" altLang="ko-KR" sz="2000" dirty="0" smtClean="0"/>
              <a:t>List: Allocation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chunk of memory is requested, the library </a:t>
            </a:r>
            <a:r>
              <a:rPr lang="en-US" altLang="ko-KR" b="1" dirty="0" smtClean="0"/>
              <a:t>will first find</a:t>
            </a:r>
            <a:r>
              <a:rPr lang="en-US" altLang="ko-KR" dirty="0" smtClean="0"/>
              <a:t> a chunk that is </a:t>
            </a:r>
            <a:r>
              <a:rPr lang="en-US" altLang="ko-KR" b="1" dirty="0" smtClean="0"/>
              <a:t>large enough </a:t>
            </a:r>
            <a:r>
              <a:rPr lang="en-US" altLang="ko-KR" dirty="0" smtClean="0"/>
              <a:t>to accommodate the request.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library will </a:t>
            </a:r>
          </a:p>
          <a:p>
            <a:pPr lvl="1"/>
            <a:r>
              <a:rPr lang="en-US" altLang="ko-KR" b="1" dirty="0" smtClean="0"/>
              <a:t>Split</a:t>
            </a:r>
            <a:r>
              <a:rPr lang="en-US" altLang="ko-KR" dirty="0" smtClean="0"/>
              <a:t> the large free chunk into two.</a:t>
            </a:r>
          </a:p>
          <a:p>
            <a:pPr lvl="2"/>
            <a:r>
              <a:rPr lang="en-US" altLang="ko-KR" b="1" dirty="0" smtClean="0"/>
              <a:t>One</a:t>
            </a:r>
            <a:r>
              <a:rPr lang="en-US" altLang="ko-KR" dirty="0" smtClean="0"/>
              <a:t> for the </a:t>
            </a:r>
            <a:r>
              <a:rPr lang="en-US" altLang="ko-KR" b="1" dirty="0" smtClean="0"/>
              <a:t>request</a:t>
            </a:r>
            <a:r>
              <a:rPr lang="en-US" altLang="ko-KR" dirty="0"/>
              <a:t> </a:t>
            </a:r>
            <a:r>
              <a:rPr lang="en-US" altLang="ko-KR" dirty="0" smtClean="0"/>
              <a:t>and the </a:t>
            </a:r>
            <a:r>
              <a:rPr lang="en-US" altLang="ko-KR" b="1" dirty="0" smtClean="0"/>
              <a:t>remaining</a:t>
            </a:r>
            <a:r>
              <a:rPr lang="en-US" altLang="ko-KR" dirty="0" smtClean="0"/>
              <a:t> free chunk</a:t>
            </a:r>
          </a:p>
          <a:p>
            <a:pPr lvl="1"/>
            <a:r>
              <a:rPr lang="en-US" altLang="ko-KR" b="1" dirty="0" smtClean="0"/>
              <a:t>Shrink</a:t>
            </a:r>
            <a:r>
              <a:rPr lang="en-US" altLang="ko-KR" dirty="0" smtClean="0"/>
              <a:t> the size of free chunk in the list.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7293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Embedding A Free </a:t>
            </a:r>
            <a:r>
              <a:rPr lang="en-US" altLang="ko-KR" sz="2000" dirty="0" smtClean="0"/>
              <a:t>List: Allocation(Cont.)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Example: a request for 100 bytes by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(100)</a:t>
            </a:r>
          </a:p>
          <a:p>
            <a:pPr lvl="1"/>
            <a:r>
              <a:rPr lang="en-US" altLang="ko-KR" dirty="0" smtClean="0"/>
              <a:t>Allocating 108 bytes out of the existing one free chunk.</a:t>
            </a:r>
          </a:p>
          <a:p>
            <a:pPr lvl="1"/>
            <a:r>
              <a:rPr lang="en-US" altLang="ko-KR" dirty="0" smtClean="0"/>
              <a:t>shrinking the one free chunk to 3980(4088 minus 108).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779912" y="3359365"/>
            <a:ext cx="5270411" cy="2877947"/>
            <a:chOff x="1139883" y="1335798"/>
            <a:chExt cx="5270411" cy="2877947"/>
          </a:xfrm>
        </p:grpSpPr>
        <p:sp>
          <p:nvSpPr>
            <p:cNvPr id="20" name="TextBox 19"/>
            <p:cNvSpPr txBox="1"/>
            <p:nvPr/>
          </p:nvSpPr>
          <p:spPr>
            <a:xfrm>
              <a:off x="1347752" y="1797691"/>
              <a:ext cx="457600" cy="29051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err="1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ptr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>
            <a:xfrm>
              <a:off x="1821666" y="1923302"/>
              <a:ext cx="263426" cy="21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851920" y="2191772"/>
              <a:ext cx="255837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100 bytes now allocated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3707904" y="1920931"/>
              <a:ext cx="95577" cy="849460"/>
              <a:chOff x="4067944" y="2180822"/>
              <a:chExt cx="308981" cy="1166297"/>
            </a:xfrm>
          </p:grpSpPr>
          <p:sp>
            <p:nvSpPr>
              <p:cNvPr id="24" name="왼쪽 대괄호 23"/>
              <p:cNvSpPr/>
              <p:nvPr/>
            </p:nvSpPr>
            <p:spPr>
              <a:xfrm flipH="1">
                <a:off x="4067944" y="2180822"/>
                <a:ext cx="216024" cy="1166297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4288356" y="2746034"/>
                <a:ext cx="885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직사각형 25"/>
            <p:cNvSpPr/>
            <p:nvPr/>
          </p:nvSpPr>
          <p:spPr>
            <a:xfrm>
              <a:off x="2122568" y="1335798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    100</a:t>
              </a:r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122568" y="1626853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magic:  1234567</a:t>
              </a:r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122568" y="1920931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125456" y="2476640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122568" y="2198818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</a:t>
              </a:r>
              <a:r>
                <a:rPr lang="ko-KR" altLang="en-US" sz="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 ■  ■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39883" y="2603623"/>
              <a:ext cx="661705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2125456" y="2770391"/>
              <a:ext cx="1512722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: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          </a:t>
              </a:r>
              <a:r>
                <a:rPr lang="en-US" altLang="ko-KR" sz="14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3980</a:t>
              </a:r>
              <a:endParaRPr lang="ko-KR" altLang="en-US" sz="14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125457" y="3064469"/>
              <a:ext cx="1513328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 0</a:t>
              </a:r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2125456" y="3358547"/>
              <a:ext cx="1512722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2125456" y="3919667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2125456" y="3637917"/>
              <a:ext cx="1513329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</a:t>
              </a:r>
              <a:r>
                <a:rPr lang="ko-KR" altLang="en-US" sz="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 ■  ■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751310" y="3607676"/>
              <a:ext cx="226085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free 3980 byte chunk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34" name="그룹 33"/>
            <p:cNvGrpSpPr/>
            <p:nvPr/>
          </p:nvGrpSpPr>
          <p:grpSpPr>
            <a:xfrm>
              <a:off x="3707904" y="3358547"/>
              <a:ext cx="95577" cy="849460"/>
              <a:chOff x="4067944" y="2180822"/>
              <a:chExt cx="308981" cy="1166297"/>
            </a:xfrm>
          </p:grpSpPr>
          <p:sp>
            <p:nvSpPr>
              <p:cNvPr id="36" name="왼쪽 대괄호 35"/>
              <p:cNvSpPr/>
              <p:nvPr/>
            </p:nvSpPr>
            <p:spPr>
              <a:xfrm flipH="1">
                <a:off x="4067944" y="2180822"/>
                <a:ext cx="216024" cy="1166297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7" name="직선 연결선 36"/>
              <p:cNvCxnSpPr/>
              <p:nvPr/>
            </p:nvCxnSpPr>
            <p:spPr>
              <a:xfrm>
                <a:off x="4288356" y="2746034"/>
                <a:ext cx="8856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그룹 30"/>
          <p:cNvGrpSpPr/>
          <p:nvPr/>
        </p:nvGrpSpPr>
        <p:grpSpPr>
          <a:xfrm>
            <a:off x="41494" y="3301260"/>
            <a:ext cx="3183304" cy="1567900"/>
            <a:chOff x="455503" y="812374"/>
            <a:chExt cx="3183304" cy="1567900"/>
          </a:xfrm>
        </p:grpSpPr>
        <p:sp>
          <p:nvSpPr>
            <p:cNvPr id="38" name="TextBox 37"/>
            <p:cNvSpPr txBox="1"/>
            <p:nvPr/>
          </p:nvSpPr>
          <p:spPr>
            <a:xfrm>
              <a:off x="865304" y="812374"/>
              <a:ext cx="613038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1" name="직선 화살표 연결선 40"/>
            <p:cNvCxnSpPr/>
            <p:nvPr/>
          </p:nvCxnSpPr>
          <p:spPr>
            <a:xfrm>
              <a:off x="1498649" y="968223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455503" y="1652725"/>
              <a:ext cx="1366674" cy="59673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rest of </a:t>
              </a:r>
            </a:p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4KB chunk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43" name="그룹 42"/>
            <p:cNvGrpSpPr/>
            <p:nvPr/>
          </p:nvGrpSpPr>
          <p:grpSpPr>
            <a:xfrm>
              <a:off x="1820700" y="1562836"/>
              <a:ext cx="171835" cy="776511"/>
              <a:chOff x="2036724" y="1916478"/>
              <a:chExt cx="171835" cy="703939"/>
            </a:xfrm>
          </p:grpSpPr>
          <p:sp>
            <p:nvSpPr>
              <p:cNvPr id="57" name="왼쪽 대괄호 56"/>
              <p:cNvSpPr/>
              <p:nvPr/>
            </p:nvSpPr>
            <p:spPr>
              <a:xfrm>
                <a:off x="2139926" y="1916478"/>
                <a:ext cx="68633" cy="703939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8" name="직선 연결선 57"/>
              <p:cNvCxnSpPr>
                <a:stCxn id="57" idx="1"/>
              </p:cNvCxnSpPr>
              <p:nvPr/>
            </p:nvCxnSpPr>
            <p:spPr>
              <a:xfrm flipH="1" flipV="1">
                <a:off x="2036724" y="2268447"/>
                <a:ext cx="103202" cy="1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직사각형 43"/>
            <p:cNvSpPr/>
            <p:nvPr/>
          </p:nvSpPr>
          <p:spPr>
            <a:xfrm>
              <a:off x="2065222" y="978243"/>
              <a:ext cx="1572955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size:       4088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2065222" y="1268760"/>
              <a:ext cx="1573585" cy="2940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next:            0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2065222" y="1556792"/>
              <a:ext cx="1572955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2061014" y="2086196"/>
              <a:ext cx="1572955" cy="2940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2064549" y="1810946"/>
              <a:ext cx="1573585" cy="294078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72000" rIns="72000" rtlCol="0" anchor="ctr">
              <a:noAutofit/>
            </a:bodyPr>
            <a:lstStyle/>
            <a:p>
              <a:pPr algn="ctr"/>
              <a:r>
                <a:rPr lang="ko-KR" altLang="en-US" sz="4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■ </a:t>
              </a:r>
              <a:r>
                <a:rPr lang="ko-KR" altLang="en-US" sz="4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 ■  ■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146060" y="2976186"/>
            <a:ext cx="2745796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Heap : After One Allocation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98252" y="2954940"/>
            <a:ext cx="3097684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4KB Heap With One Free Chunk</a:t>
            </a:r>
          </a:p>
        </p:txBody>
      </p:sp>
      <p:cxnSp>
        <p:nvCxnSpPr>
          <p:cNvPr id="53" name="직선 화살표 연결선 52"/>
          <p:cNvCxnSpPr/>
          <p:nvPr/>
        </p:nvCxnSpPr>
        <p:spPr>
          <a:xfrm>
            <a:off x="4445381" y="4779986"/>
            <a:ext cx="263426" cy="2187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33411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Free Space With Chunks Allocated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320113" y="136505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3320113" y="1583565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320113" y="1802074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320113" y="2218604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320113" y="201312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3320113" y="243711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320113" y="265562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3320113" y="287413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3325803" y="329066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3328969" y="308239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3324325" y="350917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3324325" y="372767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324325" y="394618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3324325" y="436271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324325" y="415724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3324325" y="4581227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3764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324325" y="479973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324325" y="501824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328969" y="54339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3324325" y="522929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454765" y="2713976"/>
            <a:ext cx="504056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3" name="직선 화살표 연결선 92"/>
          <p:cNvCxnSpPr/>
          <p:nvPr/>
        </p:nvCxnSpPr>
        <p:spPr>
          <a:xfrm>
            <a:off x="2958821" y="2874130"/>
            <a:ext cx="346538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332616" y="4421072"/>
            <a:ext cx="612068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2958821" y="4581226"/>
            <a:ext cx="346538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그룹 95"/>
          <p:cNvGrpSpPr/>
          <p:nvPr/>
        </p:nvGrpSpPr>
        <p:grpSpPr>
          <a:xfrm>
            <a:off x="4668795" y="1822701"/>
            <a:ext cx="106157" cy="577309"/>
            <a:chOff x="4067944" y="2180822"/>
            <a:chExt cx="308981" cy="1166297"/>
          </a:xfrm>
        </p:grpSpPr>
        <p:sp>
          <p:nvSpPr>
            <p:cNvPr id="97" name="왼쪽 대괄호 96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그룹 98"/>
          <p:cNvGrpSpPr/>
          <p:nvPr/>
        </p:nvGrpSpPr>
        <p:grpSpPr>
          <a:xfrm>
            <a:off x="4668795" y="2902996"/>
            <a:ext cx="98979" cy="577309"/>
            <a:chOff x="4067944" y="2180822"/>
            <a:chExt cx="308981" cy="1166297"/>
          </a:xfrm>
        </p:grpSpPr>
        <p:sp>
          <p:nvSpPr>
            <p:cNvPr id="100" name="왼쪽 대괄호 99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1" name="직선 연결선 100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그룹 101"/>
          <p:cNvGrpSpPr/>
          <p:nvPr/>
        </p:nvGrpSpPr>
        <p:grpSpPr>
          <a:xfrm>
            <a:off x="4692477" y="3975052"/>
            <a:ext cx="106365" cy="577309"/>
            <a:chOff x="4067944" y="2180822"/>
            <a:chExt cx="308981" cy="1166297"/>
          </a:xfrm>
        </p:grpSpPr>
        <p:sp>
          <p:nvSpPr>
            <p:cNvPr id="103" name="왼쪽 대괄호 102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4662885" y="1268760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818423" y="1948587"/>
            <a:ext cx="2106301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819949" y="2957340"/>
            <a:ext cx="2106301" cy="4686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(but about to be freed)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74035" y="4084406"/>
            <a:ext cx="2106301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695211" y="5127499"/>
            <a:ext cx="2310730" cy="285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95736" y="5661248"/>
            <a:ext cx="3544898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Space With Three Chunks Allocated</a:t>
            </a:r>
          </a:p>
        </p:txBody>
      </p:sp>
      <p:grpSp>
        <p:nvGrpSpPr>
          <p:cNvPr id="49" name="그룹 48"/>
          <p:cNvGrpSpPr/>
          <p:nvPr/>
        </p:nvGrpSpPr>
        <p:grpSpPr>
          <a:xfrm flipH="1">
            <a:off x="3085828" y="1356177"/>
            <a:ext cx="152443" cy="445897"/>
            <a:chOff x="4067944" y="2180822"/>
            <a:chExt cx="308981" cy="1166297"/>
          </a:xfrm>
        </p:grpSpPr>
        <p:sp>
          <p:nvSpPr>
            <p:cNvPr id="50" name="왼쪽 대괄호 49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1" name="직선 연결선 50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1603086" y="1425236"/>
            <a:ext cx="143659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 bytes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76125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</a:t>
            </a:r>
            <a:r>
              <a:rPr lang="en-US" altLang="ko-KR" dirty="0" smtClean="0"/>
              <a:t>ith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-170038" y="1537809"/>
            <a:ext cx="4464496" cy="4047732"/>
          </a:xfrm>
        </p:spPr>
        <p:txBody>
          <a:bodyPr/>
          <a:lstStyle/>
          <a:p>
            <a:pPr lvl="1"/>
            <a:r>
              <a:rPr lang="en-US" altLang="ko-KR" dirty="0" smtClean="0"/>
              <a:t>The 100 bytes chunks is </a:t>
            </a:r>
            <a:r>
              <a:rPr lang="en-US" altLang="ko-KR" b="1" dirty="0" smtClean="0"/>
              <a:t>back into</a:t>
            </a:r>
            <a:r>
              <a:rPr lang="en-US" altLang="ko-KR" dirty="0" smtClean="0"/>
              <a:t> the free list.</a:t>
            </a:r>
          </a:p>
          <a:p>
            <a:pPr lvl="1"/>
            <a:r>
              <a:rPr lang="en-US" altLang="ko-KR" dirty="0" smtClean="0"/>
              <a:t>The free list will </a:t>
            </a:r>
            <a:r>
              <a:rPr lang="en-US" altLang="ko-KR" b="1" dirty="0" smtClean="0"/>
              <a:t>start</a:t>
            </a:r>
            <a:r>
              <a:rPr lang="en-US" altLang="ko-KR" dirty="0" smtClean="0"/>
              <a:t> with </a:t>
            </a:r>
            <a:r>
              <a:rPr lang="en-US" altLang="ko-KR" b="1" dirty="0" smtClean="0"/>
              <a:t>a small chunk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The list header will point the small chunk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234920" y="1674384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234920" y="189289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5234920" y="211140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234920" y="252793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234920" y="2322456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5234920" y="2746441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5234920" y="296495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234920" y="318345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240610" y="359998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234920" y="3394513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5240610" y="3818498"/>
            <a:ext cx="1296626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5240610" y="4037007"/>
            <a:ext cx="1296626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 1234567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5240610" y="4255516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240610" y="4672046"/>
            <a:ext cx="1296626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5229572" y="4447718"/>
            <a:ext cx="1302343" cy="23109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240610" y="4890555"/>
            <a:ext cx="1300858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3764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5240610" y="5109064"/>
            <a:ext cx="1300858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240610" y="5327573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240610" y="5744103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240610" y="5538627"/>
            <a:ext cx="1300858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33568" y="3025775"/>
            <a:ext cx="540060" cy="27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3" name="직선 화살표 연결선 92"/>
          <p:cNvCxnSpPr/>
          <p:nvPr/>
        </p:nvCxnSpPr>
        <p:spPr>
          <a:xfrm>
            <a:off x="4873628" y="3183459"/>
            <a:ext cx="346538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/>
          <p:nvPr/>
        </p:nvCxnSpPr>
        <p:spPr>
          <a:xfrm>
            <a:off x="4873628" y="2746440"/>
            <a:ext cx="346538" cy="1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그룹 95"/>
          <p:cNvGrpSpPr/>
          <p:nvPr/>
        </p:nvGrpSpPr>
        <p:grpSpPr>
          <a:xfrm>
            <a:off x="6607284" y="2111401"/>
            <a:ext cx="100492" cy="635040"/>
            <a:chOff x="4067944" y="2180822"/>
            <a:chExt cx="308981" cy="1166297"/>
          </a:xfrm>
        </p:grpSpPr>
        <p:sp>
          <p:nvSpPr>
            <p:cNvPr id="97" name="왼쪽 대괄호 96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그룹 101"/>
          <p:cNvGrpSpPr/>
          <p:nvPr/>
        </p:nvGrpSpPr>
        <p:grpSpPr>
          <a:xfrm>
            <a:off x="6603072" y="4255514"/>
            <a:ext cx="104704" cy="635040"/>
            <a:chOff x="4067944" y="2180822"/>
            <a:chExt cx="308981" cy="1166297"/>
          </a:xfrm>
        </p:grpSpPr>
        <p:sp>
          <p:nvSpPr>
            <p:cNvPr id="103" name="왼쪽 대괄호 102"/>
            <p:cNvSpPr/>
            <p:nvPr/>
          </p:nvSpPr>
          <p:spPr>
            <a:xfrm flipH="1">
              <a:off x="4067944" y="2180822"/>
              <a:ext cx="216024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4288356" y="2746034"/>
              <a:ext cx="8856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6602574" y="1484784"/>
            <a:ext cx="2047776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721913" y="2275032"/>
            <a:ext cx="2106301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607284" y="3240875"/>
            <a:ext cx="1906362" cy="5257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(now a free chunk of 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memory)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732148" y="4420725"/>
            <a:ext cx="2106301" cy="285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100 bytes still allocated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603072" y="5442338"/>
            <a:ext cx="2310730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cxnSp>
        <p:nvCxnSpPr>
          <p:cNvPr id="8" name="꺾인 연결선 7"/>
          <p:cNvCxnSpPr/>
          <p:nvPr/>
        </p:nvCxnSpPr>
        <p:spPr>
          <a:xfrm>
            <a:off x="6603072" y="3074205"/>
            <a:ext cx="4212" cy="1925605"/>
          </a:xfrm>
          <a:prstGeom prst="bentConnector3">
            <a:avLst>
              <a:gd name="adj1" fmla="val 54031268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내용 개체 틀 2"/>
          <p:cNvSpPr txBox="1">
            <a:spLocks/>
          </p:cNvSpPr>
          <p:nvPr/>
        </p:nvSpPr>
        <p:spPr bwMode="auto">
          <a:xfrm>
            <a:off x="167129" y="908720"/>
            <a:ext cx="6120680" cy="57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 smtClean="0"/>
              <a:t>Example: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sptr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283968" y="2611736"/>
            <a:ext cx="589660" cy="2694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06402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Space With F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reed Chunks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assume that the last two in-use chunks are freed.</a:t>
            </a:r>
          </a:p>
          <a:p>
            <a:pPr lvl="2"/>
            <a:endParaRPr lang="en-US" altLang="ko-KR" dirty="0" smtClean="0"/>
          </a:p>
          <a:p>
            <a:r>
              <a:rPr lang="en-US" altLang="ko-KR" b="1" dirty="0" smtClean="0"/>
              <a:t>External Fragmentation</a:t>
            </a:r>
            <a:r>
              <a:rPr lang="en-US" altLang="ko-KR" dirty="0" smtClean="0"/>
              <a:t> occurs.</a:t>
            </a:r>
            <a:endParaRPr lang="en-US" altLang="ko-KR" dirty="0"/>
          </a:p>
          <a:p>
            <a:pPr lvl="1"/>
            <a:r>
              <a:rPr lang="en-US" altLang="ko-KR" b="1" dirty="0" smtClean="0"/>
              <a:t>Coalescing</a:t>
            </a:r>
            <a:r>
              <a:rPr lang="en-US" altLang="ko-KR" dirty="0" smtClean="0"/>
              <a:t> is needed in the list.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10986" y="202109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310986" y="223960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16492</a:t>
            </a:r>
            <a:endParaRPr lang="ko-KR" alt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5310986" y="24581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310986" y="287464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301168" y="2665172"/>
            <a:ext cx="1296144" cy="22987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5310986" y="3093150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5310986" y="3311659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16708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310986" y="353016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16676" y="3946698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310986" y="3741222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5316676" y="416520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  100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5316676" y="4383716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ext:    16384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5316676" y="460222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315559" y="501875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5312429" y="4813279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315559" y="5237263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ize:      3764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5315559" y="5455772"/>
            <a:ext cx="1296144" cy="2185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next:          0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315559" y="567428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315559" y="6090811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315559" y="5885335"/>
            <a:ext cx="1296144" cy="21850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ko-KR" altLang="en-US" sz="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■  ■  ■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283968" y="4005052"/>
            <a:ext cx="720080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5" name="직선 화살표 연결선 94"/>
          <p:cNvCxnSpPr/>
          <p:nvPr/>
        </p:nvCxnSpPr>
        <p:spPr>
          <a:xfrm>
            <a:off x="5004048" y="4165206"/>
            <a:ext cx="2921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634444" y="1713316"/>
            <a:ext cx="226184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[virtual address: 16KB]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53758" y="5815289"/>
            <a:ext cx="2310730" cy="358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The free 3764-byte chunk</a:t>
            </a:r>
          </a:p>
        </p:txBody>
      </p:sp>
      <p:cxnSp>
        <p:nvCxnSpPr>
          <p:cNvPr id="8" name="꺾인 연결선 7"/>
          <p:cNvCxnSpPr/>
          <p:nvPr/>
        </p:nvCxnSpPr>
        <p:spPr>
          <a:xfrm>
            <a:off x="6679138" y="3420914"/>
            <a:ext cx="4212" cy="1925605"/>
          </a:xfrm>
          <a:prstGeom prst="bentConnector3">
            <a:avLst>
              <a:gd name="adj1" fmla="val 4331916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/>
          <p:nvPr/>
        </p:nvCxnSpPr>
        <p:spPr>
          <a:xfrm>
            <a:off x="6670650" y="2348857"/>
            <a:ext cx="12700" cy="853548"/>
          </a:xfrm>
          <a:prstGeom prst="bentConnector3">
            <a:avLst>
              <a:gd name="adj1" fmla="val 115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729405" y="2621742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8" name="꺾인 연결선 47"/>
          <p:cNvCxnSpPr/>
          <p:nvPr/>
        </p:nvCxnSpPr>
        <p:spPr>
          <a:xfrm flipH="1" flipV="1">
            <a:off x="6679138" y="2130348"/>
            <a:ext cx="4212" cy="2362623"/>
          </a:xfrm>
          <a:prstGeom prst="bentConnector3">
            <a:avLst>
              <a:gd name="adj1" fmla="val -3814629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729404" y="3696587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29405" y="4768644"/>
            <a:ext cx="125009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(now free)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8654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Growing The Heap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Most allocators </a:t>
            </a:r>
            <a:r>
              <a:rPr lang="en-US" altLang="ko-KR" b="1" dirty="0" smtClean="0"/>
              <a:t>start </a:t>
            </a:r>
            <a:r>
              <a:rPr lang="en-US" altLang="ko-KR" dirty="0" smtClean="0"/>
              <a:t>with</a:t>
            </a:r>
            <a:r>
              <a:rPr lang="en-US" altLang="ko-KR" b="1" dirty="0" smtClean="0"/>
              <a:t> a small-sized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heap</a:t>
            </a:r>
            <a:r>
              <a:rPr lang="en-US" altLang="ko-KR" dirty="0" smtClean="0"/>
              <a:t> and then </a:t>
            </a:r>
            <a:r>
              <a:rPr lang="en-US" altLang="ko-KR" b="1" dirty="0" smtClean="0"/>
              <a:t>request more </a:t>
            </a:r>
            <a:r>
              <a:rPr lang="en-US" altLang="ko-KR" dirty="0" smtClean="0"/>
              <a:t>memory from the OS when they run out.</a:t>
            </a:r>
          </a:p>
          <a:p>
            <a:pPr lvl="1"/>
            <a:r>
              <a:rPr lang="en-US" altLang="ko-KR" dirty="0" smtClean="0"/>
              <a:t>e.g.,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sbrk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 smtClean="0"/>
              <a:t>,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brk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 smtClean="0"/>
              <a:t> in</a:t>
            </a:r>
            <a:r>
              <a:rPr lang="ko-KR" altLang="en-US" dirty="0"/>
              <a:t> </a:t>
            </a:r>
            <a:r>
              <a:rPr lang="en-US" altLang="ko-KR" dirty="0" smtClean="0"/>
              <a:t>most UNIX systems.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543821" y="3233358"/>
            <a:ext cx="1164083" cy="1718590"/>
            <a:chOff x="881175" y="3935826"/>
            <a:chExt cx="1537602" cy="1718590"/>
          </a:xfrm>
        </p:grpSpPr>
        <p:sp>
          <p:nvSpPr>
            <p:cNvPr id="8" name="직사각형 7"/>
            <p:cNvSpPr/>
            <p:nvPr/>
          </p:nvSpPr>
          <p:spPr>
            <a:xfrm>
              <a:off x="881177" y="4511890"/>
              <a:ext cx="1537600" cy="3794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881176" y="4093351"/>
              <a:ext cx="1537601" cy="4185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직사각형 12"/>
            <p:cNvSpPr/>
            <p:nvPr/>
          </p:nvSpPr>
          <p:spPr>
            <a:xfrm>
              <a:off x="881175" y="4891336"/>
              <a:ext cx="1537601" cy="619065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4" name="직선 화살표 연결선 13"/>
            <p:cNvCxnSpPr>
              <a:stCxn id="13" idx="0"/>
            </p:cNvCxnSpPr>
            <p:nvPr/>
          </p:nvCxnSpPr>
          <p:spPr>
            <a:xfrm>
              <a:off x="1649976" y="4891336"/>
              <a:ext cx="1" cy="38421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347860" y="4989039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88" name="그룹 87"/>
          <p:cNvGrpSpPr/>
          <p:nvPr/>
        </p:nvGrpSpPr>
        <p:grpSpPr>
          <a:xfrm>
            <a:off x="7156182" y="2509838"/>
            <a:ext cx="1331371" cy="3010366"/>
            <a:chOff x="6480989" y="2466024"/>
            <a:chExt cx="1331371" cy="3010366"/>
          </a:xfrm>
        </p:grpSpPr>
        <p:sp>
          <p:nvSpPr>
            <p:cNvPr id="21" name="직사각형 20"/>
            <p:cNvSpPr/>
            <p:nvPr/>
          </p:nvSpPr>
          <p:spPr>
            <a:xfrm>
              <a:off x="6480989" y="3765171"/>
              <a:ext cx="1331371" cy="3839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480989" y="2780673"/>
              <a:ext cx="1331371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480989" y="4149080"/>
              <a:ext cx="1331371" cy="765340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6480989" y="2466024"/>
              <a:ext cx="0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7811605" y="2467444"/>
              <a:ext cx="755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6480989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7811605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6932564" y="5506898"/>
            <a:ext cx="1778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7" name="그룹 46"/>
          <p:cNvGrpSpPr/>
          <p:nvPr/>
        </p:nvGrpSpPr>
        <p:grpSpPr>
          <a:xfrm>
            <a:off x="5354059" y="3237750"/>
            <a:ext cx="1164083" cy="1718590"/>
            <a:chOff x="881175" y="3935826"/>
            <a:chExt cx="1537602" cy="1718590"/>
          </a:xfrm>
        </p:grpSpPr>
        <p:sp>
          <p:nvSpPr>
            <p:cNvPr id="48" name="직사각형 47"/>
            <p:cNvSpPr/>
            <p:nvPr/>
          </p:nvSpPr>
          <p:spPr>
            <a:xfrm>
              <a:off x="881177" y="4511890"/>
              <a:ext cx="1537600" cy="6889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9" name="직선 연결선 48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직사각형 49"/>
            <p:cNvSpPr/>
            <p:nvPr/>
          </p:nvSpPr>
          <p:spPr>
            <a:xfrm>
              <a:off x="881176" y="4093351"/>
              <a:ext cx="1537601" cy="4185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1" name="직선 연결선 50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직사각형 51"/>
            <p:cNvSpPr/>
            <p:nvPr/>
          </p:nvSpPr>
          <p:spPr>
            <a:xfrm>
              <a:off x="881175" y="5200868"/>
              <a:ext cx="1537601" cy="30953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3" name="직선 화살표 연결선 52"/>
            <p:cNvCxnSpPr>
              <a:stCxn id="52" idx="0"/>
            </p:cNvCxnSpPr>
            <p:nvPr/>
          </p:nvCxnSpPr>
          <p:spPr>
            <a:xfrm flipH="1">
              <a:off x="1649975" y="5200868"/>
              <a:ext cx="1" cy="2160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5148066" y="4986494"/>
            <a:ext cx="1576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3" name="직선 연결선 62"/>
          <p:cNvCxnSpPr/>
          <p:nvPr/>
        </p:nvCxnSpPr>
        <p:spPr>
          <a:xfrm>
            <a:off x="5354061" y="4193461"/>
            <a:ext cx="1164083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/>
          <p:nvPr/>
        </p:nvCxnSpPr>
        <p:spPr>
          <a:xfrm flipH="1">
            <a:off x="3707904" y="4188502"/>
            <a:ext cx="216024" cy="1147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50957" y="4052782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break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7" name="직선 화살표 연결선 66"/>
          <p:cNvCxnSpPr/>
          <p:nvPr/>
        </p:nvCxnSpPr>
        <p:spPr>
          <a:xfrm flipV="1">
            <a:off x="5130893" y="4500054"/>
            <a:ext cx="223168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72000" y="4361554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break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9" name="원호 68"/>
          <p:cNvSpPr/>
          <p:nvPr/>
        </p:nvSpPr>
        <p:spPr>
          <a:xfrm rot="2645926" flipH="1" flipV="1">
            <a:off x="5253323" y="4172136"/>
            <a:ext cx="408992" cy="348838"/>
          </a:xfrm>
          <a:prstGeom prst="arc">
            <a:avLst/>
          </a:prstGeom>
          <a:ln w="12700">
            <a:solidFill>
              <a:schemeClr val="tx1"/>
            </a:solidFill>
            <a:prstDash val="sysDash"/>
            <a:headEnd type="stealth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4644971" y="4088105"/>
            <a:ext cx="649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sbrk</a:t>
            </a:r>
            <a:r>
              <a:rPr lang="en-US" altLang="ko-KR" sz="12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  <a:endParaRPr lang="ko-KR" altLang="en-US" sz="1200" b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79" name="직선 연결선 78"/>
          <p:cNvCxnSpPr/>
          <p:nvPr/>
        </p:nvCxnSpPr>
        <p:spPr>
          <a:xfrm>
            <a:off x="6518141" y="3813814"/>
            <a:ext cx="63803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6518141" y="4192893"/>
            <a:ext cx="63803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/>
          <p:cNvSpPr/>
          <p:nvPr/>
        </p:nvSpPr>
        <p:spPr>
          <a:xfrm>
            <a:off x="7156182" y="4958234"/>
            <a:ext cx="1331371" cy="3839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94" name="직선 연결선 93"/>
          <p:cNvCxnSpPr/>
          <p:nvPr/>
        </p:nvCxnSpPr>
        <p:spPr>
          <a:xfrm>
            <a:off x="6518141" y="4502792"/>
            <a:ext cx="629618" cy="8235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/>
          <p:cNvCxnSpPr/>
          <p:nvPr/>
        </p:nvCxnSpPr>
        <p:spPr>
          <a:xfrm>
            <a:off x="6526561" y="4198455"/>
            <a:ext cx="629618" cy="759779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그룹 106"/>
          <p:cNvGrpSpPr/>
          <p:nvPr/>
        </p:nvGrpSpPr>
        <p:grpSpPr>
          <a:xfrm>
            <a:off x="611560" y="2506866"/>
            <a:ext cx="1331371" cy="3010366"/>
            <a:chOff x="6480989" y="2466024"/>
            <a:chExt cx="1331371" cy="3010366"/>
          </a:xfrm>
        </p:grpSpPr>
        <p:sp>
          <p:nvSpPr>
            <p:cNvPr id="108" name="직사각형 107"/>
            <p:cNvSpPr/>
            <p:nvPr/>
          </p:nvSpPr>
          <p:spPr>
            <a:xfrm>
              <a:off x="6480989" y="3765171"/>
              <a:ext cx="1331371" cy="38390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6480989" y="2780673"/>
              <a:ext cx="1331371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6480989" y="4149080"/>
              <a:ext cx="1331371" cy="113946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111" name="직선 연결선 110"/>
            <p:cNvCxnSpPr/>
            <p:nvPr/>
          </p:nvCxnSpPr>
          <p:spPr>
            <a:xfrm>
              <a:off x="6480989" y="2466024"/>
              <a:ext cx="0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7811605" y="2467444"/>
              <a:ext cx="755" cy="63957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연결선 112"/>
            <p:cNvCxnSpPr/>
            <p:nvPr/>
          </p:nvCxnSpPr>
          <p:spPr>
            <a:xfrm>
              <a:off x="6480989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>
              <a:off x="7811605" y="5288546"/>
              <a:ext cx="0" cy="187844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직선 연결선 115"/>
          <p:cNvCxnSpPr/>
          <p:nvPr/>
        </p:nvCxnSpPr>
        <p:spPr>
          <a:xfrm>
            <a:off x="1942176" y="3814984"/>
            <a:ext cx="601645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 flipV="1">
            <a:off x="1942176" y="4188501"/>
            <a:ext cx="601645" cy="5562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904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Managing Free Space: Basic Strategies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Best Fit: </a:t>
            </a:r>
          </a:p>
          <a:p>
            <a:pPr lvl="1"/>
            <a:r>
              <a:rPr lang="en-US" altLang="ko-KR" dirty="0" smtClean="0"/>
              <a:t>Finding free chunks that are </a:t>
            </a:r>
            <a:r>
              <a:rPr lang="en-US" altLang="ko-KR" b="1" dirty="0" smtClean="0"/>
              <a:t>big or bigger than the request</a:t>
            </a:r>
          </a:p>
          <a:p>
            <a:pPr lvl="1"/>
            <a:r>
              <a:rPr lang="en-US" altLang="ko-KR" dirty="0" smtClean="0"/>
              <a:t>Returning the </a:t>
            </a:r>
            <a:r>
              <a:rPr lang="en-US" altLang="ko-KR" b="1" dirty="0" smtClean="0"/>
              <a:t>one of smallest</a:t>
            </a:r>
            <a:r>
              <a:rPr lang="en-US" altLang="ko-KR" dirty="0" smtClean="0"/>
              <a:t> in the chunks </a:t>
            </a:r>
            <a:r>
              <a:rPr lang="en-US" altLang="ko-KR" b="1" dirty="0" smtClean="0"/>
              <a:t>in the group</a:t>
            </a:r>
            <a:r>
              <a:rPr lang="en-US" altLang="ko-KR" dirty="0" smtClean="0"/>
              <a:t> of candidates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Worst Fit:</a:t>
            </a:r>
          </a:p>
          <a:p>
            <a:pPr lvl="1"/>
            <a:r>
              <a:rPr lang="en-US" altLang="ko-KR" dirty="0"/>
              <a:t>Finding </a:t>
            </a:r>
            <a:r>
              <a:rPr lang="en-US" altLang="ko-KR" dirty="0" smtClean="0"/>
              <a:t>the </a:t>
            </a:r>
            <a:r>
              <a:rPr lang="en-US" altLang="ko-KR" b="1" dirty="0" smtClean="0"/>
              <a:t>largest free chunks</a:t>
            </a:r>
            <a:r>
              <a:rPr lang="en-US" altLang="ko-KR" dirty="0" smtClean="0"/>
              <a:t> and allocation the amount of the request</a:t>
            </a:r>
            <a:endParaRPr lang="en-US" altLang="ko-KR" dirty="0"/>
          </a:p>
          <a:p>
            <a:pPr lvl="1"/>
            <a:r>
              <a:rPr lang="en-US" altLang="ko-KR" b="1" dirty="0" smtClean="0"/>
              <a:t>Keeping the remaining chunk</a:t>
            </a:r>
            <a:r>
              <a:rPr lang="en-US" altLang="ko-KR" dirty="0" smtClean="0"/>
              <a:t> on the free list.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1748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Managing Free Space: Basic Strategies(Cont.)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First Fit:</a:t>
            </a:r>
          </a:p>
          <a:p>
            <a:pPr lvl="1"/>
            <a:r>
              <a:rPr lang="en-US" altLang="ko-KR" dirty="0" smtClean="0"/>
              <a:t>Finding the </a:t>
            </a:r>
            <a:r>
              <a:rPr lang="en-US" altLang="ko-KR" b="1" dirty="0" smtClean="0"/>
              <a:t>first chunk</a:t>
            </a:r>
            <a:r>
              <a:rPr lang="en-US" altLang="ko-KR" dirty="0" smtClean="0"/>
              <a:t> that is </a:t>
            </a:r>
            <a:r>
              <a:rPr lang="en-US" altLang="ko-KR" b="1" dirty="0" smtClean="0"/>
              <a:t>big enough</a:t>
            </a:r>
            <a:r>
              <a:rPr lang="en-US" altLang="ko-KR" dirty="0" smtClean="0"/>
              <a:t> for the request</a:t>
            </a:r>
          </a:p>
          <a:p>
            <a:pPr lvl="1"/>
            <a:r>
              <a:rPr lang="en-US" altLang="ko-KR" dirty="0" smtClean="0"/>
              <a:t>Returning the requested amount and remaining the rest of the chunk.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Next Fit:</a:t>
            </a:r>
          </a:p>
          <a:p>
            <a:pPr lvl="1"/>
            <a:r>
              <a:rPr lang="en-US" altLang="ko-KR" dirty="0" smtClean="0"/>
              <a:t>Finding the first chunk that is big enough for the request.</a:t>
            </a:r>
          </a:p>
          <a:p>
            <a:pPr lvl="1"/>
            <a:r>
              <a:rPr lang="en-US" altLang="ko-KR" dirty="0" smtClean="0"/>
              <a:t>Searching at </a:t>
            </a:r>
            <a:r>
              <a:rPr lang="en-US" altLang="ko-KR" b="1" dirty="0" smtClean="0"/>
              <a:t>where one was looking</a:t>
            </a:r>
            <a:r>
              <a:rPr lang="en-US" altLang="ko-KR" dirty="0" smtClean="0"/>
              <a:t> at instead of the begging of the list.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485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Examples of Basic Strategies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Allocation Request Size 15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Result of Best-fit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Result of Worst-fit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1803884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7009" y="1800802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2849829" y="1628800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866455" y="1957772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3528335" y="195777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2341338" y="195777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타원 16"/>
          <p:cNvSpPr/>
          <p:nvPr/>
        </p:nvSpPr>
        <p:spPr>
          <a:xfrm>
            <a:off x="4018889" y="163097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>
            <a:off x="4697395" y="195995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타원 20"/>
          <p:cNvSpPr/>
          <p:nvPr/>
        </p:nvSpPr>
        <p:spPr>
          <a:xfrm>
            <a:off x="5187949" y="163097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47664" y="3316052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85001" y="3312970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777821" y="3140968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5794447" y="3469940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>
            <a:off x="3456327" y="346994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2269330" y="3469941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타원 27"/>
          <p:cNvSpPr/>
          <p:nvPr/>
        </p:nvSpPr>
        <p:spPr>
          <a:xfrm>
            <a:off x="3946881" y="314314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>
            <a:off x="4625387" y="3472119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타원 29"/>
          <p:cNvSpPr/>
          <p:nvPr/>
        </p:nvSpPr>
        <p:spPr>
          <a:xfrm>
            <a:off x="5115941" y="314314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60116" y="5054916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97453" y="5051834"/>
            <a:ext cx="72008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NULL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790273" y="4879832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>
            <a:off x="5806899" y="5208804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3468779" y="5208805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>
            <a:off x="2281782" y="5208805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타원 36"/>
          <p:cNvSpPr/>
          <p:nvPr/>
        </p:nvSpPr>
        <p:spPr>
          <a:xfrm>
            <a:off x="3959333" y="488201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4637839" y="5210983"/>
            <a:ext cx="49055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/>
          <p:cNvSpPr/>
          <p:nvPr/>
        </p:nvSpPr>
        <p:spPr>
          <a:xfrm>
            <a:off x="5128393" y="4882011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endParaRPr lang="ko-KR" altLang="en-US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575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Splitting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Finding </a:t>
            </a:r>
            <a:r>
              <a:rPr lang="en-US" altLang="ko-KR" dirty="0"/>
              <a:t>a free chunk of memory that can satisfy the request and splitting it into two.</a:t>
            </a:r>
          </a:p>
          <a:p>
            <a:pPr lvl="1"/>
            <a:r>
              <a:rPr lang="en-US" altLang="ko-KR" dirty="0" smtClean="0"/>
              <a:t>When request for memory allocation is </a:t>
            </a:r>
            <a:r>
              <a:rPr lang="en-US" altLang="ko-KR" b="1" dirty="0" smtClean="0"/>
              <a:t>smaller</a:t>
            </a:r>
            <a:r>
              <a:rPr lang="en-US" altLang="ko-KR" dirty="0" smtClean="0"/>
              <a:t> than the size of free chunks.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3039213" y="3454295"/>
            <a:ext cx="3168352" cy="529317"/>
            <a:chOff x="2375756" y="3043699"/>
            <a:chExt cx="3168352" cy="529317"/>
          </a:xfrm>
        </p:grpSpPr>
        <p:sp>
          <p:nvSpPr>
            <p:cNvPr id="6" name="직사각형 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427984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1960" y="3265239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459680" y="4293095"/>
            <a:ext cx="4992640" cy="1008113"/>
            <a:chOff x="1811608" y="3645023"/>
            <a:chExt cx="4992640" cy="1008113"/>
          </a:xfrm>
        </p:grpSpPr>
        <p:sp>
          <p:nvSpPr>
            <p:cNvPr id="15" name="TextBox 1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4" name="직선 화살표 연결선 23"/>
            <p:cNvCxnSpPr>
              <a:stCxn id="18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520106" y="3421048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20106" y="4639947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715726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Other Approaches: Segregated List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Segregated List</a:t>
            </a:r>
            <a:r>
              <a:rPr lang="en-US" altLang="ko-KR" dirty="0"/>
              <a:t>: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Keeping </a:t>
            </a:r>
            <a:r>
              <a:rPr lang="en-US" altLang="ko-KR" dirty="0"/>
              <a:t>free chunks in different size in a separate list for the size of popular request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New Complication:</a:t>
            </a:r>
          </a:p>
          <a:p>
            <a:pPr lvl="2"/>
            <a:r>
              <a:rPr lang="en-US" altLang="ko-KR" b="1" dirty="0" smtClean="0"/>
              <a:t>How much</a:t>
            </a:r>
            <a:r>
              <a:rPr lang="en-US" altLang="ko-KR" dirty="0" smtClean="0"/>
              <a:t> memory should dedicate to </a:t>
            </a:r>
            <a:r>
              <a:rPr lang="en-US" altLang="ko-KR" b="1" dirty="0" smtClean="0"/>
              <a:t>the pool of memory</a:t>
            </a:r>
            <a:r>
              <a:rPr lang="en-US" altLang="ko-KR" dirty="0" smtClean="0"/>
              <a:t> that serves </a:t>
            </a:r>
            <a:r>
              <a:rPr lang="en-US" altLang="ko-KR" b="1" dirty="0" smtClean="0"/>
              <a:t>specialized requests</a:t>
            </a:r>
            <a:r>
              <a:rPr lang="en-US" altLang="ko-KR" dirty="0" smtClean="0"/>
              <a:t> of a given size?</a:t>
            </a:r>
          </a:p>
          <a:p>
            <a:pPr lvl="1"/>
            <a:r>
              <a:rPr lang="en-US" altLang="ko-KR" b="1" dirty="0" smtClean="0"/>
              <a:t>Slab allocator</a:t>
            </a:r>
            <a:r>
              <a:rPr lang="en-US" altLang="ko-KR" dirty="0" smtClean="0"/>
              <a:t> handles this issue.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834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Approaches: </a:t>
            </a:r>
            <a:r>
              <a:rPr lang="en-US" altLang="ko-KR" dirty="0" smtClean="0"/>
              <a:t>Segregated List(Cont.)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Slab Allocator</a:t>
            </a:r>
          </a:p>
          <a:p>
            <a:pPr lvl="1"/>
            <a:r>
              <a:rPr lang="en-US" altLang="ko-KR" dirty="0" smtClean="0"/>
              <a:t>Allocate a number of object caches.</a:t>
            </a:r>
          </a:p>
          <a:p>
            <a:pPr lvl="2"/>
            <a:r>
              <a:rPr lang="en-US" altLang="ko-KR" dirty="0" smtClean="0"/>
              <a:t>The objects are likely to e requested frequently.</a:t>
            </a:r>
          </a:p>
          <a:p>
            <a:pPr lvl="2"/>
            <a:r>
              <a:rPr lang="en-US" altLang="ko-KR" dirty="0" smtClean="0"/>
              <a:t>e.g., locks, file-system </a:t>
            </a:r>
            <a:r>
              <a:rPr lang="en-US" altLang="ko-KR" dirty="0" err="1" smtClean="0"/>
              <a:t>inodes</a:t>
            </a:r>
            <a:r>
              <a:rPr lang="en-US" altLang="ko-KR" dirty="0" smtClean="0"/>
              <a:t>, etc.</a:t>
            </a:r>
          </a:p>
          <a:p>
            <a:pPr lvl="1"/>
            <a:r>
              <a:rPr lang="en-US" altLang="ko-KR" b="1" dirty="0" smtClean="0"/>
              <a:t>Request some memory</a:t>
            </a:r>
            <a:r>
              <a:rPr lang="en-US" altLang="ko-KR" dirty="0" smtClean="0"/>
              <a:t> from a more general memory allocator when </a:t>
            </a:r>
            <a:r>
              <a:rPr lang="en-US" altLang="ko-KR" b="1" dirty="0" smtClean="0"/>
              <a:t>a given cache is running low</a:t>
            </a:r>
            <a:r>
              <a:rPr lang="en-US" altLang="ko-KR" dirty="0" smtClean="0"/>
              <a:t> on free space.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22114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Approaches: </a:t>
            </a:r>
            <a:r>
              <a:rPr lang="en-US" altLang="ko-KR" dirty="0" smtClean="0"/>
              <a:t>Buddy Allocation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Binary Buddy Allocation</a:t>
            </a:r>
          </a:p>
          <a:p>
            <a:pPr lvl="1"/>
            <a:r>
              <a:rPr lang="en-US" altLang="ko-KR" dirty="0" smtClean="0"/>
              <a:t>The allocator </a:t>
            </a:r>
            <a:r>
              <a:rPr lang="en-US" altLang="ko-KR" b="1" dirty="0" smtClean="0"/>
              <a:t>divides free space</a:t>
            </a:r>
            <a:r>
              <a:rPr lang="en-US" altLang="ko-KR" dirty="0" smtClean="0"/>
              <a:t> by two </a:t>
            </a:r>
            <a:r>
              <a:rPr lang="en-US" altLang="ko-KR" b="1" dirty="0" smtClean="0"/>
              <a:t>until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a block</a:t>
            </a:r>
            <a:r>
              <a:rPr lang="en-US" altLang="ko-KR" dirty="0" smtClean="0"/>
              <a:t> that is big enough to accommodate the request is</a:t>
            </a:r>
            <a:r>
              <a:rPr lang="en-US" altLang="ko-KR" b="1" dirty="0" smtClean="0"/>
              <a:t> found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1703891" y="2884734"/>
            <a:ext cx="5328592" cy="2703133"/>
            <a:chOff x="1691680" y="2310043"/>
            <a:chExt cx="5328592" cy="2703133"/>
          </a:xfrm>
        </p:grpSpPr>
        <p:sp>
          <p:nvSpPr>
            <p:cNvPr id="6" name="직사각형 5"/>
            <p:cNvSpPr/>
            <p:nvPr/>
          </p:nvSpPr>
          <p:spPr>
            <a:xfrm>
              <a:off x="1691680" y="2310043"/>
              <a:ext cx="5328592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64 KB</a:t>
              </a:r>
              <a:endParaRPr lang="ko-KR" altLang="en-US" sz="16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691680" y="3082340"/>
              <a:ext cx="2664296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32 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691680" y="3822211"/>
              <a:ext cx="1332148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16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355976" y="3082340"/>
              <a:ext cx="2664296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32 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023828" y="3822211"/>
              <a:ext cx="1332148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16 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691680" y="4581128"/>
              <a:ext cx="666074" cy="4320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8 </a:t>
              </a:r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357754" y="4581128"/>
              <a:ext cx="666074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8 KB</a:t>
              </a:r>
              <a:endParaRPr lang="ko-KR" altLang="en-US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16" name="직선 화살표 연결선 15"/>
            <p:cNvCxnSpPr>
              <a:endCxn id="8" idx="0"/>
            </p:cNvCxnSpPr>
            <p:nvPr/>
          </p:nvCxnSpPr>
          <p:spPr>
            <a:xfrm>
              <a:off x="3023828" y="2742091"/>
              <a:ext cx="0" cy="34024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endCxn id="10" idx="0"/>
            </p:cNvCxnSpPr>
            <p:nvPr/>
          </p:nvCxnSpPr>
          <p:spPr>
            <a:xfrm>
              <a:off x="5688124" y="2742090"/>
              <a:ext cx="0" cy="34025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화살표 연결선 18"/>
            <p:cNvCxnSpPr>
              <a:endCxn id="9" idx="0"/>
            </p:cNvCxnSpPr>
            <p:nvPr/>
          </p:nvCxnSpPr>
          <p:spPr>
            <a:xfrm>
              <a:off x="2357754" y="3514388"/>
              <a:ext cx="0" cy="3078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화살표 연결선 21"/>
            <p:cNvCxnSpPr>
              <a:endCxn id="11" idx="0"/>
            </p:cNvCxnSpPr>
            <p:nvPr/>
          </p:nvCxnSpPr>
          <p:spPr>
            <a:xfrm>
              <a:off x="3689902" y="3514388"/>
              <a:ext cx="0" cy="3078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화살표 연결선 24"/>
            <p:cNvCxnSpPr>
              <a:endCxn id="12" idx="0"/>
            </p:cNvCxnSpPr>
            <p:nvPr/>
          </p:nvCxnSpPr>
          <p:spPr>
            <a:xfrm>
              <a:off x="2024717" y="4254259"/>
              <a:ext cx="0" cy="3268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화살표 연결선 27"/>
            <p:cNvCxnSpPr>
              <a:endCxn id="13" idx="0"/>
            </p:cNvCxnSpPr>
            <p:nvPr/>
          </p:nvCxnSpPr>
          <p:spPr>
            <a:xfrm>
              <a:off x="2690791" y="4254259"/>
              <a:ext cx="0" cy="3268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595738" y="5733256"/>
            <a:ext cx="3544898" cy="3250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64KB free space for 7KB request</a:t>
            </a:r>
          </a:p>
        </p:txBody>
      </p:sp>
    </p:spTree>
    <p:extLst>
      <p:ext uri="{BB962C8B-B14F-4D97-AF65-F5344CB8AC3E}">
        <p14:creationId xmlns:p14="http://schemas.microsoft.com/office/powerpoint/2010/main" val="22002182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Approaches: </a:t>
            </a:r>
            <a:r>
              <a:rPr lang="en-US" altLang="ko-KR" dirty="0" smtClean="0"/>
              <a:t>Buddy Allocation(Cont.)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Buddy allocation can suffer from </a:t>
            </a:r>
            <a:r>
              <a:rPr lang="en-US" altLang="ko-KR" b="1" dirty="0" smtClean="0"/>
              <a:t>internal fragmentation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Buddy system makes </a:t>
            </a:r>
            <a:r>
              <a:rPr lang="en-US" altLang="ko-KR" b="1" dirty="0" smtClean="0"/>
              <a:t>coalescing</a:t>
            </a:r>
            <a:r>
              <a:rPr lang="en-US" altLang="ko-KR" dirty="0" smtClean="0"/>
              <a:t> simple.</a:t>
            </a:r>
          </a:p>
          <a:p>
            <a:pPr lvl="1"/>
            <a:r>
              <a:rPr lang="en-US" altLang="ko-KR" b="1" dirty="0" smtClean="0"/>
              <a:t>Coalescing </a:t>
            </a:r>
            <a:r>
              <a:rPr lang="en-US" altLang="ko-KR" dirty="0" smtClean="0"/>
              <a:t>two blocks in to the next level of block.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670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655034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Splitting(Cont.)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10-bytes free segment with </a:t>
            </a:r>
            <a:r>
              <a:rPr lang="en-US" altLang="ko-KR" b="1" dirty="0" smtClean="0"/>
              <a:t>1-byte request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2824024" y="1590039"/>
            <a:ext cx="3168352" cy="529317"/>
            <a:chOff x="2375756" y="3043699"/>
            <a:chExt cx="3168352" cy="529317"/>
          </a:xfrm>
        </p:grpSpPr>
        <p:sp>
          <p:nvSpPr>
            <p:cNvPr id="6" name="직사각형 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427984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1960" y="3265239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244491" y="2204863"/>
            <a:ext cx="4992640" cy="1008113"/>
            <a:chOff x="1811608" y="3645023"/>
            <a:chExt cx="4992640" cy="1008113"/>
          </a:xfrm>
        </p:grpSpPr>
        <p:sp>
          <p:nvSpPr>
            <p:cNvPr id="15" name="TextBox 1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4" name="직선 화살표 연결선 23"/>
            <p:cNvCxnSpPr>
              <a:stCxn id="18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04917" y="1556792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04917" y="2551715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2895841" y="4470359"/>
            <a:ext cx="3168352" cy="529317"/>
            <a:chOff x="2375756" y="3043699"/>
            <a:chExt cx="3168352" cy="529317"/>
          </a:xfrm>
        </p:grpSpPr>
        <p:sp>
          <p:nvSpPr>
            <p:cNvPr id="26" name="직사각형 25"/>
            <p:cNvSpPr/>
            <p:nvPr/>
          </p:nvSpPr>
          <p:spPr>
            <a:xfrm>
              <a:off x="2555776" y="3043699"/>
              <a:ext cx="936104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3491880" y="3043699"/>
              <a:ext cx="936104" cy="2412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used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4680012" y="3043699"/>
              <a:ext cx="684076" cy="2412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free</a:t>
              </a:r>
              <a:endPara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75756" y="326523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57854" y="3265238"/>
              <a:ext cx="468052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8198" y="3265239"/>
              <a:ext cx="71109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20  21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48064" y="3265237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30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2316308" y="5085183"/>
            <a:ext cx="4992640" cy="1008113"/>
            <a:chOff x="1811608" y="3645023"/>
            <a:chExt cx="4992640" cy="1008113"/>
          </a:xfrm>
        </p:grpSpPr>
        <p:sp>
          <p:nvSpPr>
            <p:cNvPr id="34" name="TextBox 33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8416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타원 36"/>
            <p:cNvSpPr/>
            <p:nvPr/>
          </p:nvSpPr>
          <p:spPr>
            <a:xfrm>
              <a:off x="4553998" y="364502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spc="-100" dirty="0" smtClean="0">
                  <a:solidFill>
                    <a:srgbClr val="FF000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addr:21</a:t>
              </a:r>
            </a:p>
            <a:p>
              <a:pPr algn="ctr"/>
              <a:r>
                <a:rPr lang="en-US" altLang="ko-KR" sz="140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len:9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3" name="직선 화살표 연결선 42"/>
            <p:cNvCxnSpPr>
              <a:stCxn id="37" idx="6"/>
            </p:cNvCxnSpPr>
            <p:nvPr/>
          </p:nvCxnSpPr>
          <p:spPr>
            <a:xfrm>
              <a:off x="559361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화살표 연결선 43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화살표 연결선 44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1376734" y="4437112"/>
            <a:ext cx="151910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30-byte heap: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76734" y="5432035"/>
            <a:ext cx="939574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list: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4948069" y="4470357"/>
            <a:ext cx="252028" cy="2412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모서리가 둥근 직사각형 50"/>
              <p:cNvSpPr/>
              <p:nvPr/>
            </p:nvSpPr>
            <p:spPr>
              <a:xfrm>
                <a:off x="2956416" y="3507716"/>
                <a:ext cx="3677093" cy="459862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𝒔𝒑𝒍𝒊𝒕𝒕𝒊𝒏𝒈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𝟏𝟎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−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𝒃𝒚𝒕𝒆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𝒇𝒓𝒆𝒆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𝒔𝒆𝒈𝒎𝒆𝒏𝒕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</m:oMath>
                  </m:oMathPara>
                </a14:m>
                <a:endParaRPr lang="en-US" altLang="ko-KR" sz="16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51" name="모서리가 둥근 직사각형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416" y="3507716"/>
                <a:ext cx="3677093" cy="45986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직선 연결선 13"/>
          <p:cNvCxnSpPr>
            <a:stCxn id="51" idx="3"/>
          </p:cNvCxnSpPr>
          <p:nvPr/>
        </p:nvCxnSpPr>
        <p:spPr>
          <a:xfrm>
            <a:off x="6633509" y="3737647"/>
            <a:ext cx="1538891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>
            <a:endCxn id="51" idx="1"/>
          </p:cNvCxnSpPr>
          <p:nvPr/>
        </p:nvCxnSpPr>
        <p:spPr>
          <a:xfrm>
            <a:off x="1392021" y="3737647"/>
            <a:ext cx="1564395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5866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Coalescing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user requests memory that is </a:t>
            </a:r>
            <a:r>
              <a:rPr lang="en-US" altLang="ko-KR" b="1" dirty="0" smtClean="0"/>
              <a:t>bigger than free chunk size</a:t>
            </a:r>
            <a:r>
              <a:rPr lang="en-US" altLang="ko-KR" dirty="0" smtClean="0"/>
              <a:t>, the list will </a:t>
            </a:r>
            <a:r>
              <a:rPr lang="en-US" altLang="ko-KR" b="1" dirty="0" smtClean="0"/>
              <a:t>not find </a:t>
            </a:r>
            <a:r>
              <a:rPr lang="en-US" altLang="ko-KR" dirty="0" smtClean="0"/>
              <a:t>such a free chunk.</a:t>
            </a:r>
          </a:p>
          <a:p>
            <a:r>
              <a:rPr lang="en-US" altLang="ko-KR" dirty="0" smtClean="0"/>
              <a:t>Coalescing: </a:t>
            </a:r>
            <a:r>
              <a:rPr lang="en-US" altLang="ko-KR" b="1" dirty="0" smtClean="0"/>
              <a:t>Merge</a:t>
            </a:r>
            <a:r>
              <a:rPr lang="en-US" altLang="ko-KR" dirty="0" smtClean="0"/>
              <a:t> returning a free chunk with existing chunks into a large single free chunk if </a:t>
            </a:r>
            <a:r>
              <a:rPr lang="en-US" altLang="ko-KR" b="1" dirty="0" smtClean="0"/>
              <a:t>addresses</a:t>
            </a:r>
            <a:r>
              <a:rPr lang="en-US" altLang="ko-KR" dirty="0" smtClean="0"/>
              <a:t> of them are </a:t>
            </a:r>
            <a:r>
              <a:rPr lang="en-US" altLang="ko-KR" b="1" dirty="0" smtClean="0"/>
              <a:t>nearby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53" name="그룹 52"/>
          <p:cNvGrpSpPr/>
          <p:nvPr/>
        </p:nvGrpSpPr>
        <p:grpSpPr>
          <a:xfrm>
            <a:off x="1195929" y="3067078"/>
            <a:ext cx="6498722" cy="1009994"/>
            <a:chOff x="1961710" y="4725144"/>
            <a:chExt cx="6498722" cy="1009994"/>
          </a:xfrm>
        </p:grpSpPr>
        <p:sp>
          <p:nvSpPr>
            <p:cNvPr id="43" name="TextBox 42"/>
            <p:cNvSpPr txBox="1"/>
            <p:nvPr/>
          </p:nvSpPr>
          <p:spPr>
            <a:xfrm>
              <a:off x="1961710" y="508250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740352" y="5075312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타원 44"/>
            <p:cNvSpPr/>
            <p:nvPr/>
          </p:nvSpPr>
          <p:spPr>
            <a:xfrm>
              <a:off x="4680012" y="4725144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6210182" y="4725145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addr:20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7" name="직선 화살표 연결선 46"/>
            <p:cNvCxnSpPr>
              <a:stCxn id="46" idx="6"/>
            </p:cNvCxnSpPr>
            <p:nvPr/>
          </p:nvCxnSpPr>
          <p:spPr>
            <a:xfrm>
              <a:off x="7249798" y="522920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47"/>
            <p:cNvCxnSpPr/>
            <p:nvPr/>
          </p:nvCxnSpPr>
          <p:spPr>
            <a:xfrm>
              <a:off x="5719628" y="522920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화살표 연결선 48"/>
            <p:cNvCxnSpPr/>
            <p:nvPr/>
          </p:nvCxnSpPr>
          <p:spPr>
            <a:xfrm>
              <a:off x="2681790" y="523639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타원 50"/>
            <p:cNvSpPr/>
            <p:nvPr/>
          </p:nvSpPr>
          <p:spPr>
            <a:xfrm>
              <a:off x="3172344" y="4727026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spc="-15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addr:10</a:t>
              </a: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len:10</a:t>
              </a:r>
              <a:endParaRPr lang="ko-KR" altLang="en-US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2" name="직선 화살표 연결선 51"/>
            <p:cNvCxnSpPr/>
            <p:nvPr/>
          </p:nvCxnSpPr>
          <p:spPr>
            <a:xfrm>
              <a:off x="4200709" y="5231082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그룹 53"/>
          <p:cNvGrpSpPr/>
          <p:nvPr/>
        </p:nvGrpSpPr>
        <p:grpSpPr>
          <a:xfrm>
            <a:off x="1196420" y="5013177"/>
            <a:ext cx="3462470" cy="1008112"/>
            <a:chOff x="1811608" y="3645023"/>
            <a:chExt cx="3462470" cy="1008112"/>
          </a:xfrm>
        </p:grpSpPr>
        <p:sp>
          <p:nvSpPr>
            <p:cNvPr id="55" name="TextBox 54"/>
            <p:cNvSpPr txBox="1"/>
            <p:nvPr/>
          </p:nvSpPr>
          <p:spPr>
            <a:xfrm>
              <a:off x="1811608" y="3995191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head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553998" y="399519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NULL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7" name="타원 56"/>
            <p:cNvSpPr/>
            <p:nvPr/>
          </p:nvSpPr>
          <p:spPr>
            <a:xfrm>
              <a:off x="3023828" y="3645023"/>
              <a:ext cx="1039616" cy="1008112"/>
            </a:xfrm>
            <a:prstGeom prst="ellipse">
              <a:avLst/>
            </a:prstGeom>
            <a:solidFill>
              <a:srgbClr val="FFC000"/>
            </a:solidFill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addr:0</a:t>
              </a:r>
            </a:p>
            <a:p>
              <a:pPr algn="ctr"/>
              <a:r>
                <a:rPr lang="en-US" altLang="ko-KR" sz="1400" b="1" dirty="0" smtClean="0">
                  <a:solidFill>
                    <a:srgbClr val="FF000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len:30</a:t>
              </a:r>
              <a:endParaRPr lang="ko-KR" altLang="en-US" sz="1400" b="1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59" name="직선 화살표 연결선 58"/>
            <p:cNvCxnSpPr/>
            <p:nvPr/>
          </p:nvCxnSpPr>
          <p:spPr>
            <a:xfrm>
              <a:off x="406344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>
              <a:off x="2533274" y="4149080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모서리가 둥근 직사각형 23"/>
              <p:cNvSpPr/>
              <p:nvPr/>
            </p:nvSpPr>
            <p:spPr>
              <a:xfrm>
                <a:off x="2480207" y="4293096"/>
                <a:ext cx="3677093" cy="459862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𝒄𝒐𝒂𝒍𝒆𝒔𝒄𝒊𝒏𝒈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𝒇𝒓𝒆𝒆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𝒄𝒉𝒖𝒏𝒌𝒔</m:t>
                      </m:r>
                    </m:oMath>
                  </m:oMathPara>
                </a14:m>
                <a:endParaRPr lang="en-US" altLang="ko-KR" sz="16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24" name="모서리가 둥근 직사각형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207" y="4293096"/>
                <a:ext cx="3677093" cy="45986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 b="-2564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직선 연결선 24"/>
          <p:cNvCxnSpPr>
            <a:stCxn id="24" idx="3"/>
          </p:cNvCxnSpPr>
          <p:nvPr/>
        </p:nvCxnSpPr>
        <p:spPr>
          <a:xfrm>
            <a:off x="6157300" y="4523027"/>
            <a:ext cx="1538891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endCxn id="24" idx="1"/>
          </p:cNvCxnSpPr>
          <p:nvPr/>
        </p:nvCxnSpPr>
        <p:spPr>
          <a:xfrm>
            <a:off x="915812" y="4523027"/>
            <a:ext cx="1564395" cy="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7460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Tracking The Size of Allocated Regions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19050"/>
        </p:spPr>
        <p:txBody>
          <a:bodyPr/>
          <a:lstStyle/>
          <a:p>
            <a:r>
              <a:rPr lang="en-US" altLang="ko-KR" dirty="0" smtClean="0"/>
              <a:t>The interface to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free(void *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altLang="ko-KR" dirty="0" smtClean="0"/>
              <a:t> does </a:t>
            </a:r>
            <a:r>
              <a:rPr lang="en-US" altLang="ko-KR" b="1" dirty="0" smtClean="0"/>
              <a:t>not take</a:t>
            </a:r>
            <a:r>
              <a:rPr lang="en-US" altLang="ko-KR" dirty="0" smtClean="0"/>
              <a:t> a </a:t>
            </a:r>
            <a:r>
              <a:rPr lang="en-US" altLang="ko-KR" b="1" dirty="0" smtClean="0"/>
              <a:t>size parameter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How does the library </a:t>
            </a:r>
            <a:r>
              <a:rPr lang="en-US" altLang="ko-KR" b="1" dirty="0" smtClean="0"/>
              <a:t>know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the size</a:t>
            </a:r>
            <a:r>
              <a:rPr lang="en-US" altLang="ko-KR" dirty="0" smtClean="0"/>
              <a:t> of memory region that will be back </a:t>
            </a:r>
            <a:r>
              <a:rPr lang="en-US" altLang="ko-KR" b="1" dirty="0" smtClean="0"/>
              <a:t>into free list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Most allocators store </a:t>
            </a:r>
            <a:r>
              <a:rPr lang="en-US" altLang="ko-KR" b="1" dirty="0" smtClean="0"/>
              <a:t>extra information</a:t>
            </a:r>
            <a:r>
              <a:rPr lang="en-US" altLang="ko-KR" dirty="0" smtClean="0"/>
              <a:t> in a </a:t>
            </a:r>
            <a:r>
              <a:rPr lang="en-US" altLang="ko-KR" b="1" dirty="0" smtClean="0"/>
              <a:t>header</a:t>
            </a:r>
            <a:r>
              <a:rPr lang="en-US" altLang="ko-KR" dirty="0" smtClean="0"/>
              <a:t> block.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1331641" y="4141310"/>
            <a:ext cx="6408711" cy="1721957"/>
            <a:chOff x="971600" y="1268761"/>
            <a:chExt cx="6408711" cy="1721957"/>
          </a:xfrm>
        </p:grpSpPr>
        <p:sp>
          <p:nvSpPr>
            <p:cNvPr id="6" name="직사각형 5"/>
            <p:cNvSpPr/>
            <p:nvPr/>
          </p:nvSpPr>
          <p:spPr>
            <a:xfrm>
              <a:off x="2281247" y="1268761"/>
              <a:ext cx="1498666" cy="7259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281247" y="1994699"/>
              <a:ext cx="1498666" cy="9960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1600" y="1856442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600" dirty="0" err="1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ptr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9" name="직선 화살표 연결선 8"/>
            <p:cNvCxnSpPr/>
            <p:nvPr/>
          </p:nvCxnSpPr>
          <p:spPr>
            <a:xfrm>
              <a:off x="1691680" y="2010331"/>
              <a:ext cx="4905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그룹 40"/>
            <p:cNvGrpSpPr/>
            <p:nvPr/>
          </p:nvGrpSpPr>
          <p:grpSpPr>
            <a:xfrm>
              <a:off x="3860475" y="1284579"/>
              <a:ext cx="200417" cy="656259"/>
              <a:chOff x="3860475" y="1284579"/>
              <a:chExt cx="200417" cy="656259"/>
            </a:xfrm>
          </p:grpSpPr>
          <p:sp>
            <p:nvSpPr>
              <p:cNvPr id="10" name="왼쪽 대괄호 9"/>
              <p:cNvSpPr/>
              <p:nvPr/>
            </p:nvSpPr>
            <p:spPr>
              <a:xfrm flipH="1">
                <a:off x="3860475" y="1284579"/>
                <a:ext cx="96242" cy="656259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" name="직선 연결선 12"/>
              <p:cNvCxnSpPr>
                <a:stCxn id="10" idx="1"/>
              </p:cNvCxnSpPr>
              <p:nvPr/>
            </p:nvCxnSpPr>
            <p:spPr>
              <a:xfrm flipV="1">
                <a:off x="3956717" y="1612707"/>
                <a:ext cx="104175" cy="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165738" y="1458819"/>
              <a:ext cx="3214573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header used by </a:t>
              </a:r>
              <a:r>
                <a:rPr lang="en-US" altLang="ko-KR" sz="1400" dirty="0" err="1" smtClean="0">
                  <a:latin typeface="Courier New" pitchFamily="49" charset="0"/>
                  <a:ea typeface="맑은 고딕" panose="020B0503020000020004" pitchFamily="50" charset="-127"/>
                  <a:cs typeface="Courier New" pitchFamily="49" charset="0"/>
                </a:rPr>
                <a:t>malloc</a:t>
              </a:r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library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65739" y="2338819"/>
              <a:ext cx="2745796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20 bytes returned to caller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3860475" y="2009559"/>
              <a:ext cx="200417" cy="966298"/>
              <a:chOff x="3860475" y="2009559"/>
              <a:chExt cx="200417" cy="966298"/>
            </a:xfrm>
          </p:grpSpPr>
          <p:sp>
            <p:nvSpPr>
              <p:cNvPr id="11" name="왼쪽 대괄호 10"/>
              <p:cNvSpPr/>
              <p:nvPr/>
            </p:nvSpPr>
            <p:spPr>
              <a:xfrm flipH="1">
                <a:off x="3860475" y="2009559"/>
                <a:ext cx="96242" cy="966298"/>
              </a:xfrm>
              <a:prstGeom prst="leftBracket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" name="직선 연결선 38"/>
              <p:cNvCxnSpPr>
                <a:stCxn id="11" idx="1"/>
              </p:cNvCxnSpPr>
              <p:nvPr/>
            </p:nvCxnSpPr>
            <p:spPr>
              <a:xfrm flipV="1">
                <a:off x="3956717" y="2492707"/>
                <a:ext cx="104175" cy="1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2010261" y="5929535"/>
            <a:ext cx="318516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An Allocated Region Plus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31641" y="3429000"/>
            <a:ext cx="2510422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 algn="ctr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pPr algn="ctr"/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79080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The Header of Allocated Memory Chunk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19050"/>
        </p:spPr>
        <p:txBody>
          <a:bodyPr/>
          <a:lstStyle/>
          <a:p>
            <a:r>
              <a:rPr lang="en-US" altLang="ko-KR" dirty="0" smtClean="0"/>
              <a:t>The header minimally </a:t>
            </a:r>
            <a:r>
              <a:rPr lang="en-US" altLang="ko-KR" b="1" dirty="0" smtClean="0"/>
              <a:t>contains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the size</a:t>
            </a:r>
            <a:r>
              <a:rPr lang="en-US" altLang="ko-KR" dirty="0" smtClean="0"/>
              <a:t> of the allocated memory region.</a:t>
            </a:r>
          </a:p>
          <a:p>
            <a:r>
              <a:rPr lang="en-US" altLang="ko-KR" dirty="0" smtClean="0"/>
              <a:t>The header may also contain</a:t>
            </a:r>
          </a:p>
          <a:p>
            <a:pPr lvl="1"/>
            <a:r>
              <a:rPr lang="en-US" altLang="ko-KR" dirty="0" smtClean="0"/>
              <a:t>Additional pointers to speed up </a:t>
            </a:r>
            <a:r>
              <a:rPr lang="en-US" altLang="ko-KR" dirty="0" err="1" smtClean="0"/>
              <a:t>deallocation</a:t>
            </a:r>
            <a:endParaRPr lang="en-US" altLang="ko-KR" dirty="0"/>
          </a:p>
          <a:p>
            <a:pPr lvl="1"/>
            <a:r>
              <a:rPr lang="en-US" altLang="ko-KR" dirty="0" smtClean="0"/>
              <a:t>A magic number for integrity checking</a:t>
            </a:r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517849" y="4489042"/>
            <a:ext cx="1439040" cy="987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7841" y="4315478"/>
            <a:ext cx="720080" cy="3515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7" name="직선 화살표 연결선 46"/>
          <p:cNvCxnSpPr/>
          <p:nvPr/>
        </p:nvCxnSpPr>
        <p:spPr>
          <a:xfrm>
            <a:off x="1117921" y="4489042"/>
            <a:ext cx="300917" cy="222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68125" y="4731012"/>
            <a:ext cx="1672958" cy="504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The 20 bytes </a:t>
            </a:r>
          </a:p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returned to caller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3059629" y="4489042"/>
            <a:ext cx="208496" cy="987997"/>
            <a:chOff x="4067944" y="2180822"/>
            <a:chExt cx="208496" cy="1166297"/>
          </a:xfrm>
        </p:grpSpPr>
        <p:sp>
          <p:nvSpPr>
            <p:cNvPr id="52" name="왼쪽 대괄호 51"/>
            <p:cNvSpPr/>
            <p:nvPr/>
          </p:nvSpPr>
          <p:spPr>
            <a:xfrm flipH="1">
              <a:off x="4067944" y="2180822"/>
              <a:ext cx="108012" cy="1166297"/>
            </a:xfrm>
            <a:prstGeom prst="leftBracket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3" name="직선 연결선 52"/>
            <p:cNvCxnSpPr>
              <a:stCxn id="52" idx="1"/>
            </p:cNvCxnSpPr>
            <p:nvPr/>
          </p:nvCxnSpPr>
          <p:spPr>
            <a:xfrm>
              <a:off x="4175956" y="2763971"/>
              <a:ext cx="10048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직사각형 57"/>
          <p:cNvSpPr/>
          <p:nvPr/>
        </p:nvSpPr>
        <p:spPr>
          <a:xfrm>
            <a:off x="1517850" y="3776326"/>
            <a:ext cx="1439039" cy="360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size:           20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517850" y="4128997"/>
            <a:ext cx="1439039" cy="360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ctr">
            <a:no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magic: 1234567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7841" y="3645024"/>
            <a:ext cx="720080" cy="3473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hptr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1132092" y="3801349"/>
            <a:ext cx="300917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5472100" y="4017373"/>
            <a:ext cx="3276364" cy="10801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size;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magic;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7881" y="5533491"/>
            <a:ext cx="297975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Specific Contents Of The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14879" y="5385525"/>
            <a:ext cx="297975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Simple Header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82791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The Header of Allocated Memory Chunk(Cont.)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213226"/>
          </a:xfrm>
          <a:ln w="19050"/>
        </p:spPr>
        <p:txBody>
          <a:bodyPr/>
          <a:lstStyle/>
          <a:p>
            <a:pPr marL="342900" lvl="1" indent="-342900">
              <a:buSzPct val="65000"/>
              <a:buFont typeface="Wingdings" pitchFamily="2" charset="2"/>
              <a:buChar char=""/>
            </a:pPr>
            <a:r>
              <a:rPr lang="en-US" altLang="ko-KR" dirty="0"/>
              <a:t>The </a:t>
            </a:r>
            <a:r>
              <a:rPr lang="en-US" altLang="ko-KR" b="1" dirty="0"/>
              <a:t>size</a:t>
            </a:r>
            <a:r>
              <a:rPr lang="en-US" altLang="ko-KR" dirty="0"/>
              <a:t> for free region is the </a:t>
            </a:r>
            <a:r>
              <a:rPr lang="en-US" altLang="ko-KR" b="1" dirty="0"/>
              <a:t>size of the header plus the size of the </a:t>
            </a:r>
            <a:r>
              <a:rPr lang="en-US" altLang="ko-KR" b="1" dirty="0" smtClean="0"/>
              <a:t>space </a:t>
            </a:r>
            <a:r>
              <a:rPr lang="en-US" altLang="ko-KR" dirty="0"/>
              <a:t>allocated to the user.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a user </a:t>
            </a:r>
            <a:r>
              <a:rPr lang="en-US" altLang="ko-KR" b="1" dirty="0"/>
              <a:t>request 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altLang="ko-KR" b="1" dirty="0">
                <a:cs typeface="Courier New" pitchFamily="49" charset="0"/>
              </a:rPr>
              <a:t>bytes</a:t>
            </a:r>
            <a:r>
              <a:rPr lang="en-US" altLang="ko-KR" dirty="0">
                <a:cs typeface="Courier New" pitchFamily="49" charset="0"/>
              </a:rPr>
              <a:t>, the library searches for a free chunk of </a:t>
            </a:r>
            <a:r>
              <a:rPr lang="en-US" altLang="ko-KR" b="1" dirty="0">
                <a:cs typeface="Courier New" pitchFamily="49" charset="0"/>
              </a:rPr>
              <a:t>size 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ko-KR" b="1" dirty="0">
                <a:cs typeface="Courier New" pitchFamily="49" charset="0"/>
              </a:rPr>
              <a:t> plus the size of the </a:t>
            </a:r>
            <a:r>
              <a:rPr lang="en-US" altLang="ko-KR" b="1" dirty="0" smtClean="0">
                <a:cs typeface="Courier New" pitchFamily="49" charset="0"/>
              </a:rPr>
              <a:t>header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Simple </a:t>
            </a:r>
            <a:r>
              <a:rPr lang="en-US" altLang="ko-KR" dirty="0"/>
              <a:t>pointer arithmetic to find the header pointer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55576" y="3834261"/>
            <a:ext cx="6552728" cy="10348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free(void *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hptr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altLang="ko-KR" sz="1400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020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Embedding A Free List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memory-allocation library </a:t>
            </a:r>
            <a:r>
              <a:rPr lang="en-US" altLang="ko-KR" b="1" dirty="0" smtClean="0"/>
              <a:t>initializes</a:t>
            </a:r>
            <a:r>
              <a:rPr lang="en-US" altLang="ko-KR" dirty="0" smtClean="0"/>
              <a:t> the heap and </a:t>
            </a:r>
            <a:r>
              <a:rPr lang="en-US" altLang="ko-KR" b="1" dirty="0" smtClean="0"/>
              <a:t>puts</a:t>
            </a:r>
            <a:r>
              <a:rPr lang="en-US" altLang="ko-KR" dirty="0" smtClean="0"/>
              <a:t> the first element of </a:t>
            </a:r>
            <a:r>
              <a:rPr lang="en-US" altLang="ko-KR" b="1" dirty="0" smtClean="0"/>
              <a:t>the free list</a:t>
            </a:r>
            <a:r>
              <a:rPr lang="en-US" altLang="ko-KR" dirty="0" smtClean="0"/>
              <a:t> in the </a:t>
            </a:r>
            <a:r>
              <a:rPr lang="en-US" altLang="ko-KR" b="1" dirty="0" smtClean="0"/>
              <a:t>free space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library </a:t>
            </a:r>
            <a:r>
              <a:rPr lang="en-US" altLang="ko-KR" b="1" dirty="0" smtClean="0"/>
              <a:t>can’t use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 smtClean="0"/>
              <a:t> to build a list </a:t>
            </a:r>
            <a:r>
              <a:rPr lang="en-US" altLang="ko-KR" b="1" dirty="0" smtClean="0"/>
              <a:t>within itself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8158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Embedding A Free List(Cont.)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Description of a node of the </a:t>
            </a:r>
            <a:r>
              <a:rPr lang="en-US" altLang="ko-KR" dirty="0" smtClean="0"/>
              <a:t>list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Building heap and putting a free list </a:t>
            </a:r>
            <a:endParaRPr lang="en-US" altLang="ko-KR" dirty="0" smtClean="0"/>
          </a:p>
          <a:p>
            <a:pPr lvl="1"/>
            <a:r>
              <a:rPr lang="en-US" altLang="ko-KR" dirty="0"/>
              <a:t>Assume that the heap is built vi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mmap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ko-KR" dirty="0"/>
              <a:t> system call.</a:t>
            </a:r>
          </a:p>
          <a:p>
            <a:pPr lvl="1"/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82849" y="4048901"/>
            <a:ext cx="6552728" cy="11730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returns a pointer to a chunk of free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</a:p>
          <a:p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*head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PROT_READ|PROT_WRITE,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 MAP_ANON|MAP_PRIVATE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&gt;size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4096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head-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&gt;next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7605" y="1393031"/>
            <a:ext cx="2808312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83568" y="1608759"/>
            <a:ext cx="6552728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*next;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nodet_t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6737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1478</Words>
  <Application>Microsoft Office PowerPoint</Application>
  <PresentationFormat>화면 슬라이드 쇼(4:3)</PresentationFormat>
  <Paragraphs>383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5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Splitting</vt:lpstr>
      <vt:lpstr>Splitting(Cont.)</vt:lpstr>
      <vt:lpstr>Coalescing</vt:lpstr>
      <vt:lpstr>Tracking The Size of Allocated Regions</vt:lpstr>
      <vt:lpstr>The Header of Allocated Memory Chunk</vt:lpstr>
      <vt:lpstr>The Header of Allocated Memory Chunk(Cont.)</vt:lpstr>
      <vt:lpstr>Embedding A Free List</vt:lpstr>
      <vt:lpstr>Embedding A Free List(Cont.)</vt:lpstr>
      <vt:lpstr>A Heap With One Free Chunk</vt:lpstr>
      <vt:lpstr>Embedding A Free List: Allocation</vt:lpstr>
      <vt:lpstr>Embedding A Free List: Allocation(Cont.)</vt:lpstr>
      <vt:lpstr>Free Space With Chunks Allocated</vt:lpstr>
      <vt:lpstr>Free Space With free()</vt:lpstr>
      <vt:lpstr>Free Space With Freed Chunks</vt:lpstr>
      <vt:lpstr>Growing The Heap</vt:lpstr>
      <vt:lpstr>Managing Free Space: Basic Strategies</vt:lpstr>
      <vt:lpstr>Managing Free Space: Basic Strategies(Cont.)</vt:lpstr>
      <vt:lpstr>Examples of Basic Strategies</vt:lpstr>
      <vt:lpstr>Other Approaches: Segregated List</vt:lpstr>
      <vt:lpstr>Other Approaches: Segregated List(Cont.)</vt:lpstr>
      <vt:lpstr>Other Approaches: Buddy Allocation</vt:lpstr>
      <vt:lpstr>Other Approaches: Buddy Allocation(Cont.)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2016-03-31T05:08:40Z</dcterms:modified>
</cp:coreProperties>
</file>