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74" d="100"/>
          <a:sy n="74" d="100"/>
        </p:scale>
        <p:origin x="6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2016-04-12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333" y="4716023"/>
            <a:ext cx="5439009" cy="4467934"/>
          </a:xfrm>
          <a:prstGeom prst="rect">
            <a:avLst/>
          </a:prstGeom>
        </p:spPr>
        <p:txBody>
          <a:bodyPr lIns="88230" tIns="44115" rIns="88230" bIns="44115"/>
          <a:lstStyle/>
          <a:p>
            <a:r>
              <a:rPr lang="ko-KR" altLang="en-US" dirty="0" err="1" smtClean="0"/>
              <a:t>말그대로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파풀러한</a:t>
            </a:r>
            <a:r>
              <a:rPr lang="ko-KR" altLang="en-US" dirty="0" smtClean="0"/>
              <a:t> 애들을 캐시해주는 거니까 그림이 </a:t>
            </a:r>
            <a:r>
              <a:rPr lang="ko-KR" altLang="en-US" dirty="0" err="1" smtClean="0"/>
              <a:t>잘못됬음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87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333" y="4716023"/>
            <a:ext cx="5439009" cy="4467934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6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9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r>
              <a:rPr lang="ko-KR" altLang="en-US" dirty="0" smtClean="0"/>
              <a:t>현재 프로세스 </a:t>
            </a:r>
            <a:r>
              <a:rPr lang="en-US" altLang="ko-KR" dirty="0" smtClean="0"/>
              <a:t>A,</a:t>
            </a:r>
            <a:r>
              <a:rPr lang="en-US" altLang="ko-KR" baseline="0" dirty="0" smtClean="0"/>
              <a:t> B</a:t>
            </a:r>
            <a:r>
              <a:rPr lang="ko-KR" altLang="en-US" baseline="0" dirty="0" smtClean="0"/>
              <a:t>의 주소공간을 가상공간으로 변경 예정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6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r>
              <a:rPr lang="ko-KR" altLang="en-US" dirty="0" smtClean="0"/>
              <a:t>현재 프로세스 </a:t>
            </a:r>
            <a:r>
              <a:rPr lang="en-US" altLang="ko-KR" dirty="0" smtClean="0"/>
              <a:t>A,</a:t>
            </a:r>
            <a:r>
              <a:rPr lang="en-US" altLang="ko-KR" baseline="0" dirty="0" smtClean="0"/>
              <a:t> B</a:t>
            </a:r>
            <a:r>
              <a:rPr lang="ko-KR" altLang="en-US" baseline="0" dirty="0" smtClean="0"/>
              <a:t>의 주소공간을 가상공간으로 변경 예정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191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r>
              <a:rPr lang="ko-KR" altLang="en-US" dirty="0" smtClean="0"/>
              <a:t>현재 프로세스 </a:t>
            </a:r>
            <a:r>
              <a:rPr lang="en-US" altLang="ko-KR" dirty="0" smtClean="0"/>
              <a:t>A,</a:t>
            </a:r>
            <a:r>
              <a:rPr lang="en-US" altLang="ko-KR" baseline="0" dirty="0" smtClean="0"/>
              <a:t> B</a:t>
            </a:r>
            <a:r>
              <a:rPr lang="ko-KR" altLang="en-US" baseline="0" dirty="0" smtClean="0"/>
              <a:t>의 주소공간을 가상공간으로 변경 예정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13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73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16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75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747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0977AB82-0F17-4273-8A83-7D7605850E51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2016-04-12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474B11CC-35BE-4A17-AC54-6C428B7270D9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2016-04-12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6B78A8-F6B4-4DA1-9587-6DAB62FE930E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2016-04-12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19. Translation Lookaside Buffers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09780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TLB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TLB is managed by </a:t>
            </a:r>
            <a:r>
              <a:rPr lang="en-US" altLang="ko-KR" b="1" dirty="0" smtClean="0"/>
              <a:t>Full Associative </a:t>
            </a:r>
            <a:r>
              <a:rPr lang="en-US" altLang="ko-KR" dirty="0" smtClean="0"/>
              <a:t>method.</a:t>
            </a:r>
          </a:p>
          <a:p>
            <a:pPr lvl="1"/>
            <a:r>
              <a:rPr lang="en-US" altLang="ko-KR" dirty="0" smtClean="0"/>
              <a:t>A typical TLB might have 32,64, or 128 entries.</a:t>
            </a:r>
          </a:p>
          <a:p>
            <a:pPr lvl="1"/>
            <a:r>
              <a:rPr lang="en-US" altLang="ko-KR" dirty="0" smtClean="0"/>
              <a:t>Hardware search the entire TLB in parallel to find the desired translation.</a:t>
            </a:r>
          </a:p>
          <a:p>
            <a:pPr lvl="1"/>
            <a:r>
              <a:rPr lang="en-US" altLang="ko-KR" dirty="0" smtClean="0"/>
              <a:t>other bits: valid bits , protection bits, address-space identifier, dirty bit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1475656" y="3356992"/>
            <a:ext cx="6154412" cy="792088"/>
            <a:chOff x="580855" y="2636912"/>
            <a:chExt cx="6154412" cy="792088"/>
          </a:xfrm>
          <a:effectLst/>
        </p:grpSpPr>
        <p:sp>
          <p:nvSpPr>
            <p:cNvPr id="6" name="직사각형 5"/>
            <p:cNvSpPr/>
            <p:nvPr/>
          </p:nvSpPr>
          <p:spPr>
            <a:xfrm>
              <a:off x="580855" y="2636912"/>
              <a:ext cx="6151386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80856" y="2636912"/>
              <a:ext cx="1830905" cy="7920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white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VPN</a:t>
              </a:r>
              <a:endParaRPr lang="ko-KR" altLang="en-US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411761" y="2636912"/>
              <a:ext cx="2451298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PFN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863059" y="2636912"/>
              <a:ext cx="1872208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other bits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979712" y="4221088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Typical 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TLB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entry look 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like this</a:t>
            </a:r>
          </a:p>
        </p:txBody>
      </p:sp>
    </p:spTree>
    <p:extLst>
      <p:ext uri="{BB962C8B-B14F-4D97-AF65-F5344CB8AC3E}">
        <p14:creationId xmlns:p14="http://schemas.microsoft.com/office/powerpoint/2010/main" val="177213438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altLang="ko-KR" dirty="0" smtClean="0"/>
              <a:t>TLB Issue: Context Switching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effectLst/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effectLst/>
        </p:spPr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539552" y="1916832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39552" y="4092307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2080" y="2420888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  <a:endParaRPr 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608709" y="1195118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654900" y="126712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662788" y="1594233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662788" y="19366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20677" y="2851302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667699" y="249277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0090" y="2154221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7" name="Straight Arrow Connector 20"/>
          <p:cNvCxnSpPr>
            <a:stCxn id="7" idx="3"/>
          </p:cNvCxnSpPr>
          <p:nvPr/>
        </p:nvCxnSpPr>
        <p:spPr>
          <a:xfrm>
            <a:off x="2123728" y="2384884"/>
            <a:ext cx="1484981" cy="0"/>
          </a:xfrm>
          <a:prstGeom prst="straightConnector1">
            <a:avLst/>
          </a:prstGeom>
          <a:ln w="15875">
            <a:solidFill>
              <a:schemeClr val="tx2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35696" y="2060848"/>
            <a:ext cx="2003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access </a:t>
            </a:r>
            <a:r>
              <a:rPr lang="en-US" altLang="ko-KR" sz="1400" b="1" dirty="0" err="1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VPN10</a:t>
            </a:r>
            <a:endParaRPr lang="ko-KR" altLang="en-US" sz="1400" b="1" dirty="0">
              <a:solidFill>
                <a:srgbClr val="1F497D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608709" y="370832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654900" y="378032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662788" y="41074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662788" y="444983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667699" y="500597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90090" y="466742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93490" y="5364505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0" name="내용 개체 틀 5"/>
          <p:cNvGraphicFramePr>
            <a:graphicFrameLocks/>
          </p:cNvGraphicFramePr>
          <p:nvPr>
            <p:extLst/>
          </p:nvPr>
        </p:nvGraphicFramePr>
        <p:xfrm>
          <a:off x="5364088" y="276071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900100"/>
                <a:gridCol w="900100"/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꺾인 연결선 13"/>
          <p:cNvCxnSpPr>
            <a:stCxn id="19" idx="3"/>
          </p:cNvCxnSpPr>
          <p:nvPr/>
        </p:nvCxnSpPr>
        <p:spPr>
          <a:xfrm>
            <a:off x="4688829" y="2023210"/>
            <a:ext cx="675259" cy="1252719"/>
          </a:xfrm>
          <a:prstGeom prst="bentConnector3">
            <a:avLst/>
          </a:prstGeom>
          <a:ln w="15875">
            <a:solidFill>
              <a:schemeClr val="tx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76056" y="2010326"/>
            <a:ext cx="200335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Insert TLB Entry</a:t>
            </a:r>
            <a:endParaRPr lang="ko-KR" altLang="en-US" sz="1600" b="1" dirty="0">
              <a:solidFill>
                <a:srgbClr val="1F497D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0763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altLang="ko-KR" dirty="0" smtClean="0"/>
              <a:t>TLB Issue: Context Switching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effectLst/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effectLst/>
        </p:spPr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539552" y="1916832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39552" y="4092307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2080" y="2420888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  <a:endParaRPr 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608709" y="1195118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654900" y="126712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662788" y="1594233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662788" y="19366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20677" y="2851302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667699" y="249277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0090" y="2154221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7" name="Straight Arrow Connector 20"/>
          <p:cNvCxnSpPr/>
          <p:nvPr/>
        </p:nvCxnSpPr>
        <p:spPr>
          <a:xfrm>
            <a:off x="2123728" y="4581128"/>
            <a:ext cx="1484981" cy="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3608709" y="370832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654900" y="378032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662788" y="41074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662788" y="444983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667699" y="500597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90090" y="466742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93490" y="5364505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0" name="내용 개체 틀 5"/>
          <p:cNvGraphicFramePr>
            <a:graphicFrameLocks/>
          </p:cNvGraphicFramePr>
          <p:nvPr>
            <p:extLst/>
          </p:nvPr>
        </p:nvGraphicFramePr>
        <p:xfrm>
          <a:off x="5364088" y="276071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900100"/>
                <a:gridCol w="900100"/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4" name="꺾인 연결선 13"/>
          <p:cNvCxnSpPr>
            <a:stCxn id="32" idx="3"/>
          </p:cNvCxnSpPr>
          <p:nvPr/>
        </p:nvCxnSpPr>
        <p:spPr>
          <a:xfrm flipV="1">
            <a:off x="4688829" y="3936318"/>
            <a:ext cx="675259" cy="600095"/>
          </a:xfrm>
          <a:prstGeom prst="bentConnector3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1520" y="3159079"/>
            <a:ext cx="1350211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Context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Switching</a:t>
            </a:r>
            <a:endParaRPr lang="en-US" sz="16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6" name="구부러진 연결선 35"/>
          <p:cNvCxnSpPr/>
          <p:nvPr/>
        </p:nvCxnSpPr>
        <p:spPr>
          <a:xfrm rot="10800000" flipV="1">
            <a:off x="526529" y="2384883"/>
            <a:ext cx="12700" cy="2175475"/>
          </a:xfrm>
          <a:prstGeom prst="curvedConnector3">
            <a:avLst>
              <a:gd name="adj1" fmla="val 2475000"/>
            </a:avLst>
          </a:prstGeom>
          <a:ln w="158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35696" y="4221088"/>
            <a:ext cx="200335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9BBB59">
                    <a:lumMod val="75000"/>
                  </a:srgbClr>
                </a:solidFill>
                <a:latin typeface="맑은 고딕" pitchFamily="50" charset="-127"/>
                <a:ea typeface="맑은 고딕" pitchFamily="50" charset="-127"/>
              </a:rPr>
              <a:t>access </a:t>
            </a:r>
            <a:r>
              <a:rPr lang="en-US" altLang="ko-KR" sz="1600" b="1" dirty="0" err="1" smtClean="0">
                <a:solidFill>
                  <a:srgbClr val="9BBB59">
                    <a:lumMod val="75000"/>
                  </a:srgbClr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VPN10</a:t>
            </a:r>
            <a:endParaRPr lang="ko-KR" altLang="en-US" sz="1600" b="1" dirty="0">
              <a:solidFill>
                <a:srgbClr val="9BBB59">
                  <a:lumMod val="75000"/>
                </a:srgbClr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32040" y="4530606"/>
            <a:ext cx="200335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9BBB59">
                    <a:lumMod val="75000"/>
                  </a:srgbClr>
                </a:solidFill>
                <a:latin typeface="맑은 고딕" pitchFamily="50" charset="-127"/>
                <a:ea typeface="맑은 고딕" pitchFamily="50" charset="-127"/>
              </a:rPr>
              <a:t>Insert TLB Entry</a:t>
            </a:r>
            <a:endParaRPr lang="ko-KR" altLang="en-US" sz="1600" b="1" dirty="0">
              <a:solidFill>
                <a:srgbClr val="9BBB59">
                  <a:lumMod val="75000"/>
                </a:srgb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919924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altLang="ko-KR" dirty="0" smtClean="0"/>
              <a:t>TLB Issue: Context Switching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effectLst/>
        </p:spPr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effectLst/>
        </p:spPr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539552" y="1916832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39552" y="4092307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2080" y="2420888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  <a:endParaRPr 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320677" y="1195118"/>
            <a:ext cx="1755379" cy="1963961"/>
            <a:chOff x="3320677" y="1195118"/>
            <a:chExt cx="1755379" cy="1963961"/>
          </a:xfrm>
        </p:grpSpPr>
        <p:sp>
          <p:nvSpPr>
            <p:cNvPr id="19" name="직사각형 18"/>
            <p:cNvSpPr/>
            <p:nvPr/>
          </p:nvSpPr>
          <p:spPr>
            <a:xfrm>
              <a:off x="3608709" y="1195118"/>
              <a:ext cx="1080120" cy="1656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3654900" y="126712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3662788" y="1594233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3662788" y="193663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0677" y="2851302"/>
              <a:ext cx="1755379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 Memory</a:t>
              </a:r>
              <a:endPara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667699" y="2492775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90090" y="2154221"/>
              <a:ext cx="1058779" cy="3385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  <a:endPara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3608709" y="370832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3654900" y="378032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662788" y="41074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662788" y="444983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667699" y="500597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90090" y="466742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93490" y="5364505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0" name="내용 개체 틀 5"/>
          <p:cNvGraphicFramePr>
            <a:graphicFrameLocks/>
          </p:cNvGraphicFramePr>
          <p:nvPr>
            <p:extLst/>
          </p:nvPr>
        </p:nvGraphicFramePr>
        <p:xfrm>
          <a:off x="5364088" y="276071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/>
                <a:gridCol w="900100"/>
                <a:gridCol w="900100"/>
                <a:gridCol w="900100"/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5349948" y="3111455"/>
            <a:ext cx="3614539" cy="31754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349948" y="3760341"/>
            <a:ext cx="3614539" cy="31754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5210814" y="4637568"/>
            <a:ext cx="3825682" cy="880825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Can’t </a:t>
            </a:r>
            <a:r>
              <a:rPr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Distinguish 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which entry is </a:t>
            </a:r>
            <a:endParaRPr lang="en-US" altLang="ko-KR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meant 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for which process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9295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 Solve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Provide an address space identifier(ASID) field in the TLB.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611560" y="2426720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611560" y="4654313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2120" y="2838289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  <a:endParaRPr 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2924338" y="1739573"/>
            <a:ext cx="1755379" cy="1963961"/>
            <a:chOff x="3320677" y="1195118"/>
            <a:chExt cx="1755379" cy="1963961"/>
          </a:xfrm>
        </p:grpSpPr>
        <p:sp>
          <p:nvSpPr>
            <p:cNvPr id="10" name="직사각형 9"/>
            <p:cNvSpPr/>
            <p:nvPr/>
          </p:nvSpPr>
          <p:spPr>
            <a:xfrm>
              <a:off x="3608709" y="1195118"/>
              <a:ext cx="1080120" cy="1656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654900" y="126712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662788" y="1594233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662788" y="193663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20677" y="2851302"/>
              <a:ext cx="1755379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 Memory</a:t>
              </a:r>
              <a:endPara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667699" y="2492775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90090" y="2154221"/>
              <a:ext cx="1058779" cy="3385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  <a:endPara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3239557" y="4270327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85748" y="434233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293636" y="4669442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293636" y="501184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298547" y="5567984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20938" y="5229430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24338" y="5926511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4" name="내용 개체 틀 5"/>
          <p:cNvGraphicFramePr>
            <a:graphicFrameLocks/>
          </p:cNvGraphicFramePr>
          <p:nvPr>
            <p:extLst/>
          </p:nvPr>
        </p:nvGraphicFramePr>
        <p:xfrm>
          <a:off x="5256076" y="316169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20080"/>
                <a:gridCol w="720080"/>
                <a:gridCol w="720080"/>
                <a:gridCol w="720080"/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ASID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2" name="모서리가 둥근 직사각형 71"/>
          <p:cNvSpPr/>
          <p:nvPr/>
        </p:nvSpPr>
        <p:spPr>
          <a:xfrm>
            <a:off x="8119614" y="3140280"/>
            <a:ext cx="753645" cy="1695169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243142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Another Case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processes </a:t>
            </a:r>
            <a:r>
              <a:rPr lang="en-US" altLang="ko-KR" dirty="0" smtClean="0">
                <a:solidFill>
                  <a:schemeClr val="accent6"/>
                </a:solidFill>
              </a:rPr>
              <a:t>share a page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Process 1 is sharing physical page 101 with Process2.</a:t>
            </a:r>
          </a:p>
          <a:p>
            <a:pPr lvl="1"/>
            <a:r>
              <a:rPr lang="en-US" altLang="ko-KR" dirty="0" smtClean="0"/>
              <a:t>P1 maps this page into the 10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page of its address space.</a:t>
            </a:r>
          </a:p>
          <a:p>
            <a:pPr lvl="1"/>
            <a:r>
              <a:rPr lang="en-US" altLang="ko-KR" dirty="0" smtClean="0"/>
              <a:t>P2 maps this page to the 50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page of its address space.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내용 개체 틀 5"/>
          <p:cNvGraphicFramePr>
            <a:graphicFrameLocks/>
          </p:cNvGraphicFramePr>
          <p:nvPr>
            <p:extLst/>
          </p:nvPr>
        </p:nvGraphicFramePr>
        <p:xfrm>
          <a:off x="938980" y="3269986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20080"/>
                <a:gridCol w="720080"/>
                <a:gridCol w="720080"/>
                <a:gridCol w="720080"/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ASID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모서리가 둥근 직사각형 6"/>
          <p:cNvSpPr/>
          <p:nvPr/>
        </p:nvSpPr>
        <p:spPr>
          <a:xfrm>
            <a:off x="1653172" y="3252691"/>
            <a:ext cx="724238" cy="1678385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036243" y="3212976"/>
            <a:ext cx="3064149" cy="1760201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Sharing of pages is 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useful</a:t>
            </a: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as it reduces the number of physical pages in use.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13348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LRU(Least Recently Used)</a:t>
            </a:r>
          </a:p>
          <a:p>
            <a:pPr lvl="1"/>
            <a:r>
              <a:rPr lang="en-US" altLang="ko-KR" dirty="0"/>
              <a:t>Evict an entry that has not recently been used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Take advantage of </a:t>
            </a:r>
            <a:r>
              <a:rPr lang="en-US" altLang="ko-KR" i="1" dirty="0" smtClean="0"/>
              <a:t>locality</a:t>
            </a:r>
            <a:r>
              <a:rPr lang="en-US" altLang="ko-KR" dirty="0" smtClean="0"/>
              <a:t> in the memory-reference stream.</a:t>
            </a:r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TLB Replacement Policy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331640" y="3189090"/>
            <a:ext cx="6840760" cy="859408"/>
          </a:xfrm>
          <a:prstGeom prst="roundRect">
            <a:avLst>
              <a:gd name="adj" fmla="val 5555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                                                                         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4964" y="3040385"/>
            <a:ext cx="1924907" cy="30777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Reference Row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80614" y="4162764"/>
            <a:ext cx="303321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82628" y="4230590"/>
            <a:ext cx="30130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0614" y="4590506"/>
            <a:ext cx="303321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120" y="4715112"/>
            <a:ext cx="147927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Page Frame: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956796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956796" y="4226284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956796" y="4586200"/>
            <a:ext cx="305991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956797" y="4946240"/>
            <a:ext cx="305990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80614" y="4959054"/>
            <a:ext cx="303321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335495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335496" y="4226284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335495" y="4586200"/>
            <a:ext cx="305991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335496" y="4946240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730564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730564" y="4226284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730564" y="4586200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730564" y="4946240"/>
            <a:ext cx="30598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517968" y="4158458"/>
            <a:ext cx="305990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517968" y="4226284"/>
            <a:ext cx="30598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517968" y="4586200"/>
            <a:ext cx="305990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517969" y="4946240"/>
            <a:ext cx="30598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273168" y="4158458"/>
            <a:ext cx="311594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273167" y="4226284"/>
            <a:ext cx="307405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4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277357" y="4586200"/>
            <a:ext cx="307405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282041" y="4946240"/>
            <a:ext cx="298532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4649771" y="4158458"/>
            <a:ext cx="316278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4649770" y="4226284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4653960" y="4586200"/>
            <a:ext cx="307405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649771" y="4946240"/>
            <a:ext cx="31627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015144" y="4158458"/>
            <a:ext cx="316278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015143" y="4226284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5015143" y="4586200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015144" y="4946240"/>
            <a:ext cx="3162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5411901" y="4158458"/>
            <a:ext cx="316279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411902" y="4226284"/>
            <a:ext cx="3162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5411901" y="4586200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411901" y="4946240"/>
            <a:ext cx="3162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584302" y="4158458"/>
            <a:ext cx="338179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6584302" y="4226284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6584302" y="4586200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84303" y="4946240"/>
            <a:ext cx="3381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7319240" y="4167983"/>
            <a:ext cx="338179" cy="11647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7319240" y="4235809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7319240" y="4595725"/>
            <a:ext cx="338179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7319241" y="4955765"/>
            <a:ext cx="338178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5364088" y="5536482"/>
            <a:ext cx="3577616" cy="77283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Total 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11 TLB miss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515397" y="3462908"/>
            <a:ext cx="433753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7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894576" y="3462908"/>
            <a:ext cx="433753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2273755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657272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3040789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424306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3807823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191340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4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574857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958374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1891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6108925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5725408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3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6492442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6875959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2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259476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0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642992" y="3462908"/>
            <a:ext cx="438091" cy="33855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1</a:t>
            </a:r>
            <a:endParaRPr lang="ko-KR" altLang="en-US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09849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내용 개체 틀 2"/>
          <p:cNvSpPr txBox="1">
            <a:spLocks/>
          </p:cNvSpPr>
          <p:nvPr/>
        </p:nvSpPr>
        <p:spPr bwMode="auto">
          <a:xfrm>
            <a:off x="214313" y="880070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lvl="1" indent="0">
              <a:buFont typeface="Wingdings" pitchFamily="2" charset="2"/>
              <a:buNone/>
            </a:pPr>
            <a:endParaRPr lang="en-US" altLang="ko-KR" dirty="0" smtClean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Real TLB Entry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  <p:extLst/>
          </p:nvPr>
        </p:nvGraphicFramePr>
        <p:xfrm>
          <a:off x="929583" y="1822267"/>
          <a:ext cx="70294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3" name="내용 개체 틀 11"/>
          <p:cNvGraphicFramePr>
            <a:graphicFrameLocks/>
          </p:cNvGraphicFramePr>
          <p:nvPr>
            <p:extLst/>
          </p:nvPr>
        </p:nvGraphicFramePr>
        <p:xfrm>
          <a:off x="929583" y="2182307"/>
          <a:ext cx="70294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  <a:gridCol w="219670"/>
                <a:gridCol w="219671"/>
                <a:gridCol w="219671"/>
                <a:gridCol w="21967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01791" y="1868838"/>
            <a:ext cx="504056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VPN</a:t>
            </a:r>
            <a:endParaRPr lang="en-US" sz="11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3902" y="1510767"/>
            <a:ext cx="2396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0  1  2  3  4  5  6  7  8  9 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9642" y="1505148"/>
            <a:ext cx="5277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 11  …                     19     …                                  31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12153" y="1868838"/>
            <a:ext cx="203812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06247" y="1862652"/>
            <a:ext cx="648072" cy="2616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ASID</a:t>
            </a:r>
            <a:endParaRPr lang="en-US" sz="11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93879" y="2229993"/>
            <a:ext cx="648072" cy="2616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PFN</a:t>
            </a:r>
            <a:endParaRPr lang="en-US" sz="11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2435" y="2223807"/>
            <a:ext cx="527848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C</a:t>
            </a:r>
            <a:endParaRPr lang="en-US" sz="11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9149" y="2223807"/>
            <a:ext cx="203812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29963" y="2222905"/>
            <a:ext cx="203812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V</a:t>
            </a:r>
            <a:endParaRPr lang="en-US" sz="11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26140" y="1124744"/>
            <a:ext cx="5628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All 64 bits of this TLB entry(example of MIPS R4000)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표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904582" y="2708920"/>
              <a:ext cx="7226653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2037"/>
                    <a:gridCol w="5544616"/>
                  </a:tblGrid>
                  <a:tr h="144016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Flag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Content</a:t>
                          </a:r>
                          <a:endParaRPr lang="ko-KR" altLang="en-US" sz="12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</a:tr>
                  <a:tr h="144016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19-bit VPN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The rest reserved for the kernel.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24-bit PFN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Systems can support with up to 64GB of main memory(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2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ko-KR" sz="1200" b="0" i="1" dirty="0" smtClean="0">
                                      <a:latin typeface="Cambria Math"/>
                                    </a:rPr>
                                    <m:t>24</m:t>
                                  </m:r>
                                </m:sup>
                              </m:sSup>
                              <m:r>
                                <a:rPr lang="en-US" altLang="ko-KR" sz="1200" b="0" i="1" dirty="0" smtClean="0">
                                  <a:latin typeface="Cambria Math"/>
                                </a:rPr>
                                <m:t>∗4</m:t>
                              </m:r>
                              <m:r>
                                <a:rPr lang="en-US" altLang="ko-KR" sz="1200" b="0" i="1" dirty="0" smtClean="0">
                                  <a:latin typeface="Cambria Math"/>
                                </a:rPr>
                                <m:t>𝐾𝐵</m:t>
                              </m:r>
                            </m:oMath>
                          </a14:m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pages ).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1657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Global bit(G)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Used for pages that are globally-shared among processes.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ASID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OS can use to distinguish between address spaces.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Coherence bit(C)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determine how a page is cached by the hardware.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157851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Dirty bit(D)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marking when the page has been written.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Valid bit(V)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tells the hardware if there is a valid translation present in the entry.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표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517700"/>
                  </p:ext>
                </p:extLst>
              </p:nvPr>
            </p:nvGraphicFramePr>
            <p:xfrm>
              <a:off x="904582" y="2708920"/>
              <a:ext cx="7226653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2037"/>
                    <a:gridCol w="5544616"/>
                  </a:tblGrid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Flag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Content</a:t>
                          </a:r>
                          <a:endParaRPr lang="ko-KR" altLang="en-US" sz="12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19-bit VPN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The rest reserved for the kernel.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24-bit 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PFN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0330" t="-200000" b="-517778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Global bit(G</a:t>
                          </a: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)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Used for pages that are globally-shared among processes.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ASID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OS can use to distinguish between address spaces.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Coherence bit(C)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determine how a page is cached by the hardware.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Dirty bit(D)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marking when the page has been written.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Valid bit(V)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tells the hardware if there is a valid translation present in the entry.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06373464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48569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Part of the chip’s memory-management unit(MMU).</a:t>
            </a:r>
          </a:p>
          <a:p>
            <a:r>
              <a:rPr lang="en-US" altLang="ko-KR" dirty="0" smtClean="0"/>
              <a:t>A hardware cache of </a:t>
            </a:r>
            <a:r>
              <a:rPr lang="en-US" altLang="ko-KR" b="1" dirty="0" smtClean="0"/>
              <a:t>popular</a:t>
            </a:r>
            <a:r>
              <a:rPr lang="en-US" altLang="ko-KR" dirty="0" smtClean="0"/>
              <a:t> virtual-to-physical address translation.</a:t>
            </a:r>
          </a:p>
          <a:p>
            <a:pPr lvl="1"/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3126360" y="2716646"/>
            <a:ext cx="2286327" cy="2143629"/>
          </a:xfrm>
          <a:prstGeom prst="roundRect">
            <a:avLst>
              <a:gd name="adj" fmla="val 5556"/>
            </a:avLst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0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MMU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TLB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867273" y="4014456"/>
            <a:ext cx="1080120" cy="724345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CPU</a:t>
            </a:r>
            <a:endParaRPr lang="ko-KR" altLang="en-US" sz="2000" b="1" dirty="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708340" y="391690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754531" y="398890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61411" y="3123466"/>
            <a:ext cx="2016224" cy="658203"/>
          </a:xfrm>
          <a:prstGeom prst="roundRect">
            <a:avLst>
              <a:gd name="adj" fmla="val 10966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20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TLB</a:t>
            </a:r>
          </a:p>
          <a:p>
            <a:pPr algn="ctr"/>
            <a:r>
              <a:rPr lang="en-US" altLang="ko-KR" sz="1600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popular v to p</a:t>
            </a:r>
            <a:endParaRPr lang="en-US" altLang="ko-KR" sz="16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6754531" y="431601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754531" y="465841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6" idx="0"/>
            <a:endCxn id="16" idx="2"/>
          </p:cNvCxnSpPr>
          <p:nvPr/>
        </p:nvCxnSpPr>
        <p:spPr>
          <a:xfrm flipV="1">
            <a:off x="1407333" y="3664005"/>
            <a:ext cx="0" cy="35045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0"/>
          <p:cNvCxnSpPr/>
          <p:nvPr/>
        </p:nvCxnSpPr>
        <p:spPr>
          <a:xfrm>
            <a:off x="5277635" y="3205678"/>
            <a:ext cx="1256510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435280" y="2814382"/>
            <a:ext cx="180067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TLB Hit</a:t>
            </a:r>
            <a:endParaRPr lang="en-US" sz="1600" i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6393" y="5441108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Translation with MMU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65751" y="5573085"/>
            <a:ext cx="178274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754531" y="521455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9721" y="487600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95265" y="2794700"/>
            <a:ext cx="1224136" cy="8693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40665" y="2936965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Logical </a:t>
            </a:r>
          </a:p>
          <a:p>
            <a:pPr algn="ctr"/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Address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7" name="Straight Arrow Connector 20"/>
          <p:cNvCxnSpPr>
            <a:stCxn id="16" idx="3"/>
          </p:cNvCxnSpPr>
          <p:nvPr/>
        </p:nvCxnSpPr>
        <p:spPr>
          <a:xfrm flipV="1">
            <a:off x="2019401" y="3229351"/>
            <a:ext cx="1221368" cy="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41657" y="2652720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</a:t>
            </a:r>
          </a:p>
          <a:p>
            <a:pPr algn="ctr"/>
            <a:r>
              <a:rPr lang="en-US" sz="1600" i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Lookup</a:t>
            </a:r>
            <a:endParaRPr lang="en-US" sz="1600" i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3281014" y="4080598"/>
            <a:ext cx="2016224" cy="658203"/>
          </a:xfrm>
          <a:prstGeom prst="roundRect">
            <a:avLst>
              <a:gd name="adj" fmla="val 10966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2000" b="1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Page Table</a:t>
            </a:r>
          </a:p>
          <a:p>
            <a:pPr algn="ctr"/>
            <a:r>
              <a:rPr lang="en-US" altLang="ko-KR" dirty="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all v to p entries</a:t>
            </a:r>
            <a:endParaRPr lang="en-US" altLang="ko-KR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3" name="Straight Arrow Connector 20"/>
          <p:cNvCxnSpPr>
            <a:endCxn id="32" idx="0"/>
          </p:cNvCxnSpPr>
          <p:nvPr/>
        </p:nvCxnSpPr>
        <p:spPr>
          <a:xfrm>
            <a:off x="4289126" y="3788460"/>
            <a:ext cx="0" cy="29213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774432" y="3729634"/>
            <a:ext cx="20882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i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Miss </a:t>
            </a:r>
            <a:endParaRPr lang="en-US" sz="1600" i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6623890" y="2771025"/>
            <a:ext cx="1224136" cy="8693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90458" y="2913289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Physical</a:t>
            </a:r>
          </a:p>
          <a:p>
            <a:pPr algn="ctr"/>
            <a:r>
              <a:rPr 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Address</a:t>
            </a:r>
            <a:endParaRPr 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3" name="Straight Arrow Connector 20"/>
          <p:cNvCxnSpPr>
            <a:endCxn id="9" idx="0"/>
          </p:cNvCxnSpPr>
          <p:nvPr/>
        </p:nvCxnSpPr>
        <p:spPr>
          <a:xfrm flipH="1">
            <a:off x="7248400" y="3633733"/>
            <a:ext cx="2173" cy="28316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>
            <a:off x="5297238" y="4216973"/>
            <a:ext cx="732851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6030089" y="3521740"/>
            <a:ext cx="0" cy="69523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20"/>
          <p:cNvCxnSpPr/>
          <p:nvPr/>
        </p:nvCxnSpPr>
        <p:spPr>
          <a:xfrm>
            <a:off x="6030089" y="3521740"/>
            <a:ext cx="504056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49832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Basic </a:t>
            </a:r>
            <a:r>
              <a:rPr lang="en-US" altLang="ko-KR" dirty="0" smtClean="0"/>
              <a:t>Algorithms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3789040"/>
            <a:ext cx="8786812" cy="1944216"/>
          </a:xfrm>
        </p:spPr>
        <p:txBody>
          <a:bodyPr/>
          <a:lstStyle/>
          <a:p>
            <a:pPr lvl="1"/>
            <a:r>
              <a:rPr lang="en-US" altLang="ko-KR" dirty="0" smtClean="0"/>
              <a:t>(1</a:t>
            </a:r>
            <a:r>
              <a:rPr lang="en-US" altLang="ko-KR" dirty="0"/>
              <a:t> </a:t>
            </a:r>
            <a:r>
              <a:rPr lang="en-US" altLang="ko-KR" dirty="0" smtClean="0"/>
              <a:t>lines) extract the virtual page number(</a:t>
            </a:r>
            <a:r>
              <a:rPr lang="en-US" altLang="ko-KR" dirty="0" err="1" smtClean="0"/>
              <a:t>VPN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(2 lines) check if the TLB holds the </a:t>
            </a:r>
            <a:r>
              <a:rPr lang="en-US" altLang="ko-KR" dirty="0" err="1" smtClean="0"/>
              <a:t>transalation</a:t>
            </a:r>
            <a:r>
              <a:rPr lang="en-US" altLang="ko-KR" dirty="0" smtClean="0"/>
              <a:t> for this </a:t>
            </a:r>
            <a:r>
              <a:rPr lang="en-US" altLang="ko-KR" dirty="0" err="1" smtClean="0"/>
              <a:t>VPN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(5-8 lines) extract the page frame number from the relevant TLB entry, and form the desired physical address and access memory.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052736"/>
            <a:ext cx="7992888" cy="265072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1: VPN =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VirtualAddress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VPN_MASK ) &gt;&gt; SHIFT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2: (Success ,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TlbEntry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TLB_Lookup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(VPN)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3: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(Success ==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Ture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){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TLB Hit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4: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CanAccess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TlbEntry.ProtectBit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== True ){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5:        offset =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VirtualAddress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&amp; OFFSET_MASK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6: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PhysAddr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TlbEntry.PFN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&lt;&lt; SHIFT) | Offset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7: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AccessMemory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PhysAddr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8:    }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RaiseException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(PROTECTION_ERROR)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720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Basic Algorithms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4149080"/>
            <a:ext cx="8786812" cy="1872208"/>
          </a:xfrm>
        </p:spPr>
        <p:txBody>
          <a:bodyPr/>
          <a:lstStyle/>
          <a:p>
            <a:pPr lvl="1"/>
            <a:r>
              <a:rPr lang="en-US" altLang="ko-KR" dirty="0" smtClean="0"/>
              <a:t>(11-12</a:t>
            </a:r>
            <a:r>
              <a:rPr lang="en-US" altLang="ko-KR" dirty="0"/>
              <a:t> </a:t>
            </a:r>
            <a:r>
              <a:rPr lang="en-US" altLang="ko-KR" dirty="0" smtClean="0"/>
              <a:t>lines)  The hardware accesses the page table to find the translation.</a:t>
            </a:r>
          </a:p>
          <a:p>
            <a:pPr lvl="1"/>
            <a:r>
              <a:rPr lang="en-US" altLang="ko-KR" dirty="0"/>
              <a:t>(</a:t>
            </a:r>
            <a:r>
              <a:rPr lang="en-US" altLang="ko-KR" dirty="0" smtClean="0"/>
              <a:t>16 lines) updates the TLB with the translation.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9552" y="1052736"/>
            <a:ext cx="7992888" cy="297389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11:    }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//TLB Miss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12: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PTEAddr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PTBR + (VPN *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(PTE))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13:        PTE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AccessMemory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PTEAddr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14:        (…)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15:    }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16: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TLB_Insert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VPN , PTE.PFN 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PTE.ProtectBits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17: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RetryInstruction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18: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19:}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710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214313" y="880070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dirty="0" smtClean="0">
                <a:solidFill>
                  <a:prstClr val="black"/>
                </a:solidFill>
              </a:rPr>
              <a:t>How a TLB can improve its performance.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Accessing An Array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/>
          </p:nvPr>
        </p:nvGraphicFramePr>
        <p:xfrm>
          <a:off x="1115616" y="1620319"/>
          <a:ext cx="2448273" cy="459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455"/>
                <a:gridCol w="424704"/>
                <a:gridCol w="424705"/>
                <a:gridCol w="424705"/>
                <a:gridCol w="424704"/>
              </a:tblGrid>
              <a:tr h="374144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OFFSET</a:t>
                      </a:r>
                    </a:p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00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04      08      12      16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00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b="1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a[0]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a[1]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a[2]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07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a[3]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a[4]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a[5]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a[6]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08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a[7]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a[8]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a[9]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09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10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923928" y="2010249"/>
            <a:ext cx="4176464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0: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sum = 0 ; 	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1: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=0;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&lt;10;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++){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2:	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sum+=a[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3: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824028" y="4210348"/>
            <a:ext cx="2664296" cy="621678"/>
          </a:xfrm>
          <a:prstGeom prst="roundRect">
            <a:avLst/>
          </a:prstGeom>
          <a:noFill/>
          <a:ln w="1587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 misses and 7 hits. </a:t>
            </a:r>
          </a:p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Thus </a:t>
            </a:r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TLB hit rate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is 70%.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355976" y="3562276"/>
            <a:ext cx="3600400" cy="62167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The TLB improves performance</a:t>
            </a:r>
          </a:p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due to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spatial locality</a:t>
            </a:r>
          </a:p>
        </p:txBody>
      </p:sp>
    </p:spTree>
    <p:extLst>
      <p:ext uri="{BB962C8B-B14F-4D97-AF65-F5344CB8AC3E}">
        <p14:creationId xmlns:p14="http://schemas.microsoft.com/office/powerpoint/2010/main" val="203659793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Temporal Locality</a:t>
            </a:r>
          </a:p>
          <a:p>
            <a:pPr lvl="1"/>
            <a:r>
              <a:rPr lang="en-US" altLang="ko-KR" dirty="0" smtClean="0"/>
              <a:t>An instruction or data item that has been recently accessed will likely be re-accessed soon in the future.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Spatial Locality</a:t>
            </a:r>
            <a:endParaRPr lang="en-US" altLang="ko-KR" i="1" dirty="0" smtClean="0"/>
          </a:p>
          <a:p>
            <a:pPr lvl="1"/>
            <a:r>
              <a:rPr lang="en-US" altLang="ko-KR" dirty="0"/>
              <a:t>If a program accesses memory at address </a:t>
            </a:r>
            <a:r>
              <a:rPr lang="en-US" altLang="ko-KR" dirty="0">
                <a:latin typeface="Courier" pitchFamily="49" charset="0"/>
              </a:rPr>
              <a:t>x</a:t>
            </a:r>
            <a:r>
              <a:rPr lang="en-US" altLang="ko-KR" dirty="0"/>
              <a:t>, it will likely soon access memory near </a:t>
            </a:r>
            <a:r>
              <a:rPr lang="en-US" altLang="ko-KR" dirty="0">
                <a:latin typeface="Courier" pitchFamily="49" charset="0"/>
              </a:rPr>
              <a:t>x.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0" name="아래쪽 화살표 29"/>
          <p:cNvSpPr/>
          <p:nvPr/>
        </p:nvSpPr>
        <p:spPr>
          <a:xfrm>
            <a:off x="5441486" y="2360372"/>
            <a:ext cx="131894" cy="290340"/>
          </a:xfrm>
          <a:prstGeom prst="downArrow">
            <a:avLst/>
          </a:prstGeom>
          <a:solidFill>
            <a:srgbClr val="FF0000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2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02325" y="1982322"/>
            <a:ext cx="2179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en-US" altLang="ko-KR" sz="1400" baseline="30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access is page1.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1400" baseline="30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nd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access is also </a:t>
            </a:r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page1.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56176" y="3396078"/>
            <a:ext cx="1541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V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irtual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326813" y="4488059"/>
            <a:ext cx="3112132" cy="1605237"/>
            <a:chOff x="1619672" y="2074344"/>
            <a:chExt cx="5097229" cy="2388716"/>
          </a:xfrm>
        </p:grpSpPr>
        <p:sp>
          <p:nvSpPr>
            <p:cNvPr id="35" name="직사각형 34"/>
            <p:cNvSpPr/>
            <p:nvPr/>
          </p:nvSpPr>
          <p:spPr>
            <a:xfrm rot="5400000">
              <a:off x="3527884" y="944724"/>
              <a:ext cx="1080120" cy="48965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 rot="5400000">
              <a:off x="1452669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 rot="5400000">
              <a:off x="1939610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 rot="5400000">
              <a:off x="2460781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 rot="5400000">
              <a:off x="2964837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4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 rot="5400000">
              <a:off x="3468893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</a:t>
              </a:r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5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 rot="5400000">
              <a:off x="5598114" y="3176972"/>
              <a:ext cx="972108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아래쪽 화살표 41"/>
            <p:cNvSpPr/>
            <p:nvPr/>
          </p:nvSpPr>
          <p:spPr>
            <a:xfrm>
              <a:off x="1823097" y="2463856"/>
              <a:ext cx="216024" cy="432048"/>
            </a:xfrm>
            <a:prstGeom prst="downArrow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669445" y="2074344"/>
              <a:ext cx="4047456" cy="7785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</a:t>
              </a:r>
              <a:r>
                <a:rPr lang="en-US" altLang="ko-KR" sz="1400" baseline="30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st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 access is page1.</a:t>
              </a:r>
            </a:p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</a:t>
              </a:r>
              <a:r>
                <a:rPr lang="en-US" altLang="ko-KR" sz="1400" baseline="30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nd</a:t>
              </a:r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 access 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is near by 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page1</a:t>
              </a:r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78050" y="4005064"/>
              <a:ext cx="2524251" cy="45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V</a:t>
              </a:r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irtual </a:t>
              </a:r>
              <a:r>
                <a:rPr lang="en-US" altLang="ko-KR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M</a:t>
              </a:r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644007" y="3140968"/>
              <a:ext cx="1058778" cy="41219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  <a:endParaRPr 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48" name="아래쪽 화살표 47"/>
          <p:cNvSpPr/>
          <p:nvPr/>
        </p:nvSpPr>
        <p:spPr>
          <a:xfrm>
            <a:off x="5752967" y="4758661"/>
            <a:ext cx="131894" cy="290340"/>
          </a:xfrm>
          <a:prstGeom prst="downArrow">
            <a:avLst/>
          </a:prstGeom>
          <a:solidFill>
            <a:srgbClr val="0070C0"/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2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5345862" y="2621838"/>
            <a:ext cx="2980074" cy="725850"/>
            <a:chOff x="5345862" y="2621838"/>
            <a:chExt cx="2980074" cy="725850"/>
          </a:xfrm>
        </p:grpSpPr>
        <p:sp>
          <p:nvSpPr>
            <p:cNvPr id="19" name="직사각형 18"/>
            <p:cNvSpPr/>
            <p:nvPr/>
          </p:nvSpPr>
          <p:spPr>
            <a:xfrm rot="5400000">
              <a:off x="6472974" y="1494726"/>
              <a:ext cx="725850" cy="298007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2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 rot="5400000">
              <a:off x="5185449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 rot="5400000">
              <a:off x="5494608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 rot="5400000">
              <a:off x="5803767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 rot="5400000">
              <a:off x="6112926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4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 rot="5400000">
              <a:off x="6422085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</a:t>
              </a:r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5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 rot="5400000">
              <a:off x="7833941" y="2852868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452320" y="2815397"/>
              <a:ext cx="646441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  <a:endParaRPr lang="en-US" sz="12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 rot="5400000">
              <a:off x="6731244" y="2850840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6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 rot="5400000">
              <a:off x="7040401" y="2850840"/>
              <a:ext cx="653265" cy="2637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</a:t>
              </a:r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7</a:t>
              </a:r>
              <a:endPara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459404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Who Handles The TLB Miss?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Hardware handle the TLB miss entirely on </a:t>
            </a:r>
            <a:r>
              <a:rPr lang="en-US" altLang="ko-KR" dirty="0" err="1" smtClean="0">
                <a:solidFill>
                  <a:schemeClr val="accent6"/>
                </a:solidFill>
              </a:rPr>
              <a:t>CISC</a:t>
            </a:r>
            <a:r>
              <a:rPr lang="en-US" altLang="ko-KR" dirty="0" smtClean="0">
                <a:solidFill>
                  <a:schemeClr val="accent6"/>
                </a:solidFill>
              </a:rPr>
              <a:t>.</a:t>
            </a:r>
          </a:p>
          <a:p>
            <a:pPr lvl="1"/>
            <a:r>
              <a:rPr lang="en-US" altLang="ko-KR" dirty="0" smtClean="0"/>
              <a:t>The hardware has to know exactly where the page tables are located in memory.</a:t>
            </a:r>
          </a:p>
          <a:p>
            <a:pPr lvl="1"/>
            <a:r>
              <a:rPr lang="en-US" altLang="ko-KR" dirty="0" smtClean="0"/>
              <a:t>The hardware would “walk” the page table, find the correct page-table entry and </a:t>
            </a:r>
            <a:r>
              <a:rPr lang="en-US" altLang="ko-KR" dirty="0" smtClean="0">
                <a:solidFill>
                  <a:schemeClr val="accent6"/>
                </a:solidFill>
              </a:rPr>
              <a:t>extract</a:t>
            </a:r>
            <a:r>
              <a:rPr lang="en-US" altLang="ko-KR" dirty="0" smtClean="0"/>
              <a:t> the desired translation, </a:t>
            </a:r>
            <a:r>
              <a:rPr lang="en-US" altLang="ko-KR" dirty="0" smtClean="0">
                <a:solidFill>
                  <a:schemeClr val="accent6"/>
                </a:solidFill>
              </a:rPr>
              <a:t>update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solidFill>
                  <a:schemeClr val="accent6"/>
                </a:solidFill>
              </a:rPr>
              <a:t>retry</a:t>
            </a:r>
            <a:r>
              <a:rPr lang="en-US" altLang="ko-KR" dirty="0" smtClean="0"/>
              <a:t> instruction.</a:t>
            </a:r>
          </a:p>
          <a:p>
            <a:pPr lvl="1"/>
            <a:r>
              <a:rPr lang="en-US" altLang="ko-KR" b="1" u="sng" dirty="0" smtClean="0"/>
              <a:t>hardware-managed </a:t>
            </a:r>
            <a:r>
              <a:rPr lang="en-US" altLang="ko-KR" b="1" u="sng" dirty="0" err="1" smtClean="0"/>
              <a:t>TLB</a:t>
            </a:r>
            <a:r>
              <a:rPr lang="en-US" altLang="ko-KR" b="1" u="sng" dirty="0" smtClean="0"/>
              <a:t>.</a:t>
            </a:r>
            <a:endParaRPr lang="ko-KR" altLang="en-US" b="1" u="sng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0316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Who Handles The TLB Miss?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/>
                </a:solidFill>
              </a:rPr>
              <a:t>RISC</a:t>
            </a:r>
            <a:r>
              <a:rPr lang="en-US" altLang="ko-KR" dirty="0" smtClean="0"/>
              <a:t> have what is known as a </a:t>
            </a:r>
            <a:r>
              <a:rPr lang="en-US" altLang="ko-KR" b="1" u="sng" dirty="0" smtClean="0"/>
              <a:t>software-managed </a:t>
            </a:r>
            <a:r>
              <a:rPr lang="en-US" altLang="ko-KR" b="1" u="sng" dirty="0" err="1" smtClean="0"/>
              <a:t>TLB</a:t>
            </a:r>
            <a:r>
              <a:rPr lang="en-US" altLang="ko-KR" b="1" u="sng" dirty="0" smtClean="0"/>
              <a:t>.</a:t>
            </a:r>
          </a:p>
          <a:p>
            <a:pPr lvl="1"/>
            <a:r>
              <a:rPr lang="en-US" altLang="ko-KR" dirty="0" smtClean="0"/>
              <a:t>On a TLB miss, the hardware raises exception( trap handler ).</a:t>
            </a:r>
          </a:p>
          <a:p>
            <a:pPr lvl="2"/>
            <a:r>
              <a:rPr lang="en-US" altLang="ko-KR" b="1" u="sng" dirty="0" smtClean="0"/>
              <a:t>Trap handler is code </a:t>
            </a:r>
            <a:r>
              <a:rPr lang="en-US" altLang="ko-KR" dirty="0" smtClean="0"/>
              <a:t>within the OS that is written with the express purpose of </a:t>
            </a:r>
            <a:r>
              <a:rPr lang="en-US" altLang="ko-KR" dirty="0" smtClean="0">
                <a:solidFill>
                  <a:schemeClr val="accent6"/>
                </a:solidFill>
              </a:rPr>
              <a:t>handling </a:t>
            </a:r>
            <a:r>
              <a:rPr lang="en-US" altLang="ko-KR" dirty="0" err="1" smtClean="0">
                <a:solidFill>
                  <a:schemeClr val="accent6"/>
                </a:solidFill>
              </a:rPr>
              <a:t>TLB</a:t>
            </a:r>
            <a:r>
              <a:rPr lang="en-US" altLang="ko-KR" dirty="0" smtClean="0">
                <a:solidFill>
                  <a:schemeClr val="accent6"/>
                </a:solidFill>
              </a:rPr>
              <a:t> miss.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677073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TLB Control Flow algorithm(OS Handled)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039271"/>
            <a:ext cx="7992888" cy="364715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1:	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 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VPN_MASK) &gt;&gt; SHIFT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2:	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(Success,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(VPN)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3:	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(Success == True)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TLB Hit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4:	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CanAccess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== True)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5:		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Offset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OFFSET_MASK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6: 	 	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SHIFT) | Offset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7:	 	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Register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AccessMemory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8:	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altLang="ko-KR" sz="1400" dirty="0">
              <a:solidFill>
                <a:srgbClr val="F79646">
                  <a:lumMod val="75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9:		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(PROTECTION_FAULT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10:	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TLB Miss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11:		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TLB_MISS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933941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1335</Words>
  <Application>Microsoft Office PowerPoint</Application>
  <PresentationFormat>화면 슬라이드 쇼(4:3)</PresentationFormat>
  <Paragraphs>465</Paragraphs>
  <Slides>18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30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TLB</vt:lpstr>
      <vt:lpstr>TLB Basic Algorithms</vt:lpstr>
      <vt:lpstr>TLB Basic Algorithms (Cont.)</vt:lpstr>
      <vt:lpstr>Example: Accessing An Array</vt:lpstr>
      <vt:lpstr>Locality</vt:lpstr>
      <vt:lpstr>Who Handles The TLB Miss?</vt:lpstr>
      <vt:lpstr>Who Handles The TLB Miss? (Cont.)</vt:lpstr>
      <vt:lpstr>TLB Control Flow algorithm(OS Handled)</vt:lpstr>
      <vt:lpstr>TLB entry</vt:lpstr>
      <vt:lpstr>TLB Issue: Context Switching</vt:lpstr>
      <vt:lpstr>TLB Issue: Context Switching</vt:lpstr>
      <vt:lpstr>TLB Issue: Context Switching</vt:lpstr>
      <vt:lpstr>To Solve Problem</vt:lpstr>
      <vt:lpstr>Another Case</vt:lpstr>
      <vt:lpstr>TLB Replacement Policy</vt:lpstr>
      <vt:lpstr>A Real TLB Entry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4017</cp:revision>
  <cp:lastPrinted>2015-03-03T01:48:46Z</cp:lastPrinted>
  <dcterms:created xsi:type="dcterms:W3CDTF">2011-05-01T06:09:10Z</dcterms:created>
  <dcterms:modified xsi:type="dcterms:W3CDTF">2016-04-12T06:22:20Z</dcterms:modified>
</cp:coreProperties>
</file>