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YLim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6699FF"/>
    <a:srgbClr val="FF66CC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5361" autoAdjust="0"/>
    <p:restoredTop sz="91841" autoAdjust="0"/>
  </p:normalViewPr>
  <p:slideViewPr>
    <p:cSldViewPr>
      <p:cViewPr varScale="1">
        <p:scale>
          <a:sx n="116" d="100"/>
          <a:sy n="116" d="100"/>
        </p:scale>
        <p:origin x="109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66312"/>
    </p:cViewPr>
  </p:sorterViewPr>
  <p:notesViewPr>
    <p:cSldViewPr>
      <p:cViewPr varScale="1">
        <p:scale>
          <a:sx n="92" d="100"/>
          <a:sy n="92" d="100"/>
        </p:scale>
        <p:origin x="-3540" y="-96"/>
      </p:cViewPr>
      <p:guideLst>
        <p:guide orient="horz" pos="2880"/>
        <p:guide pos="2160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050F0499-AE52-4672-879B-3107B2FC2A9F}" type="datetimeFigureOut">
              <a:rPr lang="ko-KR" altLang="en-US" smtClean="0"/>
              <a:t>2016-04-19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E9CED1A8-8C93-4BD0-9402-1D9262169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5232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>
          <a:xfrm>
            <a:off x="679333" y="4716023"/>
            <a:ext cx="5439009" cy="4467934"/>
          </a:xfrm>
          <a:prstGeom prst="rect">
            <a:avLst/>
          </a:prstGeom>
        </p:spPr>
        <p:txBody>
          <a:bodyPr lIns="88230" tIns="44115" rIns="88230" bIns="44115"/>
          <a:lstStyle/>
          <a:p>
            <a:r>
              <a:rPr lang="ko-KR" altLang="en-US" dirty="0" smtClean="0"/>
              <a:t>여백 감소 페이지 사이의 간격을 없애기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ED1A8-8C93-4BD0-9402-1D92621696DA}" type="slidenum">
              <a:rPr lang="ko-KR" altLang="en-US" smtClean="0">
                <a:solidFill>
                  <a:prstClr val="black"/>
                </a:solidFill>
              </a:rPr>
              <a:pPr/>
              <a:t>2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575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>
          <a:xfrm>
            <a:off x="679333" y="4716023"/>
            <a:ext cx="5439009" cy="4467934"/>
          </a:xfrm>
          <a:prstGeom prst="rect">
            <a:avLst/>
          </a:prstGeom>
        </p:spPr>
        <p:txBody>
          <a:bodyPr lIns="88230" tIns="44115" rIns="88230" bIns="44115"/>
          <a:lstStyle/>
          <a:p>
            <a:r>
              <a:rPr lang="ko-KR" altLang="en-US" dirty="0" smtClean="0"/>
              <a:t>여백 감소 페이지 사이의 간격을 없애기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ED1A8-8C93-4BD0-9402-1D92621696DA}" type="slidenum">
              <a:rPr lang="ko-KR" altLang="en-US" smtClean="0">
                <a:solidFill>
                  <a:prstClr val="black"/>
                </a:solidFill>
              </a:rPr>
              <a:pPr/>
              <a:t>3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133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ED1A8-8C93-4BD0-9402-1D92621696DA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2357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부제목 2"/>
          <p:cNvSpPr>
            <a:spLocks noGrp="1"/>
          </p:cNvSpPr>
          <p:nvPr>
            <p:ph type="subTitle" idx="1"/>
          </p:nvPr>
        </p:nvSpPr>
        <p:spPr>
          <a:xfrm>
            <a:off x="251520" y="78531"/>
            <a:ext cx="8640960" cy="576065"/>
          </a:xfrm>
        </p:spPr>
        <p:txBody>
          <a:bodyPr anchor="ctr"/>
          <a:lstStyle>
            <a:lvl1pPr marL="0" indent="0" algn="ctr" rtl="0" fontAlgn="base" latinLnBrk="1">
              <a:spcBef>
                <a:spcPct val="0"/>
              </a:spcBef>
              <a:spcAft>
                <a:spcPct val="0"/>
              </a:spcAft>
              <a:buNone/>
              <a:defRPr kumimoji="1" lang="ko-KR" altLang="en-US" sz="2400" b="1" kern="1200" cap="none" spc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rial" pitchFamily="34" charset="0"/>
                <a:cs typeface="Arial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sp>
        <p:nvSpPr>
          <p:cNvPr id="19" name="제목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542033"/>
          </a:xfrm>
          <a:effectLst>
            <a:outerShdw dist="17780" dir="2700000" algn="ctr" rotWithShape="0">
              <a:srgbClr val="000000"/>
            </a:outerShdw>
          </a:effectLst>
        </p:spPr>
        <p:txBody>
          <a:bodyPr/>
          <a:lstStyle>
            <a:lvl1pPr algn="ctr" rtl="0" fontAlgn="base" latinLnBrk="1">
              <a:spcBef>
                <a:spcPct val="0"/>
              </a:spcBef>
              <a:spcAft>
                <a:spcPct val="0"/>
              </a:spcAft>
              <a:defRPr kumimoji="1" lang="ko-KR" altLang="en-US" sz="4400" b="1" kern="1200" dirty="0">
                <a:solidFill>
                  <a:schemeClr val="tx2">
                    <a:lumMod val="75000"/>
                  </a:schemeClr>
                </a:solidFill>
                <a:latin typeface="Adobe 고딕 Std B" pitchFamily="34" charset="-127"/>
                <a:ea typeface="Adobe 고딕 Std B" pitchFamily="34" charset="-127"/>
                <a:cs typeface="Adobe Arabic" pitchFamily="18" charset="-78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24" name="TextBox 23"/>
          <p:cNvSpPr txBox="1"/>
          <p:nvPr userDrawn="1"/>
        </p:nvSpPr>
        <p:spPr>
          <a:xfrm>
            <a:off x="1026585" y="3789040"/>
            <a:ext cx="7003094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ts val="600"/>
              </a:spcAft>
            </a:pPr>
            <a:r>
              <a:rPr kumimoji="1" lang="en-US" altLang="ko-KR" sz="20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Arial Bold" pitchFamily="34" charset="0"/>
              </a:rPr>
              <a:t>Hanyang</a:t>
            </a:r>
            <a:r>
              <a:rPr kumimoji="1" lang="en-US" altLang="ko-KR" sz="20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Arial Bold" pitchFamily="34" charset="0"/>
              </a:rPr>
              <a:t> University</a:t>
            </a:r>
          </a:p>
          <a:p>
            <a:pPr algn="ctr" fontAlgn="base">
              <a:spcBef>
                <a:spcPct val="0"/>
              </a:spcBef>
              <a:spcAft>
                <a:spcPts val="600"/>
              </a:spcAft>
            </a:pPr>
            <a:r>
              <a:rPr kumimoji="1" lang="en-US" altLang="ko-KR" sz="16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Embedded Software Systems Lab.</a:t>
            </a:r>
          </a:p>
        </p:txBody>
      </p:sp>
      <p:pic>
        <p:nvPicPr>
          <p:cNvPr id="26" name="그림 2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336" y="4608512"/>
            <a:ext cx="1268760" cy="1268760"/>
          </a:xfrm>
          <a:prstGeom prst="rect">
            <a:avLst/>
          </a:prstGeom>
        </p:spPr>
      </p:pic>
      <p:grpSp>
        <p:nvGrpSpPr>
          <p:cNvPr id="36" name="그룹 35"/>
          <p:cNvGrpSpPr/>
          <p:nvPr userDrawn="1"/>
        </p:nvGrpSpPr>
        <p:grpSpPr>
          <a:xfrm>
            <a:off x="-3579" y="3573016"/>
            <a:ext cx="9147579" cy="64193"/>
            <a:chOff x="-3579" y="3356992"/>
            <a:chExt cx="9147579" cy="64193"/>
          </a:xfrm>
        </p:grpSpPr>
        <p:cxnSp>
          <p:nvCxnSpPr>
            <p:cNvPr id="31" name="직선 연결선 30"/>
            <p:cNvCxnSpPr/>
            <p:nvPr userDrawn="1"/>
          </p:nvCxnSpPr>
          <p:spPr>
            <a:xfrm>
              <a:off x="0" y="3356992"/>
              <a:ext cx="9144000" cy="0"/>
            </a:xfrm>
            <a:prstGeom prst="line">
              <a:avLst/>
            </a:prstGeom>
            <a:ln w="63500">
              <a:solidFill>
                <a:schemeClr val="tx2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 userDrawn="1"/>
          </p:nvCxnSpPr>
          <p:spPr>
            <a:xfrm>
              <a:off x="-3579" y="3421185"/>
              <a:ext cx="9144000" cy="0"/>
            </a:xfrm>
            <a:prstGeom prst="line">
              <a:avLst/>
            </a:prstGeom>
            <a:ln w="31750">
              <a:solidFill>
                <a:schemeClr val="accent1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 userDrawn="1"/>
        </p:nvSpPr>
        <p:spPr>
          <a:xfrm>
            <a:off x="3851920" y="6042774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ts val="600"/>
              </a:spcAft>
            </a:pPr>
            <a:r>
              <a:rPr kumimoji="1" lang="en-US" altLang="ko-KR" sz="16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Youjip</a:t>
            </a:r>
            <a:r>
              <a:rPr kumimoji="1" lang="en-US" altLang="ko-KR" sz="1600" b="1" baseline="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 Won</a:t>
            </a:r>
            <a:endParaRPr kumimoji="1" lang="en-US" altLang="ko-KR" sz="1600" b="1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4957346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 userDrawn="1"/>
        </p:nvCxnSpPr>
        <p:spPr>
          <a:xfrm>
            <a:off x="0" y="6500813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5501258"/>
          </a:xfrm>
        </p:spPr>
        <p:txBody>
          <a:bodyPr/>
          <a:lstStyle>
            <a:lvl1pPr>
              <a:lnSpc>
                <a:spcPct val="150000"/>
              </a:lnSpc>
              <a:buClr>
                <a:srgbClr val="002060"/>
              </a:buClr>
              <a:defRPr sz="2000" b="0">
                <a:solidFill>
                  <a:schemeClr val="tx1"/>
                </a:solidFill>
              </a:defRPr>
            </a:lvl1pPr>
            <a:lvl2pPr>
              <a:lnSpc>
                <a:spcPct val="150000"/>
              </a:lnSpc>
              <a:buClr>
                <a:srgbClr val="002060"/>
              </a:buClr>
              <a:defRPr sz="1800">
                <a:solidFill>
                  <a:schemeClr val="tx1"/>
                </a:solidFill>
              </a:defRPr>
            </a:lvl2pPr>
            <a:lvl3pPr>
              <a:lnSpc>
                <a:spcPct val="150000"/>
              </a:lnSpc>
              <a:buClr>
                <a:srgbClr val="002060"/>
              </a:buClr>
              <a:defRPr sz="1600">
                <a:solidFill>
                  <a:schemeClr val="tx1"/>
                </a:solidFill>
              </a:defRPr>
            </a:lvl3pPr>
            <a:lvl4pPr>
              <a:lnSpc>
                <a:spcPct val="150000"/>
              </a:lnSpc>
              <a:buClr>
                <a:srgbClr val="002060"/>
              </a:buClr>
              <a:defRPr sz="1400">
                <a:solidFill>
                  <a:schemeClr val="tx1"/>
                </a:solidFill>
              </a:defRPr>
            </a:lvl4pPr>
            <a:lvl5pPr>
              <a:lnSpc>
                <a:spcPct val="150000"/>
              </a:lnSpc>
              <a:buClr>
                <a:srgbClr val="002060"/>
              </a:buCl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4313" y="6559550"/>
            <a:ext cx="1285875" cy="220663"/>
          </a:xfrm>
        </p:spPr>
        <p:txBody>
          <a:bodyPr/>
          <a:lstStyle>
            <a:lvl1pPr>
              <a:defRPr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fld id="{989803D9-C776-4C58-B0DE-D1353B020E27}" type="datetime1">
              <a:rPr lang="ko-KR" altLang="en-US" smtClean="0">
                <a:solidFill>
                  <a:srgbClr val="1F497D">
                    <a:lumMod val="50000"/>
                  </a:srgbClr>
                </a:solidFill>
              </a:rPr>
              <a:t>2016-04-19</a:t>
            </a:fld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64934" y="6592713"/>
            <a:ext cx="1071562" cy="220663"/>
          </a:xfrm>
        </p:spPr>
        <p:txBody>
          <a:bodyPr/>
          <a:lstStyle>
            <a:lvl1pPr>
              <a:defRPr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‹#›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033713" y="6582995"/>
            <a:ext cx="3038475" cy="220663"/>
          </a:xfrm>
          <a:prstGeom prst="rect">
            <a:avLst/>
          </a:prstGeom>
        </p:spPr>
        <p:txBody>
          <a:bodyPr/>
          <a:lstStyle>
            <a:lvl1pPr algn="ctr">
              <a:defRPr sz="1000"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pic>
        <p:nvPicPr>
          <p:cNvPr id="8" name="Picture 2" descr="http://esos.hanyang.ac.kr/img/logo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8" y="6572318"/>
            <a:ext cx="2931253" cy="266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173539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 userDrawn="1"/>
        </p:nvCxnSpPr>
        <p:spPr>
          <a:xfrm>
            <a:off x="214313" y="4429125"/>
            <a:ext cx="8786812" cy="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91994" y="2906713"/>
            <a:ext cx="8072494" cy="1500187"/>
          </a:xfrm>
        </p:spPr>
        <p:txBody>
          <a:bodyPr anchor="b"/>
          <a:lstStyle>
            <a:lvl1pPr marL="0" indent="0" algn="r">
              <a:buNone/>
              <a:defRPr sz="32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  <p:cxnSp>
        <p:nvCxnSpPr>
          <p:cNvPr id="9" name="직선 연결선 8"/>
          <p:cNvCxnSpPr/>
          <p:nvPr userDrawn="1"/>
        </p:nvCxnSpPr>
        <p:spPr>
          <a:xfrm>
            <a:off x="0" y="6500813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4313" y="6559550"/>
            <a:ext cx="1285875" cy="220663"/>
          </a:xfrm>
        </p:spPr>
        <p:txBody>
          <a:bodyPr/>
          <a:lstStyle>
            <a:lvl1pPr>
              <a:defRPr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fld id="{1E57CF9B-DDF3-44E0-B95D-633CE8DBEDE0}" type="datetime1">
              <a:rPr lang="ko-KR" altLang="en-US" smtClean="0">
                <a:solidFill>
                  <a:srgbClr val="1F497D">
                    <a:lumMod val="50000"/>
                  </a:srgbClr>
                </a:solidFill>
              </a:rPr>
              <a:t>2016-04-19</a:t>
            </a:fld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64934" y="6592713"/>
            <a:ext cx="1071562" cy="220663"/>
          </a:xfrm>
        </p:spPr>
        <p:txBody>
          <a:bodyPr/>
          <a:lstStyle>
            <a:lvl1pPr>
              <a:defRPr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‹#›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033713" y="6582995"/>
            <a:ext cx="3038475" cy="220663"/>
          </a:xfrm>
          <a:prstGeom prst="rect">
            <a:avLst/>
          </a:prstGeom>
        </p:spPr>
        <p:txBody>
          <a:bodyPr/>
          <a:lstStyle>
            <a:lvl1pPr algn="ctr">
              <a:defRPr sz="1000"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pic>
        <p:nvPicPr>
          <p:cNvPr id="16" name="Picture 2" descr="http://esos.hanyang.ac.kr/img/logo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8" y="6572318"/>
            <a:ext cx="2931253" cy="266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530500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0" y="-611"/>
            <a:ext cx="9144000" cy="706619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 smtClean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제목 스타일 편집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4313" y="1000125"/>
            <a:ext cx="8786812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4313" y="6562725"/>
            <a:ext cx="128587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2">
                    <a:lumMod val="50000"/>
                  </a:schemeClr>
                </a:solidFill>
                <a:latin typeface="굴림" pitchFamily="50" charset="-127"/>
                <a:ea typeface="굴림" pitchFamily="50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AED5E83-04C7-4562-8B18-0F615A93F418}" type="datetime1">
              <a:rPr kumimoji="1" lang="ko-KR" altLang="en-US" smtClean="0">
                <a:solidFill>
                  <a:srgbClr val="1F497D">
                    <a:lumMod val="50000"/>
                  </a:srgbClr>
                </a:solidFill>
              </a:rPr>
              <a:t>2016-04-19</a:t>
            </a:fld>
            <a:endParaRPr kumimoji="1"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00938" y="6562725"/>
            <a:ext cx="1071562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2">
                    <a:lumMod val="50000"/>
                  </a:schemeClr>
                </a:solidFill>
                <a:latin typeface="굴림" pitchFamily="50" charset="-127"/>
                <a:ea typeface="굴림" pitchFamily="50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5A0C360-F875-469D-A977-82806D0D3C5E}" type="slidenum">
              <a:rPr kumimoji="1" lang="en-US" altLang="ko-KR">
                <a:solidFill>
                  <a:srgbClr val="1F497D">
                    <a:lumMod val="5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033713" y="6559550"/>
            <a:ext cx="3038475" cy="220663"/>
          </a:xfrm>
          <a:prstGeom prst="rect">
            <a:avLst/>
          </a:prstGeom>
        </p:spPr>
        <p:txBody>
          <a:bodyPr/>
          <a:lstStyle>
            <a:lvl1pPr algn="ctr">
              <a:defRPr sz="1100"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mtClean="0">
                <a:solidFill>
                  <a:prstClr val="black"/>
                </a:solidFill>
              </a:rPr>
              <a:t>Youjip Won</a:t>
            </a:r>
            <a:endParaRPr kumimoji="1" lang="ko-KR" altLang="en-US">
              <a:solidFill>
                <a:prstClr val="black"/>
              </a:solidFill>
            </a:endParaRPr>
          </a:p>
        </p:txBody>
      </p:sp>
      <p:sp>
        <p:nvSpPr>
          <p:cNvPr id="10" name="직사각형 9"/>
          <p:cNvSpPr/>
          <p:nvPr userDrawn="1"/>
        </p:nvSpPr>
        <p:spPr>
          <a:xfrm>
            <a:off x="0" y="706008"/>
            <a:ext cx="9144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 smtClean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919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</p:sldLayoutIdLst>
  <p:transition>
    <p:zoom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"/>
        <a:defRPr kumimoji="1" sz="2000">
          <a:solidFill>
            <a:srgbClr val="10253F"/>
          </a:solidFill>
          <a:latin typeface="맑은 고딕" pitchFamily="50" charset="-127"/>
          <a:ea typeface="맑은 고딕" pitchFamily="50" charset="-127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rgbClr val="007E3C"/>
        </a:buClr>
        <a:buSzPct val="100000"/>
        <a:buFont typeface="Wingdings" pitchFamily="2" charset="2"/>
        <a:buChar char=""/>
        <a:defRPr kumimoji="1">
          <a:solidFill>
            <a:srgbClr val="10253F"/>
          </a:solidFill>
          <a:latin typeface="맑은 고딕" pitchFamily="50" charset="-127"/>
          <a:ea typeface="맑은 고딕" pitchFamily="50" charset="-127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"/>
        <a:defRPr kumimoji="1" sz="1600">
          <a:solidFill>
            <a:srgbClr val="10253F"/>
          </a:solidFill>
          <a:latin typeface="맑은 고딕" pitchFamily="50" charset="-127"/>
          <a:ea typeface="맑은 고딕" pitchFamily="50" charset="-127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B03C"/>
        </a:buClr>
        <a:buSzPct val="65000"/>
        <a:buFont typeface="Wingdings" pitchFamily="2" charset="2"/>
        <a:buChar char=""/>
        <a:defRPr kumimoji="1" sz="1400">
          <a:solidFill>
            <a:srgbClr val="10253F"/>
          </a:solidFill>
          <a:latin typeface="맑은 고딕" pitchFamily="50" charset="-127"/>
          <a:ea typeface="맑은 고딕" pitchFamily="50" charset="-127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Font typeface="Wingdings" pitchFamily="2" charset="2"/>
        <a:buChar char=""/>
        <a:defRPr kumimoji="1" sz="1400">
          <a:solidFill>
            <a:srgbClr val="10253F"/>
          </a:solidFill>
          <a:latin typeface="맑은 고딕" pitchFamily="50" charset="-127"/>
          <a:ea typeface="맑은 고딕" pitchFamily="50" charset="-127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20. </a:t>
            </a:r>
            <a:r>
              <a:rPr lang="en-US" altLang="ko-KR" dirty="0" smtClean="0"/>
              <a:t>Paging: Smaller Tables</a:t>
            </a:r>
            <a:endParaRPr lang="en-US" altLang="ko-KR" dirty="0" smtClean="0"/>
          </a:p>
          <a:p>
            <a:pPr lvl="0"/>
            <a:r>
              <a:rPr lang="en-US" altLang="ko-KR" sz="1600" dirty="0">
                <a:solidFill>
                  <a:srgbClr val="1F497D">
                    <a:lumMod val="50000"/>
                  </a:srgbClr>
                </a:solidFill>
              </a:rPr>
              <a:t>Operating System: Three Easy </a:t>
            </a:r>
            <a:r>
              <a:rPr lang="en-US" altLang="ko-KR" sz="1600" dirty="0" smtClean="0">
                <a:solidFill>
                  <a:srgbClr val="1F497D">
                    <a:lumMod val="50000"/>
                  </a:srgbClr>
                </a:solidFill>
              </a:rPr>
              <a:t>Pieces</a:t>
            </a:r>
            <a:endParaRPr lang="ko-KR" altLang="en-US" sz="16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25632"/>
      </p:ext>
    </p:extLst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Multi-level Page Tables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Turns the linear page table into something like a tree.</a:t>
            </a:r>
          </a:p>
          <a:p>
            <a:pPr lvl="1"/>
            <a:r>
              <a:rPr lang="en-US" altLang="ko-KR" dirty="0"/>
              <a:t>C</a:t>
            </a:r>
            <a:r>
              <a:rPr lang="en-US" altLang="ko-KR" dirty="0" smtClean="0"/>
              <a:t>hop up the page table into page-sized units.</a:t>
            </a:r>
          </a:p>
          <a:p>
            <a:pPr lvl="1"/>
            <a:r>
              <a:rPr lang="en-US" altLang="ko-KR" dirty="0" smtClean="0"/>
              <a:t>If an entire page of page-table entries is invalid, don’t allocate that page of the page table at all.</a:t>
            </a:r>
          </a:p>
          <a:p>
            <a:pPr lvl="1"/>
            <a:r>
              <a:rPr lang="en-US" altLang="ko-KR" dirty="0" smtClean="0"/>
              <a:t>To track whether a page of the page table is valid, use a new structure, called </a:t>
            </a:r>
            <a:r>
              <a:rPr lang="en-US" altLang="ko-KR" dirty="0" smtClean="0">
                <a:solidFill>
                  <a:schemeClr val="accent6"/>
                </a:solidFill>
              </a:rPr>
              <a:t>page directory</a:t>
            </a:r>
            <a:r>
              <a:rPr lang="en-US" altLang="ko-KR" dirty="0" smtClean="0"/>
              <a:t>. </a:t>
            </a:r>
          </a:p>
          <a:p>
            <a:pPr lvl="1"/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10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63635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내용 개체 틀 2"/>
          <p:cNvSpPr txBox="1">
            <a:spLocks/>
          </p:cNvSpPr>
          <p:nvPr/>
        </p:nvSpPr>
        <p:spPr bwMode="auto">
          <a:xfrm>
            <a:off x="231428" y="880070"/>
            <a:ext cx="8786812" cy="4205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"/>
              <a:defRPr kumimoji="1" sz="2000" b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742950" indent="-28575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itchFamily="2" charset="2"/>
              <a:buChar char=""/>
              <a:defRPr kumimoji="1" sz="1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"/>
              <a:defRPr kumimoji="1" sz="1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"/>
              <a:defRPr kumimoji="1" sz="1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Font typeface="Wingdings" pitchFamily="2" charset="2"/>
              <a:buChar char=""/>
              <a:defRPr kumimoji="1" sz="1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Multi-level Page </a:t>
            </a:r>
            <a:r>
              <a:rPr lang="en-US" altLang="ko-KR" dirty="0" smtClean="0"/>
              <a:t>Tables: Page directory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11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865193" y="1412776"/>
            <a:ext cx="1779910" cy="28455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noAutofit/>
          </a:bodyPr>
          <a:lstStyle/>
          <a:p>
            <a:pPr algn="ctr"/>
            <a:r>
              <a:rPr lang="en-US" altLang="ko-KR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201</a:t>
            </a:r>
            <a:endParaRPr lang="ko-KR" altLang="en-US" sz="140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1362254"/>
            <a:ext cx="646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PBTR</a:t>
            </a:r>
            <a:endParaRPr lang="ko-KR" altLang="en-US" sz="16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1052736"/>
            <a:ext cx="2309627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Linear Page Table</a:t>
            </a:r>
            <a:endParaRPr lang="en-US" sz="14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66560" y="1052736"/>
            <a:ext cx="2317608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Multi-level Page Table</a:t>
            </a:r>
            <a:endParaRPr lang="en-US" sz="14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571555" y="2039561"/>
            <a:ext cx="5872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valid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958261" y="2061685"/>
            <a:ext cx="5460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prot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50798" y="2113111"/>
            <a:ext cx="5325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PFN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88" name="표 87"/>
          <p:cNvGraphicFramePr>
            <a:graphicFrameLocks noGrp="1"/>
          </p:cNvGraphicFramePr>
          <p:nvPr>
            <p:extLst/>
          </p:nvPr>
        </p:nvGraphicFramePr>
        <p:xfrm>
          <a:off x="767144" y="2445986"/>
          <a:ext cx="1636997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191"/>
                <a:gridCol w="504056"/>
                <a:gridCol w="900750"/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rx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12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46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rx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13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46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46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rw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100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46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46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46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46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46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46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46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rw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86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46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rw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15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90" name="직선 연결선 89"/>
          <p:cNvCxnSpPr/>
          <p:nvPr/>
        </p:nvCxnSpPr>
        <p:spPr>
          <a:xfrm>
            <a:off x="588735" y="2445986"/>
            <a:ext cx="2001371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직선 연결선 90"/>
          <p:cNvCxnSpPr/>
          <p:nvPr/>
        </p:nvCxnSpPr>
        <p:spPr>
          <a:xfrm>
            <a:off x="588735" y="3548502"/>
            <a:ext cx="2001371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직선 연결선 91"/>
          <p:cNvCxnSpPr/>
          <p:nvPr/>
        </p:nvCxnSpPr>
        <p:spPr>
          <a:xfrm>
            <a:off x="559776" y="4624502"/>
            <a:ext cx="2001371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직선 연결선 100"/>
          <p:cNvCxnSpPr/>
          <p:nvPr/>
        </p:nvCxnSpPr>
        <p:spPr>
          <a:xfrm>
            <a:off x="2667634" y="1555054"/>
            <a:ext cx="328748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직선 연결선 102"/>
          <p:cNvCxnSpPr/>
          <p:nvPr/>
        </p:nvCxnSpPr>
        <p:spPr>
          <a:xfrm>
            <a:off x="2987824" y="1555053"/>
            <a:ext cx="0" cy="890933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직선 연결선 110"/>
          <p:cNvCxnSpPr/>
          <p:nvPr/>
        </p:nvCxnSpPr>
        <p:spPr>
          <a:xfrm flipH="1">
            <a:off x="2627784" y="2437994"/>
            <a:ext cx="360040" cy="4170"/>
          </a:xfrm>
          <a:prstGeom prst="line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 rot="16200000">
            <a:off x="2242235" y="2868379"/>
            <a:ext cx="8130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PFN201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14" name="TextBox 113"/>
          <p:cNvSpPr txBox="1"/>
          <p:nvPr/>
        </p:nvSpPr>
        <p:spPr>
          <a:xfrm rot="16200000">
            <a:off x="2200482" y="3941031"/>
            <a:ext cx="8130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PFN202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15" name="TextBox 114"/>
          <p:cNvSpPr txBox="1"/>
          <p:nvPr/>
        </p:nvSpPr>
        <p:spPr>
          <a:xfrm rot="16200000">
            <a:off x="2200481" y="4998565"/>
            <a:ext cx="8130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PFN203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120" name="직선 연결선 119"/>
          <p:cNvCxnSpPr/>
          <p:nvPr/>
        </p:nvCxnSpPr>
        <p:spPr>
          <a:xfrm>
            <a:off x="5818123" y="1563242"/>
            <a:ext cx="209762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직선 연결선 120"/>
          <p:cNvCxnSpPr/>
          <p:nvPr/>
        </p:nvCxnSpPr>
        <p:spPr>
          <a:xfrm>
            <a:off x="6026265" y="1562142"/>
            <a:ext cx="0" cy="978565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연결선 121"/>
          <p:cNvCxnSpPr/>
          <p:nvPr/>
        </p:nvCxnSpPr>
        <p:spPr>
          <a:xfrm flipH="1">
            <a:off x="5494752" y="2532575"/>
            <a:ext cx="531514" cy="0"/>
          </a:xfrm>
          <a:prstGeom prst="line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직선 연결선 122"/>
          <p:cNvCxnSpPr/>
          <p:nvPr/>
        </p:nvCxnSpPr>
        <p:spPr>
          <a:xfrm>
            <a:off x="3759515" y="2551625"/>
            <a:ext cx="1735237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5" name="표 124"/>
          <p:cNvGraphicFramePr>
            <a:graphicFrameLocks noGrp="1"/>
          </p:cNvGraphicFramePr>
          <p:nvPr>
            <p:extLst/>
          </p:nvPr>
        </p:nvGraphicFramePr>
        <p:xfrm>
          <a:off x="4237160" y="2568514"/>
          <a:ext cx="1132941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191"/>
                <a:gridCol w="900750"/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201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46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46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46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203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24" name="직선 연결선 123"/>
          <p:cNvCxnSpPr/>
          <p:nvPr/>
        </p:nvCxnSpPr>
        <p:spPr>
          <a:xfrm>
            <a:off x="3759515" y="3678148"/>
            <a:ext cx="1735237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3419872" y="3704188"/>
            <a:ext cx="2376264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The Page Directory</a:t>
            </a:r>
            <a:endParaRPr lang="en-US" sz="14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28" name="직선 연결선 127"/>
          <p:cNvCxnSpPr/>
          <p:nvPr/>
        </p:nvCxnSpPr>
        <p:spPr>
          <a:xfrm>
            <a:off x="5436096" y="2680690"/>
            <a:ext cx="1037071" cy="0"/>
          </a:xfrm>
          <a:prstGeom prst="line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37"/>
          <p:cNvSpPr txBox="1"/>
          <p:nvPr/>
        </p:nvSpPr>
        <p:spPr>
          <a:xfrm rot="16200000">
            <a:off x="3585935" y="2958447"/>
            <a:ext cx="8130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PFN200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9" name="TextBox 138"/>
          <p:cNvSpPr txBox="1"/>
          <p:nvPr/>
        </p:nvSpPr>
        <p:spPr>
          <a:xfrm rot="16200000">
            <a:off x="4051164" y="2156648"/>
            <a:ext cx="5872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valid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4651210" y="2257127"/>
            <a:ext cx="5325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PFN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141" name="표 140"/>
          <p:cNvGraphicFramePr>
            <a:graphicFrameLocks noGrp="1"/>
          </p:cNvGraphicFramePr>
          <p:nvPr>
            <p:extLst/>
          </p:nvPr>
        </p:nvGraphicFramePr>
        <p:xfrm>
          <a:off x="6617183" y="2573258"/>
          <a:ext cx="1636997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191"/>
                <a:gridCol w="504056"/>
                <a:gridCol w="900750"/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rx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12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46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rx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13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46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46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rw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100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7" name="TextBox 146"/>
          <p:cNvSpPr txBox="1"/>
          <p:nvPr/>
        </p:nvSpPr>
        <p:spPr>
          <a:xfrm rot="16200000">
            <a:off x="8009104" y="3023850"/>
            <a:ext cx="8130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PFN201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8" name="TextBox 147"/>
          <p:cNvSpPr txBox="1"/>
          <p:nvPr/>
        </p:nvSpPr>
        <p:spPr>
          <a:xfrm rot="16200000">
            <a:off x="6427967" y="2150717"/>
            <a:ext cx="5872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valid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9" name="TextBox 148"/>
          <p:cNvSpPr txBox="1"/>
          <p:nvPr/>
        </p:nvSpPr>
        <p:spPr>
          <a:xfrm rot="16200000">
            <a:off x="6814673" y="2172841"/>
            <a:ext cx="5460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prot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7552903" y="2209535"/>
            <a:ext cx="5325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PFN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6300192" y="3815835"/>
            <a:ext cx="2520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[Page 1 of </a:t>
            </a:r>
            <a:r>
              <a:rPr lang="en-US" altLang="ko-KR" sz="1400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PT:Not</a:t>
            </a:r>
            <a:r>
              <a:rPr lang="en-US" altLang="ko-KR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 Allocated]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6300192" y="4391899"/>
            <a:ext cx="29523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[Page 2 of PT: Not Allocated]</a:t>
            </a:r>
          </a:p>
        </p:txBody>
      </p:sp>
      <p:grpSp>
        <p:nvGrpSpPr>
          <p:cNvPr id="10" name="그룹 9"/>
          <p:cNvGrpSpPr/>
          <p:nvPr/>
        </p:nvGrpSpPr>
        <p:grpSpPr>
          <a:xfrm>
            <a:off x="5486047" y="3518856"/>
            <a:ext cx="984379" cy="1432978"/>
            <a:chOff x="6081232" y="3909161"/>
            <a:chExt cx="984379" cy="1432978"/>
          </a:xfrm>
        </p:grpSpPr>
        <p:cxnSp>
          <p:nvCxnSpPr>
            <p:cNvPr id="136" name="직선 연결선 135"/>
            <p:cNvCxnSpPr/>
            <p:nvPr/>
          </p:nvCxnSpPr>
          <p:spPr>
            <a:xfrm>
              <a:off x="6568243" y="5332614"/>
              <a:ext cx="497368" cy="0"/>
            </a:xfrm>
            <a:prstGeom prst="line">
              <a:avLst/>
            </a:prstGeom>
            <a:ln w="127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직선 연결선 136"/>
            <p:cNvCxnSpPr/>
            <p:nvPr/>
          </p:nvCxnSpPr>
          <p:spPr>
            <a:xfrm>
              <a:off x="6081232" y="3909161"/>
              <a:ext cx="48200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직선 연결선 152"/>
            <p:cNvCxnSpPr/>
            <p:nvPr/>
          </p:nvCxnSpPr>
          <p:spPr>
            <a:xfrm>
              <a:off x="6563232" y="3909161"/>
              <a:ext cx="0" cy="1432978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59" name="표 158"/>
          <p:cNvGraphicFramePr>
            <a:graphicFrameLocks noGrp="1"/>
          </p:cNvGraphicFramePr>
          <p:nvPr>
            <p:extLst/>
          </p:nvPr>
        </p:nvGraphicFramePr>
        <p:xfrm>
          <a:off x="6587257" y="4843616"/>
          <a:ext cx="1636997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191"/>
                <a:gridCol w="504056"/>
                <a:gridCol w="900750"/>
              </a:tblGrid>
              <a:tr h="1946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46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46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rw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86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46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rw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15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0" name="TextBox 159"/>
          <p:cNvSpPr txBox="1"/>
          <p:nvPr/>
        </p:nvSpPr>
        <p:spPr>
          <a:xfrm rot="16200000">
            <a:off x="8013564" y="5236469"/>
            <a:ext cx="8130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PFN204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50" name="직선 연결선 49"/>
          <p:cNvCxnSpPr/>
          <p:nvPr/>
        </p:nvCxnSpPr>
        <p:spPr>
          <a:xfrm>
            <a:off x="6456167" y="3660062"/>
            <a:ext cx="2062015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>
            <a:off x="6451650" y="4248491"/>
            <a:ext cx="2062015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>
            <a:off x="6455625" y="4830306"/>
            <a:ext cx="2062015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>
            <a:off x="559776" y="5730149"/>
            <a:ext cx="2001371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/>
        </p:nvCxnSpPr>
        <p:spPr>
          <a:xfrm>
            <a:off x="6476964" y="2564904"/>
            <a:ext cx="2001371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>
            <a:off x="6476376" y="5949280"/>
            <a:ext cx="2062015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직사각형 72"/>
          <p:cNvSpPr/>
          <p:nvPr/>
        </p:nvSpPr>
        <p:spPr>
          <a:xfrm>
            <a:off x="4035606" y="1419865"/>
            <a:ext cx="1779910" cy="28455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noAutofit/>
          </a:bodyPr>
          <a:lstStyle/>
          <a:p>
            <a:pPr algn="ctr"/>
            <a:r>
              <a:rPr lang="en-US" altLang="ko-KR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200</a:t>
            </a:r>
            <a:endParaRPr lang="ko-KR" altLang="en-US" sz="140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421933" y="1369343"/>
            <a:ext cx="646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PBTR</a:t>
            </a:r>
            <a:endParaRPr lang="ko-KR" altLang="en-US" sz="16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267288" y="6093296"/>
            <a:ext cx="6329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Linear (Left) And Multi-Level (Right) Page Tables</a:t>
            </a:r>
            <a:endParaRPr lang="ko-KR" altLang="en-US" b="1" dirty="0"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7054285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Multi-level Page </a:t>
            </a:r>
            <a:r>
              <a:rPr lang="en-US" altLang="ko-KR" dirty="0" smtClean="0"/>
              <a:t>Tables: Page directory entries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The page directory contains one entry per page of the page table.</a:t>
            </a:r>
          </a:p>
          <a:p>
            <a:pPr lvl="1"/>
            <a:r>
              <a:rPr lang="en-US" altLang="ko-KR" dirty="0" smtClean="0"/>
              <a:t>It consists of a number of</a:t>
            </a:r>
            <a:r>
              <a:rPr lang="en-US" altLang="ko-KR" dirty="0" smtClean="0">
                <a:solidFill>
                  <a:schemeClr val="accent6"/>
                </a:solidFill>
              </a:rPr>
              <a:t> page directory entries(</a:t>
            </a:r>
            <a:r>
              <a:rPr lang="en-US" altLang="ko-KR" dirty="0" err="1" smtClean="0">
                <a:solidFill>
                  <a:schemeClr val="accent6"/>
                </a:solidFill>
              </a:rPr>
              <a:t>PDE</a:t>
            </a:r>
            <a:r>
              <a:rPr lang="en-US" altLang="ko-KR" dirty="0" smtClean="0">
                <a:solidFill>
                  <a:schemeClr val="accent6"/>
                </a:solidFill>
              </a:rPr>
              <a:t>).</a:t>
            </a:r>
          </a:p>
          <a:p>
            <a:r>
              <a:rPr lang="en-US" altLang="ko-KR" dirty="0" err="1" smtClean="0"/>
              <a:t>PDE</a:t>
            </a:r>
            <a:r>
              <a:rPr lang="en-US" altLang="ko-KR" dirty="0" smtClean="0"/>
              <a:t> has a valid bit and page frame number(</a:t>
            </a:r>
            <a:r>
              <a:rPr lang="en-US" altLang="ko-KR" dirty="0" err="1" smtClean="0"/>
              <a:t>PFN</a:t>
            </a:r>
            <a:r>
              <a:rPr lang="en-US" altLang="ko-KR" dirty="0" smtClean="0"/>
              <a:t>).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12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388738"/>
      </p:ext>
    </p:extLst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Multi-level Page </a:t>
            </a:r>
            <a:r>
              <a:rPr lang="en-US" altLang="ko-KR" dirty="0" smtClean="0"/>
              <a:t>Tables: Advantage &amp; Disadvantage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Advantage</a:t>
            </a:r>
          </a:p>
          <a:p>
            <a:pPr lvl="1"/>
            <a:r>
              <a:rPr lang="en-US" altLang="ko-KR" dirty="0" smtClean="0"/>
              <a:t>Only allocates page-table space in proportion to the amount of address space you are using.</a:t>
            </a:r>
          </a:p>
          <a:p>
            <a:pPr lvl="1"/>
            <a:r>
              <a:rPr lang="en-US" altLang="ko-KR" dirty="0" smtClean="0"/>
              <a:t>The OS can grab the next free page when it needs to allocate or grow a page table.</a:t>
            </a: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Disadvantage</a:t>
            </a:r>
          </a:p>
          <a:p>
            <a:pPr lvl="1"/>
            <a:r>
              <a:rPr lang="en-US" altLang="ko-KR" dirty="0"/>
              <a:t>M</a:t>
            </a:r>
            <a:r>
              <a:rPr lang="en-US" altLang="ko-KR" dirty="0" smtClean="0"/>
              <a:t>ulti-level table is a small example of a </a:t>
            </a:r>
            <a:r>
              <a:rPr lang="en-US" altLang="ko-KR" dirty="0" smtClean="0">
                <a:solidFill>
                  <a:schemeClr val="accent6"/>
                </a:solidFill>
              </a:rPr>
              <a:t>time-space trade-off.</a:t>
            </a:r>
          </a:p>
          <a:p>
            <a:pPr lvl="1"/>
            <a:r>
              <a:rPr lang="en-US" altLang="ko-KR" dirty="0" smtClean="0">
                <a:solidFill>
                  <a:schemeClr val="accent6"/>
                </a:solidFill>
              </a:rPr>
              <a:t>Complexity.</a:t>
            </a:r>
          </a:p>
          <a:p>
            <a:pPr lvl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13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059622"/>
      </p:ext>
    </p:extLst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Multi-level Page Table: Level of indirection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A multi-level structure can adjust </a:t>
            </a:r>
            <a:r>
              <a:rPr lang="en-US" altLang="ko-KR" dirty="0" smtClean="0">
                <a:solidFill>
                  <a:schemeClr val="accent6"/>
                </a:solidFill>
              </a:rPr>
              <a:t>level of indirection </a:t>
            </a:r>
            <a:r>
              <a:rPr lang="en-US" altLang="ko-KR" dirty="0" smtClean="0"/>
              <a:t>through use of the page directory.</a:t>
            </a:r>
          </a:p>
          <a:p>
            <a:pPr lvl="1"/>
            <a:r>
              <a:rPr lang="en-US" altLang="ko-KR" dirty="0"/>
              <a:t>I</a:t>
            </a:r>
            <a:r>
              <a:rPr lang="en-US" altLang="ko-KR" dirty="0" smtClean="0"/>
              <a:t>ndirection place page-table pages wherever we would like in physical memory.</a:t>
            </a:r>
          </a:p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14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159259"/>
      </p:ext>
    </p:extLst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내용 개체 틀 2"/>
          <p:cNvSpPr txBox="1">
            <a:spLocks/>
          </p:cNvSpPr>
          <p:nvPr/>
        </p:nvSpPr>
        <p:spPr bwMode="auto">
          <a:xfrm>
            <a:off x="214313" y="880070"/>
            <a:ext cx="8786812" cy="4205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"/>
              <a:defRPr kumimoji="1" sz="2000" b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742950" indent="-28575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itchFamily="2" charset="2"/>
              <a:buChar char=""/>
              <a:defRPr kumimoji="1" sz="1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"/>
              <a:defRPr kumimoji="1" sz="1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"/>
              <a:defRPr kumimoji="1" sz="1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Font typeface="Wingdings" pitchFamily="2" charset="2"/>
              <a:buChar char=""/>
              <a:defRPr kumimoji="1" sz="1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ko-KR" dirty="0" smtClean="0">
                <a:solidFill>
                  <a:prstClr val="black"/>
                </a:solidFill>
              </a:rPr>
              <a:t>To understand the idea behind multi-level page tables better, let’s do an example.</a:t>
            </a: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 Detailed Multi-Level Example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15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4" name="내용 개체 틀 13"/>
              <p:cNvGraphicFramePr>
                <a:graphicFrameLocks noGrp="1"/>
              </p:cNvGraphicFramePr>
              <p:nvPr>
                <p:ph idx="1"/>
                <p:extLst/>
              </p:nvPr>
            </p:nvGraphicFramePr>
            <p:xfrm>
              <a:off x="3415180" y="2456567"/>
              <a:ext cx="4392488" cy="212702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96244"/>
                    <a:gridCol w="2196244"/>
                  </a:tblGrid>
                  <a:tr h="303861"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1" dirty="0" smtClean="0">
                              <a:solidFill>
                                <a:schemeClr val="bg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Flag</a:t>
                          </a:r>
                          <a:endParaRPr lang="ko-KR" altLang="en-US" sz="1200" b="1" dirty="0">
                            <a:solidFill>
                              <a:schemeClr val="bg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1" dirty="0" smtClean="0">
                              <a:solidFill>
                                <a:schemeClr val="bg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Detail</a:t>
                          </a:r>
                          <a:endParaRPr lang="ko-KR" altLang="en-US" sz="1200" b="1" dirty="0">
                            <a:solidFill>
                              <a:schemeClr val="bg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tcPr>
                    </a:tc>
                  </a:tr>
                  <a:tr h="303861"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Address</a:t>
                          </a:r>
                          <a:r>
                            <a:rPr lang="en-US" altLang="ko-KR" sz="1200" b="0" baseline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 space </a:t>
                          </a:r>
                          <a:endParaRPr lang="ko-KR" altLang="en-US" sz="1200" b="0" dirty="0">
                            <a:solidFill>
                              <a:schemeClr val="tx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16 KB</a:t>
                          </a:r>
                          <a:endParaRPr lang="ko-KR" altLang="en-US" sz="1200" b="0" dirty="0">
                            <a:solidFill>
                              <a:schemeClr val="tx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03861"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Page</a:t>
                          </a:r>
                          <a:r>
                            <a:rPr lang="en-US" altLang="ko-KR" sz="1200" b="0" baseline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 size</a:t>
                          </a:r>
                          <a:endParaRPr lang="ko-KR" altLang="en-US" sz="1200" b="0" dirty="0">
                            <a:solidFill>
                              <a:schemeClr val="tx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64</a:t>
                          </a:r>
                          <a:r>
                            <a:rPr lang="en-US" altLang="ko-KR" sz="1200" b="0" baseline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 byte </a:t>
                          </a:r>
                          <a:endParaRPr lang="ko-KR" altLang="en-US" sz="1200" b="0" dirty="0">
                            <a:solidFill>
                              <a:schemeClr val="tx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03861"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Virtual</a:t>
                          </a:r>
                          <a:r>
                            <a:rPr lang="en-US" altLang="ko-KR" sz="1200" b="0" baseline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 address</a:t>
                          </a:r>
                          <a:endParaRPr lang="ko-KR" altLang="en-US" sz="1200" b="0" dirty="0">
                            <a:solidFill>
                              <a:schemeClr val="tx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14 bit</a:t>
                          </a:r>
                          <a:endParaRPr lang="ko-KR" altLang="en-US" sz="1200" b="0" dirty="0">
                            <a:solidFill>
                              <a:schemeClr val="tx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03861"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0" dirty="0" err="1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VPN</a:t>
                          </a:r>
                          <a:endParaRPr lang="ko-KR" altLang="en-US" sz="1200" b="0" dirty="0">
                            <a:solidFill>
                              <a:schemeClr val="tx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8 bit</a:t>
                          </a:r>
                          <a:endParaRPr lang="ko-KR" altLang="en-US" sz="1200" b="0" dirty="0">
                            <a:solidFill>
                              <a:schemeClr val="tx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03861"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Offset</a:t>
                          </a:r>
                          <a:endParaRPr lang="ko-KR" altLang="en-US" sz="1200" b="0" dirty="0">
                            <a:solidFill>
                              <a:schemeClr val="tx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6 bit</a:t>
                          </a:r>
                          <a:endParaRPr lang="ko-KR" altLang="en-US" sz="1200" b="0" dirty="0">
                            <a:solidFill>
                              <a:schemeClr val="tx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03861"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Page table entry</a:t>
                          </a:r>
                          <a:endParaRPr lang="ko-KR" altLang="en-US" sz="1200" b="0" dirty="0">
                            <a:solidFill>
                              <a:schemeClr val="tx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latinLnBrk="1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altLang="ko-KR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ko-KR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altLang="ko-KR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8</m:t>
                                    </m:r>
                                  </m:sup>
                                </m:sSup>
                                <m: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(256)</m:t>
                                </m:r>
                              </m:oMath>
                            </m:oMathPara>
                          </a14:m>
                          <a:endParaRPr lang="ko-KR" altLang="en-US" sz="1200" b="0" dirty="0">
                            <a:solidFill>
                              <a:schemeClr val="tx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4" name="내용 개체 틀 1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825643583"/>
                  </p:ext>
                </p:extLst>
              </p:nvPr>
            </p:nvGraphicFramePr>
            <p:xfrm>
              <a:off x="3415180" y="2456567"/>
              <a:ext cx="4392488" cy="212702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96244"/>
                    <a:gridCol w="2196244"/>
                  </a:tblGrid>
                  <a:tr h="303861"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1" dirty="0" smtClean="0">
                              <a:solidFill>
                                <a:schemeClr val="bg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Flag</a:t>
                          </a:r>
                          <a:endParaRPr lang="ko-KR" altLang="en-US" sz="1200" b="1" dirty="0">
                            <a:solidFill>
                              <a:schemeClr val="bg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1" dirty="0" smtClean="0">
                              <a:solidFill>
                                <a:schemeClr val="bg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Detail</a:t>
                          </a:r>
                          <a:endParaRPr lang="ko-KR" altLang="en-US" sz="1200" b="1" dirty="0">
                            <a:solidFill>
                              <a:schemeClr val="bg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tcPr>
                    </a:tc>
                  </a:tr>
                  <a:tr h="303861"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Address</a:t>
                          </a:r>
                          <a:r>
                            <a:rPr lang="en-US" altLang="ko-KR" sz="1200" b="0" baseline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 space </a:t>
                          </a:r>
                          <a:endParaRPr lang="ko-KR" altLang="en-US" sz="1200" b="0" dirty="0">
                            <a:solidFill>
                              <a:schemeClr val="tx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16 KB</a:t>
                          </a:r>
                          <a:endParaRPr lang="ko-KR" altLang="en-US" sz="1200" b="0" dirty="0">
                            <a:solidFill>
                              <a:schemeClr val="tx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03861"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Page</a:t>
                          </a:r>
                          <a:r>
                            <a:rPr lang="en-US" altLang="ko-KR" sz="1200" b="0" baseline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 size</a:t>
                          </a:r>
                          <a:endParaRPr lang="ko-KR" altLang="en-US" sz="1200" b="0" dirty="0">
                            <a:solidFill>
                              <a:schemeClr val="tx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64</a:t>
                          </a:r>
                          <a:r>
                            <a:rPr lang="en-US" altLang="ko-KR" sz="1200" b="0" baseline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 byte </a:t>
                          </a:r>
                          <a:endParaRPr lang="ko-KR" altLang="en-US" sz="1200" b="0" dirty="0">
                            <a:solidFill>
                              <a:schemeClr val="tx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03861"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Virtual</a:t>
                          </a:r>
                          <a:r>
                            <a:rPr lang="en-US" altLang="ko-KR" sz="1200" b="0" baseline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 address</a:t>
                          </a:r>
                          <a:endParaRPr lang="ko-KR" altLang="en-US" sz="1200" b="0" dirty="0">
                            <a:solidFill>
                              <a:schemeClr val="tx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14 bit</a:t>
                          </a:r>
                          <a:endParaRPr lang="ko-KR" altLang="en-US" sz="1200" b="0" dirty="0">
                            <a:solidFill>
                              <a:schemeClr val="tx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03861"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0" dirty="0" err="1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VPN</a:t>
                          </a:r>
                          <a:endParaRPr lang="ko-KR" altLang="en-US" sz="1200" b="0" dirty="0">
                            <a:solidFill>
                              <a:schemeClr val="tx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8 bit</a:t>
                          </a:r>
                          <a:endParaRPr lang="ko-KR" altLang="en-US" sz="1200" b="0" dirty="0">
                            <a:solidFill>
                              <a:schemeClr val="tx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03861"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Offset</a:t>
                          </a:r>
                          <a:endParaRPr lang="ko-KR" altLang="en-US" sz="1200" b="0" dirty="0">
                            <a:solidFill>
                              <a:schemeClr val="tx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6 bit</a:t>
                          </a:r>
                          <a:endParaRPr lang="ko-KR" altLang="en-US" sz="1200" b="0" dirty="0">
                            <a:solidFill>
                              <a:schemeClr val="tx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03861">
                    <a:tc>
                      <a:txBody>
                        <a:bodyPr/>
                        <a:lstStyle/>
                        <a:p>
                          <a:pPr algn="l" latinLnBrk="1"/>
                          <a:r>
                            <a:rPr lang="en-US" altLang="ko-KR" sz="1200" b="0" dirty="0" smtClean="0">
                              <a:solidFill>
                                <a:schemeClr val="tx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Page table entry</a:t>
                          </a:r>
                          <a:endParaRPr lang="ko-KR" altLang="en-US" sz="1200" b="0" dirty="0">
                            <a:solidFill>
                              <a:schemeClr val="tx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00278" t="-600000" b="-600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9" name="표 8"/>
          <p:cNvGraphicFramePr>
            <a:graphicFrameLocks noGrp="1"/>
          </p:cNvGraphicFramePr>
          <p:nvPr>
            <p:extLst/>
          </p:nvPr>
        </p:nvGraphicFramePr>
        <p:xfrm>
          <a:off x="1934694" y="2207330"/>
          <a:ext cx="1152128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code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code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(free)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(free)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heap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heap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(free)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(free)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stack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stack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415180" y="4645963"/>
            <a:ext cx="4104456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 16-KB Address Space With 64-byte Pages</a:t>
            </a:r>
            <a:endParaRPr lang="en-US" sz="14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10924" y="2285089"/>
            <a:ext cx="91884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0000 0000</a:t>
            </a:r>
          </a:p>
          <a:p>
            <a:endParaRPr lang="ko-KR" altLang="en-US" sz="10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10923" y="2492838"/>
            <a:ext cx="91884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0000 0001</a:t>
            </a:r>
          </a:p>
          <a:p>
            <a:r>
              <a:rPr lang="en-US" altLang="ko-KR" sz="10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       ...</a:t>
            </a:r>
            <a:endParaRPr lang="ko-KR" altLang="en-US" sz="10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0924" y="4661353"/>
            <a:ext cx="9188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1111 1111</a:t>
            </a:r>
          </a:p>
        </p:txBody>
      </p:sp>
      <p:graphicFrame>
        <p:nvGraphicFramePr>
          <p:cNvPr id="17" name="표 16"/>
          <p:cNvGraphicFramePr>
            <a:graphicFrameLocks noGrp="1"/>
          </p:cNvGraphicFramePr>
          <p:nvPr>
            <p:extLst/>
          </p:nvPr>
        </p:nvGraphicFramePr>
        <p:xfrm>
          <a:off x="1123152" y="5446968"/>
          <a:ext cx="645604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565"/>
                <a:gridCol w="464727"/>
                <a:gridCol w="461146"/>
                <a:gridCol w="461146"/>
                <a:gridCol w="461146"/>
                <a:gridCol w="461146"/>
                <a:gridCol w="461146"/>
                <a:gridCol w="461146"/>
                <a:gridCol w="461146"/>
                <a:gridCol w="461146"/>
                <a:gridCol w="461146"/>
                <a:gridCol w="461146"/>
                <a:gridCol w="461146"/>
                <a:gridCol w="461146"/>
              </a:tblGrid>
              <a:tr h="28803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13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12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10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9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8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7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6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5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4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3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2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698066" y="5951025"/>
            <a:ext cx="5581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VPN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12160" y="5912094"/>
            <a:ext cx="7104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Offset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 flipH="1">
            <a:off x="1128177" y="5805264"/>
            <a:ext cx="1" cy="212441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 flipH="1">
            <a:off x="4814792" y="5801704"/>
            <a:ext cx="1" cy="212441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1147226" y="5907924"/>
            <a:ext cx="3659846" cy="3560"/>
          </a:xfrm>
          <a:prstGeom prst="line">
            <a:avLst/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>
            <a:off x="4830076" y="5912094"/>
            <a:ext cx="2766260" cy="0"/>
          </a:xfrm>
          <a:prstGeom prst="line">
            <a:avLst/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/>
          <p:nvPr/>
        </p:nvCxnSpPr>
        <p:spPr>
          <a:xfrm flipH="1">
            <a:off x="7588962" y="5805873"/>
            <a:ext cx="1" cy="212441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0358934"/>
      </p:ext>
    </p:extLst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 Detailed Multi-Level </a:t>
            </a:r>
            <a:r>
              <a:rPr lang="en-US" altLang="ko-KR" dirty="0" smtClean="0"/>
              <a:t>Example: Page Directory </a:t>
            </a:r>
            <a:r>
              <a:rPr lang="en-US" altLang="ko-KR" dirty="0" err="1" smtClean="0"/>
              <a:t>Idx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The page directory needs one entry per page of the page table</a:t>
            </a:r>
          </a:p>
          <a:p>
            <a:pPr lvl="1"/>
            <a:r>
              <a:rPr lang="en-US" altLang="ko-KR" dirty="0" smtClean="0"/>
              <a:t>it has 16 entries.</a:t>
            </a:r>
          </a:p>
          <a:p>
            <a:r>
              <a:rPr lang="en-US" altLang="ko-KR" dirty="0"/>
              <a:t>T</a:t>
            </a:r>
            <a:r>
              <a:rPr lang="en-US" altLang="ko-KR" dirty="0" smtClean="0"/>
              <a:t>he page-directory entry is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invalid</a:t>
            </a:r>
            <a:r>
              <a:rPr lang="en-US" altLang="ko-K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ko-KR" dirty="0" smtClean="0"/>
              <a:t>Raise an exception (</a:t>
            </a:r>
            <a:r>
              <a:rPr lang="en-US" altLang="ko-KR" dirty="0"/>
              <a:t>The access is </a:t>
            </a:r>
            <a:r>
              <a:rPr lang="en-US" altLang="ko-KR" dirty="0" smtClean="0"/>
              <a:t>invalid)</a:t>
            </a:r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16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96482" y="4489198"/>
            <a:ext cx="4104456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14-bits </a:t>
            </a:r>
            <a:r>
              <a:rPr lang="en-US" sz="14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V</a:t>
            </a:r>
            <a:r>
              <a:rPr lang="en-US" sz="1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irtual address</a:t>
            </a:r>
            <a:endParaRPr lang="en-US" sz="14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15" name="표 14"/>
          <p:cNvGraphicFramePr>
            <a:graphicFrameLocks noGrp="1"/>
          </p:cNvGraphicFramePr>
          <p:nvPr>
            <p:extLst/>
          </p:nvPr>
        </p:nvGraphicFramePr>
        <p:xfrm>
          <a:off x="1187624" y="3716295"/>
          <a:ext cx="645604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565"/>
                <a:gridCol w="464727"/>
                <a:gridCol w="461146"/>
                <a:gridCol w="461146"/>
                <a:gridCol w="461146"/>
                <a:gridCol w="461146"/>
                <a:gridCol w="461146"/>
                <a:gridCol w="461146"/>
                <a:gridCol w="461146"/>
                <a:gridCol w="461146"/>
                <a:gridCol w="461146"/>
                <a:gridCol w="461146"/>
                <a:gridCol w="461146"/>
                <a:gridCol w="461146"/>
              </a:tblGrid>
              <a:tr h="28803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13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12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10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9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8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7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6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5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4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3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2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762538" y="4220352"/>
            <a:ext cx="5581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VPN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76632" y="4181421"/>
            <a:ext cx="7104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Offset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 flipH="1">
            <a:off x="1192649" y="4074591"/>
            <a:ext cx="1" cy="212441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 flipH="1">
            <a:off x="4879264" y="4071031"/>
            <a:ext cx="1" cy="212441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1211698" y="4177251"/>
            <a:ext cx="3659846" cy="3560"/>
          </a:xfrm>
          <a:prstGeom prst="line">
            <a:avLst/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>
            <a:off x="4894548" y="4181421"/>
            <a:ext cx="2766260" cy="0"/>
          </a:xfrm>
          <a:prstGeom prst="line">
            <a:avLst/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 flipH="1">
            <a:off x="7653434" y="4075200"/>
            <a:ext cx="1" cy="212441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 flipH="1">
            <a:off x="1191043" y="3527448"/>
            <a:ext cx="1" cy="212441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/>
          <p:nvPr/>
        </p:nvCxnSpPr>
        <p:spPr>
          <a:xfrm flipH="1">
            <a:off x="3041621" y="3505097"/>
            <a:ext cx="1" cy="212441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>
            <a:off x="1191044" y="3602999"/>
            <a:ext cx="1850578" cy="1780"/>
          </a:xfrm>
          <a:prstGeom prst="line">
            <a:avLst/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249332" y="3296017"/>
            <a:ext cx="17340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Page Directory Index</a:t>
            </a:r>
            <a:endParaRPr lang="ko-KR" altLang="en-US" sz="12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42261926"/>
      </p:ext>
    </p:extLst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 Detailed Multi-Level </a:t>
            </a:r>
            <a:r>
              <a:rPr lang="en-US" altLang="ko-KR" dirty="0" smtClean="0"/>
              <a:t>Example: Page Table </a:t>
            </a:r>
            <a:r>
              <a:rPr lang="en-US" altLang="ko-KR" dirty="0" err="1" smtClean="0"/>
              <a:t>Idx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The </a:t>
            </a:r>
            <a:r>
              <a:rPr lang="en-US" altLang="ko-KR" dirty="0" err="1" smtClean="0"/>
              <a:t>PDE</a:t>
            </a:r>
            <a:r>
              <a:rPr lang="en-US" altLang="ko-KR" dirty="0" smtClean="0"/>
              <a:t> is valid, we have more work to do.</a:t>
            </a:r>
          </a:p>
          <a:p>
            <a:pPr lvl="1"/>
            <a:r>
              <a:rPr lang="en-US" altLang="ko-KR" dirty="0" smtClean="0"/>
              <a:t>To fetch the page table entry(</a:t>
            </a:r>
            <a:r>
              <a:rPr lang="en-US" altLang="ko-KR" dirty="0" err="1" smtClean="0"/>
              <a:t>PTE</a:t>
            </a:r>
            <a:r>
              <a:rPr lang="en-US" altLang="ko-KR" dirty="0" smtClean="0"/>
              <a:t>) from the page of the page table pointed to by this page-directory entry.</a:t>
            </a:r>
          </a:p>
          <a:p>
            <a:r>
              <a:rPr lang="en-US" altLang="ko-KR" dirty="0" smtClean="0"/>
              <a:t>This </a:t>
            </a:r>
            <a:r>
              <a:rPr lang="en-US" altLang="ko-KR" dirty="0" smtClean="0">
                <a:solidFill>
                  <a:schemeClr val="accent6"/>
                </a:solidFill>
              </a:rPr>
              <a:t>page-table index</a:t>
            </a:r>
            <a:r>
              <a:rPr lang="en-US" altLang="ko-KR" dirty="0" smtClean="0"/>
              <a:t> can then be used to index into the page table itself.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17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740498" y="4845706"/>
            <a:ext cx="4104456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14-bits </a:t>
            </a:r>
            <a:r>
              <a:rPr lang="en-US" sz="14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V</a:t>
            </a:r>
            <a:r>
              <a:rPr lang="en-US" sz="1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irtual address</a:t>
            </a:r>
            <a:endParaRPr lang="en-US" sz="14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18" name="표 17"/>
          <p:cNvGraphicFramePr>
            <a:graphicFrameLocks noGrp="1"/>
          </p:cNvGraphicFramePr>
          <p:nvPr>
            <p:extLst/>
          </p:nvPr>
        </p:nvGraphicFramePr>
        <p:xfrm>
          <a:off x="1331640" y="4072803"/>
          <a:ext cx="645604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565"/>
                <a:gridCol w="464727"/>
                <a:gridCol w="461146"/>
                <a:gridCol w="461146"/>
                <a:gridCol w="461146"/>
                <a:gridCol w="461146"/>
                <a:gridCol w="461146"/>
                <a:gridCol w="461146"/>
                <a:gridCol w="461146"/>
                <a:gridCol w="461146"/>
                <a:gridCol w="461146"/>
                <a:gridCol w="461146"/>
                <a:gridCol w="461146"/>
                <a:gridCol w="461146"/>
              </a:tblGrid>
              <a:tr h="28803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13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12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10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9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8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7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6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5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4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3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2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906554" y="4576860"/>
            <a:ext cx="5581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VPN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220648" y="4537929"/>
            <a:ext cx="7104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Offset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 flipH="1">
            <a:off x="1336665" y="4431099"/>
            <a:ext cx="1" cy="212441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 flipH="1">
            <a:off x="5023280" y="4427539"/>
            <a:ext cx="1" cy="212441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>
            <a:off x="1355714" y="4533759"/>
            <a:ext cx="3659846" cy="3560"/>
          </a:xfrm>
          <a:prstGeom prst="line">
            <a:avLst/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/>
          <p:nvPr/>
        </p:nvCxnSpPr>
        <p:spPr>
          <a:xfrm>
            <a:off x="5038564" y="4537929"/>
            <a:ext cx="2766260" cy="0"/>
          </a:xfrm>
          <a:prstGeom prst="line">
            <a:avLst/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 flipH="1">
            <a:off x="7797450" y="4431708"/>
            <a:ext cx="1" cy="212441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/>
          <p:nvPr/>
        </p:nvCxnSpPr>
        <p:spPr>
          <a:xfrm flipH="1">
            <a:off x="1335059" y="3852696"/>
            <a:ext cx="1" cy="212441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 flipH="1">
            <a:off x="3185637" y="3853790"/>
            <a:ext cx="1" cy="212441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>
            <a:off x="1335060" y="3959507"/>
            <a:ext cx="1850578" cy="1780"/>
          </a:xfrm>
          <a:prstGeom prst="line">
            <a:avLst/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403648" y="3656057"/>
            <a:ext cx="17340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Page Directory Index</a:t>
            </a:r>
            <a:endParaRPr lang="ko-KR" altLang="en-US" sz="12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30" name="직선 연결선 29"/>
          <p:cNvCxnSpPr/>
          <p:nvPr/>
        </p:nvCxnSpPr>
        <p:spPr>
          <a:xfrm>
            <a:off x="3181758" y="3961287"/>
            <a:ext cx="1850578" cy="1780"/>
          </a:xfrm>
          <a:prstGeom prst="line">
            <a:avLst/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 flipH="1">
            <a:off x="5023279" y="3847375"/>
            <a:ext cx="1" cy="212441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424574" y="3653752"/>
            <a:ext cx="14354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Page Table Index</a:t>
            </a:r>
            <a:endParaRPr lang="ko-KR" altLang="en-US" sz="12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27176811"/>
      </p:ext>
    </p:extLst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More than Two Level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In some cases, a deeper tree is possible.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18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graphicFrame>
        <p:nvGraphicFramePr>
          <p:cNvPr id="17" name="내용 개체 틀 11"/>
          <p:cNvGraphicFramePr>
            <a:graphicFrameLocks/>
          </p:cNvGraphicFramePr>
          <p:nvPr>
            <p:extLst/>
          </p:nvPr>
        </p:nvGraphicFramePr>
        <p:xfrm>
          <a:off x="827584" y="1844824"/>
          <a:ext cx="659011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/>
                <a:gridCol w="223317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84657" y="1583214"/>
            <a:ext cx="70551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 30 29 28 27 26 25 24 23 22 21 20 19 18 17 16 15 14 13 12 11 10 9  8  7  6  5  4   3   2  1   0 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21" name="내용 개체 틀 13"/>
          <p:cNvGraphicFramePr>
            <a:graphicFrameLocks/>
          </p:cNvGraphicFramePr>
          <p:nvPr>
            <p:extLst/>
          </p:nvPr>
        </p:nvGraphicFramePr>
        <p:xfrm>
          <a:off x="2267744" y="3140968"/>
          <a:ext cx="4392488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244"/>
                <a:gridCol w="2196244"/>
              </a:tblGrid>
              <a:tr h="304800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b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Flag</a:t>
                      </a:r>
                      <a:endParaRPr lang="ko-KR" altLang="en-US" sz="1400" b="0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b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Detail</a:t>
                      </a:r>
                      <a:endParaRPr lang="ko-KR" altLang="en-US" sz="1400" b="0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  <a:tr h="303861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Virtual</a:t>
                      </a:r>
                      <a:r>
                        <a:rPr lang="en-US" altLang="ko-KR" sz="1400" b="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address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30</a:t>
                      </a:r>
                      <a:r>
                        <a:rPr lang="en-US" altLang="ko-KR" sz="1400" b="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bit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3861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Page size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512 byte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3861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b="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VPN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21 bit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3861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Offset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9 bit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6084168" y="2744924"/>
            <a:ext cx="8498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offset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843808" y="2689176"/>
            <a:ext cx="8498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VPN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 flipH="1">
            <a:off x="827583" y="2204864"/>
            <a:ext cx="2" cy="540060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827583" y="2636912"/>
            <a:ext cx="4608514" cy="0"/>
          </a:xfrm>
          <a:prstGeom prst="line">
            <a:avLst/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 flipH="1">
            <a:off x="5436095" y="2204864"/>
            <a:ext cx="2" cy="540060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 flipH="1">
            <a:off x="7417814" y="2166369"/>
            <a:ext cx="2" cy="540060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>
            <a:off x="5436095" y="2636912"/>
            <a:ext cx="1981719" cy="0"/>
          </a:xfrm>
          <a:prstGeom prst="line">
            <a:avLst/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496260"/>
      </p:ext>
    </p:extLst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More than Two Level : Page Table Index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In some cases, a deeper tree is possible.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19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graphicFrame>
        <p:nvGraphicFramePr>
          <p:cNvPr id="17" name="내용 개체 틀 11"/>
          <p:cNvGraphicFramePr>
            <a:graphicFrameLocks/>
          </p:cNvGraphicFramePr>
          <p:nvPr>
            <p:extLst/>
          </p:nvPr>
        </p:nvGraphicFramePr>
        <p:xfrm>
          <a:off x="827584" y="1844824"/>
          <a:ext cx="659011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/>
                <a:gridCol w="223317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84657" y="1583214"/>
            <a:ext cx="70551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 30 29 28 27 26 25 24 23 22 21 20 19 18 17 16 15 14 13 12 11 10 9  8  7  6  5  4   3   2  1   0 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84168" y="2744924"/>
            <a:ext cx="8498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offset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21" name="내용 개체 틀 13"/>
          <p:cNvGraphicFramePr>
            <a:graphicFrameLocks/>
          </p:cNvGraphicFramePr>
          <p:nvPr>
            <p:extLst/>
          </p:nvPr>
        </p:nvGraphicFramePr>
        <p:xfrm>
          <a:off x="2267744" y="3140968"/>
          <a:ext cx="439248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244"/>
                <a:gridCol w="2196244"/>
              </a:tblGrid>
              <a:tr h="304800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b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Flag</a:t>
                      </a:r>
                      <a:endParaRPr lang="ko-KR" altLang="en-US" sz="1400" b="0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b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Detail</a:t>
                      </a:r>
                      <a:endParaRPr lang="ko-KR" altLang="en-US" sz="1400" b="0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  <a:tr h="303861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Virtual</a:t>
                      </a:r>
                      <a:r>
                        <a:rPr lang="en-US" altLang="ko-KR" sz="1400" b="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address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30</a:t>
                      </a:r>
                      <a:r>
                        <a:rPr lang="en-US" altLang="ko-KR" sz="1400" b="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bit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3861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Page size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512 byte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3861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b="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VPN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21 bit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3861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Offset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9 bit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3861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Page entry per page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128 </a:t>
                      </a:r>
                      <a:r>
                        <a:rPr lang="en-US" altLang="ko-KR" sz="1400" b="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PTEs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2843808" y="2689176"/>
            <a:ext cx="8498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VPN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092280" y="4614623"/>
                <a:ext cx="13681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ko-K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altLang="ko-K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ko-KR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altLang="ko-KR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en-US" altLang="ko-KR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128=7</m:t>
                          </m:r>
                        </m:e>
                      </m:func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  <a:latin typeface="맑은 고딕" pitchFamily="50" charset="-127"/>
                  <a:ea typeface="맑은 고딕" pitchFamily="50" charset="-127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2280" y="4614623"/>
                <a:ext cx="1368152" cy="369332"/>
              </a:xfrm>
              <a:prstGeom prst="rect">
                <a:avLst/>
              </a:prstGeom>
              <a:blipFill rotWithShape="1">
                <a:blip r:embed="rId2"/>
                <a:stretch>
                  <a:fillRect l="-889" r="-4444" b="-14754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직선 연결선 7"/>
          <p:cNvCxnSpPr/>
          <p:nvPr/>
        </p:nvCxnSpPr>
        <p:spPr>
          <a:xfrm>
            <a:off x="6012160" y="4799289"/>
            <a:ext cx="1080120" cy="0"/>
          </a:xfrm>
          <a:prstGeom prst="line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947558" y="2336393"/>
            <a:ext cx="1613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solidFill>
                  <a:srgbClr val="F79646"/>
                </a:solidFill>
                <a:latin typeface="맑은 고딕" pitchFamily="50" charset="-127"/>
                <a:ea typeface="맑은 고딕" pitchFamily="50" charset="-127"/>
              </a:rPr>
              <a:t>Page Table Index</a:t>
            </a:r>
            <a:endParaRPr lang="ko-KR" altLang="en-US" sz="1200" b="1" dirty="0">
              <a:solidFill>
                <a:srgbClr val="F79646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458403" y="2305627"/>
            <a:ext cx="1764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Page Directory Index</a:t>
            </a:r>
            <a:endParaRPr lang="ko-KR" altLang="en-US" sz="12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7" name="직선 연결선 26"/>
          <p:cNvCxnSpPr/>
          <p:nvPr/>
        </p:nvCxnSpPr>
        <p:spPr>
          <a:xfrm flipH="1">
            <a:off x="827583" y="2204864"/>
            <a:ext cx="2" cy="540060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>
            <a:off x="827583" y="2636912"/>
            <a:ext cx="4608514" cy="0"/>
          </a:xfrm>
          <a:prstGeom prst="line">
            <a:avLst/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 flipH="1">
            <a:off x="5436095" y="2204864"/>
            <a:ext cx="2" cy="540060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 flipH="1">
            <a:off x="7417814" y="2166369"/>
            <a:ext cx="2" cy="540060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>
            <a:off x="5436095" y="2636912"/>
            <a:ext cx="1981719" cy="0"/>
          </a:xfrm>
          <a:prstGeom prst="line">
            <a:avLst/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 flipH="1">
            <a:off x="3923926" y="2204864"/>
            <a:ext cx="2" cy="371085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>
            <a:off x="827585" y="2349674"/>
            <a:ext cx="3096341" cy="0"/>
          </a:xfrm>
          <a:prstGeom prst="line">
            <a:avLst/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>
            <a:off x="3931847" y="2349674"/>
            <a:ext cx="1496329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1328218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67192"/>
            <a:ext cx="8786812" cy="5501258"/>
          </a:xfrm>
        </p:spPr>
        <p:txBody>
          <a:bodyPr/>
          <a:lstStyle/>
          <a:p>
            <a:r>
              <a:rPr lang="en-US" altLang="ko-KR" dirty="0"/>
              <a:t>We usually have one page table for every process in the </a:t>
            </a:r>
            <a:r>
              <a:rPr lang="en-US" altLang="ko-KR" dirty="0" smtClean="0"/>
              <a:t>system.</a:t>
            </a:r>
          </a:p>
          <a:p>
            <a:pPr lvl="1"/>
            <a:r>
              <a:rPr lang="en-US" altLang="ko-KR" dirty="0" smtClean="0"/>
              <a:t>Assume </a:t>
            </a:r>
            <a:r>
              <a:rPr lang="en-US" altLang="ko-KR" dirty="0"/>
              <a:t>that 32-bit address space with 4KB pages and 4-byte page-table entry.</a:t>
            </a:r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Paging</a:t>
            </a:r>
            <a:r>
              <a:rPr lang="en-US" altLang="ko-KR" dirty="0" smtClean="0"/>
              <a:t>: Linear </a:t>
            </a:r>
            <a:r>
              <a:rPr lang="en-US" altLang="ko-KR" dirty="0"/>
              <a:t>Tables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2142095" y="4797152"/>
                <a:ext cx="4950185" cy="4835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600" b="1" dirty="0" smtClean="0">
                    <a:solidFill>
                      <a:srgbClr val="FF0000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Page table size = </a:t>
                </a:r>
                <a:r>
                  <a:rPr lang="en-US" altLang="ko-KR" sz="16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ko-KR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sz="16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e>
                          <m:sup>
                            <m:r>
                              <a:rPr lang="en-US" altLang="ko-KR" sz="16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𝟑𝟐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altLang="ko-KR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sz="16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e>
                          <m:sup>
                            <m:r>
                              <a:rPr lang="en-US" altLang="ko-KR" sz="16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𝟏𝟐</m:t>
                            </m:r>
                          </m:sup>
                        </m:sSup>
                      </m:den>
                    </m:f>
                    <m:r>
                      <a:rPr lang="en-US" altLang="ko-KR" sz="1600" b="1" i="1" smtClean="0">
                        <a:solidFill>
                          <a:srgbClr val="FF0000"/>
                        </a:solidFill>
                        <a:latin typeface="Cambria Math"/>
                      </a:rPr>
                      <m:t>∗</m:t>
                    </m:r>
                    <m:r>
                      <a:rPr lang="en-US" altLang="ko-KR" sz="1600" b="1" i="1" smtClean="0">
                        <a:solidFill>
                          <a:srgbClr val="FF0000"/>
                        </a:solidFill>
                        <a:latin typeface="Cambria Math"/>
                      </a:rPr>
                      <m:t>𝟒</m:t>
                    </m:r>
                    <m:r>
                      <a:rPr lang="en-US" altLang="ko-KR" sz="1600" b="1" i="1" smtClean="0">
                        <a:solidFill>
                          <a:srgbClr val="FF0000"/>
                        </a:solidFill>
                        <a:latin typeface="Cambria Math"/>
                      </a:rPr>
                      <m:t>𝑩𝒚𝒕𝒆</m:t>
                    </m:r>
                    <m:r>
                      <a:rPr lang="en-US" altLang="ko-KR" sz="1600" b="1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en-US" altLang="ko-KR" sz="1600" b="1" i="1" smtClean="0">
                        <a:solidFill>
                          <a:srgbClr val="FF0000"/>
                        </a:solidFill>
                        <a:latin typeface="Cambria Math"/>
                      </a:rPr>
                      <m:t>𝟒</m:t>
                    </m:r>
                    <m:r>
                      <a:rPr lang="en-US" altLang="ko-KR" sz="1600" b="1" i="1" smtClean="0">
                        <a:solidFill>
                          <a:srgbClr val="FF0000"/>
                        </a:solidFill>
                        <a:latin typeface="Cambria Math"/>
                      </a:rPr>
                      <m:t>𝑴𝑩</m:t>
                    </m:r>
                    <m:r>
                      <a:rPr lang="en-US" altLang="ko-KR" sz="1600" b="1" smtClean="0">
                        <a:solidFill>
                          <a:srgbClr val="FF0000"/>
                        </a:solidFill>
                        <a:latin typeface="Cambria Math"/>
                      </a:rPr>
                      <m:t>𝐲𝐭𝐞</m:t>
                    </m:r>
                  </m:oMath>
                </a14:m>
                <a:endParaRPr lang="ko-KR" altLang="en-US" sz="1600" b="1" dirty="0">
                  <a:solidFill>
                    <a:srgbClr val="FF0000"/>
                  </a:solidFill>
                  <a:latin typeface="맑은 고딕" pitchFamily="50" charset="-127"/>
                  <a:ea typeface="맑은 고딕" pitchFamily="50" charset="-127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2095" y="4797152"/>
                <a:ext cx="4950185" cy="483530"/>
              </a:xfrm>
              <a:prstGeom prst="rect">
                <a:avLst/>
              </a:prstGeom>
              <a:blipFill rotWithShape="1">
                <a:blip r:embed="rId3"/>
                <a:stretch>
                  <a:fillRect l="-616" b="-379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1" name="그룹 30"/>
          <p:cNvGrpSpPr/>
          <p:nvPr/>
        </p:nvGrpSpPr>
        <p:grpSpPr>
          <a:xfrm>
            <a:off x="4499992" y="2579418"/>
            <a:ext cx="1755379" cy="1963961"/>
            <a:chOff x="3320677" y="1195118"/>
            <a:chExt cx="1755379" cy="1963961"/>
          </a:xfrm>
        </p:grpSpPr>
        <p:sp>
          <p:nvSpPr>
            <p:cNvPr id="32" name="직사각형 31"/>
            <p:cNvSpPr/>
            <p:nvPr/>
          </p:nvSpPr>
          <p:spPr>
            <a:xfrm>
              <a:off x="3608709" y="1195118"/>
              <a:ext cx="1080120" cy="165618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252000" rtlCol="0" anchor="ctr"/>
            <a:lstStyle/>
            <a:p>
              <a:pPr algn="ctr"/>
              <a:endParaRPr lang="ko-KR" altLang="en-US" sz="1600" dirty="0" smtClean="0">
                <a:solidFill>
                  <a:srgbClr val="00B050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3654900" y="1267126"/>
              <a:ext cx="972108" cy="28803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2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Page 0</a:t>
              </a:r>
              <a:endParaRPr lang="ko-KR" altLang="en-US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662788" y="1594233"/>
              <a:ext cx="972108" cy="28803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2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Page 1</a:t>
              </a:r>
              <a:endParaRPr lang="ko-KR" altLang="en-US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3662788" y="1936636"/>
              <a:ext cx="972108" cy="28803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2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Page 2</a:t>
              </a:r>
              <a:endParaRPr lang="ko-KR" altLang="en-US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320677" y="2851302"/>
              <a:ext cx="1755379" cy="307777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Physical Memory</a:t>
              </a:r>
              <a:endParaRPr lang="en-US" sz="14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3667699" y="2492775"/>
              <a:ext cx="972108" cy="28803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2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Page n</a:t>
              </a:r>
              <a:endParaRPr lang="ko-KR" altLang="en-US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990090" y="2154221"/>
              <a:ext cx="1058779" cy="338554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…</a:t>
              </a:r>
              <a:endParaRPr lang="en-US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sp>
        <p:nvSpPr>
          <p:cNvPr id="39" name="직사각형 38"/>
          <p:cNvSpPr/>
          <p:nvPr/>
        </p:nvSpPr>
        <p:spPr>
          <a:xfrm>
            <a:off x="2825663" y="2565662"/>
            <a:ext cx="1080120" cy="165618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 smtClean="0">
              <a:solidFill>
                <a:srgbClr val="00B050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2826711" y="2568556"/>
            <a:ext cx="1080119" cy="230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entry</a:t>
            </a:r>
            <a:endParaRPr lang="ko-KR" altLang="en-US" sz="120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07044" y="3395716"/>
            <a:ext cx="1058779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…</a:t>
            </a:r>
            <a:endParaRPr lang="en-US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2826711" y="2798756"/>
            <a:ext cx="1080119" cy="230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entry</a:t>
            </a:r>
            <a:endParaRPr lang="ko-KR" altLang="en-US" sz="120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2826711" y="3014780"/>
            <a:ext cx="1080119" cy="230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entry</a:t>
            </a:r>
            <a:endParaRPr lang="ko-KR" altLang="en-US" sz="120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2826712" y="4008716"/>
            <a:ext cx="1080119" cy="230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entry</a:t>
            </a:r>
            <a:endParaRPr lang="ko-KR" altLang="en-US" sz="120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510444" y="4238916"/>
            <a:ext cx="1755379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Page Table of</a:t>
            </a:r>
          </a:p>
          <a:p>
            <a:pPr algn="ctr"/>
            <a:r>
              <a:rPr lang="en-US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Process A</a:t>
            </a:r>
            <a:endParaRPr lang="en-US" sz="14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2267744" y="2556023"/>
            <a:ext cx="504056" cy="232368"/>
          </a:xfrm>
          <a:prstGeom prst="rect">
            <a:avLst/>
          </a:prstGeom>
          <a:noFill/>
          <a:ln w="12700"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4B</a:t>
            </a:r>
            <a:endParaRPr lang="ko-KR" altLang="en-US" sz="120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3947054" y="2664304"/>
            <a:ext cx="1080119" cy="230200"/>
          </a:xfrm>
          <a:prstGeom prst="rect">
            <a:avLst/>
          </a:prstGeom>
          <a:noFill/>
          <a:ln w="12700"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 err="1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4</a:t>
            </a:r>
            <a:r>
              <a:rPr lang="en-US" altLang="ko-KR" sz="1200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KB</a:t>
            </a:r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 </a:t>
            </a:r>
          </a:p>
        </p:txBody>
      </p:sp>
      <p:sp>
        <p:nvSpPr>
          <p:cNvPr id="26" name="모서리가 둥근 직사각형 25"/>
          <p:cNvSpPr/>
          <p:nvPr/>
        </p:nvSpPr>
        <p:spPr>
          <a:xfrm>
            <a:off x="683568" y="5517231"/>
            <a:ext cx="7539501" cy="693369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accent6">
                <a:lumMod val="5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algn="ctr"/>
            <a:r>
              <a:rPr lang="en-US" altLang="ko-KR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Page table are </a:t>
            </a:r>
            <a:r>
              <a:rPr lang="en-US" altLang="ko-KR" b="1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too big </a:t>
            </a:r>
            <a:r>
              <a:rPr lang="en-US" altLang="ko-KR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and thus consume too much memory. </a:t>
            </a:r>
          </a:p>
        </p:txBody>
      </p:sp>
      <p:cxnSp>
        <p:nvCxnSpPr>
          <p:cNvPr id="11" name="직선 연결선 10"/>
          <p:cNvCxnSpPr/>
          <p:nvPr/>
        </p:nvCxnSpPr>
        <p:spPr>
          <a:xfrm>
            <a:off x="2555776" y="2565662"/>
            <a:ext cx="270936" cy="0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2699792" y="2568556"/>
            <a:ext cx="0" cy="229780"/>
          </a:xfrm>
          <a:prstGeom prst="line">
            <a:avLst/>
          </a:prstGeom>
          <a:ln w="12700">
            <a:solidFill>
              <a:schemeClr val="tx1"/>
            </a:solidFill>
            <a:headEnd type="stealth" w="med" len="med"/>
            <a:tailEnd type="stealth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>
            <a:off x="2554727" y="2798756"/>
            <a:ext cx="270936" cy="0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>
            <a:off x="4572216" y="2667884"/>
            <a:ext cx="270936" cy="0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>
            <a:off x="4716232" y="2670778"/>
            <a:ext cx="0" cy="229780"/>
          </a:xfrm>
          <a:prstGeom prst="line">
            <a:avLst/>
          </a:prstGeom>
          <a:ln w="12700">
            <a:solidFill>
              <a:schemeClr val="tx1"/>
            </a:solidFill>
            <a:headEnd type="stealth" w="med" len="med"/>
            <a:tailEnd type="stealth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/>
        </p:nvCxnSpPr>
        <p:spPr>
          <a:xfrm>
            <a:off x="4571167" y="2900978"/>
            <a:ext cx="270936" cy="0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5970435"/>
      </p:ext>
    </p:extLst>
  </p:cSld>
  <p:clrMapOvr>
    <a:masterClrMapping/>
  </p:clrMapOvr>
  <p:transition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More than Two Level : Page Directory</a:t>
            </a:r>
            <a:endParaRPr lang="ko-KR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ko-KR" dirty="0" smtClean="0"/>
                  <a:t>If our page directory has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altLang="ko-KR" b="0" i="1" smtClean="0">
                            <a:latin typeface="Cambria Math"/>
                          </a:rPr>
                          <m:t>14</m:t>
                        </m:r>
                      </m:sup>
                    </m:sSup>
                  </m:oMath>
                </a14:m>
                <a:r>
                  <a:rPr lang="en-US" altLang="ko-KR" dirty="0" smtClean="0"/>
                  <a:t>entries, it spans not one page but 128.</a:t>
                </a:r>
              </a:p>
              <a:p>
                <a:r>
                  <a:rPr lang="en-US" altLang="ko-KR" dirty="0" smtClean="0"/>
                  <a:t>To remedy this problem, we build a </a:t>
                </a:r>
                <a:r>
                  <a:rPr lang="en-US" altLang="ko-KR" dirty="0" smtClean="0">
                    <a:solidFill>
                      <a:schemeClr val="accent6"/>
                    </a:solidFill>
                  </a:rPr>
                  <a:t>further level </a:t>
                </a:r>
                <a:r>
                  <a:rPr lang="en-US" altLang="ko-KR" dirty="0" smtClean="0"/>
                  <a:t>of the tree, by splitting the page directory itself into multiple pages of the page directory.</a:t>
                </a:r>
              </a:p>
              <a:p>
                <a:endParaRPr lang="ko-KR" altLang="en-US" dirty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20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graphicFrame>
        <p:nvGraphicFramePr>
          <p:cNvPr id="17" name="내용 개체 틀 11"/>
          <p:cNvGraphicFramePr>
            <a:graphicFrameLocks/>
          </p:cNvGraphicFramePr>
          <p:nvPr>
            <p:extLst/>
          </p:nvPr>
        </p:nvGraphicFramePr>
        <p:xfrm>
          <a:off x="1042066" y="3426018"/>
          <a:ext cx="659011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/>
                <a:gridCol w="223317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799139" y="3164408"/>
            <a:ext cx="70551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 30 29 28 27 26 25 24 23 22 21 20 19 18 17 16 15 14 13 12 11 10 9  8  7  6  5  4   3   2  1   0 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298650" y="4326118"/>
            <a:ext cx="8498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offset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58290" y="4270369"/>
            <a:ext cx="8498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VPN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115616" y="3944089"/>
            <a:ext cx="13970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 err="1" smtClean="0">
                <a:solidFill>
                  <a:srgbClr val="F79646"/>
                </a:solidFill>
                <a:latin typeface="맑은 고딕" pitchFamily="50" charset="-127"/>
                <a:ea typeface="맑은 고딕" pitchFamily="50" charset="-127"/>
              </a:rPr>
              <a:t>PD</a:t>
            </a:r>
            <a:r>
              <a:rPr lang="en-US" altLang="ko-KR" sz="1200" b="1" dirty="0" smtClean="0">
                <a:solidFill>
                  <a:srgbClr val="F79646"/>
                </a:solidFill>
                <a:latin typeface="맑은 고딕" pitchFamily="50" charset="-127"/>
                <a:ea typeface="맑은 고딕" pitchFamily="50" charset="-127"/>
              </a:rPr>
              <a:t> Index 0</a:t>
            </a:r>
            <a:endParaRPr lang="ko-KR" altLang="en-US" sz="1200" b="1" dirty="0">
              <a:solidFill>
                <a:srgbClr val="F79646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598927" y="3938488"/>
            <a:ext cx="13970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 err="1" smtClean="0">
                <a:solidFill>
                  <a:srgbClr val="F79646"/>
                </a:solidFill>
                <a:latin typeface="맑은 고딕" pitchFamily="50" charset="-127"/>
                <a:ea typeface="맑은 고딕" pitchFamily="50" charset="-127"/>
              </a:rPr>
              <a:t>PD</a:t>
            </a:r>
            <a:r>
              <a:rPr lang="en-US" altLang="ko-KR" sz="1200" b="1" dirty="0" smtClean="0">
                <a:solidFill>
                  <a:srgbClr val="F79646"/>
                </a:solidFill>
                <a:latin typeface="맑은 고딕" pitchFamily="50" charset="-127"/>
                <a:ea typeface="맑은 고딕" pitchFamily="50" charset="-127"/>
              </a:rPr>
              <a:t> Index 1</a:t>
            </a:r>
            <a:endParaRPr lang="ko-KR" altLang="en-US" sz="1200" b="1" dirty="0">
              <a:solidFill>
                <a:srgbClr val="F79646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 flipH="1">
            <a:off x="1042065" y="3777536"/>
            <a:ext cx="2" cy="540060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>
            <a:off x="1042065" y="4209584"/>
            <a:ext cx="4608514" cy="0"/>
          </a:xfrm>
          <a:prstGeom prst="line">
            <a:avLst/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 flipH="1">
            <a:off x="5650577" y="3777536"/>
            <a:ext cx="2" cy="540060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 flipH="1">
            <a:off x="7632296" y="3739041"/>
            <a:ext cx="2" cy="540060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>
            <a:off x="5650577" y="4209584"/>
            <a:ext cx="1981719" cy="0"/>
          </a:xfrm>
          <a:prstGeom prst="line">
            <a:avLst/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163412" y="3934533"/>
            <a:ext cx="1613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Page Table Index</a:t>
            </a:r>
            <a:endParaRPr lang="ko-KR" altLang="en-US" sz="12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35" name="직선 연결선 34"/>
          <p:cNvCxnSpPr/>
          <p:nvPr/>
        </p:nvCxnSpPr>
        <p:spPr>
          <a:xfrm flipH="1">
            <a:off x="2578780" y="3783287"/>
            <a:ext cx="2" cy="371085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35"/>
          <p:cNvCxnSpPr/>
          <p:nvPr/>
        </p:nvCxnSpPr>
        <p:spPr>
          <a:xfrm>
            <a:off x="4124695" y="3934533"/>
            <a:ext cx="1525882" cy="0"/>
          </a:xfrm>
          <a:prstGeom prst="line">
            <a:avLst/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/>
          <p:nvPr/>
        </p:nvCxnSpPr>
        <p:spPr>
          <a:xfrm flipH="1">
            <a:off x="4124695" y="3783287"/>
            <a:ext cx="2" cy="371085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/>
          <p:nvPr/>
        </p:nvCxnSpPr>
        <p:spPr>
          <a:xfrm>
            <a:off x="1042067" y="3940211"/>
            <a:ext cx="1525882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/>
          <p:cNvCxnSpPr/>
          <p:nvPr/>
        </p:nvCxnSpPr>
        <p:spPr>
          <a:xfrm>
            <a:off x="2598813" y="3941026"/>
            <a:ext cx="1525882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1244470"/>
      </p:ext>
    </p:extLst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Multi-level Page Table Control Flow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21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411907" y="1052736"/>
            <a:ext cx="7992888" cy="297389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01: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VPN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= 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VirtualAddress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&amp;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VPN_MASK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&gt;&gt; SHIFT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02:	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Success,TlbEntry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=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TLB_Lookup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VPN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03: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if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(Success ==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True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	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</a:t>
            </a:r>
            <a:r>
              <a:rPr lang="en-US" altLang="ko-KR" sz="1400" dirty="0" err="1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TLB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Hit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04:	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if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CanAccess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TlbEntry.ProtectBits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== True)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05:		Offset =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VirtualAddress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&amp;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OFFSET_MASK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06:	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PhysAddr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= 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TlbEntry.PFN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&lt;&lt; SHIFT) | Offset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07:		Register =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AccessMemory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PhysAddr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08: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else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RaiseException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srgbClr val="7030A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PROTECTION_FAULT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09: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else</a:t>
            </a:r>
            <a:r>
              <a:rPr lang="en-US" altLang="ko-KR" sz="1400" dirty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perform the full multi-level lookup</a:t>
            </a:r>
          </a:p>
        </p:txBody>
      </p:sp>
      <p:sp>
        <p:nvSpPr>
          <p:cNvPr id="8" name="내용 개체 틀 2"/>
          <p:cNvSpPr txBox="1">
            <a:spLocks/>
          </p:cNvSpPr>
          <p:nvPr/>
        </p:nvSpPr>
        <p:spPr bwMode="auto">
          <a:xfrm>
            <a:off x="177815" y="4221088"/>
            <a:ext cx="8786812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"/>
              <a:defRPr kumimoji="1" sz="2000" b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742950" indent="-28575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itchFamily="2" charset="2"/>
              <a:buChar char=""/>
              <a:defRPr kumimoji="1" sz="1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"/>
              <a:defRPr kumimoji="1" sz="1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"/>
              <a:defRPr kumimoji="1" sz="1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Font typeface="Wingdings" pitchFamily="2" charset="2"/>
              <a:buChar char=""/>
              <a:defRPr kumimoji="1" sz="1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lvl="1"/>
            <a:r>
              <a:rPr lang="en-US" altLang="ko-KR" dirty="0" smtClean="0">
                <a:solidFill>
                  <a:prstClr val="black"/>
                </a:solidFill>
              </a:rPr>
              <a:t>(1 lines) extract the virtual page number(</a:t>
            </a:r>
            <a:r>
              <a:rPr lang="en-US" altLang="ko-KR" dirty="0" err="1" smtClean="0">
                <a:solidFill>
                  <a:prstClr val="black"/>
                </a:solidFill>
              </a:rPr>
              <a:t>VPN</a:t>
            </a:r>
            <a:r>
              <a:rPr lang="en-US" altLang="ko-KR" dirty="0" smtClean="0">
                <a:solidFill>
                  <a:prstClr val="black"/>
                </a:solidFill>
              </a:rPr>
              <a:t>)</a:t>
            </a:r>
          </a:p>
          <a:p>
            <a:pPr lvl="1"/>
            <a:r>
              <a:rPr lang="en-US" altLang="ko-KR" dirty="0" smtClean="0">
                <a:solidFill>
                  <a:prstClr val="black"/>
                </a:solidFill>
              </a:rPr>
              <a:t>(2 lines) check if the </a:t>
            </a:r>
            <a:r>
              <a:rPr lang="en-US" altLang="ko-KR" dirty="0" err="1" smtClean="0">
                <a:solidFill>
                  <a:prstClr val="black"/>
                </a:solidFill>
              </a:rPr>
              <a:t>TLB</a:t>
            </a:r>
            <a:r>
              <a:rPr lang="en-US" altLang="ko-KR" dirty="0" smtClean="0">
                <a:solidFill>
                  <a:prstClr val="black"/>
                </a:solidFill>
              </a:rPr>
              <a:t> holds the </a:t>
            </a:r>
            <a:r>
              <a:rPr lang="en-US" altLang="ko-KR" dirty="0" err="1" smtClean="0">
                <a:solidFill>
                  <a:prstClr val="black"/>
                </a:solidFill>
              </a:rPr>
              <a:t>transalation</a:t>
            </a:r>
            <a:r>
              <a:rPr lang="en-US" altLang="ko-KR" dirty="0" smtClean="0">
                <a:solidFill>
                  <a:prstClr val="black"/>
                </a:solidFill>
              </a:rPr>
              <a:t> for this </a:t>
            </a:r>
            <a:r>
              <a:rPr lang="en-US" altLang="ko-KR" dirty="0" err="1" smtClean="0">
                <a:solidFill>
                  <a:prstClr val="black"/>
                </a:solidFill>
              </a:rPr>
              <a:t>VPN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1"/>
            <a:r>
              <a:rPr lang="en-US" altLang="ko-KR" dirty="0" smtClean="0">
                <a:solidFill>
                  <a:prstClr val="black"/>
                </a:solidFill>
              </a:rPr>
              <a:t>(5-8 lines) extract the page frame number from the relevant </a:t>
            </a:r>
            <a:r>
              <a:rPr lang="en-US" altLang="ko-KR" dirty="0" err="1" smtClean="0">
                <a:solidFill>
                  <a:prstClr val="black"/>
                </a:solidFill>
              </a:rPr>
              <a:t>TLB</a:t>
            </a:r>
            <a:r>
              <a:rPr lang="en-US" altLang="ko-KR" dirty="0" smtClean="0">
                <a:solidFill>
                  <a:prstClr val="black"/>
                </a:solidFill>
              </a:rPr>
              <a:t> entry, and form the desired physical address and access memory</a:t>
            </a:r>
          </a:p>
        </p:txBody>
      </p:sp>
    </p:spTree>
    <p:extLst>
      <p:ext uri="{BB962C8B-B14F-4D97-AF65-F5344CB8AC3E}">
        <p14:creationId xmlns:p14="http://schemas.microsoft.com/office/powerpoint/2010/main" val="3913043932"/>
      </p:ext>
    </p:extLst>
  </p:cSld>
  <p:clrMapOvr>
    <a:masterClrMapping/>
  </p:clrMapOvr>
  <p:transition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Multi-level Page Table Control Flow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22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411907" y="980728"/>
            <a:ext cx="7992888" cy="200824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11:	</a:t>
            </a:r>
            <a:r>
              <a:rPr lang="en-US" altLang="ko-KR" sz="12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else</a:t>
            </a:r>
          </a:p>
          <a:p>
            <a:pPr>
              <a:lnSpc>
                <a:spcPct val="150000"/>
              </a:lnSpc>
            </a:pP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12:		</a:t>
            </a:r>
            <a:r>
              <a:rPr lang="en-US" altLang="ko-KR" sz="12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PDIndex</a:t>
            </a: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= (</a:t>
            </a:r>
            <a:r>
              <a:rPr lang="en-US" altLang="ko-KR" sz="12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VPN</a:t>
            </a: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&amp; </a:t>
            </a:r>
            <a:r>
              <a:rPr lang="en-US" altLang="ko-KR" sz="12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PD_MASK</a:t>
            </a: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&gt;&gt; </a:t>
            </a:r>
            <a:r>
              <a:rPr lang="en-US" altLang="ko-KR" sz="12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PD_SHIFT</a:t>
            </a:r>
            <a:endParaRPr lang="en-US" altLang="ko-KR" sz="1200" dirty="0" smtClean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13:		</a:t>
            </a:r>
            <a:r>
              <a:rPr lang="en-US" altLang="ko-KR" sz="12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PDEAddr</a:t>
            </a: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= </a:t>
            </a:r>
            <a:r>
              <a:rPr lang="en-US" altLang="ko-KR" sz="12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PDBR</a:t>
            </a: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+ (</a:t>
            </a:r>
            <a:r>
              <a:rPr lang="en-US" altLang="ko-KR" sz="12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PDIndex</a:t>
            </a: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 </a:t>
            </a:r>
            <a:r>
              <a:rPr lang="en-US" altLang="ko-KR" sz="12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sizeof</a:t>
            </a: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2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PDE</a:t>
            </a: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))</a:t>
            </a:r>
          </a:p>
          <a:p>
            <a:pPr>
              <a:lnSpc>
                <a:spcPct val="150000"/>
              </a:lnSpc>
            </a:pP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14:		</a:t>
            </a:r>
            <a:r>
              <a:rPr lang="en-US" altLang="ko-KR" sz="12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PDE</a:t>
            </a: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= </a:t>
            </a:r>
            <a:r>
              <a:rPr lang="en-US" altLang="ko-KR" sz="12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AccessMemory</a:t>
            </a: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2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PDEAddr</a:t>
            </a: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15:		</a:t>
            </a:r>
            <a:r>
              <a:rPr lang="en-US" altLang="ko-KR" sz="12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if</a:t>
            </a: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2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PDE.Valid</a:t>
            </a: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== </a:t>
            </a:r>
            <a:r>
              <a:rPr lang="en-US" altLang="ko-KR" sz="12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False</a:t>
            </a: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16:</a:t>
            </a:r>
            <a:r>
              <a:rPr lang="en-US" altLang="ko-KR" sz="12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2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RaiseException</a:t>
            </a: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2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SEGMENTATION_FAULT</a:t>
            </a: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17:		</a:t>
            </a:r>
            <a:r>
              <a:rPr lang="en-US" altLang="ko-KR" sz="12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else</a:t>
            </a:r>
            <a:r>
              <a:rPr lang="en-US" altLang="ko-KR" sz="12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2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</a:t>
            </a:r>
            <a:r>
              <a:rPr lang="en-US" altLang="ko-KR" sz="1200" dirty="0" err="1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PDE</a:t>
            </a:r>
            <a:r>
              <a:rPr lang="en-US" altLang="ko-KR" sz="12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is Valid: now fetch </a:t>
            </a:r>
            <a:r>
              <a:rPr lang="en-US" altLang="ko-KR" sz="1200" dirty="0" err="1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PTE</a:t>
            </a:r>
            <a:r>
              <a:rPr lang="en-US" altLang="ko-KR" sz="12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from PT</a:t>
            </a:r>
          </a:p>
        </p:txBody>
      </p:sp>
      <p:sp>
        <p:nvSpPr>
          <p:cNvPr id="7" name="내용 개체 틀 2"/>
          <p:cNvSpPr txBox="1">
            <a:spLocks/>
          </p:cNvSpPr>
          <p:nvPr/>
        </p:nvSpPr>
        <p:spPr bwMode="auto">
          <a:xfrm>
            <a:off x="411907" y="3068960"/>
            <a:ext cx="8786812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"/>
              <a:defRPr kumimoji="1" sz="2000" b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742950" indent="-28575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itchFamily="2" charset="2"/>
              <a:buChar char=""/>
              <a:defRPr kumimoji="1" sz="1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"/>
              <a:defRPr kumimoji="1" sz="1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"/>
              <a:defRPr kumimoji="1" sz="1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Font typeface="Wingdings" pitchFamily="2" charset="2"/>
              <a:buChar char=""/>
              <a:defRPr kumimoji="1" sz="1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lvl="1"/>
            <a:r>
              <a:rPr lang="en-US" altLang="ko-KR" dirty="0" smtClean="0">
                <a:solidFill>
                  <a:prstClr val="black"/>
                </a:solidFill>
              </a:rPr>
              <a:t>(11 lines) extract the Page Directory Index(</a:t>
            </a:r>
            <a:r>
              <a:rPr lang="en-US" altLang="ko-KR" dirty="0" err="1" smtClean="0">
                <a:solidFill>
                  <a:prstClr val="black"/>
                </a:solidFill>
              </a:rPr>
              <a:t>PDIndex</a:t>
            </a:r>
            <a:r>
              <a:rPr lang="en-US" altLang="ko-KR" dirty="0" smtClean="0">
                <a:solidFill>
                  <a:prstClr val="black"/>
                </a:solidFill>
              </a:rPr>
              <a:t>) </a:t>
            </a:r>
          </a:p>
          <a:p>
            <a:pPr lvl="1"/>
            <a:r>
              <a:rPr lang="en-US" altLang="ko-KR" dirty="0" smtClean="0">
                <a:solidFill>
                  <a:prstClr val="black"/>
                </a:solidFill>
              </a:rPr>
              <a:t>(13 lines) get Page Directory Entry(</a:t>
            </a:r>
            <a:r>
              <a:rPr lang="en-US" altLang="ko-KR" dirty="0" err="1" smtClean="0">
                <a:solidFill>
                  <a:prstClr val="black"/>
                </a:solidFill>
              </a:rPr>
              <a:t>PDE</a:t>
            </a:r>
            <a:r>
              <a:rPr lang="en-US" altLang="ko-KR" dirty="0" smtClean="0">
                <a:solidFill>
                  <a:prstClr val="black"/>
                </a:solidFill>
              </a:rPr>
              <a:t>)</a:t>
            </a:r>
          </a:p>
          <a:p>
            <a:pPr lvl="1"/>
            <a:r>
              <a:rPr lang="en-US" altLang="ko-KR" dirty="0" smtClean="0">
                <a:solidFill>
                  <a:prstClr val="black"/>
                </a:solidFill>
              </a:rPr>
              <a:t>(15-17 lines) Check </a:t>
            </a:r>
            <a:r>
              <a:rPr lang="en-US" altLang="ko-KR" dirty="0" err="1" smtClean="0">
                <a:solidFill>
                  <a:prstClr val="black"/>
                </a:solidFill>
              </a:rPr>
              <a:t>PDE</a:t>
            </a:r>
            <a:r>
              <a:rPr lang="en-US" altLang="ko-KR" dirty="0" smtClean="0">
                <a:solidFill>
                  <a:prstClr val="black"/>
                </a:solidFill>
              </a:rPr>
              <a:t> valid flag. If valid flag is true, fetch Page Table entry from Page Table</a:t>
            </a:r>
          </a:p>
        </p:txBody>
      </p:sp>
    </p:spTree>
    <p:extLst>
      <p:ext uri="{BB962C8B-B14F-4D97-AF65-F5344CB8AC3E}">
        <p14:creationId xmlns:p14="http://schemas.microsoft.com/office/powerpoint/2010/main" val="1379073154"/>
      </p:ext>
    </p:extLst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The Translation Process: Remember the </a:t>
            </a:r>
            <a:r>
              <a:rPr lang="en-US" altLang="ko-KR" dirty="0" err="1"/>
              <a:t>TLB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23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467544" y="980728"/>
            <a:ext cx="7992888" cy="32970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18: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PTIndex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= 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VPN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&amp;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PT_MASK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&gt;&gt;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PT_SHIFT</a:t>
            </a:r>
            <a:endParaRPr lang="en-US" altLang="ko-KR" sz="1400" dirty="0" smtClean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19: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PTEAddr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= 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PDE.PFN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&lt;&lt; SHIFT) + 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PTIndex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sizeof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PTE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))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20: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PTE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=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AccessMemory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PTEAddr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21: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if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PTE.Valid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== False) 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22: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RaiseException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SEGMENTATION_FAULT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23: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else if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CanAccess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PTE.ProtectBits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== False)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24:	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RaiseException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PROTECTION_FAULT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25: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else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26:	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TLB_Insert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VPN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PTE.PFN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,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PTE.ProtectBits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27:	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RetryInstruction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650471098"/>
      </p:ext>
    </p:extLst>
  </p:cSld>
  <p:clrMapOvr>
    <a:masterClrMapping/>
  </p:clrMapOvr>
  <p:transition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Inverted Page Tables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Keeping a single page table that has an entry for each </a:t>
            </a:r>
            <a:r>
              <a:rPr lang="en-US" altLang="ko-KR" u="sng" dirty="0" smtClean="0"/>
              <a:t>physical page </a:t>
            </a:r>
            <a:r>
              <a:rPr lang="en-US" altLang="ko-KR" dirty="0" smtClean="0"/>
              <a:t>of the system.</a:t>
            </a:r>
          </a:p>
          <a:p>
            <a:r>
              <a:rPr lang="en-US" altLang="ko-KR" dirty="0" smtClean="0"/>
              <a:t>The entry tells us which process is using this page, and which virtual page of that process maps to this physical page.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24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101786"/>
      </p:ext>
    </p:extLst>
  </p:cSld>
  <p:clrMapOvr>
    <a:masterClrMapping/>
  </p:clrMapOvr>
  <p:transition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2636912"/>
            <a:ext cx="8786812" cy="1368152"/>
          </a:xfrm>
        </p:spPr>
        <p:txBody>
          <a:bodyPr/>
          <a:lstStyle/>
          <a:p>
            <a:r>
              <a:rPr lang="en-US" altLang="ko-KR" sz="1600" dirty="0" smtClean="0"/>
              <a:t>Disclaimer: This lecture slide set was initially developed for Operating System course in Computer Science Dept. at </a:t>
            </a:r>
            <a:r>
              <a:rPr lang="en-US" altLang="ko-KR" sz="1600" dirty="0" err="1" smtClean="0"/>
              <a:t>Hanyang</a:t>
            </a:r>
            <a:r>
              <a:rPr lang="en-US" altLang="ko-KR" sz="1600" dirty="0" smtClean="0"/>
              <a:t> University. This lecture slide set is for </a:t>
            </a:r>
            <a:r>
              <a:rPr lang="en-US" altLang="ko-KR" sz="1600" smtClean="0"/>
              <a:t>OSTEP book </a:t>
            </a:r>
            <a:r>
              <a:rPr lang="en-US" altLang="ko-KR" sz="1600" dirty="0" smtClean="0"/>
              <a:t>written by </a:t>
            </a:r>
            <a:r>
              <a:rPr lang="en-US" altLang="ko-KR" sz="1600" dirty="0" err="1" smtClean="0"/>
              <a:t>Remzi</a:t>
            </a:r>
            <a:r>
              <a:rPr lang="en-US" altLang="ko-KR" sz="1600" dirty="0" smtClean="0"/>
              <a:t> and Andrea at University of Wisconsin.</a:t>
            </a:r>
            <a:endParaRPr lang="ko-KR" altLang="en-US" sz="16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25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smtClean="0">
                <a:solidFill>
                  <a:prstClr val="black"/>
                </a:solidFill>
              </a:rPr>
              <a:t>Youjip Won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795613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67192"/>
            <a:ext cx="8786812" cy="5501258"/>
          </a:xfrm>
        </p:spPr>
        <p:txBody>
          <a:bodyPr/>
          <a:lstStyle/>
          <a:p>
            <a:r>
              <a:rPr lang="en-US" altLang="ko-KR" dirty="0"/>
              <a:t>Page table are too big and thus consume too much memory. </a:t>
            </a:r>
          </a:p>
          <a:p>
            <a:pPr lvl="1"/>
            <a:r>
              <a:rPr lang="en-US" altLang="ko-KR" dirty="0"/>
              <a:t>Assume that 32-bit address space with </a:t>
            </a:r>
            <a:r>
              <a:rPr lang="en-US" altLang="ko-KR" dirty="0" err="1">
                <a:solidFill>
                  <a:srgbClr val="FF0000"/>
                </a:solidFill>
              </a:rPr>
              <a:t>16KB</a:t>
            </a:r>
            <a:r>
              <a:rPr lang="en-US" altLang="ko-KR" dirty="0"/>
              <a:t> pages and 4-byte page-table entry.</a:t>
            </a:r>
          </a:p>
          <a:p>
            <a:endParaRPr lang="ko-KR" altLang="en-US" dirty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Paging: Smaller Tables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3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grpSp>
        <p:nvGrpSpPr>
          <p:cNvPr id="31" name="그룹 30"/>
          <p:cNvGrpSpPr/>
          <p:nvPr/>
        </p:nvGrpSpPr>
        <p:grpSpPr>
          <a:xfrm>
            <a:off x="4499992" y="2579418"/>
            <a:ext cx="1755379" cy="1963961"/>
            <a:chOff x="3320677" y="1195118"/>
            <a:chExt cx="1755379" cy="1963961"/>
          </a:xfrm>
        </p:grpSpPr>
        <p:sp>
          <p:nvSpPr>
            <p:cNvPr id="32" name="직사각형 31"/>
            <p:cNvSpPr/>
            <p:nvPr/>
          </p:nvSpPr>
          <p:spPr>
            <a:xfrm>
              <a:off x="3608709" y="1195118"/>
              <a:ext cx="1080120" cy="165618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252000" rtlCol="0" anchor="ctr"/>
            <a:lstStyle/>
            <a:p>
              <a:pPr algn="ctr"/>
              <a:endParaRPr lang="ko-KR" altLang="en-US" sz="1600" dirty="0" smtClean="0">
                <a:solidFill>
                  <a:srgbClr val="00B050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3654900" y="1267126"/>
              <a:ext cx="972108" cy="28803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2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Page 0</a:t>
              </a:r>
              <a:endParaRPr lang="ko-KR" altLang="en-US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662788" y="1594233"/>
              <a:ext cx="972108" cy="28803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2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Page 1</a:t>
              </a:r>
              <a:endParaRPr lang="ko-KR" altLang="en-US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3662788" y="1936636"/>
              <a:ext cx="972108" cy="28803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2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Page 2</a:t>
              </a:r>
              <a:endParaRPr lang="ko-KR" altLang="en-US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320677" y="2851302"/>
              <a:ext cx="1755379" cy="307777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Physical Memory</a:t>
              </a:r>
              <a:endParaRPr lang="en-US" sz="14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3667699" y="2492775"/>
              <a:ext cx="972108" cy="28803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2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Page n</a:t>
              </a:r>
              <a:endParaRPr lang="ko-KR" altLang="en-US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990090" y="2154221"/>
              <a:ext cx="1058779" cy="338554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…</a:t>
              </a:r>
              <a:endParaRPr lang="en-US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sp>
        <p:nvSpPr>
          <p:cNvPr id="39" name="직사각형 38"/>
          <p:cNvSpPr/>
          <p:nvPr/>
        </p:nvSpPr>
        <p:spPr>
          <a:xfrm>
            <a:off x="2825663" y="2565662"/>
            <a:ext cx="1080120" cy="165618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 smtClean="0">
              <a:solidFill>
                <a:srgbClr val="00B050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2826711" y="2568556"/>
            <a:ext cx="1080119" cy="230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entry</a:t>
            </a:r>
            <a:endParaRPr lang="ko-KR" altLang="en-US" sz="120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07044" y="3395716"/>
            <a:ext cx="1058779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…</a:t>
            </a:r>
            <a:endParaRPr lang="en-US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2826711" y="2798756"/>
            <a:ext cx="1080119" cy="230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entry</a:t>
            </a:r>
            <a:endParaRPr lang="ko-KR" altLang="en-US" sz="120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2826711" y="3014780"/>
            <a:ext cx="1080119" cy="230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entry</a:t>
            </a:r>
            <a:endParaRPr lang="ko-KR" altLang="en-US" sz="120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2826712" y="4008716"/>
            <a:ext cx="1080119" cy="230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entry</a:t>
            </a:r>
            <a:endParaRPr lang="ko-KR" altLang="en-US" sz="120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510444" y="4238916"/>
            <a:ext cx="1755379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Page Table of</a:t>
            </a:r>
          </a:p>
          <a:p>
            <a:pPr algn="ctr"/>
            <a:r>
              <a:rPr lang="en-US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Process A</a:t>
            </a:r>
            <a:endParaRPr lang="en-US" sz="14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2267744" y="2556023"/>
            <a:ext cx="504056" cy="232368"/>
          </a:xfrm>
          <a:prstGeom prst="rect">
            <a:avLst/>
          </a:prstGeom>
          <a:noFill/>
          <a:ln w="12700"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4B</a:t>
            </a:r>
            <a:endParaRPr lang="ko-KR" altLang="en-US" sz="120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cxnSp>
        <p:nvCxnSpPr>
          <p:cNvPr id="11" name="직선 연결선 10"/>
          <p:cNvCxnSpPr/>
          <p:nvPr/>
        </p:nvCxnSpPr>
        <p:spPr>
          <a:xfrm>
            <a:off x="2555776" y="2565662"/>
            <a:ext cx="270936" cy="0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2699792" y="2568556"/>
            <a:ext cx="0" cy="229780"/>
          </a:xfrm>
          <a:prstGeom prst="line">
            <a:avLst/>
          </a:prstGeom>
          <a:ln w="12700">
            <a:solidFill>
              <a:schemeClr val="tx1"/>
            </a:solidFill>
            <a:headEnd type="stealth" w="med" len="med"/>
            <a:tailEnd type="stealth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>
            <a:off x="2554727" y="2798756"/>
            <a:ext cx="270936" cy="0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>
            <a:off x="4572216" y="2667884"/>
            <a:ext cx="270936" cy="0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>
            <a:off x="4716232" y="2670778"/>
            <a:ext cx="0" cy="229780"/>
          </a:xfrm>
          <a:prstGeom prst="line">
            <a:avLst/>
          </a:prstGeom>
          <a:ln w="12700">
            <a:solidFill>
              <a:schemeClr val="tx1"/>
            </a:solidFill>
            <a:headEnd type="stealth" w="med" len="med"/>
            <a:tailEnd type="stealth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/>
        </p:nvCxnSpPr>
        <p:spPr>
          <a:xfrm>
            <a:off x="4571167" y="2900978"/>
            <a:ext cx="270936" cy="0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직사각형 47"/>
          <p:cNvSpPr/>
          <p:nvPr/>
        </p:nvSpPr>
        <p:spPr>
          <a:xfrm>
            <a:off x="3900925" y="2666368"/>
            <a:ext cx="1080119" cy="230200"/>
          </a:xfrm>
          <a:prstGeom prst="rect">
            <a:avLst/>
          </a:prstGeom>
          <a:noFill/>
          <a:ln w="12700"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 err="1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16KB</a:t>
            </a:r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2718159" y="4797152"/>
                <a:ext cx="4950185" cy="4835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ko-KR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sz="16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e>
                          <m:sup>
                            <m:r>
                              <a:rPr lang="en-US" altLang="ko-KR" sz="16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𝟑𝟐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altLang="ko-KR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sz="16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e>
                          <m:sup>
                            <m:r>
                              <a:rPr lang="en-US" altLang="ko-KR" sz="16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𝟏𝟔</m:t>
                            </m:r>
                          </m:sup>
                        </m:sSup>
                      </m:den>
                    </m:f>
                    <m:r>
                      <a:rPr lang="en-US" altLang="ko-KR" sz="1600" b="1" i="1" smtClean="0">
                        <a:solidFill>
                          <a:srgbClr val="FF0000"/>
                        </a:solidFill>
                        <a:latin typeface="Cambria Math"/>
                      </a:rPr>
                      <m:t>∗</m:t>
                    </m:r>
                    <m:r>
                      <a:rPr lang="en-US" altLang="ko-KR" sz="1600" b="1" i="1" smtClean="0">
                        <a:solidFill>
                          <a:srgbClr val="FF0000"/>
                        </a:solidFill>
                        <a:latin typeface="Cambria Math"/>
                      </a:rPr>
                      <m:t>𝟒</m:t>
                    </m:r>
                    <m:r>
                      <a:rPr lang="en-US" altLang="ko-KR" sz="1600" b="1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en-US" altLang="ko-KR" sz="1600" b="1" i="1" smtClean="0">
                        <a:solidFill>
                          <a:srgbClr val="FF0000"/>
                        </a:solidFill>
                        <a:latin typeface="Cambria Math"/>
                      </a:rPr>
                      <m:t>𝟏</m:t>
                    </m:r>
                    <m:r>
                      <a:rPr lang="en-US" altLang="ko-KR" sz="1600" b="1" i="1" smtClean="0">
                        <a:solidFill>
                          <a:srgbClr val="FF0000"/>
                        </a:solidFill>
                        <a:latin typeface="Cambria Math"/>
                      </a:rPr>
                      <m:t>𝑴𝑩</m:t>
                    </m:r>
                  </m:oMath>
                </a14:m>
                <a:r>
                  <a:rPr lang="ko-KR" altLang="en-US" sz="1600" b="1" dirty="0" smtClean="0">
                    <a:solidFill>
                      <a:srgbClr val="FF0000"/>
                    </a:solidFill>
                    <a:latin typeface="맑은 고딕" pitchFamily="50" charset="-127"/>
                    <a:ea typeface="맑은 고딕" pitchFamily="50" charset="-127"/>
                  </a:rPr>
                  <a:t>  </a:t>
                </a:r>
                <a:r>
                  <a:rPr lang="en-US" altLang="ko-KR" sz="1600" b="1" dirty="0" smtClean="0">
                    <a:solidFill>
                      <a:srgbClr val="FF0000"/>
                    </a:solidFill>
                    <a:latin typeface="맑은 고딕" pitchFamily="50" charset="-127"/>
                    <a:ea typeface="맑은 고딕" pitchFamily="50" charset="-127"/>
                  </a:rPr>
                  <a:t>per page table</a:t>
                </a:r>
                <a:endParaRPr lang="ko-KR" altLang="en-US" sz="1600" b="1" dirty="0">
                  <a:solidFill>
                    <a:srgbClr val="FF0000"/>
                  </a:solidFill>
                  <a:latin typeface="맑은 고딕" pitchFamily="50" charset="-127"/>
                  <a:ea typeface="맑은 고딕" pitchFamily="50" charset="-127"/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8159" y="4797152"/>
                <a:ext cx="4950185" cy="483530"/>
              </a:xfrm>
              <a:prstGeom prst="rect">
                <a:avLst/>
              </a:prstGeom>
              <a:blipFill rotWithShape="1">
                <a:blip r:embed="rId3"/>
                <a:stretch>
                  <a:fillRect b="-379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모서리가 둥근 직사각형 49"/>
          <p:cNvSpPr/>
          <p:nvPr/>
        </p:nvSpPr>
        <p:spPr>
          <a:xfrm>
            <a:off x="683568" y="5517231"/>
            <a:ext cx="7539501" cy="693369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accent6">
                <a:lumMod val="5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algn="ctr"/>
            <a:r>
              <a:rPr lang="en-US" altLang="ko-KR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Big pages lead </a:t>
            </a:r>
            <a:r>
              <a:rPr lang="en-US" altLang="ko-KR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to </a:t>
            </a:r>
            <a:r>
              <a:rPr lang="en-US" altLang="ko-KR" b="1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internal </a:t>
            </a:r>
            <a:r>
              <a:rPr lang="en-US" altLang="ko-KR" b="1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fragmentation</a:t>
            </a:r>
            <a:r>
              <a:rPr lang="en-US" altLang="ko-KR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6831688"/>
      </p:ext>
    </p:extLst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내용 개체 틀 2"/>
          <p:cNvSpPr txBox="1">
            <a:spLocks/>
          </p:cNvSpPr>
          <p:nvPr/>
        </p:nvSpPr>
        <p:spPr bwMode="auto">
          <a:xfrm>
            <a:off x="214313" y="880070"/>
            <a:ext cx="8786812" cy="5501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"/>
              <a:defRPr kumimoji="1" sz="2000" b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742950" indent="-28575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itchFamily="2" charset="2"/>
              <a:buChar char=""/>
              <a:defRPr kumimoji="1" sz="1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"/>
              <a:defRPr kumimoji="1" sz="1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"/>
              <a:defRPr kumimoji="1" sz="1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Font typeface="Wingdings" pitchFamily="2" charset="2"/>
              <a:buChar char=""/>
              <a:defRPr kumimoji="1" sz="1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ko-KR" dirty="0" smtClean="0">
                <a:solidFill>
                  <a:prstClr val="black"/>
                </a:solidFill>
              </a:rPr>
              <a:t>Single page table for the entries address space of process.</a:t>
            </a: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Problem</a:t>
            </a:r>
            <a:endParaRPr lang="ko-KR" altLang="en-US" dirty="0"/>
          </a:p>
        </p:txBody>
      </p:sp>
      <p:graphicFrame>
        <p:nvGraphicFramePr>
          <p:cNvPr id="8" name="내용 개체 틀 7"/>
          <p:cNvGraphicFramePr>
            <a:graphicFrameLocks noGrp="1"/>
          </p:cNvGraphicFramePr>
          <p:nvPr>
            <p:ph idx="1"/>
            <p:extLst/>
          </p:nvPr>
        </p:nvGraphicFramePr>
        <p:xfrm>
          <a:off x="1067735" y="2304025"/>
          <a:ext cx="1224136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9295"/>
                <a:gridCol w="394841"/>
              </a:tblGrid>
              <a:tr h="202312">
                <a:tc>
                  <a:txBody>
                    <a:bodyPr/>
                    <a:lstStyle/>
                    <a:p>
                      <a:pPr latinLnBrk="1"/>
                      <a:endParaRPr lang="ko-KR" altLang="en-US" sz="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ko-KR" alt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1" dirty="0" smtClean="0"/>
                        <a:t>1</a:t>
                      </a:r>
                      <a:endParaRPr lang="ko-KR" altLang="en-US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1" dirty="0" smtClean="0"/>
                        <a:t>2</a:t>
                      </a:r>
                      <a:endParaRPr lang="ko-KR" altLang="en-US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1" dirty="0" smtClean="0"/>
                        <a:t>3</a:t>
                      </a:r>
                      <a:endParaRPr lang="ko-KR" altLang="en-US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1" dirty="0" smtClean="0"/>
                        <a:t>4</a:t>
                      </a:r>
                      <a:endParaRPr lang="ko-KR" altLang="en-US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1" dirty="0" smtClean="0"/>
                        <a:t>5</a:t>
                      </a:r>
                      <a:endParaRPr lang="ko-KR" altLang="en-US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1" dirty="0" smtClean="0"/>
                        <a:t>6</a:t>
                      </a:r>
                      <a:endParaRPr lang="ko-KR" altLang="en-US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1" dirty="0" smtClean="0"/>
                        <a:t>7</a:t>
                      </a:r>
                      <a:endParaRPr lang="ko-KR" altLang="en-US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1" dirty="0" smtClean="0"/>
                        <a:t>8</a:t>
                      </a:r>
                      <a:endParaRPr lang="ko-KR" altLang="en-US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1" dirty="0" smtClean="0"/>
                        <a:t>9</a:t>
                      </a:r>
                      <a:endParaRPr lang="ko-KR" altLang="en-US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1" dirty="0" smtClean="0"/>
                        <a:t>10</a:t>
                      </a:r>
                      <a:endParaRPr lang="ko-KR" altLang="en-US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1" dirty="0" smtClean="0"/>
                        <a:t>11</a:t>
                      </a:r>
                      <a:endParaRPr lang="ko-KR" altLang="en-US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1" dirty="0" smtClean="0"/>
                        <a:t>12</a:t>
                      </a:r>
                      <a:endParaRPr lang="ko-KR" altLang="en-US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1" dirty="0" smtClean="0"/>
                        <a:t>13</a:t>
                      </a:r>
                      <a:endParaRPr lang="ko-KR" altLang="en-US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1" dirty="0" smtClean="0"/>
                        <a:t>14</a:t>
                      </a:r>
                      <a:endParaRPr lang="ko-KR" altLang="en-US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4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3511" y="2232017"/>
            <a:ext cx="524503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code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8062" y="3168121"/>
            <a:ext cx="529312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heap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1650" y="5256353"/>
            <a:ext cx="535724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stack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28" name="그룹 27"/>
          <p:cNvGrpSpPr/>
          <p:nvPr/>
        </p:nvGrpSpPr>
        <p:grpSpPr>
          <a:xfrm>
            <a:off x="3018363" y="1893599"/>
            <a:ext cx="1008112" cy="4128854"/>
            <a:chOff x="5364088" y="1540769"/>
            <a:chExt cx="2016224" cy="4028981"/>
          </a:xfrm>
        </p:grpSpPr>
        <p:grpSp>
          <p:nvGrpSpPr>
            <p:cNvPr id="29" name="그룹 28"/>
            <p:cNvGrpSpPr/>
            <p:nvPr/>
          </p:nvGrpSpPr>
          <p:grpSpPr>
            <a:xfrm>
              <a:off x="5364088" y="1540769"/>
              <a:ext cx="2016224" cy="2336302"/>
              <a:chOff x="5364088" y="1464476"/>
              <a:chExt cx="1872208" cy="4361097"/>
            </a:xfrm>
          </p:grpSpPr>
          <p:sp>
            <p:nvSpPr>
              <p:cNvPr id="42" name="직사각형 41"/>
              <p:cNvSpPr/>
              <p:nvPr/>
            </p:nvSpPr>
            <p:spPr>
              <a:xfrm>
                <a:off x="5364088" y="1464476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43" name="직사각형 42"/>
              <p:cNvSpPr/>
              <p:nvPr/>
            </p:nvSpPr>
            <p:spPr>
              <a:xfrm>
                <a:off x="5364088" y="1752508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44" name="직사각형 43"/>
              <p:cNvSpPr/>
              <p:nvPr/>
            </p:nvSpPr>
            <p:spPr>
              <a:xfrm>
                <a:off x="5364088" y="2040540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45" name="직사각형 44"/>
              <p:cNvSpPr/>
              <p:nvPr/>
            </p:nvSpPr>
            <p:spPr>
              <a:xfrm>
                <a:off x="5364088" y="2328571"/>
                <a:ext cx="1872208" cy="616681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46" name="직사각형 45"/>
              <p:cNvSpPr/>
              <p:nvPr/>
            </p:nvSpPr>
            <p:spPr>
              <a:xfrm>
                <a:off x="5364088" y="2616603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47" name="직사각형 46"/>
              <p:cNvSpPr/>
              <p:nvPr/>
            </p:nvSpPr>
            <p:spPr>
              <a:xfrm>
                <a:off x="5364088" y="2904635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48" name="직사각형 47"/>
              <p:cNvSpPr/>
              <p:nvPr/>
            </p:nvSpPr>
            <p:spPr>
              <a:xfrm>
                <a:off x="5364088" y="3192668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49" name="직사각형 48"/>
              <p:cNvSpPr/>
              <p:nvPr/>
            </p:nvSpPr>
            <p:spPr>
              <a:xfrm>
                <a:off x="5364088" y="3480700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50" name="직사각형 49"/>
              <p:cNvSpPr/>
              <p:nvPr/>
            </p:nvSpPr>
            <p:spPr>
              <a:xfrm>
                <a:off x="5364088" y="3768732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51" name="직사각형 50"/>
              <p:cNvSpPr/>
              <p:nvPr/>
            </p:nvSpPr>
            <p:spPr>
              <a:xfrm>
                <a:off x="5364088" y="4056764"/>
                <a:ext cx="1872208" cy="616681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52" name="직사각형 51"/>
              <p:cNvSpPr/>
              <p:nvPr/>
            </p:nvSpPr>
            <p:spPr>
              <a:xfrm>
                <a:off x="5364088" y="4345711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53" name="직사각형 52"/>
              <p:cNvSpPr/>
              <p:nvPr/>
            </p:nvSpPr>
            <p:spPr>
              <a:xfrm>
                <a:off x="5364088" y="4633743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54" name="직사각형 53"/>
              <p:cNvSpPr/>
              <p:nvPr/>
            </p:nvSpPr>
            <p:spPr>
              <a:xfrm>
                <a:off x="5364088" y="4921776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55" name="직사각형 54"/>
              <p:cNvSpPr/>
              <p:nvPr/>
            </p:nvSpPr>
            <p:spPr>
              <a:xfrm>
                <a:off x="5364088" y="5208892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</p:grpSp>
        <p:grpSp>
          <p:nvGrpSpPr>
            <p:cNvPr id="30" name="그룹 29"/>
            <p:cNvGrpSpPr/>
            <p:nvPr/>
          </p:nvGrpSpPr>
          <p:grpSpPr>
            <a:xfrm>
              <a:off x="5364088" y="3695867"/>
              <a:ext cx="2016224" cy="1873883"/>
              <a:chOff x="5364088" y="1464476"/>
              <a:chExt cx="1872208" cy="3497915"/>
            </a:xfrm>
          </p:grpSpPr>
          <p:sp>
            <p:nvSpPr>
              <p:cNvPr id="31" name="직사각형 30"/>
              <p:cNvSpPr/>
              <p:nvPr/>
            </p:nvSpPr>
            <p:spPr>
              <a:xfrm>
                <a:off x="5364088" y="1464476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32" name="직사각형 31"/>
              <p:cNvSpPr/>
              <p:nvPr/>
            </p:nvSpPr>
            <p:spPr>
              <a:xfrm>
                <a:off x="5364088" y="1752508"/>
                <a:ext cx="1872208" cy="616681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33" name="직사각형 32"/>
              <p:cNvSpPr/>
              <p:nvPr/>
            </p:nvSpPr>
            <p:spPr>
              <a:xfrm>
                <a:off x="5364088" y="2040539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34" name="직사각형 33"/>
              <p:cNvSpPr/>
              <p:nvPr/>
            </p:nvSpPr>
            <p:spPr>
              <a:xfrm>
                <a:off x="5364088" y="2328571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35" name="직사각형 34"/>
              <p:cNvSpPr/>
              <p:nvPr/>
            </p:nvSpPr>
            <p:spPr>
              <a:xfrm>
                <a:off x="5364088" y="2616603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36" name="직사각형 35"/>
              <p:cNvSpPr/>
              <p:nvPr/>
            </p:nvSpPr>
            <p:spPr>
              <a:xfrm>
                <a:off x="5364088" y="2904636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37" name="직사각형 36"/>
              <p:cNvSpPr/>
              <p:nvPr/>
            </p:nvSpPr>
            <p:spPr>
              <a:xfrm>
                <a:off x="5364088" y="3192668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38" name="직사각형 37"/>
              <p:cNvSpPr/>
              <p:nvPr/>
            </p:nvSpPr>
            <p:spPr>
              <a:xfrm>
                <a:off x="5364088" y="3480698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39" name="직사각형 38"/>
              <p:cNvSpPr/>
              <p:nvPr/>
            </p:nvSpPr>
            <p:spPr>
              <a:xfrm>
                <a:off x="5364088" y="3768731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40" name="직사각형 39"/>
              <p:cNvSpPr/>
              <p:nvPr/>
            </p:nvSpPr>
            <p:spPr>
              <a:xfrm>
                <a:off x="5364088" y="4056763"/>
                <a:ext cx="1872208" cy="616681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41" name="직사각형 40"/>
              <p:cNvSpPr/>
              <p:nvPr/>
            </p:nvSpPr>
            <p:spPr>
              <a:xfrm>
                <a:off x="5364088" y="4345710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</p:grpSp>
      </p:grpSp>
      <p:sp>
        <p:nvSpPr>
          <p:cNvPr id="56" name="직사각형 55"/>
          <p:cNvSpPr/>
          <p:nvPr/>
        </p:nvSpPr>
        <p:spPr>
          <a:xfrm>
            <a:off x="3018363" y="5858887"/>
            <a:ext cx="1008112" cy="1635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noAutofit/>
          </a:bodyPr>
          <a:lstStyle/>
          <a:p>
            <a:pPr algn="ctr"/>
            <a:endParaRPr lang="ko-KR" altLang="en-US" sz="1600" dirty="0" smtClean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86" name="직사각형 85"/>
          <p:cNvSpPr/>
          <p:nvPr/>
        </p:nvSpPr>
        <p:spPr>
          <a:xfrm>
            <a:off x="3761447" y="1803648"/>
            <a:ext cx="612068" cy="4455066"/>
          </a:xfrm>
          <a:prstGeom prst="rect">
            <a:avLst/>
          </a:prstGeom>
          <a:noFill/>
          <a:ln w="12700">
            <a:noFill/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/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0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2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3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4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5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6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7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8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9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10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11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12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13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14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15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16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17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18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19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20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21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22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23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24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25</a:t>
            </a:r>
          </a:p>
          <a:p>
            <a:pPr algn="ctr"/>
            <a:endParaRPr lang="ko-KR" altLang="en-US" sz="105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cxnSp>
        <p:nvCxnSpPr>
          <p:cNvPr id="87" name="직선 화살표 연결선 86"/>
          <p:cNvCxnSpPr>
            <a:endCxn id="50" idx="1"/>
          </p:cNvCxnSpPr>
          <p:nvPr/>
        </p:nvCxnSpPr>
        <p:spPr>
          <a:xfrm>
            <a:off x="2058195" y="2413486"/>
            <a:ext cx="960168" cy="914413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화살표 연결선 88"/>
          <p:cNvCxnSpPr/>
          <p:nvPr/>
        </p:nvCxnSpPr>
        <p:spPr>
          <a:xfrm flipV="1">
            <a:off x="2161063" y="2379132"/>
            <a:ext cx="857300" cy="3010309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직선 화살표 연결선 91"/>
          <p:cNvCxnSpPr/>
          <p:nvPr/>
        </p:nvCxnSpPr>
        <p:spPr>
          <a:xfrm>
            <a:off x="2058195" y="3352264"/>
            <a:ext cx="960168" cy="935551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직선 화살표 연결선 93"/>
          <p:cNvCxnSpPr/>
          <p:nvPr/>
        </p:nvCxnSpPr>
        <p:spPr>
          <a:xfrm flipV="1">
            <a:off x="2161151" y="5536418"/>
            <a:ext cx="857212" cy="76725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직사각형 95"/>
          <p:cNvSpPr/>
          <p:nvPr/>
        </p:nvSpPr>
        <p:spPr>
          <a:xfrm>
            <a:off x="2073140" y="2454038"/>
            <a:ext cx="1080119" cy="230200"/>
          </a:xfrm>
          <a:prstGeom prst="rect">
            <a:avLst/>
          </a:prstGeom>
          <a:noFill/>
          <a:ln w="12700"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1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Allocate</a:t>
            </a:r>
            <a:endParaRPr lang="ko-KR" altLang="en-US" sz="110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553404" y="1889609"/>
            <a:ext cx="1865036" cy="43088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Virtual Address</a:t>
            </a:r>
          </a:p>
          <a:p>
            <a:pPr algn="ctr"/>
            <a:r>
              <a:rPr lang="en-US" sz="11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 Space</a:t>
            </a:r>
            <a:endParaRPr lang="en-US" sz="11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2613200" y="1631989"/>
            <a:ext cx="1755379" cy="2616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Physical Memory</a:t>
            </a:r>
            <a:endParaRPr lang="en-US" sz="11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697499" y="6022453"/>
            <a:ext cx="4032448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 16KB Address Space with 1KB Pages</a:t>
            </a:r>
            <a:endParaRPr lang="en-US" sz="14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101" name="표 100"/>
          <p:cNvGraphicFramePr>
            <a:graphicFrameLocks noGrp="1"/>
          </p:cNvGraphicFramePr>
          <p:nvPr>
            <p:extLst/>
          </p:nvPr>
        </p:nvGraphicFramePr>
        <p:xfrm>
          <a:off x="4720134" y="2085461"/>
          <a:ext cx="3744415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883"/>
                <a:gridCol w="691277"/>
                <a:gridCol w="648072"/>
                <a:gridCol w="1008112"/>
                <a:gridCol w="648071"/>
              </a:tblGrid>
              <a:tr h="12983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PFN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valid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prot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present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dirty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10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r-x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15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rw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…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…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…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…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…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3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rw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23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rw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2" name="TextBox 101"/>
          <p:cNvSpPr txBox="1"/>
          <p:nvPr/>
        </p:nvSpPr>
        <p:spPr>
          <a:xfrm>
            <a:off x="4607719" y="4995697"/>
            <a:ext cx="4032448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 Page Table For 16KB Address Space</a:t>
            </a:r>
            <a:endParaRPr lang="en-US" sz="14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53253489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내용 개체 틀 2"/>
          <p:cNvSpPr txBox="1">
            <a:spLocks/>
          </p:cNvSpPr>
          <p:nvPr/>
        </p:nvSpPr>
        <p:spPr bwMode="auto">
          <a:xfrm>
            <a:off x="214313" y="880070"/>
            <a:ext cx="8786812" cy="5501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"/>
              <a:defRPr kumimoji="1" sz="2000" b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742950" indent="-28575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itchFamily="2" charset="2"/>
              <a:buChar char=""/>
              <a:defRPr kumimoji="1" sz="1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"/>
              <a:defRPr kumimoji="1" sz="1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"/>
              <a:defRPr kumimoji="1" sz="1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Font typeface="Wingdings" pitchFamily="2" charset="2"/>
              <a:buChar char=""/>
              <a:defRPr kumimoji="1" sz="1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ko-KR" dirty="0">
                <a:solidFill>
                  <a:prstClr val="black"/>
                </a:solidFill>
              </a:rPr>
              <a:t>Most of the page table is </a:t>
            </a:r>
            <a:r>
              <a:rPr lang="en-US" altLang="ko-KR" b="1" dirty="0">
                <a:solidFill>
                  <a:srgbClr val="FF0000"/>
                </a:solidFill>
              </a:rPr>
              <a:t>unused</a:t>
            </a:r>
            <a:r>
              <a:rPr lang="en-US" altLang="ko-KR" dirty="0">
                <a:solidFill>
                  <a:prstClr val="black"/>
                </a:solidFill>
              </a:rPr>
              <a:t>, full of invalid </a:t>
            </a:r>
            <a:r>
              <a:rPr lang="en-US" altLang="ko-KR" dirty="0" smtClean="0">
                <a:solidFill>
                  <a:prstClr val="black"/>
                </a:solidFill>
              </a:rPr>
              <a:t>entries.</a:t>
            </a: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Problem</a:t>
            </a:r>
            <a:endParaRPr lang="ko-KR" altLang="en-US"/>
          </a:p>
        </p:txBody>
      </p:sp>
      <p:graphicFrame>
        <p:nvGraphicFramePr>
          <p:cNvPr id="8" name="내용 개체 틀 7"/>
          <p:cNvGraphicFramePr>
            <a:graphicFrameLocks noGrp="1"/>
          </p:cNvGraphicFramePr>
          <p:nvPr>
            <p:ph idx="1"/>
            <p:extLst/>
          </p:nvPr>
        </p:nvGraphicFramePr>
        <p:xfrm>
          <a:off x="1067735" y="2304025"/>
          <a:ext cx="1224136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9295"/>
                <a:gridCol w="394841"/>
              </a:tblGrid>
              <a:tr h="202312">
                <a:tc>
                  <a:txBody>
                    <a:bodyPr/>
                    <a:lstStyle/>
                    <a:p>
                      <a:pPr latinLnBrk="1"/>
                      <a:endParaRPr lang="ko-KR" altLang="en-US" sz="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sz="9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0" dirty="0" smtClean="0"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900" b="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0" dirty="0" smtClean="0">
                          <a:latin typeface="맑은 고딕" pitchFamily="50" charset="-127"/>
                          <a:ea typeface="맑은 고딕" pitchFamily="50" charset="-127"/>
                        </a:rPr>
                        <a:t>2</a:t>
                      </a:r>
                      <a:endParaRPr lang="ko-KR" altLang="en-US" sz="900" b="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0" dirty="0" smtClean="0">
                          <a:latin typeface="맑은 고딕" pitchFamily="50" charset="-127"/>
                          <a:ea typeface="맑은 고딕" pitchFamily="50" charset="-127"/>
                        </a:rPr>
                        <a:t>3</a:t>
                      </a:r>
                      <a:endParaRPr lang="ko-KR" altLang="en-US" sz="900" b="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0" dirty="0" smtClean="0">
                          <a:latin typeface="맑은 고딕" pitchFamily="50" charset="-127"/>
                          <a:ea typeface="맑은 고딕" pitchFamily="50" charset="-127"/>
                        </a:rPr>
                        <a:t>4</a:t>
                      </a:r>
                      <a:endParaRPr lang="ko-KR" altLang="en-US" sz="900" b="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0" dirty="0" smtClean="0">
                          <a:latin typeface="맑은 고딕" pitchFamily="50" charset="-127"/>
                          <a:ea typeface="맑은 고딕" pitchFamily="50" charset="-127"/>
                        </a:rPr>
                        <a:t>5</a:t>
                      </a:r>
                      <a:endParaRPr lang="ko-KR" altLang="en-US" sz="900" b="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0" dirty="0" smtClean="0">
                          <a:latin typeface="맑은 고딕" pitchFamily="50" charset="-127"/>
                          <a:ea typeface="맑은 고딕" pitchFamily="50" charset="-127"/>
                        </a:rPr>
                        <a:t>6</a:t>
                      </a:r>
                      <a:endParaRPr lang="ko-KR" altLang="en-US" sz="900" b="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0" dirty="0" smtClean="0">
                          <a:latin typeface="맑은 고딕" pitchFamily="50" charset="-127"/>
                          <a:ea typeface="맑은 고딕" pitchFamily="50" charset="-127"/>
                        </a:rPr>
                        <a:t>7</a:t>
                      </a:r>
                      <a:endParaRPr lang="ko-KR" altLang="en-US" sz="900" b="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0" dirty="0" smtClean="0">
                          <a:latin typeface="맑은 고딕" pitchFamily="50" charset="-127"/>
                          <a:ea typeface="맑은 고딕" pitchFamily="50" charset="-127"/>
                        </a:rPr>
                        <a:t>8</a:t>
                      </a:r>
                      <a:endParaRPr lang="ko-KR" altLang="en-US" sz="900" b="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0" dirty="0" smtClean="0">
                          <a:latin typeface="맑은 고딕" pitchFamily="50" charset="-127"/>
                          <a:ea typeface="맑은 고딕" pitchFamily="50" charset="-127"/>
                        </a:rPr>
                        <a:t>9</a:t>
                      </a:r>
                      <a:endParaRPr lang="ko-KR" altLang="en-US" sz="900" b="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0" dirty="0" smtClean="0">
                          <a:latin typeface="맑은 고딕" pitchFamily="50" charset="-127"/>
                          <a:ea typeface="맑은 고딕" pitchFamily="50" charset="-127"/>
                        </a:rPr>
                        <a:t>10</a:t>
                      </a:r>
                      <a:endParaRPr lang="ko-KR" altLang="en-US" sz="900" b="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0" dirty="0" smtClean="0">
                          <a:latin typeface="맑은 고딕" pitchFamily="50" charset="-127"/>
                          <a:ea typeface="맑은 고딕" pitchFamily="50" charset="-127"/>
                        </a:rPr>
                        <a:t>11</a:t>
                      </a:r>
                      <a:endParaRPr lang="ko-KR" altLang="en-US" sz="900" b="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0" dirty="0" smtClean="0">
                          <a:latin typeface="맑은 고딕" pitchFamily="50" charset="-127"/>
                          <a:ea typeface="맑은 고딕" pitchFamily="50" charset="-127"/>
                        </a:rPr>
                        <a:t>12</a:t>
                      </a:r>
                      <a:endParaRPr lang="ko-KR" altLang="en-US" sz="900" b="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0" dirty="0" smtClean="0">
                          <a:latin typeface="맑은 고딕" pitchFamily="50" charset="-127"/>
                          <a:ea typeface="맑은 고딕" pitchFamily="50" charset="-127"/>
                        </a:rPr>
                        <a:t>13</a:t>
                      </a:r>
                      <a:endParaRPr lang="ko-KR" altLang="en-US" sz="900" b="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0" dirty="0" smtClean="0">
                          <a:latin typeface="맑은 고딕" pitchFamily="50" charset="-127"/>
                          <a:ea typeface="맑은 고딕" pitchFamily="50" charset="-127"/>
                        </a:rPr>
                        <a:t>14</a:t>
                      </a:r>
                      <a:endParaRPr lang="ko-KR" altLang="en-US" sz="900" b="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5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3511" y="2232017"/>
            <a:ext cx="524503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code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8062" y="3168121"/>
            <a:ext cx="529312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heap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1650" y="5256353"/>
            <a:ext cx="535724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stack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28" name="그룹 27"/>
          <p:cNvGrpSpPr/>
          <p:nvPr/>
        </p:nvGrpSpPr>
        <p:grpSpPr>
          <a:xfrm>
            <a:off x="3018363" y="1893599"/>
            <a:ext cx="1008112" cy="4128854"/>
            <a:chOff x="5364088" y="1540769"/>
            <a:chExt cx="2016224" cy="4028981"/>
          </a:xfrm>
        </p:grpSpPr>
        <p:grpSp>
          <p:nvGrpSpPr>
            <p:cNvPr id="29" name="그룹 28"/>
            <p:cNvGrpSpPr/>
            <p:nvPr/>
          </p:nvGrpSpPr>
          <p:grpSpPr>
            <a:xfrm>
              <a:off x="5364088" y="1540769"/>
              <a:ext cx="2016224" cy="2336302"/>
              <a:chOff x="5364088" y="1464476"/>
              <a:chExt cx="1872208" cy="4361097"/>
            </a:xfrm>
          </p:grpSpPr>
          <p:sp>
            <p:nvSpPr>
              <p:cNvPr id="42" name="직사각형 41"/>
              <p:cNvSpPr/>
              <p:nvPr/>
            </p:nvSpPr>
            <p:spPr>
              <a:xfrm>
                <a:off x="5364088" y="1464476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43" name="직사각형 42"/>
              <p:cNvSpPr/>
              <p:nvPr/>
            </p:nvSpPr>
            <p:spPr>
              <a:xfrm>
                <a:off x="5364088" y="1752508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44" name="직사각형 43"/>
              <p:cNvSpPr/>
              <p:nvPr/>
            </p:nvSpPr>
            <p:spPr>
              <a:xfrm>
                <a:off x="5364088" y="2040540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45" name="직사각형 44"/>
              <p:cNvSpPr/>
              <p:nvPr/>
            </p:nvSpPr>
            <p:spPr>
              <a:xfrm>
                <a:off x="5364088" y="2328571"/>
                <a:ext cx="1872208" cy="616681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46" name="직사각형 45"/>
              <p:cNvSpPr/>
              <p:nvPr/>
            </p:nvSpPr>
            <p:spPr>
              <a:xfrm>
                <a:off x="5364088" y="2616603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47" name="직사각형 46"/>
              <p:cNvSpPr/>
              <p:nvPr/>
            </p:nvSpPr>
            <p:spPr>
              <a:xfrm>
                <a:off x="5364088" y="2904635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48" name="직사각형 47"/>
              <p:cNvSpPr/>
              <p:nvPr/>
            </p:nvSpPr>
            <p:spPr>
              <a:xfrm>
                <a:off x="5364088" y="3192668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49" name="직사각형 48"/>
              <p:cNvSpPr/>
              <p:nvPr/>
            </p:nvSpPr>
            <p:spPr>
              <a:xfrm>
                <a:off x="5364088" y="3480700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50" name="직사각형 49"/>
              <p:cNvSpPr/>
              <p:nvPr/>
            </p:nvSpPr>
            <p:spPr>
              <a:xfrm>
                <a:off x="5364088" y="3768732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51" name="직사각형 50"/>
              <p:cNvSpPr/>
              <p:nvPr/>
            </p:nvSpPr>
            <p:spPr>
              <a:xfrm>
                <a:off x="5364088" y="4056764"/>
                <a:ext cx="1872208" cy="616681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52" name="직사각형 51"/>
              <p:cNvSpPr/>
              <p:nvPr/>
            </p:nvSpPr>
            <p:spPr>
              <a:xfrm>
                <a:off x="5364088" y="4345711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53" name="직사각형 52"/>
              <p:cNvSpPr/>
              <p:nvPr/>
            </p:nvSpPr>
            <p:spPr>
              <a:xfrm>
                <a:off x="5364088" y="4633743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54" name="직사각형 53"/>
              <p:cNvSpPr/>
              <p:nvPr/>
            </p:nvSpPr>
            <p:spPr>
              <a:xfrm>
                <a:off x="5364088" y="4921776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55" name="직사각형 54"/>
              <p:cNvSpPr/>
              <p:nvPr/>
            </p:nvSpPr>
            <p:spPr>
              <a:xfrm>
                <a:off x="5364088" y="5208892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</p:grpSp>
        <p:grpSp>
          <p:nvGrpSpPr>
            <p:cNvPr id="30" name="그룹 29"/>
            <p:cNvGrpSpPr/>
            <p:nvPr/>
          </p:nvGrpSpPr>
          <p:grpSpPr>
            <a:xfrm>
              <a:off x="5364088" y="3695867"/>
              <a:ext cx="2016224" cy="1873883"/>
              <a:chOff x="5364088" y="1464476"/>
              <a:chExt cx="1872208" cy="3497915"/>
            </a:xfrm>
          </p:grpSpPr>
          <p:sp>
            <p:nvSpPr>
              <p:cNvPr id="31" name="직사각형 30"/>
              <p:cNvSpPr/>
              <p:nvPr/>
            </p:nvSpPr>
            <p:spPr>
              <a:xfrm>
                <a:off x="5364088" y="1464476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32" name="직사각형 31"/>
              <p:cNvSpPr/>
              <p:nvPr/>
            </p:nvSpPr>
            <p:spPr>
              <a:xfrm>
                <a:off x="5364088" y="1752508"/>
                <a:ext cx="1872208" cy="616681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33" name="직사각형 32"/>
              <p:cNvSpPr/>
              <p:nvPr/>
            </p:nvSpPr>
            <p:spPr>
              <a:xfrm>
                <a:off x="5364088" y="2040539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34" name="직사각형 33"/>
              <p:cNvSpPr/>
              <p:nvPr/>
            </p:nvSpPr>
            <p:spPr>
              <a:xfrm>
                <a:off x="5364088" y="2328571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35" name="직사각형 34"/>
              <p:cNvSpPr/>
              <p:nvPr/>
            </p:nvSpPr>
            <p:spPr>
              <a:xfrm>
                <a:off x="5364088" y="2616603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36" name="직사각형 35"/>
              <p:cNvSpPr/>
              <p:nvPr/>
            </p:nvSpPr>
            <p:spPr>
              <a:xfrm>
                <a:off x="5364088" y="2904636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37" name="직사각형 36"/>
              <p:cNvSpPr/>
              <p:nvPr/>
            </p:nvSpPr>
            <p:spPr>
              <a:xfrm>
                <a:off x="5364088" y="3192668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38" name="직사각형 37"/>
              <p:cNvSpPr/>
              <p:nvPr/>
            </p:nvSpPr>
            <p:spPr>
              <a:xfrm>
                <a:off x="5364088" y="3480698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39" name="직사각형 38"/>
              <p:cNvSpPr/>
              <p:nvPr/>
            </p:nvSpPr>
            <p:spPr>
              <a:xfrm>
                <a:off x="5364088" y="3768731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40" name="직사각형 39"/>
              <p:cNvSpPr/>
              <p:nvPr/>
            </p:nvSpPr>
            <p:spPr>
              <a:xfrm>
                <a:off x="5364088" y="4056763"/>
                <a:ext cx="1872208" cy="616681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  <p:sp>
            <p:nvSpPr>
              <p:cNvPr id="41" name="직사각형 40"/>
              <p:cNvSpPr/>
              <p:nvPr/>
            </p:nvSpPr>
            <p:spPr>
              <a:xfrm>
                <a:off x="5364088" y="4345710"/>
                <a:ext cx="1872208" cy="61668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/>
              <a:p>
                <a:pPr algn="ctr"/>
                <a:endParaRPr lang="ko-KR" altLang="en-US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</p:txBody>
          </p:sp>
        </p:grpSp>
      </p:grpSp>
      <p:sp>
        <p:nvSpPr>
          <p:cNvPr id="56" name="직사각형 55"/>
          <p:cNvSpPr/>
          <p:nvPr/>
        </p:nvSpPr>
        <p:spPr>
          <a:xfrm>
            <a:off x="3018363" y="5858887"/>
            <a:ext cx="1008112" cy="1635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noAutofit/>
          </a:bodyPr>
          <a:lstStyle/>
          <a:p>
            <a:pPr algn="ctr"/>
            <a:endParaRPr lang="ko-KR" altLang="en-US" sz="1600" dirty="0" smtClean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86" name="직사각형 85"/>
          <p:cNvSpPr/>
          <p:nvPr/>
        </p:nvSpPr>
        <p:spPr>
          <a:xfrm>
            <a:off x="3761447" y="1803648"/>
            <a:ext cx="612068" cy="4455066"/>
          </a:xfrm>
          <a:prstGeom prst="rect">
            <a:avLst/>
          </a:prstGeom>
          <a:noFill/>
          <a:ln w="12700">
            <a:noFill/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/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0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2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3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4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5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6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7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8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9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10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11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12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13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14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15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16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17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18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19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20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21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22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23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24</a:t>
            </a:r>
          </a:p>
          <a:p>
            <a:pPr algn="ctr"/>
            <a:r>
              <a:rPr lang="en-US" altLang="ko-KR" sz="10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25</a:t>
            </a:r>
          </a:p>
          <a:p>
            <a:pPr algn="ctr"/>
            <a:endParaRPr lang="ko-KR" altLang="en-US" sz="105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cxnSp>
        <p:nvCxnSpPr>
          <p:cNvPr id="87" name="직선 화살표 연결선 86"/>
          <p:cNvCxnSpPr>
            <a:endCxn id="50" idx="1"/>
          </p:cNvCxnSpPr>
          <p:nvPr/>
        </p:nvCxnSpPr>
        <p:spPr>
          <a:xfrm>
            <a:off x="2058195" y="2413486"/>
            <a:ext cx="960168" cy="914413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화살표 연결선 88"/>
          <p:cNvCxnSpPr/>
          <p:nvPr/>
        </p:nvCxnSpPr>
        <p:spPr>
          <a:xfrm flipV="1">
            <a:off x="2161063" y="2379132"/>
            <a:ext cx="857300" cy="3010309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직선 화살표 연결선 91"/>
          <p:cNvCxnSpPr/>
          <p:nvPr/>
        </p:nvCxnSpPr>
        <p:spPr>
          <a:xfrm>
            <a:off x="2073140" y="3352264"/>
            <a:ext cx="945223" cy="935551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직선 화살표 연결선 93"/>
          <p:cNvCxnSpPr/>
          <p:nvPr/>
        </p:nvCxnSpPr>
        <p:spPr>
          <a:xfrm flipV="1">
            <a:off x="2161151" y="5536418"/>
            <a:ext cx="857212" cy="76725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직사각형 95"/>
          <p:cNvSpPr/>
          <p:nvPr/>
        </p:nvSpPr>
        <p:spPr>
          <a:xfrm>
            <a:off x="2073140" y="2454038"/>
            <a:ext cx="1080119" cy="230200"/>
          </a:xfrm>
          <a:prstGeom prst="rect">
            <a:avLst/>
          </a:prstGeom>
          <a:noFill/>
          <a:ln w="12700"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1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Allocate</a:t>
            </a:r>
            <a:endParaRPr lang="ko-KR" altLang="en-US" sz="110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553404" y="1889609"/>
            <a:ext cx="1865036" cy="43088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Virtual Address</a:t>
            </a:r>
          </a:p>
          <a:p>
            <a:pPr algn="ctr"/>
            <a:r>
              <a:rPr lang="en-US" sz="11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 Space</a:t>
            </a:r>
            <a:endParaRPr lang="en-US" sz="11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2613200" y="1631989"/>
            <a:ext cx="1755379" cy="2616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Physical Memory</a:t>
            </a:r>
            <a:endParaRPr lang="en-US" sz="11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697499" y="6022453"/>
            <a:ext cx="4032448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 16KB Address Space with 1KB Pages</a:t>
            </a:r>
            <a:endParaRPr lang="en-US" sz="14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101" name="표 100"/>
          <p:cNvGraphicFramePr>
            <a:graphicFrameLocks noGrp="1"/>
          </p:cNvGraphicFramePr>
          <p:nvPr>
            <p:extLst/>
          </p:nvPr>
        </p:nvGraphicFramePr>
        <p:xfrm>
          <a:off x="4720134" y="2085461"/>
          <a:ext cx="3744415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883"/>
                <a:gridCol w="691277"/>
                <a:gridCol w="648072"/>
                <a:gridCol w="1008112"/>
                <a:gridCol w="648071"/>
              </a:tblGrid>
              <a:tr h="12983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PFN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valid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prot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present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dirty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10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r-x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15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rw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…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…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…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…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…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3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rw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23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rw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2" name="TextBox 101"/>
          <p:cNvSpPr txBox="1"/>
          <p:nvPr/>
        </p:nvSpPr>
        <p:spPr>
          <a:xfrm>
            <a:off x="4607719" y="4995697"/>
            <a:ext cx="4032448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 Page Table For 16KB Address Space</a:t>
            </a:r>
            <a:endParaRPr lang="en-US" sz="14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7" name="직사각형 56"/>
          <p:cNvSpPr/>
          <p:nvPr/>
        </p:nvSpPr>
        <p:spPr>
          <a:xfrm>
            <a:off x="4719383" y="3796802"/>
            <a:ext cx="3744416" cy="552219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/>
          <a:p>
            <a:pPr algn="ctr"/>
            <a:endParaRPr lang="ko-KR" altLang="en-US" sz="1600" dirty="0" smtClean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58" name="직사각형 57"/>
          <p:cNvSpPr/>
          <p:nvPr/>
        </p:nvSpPr>
        <p:spPr>
          <a:xfrm>
            <a:off x="4713632" y="2692327"/>
            <a:ext cx="3744416" cy="847094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/>
          <a:p>
            <a:pPr algn="ctr"/>
            <a:endParaRPr lang="ko-KR" altLang="en-US" sz="1600" dirty="0" smtClean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358473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Hybrid Approach: Paging and Segments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In order to reduce the memory overhead of page </a:t>
            </a:r>
            <a:r>
              <a:rPr lang="en-US" altLang="ko-KR" dirty="0" smtClean="0"/>
              <a:t>tables.</a:t>
            </a:r>
            <a:endParaRPr lang="en-US" altLang="ko-KR" dirty="0"/>
          </a:p>
          <a:p>
            <a:pPr lvl="1"/>
            <a:r>
              <a:rPr lang="en-US" altLang="ko-KR" dirty="0" smtClean="0"/>
              <a:t>Using base not to point to the segment itself but rather to hold the </a:t>
            </a:r>
            <a:r>
              <a:rPr lang="en-US" altLang="ko-KR" dirty="0" smtClean="0">
                <a:solidFill>
                  <a:schemeClr val="accent6"/>
                </a:solidFill>
              </a:rPr>
              <a:t>physical address of the page table </a:t>
            </a:r>
            <a:r>
              <a:rPr lang="en-US" altLang="ko-KR" dirty="0" smtClean="0"/>
              <a:t>of that segment.</a:t>
            </a:r>
            <a:endParaRPr lang="ko-KR" altLang="en-US" dirty="0"/>
          </a:p>
          <a:p>
            <a:pPr lvl="1"/>
            <a:r>
              <a:rPr lang="en-US" altLang="ko-KR" dirty="0" smtClean="0"/>
              <a:t>The bounds register is used to indicate the end of the page table.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6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060845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Simple Example of Hybrid Approach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cs typeface="Courier New" pitchFamily="49" charset="0"/>
              </a:rPr>
              <a:t>Each process </a:t>
            </a:r>
            <a:r>
              <a:rPr lang="en-US" altLang="ko-KR" dirty="0" smtClean="0">
                <a:cs typeface="Courier New" pitchFamily="49" charset="0"/>
              </a:rPr>
              <a:t>has </a:t>
            </a:r>
            <a:r>
              <a:rPr lang="en-US" altLang="ko-KR" dirty="0">
                <a:solidFill>
                  <a:srgbClr val="FF0000"/>
                </a:solidFill>
                <a:cs typeface="Courier New" pitchFamily="49" charset="0"/>
              </a:rPr>
              <a:t>three</a:t>
            </a:r>
            <a:r>
              <a:rPr lang="en-US" altLang="ko-KR" dirty="0">
                <a:cs typeface="Courier New" pitchFamily="49" charset="0"/>
              </a:rPr>
              <a:t> page tables associated </a:t>
            </a:r>
            <a:r>
              <a:rPr lang="en-US" altLang="ko-KR" dirty="0" smtClean="0">
                <a:cs typeface="Courier New" pitchFamily="49" charset="0"/>
              </a:rPr>
              <a:t>with it.</a:t>
            </a:r>
          </a:p>
          <a:p>
            <a:pPr lvl="1"/>
            <a:r>
              <a:rPr lang="en-US" altLang="ko-KR" dirty="0" smtClean="0"/>
              <a:t>When process is running, the base register for each of these segments contains the physical address of a linear page table for that segment.</a:t>
            </a:r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7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graphicFrame>
        <p:nvGraphicFramePr>
          <p:cNvPr id="6" name="내용 개체 틀 11"/>
          <p:cNvGraphicFramePr>
            <a:graphicFrameLocks/>
          </p:cNvGraphicFramePr>
          <p:nvPr>
            <p:extLst/>
          </p:nvPr>
        </p:nvGraphicFramePr>
        <p:xfrm>
          <a:off x="838624" y="2898681"/>
          <a:ext cx="702945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  <a:gridCol w="219670"/>
                <a:gridCol w="219671"/>
                <a:gridCol w="219671"/>
                <a:gridCol w="219670"/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30612" y="3366615"/>
            <a:ext cx="648072" cy="26161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Seg</a:t>
            </a:r>
            <a:endParaRPr lang="en-US" sz="11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" name="직선 연결선 8"/>
          <p:cNvCxnSpPr/>
          <p:nvPr/>
        </p:nvCxnSpPr>
        <p:spPr>
          <a:xfrm>
            <a:off x="838624" y="3258721"/>
            <a:ext cx="0" cy="180000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1270672" y="3263512"/>
            <a:ext cx="0" cy="180000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>
            <a:off x="838624" y="3356992"/>
            <a:ext cx="432048" cy="0"/>
          </a:xfrm>
          <a:prstGeom prst="straightConnector1">
            <a:avLst/>
          </a:prstGeom>
          <a:ln w="12700">
            <a:solidFill>
              <a:schemeClr val="tx1"/>
            </a:solidFill>
            <a:headEnd type="stealth" w="med" len="med"/>
            <a:tailEnd type="stealth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1270672" y="3366615"/>
            <a:ext cx="3744416" cy="0"/>
          </a:xfrm>
          <a:prstGeom prst="straightConnector1">
            <a:avLst/>
          </a:prstGeom>
          <a:ln w="12700">
            <a:solidFill>
              <a:schemeClr val="tx1"/>
            </a:solidFill>
            <a:headEnd type="stealth" w="med" len="med"/>
            <a:tailEnd type="stealth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5006754" y="3268344"/>
            <a:ext cx="0" cy="180000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710832" y="3366615"/>
            <a:ext cx="648072" cy="26161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VPN</a:t>
            </a:r>
            <a:endParaRPr lang="en-US" sz="11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9" name="직선 연결선 18"/>
          <p:cNvCxnSpPr/>
          <p:nvPr/>
        </p:nvCxnSpPr>
        <p:spPr>
          <a:xfrm>
            <a:off x="7866833" y="3284984"/>
            <a:ext cx="0" cy="180000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/>
          <p:nvPr/>
        </p:nvCxnSpPr>
        <p:spPr>
          <a:xfrm>
            <a:off x="5015088" y="3366615"/>
            <a:ext cx="2851745" cy="0"/>
          </a:xfrm>
          <a:prstGeom prst="straightConnector1">
            <a:avLst/>
          </a:prstGeom>
          <a:ln w="12700">
            <a:solidFill>
              <a:schemeClr val="tx1"/>
            </a:solidFill>
            <a:headEnd type="stealth" w="med" len="med"/>
            <a:tailEnd type="stealth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116924" y="3356992"/>
            <a:ext cx="648072" cy="26161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Offset</a:t>
            </a:r>
            <a:endParaRPr lang="en-US" sz="11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39713" y="2637071"/>
            <a:ext cx="72795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31 30 29 28 27 26 25 24 23 22 21 20 19 18 17 16 15 14 13 12 11 10 9   8   7  6  5   4   3  2  1   0 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24" name="표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209228"/>
              </p:ext>
            </p:extLst>
          </p:nvPr>
        </p:nvGraphicFramePr>
        <p:xfrm>
          <a:off x="2627784" y="4289837"/>
          <a:ext cx="3453992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2627"/>
                <a:gridCol w="2091365"/>
              </a:tblGrid>
              <a:tr h="27363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Seg</a:t>
                      </a:r>
                      <a:r>
                        <a:rPr lang="en-US" altLang="ko-KR" sz="1200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value</a:t>
                      </a:r>
                      <a:endParaRPr lang="ko-KR" altLang="en-US" sz="12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맑은 고딕" pitchFamily="50" charset="-127"/>
                          <a:ea typeface="맑은 고딕" pitchFamily="50" charset="-127"/>
                        </a:rPr>
                        <a:t>Content</a:t>
                      </a:r>
                      <a:endParaRPr lang="ko-KR" altLang="en-US" sz="12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  <a:tr h="27363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맑은 고딕" pitchFamily="50" charset="-127"/>
                          <a:ea typeface="맑은 고딕" pitchFamily="50" charset="-127"/>
                        </a:rPr>
                        <a:t>00</a:t>
                      </a:r>
                      <a:endParaRPr lang="ko-KR" altLang="en-US" sz="12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맑은 고딕" pitchFamily="50" charset="-127"/>
                          <a:ea typeface="맑은 고딕" pitchFamily="50" charset="-127"/>
                        </a:rPr>
                        <a:t>unused</a:t>
                      </a:r>
                      <a:r>
                        <a:rPr lang="en-US" altLang="ko-KR" sz="1200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segment</a:t>
                      </a:r>
                      <a:endParaRPr lang="ko-KR" altLang="en-US" sz="12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7363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맑은 고딕" pitchFamily="50" charset="-127"/>
                          <a:ea typeface="맑은 고딕" pitchFamily="50" charset="-127"/>
                        </a:rPr>
                        <a:t>01</a:t>
                      </a:r>
                      <a:endParaRPr lang="ko-KR" altLang="en-US" sz="12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맑은 고딕" pitchFamily="50" charset="-127"/>
                          <a:ea typeface="맑은 고딕" pitchFamily="50" charset="-127"/>
                        </a:rPr>
                        <a:t>code</a:t>
                      </a:r>
                      <a:endParaRPr lang="ko-KR" altLang="en-US" sz="12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7363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맑은 고딕" pitchFamily="50" charset="-127"/>
                          <a:ea typeface="맑은 고딕" pitchFamily="50" charset="-127"/>
                        </a:rPr>
                        <a:t>10</a:t>
                      </a:r>
                      <a:endParaRPr lang="ko-KR" altLang="en-US" sz="12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>
                          <a:latin typeface="맑은 고딕" pitchFamily="50" charset="-127"/>
                          <a:ea typeface="맑은 고딕" pitchFamily="50" charset="-127"/>
                        </a:rPr>
                        <a:t>heap</a:t>
                      </a:r>
                      <a:endParaRPr lang="ko-KR" altLang="en-US" sz="12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7363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맑은 고딕" pitchFamily="50" charset="-127"/>
                          <a:ea typeface="맑은 고딕" pitchFamily="50" charset="-127"/>
                        </a:rPr>
                        <a:t>11</a:t>
                      </a:r>
                      <a:endParaRPr lang="ko-KR" altLang="en-US" sz="12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맑은 고딕" pitchFamily="50" charset="-127"/>
                          <a:ea typeface="맑은 고딕" pitchFamily="50" charset="-127"/>
                        </a:rPr>
                        <a:t>stack</a:t>
                      </a:r>
                      <a:endParaRPr lang="ko-KR" altLang="en-US" sz="12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2415383" y="3834785"/>
            <a:ext cx="4032448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32-bit Virtual address space with 4KB pages</a:t>
            </a:r>
            <a:endParaRPr lang="en-US" sz="14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10435478"/>
      </p:ext>
    </p:extLst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TLB miss on Hybrid Approach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The hardware get to </a:t>
            </a:r>
            <a:r>
              <a:rPr lang="en-US" altLang="ko-KR" b="1" dirty="0" smtClean="0"/>
              <a:t>physical address </a:t>
            </a:r>
            <a:r>
              <a:rPr lang="en-US" altLang="ko-KR" dirty="0" smtClean="0"/>
              <a:t>from </a:t>
            </a:r>
            <a:r>
              <a:rPr lang="en-US" altLang="ko-KR" b="1" dirty="0" smtClean="0"/>
              <a:t>page table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 smtClean="0"/>
              <a:t>The hardware uses the segment bits(SN) to determine which base and bounds pair to use.</a:t>
            </a:r>
            <a:endParaRPr lang="en-US" altLang="ko-KR" dirty="0"/>
          </a:p>
          <a:p>
            <a:pPr lvl="1"/>
            <a:r>
              <a:rPr lang="en-US" altLang="ko-KR" dirty="0" smtClean="0"/>
              <a:t>The hardware then takes the </a:t>
            </a:r>
            <a:r>
              <a:rPr lang="en-US" altLang="ko-KR" dirty="0" smtClean="0">
                <a:solidFill>
                  <a:schemeClr val="accent6"/>
                </a:solidFill>
              </a:rPr>
              <a:t>physical address</a:t>
            </a:r>
            <a:r>
              <a:rPr lang="en-US" altLang="ko-KR" dirty="0" smtClean="0">
                <a:solidFill>
                  <a:srgbClr val="7030A0"/>
                </a:solidFill>
              </a:rPr>
              <a:t> </a:t>
            </a:r>
            <a:r>
              <a:rPr lang="en-US" altLang="ko-KR" dirty="0" smtClean="0"/>
              <a:t>therein and </a:t>
            </a:r>
            <a:r>
              <a:rPr lang="en-US" altLang="ko-KR" dirty="0" smtClean="0">
                <a:solidFill>
                  <a:schemeClr val="accent6"/>
                </a:solidFill>
              </a:rPr>
              <a:t>combines</a:t>
            </a:r>
            <a:r>
              <a:rPr lang="en-US" altLang="ko-KR" dirty="0" smtClean="0"/>
              <a:t> it with the VPN as follows to form the address of the page table entry(PTE) 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8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187624" y="3439844"/>
            <a:ext cx="6264696" cy="106182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01:	SN = 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VirtualAddress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&amp; SEG_MASK) &gt;&gt; SN_SHIFT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02:	VPN = 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VirtualAddress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&amp; VPN_MASK) &gt;&gt; VPN_SHIFT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03: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AddressOfPTE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= Base[SN] + (VPN *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sizeof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(PTE))</a:t>
            </a:r>
          </a:p>
        </p:txBody>
      </p:sp>
    </p:spTree>
    <p:extLst>
      <p:ext uri="{BB962C8B-B14F-4D97-AF65-F5344CB8AC3E}">
        <p14:creationId xmlns:p14="http://schemas.microsoft.com/office/powerpoint/2010/main" val="1629810129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Hybrid Approach is not without problems.</a:t>
            </a:r>
          </a:p>
          <a:p>
            <a:pPr lvl="1"/>
            <a:r>
              <a:rPr lang="en-US" altLang="ko-KR" dirty="0" smtClean="0"/>
              <a:t>If we have a large but sparsely-used heap, we can still end up with a lot of page table waste.</a:t>
            </a:r>
          </a:p>
          <a:p>
            <a:pPr lvl="1"/>
            <a:r>
              <a:rPr lang="en-US" altLang="ko-KR" dirty="0" smtClean="0"/>
              <a:t>Causing external fragmentation to arise again.</a:t>
            </a:r>
          </a:p>
          <a:p>
            <a:pPr lvl="1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Problem of Hybrid Approach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9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428902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양식_공청회_발표자료-총괄-양식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기본 디자인">
      <a:majorFont>
        <a:latin typeface="HY견고딕"/>
        <a:ea typeface="HY견고딕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lIns="252000" rtlCol="0" anchor="ctr"/>
      <a:lstStyle>
        <a:defPPr>
          <a:defRPr sz="1600" dirty="0" smtClean="0">
            <a:solidFill>
              <a:srgbClr val="00B050"/>
            </a:solidFill>
            <a:latin typeface="Courier New" pitchFamily="49" charset="0"/>
            <a:ea typeface="맑은 고딕" pitchFamily="50" charset="-127"/>
            <a:cs typeface="Courier New" pitchFamily="49" charset="0"/>
          </a:defRPr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101590</TotalTime>
  <Words>1692</Words>
  <Application>Microsoft Office PowerPoint</Application>
  <PresentationFormat>화면 슬라이드 쇼(4:3)</PresentationFormat>
  <Paragraphs>624</Paragraphs>
  <Slides>25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HeadingPairs>
  <TitlesOfParts>
    <vt:vector size="36" baseType="lpstr">
      <vt:lpstr>Adobe Arabic</vt:lpstr>
      <vt:lpstr>Adobe 고딕 Std B</vt:lpstr>
      <vt:lpstr>HY견고딕</vt:lpstr>
      <vt:lpstr>굴림</vt:lpstr>
      <vt:lpstr>맑은 고딕</vt:lpstr>
      <vt:lpstr>Arial</vt:lpstr>
      <vt:lpstr>Arial Bold</vt:lpstr>
      <vt:lpstr>Cambria Math</vt:lpstr>
      <vt:lpstr>Courier New</vt:lpstr>
      <vt:lpstr>Wingdings</vt:lpstr>
      <vt:lpstr>양식_공청회_발표자료-총괄-양식</vt:lpstr>
      <vt:lpstr>PowerPoint 프레젠테이션</vt:lpstr>
      <vt:lpstr>Paging: Linear Tables</vt:lpstr>
      <vt:lpstr>Paging: Smaller Tables</vt:lpstr>
      <vt:lpstr>Problem</vt:lpstr>
      <vt:lpstr>Problem</vt:lpstr>
      <vt:lpstr>Hybrid Approach: Paging and Segments </vt:lpstr>
      <vt:lpstr>Simple Example of Hybrid Approach</vt:lpstr>
      <vt:lpstr>TLB miss on Hybrid Approach</vt:lpstr>
      <vt:lpstr>Problem of Hybrid Approach</vt:lpstr>
      <vt:lpstr>Multi-level Page Tables</vt:lpstr>
      <vt:lpstr>Multi-level Page Tables: Page directory</vt:lpstr>
      <vt:lpstr>Multi-level Page Tables: Page directory entries</vt:lpstr>
      <vt:lpstr>Multi-level Page Tables: Advantage &amp; Disadvantage</vt:lpstr>
      <vt:lpstr>Multi-level Page Table: Level of indirection</vt:lpstr>
      <vt:lpstr>A Detailed Multi-Level Example</vt:lpstr>
      <vt:lpstr>A Detailed Multi-Level Example: Page Directory Idx</vt:lpstr>
      <vt:lpstr>A Detailed Multi-Level Example: Page Table Idx</vt:lpstr>
      <vt:lpstr>More than Two Level</vt:lpstr>
      <vt:lpstr>More than Two Level : Page Table Index</vt:lpstr>
      <vt:lpstr>More than Two Level : Page Directory</vt:lpstr>
      <vt:lpstr>Multi-level Page Table Control Flow</vt:lpstr>
      <vt:lpstr>Multi-level Page Table Control Flow</vt:lpstr>
      <vt:lpstr>The Translation Process: Remember the TLB</vt:lpstr>
      <vt:lpstr>Inverted Page Tables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Pintos Project</dc:title>
  <dc:creator>유진수 (jedisty@hanyang.ac.kr)</dc:creator>
  <cp:lastModifiedBy>오준택</cp:lastModifiedBy>
  <cp:revision>4018</cp:revision>
  <cp:lastPrinted>2015-03-03T01:48:46Z</cp:lastPrinted>
  <dcterms:created xsi:type="dcterms:W3CDTF">2011-05-01T06:09:10Z</dcterms:created>
  <dcterms:modified xsi:type="dcterms:W3CDTF">2016-04-19T04:35:42Z</dcterms:modified>
</cp:coreProperties>
</file>