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2016-04-19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693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7BDBEB33-DC64-483D-8A7D-CDF1F64CD34A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2016-04-19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2E38FACC-E670-43D9-9D8B-C3E7E448D547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2016-04-19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A21E61-5CE0-4778-B458-98994D61DC74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2016-04-19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21</a:t>
            </a:r>
            <a:r>
              <a:rPr lang="en-US" altLang="ko-KR" dirty="0" smtClean="0"/>
              <a:t>. </a:t>
            </a:r>
            <a:r>
              <a:rPr lang="en-US" altLang="ko-KR" smtClean="0"/>
              <a:t>Swapping: </a:t>
            </a:r>
            <a:r>
              <a:rPr lang="en-US" altLang="ko-KR" dirty="0" smtClean="0"/>
              <a:t>Mechanisms</a:t>
            </a:r>
          </a:p>
          <a:p>
            <a:pPr lvl="0"/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Operating System: Three Easy 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25279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Page Fault Control Flow – Hardware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980728"/>
            <a:ext cx="7992888" cy="45897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9: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TLB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Miss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10: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PTEAddr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PTBR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+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11: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AccessMemory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PTEAddr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12: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PTE.Valid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False) 				 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13: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SEGMENTATION_FAULT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14: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altLang="ko-KR" sz="1400" dirty="0">
              <a:solidFill>
                <a:srgbClr val="F79646">
                  <a:lumMod val="75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15: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 	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CanAccess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== False)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16: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PROTECTION_FAULT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17: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PTE.Present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True)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18: 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assuming hardware-managed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TLB</a:t>
            </a:r>
            <a:endParaRPr lang="en-US" altLang="ko-KR" sz="1400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19: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TLB_Insert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20: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RetryInstruction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21: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PTE.Present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False) 			  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22: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PAGE_FAULT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52487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Page Fault Control Flow – Software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67544" y="1039271"/>
            <a:ext cx="7992888" cy="235449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1:	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FindFreePhysicalPage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2:	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== -1)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no free page found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3:	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EvictPage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run replacement algorithm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4:	 	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DiskRead</a:t>
            </a:r>
            <a:r>
              <a:rPr lang="en-US" altLang="ko-KR" sz="1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PTE.DiskAddr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sleep (waiting for I/O)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5:	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PTE.present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True // update page table with present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6:	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PTE.PFN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bit and translation (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PFN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7:	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RetryInstruction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retry instruction</a:t>
            </a:r>
            <a:endParaRPr lang="en-US" altLang="ko-KR" sz="1400" dirty="0" smtClean="0">
              <a:solidFill>
                <a:srgbClr val="00B0F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70582" y="3429000"/>
            <a:ext cx="87868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lvl="1"/>
            <a:r>
              <a:rPr lang="en-US" altLang="ko-KR" dirty="0" smtClean="0">
                <a:solidFill>
                  <a:prstClr val="black"/>
                </a:solidFill>
              </a:rPr>
              <a:t>The </a:t>
            </a:r>
            <a:r>
              <a:rPr lang="en-US" altLang="ko-KR" dirty="0">
                <a:solidFill>
                  <a:prstClr val="black"/>
                </a:solidFill>
              </a:rPr>
              <a:t>OS must find a physical frame for the </a:t>
            </a:r>
            <a:r>
              <a:rPr lang="en-US" altLang="ko-KR" dirty="0">
                <a:solidFill>
                  <a:srgbClr val="F79646"/>
                </a:solidFill>
              </a:rPr>
              <a:t>soon-be-faulted-in page </a:t>
            </a:r>
            <a:r>
              <a:rPr lang="en-US" altLang="ko-KR" dirty="0">
                <a:solidFill>
                  <a:prstClr val="black"/>
                </a:solidFill>
              </a:rPr>
              <a:t>to reside within.</a:t>
            </a:r>
          </a:p>
          <a:p>
            <a:pPr lvl="1"/>
            <a:r>
              <a:rPr lang="en-US" altLang="ko-KR" dirty="0">
                <a:solidFill>
                  <a:prstClr val="black"/>
                </a:solidFill>
              </a:rPr>
              <a:t>If there is no such page, waiting for the </a:t>
            </a:r>
            <a:r>
              <a:rPr lang="en-US" altLang="ko-KR" dirty="0">
                <a:solidFill>
                  <a:srgbClr val="F79646"/>
                </a:solidFill>
              </a:rPr>
              <a:t>replacement algorithm </a:t>
            </a:r>
            <a:r>
              <a:rPr lang="en-US" altLang="ko-KR" dirty="0">
                <a:solidFill>
                  <a:prstClr val="black"/>
                </a:solidFill>
              </a:rPr>
              <a:t>to run and kick some pages out of memory.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32871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When Replacements Really Occur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OS waits until memory is entirely full, and only then replaces a page to make room for some other page</a:t>
            </a:r>
          </a:p>
          <a:p>
            <a:pPr lvl="1"/>
            <a:r>
              <a:rPr lang="en-US" altLang="ko-KR" dirty="0" smtClean="0"/>
              <a:t>This is a little bit unrealistic, and there are many reason for the OS to keep a small portion of memory free more proactively.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Swap Daemon, Page Daemon</a:t>
            </a:r>
          </a:p>
          <a:p>
            <a:pPr lvl="1"/>
            <a:r>
              <a:rPr lang="en-US" altLang="ko-KR" dirty="0" smtClean="0"/>
              <a:t>There are fewer than </a:t>
            </a:r>
            <a:r>
              <a:rPr lang="en-US" altLang="ko-KR" dirty="0" err="1" smtClean="0">
                <a:solidFill>
                  <a:schemeClr val="accent6"/>
                </a:solidFill>
              </a:rPr>
              <a:t>LW</a:t>
            </a:r>
            <a:r>
              <a:rPr lang="en-US" altLang="ko-KR" dirty="0" smtClean="0">
                <a:solidFill>
                  <a:schemeClr val="accent6"/>
                </a:solidFill>
              </a:rPr>
              <a:t> pages</a:t>
            </a:r>
            <a:r>
              <a:rPr lang="en-US" altLang="ko-KR" dirty="0" smtClean="0"/>
              <a:t> available, a background thread that is responsible for freeing memory runs.</a:t>
            </a:r>
          </a:p>
          <a:p>
            <a:pPr lvl="1"/>
            <a:r>
              <a:rPr lang="en-US" altLang="ko-KR" dirty="0" smtClean="0"/>
              <a:t>The thread evicts pages until there are </a:t>
            </a:r>
            <a:r>
              <a:rPr lang="en-US" altLang="ko-KR" dirty="0" err="1" smtClean="0">
                <a:solidFill>
                  <a:schemeClr val="accent6"/>
                </a:solidFill>
              </a:rPr>
              <a:t>HW</a:t>
            </a:r>
            <a:r>
              <a:rPr lang="en-US" altLang="ko-KR" dirty="0" smtClean="0">
                <a:solidFill>
                  <a:schemeClr val="accent6"/>
                </a:solidFill>
              </a:rPr>
              <a:t> pages </a:t>
            </a:r>
            <a:r>
              <a:rPr lang="en-US" altLang="ko-KR" dirty="0" smtClean="0"/>
              <a:t>available.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52720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OSTEP book 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08615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Beyond Physical Memory: Mechanisms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Require an additional level in the </a:t>
            </a:r>
            <a:r>
              <a:rPr lang="en-US" altLang="ko-KR" dirty="0" smtClean="0">
                <a:solidFill>
                  <a:schemeClr val="accent6"/>
                </a:solidFill>
              </a:rPr>
              <a:t>memory hierarchy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OS need a place to stash away portions of address space that currently aren’t in great demand.</a:t>
            </a:r>
          </a:p>
          <a:p>
            <a:pPr lvl="1"/>
            <a:r>
              <a:rPr lang="en-US" altLang="ko-KR" dirty="0" smtClean="0"/>
              <a:t>In modern systems, this role is usually served by a </a:t>
            </a:r>
            <a:r>
              <a:rPr lang="en-US" altLang="ko-KR" dirty="0" smtClean="0">
                <a:solidFill>
                  <a:schemeClr val="accent6"/>
                </a:solidFill>
              </a:rPr>
              <a:t>hard disk drive</a:t>
            </a:r>
          </a:p>
          <a:p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이등변 삼각형 5"/>
          <p:cNvSpPr/>
          <p:nvPr/>
        </p:nvSpPr>
        <p:spPr>
          <a:xfrm>
            <a:off x="2573410" y="2996952"/>
            <a:ext cx="4104456" cy="2736304"/>
          </a:xfrm>
          <a:prstGeom prst="triangl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2951084" y="5229200"/>
            <a:ext cx="3350867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5763" y="5327338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Mass Storage( hard disk, tape, etc...)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3279396" y="4797152"/>
            <a:ext cx="2692074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45269" y="4849415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Main 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3656148" y="4293096"/>
            <a:ext cx="1938571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33152" y="4354065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Cache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89285" y="3763639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Registers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1651" y="5857527"/>
            <a:ext cx="408858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 Hierarchy in modern system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753076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Single large address for a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Always need to first arrange for the code or data to be in memory when before calling a function or accessing data.</a:t>
            </a:r>
          </a:p>
          <a:p>
            <a:endParaRPr lang="en-US" altLang="ko-KR" dirty="0"/>
          </a:p>
          <a:p>
            <a:r>
              <a:rPr lang="en-US" altLang="ko-KR" dirty="0" smtClean="0"/>
              <a:t>To Beyond just a </a:t>
            </a:r>
            <a:r>
              <a:rPr lang="en-US" altLang="ko-KR" dirty="0" smtClean="0">
                <a:solidFill>
                  <a:schemeClr val="accent6"/>
                </a:solidFill>
              </a:rPr>
              <a:t>single process.</a:t>
            </a:r>
          </a:p>
          <a:p>
            <a:pPr lvl="1"/>
            <a:r>
              <a:rPr lang="en-US" altLang="ko-KR" dirty="0" smtClean="0"/>
              <a:t>The addition of </a:t>
            </a:r>
            <a:r>
              <a:rPr lang="en-US" altLang="ko-KR" dirty="0" smtClean="0">
                <a:solidFill>
                  <a:schemeClr val="accent6"/>
                </a:solidFill>
              </a:rPr>
              <a:t>swap space </a:t>
            </a:r>
            <a:r>
              <a:rPr lang="en-US" altLang="ko-KR" dirty="0" smtClean="0"/>
              <a:t>allows the OS to support the illusion of a large virtual memory for multiple concurrently-running process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40747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Swap Space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Reserve some space on the disk for moving pages back and forth.</a:t>
            </a:r>
          </a:p>
          <a:p>
            <a:r>
              <a:rPr lang="en-US" altLang="ko-KR" dirty="0" smtClean="0"/>
              <a:t>OS need to remember to the swap space, in </a:t>
            </a:r>
            <a:r>
              <a:rPr lang="en-US" altLang="ko-KR" dirty="0" smtClean="0">
                <a:solidFill>
                  <a:schemeClr val="accent6"/>
                </a:solidFill>
              </a:rPr>
              <a:t>page-sized unit</a:t>
            </a:r>
            <a:endParaRPr lang="ko-KR" altLang="en-US" dirty="0">
              <a:solidFill>
                <a:schemeClr val="accent6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2267744" y="2636912"/>
          <a:ext cx="4464496" cy="93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4"/>
                <a:gridCol w="1116124"/>
                <a:gridCol w="1116124"/>
                <a:gridCol w="1116124"/>
              </a:tblGrid>
              <a:tr h="9361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</a:t>
                      </a:r>
                    </a:p>
                    <a:p>
                      <a:pPr algn="ctr" latinLnBrk="1"/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3]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</a:t>
                      </a:r>
                    </a:p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598" y="2780928"/>
            <a:ext cx="161994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Physical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Memory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15953" y="239333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0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238636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1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8" y="238574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2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4088" y="2385740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PFN</a:t>
            </a:r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3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1259632" y="4201343"/>
          <a:ext cx="6678864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858"/>
                <a:gridCol w="834858"/>
                <a:gridCol w="834858"/>
                <a:gridCol w="834858"/>
                <a:gridCol w="834858"/>
                <a:gridCol w="834858"/>
                <a:gridCol w="834858"/>
                <a:gridCol w="83485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</a:t>
                      </a:r>
                    </a:p>
                    <a:p>
                      <a:pPr algn="ctr" latinLnBrk="1"/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</a:t>
                      </a:r>
                    </a:p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[Free]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</a:t>
                      </a:r>
                    </a:p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3</a:t>
                      </a:r>
                    </a:p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0]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2</a:t>
                      </a:r>
                    </a:p>
                    <a:p>
                      <a:pPr algn="ctr" latinLnBrk="1"/>
                      <a:r>
                        <a:rPr lang="en-US" altLang="ko-KR" sz="1200" b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Proc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3</a:t>
                      </a:r>
                    </a:p>
                    <a:p>
                      <a:pPr algn="ctr" latinLnBrk="1"/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lang="en-US" altLang="ko-KR" sz="1200" b="0" baseline="0" dirty="0" err="1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1200" b="0" baseline="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7504" y="4273351"/>
            <a:ext cx="1619943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Swap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Space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592" y="3924344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0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91680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1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55776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2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84105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3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48201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4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40289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5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04385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6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96473" y="3913311"/>
            <a:ext cx="1619943" cy="27699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Block 7</a:t>
            </a:r>
            <a:endParaRPr lang="en-US" sz="12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99792" y="5065439"/>
            <a:ext cx="3564633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Physical Memory and Swap Space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504535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Present Bit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 some machinery higher up in the system in order to support swapping pages to and from the disk.</a:t>
            </a:r>
          </a:p>
          <a:p>
            <a:pPr lvl="1"/>
            <a:r>
              <a:rPr lang="en-US" altLang="ko-KR" dirty="0" smtClean="0"/>
              <a:t>When the hardware looks in the </a:t>
            </a:r>
            <a:r>
              <a:rPr lang="en-US" altLang="ko-KR" dirty="0" err="1" smtClean="0"/>
              <a:t>PTE</a:t>
            </a:r>
            <a:r>
              <a:rPr lang="en-US" altLang="ko-KR" dirty="0" smtClean="0"/>
              <a:t>, it may find that the page is not </a:t>
            </a:r>
            <a:r>
              <a:rPr lang="en-US" altLang="ko-KR" u="sng" dirty="0" smtClean="0"/>
              <a:t>present</a:t>
            </a:r>
            <a:r>
              <a:rPr lang="en-US" altLang="ko-KR" dirty="0" smtClean="0"/>
              <a:t> in physical memory.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2051720" y="3090664"/>
          <a:ext cx="518457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387"/>
                <a:gridCol w="4327189"/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baseline="0" dirty="0" smtClean="0">
                          <a:solidFill>
                            <a:schemeClr val="bg1"/>
                          </a:solidFill>
                        </a:rPr>
                        <a:t>Value</a:t>
                      </a:r>
                      <a:endParaRPr lang="ko-KR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bg1"/>
                          </a:solidFill>
                        </a:rPr>
                        <a:t>Meaning</a:t>
                      </a:r>
                      <a:endParaRPr lang="ko-KR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15531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page</a:t>
                      </a:r>
                      <a:r>
                        <a:rPr lang="en-US" altLang="ko-KR" sz="1400" b="0" baseline="0" dirty="0" smtClean="0">
                          <a:solidFill>
                            <a:schemeClr val="tx1"/>
                          </a:solidFill>
                        </a:rPr>
                        <a:t> is present in physical memory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5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0" dirty="0" smtClean="0">
                          <a:solidFill>
                            <a:schemeClr val="tx1"/>
                          </a:solidFill>
                        </a:rPr>
                        <a:t>The page is not in memory but rather on disk.</a:t>
                      </a:r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91773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If Memory Is Full ?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OS like to page out pages to make room for the new pages the OS is about to bring in.</a:t>
            </a:r>
          </a:p>
          <a:p>
            <a:pPr lvl="1"/>
            <a:r>
              <a:rPr lang="en-US" altLang="ko-KR" dirty="0" smtClean="0"/>
              <a:t>The process of picking a page to kick out, or replace is known as </a:t>
            </a:r>
            <a:r>
              <a:rPr lang="en-US" altLang="ko-KR" dirty="0" smtClean="0">
                <a:solidFill>
                  <a:schemeClr val="accent6"/>
                </a:solidFill>
              </a:rPr>
              <a:t>page-replacement</a:t>
            </a:r>
            <a:r>
              <a:rPr lang="en-US" altLang="ko-KR" dirty="0" smtClean="0"/>
              <a:t> policy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08424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Page Fault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Accessing page that is </a:t>
            </a:r>
            <a:r>
              <a:rPr lang="en-US" altLang="ko-KR" dirty="0" smtClean="0">
                <a:solidFill>
                  <a:schemeClr val="accent6"/>
                </a:solidFill>
              </a:rPr>
              <a:t>not in physical memory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If a page is not present and has been swapped disk, the OS need to swap the page into memory in order to service the page fault.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790997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내용 개체 틀 2"/>
          <p:cNvSpPr txBox="1">
            <a:spLocks/>
          </p:cNvSpPr>
          <p:nvPr/>
        </p:nvSpPr>
        <p:spPr bwMode="auto">
          <a:xfrm>
            <a:off x="235269" y="853802"/>
            <a:ext cx="8786812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dirty="0" err="1" smtClean="0">
                <a:solidFill>
                  <a:prstClr val="black"/>
                </a:solidFill>
              </a:rPr>
              <a:t>PTE</a:t>
            </a:r>
            <a:r>
              <a:rPr lang="en-US" altLang="ko-KR" dirty="0" smtClean="0">
                <a:solidFill>
                  <a:prstClr val="black"/>
                </a:solidFill>
              </a:rPr>
              <a:t> used for data such as the </a:t>
            </a:r>
            <a:r>
              <a:rPr lang="en-US" altLang="ko-KR" dirty="0" err="1" smtClean="0">
                <a:solidFill>
                  <a:prstClr val="black"/>
                </a:solidFill>
              </a:rPr>
              <a:t>PFN</a:t>
            </a:r>
            <a:r>
              <a:rPr lang="en-US" altLang="ko-KR" dirty="0" smtClean="0">
                <a:solidFill>
                  <a:prstClr val="black"/>
                </a:solidFill>
              </a:rPr>
              <a:t> of the page for a disk address.</a:t>
            </a:r>
          </a:p>
          <a:p>
            <a:pPr lvl="1"/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Page Fault Control Flow</a:t>
            </a:r>
            <a:endParaRPr lang="ko-KR" altLang="en-US" dirty="0"/>
          </a:p>
        </p:txBody>
      </p:sp>
      <p:graphicFrame>
        <p:nvGraphicFramePr>
          <p:cNvPr id="37" name="내용 개체 틀 36"/>
          <p:cNvGraphicFramePr>
            <a:graphicFrameLocks noGrp="1"/>
          </p:cNvGraphicFramePr>
          <p:nvPr>
            <p:ph idx="1"/>
            <p:extLst/>
          </p:nvPr>
        </p:nvGraphicFramePr>
        <p:xfrm>
          <a:off x="2438955" y="3737012"/>
          <a:ext cx="1653264" cy="1274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357120"/>
              </a:tblGrid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 smtClean="0"/>
                        <a:t>i</a:t>
                      </a:r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959"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22043" y="1713128"/>
            <a:ext cx="979153" cy="69653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24" y="1439389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Operating System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순서도: 자기 디스크 7"/>
          <p:cNvSpPr/>
          <p:nvPr/>
        </p:nvSpPr>
        <p:spPr>
          <a:xfrm>
            <a:off x="5482483" y="2385010"/>
            <a:ext cx="1296144" cy="1560011"/>
          </a:xfrm>
          <a:prstGeom prst="flowChartMagneticDisk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18387" y="2101887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Secondary Storage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986539" y="3165015"/>
            <a:ext cx="288032" cy="23984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endParaRPr lang="ko-KR" altLang="en-US" sz="160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12" name="직선 연결선 11"/>
          <p:cNvCxnSpPr>
            <a:stCxn id="6" idx="3"/>
          </p:cNvCxnSpPr>
          <p:nvPr/>
        </p:nvCxnSpPr>
        <p:spPr>
          <a:xfrm>
            <a:off x="2501196" y="2061396"/>
            <a:ext cx="202793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4529126" y="2061396"/>
            <a:ext cx="1385405" cy="1103619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729955" y="3009272"/>
            <a:ext cx="864096" cy="28803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729956" y="3507335"/>
            <a:ext cx="864096" cy="6405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11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Load M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422173" y="5869847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Address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06646" y="5025496"/>
            <a:ext cx="3168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Page Table</a:t>
            </a:r>
            <a:endParaRPr lang="en-US" sz="14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9" name="직선 연결선 38"/>
          <p:cNvCxnSpPr/>
          <p:nvPr/>
        </p:nvCxnSpPr>
        <p:spPr>
          <a:xfrm>
            <a:off x="1594051" y="3511708"/>
            <a:ext cx="43204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>
            <a:off x="2011619" y="3507335"/>
            <a:ext cx="395349" cy="726073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666059" y="3225296"/>
            <a:ext cx="10915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1. Reference 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>
            <a:off x="2011619" y="4374905"/>
            <a:ext cx="43204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4097077" y="4374106"/>
            <a:ext cx="43204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4529126" y="2721240"/>
            <a:ext cx="0" cy="1653169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H="1" flipV="1">
            <a:off x="2501196" y="2217184"/>
            <a:ext cx="2027930" cy="504056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 flipH="1" flipV="1">
            <a:off x="1594052" y="3657344"/>
            <a:ext cx="417567" cy="717561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897513" y="4425104"/>
            <a:ext cx="123085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. reinstruction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85730" y="3117336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2.Trap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818187" y="1747166"/>
            <a:ext cx="29335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3. Check storage whether page is exist.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1" name="직선 연결선 60"/>
          <p:cNvCxnSpPr/>
          <p:nvPr/>
        </p:nvCxnSpPr>
        <p:spPr>
          <a:xfrm flipH="1">
            <a:off x="6130555" y="3404859"/>
            <a:ext cx="4837" cy="2052685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직사각형 61"/>
          <p:cNvSpPr/>
          <p:nvPr/>
        </p:nvSpPr>
        <p:spPr>
          <a:xfrm>
            <a:off x="4809837" y="4575915"/>
            <a:ext cx="864096" cy="1248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63" name="직선 연결선 62"/>
          <p:cNvCxnSpPr/>
          <p:nvPr/>
        </p:nvCxnSpPr>
        <p:spPr>
          <a:xfrm flipH="1">
            <a:off x="5673933" y="5457544"/>
            <a:ext cx="456622" cy="0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직사각형 64"/>
          <p:cNvSpPr/>
          <p:nvPr/>
        </p:nvSpPr>
        <p:spPr>
          <a:xfrm>
            <a:off x="4809837" y="4570444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4809026" y="4767931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4809026" y="5424470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050435" y="510853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prstClr val="black"/>
                </a:solidFill>
              </a:rPr>
              <a:t>...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4809026" y="5624525"/>
            <a:ext cx="864096" cy="2000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7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Frame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104404" y="5113676"/>
            <a:ext cx="1278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4. Get the page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2225287" y="5524497"/>
            <a:ext cx="257879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>
            <a:off x="2225287" y="4702103"/>
            <a:ext cx="0" cy="826584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/>
          <p:cNvCxnSpPr/>
          <p:nvPr/>
        </p:nvCxnSpPr>
        <p:spPr>
          <a:xfrm flipV="1">
            <a:off x="2225287" y="4521440"/>
            <a:ext cx="218382" cy="180663"/>
          </a:xfrm>
          <a:prstGeom prst="line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2674171" y="5529552"/>
            <a:ext cx="1569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5. Reset Page Table.</a:t>
            </a:r>
            <a:endParaRPr lang="ko-KR" altLang="en-US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2128363" y="6023735"/>
            <a:ext cx="6504641" cy="283279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When the OS receives a page fault, it looks in the </a:t>
            </a:r>
            <a:r>
              <a:rPr lang="en-US" altLang="ko-KR" sz="1200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PTE</a:t>
            </a:r>
            <a:r>
              <a:rPr lang="en-US" altLang="ko-KR" sz="12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and issues the request to disk.</a:t>
            </a:r>
            <a:endParaRPr lang="en-US" altLang="ko-KR" sz="12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01227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Page Fault Control Flow – Hardware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1268" y="1052736"/>
            <a:ext cx="7992888" cy="265072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1: 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VPN_MASK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&gt;&gt; SHIFT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2: 	(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Success,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TLB_Lookup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VPN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3: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(Success == True)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TLB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Hit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4: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CanAccess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TlbEntry.ProtectBits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== True)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5: 		Offset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VirtualAddress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OFFSET_MASK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6: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TlbEntry.PFN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&lt;&lt; SHIFT) | Offset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7: 		Register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AccessMemory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PhysAddr</a:t>
            </a:r>
            <a:r>
              <a:rPr lang="en-US" altLang="ko-KR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8: 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RaiseException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PROTECTION_FAULT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776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101590</TotalTime>
  <Words>726</Words>
  <Application>Microsoft Office PowerPoint</Application>
  <PresentationFormat>화면 슬라이드 쇼(4:3)</PresentationFormat>
  <Paragraphs>163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3" baseType="lpstr">
      <vt:lpstr>Adobe Arabic</vt:lpstr>
      <vt:lpstr>Adobe 고딕 Std B</vt:lpstr>
      <vt:lpstr>HY견고딕</vt:lpstr>
      <vt:lpstr>굴림</vt:lpstr>
      <vt:lpstr>맑은 고딕</vt:lpstr>
      <vt:lpstr>Arial</vt:lpstr>
      <vt:lpstr>Arial Bold</vt:lpstr>
      <vt:lpstr>Courier New</vt:lpstr>
      <vt:lpstr>Wingdings</vt:lpstr>
      <vt:lpstr>양식_공청회_발표자료-총괄-양식</vt:lpstr>
      <vt:lpstr>PowerPoint 프레젠테이션</vt:lpstr>
      <vt:lpstr>Beyond Physical Memory: Mechanisms</vt:lpstr>
      <vt:lpstr>Single large address for a process</vt:lpstr>
      <vt:lpstr>Swap Space</vt:lpstr>
      <vt:lpstr>Present Bit</vt:lpstr>
      <vt:lpstr>What If Memory Is Full ? </vt:lpstr>
      <vt:lpstr>The Page Fault</vt:lpstr>
      <vt:lpstr>Page Fault Control Flow</vt:lpstr>
      <vt:lpstr>Page Fault Control Flow – Hardware</vt:lpstr>
      <vt:lpstr>Page Fault Control Flow – Hardware</vt:lpstr>
      <vt:lpstr>Page Fault Control Flow – Software</vt:lpstr>
      <vt:lpstr>When Replacements Really Occur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4020</cp:revision>
  <cp:lastPrinted>2015-03-03T01:48:46Z</cp:lastPrinted>
  <dcterms:created xsi:type="dcterms:W3CDTF">2011-05-01T06:09:10Z</dcterms:created>
  <dcterms:modified xsi:type="dcterms:W3CDTF">2016-04-19T04:39:17Z</dcterms:modified>
</cp:coreProperties>
</file>