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21" d="100"/>
          <a:sy n="121" d="100"/>
        </p:scale>
        <p:origin x="9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CCF23-7B81-4ACD-AAB4-8A73CD1B5721}" type="slidenum">
              <a:rPr lang="ko-KR" altLang="en-US" smtClean="0">
                <a:solidFill>
                  <a:prstClr val="black"/>
                </a:solidFill>
              </a:rPr>
              <a:pPr/>
              <a:t>4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36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005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A37B6632-0850-4902-B5B6-B75D82E5B5CE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2016-04-26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AD6A062D-6678-4079-9DA8-4BEF5E2B9EB4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2016-04-26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E46516-C599-4DB2-B899-E9B91A98ED8F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2016-04-26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26. Concurrency: An Introduction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769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new abstraction for </a:t>
            </a:r>
            <a:r>
              <a:rPr lang="en-US" altLang="ko-KR" u="sng" dirty="0" smtClean="0"/>
              <a:t>a single running process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Multi-threaded program</a:t>
            </a:r>
          </a:p>
          <a:p>
            <a:pPr lvl="1"/>
            <a:r>
              <a:rPr lang="en-US" altLang="ko-KR" dirty="0" smtClean="0"/>
              <a:t>A multi-threaded program has more than one point of execution.</a:t>
            </a:r>
          </a:p>
          <a:p>
            <a:pPr lvl="1"/>
            <a:r>
              <a:rPr lang="en-US" altLang="ko-KR" dirty="0" smtClean="0"/>
              <a:t>Multiple PCs (Program Counter)</a:t>
            </a:r>
          </a:p>
          <a:p>
            <a:pPr lvl="1"/>
            <a:r>
              <a:rPr lang="en-US" altLang="ko-KR" dirty="0" smtClean="0"/>
              <a:t>They </a:t>
            </a:r>
            <a:r>
              <a:rPr lang="en-US" altLang="ko-KR" smtClean="0">
                <a:solidFill>
                  <a:schemeClr val="accent6">
                    <a:lumMod val="75000"/>
                  </a:schemeClr>
                </a:solidFill>
              </a:rPr>
              <a:t>share</a:t>
            </a:r>
            <a:r>
              <a:rPr lang="en-US" altLang="ko-KR" smtClean="0"/>
              <a:t> </a:t>
            </a:r>
            <a:r>
              <a:rPr lang="en-US" altLang="ko-KR" smtClean="0"/>
              <a:t>the </a:t>
            </a:r>
            <a:r>
              <a:rPr lang="en-US" altLang="ko-KR" dirty="0" smtClean="0"/>
              <a:t>same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address space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45637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Context switch between threads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Each thread has its own </a:t>
            </a:r>
            <a:r>
              <a:rPr lang="en-US" altLang="ko-KR" u="sng" dirty="0" smtClean="0"/>
              <a:t>program counter</a:t>
            </a:r>
            <a:r>
              <a:rPr lang="en-US" altLang="ko-KR" dirty="0" smtClean="0"/>
              <a:t> and </a:t>
            </a:r>
            <a:r>
              <a:rPr lang="en-US" altLang="ko-KR" u="sng" dirty="0" smtClean="0"/>
              <a:t>set of registers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One or </a:t>
            </a:r>
            <a:r>
              <a:rPr lang="en-US" altLang="ko-KR" dirty="0"/>
              <a:t>more </a:t>
            </a:r>
            <a:r>
              <a:rPr lang="en-US" altLang="ko-KR" b="1" dirty="0"/>
              <a:t>thread control blocks(TCBs) </a:t>
            </a:r>
            <a:r>
              <a:rPr lang="en-US" altLang="ko-KR" dirty="0" smtClean="0"/>
              <a:t>are needed to </a:t>
            </a:r>
            <a:r>
              <a:rPr lang="en-US" altLang="ko-KR" dirty="0"/>
              <a:t>store the state of each thread.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When switching from running one (T1) to running the other (T2),</a:t>
            </a:r>
          </a:p>
          <a:p>
            <a:pPr lvl="1"/>
            <a:r>
              <a:rPr lang="en-US" altLang="ko-KR" dirty="0" smtClean="0"/>
              <a:t>The register state of T1 be saved.</a:t>
            </a:r>
          </a:p>
          <a:p>
            <a:pPr lvl="1"/>
            <a:r>
              <a:rPr lang="en-US" altLang="ko-KR" dirty="0" smtClean="0"/>
              <a:t>The register state of T2 restored.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address space remains</a:t>
            </a:r>
            <a:r>
              <a:rPr lang="en-US" altLang="ko-KR" dirty="0" smtClean="0"/>
              <a:t> the same.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37134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will be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one stack per thread</a:t>
            </a:r>
            <a:r>
              <a:rPr lang="en-US" altLang="ko-KR" dirty="0" smtClean="0"/>
              <a:t>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stack of the relevant thread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5868344" y="1556792"/>
            <a:ext cx="2448072" cy="3926992"/>
            <a:chOff x="4860032" y="1844824"/>
            <a:chExt cx="2448072" cy="3926992"/>
          </a:xfrm>
        </p:grpSpPr>
        <p:sp>
          <p:nvSpPr>
            <p:cNvPr id="28" name="직사각형 27"/>
            <p:cNvSpPr/>
            <p:nvPr/>
          </p:nvSpPr>
          <p:spPr>
            <a:xfrm>
              <a:off x="5508104" y="5210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(1)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67351" y="543326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387" y="5041277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5508104" y="4742554"/>
              <a:ext cx="1800000" cy="468000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5508104" y="4274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(2)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5508104" y="2921526"/>
              <a:ext cx="1800000" cy="1353028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5508104" y="2453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5508104" y="1985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60032" y="18448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860032" y="227667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60032" y="275444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5" name="그룹 54"/>
          <p:cNvGrpSpPr/>
          <p:nvPr/>
        </p:nvGrpSpPr>
        <p:grpSpPr>
          <a:xfrm>
            <a:off x="611560" y="1556792"/>
            <a:ext cx="4608512" cy="3926992"/>
            <a:chOff x="827584" y="1844824"/>
            <a:chExt cx="4608512" cy="3926992"/>
          </a:xfrm>
        </p:grpSpPr>
        <p:sp>
          <p:nvSpPr>
            <p:cNvPr id="41" name="직사각형 40"/>
            <p:cNvSpPr/>
            <p:nvPr/>
          </p:nvSpPr>
          <p:spPr>
            <a:xfrm>
              <a:off x="1475656" y="5210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(1)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4903" y="543326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2939" y="5041277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475656" y="2921526"/>
              <a:ext cx="1800000" cy="2289028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1475656" y="2453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475656" y="1985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27584" y="18448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27584" y="227667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27584" y="275444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353780" y="1916832"/>
              <a:ext cx="208231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code segment</a:t>
              </a:r>
              <a:r>
                <a:rPr lang="en-US" altLang="ko-KR" sz="13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</a:t>
              </a:r>
            </a:p>
            <a:p>
              <a:r>
                <a:rPr lang="en-US" altLang="ko-KR" sz="13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where instructions live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47864" y="2464440"/>
              <a:ext cx="2082316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</a:t>
              </a:r>
              <a:r>
                <a:rPr lang="en-US" altLang="ko-KR" sz="13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 heap segment</a:t>
              </a:r>
              <a:r>
                <a:rPr lang="en-US" altLang="ko-KR" sz="13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 contains </a:t>
              </a:r>
              <a:r>
                <a:rPr lang="en-US" altLang="ko-KR" sz="1300" dirty="0" err="1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malloc’d</a:t>
              </a:r>
              <a:r>
                <a:rPr lang="en-US" altLang="ko-KR" sz="13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data dynamic data structures (it grows downward)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53780" y="4640649"/>
              <a:ext cx="2082316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(it grows upward)</a:t>
              </a:r>
            </a:p>
            <a:p>
              <a:r>
                <a:rPr lang="en-US" altLang="ko-KR" sz="13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stack segment</a:t>
              </a:r>
              <a:r>
                <a:rPr lang="en-US" altLang="ko-KR" sz="13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 contains local variables arguments to routines, return values, etc.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755576" y="5479132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 Single-Threaded</a:t>
            </a:r>
          </a:p>
          <a:p>
            <a:pPr algn="ctr"/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Address Space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84168" y="5473799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Two threaded</a:t>
            </a:r>
          </a:p>
          <a:p>
            <a:pPr algn="ctr"/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Address Space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157281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dirty="0" smtClean="0"/>
              <a:t>Example with two threads</a:t>
            </a:r>
          </a:p>
          <a:p>
            <a:pPr lvl="1"/>
            <a:r>
              <a:rPr lang="en-US" altLang="ko-KR" dirty="0" smtClean="0"/>
              <a:t>counter = counter + 1 (default is 50)</a:t>
            </a:r>
          </a:p>
          <a:p>
            <a:pPr lvl="1"/>
            <a:r>
              <a:rPr lang="en-US" altLang="ko-KR" dirty="0" smtClean="0"/>
              <a:t>We expect the result is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52</a:t>
            </a:r>
            <a:r>
              <a:rPr lang="en-US" altLang="ko-KR" dirty="0" smtClean="0"/>
              <a:t>. However,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Race condition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755576" y="2503429"/>
            <a:ext cx="7488832" cy="3733883"/>
            <a:chOff x="755576" y="2348880"/>
            <a:chExt cx="7488832" cy="3733883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1043608" y="2894666"/>
              <a:ext cx="72008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996005" y="2556112"/>
              <a:ext cx="4555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OS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11240" y="255611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10749" y="255611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56176" y="2556112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7408" y="2556112"/>
              <a:ext cx="670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%</a:t>
              </a:r>
              <a:r>
                <a:rPr lang="en-US" altLang="ko-KR" sz="1600" dirty="0" err="1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eax</a:t>
              </a:r>
              <a:endPara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77211" y="2556112"/>
              <a:ext cx="8946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counter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7744" y="2952716"/>
              <a:ext cx="265489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b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efore critical section</a:t>
              </a:r>
            </a:p>
            <a:p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0x8049a1c, %</a:t>
              </a:r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add $0x1, %</a:t>
              </a:r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56176" y="2952716"/>
              <a:ext cx="50687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105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01434" y="2952716"/>
              <a:ext cx="3994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24328" y="2952716"/>
              <a:ext cx="3994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576" y="3739017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interrupt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save T1’s state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restore T2’s state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58879" y="4389250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0x8049a1c, %</a:t>
              </a:r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add $0x1, %</a:t>
              </a:r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%</a:t>
              </a:r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, 0x8049a1c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56176" y="4190810"/>
              <a:ext cx="50687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105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113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01434" y="4190810"/>
              <a:ext cx="3994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24328" y="4190810"/>
              <a:ext cx="3994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5576" y="5109984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interrupt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save T2’s state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restore T1’s state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7744" y="5774986"/>
              <a:ext cx="22252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%</a:t>
              </a:r>
              <a:r>
                <a:rPr lang="en-US" altLang="ko-KR" sz="1400" dirty="0" err="1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, 0x8049a1c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56176" y="5559542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113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01434" y="5559542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24328" y="5559542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b="1" dirty="0" smtClean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45768" y="2348880"/>
              <a:ext cx="1791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en-US" altLang="ko-KR" sz="160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after instruction)</a:t>
              </a:r>
              <a:endPara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7524328" y="5929535"/>
            <a:ext cx="399468" cy="235769"/>
          </a:xfrm>
          <a:prstGeom prst="rect">
            <a:avLst/>
          </a:prstGeom>
          <a:noFill/>
          <a:ln w="952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1418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Critical section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</a:t>
            </a:r>
            <a:r>
              <a:rPr lang="en-US" altLang="ko-KR" dirty="0"/>
              <a:t>piece of code that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accesses a shared variable </a:t>
            </a:r>
            <a:r>
              <a:rPr lang="en-US" altLang="ko-KR" dirty="0"/>
              <a:t>and must not be concurrently executed by more than one thread.</a:t>
            </a:r>
          </a:p>
          <a:p>
            <a:pPr lvl="1"/>
            <a:r>
              <a:rPr lang="en-US" altLang="ko-KR" dirty="0" smtClean="0"/>
              <a:t>Multiple threads executing critical section can result in a race condition.</a:t>
            </a:r>
          </a:p>
          <a:p>
            <a:pPr lvl="1"/>
            <a:r>
              <a:rPr lang="en-US" altLang="ko-KR" dirty="0" smtClean="0"/>
              <a:t>Need to support </a:t>
            </a:r>
            <a:r>
              <a:rPr lang="en-US" altLang="ko-KR" b="1" dirty="0" smtClean="0"/>
              <a:t>atomicity</a:t>
            </a:r>
            <a:r>
              <a:rPr lang="en-US" altLang="ko-KR" dirty="0" smtClean="0"/>
              <a:t> for critical sections (</a:t>
            </a:r>
            <a:r>
              <a:rPr lang="en-US" altLang="ko-KR" b="1" dirty="0" smtClean="0"/>
              <a:t>mutual exclusion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204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Ensure that any such critical section executes as if it were a single atomic instruction (</a:t>
            </a:r>
            <a:r>
              <a:rPr lang="en-US" altLang="ko-KR" b="1" dirty="0" smtClean="0"/>
              <a:t>execute a series of instructions atomically</a:t>
            </a:r>
            <a:r>
              <a:rPr lang="en-US" altLang="ko-KR" dirty="0" smtClean="0"/>
              <a:t>).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2763505"/>
            <a:ext cx="36724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1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lock_t</a:t>
            </a:r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2    . . .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3    lock(&amp;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4    balance = balance + </a:t>
            </a:r>
            <a:r>
              <a:rPr lang="en-US" altLang="ko-KR" sz="1400" dirty="0" smtClean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</a:rPr>
              <a:t>1</a:t>
            </a:r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5    unlock(&amp;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);</a:t>
            </a:r>
            <a:endParaRPr lang="ko-KR" altLang="en-US" sz="14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3341713"/>
            <a:ext cx="1548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Critical section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05754" y="3393105"/>
            <a:ext cx="2808312" cy="235769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화살표 연결선 9"/>
          <p:cNvCxnSpPr>
            <a:stCxn id="8" idx="3"/>
          </p:cNvCxnSpPr>
          <p:nvPr/>
        </p:nvCxnSpPr>
        <p:spPr>
          <a:xfrm flipV="1">
            <a:off x="5814066" y="3510989"/>
            <a:ext cx="504056" cy="1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5860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635982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498</Words>
  <Application>Microsoft Office PowerPoint</Application>
  <PresentationFormat>화면 슬라이드 쇼(4:3)</PresentationFormat>
  <Paragraphs>130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Thread</vt:lpstr>
      <vt:lpstr>Context switch between threads</vt:lpstr>
      <vt:lpstr>The stack of the relevant thread</vt:lpstr>
      <vt:lpstr>Race condition</vt:lpstr>
      <vt:lpstr>Critical section</vt:lpstr>
      <vt:lpstr>Locks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2016-04-26T01:09:46Z</dcterms:modified>
</cp:coreProperties>
</file>