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21" d="100"/>
          <a:sy n="121" d="100"/>
        </p:scale>
        <p:origin x="9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2016-04-26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12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0A9680A-957F-4C70-BCDC-895065CFFB50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97D9843-C8C8-4919-8AE3-75A2C062F3E0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DFCDA-B137-47D4-B63E-ADBBA45E7AEB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2016-04-26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27. Interlude: Thread API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23463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Provide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mutual exclusion </a:t>
            </a:r>
            <a:r>
              <a:rPr lang="en-US" altLang="ko-KR" dirty="0" smtClean="0"/>
              <a:t>to a critical section</a:t>
            </a:r>
          </a:p>
          <a:p>
            <a:pPr lvl="1"/>
            <a:r>
              <a:rPr lang="en-US" altLang="ko-KR" dirty="0" smtClean="0"/>
              <a:t>Interface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Usage (w/o </a:t>
            </a:r>
            <a:r>
              <a:rPr lang="en-US" altLang="ko-KR" i="1" dirty="0" smtClean="0"/>
              <a:t>lock initialization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error check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dirty="0" smtClean="0"/>
              <a:t>No other thread holds the lock </a:t>
            </a:r>
            <a:r>
              <a:rPr lang="en-US" altLang="ko-KR" dirty="0" smtClean="0">
                <a:sym typeface="Wingdings" panose="05000000000000000000" pitchFamily="2" charset="2"/>
              </a:rPr>
              <a:t></a:t>
            </a:r>
            <a:r>
              <a:rPr lang="en-US" altLang="ko-KR" dirty="0" smtClean="0"/>
              <a:t> the thread will acquire the lock and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enter the critical section.</a:t>
            </a:r>
          </a:p>
          <a:p>
            <a:pPr lvl="2"/>
            <a:r>
              <a:rPr lang="en-US" altLang="ko-KR" dirty="0" smtClean="0"/>
              <a:t>If another thread hold the lock </a:t>
            </a:r>
            <a:r>
              <a:rPr lang="en-US" altLang="ko-KR" dirty="0" smtClean="0">
                <a:sym typeface="Wingdings" panose="05000000000000000000" pitchFamily="2" charset="2"/>
              </a:rPr>
              <a:t> the thread will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not return from the call</a:t>
            </a:r>
            <a:r>
              <a:rPr lang="en-US" altLang="ko-KR" dirty="0" smtClean="0">
                <a:sym typeface="Wingdings" panose="05000000000000000000" pitchFamily="2" charset="2"/>
              </a:rPr>
              <a:t> until it has acquired the lock.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4264" y="1908121"/>
            <a:ext cx="721412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264" y="3356992"/>
            <a:ext cx="721412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x = x +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or whatever your critical section is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4182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locks must be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properly initialized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One way: using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PTHREAD_MUTEX_INITIALIZER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</a:t>
            </a:r>
            <a:r>
              <a:rPr lang="en-US" altLang="ko-KR" dirty="0" smtClean="0"/>
              <a:t>ynamic way: using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ko-K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988840"/>
            <a:ext cx="72008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3060249"/>
            <a:ext cx="72008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(&amp;lock,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always check success!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81434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Check errors </a:t>
            </a:r>
            <a:r>
              <a:rPr lang="en-US" altLang="ko-KR" dirty="0" smtClean="0"/>
              <a:t>code when calling lock and unlock</a:t>
            </a:r>
          </a:p>
          <a:p>
            <a:pPr lvl="1"/>
            <a:r>
              <a:rPr lang="en-US" altLang="ko-KR" dirty="0" smtClean="0"/>
              <a:t>An example wrapper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These two calls are used in lock acquisition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err="1" smtClean="0"/>
              <a:t>trylock</a:t>
            </a:r>
            <a:r>
              <a:rPr lang="en-US" altLang="ko-KR" dirty="0" smtClean="0"/>
              <a:t>: return failure if the lock is already held</a:t>
            </a:r>
          </a:p>
          <a:p>
            <a:pPr lvl="1"/>
            <a:r>
              <a:rPr lang="en-US" altLang="ko-KR" dirty="0" err="1" smtClean="0"/>
              <a:t>timelock</a:t>
            </a:r>
            <a:r>
              <a:rPr lang="en-US" altLang="ko-KR" dirty="0" smtClean="0"/>
              <a:t>: return after a timeout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272" y="2003356"/>
            <a:ext cx="757416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Use this to keep your code clean but check for failures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Only use if exiting program is OK upon failure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assert(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256" y="4437112"/>
            <a:ext cx="77901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pthread_mutex_trylock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pthread_mutex_timelock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timespec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abs_timeout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78951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These two calls are also used in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lock acquisition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trylock</a:t>
            </a:r>
            <a:r>
              <a:rPr lang="en-US" altLang="ko-KR" dirty="0" smtClean="0"/>
              <a:t>: return failure if the lock is already held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timelock</a:t>
            </a:r>
            <a:r>
              <a:rPr lang="en-US" altLang="ko-KR" dirty="0" smtClean="0"/>
              <a:t>: return after a timeout or after acquiring the lock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256" y="1556792"/>
            <a:ext cx="779018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pthread_mutex_trylock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pthread_mutex_timelock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 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timespec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abs_timeout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39797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Condition variables </a:t>
            </a:r>
            <a:r>
              <a:rPr lang="en-US" altLang="ko-KR" dirty="0" smtClean="0"/>
              <a:t>are useful when some kind of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signaling</a:t>
            </a:r>
            <a:r>
              <a:rPr lang="en-US" altLang="ko-KR" dirty="0" smtClean="0"/>
              <a:t> must take place between threads.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Put the calling thread to sleep.</a:t>
            </a:r>
          </a:p>
          <a:p>
            <a:pPr lvl="2"/>
            <a:r>
              <a:rPr lang="en-US" altLang="ko-KR" dirty="0" smtClean="0"/>
              <a:t>Wait for some other thread to signal it.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Unblock </a:t>
            </a:r>
            <a:r>
              <a:rPr lang="en-US" altLang="ko-KR" dirty="0"/>
              <a:t>at least one of the threads that are blocked on </a:t>
            </a:r>
            <a:r>
              <a:rPr lang="en-US" altLang="ko-KR" dirty="0" smtClean="0"/>
              <a:t>the </a:t>
            </a:r>
            <a:r>
              <a:rPr lang="en-US" altLang="ko-KR" dirty="0"/>
              <a:t>condition variable</a:t>
            </a:r>
          </a:p>
          <a:p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6272" y="1988840"/>
            <a:ext cx="699809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mutex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65152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</a:t>
            </a:r>
            <a:r>
              <a:rPr lang="en-US" altLang="ko-KR" dirty="0" smtClean="0"/>
              <a:t>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thread calling wait routine: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wait call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releases the lock </a:t>
            </a:r>
            <a:r>
              <a:rPr lang="en-US" altLang="ko-KR" dirty="0" smtClean="0"/>
              <a:t>when putting said caller to sleep.</a:t>
            </a:r>
          </a:p>
          <a:p>
            <a:pPr lvl="1"/>
            <a:r>
              <a:rPr lang="en-US" altLang="ko-KR" dirty="0" smtClean="0"/>
              <a:t>Before returning after being woken, the wait call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re-acquire the lock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A thread calling signal routine: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734481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(initialized ==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&amp;lock);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800054"/>
            <a:ext cx="734481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initialized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pthread_cond_signal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4505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</a:t>
            </a:r>
            <a:r>
              <a:rPr lang="en-US" altLang="ko-KR" dirty="0" smtClean="0"/>
              <a:t>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waiting thread </a:t>
            </a:r>
            <a:r>
              <a:rPr lang="en-US" altLang="ko-KR" b="1" dirty="0" smtClean="0"/>
              <a:t>re-checks</a:t>
            </a:r>
            <a:r>
              <a:rPr lang="en-US" altLang="ko-KR" dirty="0" smtClean="0"/>
              <a:t> the condition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in a while loop</a:t>
            </a:r>
            <a:r>
              <a:rPr lang="en-US" altLang="ko-KR" dirty="0" smtClean="0"/>
              <a:t>, instead of a simple if statement.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Without rechecking, the waiting thread will continue thinking that the condition has changed </a:t>
            </a:r>
            <a:r>
              <a:rPr lang="en-US" altLang="ko-KR" i="1" u="sng" dirty="0" smtClean="0"/>
              <a:t>even though it has not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988840"/>
            <a:ext cx="7344816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 = PTHREAD_MUTEX_INITIALIZER;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PTHREAD_COND_INITIALIZER;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</a:p>
          <a:p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(initialized ==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pthread_cond_wait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&amp;lock);</a:t>
            </a: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(&amp;lock);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971600" y="3021335"/>
            <a:ext cx="4968552" cy="504056"/>
          </a:xfrm>
          <a:prstGeom prst="rect">
            <a:avLst/>
          </a:prstGeom>
          <a:noFill/>
          <a:ln w="15875">
            <a:solidFill>
              <a:srgbClr val="FF0000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30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Condition </a:t>
            </a:r>
            <a:r>
              <a:rPr lang="en-US" altLang="ko-KR" dirty="0" smtClean="0"/>
              <a:t>Variables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Don’t ever to this.</a:t>
            </a:r>
            <a:endParaRPr lang="en-US" altLang="ko-KR" dirty="0"/>
          </a:p>
          <a:p>
            <a:pPr lvl="1"/>
            <a:r>
              <a:rPr lang="en-US" altLang="ko-KR" dirty="0"/>
              <a:t>A thread calling wait routine: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A thread calling signal routine: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It performs poorly in many cases. </a:t>
            </a:r>
            <a:r>
              <a:rPr lang="en-US" altLang="ko-KR" dirty="0" smtClean="0">
                <a:sym typeface="Wingdings" panose="05000000000000000000" pitchFamily="2" charset="2"/>
              </a:rPr>
              <a:t> just wastes CPU cycles.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It is error prone.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988840"/>
            <a:ext cx="561662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(initialized ==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spin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3348281"/>
            <a:ext cx="561662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initialized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  <a:endParaRPr lang="en-US" altLang="ko-KR" sz="1600" dirty="0"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498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Compiling and Running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compile them, you must include the header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pthread.h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ko-KR" dirty="0" smtClean="0"/>
              <a:t>Explicitly link with the </a:t>
            </a:r>
            <a:r>
              <a:rPr lang="en-US" altLang="ko-KR" dirty="0" err="1" smtClean="0">
                <a:solidFill>
                  <a:schemeClr val="accent6">
                    <a:lumMod val="75000"/>
                  </a:schemeClr>
                </a:solidFill>
              </a:rPr>
              <a:t>pthreads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 library</a:t>
            </a:r>
            <a:r>
              <a:rPr lang="en-US" altLang="ko-KR" dirty="0" smtClean="0"/>
              <a:t>, by adding the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pthread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smtClean="0"/>
              <a:t>flag.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For more information,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0288" y="1988840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prompt&gt;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gcc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–o main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main.c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–Wall -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0288" y="3429000"/>
            <a:ext cx="598998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man –k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214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529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Creation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to create and control threads?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dirty="0"/>
              <a:t>: </a:t>
            </a:r>
            <a:r>
              <a:rPr lang="en-US" altLang="ko-KR" dirty="0" smtClean="0"/>
              <a:t>Used to </a:t>
            </a:r>
            <a:r>
              <a:rPr lang="en-US" altLang="ko-KR" dirty="0"/>
              <a:t>interact with this thread.</a:t>
            </a:r>
          </a:p>
          <a:p>
            <a:pPr lvl="1"/>
            <a:r>
              <a:rPr lang="en-US" altLang="ko-KR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altLang="ko-KR" dirty="0" smtClean="0">
                <a:cs typeface="Courier New" panose="02070309020205020404" pitchFamily="49" charset="0"/>
              </a:rPr>
              <a:t>:</a:t>
            </a:r>
            <a:r>
              <a:rPr lang="en-US" altLang="ko-KR" dirty="0" smtClean="0"/>
              <a:t> Used </a:t>
            </a:r>
            <a:r>
              <a:rPr lang="en-US" altLang="ko-KR" dirty="0"/>
              <a:t>to specify any attributes this thread might have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Stack size, Scheduling priority, …</a:t>
            </a:r>
          </a:p>
          <a:p>
            <a:pPr lvl="1"/>
            <a:r>
              <a:rPr lang="en-US" altLang="ko-KR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altLang="ko-KR" dirty="0" smtClean="0"/>
              <a:t>: the function this thread start running in.</a:t>
            </a:r>
          </a:p>
          <a:p>
            <a:pPr lvl="1"/>
            <a:r>
              <a:rPr lang="en-US" altLang="ko-KR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dirty="0" smtClean="0"/>
              <a:t>: the argument to be passed to the function (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routine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i="1" dirty="0" smtClean="0"/>
              <a:t>a void pointer </a:t>
            </a:r>
            <a:r>
              <a:rPr lang="en-US" altLang="ko-KR" dirty="0" smtClean="0"/>
              <a:t>allows us to pass in </a:t>
            </a:r>
            <a:r>
              <a:rPr lang="en-US" altLang="ko-KR" i="1" dirty="0" smtClean="0"/>
              <a:t>any type of </a:t>
            </a:r>
            <a:r>
              <a:rPr lang="en-US" altLang="ko-KR" dirty="0" smtClean="0"/>
              <a:t>argument.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556792"/>
            <a:ext cx="792088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 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thread,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const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pthread_attr_t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attr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     (*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*),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     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3444219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</a:t>
            </a:r>
            <a:r>
              <a:rPr lang="en-US" altLang="ko-KR" dirty="0" smtClean="0"/>
              <a:t>Creation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/>
              <a:t>instead required another type argument, the declaration would look like this:</a:t>
            </a:r>
          </a:p>
          <a:p>
            <a:pPr lvl="1"/>
            <a:r>
              <a:rPr lang="en-US" altLang="ko-KR" dirty="0" smtClean="0"/>
              <a:t>An integer argument: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Return an integer: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423790"/>
            <a:ext cx="691276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(…,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first two </a:t>
            </a:r>
            <a:r>
              <a:rPr lang="en-US" altLang="ko-KR" sz="1600" dirty="0" err="1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are the same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  (*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4295998"/>
            <a:ext cx="691276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endParaRPr lang="en-US" altLang="ko-KR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(…,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first two </a:t>
            </a:r>
            <a:r>
              <a:rPr lang="en-US" altLang="ko-KR" sz="1600" dirty="0" err="1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are the same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(*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start_routine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)(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72336233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Creating a Thread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045760"/>
            <a:ext cx="8352928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%d\n”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r>
              <a:rPr lang="en-US" altLang="ko-KR" sz="14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…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192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Wait for a thread to complete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ko-KR" dirty="0" smtClean="0"/>
              <a:t>: Specify which thread </a:t>
            </a:r>
            <a:r>
              <a:rPr lang="en-US" altLang="ko-KR" i="1" dirty="0" smtClean="0"/>
              <a:t>to wait for</a:t>
            </a:r>
          </a:p>
          <a:p>
            <a:pPr lvl="1"/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altLang="ko-KR" dirty="0" smtClean="0"/>
              <a:t>: A pointer to the </a:t>
            </a:r>
            <a:r>
              <a:rPr lang="en-US" altLang="ko-KR" u="sng" dirty="0" smtClean="0"/>
              <a:t>return value</a:t>
            </a:r>
          </a:p>
          <a:p>
            <a:pPr lvl="2"/>
            <a:r>
              <a:rPr lang="en-US" altLang="ko-KR" dirty="0" smtClean="0"/>
              <a:t>Because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ko-KR" dirty="0" smtClean="0"/>
              <a:t> routine changes the value, you need to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pass in a pointer</a:t>
            </a:r>
            <a:r>
              <a:rPr lang="en-US" altLang="ko-KR" dirty="0" smtClean="0"/>
              <a:t> to that value.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24744"/>
            <a:ext cx="7488832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 anchor="ctr">
            <a:noAutofit/>
          </a:bodyPr>
          <a:lstStyle/>
          <a:p>
            <a:r>
              <a:rPr lang="en-US" altLang="ko-KR" sz="160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thread,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value_ptr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26984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Waiting for Thread Completion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216" y="1045760"/>
            <a:ext cx="835292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stdio.h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assert.h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#include &lt;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stdlib.h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a;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b;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x;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y;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*r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r-&gt;x 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r-&gt;y 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805650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Waiting for Thread </a:t>
            </a:r>
            <a:r>
              <a:rPr lang="en-US" altLang="ko-KR" dirty="0" smtClean="0"/>
              <a:t>Completion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216" y="1052736"/>
            <a:ext cx="835292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 startAt="25"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args.a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args.b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&amp;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args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 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this thread has been					   // waiting inside of the 						   // </a:t>
            </a:r>
            <a:r>
              <a:rPr lang="en-US" altLang="ko-KR" sz="1600" dirty="0" err="1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routine.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 %d\n”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m-&gt;x, m-&gt;y);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circleNumDbPlain" startAt="25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03720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Dangerous 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 careful with </a:t>
            </a:r>
            <a:r>
              <a:rPr lang="en-US" altLang="ko-KR" u="sng" dirty="0" smtClean="0"/>
              <a:t>how values are returned</a:t>
            </a:r>
            <a:r>
              <a:rPr lang="en-US" altLang="ko-KR" dirty="0" smtClean="0"/>
              <a:t> from a thread.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When the variable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ko-KR" dirty="0" smtClean="0"/>
              <a:t> returns, it is automatically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de-allocated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654929"/>
            <a:ext cx="7430144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*m = 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myarg_t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 %d\n”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m-&gt;a, m-&gt;b);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myret_t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r; 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ALLOCATED ON STACK: BAD!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r.y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&amp;r;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303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Simpler Argument Passing to a Thread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Just passing in a single value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216" y="1556792"/>
            <a:ext cx="8352928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 = 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“%d\n”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(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+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endParaRPr lang="en-US" altLang="ko-KR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main(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char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argv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[]) {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pthread_create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(&amp;p,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mythread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*)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pthread_join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(p, (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**) &amp;m);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printf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“returned %d\n”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m);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smtClean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914979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101610</TotalTime>
  <Words>1352</Words>
  <Application>Microsoft Office PowerPoint</Application>
  <PresentationFormat>화면 슬라이드 쇼(4:3)</PresentationFormat>
  <Paragraphs>307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9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Thread Creation</vt:lpstr>
      <vt:lpstr>Thread Creation (Cont.)</vt:lpstr>
      <vt:lpstr>Example: Creating a Thread</vt:lpstr>
      <vt:lpstr>Wait for a thread to complete</vt:lpstr>
      <vt:lpstr>Example: Waiting for Thread Completion</vt:lpstr>
      <vt:lpstr>Example: Waiting for Thread Completion (Cont.)</vt:lpstr>
      <vt:lpstr>Example: Dangerous code</vt:lpstr>
      <vt:lpstr>Example: Simpler Argument Passing to a Thread</vt:lpstr>
      <vt:lpstr>Locks</vt:lpstr>
      <vt:lpstr>Locks (Cont.)</vt:lpstr>
      <vt:lpstr>Locks (Cont.)</vt:lpstr>
      <vt:lpstr>Locks (Cont.)</vt:lpstr>
      <vt:lpstr>Condition Variables</vt:lpstr>
      <vt:lpstr>Condition Variables (Cont.)</vt:lpstr>
      <vt:lpstr>Condition Variables (Cont.)</vt:lpstr>
      <vt:lpstr>Condition Variables (Cont.)</vt:lpstr>
      <vt:lpstr>Compiling and Running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4017</cp:revision>
  <cp:lastPrinted>2015-03-03T01:48:46Z</cp:lastPrinted>
  <dcterms:created xsi:type="dcterms:W3CDTF">2011-05-01T06:09:10Z</dcterms:created>
  <dcterms:modified xsi:type="dcterms:W3CDTF">2016-04-26T01:44:53Z</dcterms:modified>
</cp:coreProperties>
</file>