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361" autoAdjust="0"/>
    <p:restoredTop sz="91841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2016-03-07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1526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4400" b="1" kern="1200" dirty="0">
                <a:solidFill>
                  <a:schemeClr val="tx2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  <a:cs typeface="Adobe Arabic" pitchFamily="18" charset="-78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026585" y="3789040"/>
            <a:ext cx="70030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20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Hanyang</a:t>
            </a:r>
            <a:r>
              <a:rPr kumimoji="1" lang="en-US" altLang="ko-KR" sz="2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 University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Embedded Software Systems Lab.</a:t>
            </a: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36" y="4608512"/>
            <a:ext cx="1268760" cy="1268760"/>
          </a:xfrm>
          <a:prstGeom prst="rect">
            <a:avLst/>
          </a:prstGeom>
        </p:spPr>
      </p:pic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 userDrawn="1"/>
        </p:nvSpPr>
        <p:spPr>
          <a:xfrm>
            <a:off x="3851920" y="604277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Youjip</a:t>
            </a:r>
            <a:r>
              <a:rPr kumimoji="1" lang="en-US" altLang="ko-KR" sz="1600" b="1" baseline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Won</a:t>
            </a:r>
            <a:endParaRPr kumimoji="1" lang="en-US" altLang="ko-KR" sz="1600" b="1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E7AD3CD3-395D-4D6A-B60C-154E8FC8A69D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3E95395C-0603-48A3-B906-48D37B318CC5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6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611"/>
            <a:ext cx="9144000" cy="70661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4313" y="6562725"/>
            <a:ext cx="1285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C42F37-1557-4B9C-A881-9F822C976D21}" type="datetime1">
              <a:rPr kumimoji="1" lang="ko-KR" altLang="en-US" smtClean="0">
                <a:solidFill>
                  <a:srgbClr val="1F497D">
                    <a:lumMod val="50000"/>
                  </a:srgbClr>
                </a:solidFill>
              </a:rPr>
              <a:t>2016-03-07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0938" y="6562725"/>
            <a:ext cx="10715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A0C360-F875-469D-A977-82806D0D3C5E}" type="slidenum">
              <a:rPr kumimoji="1" lang="en-US" altLang="ko-KR">
                <a:solidFill>
                  <a:srgbClr val="1F497D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59550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mtClean="0">
                <a:solidFill>
                  <a:prstClr val="black"/>
                </a:solidFill>
              </a:rPr>
              <a:t>Youjip Won</a:t>
            </a:r>
            <a:endParaRPr kumimoji="1" lang="ko-KR" altLang="en-US">
              <a:solidFill>
                <a:prstClr val="black"/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28. Locks</a:t>
            </a:r>
          </a:p>
          <a:p>
            <a:pPr lvl="0"/>
            <a:r>
              <a:rPr lang="en-US" altLang="ko-KR" sz="1600" dirty="0">
                <a:solidFill>
                  <a:srgbClr val="1F497D">
                    <a:lumMod val="50000"/>
                  </a:srgbClr>
                </a:solidFill>
              </a:rPr>
              <a:t>Operating System: Three Easy </a:t>
            </a:r>
            <a:r>
              <a:rPr lang="en-US" altLang="ko-KR" sz="1600" dirty="0" smtClean="0">
                <a:solidFill>
                  <a:srgbClr val="1F497D">
                    <a:lumMod val="50000"/>
                  </a:srgbClr>
                </a:solidFill>
              </a:rPr>
              <a:t>Pieces</a:t>
            </a:r>
            <a:endParaRPr lang="ko-KR" altLang="en-US" sz="16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4373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Why </a:t>
            </a:r>
            <a:r>
              <a:rPr lang="en-US" altLang="ko-KR" dirty="0" smtClean="0"/>
              <a:t>hardware </a:t>
            </a:r>
            <a:r>
              <a:rPr lang="en-US" altLang="ko-KR" dirty="0"/>
              <a:t>support </a:t>
            </a:r>
            <a:r>
              <a:rPr lang="en-US" altLang="ko-KR" dirty="0" smtClean="0"/>
              <a:t>needed?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ko-KR" b="1" dirty="0" smtClean="0"/>
              <a:t>Problem 1</a:t>
            </a:r>
            <a:r>
              <a:rPr lang="en-US" altLang="ko-KR" dirty="0" smtClean="0"/>
              <a:t>: No Mutual Exclusion</a:t>
            </a:r>
            <a:r>
              <a:rPr lang="en-US" altLang="ko-KR" dirty="0"/>
              <a:t> </a:t>
            </a:r>
            <a:r>
              <a:rPr lang="en-US" altLang="ko-KR" dirty="0" smtClean="0"/>
              <a:t>(assume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flag=0</a:t>
            </a:r>
            <a:r>
              <a:rPr lang="en-US" altLang="ko-KR" dirty="0" smtClean="0"/>
              <a:t> to begin)</a:t>
            </a:r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lvl="1"/>
            <a:r>
              <a:rPr lang="en-US" altLang="ko-KR" b="1" dirty="0" smtClean="0"/>
              <a:t>Problem 2</a:t>
            </a:r>
            <a:r>
              <a:rPr lang="en-US" altLang="ko-KR" dirty="0" smtClean="0"/>
              <a:t>: </a:t>
            </a:r>
            <a:r>
              <a:rPr lang="en-US" altLang="ko-KR" u="sng" dirty="0" smtClean="0"/>
              <a:t>Spin-waiting</a:t>
            </a:r>
            <a:r>
              <a:rPr lang="en-US" altLang="ko-KR" dirty="0" smtClean="0"/>
              <a:t> wastes time waiting for another thread.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So, we need an atomic instruction supported by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Hardware</a:t>
            </a:r>
            <a:r>
              <a:rPr lang="en-US" altLang="ko-KR" dirty="0" smtClean="0"/>
              <a:t>!</a:t>
            </a:r>
          </a:p>
          <a:p>
            <a:pPr lvl="1"/>
            <a:r>
              <a:rPr lang="en-US" altLang="ko-KR" i="1" dirty="0" smtClean="0"/>
              <a:t>test-and-set</a:t>
            </a:r>
            <a:r>
              <a:rPr lang="en-US" altLang="ko-KR" dirty="0" smtClean="0"/>
              <a:t> instruction, also known as </a:t>
            </a:r>
            <a:r>
              <a:rPr lang="en-US" altLang="ko-KR" i="1" dirty="0" smtClean="0"/>
              <a:t>atomic exchange</a:t>
            </a:r>
            <a:endParaRPr lang="ko-KR" altLang="en-US" i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1043608" y="1340768"/>
            <a:ext cx="7200800" cy="2570802"/>
            <a:chOff x="1043608" y="1916832"/>
            <a:chExt cx="7200800" cy="2570802"/>
          </a:xfrm>
        </p:grpSpPr>
        <p:cxnSp>
          <p:nvCxnSpPr>
            <p:cNvPr id="6" name="직선 연결선 5"/>
            <p:cNvCxnSpPr/>
            <p:nvPr/>
          </p:nvCxnSpPr>
          <p:spPr>
            <a:xfrm>
              <a:off x="1043608" y="2255386"/>
              <a:ext cx="72008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1475656" y="1916832"/>
              <a:ext cx="9367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Thread1</a:t>
              </a:r>
              <a:endParaRPr lang="ko-KR" altLang="en-US" sz="16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90769" y="1916832"/>
              <a:ext cx="9367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Thread2</a:t>
              </a:r>
              <a:endParaRPr lang="ko-KR" altLang="en-US" sz="16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63224" y="2329209"/>
              <a:ext cx="28428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call </a:t>
              </a:r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lock()</a:t>
              </a:r>
            </a:p>
            <a:p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while (flag == 1)</a:t>
              </a:r>
            </a:p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interrupt: switch to Thread 2</a:t>
              </a:r>
              <a:endParaRPr lang="ko-KR" altLang="en-US" sz="16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41538" y="3068960"/>
              <a:ext cx="2842830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call </a:t>
              </a:r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lock()</a:t>
              </a:r>
            </a:p>
            <a:p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while (flag == 1)</a:t>
              </a:r>
            </a:p>
            <a:p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flag = 1;</a:t>
              </a:r>
            </a:p>
            <a:p>
              <a:r>
                <a:rPr lang="en-US" altLang="ko-KR" sz="1600" dirty="0" smtClean="0">
                  <a:solidFill>
                    <a:prstClr val="black"/>
                  </a:solidFill>
                  <a:latin typeface="맑은 고딕" pitchFamily="50" charset="-127"/>
                  <a:ea typeface="맑은 고딕" pitchFamily="50" charset="-127"/>
                </a:rPr>
                <a:t>interrupt: switch to Thread 1</a:t>
              </a:r>
              <a:endParaRPr lang="ko-KR" altLang="en-US" sz="16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21653" y="4149080"/>
              <a:ext cx="33663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prstClr val="black"/>
                  </a:solidFill>
                  <a:latin typeface="Courier" pitchFamily="49" charset="0"/>
                  <a:ea typeface="맑은 고딕" pitchFamily="50" charset="-127"/>
                </a:rPr>
                <a:t>flag = 1; </a:t>
              </a:r>
              <a:r>
                <a:rPr lang="en-US" altLang="ko-KR" sz="1600" dirty="0" smtClean="0">
                  <a:solidFill>
                    <a:srgbClr val="00B0F0"/>
                  </a:solidFill>
                  <a:latin typeface="맑은 고딕" pitchFamily="50" charset="-127"/>
                  <a:ea typeface="맑은 고딕" pitchFamily="50" charset="-127"/>
                </a:rPr>
                <a:t>// set flag to 1 (too!)</a:t>
              </a:r>
              <a:endParaRPr lang="ko-KR" altLang="en-US" sz="1600" dirty="0">
                <a:solidFill>
                  <a:srgbClr val="00B0F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742487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Test And Set (Atomic Exchange)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An instruction to support the creation of simple locks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lvl="1"/>
            <a:r>
              <a:rPr lang="en-US" altLang="ko-KR" b="1" dirty="0" smtClean="0"/>
              <a:t>return</a:t>
            </a:r>
            <a:r>
              <a:rPr lang="en-US" altLang="ko-KR" dirty="0" smtClean="0"/>
              <a:t>(testing) old value pointed to by the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i="1" dirty="0" smtClean="0"/>
              <a:t>Simultaneously</a:t>
            </a:r>
            <a:r>
              <a:rPr lang="en-US" altLang="ko-KR" dirty="0" smtClean="0"/>
              <a:t> </a:t>
            </a:r>
            <a:r>
              <a:rPr lang="en-US" altLang="ko-KR" b="1" dirty="0" smtClean="0"/>
              <a:t>update</a:t>
            </a:r>
            <a:r>
              <a:rPr lang="en-US" altLang="ko-KR" dirty="0" smtClean="0"/>
              <a:t>(setting) said value to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This sequence of operations is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performed atomically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1628800"/>
            <a:ext cx="680475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TestAndSet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new)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old =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fetch old value at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new;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store ‘new’ into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endParaRPr lang="en-US" altLang="ko-KR" sz="1400" dirty="0" smtClean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old;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return the old value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142421486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 Simple Spin Lock using test-and-set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lvl="1"/>
            <a:r>
              <a:rPr lang="en-US" altLang="ko-KR" b="1" dirty="0" smtClean="0"/>
              <a:t>Note</a:t>
            </a:r>
            <a:r>
              <a:rPr lang="en-US" altLang="ko-KR" dirty="0" smtClean="0"/>
              <a:t>: To work correctly on </a:t>
            </a:r>
            <a:r>
              <a:rPr lang="en-US" altLang="ko-KR" i="1" dirty="0" smtClean="0"/>
              <a:t>a single processor</a:t>
            </a:r>
            <a:r>
              <a:rPr lang="en-US" altLang="ko-KR" dirty="0" smtClean="0"/>
              <a:t>, it requires </a:t>
            </a:r>
            <a:r>
              <a:rPr lang="en-US" altLang="ko-KR" u="sng" dirty="0" smtClean="0"/>
              <a:t>a preemptive scheduler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980728"/>
            <a:ext cx="6912768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typedef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struct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__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flag;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0 indicates that lock is available,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1 that it is held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lock-&gt;flag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TestAndSet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;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spin-wait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lock-&gt;flag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76573958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Evaluating Spin Locks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Correctness</a:t>
            </a:r>
            <a:r>
              <a:rPr lang="en-US" altLang="ko-KR" dirty="0" smtClean="0"/>
              <a:t>: yes</a:t>
            </a:r>
          </a:p>
          <a:p>
            <a:pPr lvl="1"/>
            <a:r>
              <a:rPr lang="en-US" altLang="ko-KR" dirty="0" smtClean="0"/>
              <a:t>The spin lock only allows a single thread to entry the critical section.</a:t>
            </a:r>
          </a:p>
          <a:p>
            <a:pPr lvl="1"/>
            <a:endParaRPr lang="en-US" altLang="ko-KR" dirty="0" smtClean="0"/>
          </a:p>
          <a:p>
            <a:r>
              <a:rPr lang="en-US" altLang="ko-KR" b="1" dirty="0" smtClean="0"/>
              <a:t>Fairness</a:t>
            </a:r>
            <a:r>
              <a:rPr lang="en-US" altLang="ko-KR" dirty="0" smtClean="0"/>
              <a:t>: no</a:t>
            </a:r>
          </a:p>
          <a:p>
            <a:pPr lvl="1"/>
            <a:r>
              <a:rPr lang="en-US" altLang="ko-KR" dirty="0" smtClean="0"/>
              <a:t>Spin locks </a:t>
            </a:r>
            <a:r>
              <a:rPr lang="en-US" altLang="ko-KR" u="sng" dirty="0" smtClean="0"/>
              <a:t>don’t provide any fairness</a:t>
            </a:r>
            <a:r>
              <a:rPr lang="en-US" altLang="ko-KR" dirty="0" smtClean="0"/>
              <a:t> guarantees.</a:t>
            </a:r>
          </a:p>
          <a:p>
            <a:pPr lvl="1"/>
            <a:r>
              <a:rPr lang="en-US" altLang="ko-KR" dirty="0" smtClean="0"/>
              <a:t>Indeed, a thread spinning may spin </a:t>
            </a:r>
            <a:r>
              <a:rPr lang="en-US" altLang="ko-KR" i="1" dirty="0" smtClean="0"/>
              <a:t>forever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r>
              <a:rPr lang="en-US" altLang="ko-KR" b="1" dirty="0" smtClean="0"/>
              <a:t>Performance</a:t>
            </a:r>
            <a:r>
              <a:rPr lang="en-US" altLang="ko-KR" dirty="0" smtClean="0"/>
              <a:t>:</a:t>
            </a:r>
          </a:p>
          <a:p>
            <a:pPr lvl="1"/>
            <a:r>
              <a:rPr lang="en-US" altLang="ko-KR" dirty="0" smtClean="0"/>
              <a:t>In the single CPU, performance overheads can be quire </a:t>
            </a:r>
            <a:r>
              <a:rPr lang="en-US" altLang="ko-KR" i="1" dirty="0" smtClean="0"/>
              <a:t>painful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If the number of threads roughly equals the number of CPUs, spin locks work </a:t>
            </a:r>
            <a:r>
              <a:rPr lang="en-US" altLang="ko-KR" i="1" dirty="0" smtClean="0"/>
              <a:t>reasonably well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020802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Compare-And-Swap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Test whether the value at the address(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ko-KR" dirty="0" smtClean="0"/>
              <a:t>) is equal to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expected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i="1" dirty="0" smtClean="0"/>
              <a:t>If so</a:t>
            </a:r>
            <a:r>
              <a:rPr lang="en-US" altLang="ko-KR" dirty="0" smtClean="0"/>
              <a:t>,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update</a:t>
            </a:r>
            <a:r>
              <a:rPr lang="en-US" altLang="ko-KR" dirty="0" smtClean="0"/>
              <a:t> the memory location pointed to by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dirty="0" smtClean="0"/>
              <a:t>with the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altLang="ko-KR" dirty="0" smtClean="0"/>
              <a:t> value.</a:t>
            </a:r>
          </a:p>
          <a:p>
            <a:pPr lvl="1"/>
            <a:r>
              <a:rPr lang="en-US" altLang="ko-KR" i="1" dirty="0" smtClean="0"/>
              <a:t>In either case</a:t>
            </a:r>
            <a:r>
              <a:rPr lang="en-US" altLang="ko-KR" dirty="0" smtClean="0"/>
              <a:t>,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en-US" altLang="ko-KR" dirty="0" smtClean="0"/>
              <a:t> the actual value at that memory location.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620069"/>
            <a:ext cx="6462718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CompareAndSwap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expected,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new)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actual =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(actual == expected)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new;</a:t>
            </a:r>
            <a:endParaRPr lang="en-US" altLang="ko-KR" sz="1400" dirty="0" smtClean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actual;</a:t>
            </a:r>
            <a:endParaRPr lang="en-US" altLang="ko-KR" sz="1400" dirty="0" smtClean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4734" y="4005064"/>
            <a:ext cx="51595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Compare-and-Swap hardware atomic instruction (C-style)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640" y="4653136"/>
            <a:ext cx="646271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CompareAndSwap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spin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5160" y="5607243"/>
            <a:ext cx="3105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Spin lock with compare-and-swap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955298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Compare-And-Swap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C-callable x86-version of compare-and-swap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5616" y="1484784"/>
            <a:ext cx="6462718" cy="2893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CompareAndSwap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old,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new)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unsigned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Note that </a:t>
            </a:r>
            <a:r>
              <a:rPr lang="en-US" altLang="ko-KR" sz="1400" dirty="0" err="1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sete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sets a ’byte’ not the word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__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asm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__ __volatile__ (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"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lock\n"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"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cmpxchgl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%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,%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\n"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"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sete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%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\n"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: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"=q" (ret), "=m" (*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: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"r" (new), "m" (*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), "a" (old)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: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"memory");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06266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Load-Linked and Store-Conditional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The store-conditional </a:t>
            </a:r>
            <a:r>
              <a:rPr lang="en-US" altLang="ko-KR" i="1" dirty="0" smtClean="0"/>
              <a:t>only succeeds </a:t>
            </a:r>
            <a:r>
              <a:rPr lang="en-US" altLang="ko-KR" dirty="0" smtClean="0"/>
              <a:t>if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no intermittent store</a:t>
            </a:r>
            <a:r>
              <a:rPr lang="en-US" altLang="ko-KR" dirty="0" smtClean="0"/>
              <a:t> to the address has taken place.</a:t>
            </a:r>
          </a:p>
          <a:p>
            <a:pPr lvl="2"/>
            <a:r>
              <a:rPr lang="en-US" altLang="ko-KR" b="1" dirty="0" smtClean="0"/>
              <a:t>success</a:t>
            </a:r>
            <a:r>
              <a:rPr lang="en-US" altLang="ko-KR" dirty="0" smtClean="0"/>
              <a:t>: return 1 and </a:t>
            </a:r>
            <a:r>
              <a:rPr lang="en-US" altLang="ko-KR" u="sng" dirty="0" smtClean="0"/>
              <a:t>update</a:t>
            </a:r>
            <a:r>
              <a:rPr lang="en-US" altLang="ko-KR" dirty="0" smtClean="0"/>
              <a:t> the value at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ko-KR" dirty="0" smtClean="0"/>
              <a:t> to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b="1" dirty="0" smtClean="0"/>
              <a:t>fail</a:t>
            </a:r>
            <a:r>
              <a:rPr lang="en-US" altLang="ko-KR" dirty="0" smtClean="0"/>
              <a:t>: the value at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altLang="ko-KR" dirty="0" smtClean="0"/>
              <a:t> is </a:t>
            </a:r>
            <a:r>
              <a:rPr lang="en-US" altLang="ko-KR" u="sng" dirty="0" smtClean="0"/>
              <a:t>not updates</a:t>
            </a:r>
            <a:r>
              <a:rPr lang="en-US" altLang="ko-KR" dirty="0" smtClean="0"/>
              <a:t> and 0 is returned.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052736"/>
            <a:ext cx="8352928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LoadLinked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StoreConditional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value)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(no one has updated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since the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LoadLinked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to this address)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value;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success!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 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failed to update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25575" y="3738518"/>
            <a:ext cx="31306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Load-linked And Store-conditional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3020970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Load-Linked and </a:t>
            </a:r>
            <a:r>
              <a:rPr lang="en-US" altLang="ko-KR" dirty="0" smtClean="0"/>
              <a:t>Store-Conditional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052736"/>
            <a:ext cx="8352928" cy="28931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LoadLinked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spin until it’s zero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StoreConditional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if set-it-to-1 was a success: all done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otherwise: try it all over again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lock-&gt;flag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3777" y="3933056"/>
            <a:ext cx="26083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Using LL/SC To Build A Lock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4653136"/>
            <a:ext cx="835292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LoadLinked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(&amp;lock-&gt;flag)||!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StoreConditional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(&amp;lock-&gt;flag,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spin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9752" y="5607243"/>
            <a:ext cx="4381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 more concise form of the 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anose="02070309020205020404" pitchFamily="49" charset="0"/>
                <a:ea typeface="맑은 고딕" pitchFamily="50" charset="-127"/>
                <a:cs typeface="Courier New" panose="02070309020205020404" pitchFamily="49" charset="0"/>
              </a:rPr>
              <a:t>lock() </a:t>
            </a:r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using LL/SC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1933907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Fetch-And-Add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Atomically increment </a:t>
            </a:r>
            <a:r>
              <a:rPr lang="en-US" altLang="ko-KR" dirty="0" smtClean="0"/>
              <a:t>a value while returning the old value at a particular address.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2992" y="2060848"/>
            <a:ext cx="5158015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FetchAndAdd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old =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old +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old;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9199" y="3284984"/>
            <a:ext cx="47790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Fetch-And-Add Hardware atomic instruction (C-style)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882728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Ticket Lock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Ticket lock</a:t>
            </a:r>
            <a:r>
              <a:rPr lang="en-US" altLang="ko-KR" dirty="0" smtClean="0"/>
              <a:t> can be built with </a:t>
            </a:r>
            <a:r>
              <a:rPr lang="en-US" altLang="ko-KR" u="sng" dirty="0" smtClean="0"/>
              <a:t>fetch-and add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Ensure progress for all threads. </a:t>
            </a:r>
            <a:r>
              <a:rPr lang="en-US" altLang="ko-KR" dirty="0" smtClean="0">
                <a:sym typeface="Wingdings" panose="05000000000000000000" pitchFamily="2" charset="2"/>
              </a:rPr>
              <a:t></a:t>
            </a:r>
            <a:r>
              <a:rPr lang="en-US" altLang="ko-KR" dirty="0" smtClean="0"/>
              <a:t>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fairness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050970"/>
            <a:ext cx="7776864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typedef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struct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__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ticket;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turn;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lock_init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lock-&gt;ticket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lock-&gt;turn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myturn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FetchAndAdd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(&amp;lock-&gt;ticket);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(lock-&gt;turn !=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myturn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spin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*lock)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FetchAndAdd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(&amp;lock-&gt;turn);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58635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Locks: The Basic Idea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Ensure that any </a:t>
            </a:r>
            <a:r>
              <a:rPr lang="en-US" altLang="ko-KR" b="1" dirty="0" smtClean="0"/>
              <a:t>critical section </a:t>
            </a:r>
            <a:r>
              <a:rPr lang="en-US" altLang="ko-KR" dirty="0" smtClean="0"/>
              <a:t>executes as if it were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a single atomic instruction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An example: the canonical update of a shared variable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Add some code around the critical section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0288" y="2420888"/>
            <a:ext cx="598998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52000" rtlCol="0">
            <a:spAutoFit/>
          </a:bodyPr>
          <a:lstStyle/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balance = balance + 1;</a:t>
            </a:r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3810526"/>
            <a:ext cx="770485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0000" rtlCol="0">
            <a:spAutoFit/>
          </a:bodyPr>
          <a:lstStyle/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6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some globally-allocated lock ‘</a:t>
            </a:r>
            <a:r>
              <a:rPr lang="en-US" altLang="ko-KR" sz="16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6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’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    …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   lock(&amp;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    balance = balance + </a:t>
            </a: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   unlock(&amp;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3779"/>
      </p:ext>
    </p:extLst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So Much Spinning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Hardware-based spin locks are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simple</a:t>
            </a:r>
            <a:r>
              <a:rPr lang="en-US" altLang="ko-KR" dirty="0" smtClean="0"/>
              <a:t> and they work.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In some cases, these solutions can be quite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inefficient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Any time a thread gets caught </a:t>
            </a:r>
            <a:r>
              <a:rPr lang="en-US" altLang="ko-KR" i="1" dirty="0" smtClean="0"/>
              <a:t>spinning</a:t>
            </a:r>
            <a:r>
              <a:rPr lang="en-US" altLang="ko-KR" dirty="0" smtClean="0"/>
              <a:t>, it </a:t>
            </a:r>
            <a:r>
              <a:rPr lang="en-US" altLang="ko-KR" b="1" dirty="0" smtClean="0"/>
              <a:t>wastes an entire time slice </a:t>
            </a:r>
            <a:r>
              <a:rPr lang="en-US" altLang="ko-KR" dirty="0" smtClean="0"/>
              <a:t>doing nothing but checking a value.</a:t>
            </a:r>
          </a:p>
          <a:p>
            <a:pPr lvl="1"/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619672" y="3861048"/>
            <a:ext cx="5760640" cy="864096"/>
          </a:xfrm>
          <a:prstGeom prst="roundRect">
            <a:avLst>
              <a:gd name="adj" fmla="val 21076"/>
            </a:avLst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How To Avoid </a:t>
            </a:r>
            <a:r>
              <a:rPr lang="en-US" altLang="ko-KR" b="1" i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Spinning</a:t>
            </a:r>
            <a:r>
              <a:rPr lang="en-US" altLang="ko-KR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?</a:t>
            </a:r>
          </a:p>
          <a:p>
            <a:pPr algn="ctr"/>
            <a:r>
              <a:rPr lang="en-US" altLang="ko-KR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We’ll need 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OS Support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too!</a:t>
            </a:r>
            <a:endParaRPr lang="en-US" altLang="ko-KR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755281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 Simple Approach: Just Yield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When you are going to spin,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give up the CPU </a:t>
            </a:r>
            <a:r>
              <a:rPr lang="en-US" altLang="ko-KR" dirty="0" smtClean="0"/>
              <a:t>to another thread.</a:t>
            </a:r>
          </a:p>
          <a:p>
            <a:pPr lvl="1"/>
            <a:r>
              <a:rPr lang="en-US" altLang="ko-KR" dirty="0" smtClean="0"/>
              <a:t>OS system call moves the caller from the </a:t>
            </a:r>
            <a:r>
              <a:rPr lang="en-US" altLang="ko-KR" i="1" dirty="0" smtClean="0"/>
              <a:t>running state</a:t>
            </a:r>
            <a:r>
              <a:rPr lang="en-US" altLang="ko-KR" dirty="0" smtClean="0"/>
              <a:t> to the </a:t>
            </a:r>
            <a:r>
              <a:rPr lang="en-US" altLang="ko-KR" i="1" dirty="0" smtClean="0"/>
              <a:t>ready state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The cost of a </a:t>
            </a:r>
            <a:r>
              <a:rPr lang="en-US" altLang="ko-KR" b="1" dirty="0" smtClean="0"/>
              <a:t>context switch </a:t>
            </a:r>
            <a:r>
              <a:rPr lang="en-US" altLang="ko-KR" dirty="0" smtClean="0"/>
              <a:t>can be substantial and the </a:t>
            </a:r>
            <a:r>
              <a:rPr lang="en-US" altLang="ko-KR" b="1" dirty="0" smtClean="0"/>
              <a:t>starvation</a:t>
            </a:r>
            <a:r>
              <a:rPr lang="en-US" altLang="ko-KR" dirty="0" smtClean="0"/>
              <a:t> problem still exists.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2942361"/>
            <a:ext cx="7776864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TestAndSet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(&amp;flag,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yield()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give up the CPU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5167" y="5641503"/>
            <a:ext cx="29810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Lock with Test-and-set and Yield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7665455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Using Queues: Sleeping Instead of Spinning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Queue</a:t>
            </a:r>
            <a:r>
              <a:rPr lang="en-US" altLang="ko-KR" dirty="0" smtClean="0"/>
              <a:t> to keep track of which threads are </a:t>
            </a:r>
            <a:r>
              <a:rPr lang="en-US" altLang="ko-KR" u="sng" dirty="0" smtClean="0"/>
              <a:t>waiting</a:t>
            </a:r>
            <a:r>
              <a:rPr lang="en-US" altLang="ko-KR" dirty="0" smtClean="0"/>
              <a:t> to enter the lock.</a:t>
            </a:r>
          </a:p>
          <a:p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park()</a:t>
            </a:r>
          </a:p>
          <a:p>
            <a:pPr lvl="1"/>
            <a:r>
              <a:rPr lang="en-US" altLang="ko-KR" dirty="0"/>
              <a:t>P</a:t>
            </a:r>
            <a:r>
              <a:rPr lang="en-US" altLang="ko-KR" dirty="0" smtClean="0"/>
              <a:t>ut a calling thread to sleep</a:t>
            </a:r>
          </a:p>
          <a:p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unpark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threadID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altLang="ko-KR" dirty="0" smtClean="0"/>
              <a:t>Wake a particular thread as designated by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threadID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2941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Using Queues: Sleeping Instead of Spinning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196752"/>
            <a:ext cx="8280920" cy="46166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typedef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struct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__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{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flag;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guard;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*q; }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lock_init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*m)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m-&gt;flag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m-&gt;guard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queue_init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(m-&gt;q);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*m)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TestAndSet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(&amp;m-&gt;guard,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acquire guard lock by spinning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(m-&gt;flag ==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m-&gt;flag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lock is acquired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m-&gt;guard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} 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queue_add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(m-&gt;q,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gettid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m-&gt;guard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park();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7704" y="5826750"/>
            <a:ext cx="52783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Lock With Queues, Test-and-set, Yield, And Wakeup</a:t>
            </a:r>
            <a:endParaRPr lang="ko-KR" altLang="en-US" sz="16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424363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Using Queues: Sleeping Instead of Spinning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124744"/>
            <a:ext cx="82809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*m) {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TestAndSet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(&amp;m-&gt;guard,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acquire guard lock by spinning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queue_empty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(m-&gt;q))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m-&gt;flag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let go of lock; no one wants it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400" dirty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else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unpark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queue_remove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(m-&gt;q));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hold lock (for next thread!)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m-&gt;guard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circleNumDbPlain" startAt="22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9672" y="3162454"/>
            <a:ext cx="60141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Lock With Queues, Test-and-set, Yield, And Wakeup (Cont.)</a:t>
            </a:r>
            <a:endParaRPr lang="ko-KR" altLang="en-US" sz="16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23281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Wakeup/waiting race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In case of releasing the lock </a:t>
            </a:r>
            <a:r>
              <a:rPr lang="en-US" altLang="ko-KR" dirty="0" smtClean="0"/>
              <a:t>(</a:t>
            </a:r>
            <a:r>
              <a:rPr lang="en-US" altLang="ko-KR" i="1" dirty="0" smtClean="0"/>
              <a:t>thread A</a:t>
            </a:r>
            <a:r>
              <a:rPr lang="en-US" altLang="ko-KR" dirty="0" smtClean="0"/>
              <a:t>) </a:t>
            </a:r>
            <a:r>
              <a:rPr lang="en-US" altLang="ko-KR" dirty="0"/>
              <a:t>just before the call to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park() </a:t>
            </a:r>
            <a:r>
              <a:rPr lang="en-US" altLang="ko-KR" dirty="0"/>
              <a:t>(</a:t>
            </a:r>
            <a:r>
              <a:rPr lang="en-US" altLang="ko-KR" i="1" dirty="0"/>
              <a:t>thread </a:t>
            </a:r>
            <a:r>
              <a:rPr lang="en-US" altLang="ko-KR" i="1" dirty="0" smtClean="0"/>
              <a:t>B</a:t>
            </a:r>
            <a:r>
              <a:rPr lang="en-US" altLang="ko-KR" dirty="0" smtClean="0"/>
              <a:t>) </a:t>
            </a: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en-US" altLang="ko-KR" dirty="0" smtClean="0"/>
              <a:t>Thread </a:t>
            </a:r>
            <a:r>
              <a:rPr lang="en-US" altLang="ko-KR" dirty="0"/>
              <a:t>B would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sleep forever </a:t>
            </a:r>
            <a:r>
              <a:rPr lang="en-US" altLang="ko-KR" dirty="0"/>
              <a:t>(potentially</a:t>
            </a:r>
            <a:r>
              <a:rPr lang="en-US" altLang="ko-KR" dirty="0" smtClean="0"/>
              <a:t>).</a:t>
            </a:r>
          </a:p>
          <a:p>
            <a:endParaRPr lang="en-US" altLang="ko-KR" dirty="0"/>
          </a:p>
          <a:p>
            <a:r>
              <a:rPr lang="en-US" altLang="ko-KR" b="1" dirty="0" smtClean="0"/>
              <a:t>Solaris</a:t>
            </a:r>
            <a:r>
              <a:rPr lang="en-US" altLang="ko-KR" dirty="0" smtClean="0"/>
              <a:t> solves this problem by adding a third system call: 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setpark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By calling this routine, a thread can indicate it </a:t>
            </a:r>
            <a:r>
              <a:rPr lang="en-US" altLang="ko-KR" i="1" dirty="0" smtClean="0"/>
              <a:t>is about to</a:t>
            </a:r>
            <a:r>
              <a:rPr lang="en-US" altLang="ko-KR" dirty="0" smtClean="0"/>
              <a:t>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park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If it happens to be interrupted and another thread calls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unpark</a:t>
            </a:r>
            <a:r>
              <a:rPr lang="en-US" altLang="ko-KR" dirty="0" smtClean="0"/>
              <a:t> before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park</a:t>
            </a:r>
            <a:r>
              <a:rPr lang="en-US" altLang="ko-KR" dirty="0" smtClean="0"/>
              <a:t> is actually called, the subsequent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park</a:t>
            </a:r>
            <a:r>
              <a:rPr lang="en-US" altLang="ko-KR" dirty="0" smtClean="0"/>
              <a:t> returns immediately instead of sleeping.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98941" y="4725144"/>
            <a:ext cx="538137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queue_add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(m-&gt;q,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gettid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setpark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();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new code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m-&gt;guard =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 park();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26282" y="5679252"/>
            <a:ext cx="32739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Code modification inside of 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lock()</a:t>
            </a:r>
            <a:endParaRPr lang="ko-KR" altLang="en-US" sz="1400" b="1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3220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Futex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Linux provides a </a:t>
            </a:r>
            <a:r>
              <a:rPr lang="en-US" altLang="ko-KR" dirty="0" err="1" smtClean="0">
                <a:solidFill>
                  <a:schemeClr val="accent6">
                    <a:lumMod val="75000"/>
                  </a:schemeClr>
                </a:solidFill>
              </a:rPr>
              <a:t>futex</a:t>
            </a:r>
            <a:r>
              <a:rPr lang="en-US" altLang="ko-KR" dirty="0" smtClean="0"/>
              <a:t> (is similar to Solaris’s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park</a:t>
            </a:r>
            <a:r>
              <a:rPr lang="en-US" altLang="ko-KR" dirty="0" smtClean="0"/>
              <a:t> and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unpark</a:t>
            </a:r>
            <a:r>
              <a:rPr lang="en-US" altLang="ko-KR" dirty="0" smtClean="0"/>
              <a:t>).</a:t>
            </a:r>
          </a:p>
          <a:p>
            <a:pPr lvl="1"/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futex_wait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(address, expected)</a:t>
            </a:r>
          </a:p>
          <a:p>
            <a:pPr lvl="2"/>
            <a:r>
              <a:rPr lang="en-US" altLang="ko-KR" dirty="0" smtClean="0">
                <a:cs typeface="Courier New" pitchFamily="49" charset="0"/>
              </a:rPr>
              <a:t>Put the calling thread to sleep</a:t>
            </a:r>
          </a:p>
          <a:p>
            <a:pPr lvl="2"/>
            <a:r>
              <a:rPr lang="en-US" altLang="ko-KR" dirty="0" smtClean="0">
                <a:cs typeface="Courier New" pitchFamily="49" charset="0"/>
              </a:rPr>
              <a:t>If the value at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en-US" altLang="ko-KR" dirty="0" smtClean="0">
                <a:cs typeface="Courier New" pitchFamily="49" charset="0"/>
              </a:rPr>
              <a:t> is not equal to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expected</a:t>
            </a:r>
            <a:r>
              <a:rPr lang="en-US" altLang="ko-KR" dirty="0" smtClean="0">
                <a:cs typeface="Courier New" pitchFamily="49" charset="0"/>
              </a:rPr>
              <a:t>, the call returns immediately.</a:t>
            </a:r>
          </a:p>
          <a:p>
            <a:pPr lvl="1"/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futex_wake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(address)</a:t>
            </a:r>
          </a:p>
          <a:p>
            <a:pPr lvl="2"/>
            <a:r>
              <a:rPr lang="en-US" altLang="ko-KR" dirty="0" smtClean="0">
                <a:cs typeface="Courier New" pitchFamily="49" charset="0"/>
              </a:rPr>
              <a:t>Wake one thread that is waiting on the queue.</a:t>
            </a:r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798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Futex</a:t>
            </a:r>
            <a:r>
              <a:rPr lang="en-US" altLang="ko-KR" dirty="0" smtClean="0"/>
              <a:t>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Snippet from </a:t>
            </a:r>
            <a:r>
              <a:rPr lang="en-US" altLang="ko-K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lowlevellock.h</a:t>
            </a:r>
            <a:r>
              <a:rPr lang="en-US" altLang="ko-KR" dirty="0" smtClean="0"/>
              <a:t> in the </a:t>
            </a:r>
            <a:r>
              <a:rPr lang="en-US" altLang="ko-KR" b="1" dirty="0" err="1" smtClean="0"/>
              <a:t>nptl</a:t>
            </a:r>
            <a:r>
              <a:rPr lang="en-US" altLang="ko-KR" dirty="0" smtClean="0"/>
              <a:t> library</a:t>
            </a:r>
          </a:p>
          <a:p>
            <a:pPr lvl="1"/>
            <a:r>
              <a:rPr lang="en-US" altLang="ko-KR" dirty="0" smtClean="0"/>
              <a:t>The high bit of the integer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ko-KR" dirty="0" smtClean="0"/>
              <a:t>: </a:t>
            </a:r>
            <a:r>
              <a:rPr lang="en-US" altLang="ko-KR" dirty="0"/>
              <a:t>track </a:t>
            </a:r>
            <a:r>
              <a:rPr lang="en-US" altLang="ko-KR" dirty="0" smtClean="0"/>
              <a:t>whether </a:t>
            </a:r>
            <a:r>
              <a:rPr lang="en-US" altLang="ko-KR" dirty="0"/>
              <a:t>the lock is held or </a:t>
            </a:r>
            <a:r>
              <a:rPr lang="en-US" altLang="ko-KR" dirty="0" smtClean="0"/>
              <a:t>not</a:t>
            </a:r>
          </a:p>
          <a:p>
            <a:pPr lvl="1"/>
            <a:r>
              <a:rPr lang="en-US" altLang="ko-KR" dirty="0" smtClean="0"/>
              <a:t>All the other bits : the number of waiters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2604756"/>
            <a:ext cx="8280920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mutex_lock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v;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/* Bit 31 was clear, we got the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(this is the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fastpath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*/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atomic_bit_test_set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atomic_increment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atomic_bit_test_set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==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atomic_decrement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		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	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/*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We have to wait now. First make sure the </a:t>
            </a:r>
            <a:r>
              <a:rPr lang="en-US" altLang="ko-KR" sz="1400" dirty="0" err="1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futex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value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  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we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are monitoring is truly negative (i.e. locked). */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v =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08640" y="5898758"/>
            <a:ext cx="2582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Linux-based </a:t>
            </a:r>
            <a:r>
              <a:rPr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Futex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Locks</a:t>
            </a:r>
            <a:endParaRPr lang="ko-KR" altLang="en-US" sz="1600" b="1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23959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Futex</a:t>
            </a:r>
            <a:r>
              <a:rPr lang="en-US" altLang="ko-KR" dirty="0" smtClean="0"/>
              <a:t> (Cont.)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137513"/>
            <a:ext cx="8280920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AutoNum type="arabicPlain" startAt="16"/>
            </a:pPr>
            <a:r>
              <a:rPr lang="en-US" altLang="ko-KR" sz="1400" dirty="0" smtClean="0"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(v &gt;=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continue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futex_wait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b="1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v)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mutex_unlock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{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/*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Adding 0x80000000 to the counter results in 0 if and only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  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there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are not other interested threads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*/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atomic_add_zero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0x80000000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	</a:t>
            </a:r>
            <a:r>
              <a:rPr lang="en-US" altLang="ko-KR" sz="1400" dirty="0" smtClean="0">
                <a:solidFill>
                  <a:srgbClr val="F79646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/*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There are other threads waiting for this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  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wake one of them up */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futex_wake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pPr marL="342900" indent="-342900">
              <a:buFontTx/>
              <a:buAutoNum type="arabicPlain" startAt="16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FontTx/>
              <a:buAutoNum type="arabicPlain"/>
            </a:pP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4674622"/>
            <a:ext cx="33184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Linux-based </a:t>
            </a:r>
            <a:r>
              <a:rPr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Futex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Locks (Cont.)</a:t>
            </a:r>
            <a:endParaRPr lang="ko-KR" altLang="en-US" sz="1600" b="1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58866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Two-Phase Locks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two-phase lock realizes that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spinning can be useful</a:t>
            </a:r>
            <a:r>
              <a:rPr lang="en-US" altLang="ko-KR" dirty="0" smtClean="0"/>
              <a:t> if the lock </a:t>
            </a:r>
            <a:r>
              <a:rPr lang="en-US" altLang="ko-KR" i="1" dirty="0" smtClean="0"/>
              <a:t>is about to </a:t>
            </a:r>
            <a:r>
              <a:rPr lang="en-US" altLang="ko-KR" dirty="0" smtClean="0"/>
              <a:t>be released.</a:t>
            </a:r>
          </a:p>
          <a:p>
            <a:pPr lvl="1"/>
            <a:r>
              <a:rPr lang="en-US" altLang="ko-KR" b="1" dirty="0" smtClean="0"/>
              <a:t>First phase</a:t>
            </a:r>
          </a:p>
          <a:p>
            <a:pPr lvl="2"/>
            <a:r>
              <a:rPr lang="en-US" altLang="ko-KR" dirty="0" smtClean="0"/>
              <a:t>The lock spins for a while, </a:t>
            </a:r>
            <a:r>
              <a:rPr lang="en-US" altLang="ko-KR" i="1" dirty="0" smtClean="0"/>
              <a:t>hoping that</a:t>
            </a:r>
            <a:r>
              <a:rPr lang="en-US" altLang="ko-KR" dirty="0" smtClean="0"/>
              <a:t> it can acquire the lock.</a:t>
            </a:r>
          </a:p>
          <a:p>
            <a:pPr lvl="2"/>
            <a:r>
              <a:rPr lang="en-US" altLang="ko-KR" dirty="0" smtClean="0"/>
              <a:t>If </a:t>
            </a:r>
            <a:r>
              <a:rPr lang="en-US" altLang="ko-KR" dirty="0"/>
              <a:t>the lock is not acquired during the first spin phase, </a:t>
            </a:r>
            <a:r>
              <a:rPr lang="en-US" altLang="ko-KR" u="sng" dirty="0"/>
              <a:t>a second phase</a:t>
            </a:r>
            <a:r>
              <a:rPr lang="en-US" altLang="ko-KR" dirty="0"/>
              <a:t> is entered, </a:t>
            </a:r>
            <a:endParaRPr lang="en-US" altLang="ko-KR" dirty="0" smtClean="0"/>
          </a:p>
          <a:p>
            <a:pPr lvl="1"/>
            <a:r>
              <a:rPr lang="en-US" altLang="ko-KR" b="1" dirty="0" smtClean="0"/>
              <a:t>Second phase</a:t>
            </a:r>
            <a:endParaRPr lang="en-US" altLang="ko-KR" b="1" dirty="0"/>
          </a:p>
          <a:p>
            <a:pPr lvl="2"/>
            <a:r>
              <a:rPr lang="en-US" altLang="ko-KR" dirty="0" smtClean="0"/>
              <a:t>The caller is put to sleep.</a:t>
            </a:r>
          </a:p>
          <a:p>
            <a:pPr lvl="2"/>
            <a:r>
              <a:rPr lang="en-US" altLang="ko-KR" dirty="0" smtClean="0"/>
              <a:t>The caller is only woken up when the lock becomes free later.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65615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Locks: The Basic Idea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Lock variable holds </a:t>
            </a:r>
            <a:r>
              <a:rPr lang="en-US" altLang="ko-KR" u="sng" dirty="0" smtClean="0"/>
              <a:t>the state of </a:t>
            </a:r>
            <a:r>
              <a:rPr lang="en-US" altLang="ko-KR" dirty="0" smtClean="0"/>
              <a:t>the lock.</a:t>
            </a:r>
          </a:p>
          <a:p>
            <a:pPr lvl="1"/>
            <a:r>
              <a:rPr lang="en-US" altLang="ko-KR" b="1" dirty="0" smtClean="0"/>
              <a:t>available </a:t>
            </a:r>
            <a:r>
              <a:rPr lang="en-US" altLang="ko-KR" dirty="0" smtClean="0"/>
              <a:t>(or </a:t>
            </a:r>
            <a:r>
              <a:rPr lang="en-US" altLang="ko-KR" b="1" dirty="0" smtClean="0"/>
              <a:t>unlocked</a:t>
            </a:r>
            <a:r>
              <a:rPr lang="en-US" altLang="ko-KR" dirty="0" smtClean="0"/>
              <a:t> or </a:t>
            </a:r>
            <a:r>
              <a:rPr lang="en-US" altLang="ko-KR" b="1" dirty="0" smtClean="0"/>
              <a:t>free</a:t>
            </a:r>
            <a:r>
              <a:rPr lang="en-US" altLang="ko-KR" dirty="0" smtClean="0"/>
              <a:t>)</a:t>
            </a:r>
          </a:p>
          <a:p>
            <a:pPr lvl="2"/>
            <a:r>
              <a:rPr lang="en-US" altLang="ko-KR" dirty="0" smtClean="0"/>
              <a:t>No thread holds the lock.</a:t>
            </a:r>
          </a:p>
          <a:p>
            <a:pPr lvl="2"/>
            <a:endParaRPr lang="en-US" altLang="ko-KR" dirty="0" smtClean="0"/>
          </a:p>
          <a:p>
            <a:pPr lvl="1"/>
            <a:r>
              <a:rPr lang="en-US" altLang="ko-KR" b="1" dirty="0" smtClean="0"/>
              <a:t>acquired</a:t>
            </a:r>
            <a:r>
              <a:rPr lang="en-US" altLang="ko-KR" dirty="0" smtClean="0"/>
              <a:t> (or </a:t>
            </a:r>
            <a:r>
              <a:rPr lang="en-US" altLang="ko-KR" b="1" dirty="0" smtClean="0"/>
              <a:t>locked</a:t>
            </a:r>
            <a:r>
              <a:rPr lang="en-US" altLang="ko-KR" dirty="0" smtClean="0"/>
              <a:t> or </a:t>
            </a:r>
            <a:r>
              <a:rPr lang="en-US" altLang="ko-KR" b="1" dirty="0" smtClean="0"/>
              <a:t>held</a:t>
            </a:r>
            <a:r>
              <a:rPr lang="en-US" altLang="ko-KR" dirty="0" smtClean="0"/>
              <a:t>)</a:t>
            </a:r>
          </a:p>
          <a:p>
            <a:pPr lvl="2"/>
            <a:r>
              <a:rPr lang="en-US" altLang="ko-KR" dirty="0" smtClean="0"/>
              <a:t>Exactly one thread holds the lock and presumably is in a critical section.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319471"/>
      </p:ext>
    </p:extLst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2636912"/>
            <a:ext cx="8786812" cy="1368152"/>
          </a:xfrm>
        </p:spPr>
        <p:txBody>
          <a:bodyPr/>
          <a:lstStyle/>
          <a:p>
            <a:r>
              <a:rPr lang="en-US" altLang="ko-KR" sz="1600" dirty="0" smtClean="0"/>
              <a:t>Disclaimer: This lecture slide set was initially developed for Operating System course in Computer Science Dept. at </a:t>
            </a:r>
            <a:r>
              <a:rPr lang="en-US" altLang="ko-KR" sz="1600" dirty="0" err="1" smtClean="0"/>
              <a:t>Hanyang</a:t>
            </a:r>
            <a:r>
              <a:rPr lang="en-US" altLang="ko-KR" sz="1600" dirty="0" smtClean="0"/>
              <a:t> University. This lecture slide set is for </a:t>
            </a:r>
            <a:r>
              <a:rPr lang="en-US" altLang="ko-KR" sz="1600" smtClean="0"/>
              <a:t>OSTEP </a:t>
            </a:r>
            <a:r>
              <a:rPr lang="en-US" altLang="ko-KR" sz="1600" smtClean="0"/>
              <a:t>book </a:t>
            </a:r>
            <a:r>
              <a:rPr lang="en-US" altLang="ko-KR" sz="1600" dirty="0" smtClean="0"/>
              <a:t>written by </a:t>
            </a:r>
            <a:r>
              <a:rPr lang="en-US" altLang="ko-KR" sz="1600" dirty="0" err="1" smtClean="0"/>
              <a:t>Remzi</a:t>
            </a:r>
            <a:r>
              <a:rPr lang="en-US" altLang="ko-KR" sz="1600" dirty="0" smtClean="0"/>
              <a:t> and Andrea at University of Wisconsin.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42280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The semantics of the lock()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lock()</a:t>
            </a:r>
          </a:p>
          <a:p>
            <a:pPr lvl="1"/>
            <a:r>
              <a:rPr lang="en-US" altLang="ko-KR" b="1" dirty="0" smtClean="0"/>
              <a:t>Try to </a:t>
            </a:r>
            <a:r>
              <a:rPr lang="en-US" altLang="ko-KR" dirty="0" smtClean="0"/>
              <a:t>acquire the lock.</a:t>
            </a:r>
          </a:p>
          <a:p>
            <a:pPr lvl="1"/>
            <a:r>
              <a:rPr lang="en-US" altLang="ko-KR" dirty="0" smtClean="0"/>
              <a:t>If </a:t>
            </a:r>
            <a:r>
              <a:rPr lang="en-US" altLang="ko-KR" u="sng" dirty="0" smtClean="0"/>
              <a:t>no other thread holds</a:t>
            </a:r>
            <a:r>
              <a:rPr lang="en-US" altLang="ko-KR" dirty="0" smtClean="0"/>
              <a:t> the lock, the thread will </a:t>
            </a:r>
            <a:r>
              <a:rPr lang="en-US" altLang="ko-KR" b="1" dirty="0" smtClean="0"/>
              <a:t>acquire</a:t>
            </a:r>
            <a:r>
              <a:rPr lang="en-US" altLang="ko-KR" dirty="0" smtClean="0"/>
              <a:t> the lock.</a:t>
            </a:r>
          </a:p>
          <a:p>
            <a:pPr lvl="1"/>
            <a:r>
              <a:rPr lang="en-US" altLang="ko-KR" b="1" dirty="0" smtClean="0"/>
              <a:t>Enter</a:t>
            </a:r>
            <a:r>
              <a:rPr lang="en-US" altLang="ko-KR" dirty="0" smtClean="0"/>
              <a:t> the </a:t>
            </a:r>
            <a:r>
              <a:rPr lang="en-US" altLang="ko-KR" i="1" dirty="0" smtClean="0"/>
              <a:t>critical section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/>
              <a:t>This thread is said to be </a:t>
            </a:r>
            <a:r>
              <a:rPr lang="en-US" altLang="ko-KR" u="sng" dirty="0" smtClean="0"/>
              <a:t>the owner of</a:t>
            </a:r>
            <a:r>
              <a:rPr lang="en-US" altLang="ko-KR" dirty="0" smtClean="0"/>
              <a:t> the lock.</a:t>
            </a:r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Other threads are </a:t>
            </a:r>
            <a:r>
              <a:rPr lang="en-US" altLang="ko-KR" i="1" dirty="0" smtClean="0"/>
              <a:t>prevented from </a:t>
            </a:r>
            <a:r>
              <a:rPr lang="en-US" altLang="ko-KR" dirty="0" smtClean="0"/>
              <a:t>entering the critical section while the first thread that holds the lock is in there.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812148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Pthread</a:t>
            </a:r>
            <a:r>
              <a:rPr lang="en-US" altLang="ko-KR" dirty="0" smtClean="0"/>
              <a:t> Locks - </a:t>
            </a:r>
            <a:r>
              <a:rPr lang="en-US" altLang="ko-KR" dirty="0" err="1" smtClean="0"/>
              <a:t>mutex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name that the POSIX library uses for a </a:t>
            </a:r>
            <a:r>
              <a:rPr lang="en-US" altLang="ko-KR" u="sng" dirty="0" smtClean="0"/>
              <a:t>lock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Used to provide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mutual exclusion </a:t>
            </a:r>
            <a:r>
              <a:rPr lang="en-US" altLang="ko-KR" dirty="0" smtClean="0"/>
              <a:t>between threads.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We may be using </a:t>
            </a:r>
            <a:r>
              <a:rPr lang="en-US" altLang="ko-KR" i="1" dirty="0" smtClean="0"/>
              <a:t>different locks </a:t>
            </a:r>
            <a:r>
              <a:rPr lang="en-US" altLang="ko-KR" dirty="0" smtClean="0"/>
              <a:t>to protect </a:t>
            </a:r>
            <a:r>
              <a:rPr lang="en-US" altLang="ko-KR" i="1" dirty="0" smtClean="0"/>
              <a:t>different variables </a:t>
            </a:r>
            <a:r>
              <a:rPr lang="en-US" altLang="ko-KR" dirty="0" smtClean="0">
                <a:sym typeface="Wingdings" panose="05000000000000000000" pitchFamily="2" charset="2"/>
              </a:rPr>
              <a:t> Increase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concurrency</a:t>
            </a:r>
            <a:r>
              <a:rPr lang="en-US" altLang="ko-KR" dirty="0">
                <a:sym typeface="Wingdings" panose="05000000000000000000" pitchFamily="2" charset="2"/>
              </a:rPr>
              <a:t> </a:t>
            </a:r>
            <a:r>
              <a:rPr lang="en-US" altLang="ko-KR" dirty="0" smtClean="0">
                <a:sym typeface="Wingdings" panose="05000000000000000000" pitchFamily="2" charset="2"/>
              </a:rPr>
              <a:t>(a more </a:t>
            </a:r>
            <a:r>
              <a:rPr lang="en-US" altLang="ko-KR" b="1" dirty="0" smtClean="0">
                <a:sym typeface="Wingdings" panose="05000000000000000000" pitchFamily="2" charset="2"/>
              </a:rPr>
              <a:t>fine-grained</a:t>
            </a:r>
            <a:r>
              <a:rPr lang="en-US" altLang="ko-KR" dirty="0" smtClean="0">
                <a:sym typeface="Wingdings" panose="05000000000000000000" pitchFamily="2" charset="2"/>
              </a:rPr>
              <a:t> approach).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1916832"/>
            <a:ext cx="828092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0000" rtlCol="0">
            <a:spAutoFit/>
          </a:bodyPr>
          <a:lstStyle/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pthread_mutex_t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 = PTHREAD_MUTEX_INITIALIZER;</a:t>
            </a:r>
            <a:endParaRPr lang="en-US" altLang="ko-KR" sz="1600" dirty="0" smtClean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   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Pthread_mutex_lock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(&amp;lock); </a:t>
            </a:r>
            <a:r>
              <a:rPr lang="en-US" altLang="ko-KR" sz="16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wrapper for </a:t>
            </a:r>
            <a:r>
              <a:rPr lang="en-US" altLang="ko-KR" sz="16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pthread_mutex_lock</a:t>
            </a:r>
            <a:r>
              <a:rPr lang="en-US" altLang="ko-KR" sz="16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   balance = balance + </a:t>
            </a: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Pthread_mutex_unlock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(&amp;lock);</a:t>
            </a:r>
            <a:endParaRPr lang="en-US" altLang="ko-KR" sz="16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04498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Building A Lock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u="sng" dirty="0" smtClean="0"/>
              <a:t>Efficient locks</a:t>
            </a:r>
            <a:r>
              <a:rPr lang="en-US" altLang="ko-KR" dirty="0" smtClean="0"/>
              <a:t> provided mutual exclusion at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low cost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Building a lock need some help from the </a:t>
            </a:r>
            <a:r>
              <a:rPr lang="en-US" altLang="ko-KR" b="1" dirty="0" smtClean="0"/>
              <a:t>hardware</a:t>
            </a:r>
            <a:r>
              <a:rPr lang="en-US" altLang="ko-KR" dirty="0" smtClean="0"/>
              <a:t> and the </a:t>
            </a:r>
            <a:r>
              <a:rPr lang="en-US" altLang="ko-KR" b="1" dirty="0" smtClean="0"/>
              <a:t>OS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071313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Evaluating locks – Basic criteria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Mutual exclusion</a:t>
            </a:r>
          </a:p>
          <a:p>
            <a:pPr lvl="1"/>
            <a:r>
              <a:rPr lang="en-US" altLang="ko-KR" dirty="0" smtClean="0"/>
              <a:t>Does the lock work, preventing multiple threads from entering </a:t>
            </a:r>
            <a:r>
              <a:rPr lang="en-US" altLang="ko-KR" i="1" dirty="0" smtClean="0"/>
              <a:t>a critical section</a:t>
            </a:r>
            <a:r>
              <a:rPr lang="en-US" altLang="ko-KR" dirty="0" smtClean="0"/>
              <a:t>?</a:t>
            </a:r>
          </a:p>
          <a:p>
            <a:pPr lvl="1"/>
            <a:endParaRPr lang="en-US" altLang="ko-KR" dirty="0" smtClean="0"/>
          </a:p>
          <a:p>
            <a:r>
              <a:rPr lang="en-US" altLang="ko-KR" b="1" dirty="0" smtClean="0"/>
              <a:t>Fairness</a:t>
            </a:r>
          </a:p>
          <a:p>
            <a:pPr lvl="1"/>
            <a:r>
              <a:rPr lang="en-US" altLang="ko-KR" dirty="0" smtClean="0"/>
              <a:t>Does each thread contending for the lock get a fair shot at acquiring it once it is free? (Starvation)</a:t>
            </a:r>
          </a:p>
          <a:p>
            <a:pPr lvl="1"/>
            <a:endParaRPr lang="en-US" altLang="ko-KR" dirty="0" smtClean="0"/>
          </a:p>
          <a:p>
            <a:r>
              <a:rPr lang="en-US" altLang="ko-KR" b="1" dirty="0" smtClean="0"/>
              <a:t>Performance</a:t>
            </a:r>
          </a:p>
          <a:p>
            <a:pPr lvl="1"/>
            <a:r>
              <a:rPr lang="en-US" altLang="ko-KR" dirty="0" smtClean="0"/>
              <a:t>The time overheads added by using the lock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977387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Controlling Interrupts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Disable Interrupts </a:t>
            </a:r>
            <a:r>
              <a:rPr lang="en-US" altLang="ko-KR" dirty="0" smtClean="0"/>
              <a:t>for critical sections</a:t>
            </a:r>
          </a:p>
          <a:p>
            <a:pPr lvl="1"/>
            <a:r>
              <a:rPr lang="en-US" altLang="ko-KR" dirty="0" smtClean="0"/>
              <a:t>One of the earliest solutions used to provide mutual exclusion</a:t>
            </a:r>
          </a:p>
          <a:p>
            <a:pPr lvl="1"/>
            <a:r>
              <a:rPr lang="en-US" altLang="ko-KR" dirty="0" smtClean="0"/>
              <a:t>Invented for </a:t>
            </a:r>
            <a:r>
              <a:rPr lang="en-US" altLang="ko-KR" u="sng" dirty="0" smtClean="0"/>
              <a:t>single-processor</a:t>
            </a:r>
            <a:r>
              <a:rPr lang="en-US" altLang="ko-KR" dirty="0" smtClean="0"/>
              <a:t> systems.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Problem:</a:t>
            </a:r>
          </a:p>
          <a:p>
            <a:pPr lvl="2"/>
            <a:r>
              <a:rPr lang="en-US" altLang="ko-KR" dirty="0" smtClean="0"/>
              <a:t>Require too much </a:t>
            </a:r>
            <a:r>
              <a:rPr lang="en-US" altLang="ko-KR" i="1" dirty="0" smtClean="0"/>
              <a:t>trust</a:t>
            </a:r>
            <a:r>
              <a:rPr lang="en-US" altLang="ko-KR" dirty="0" smtClean="0"/>
              <a:t> in applications</a:t>
            </a:r>
          </a:p>
          <a:p>
            <a:pPr lvl="3"/>
            <a:r>
              <a:rPr lang="en-US" altLang="ko-KR" dirty="0" smtClean="0"/>
              <a:t>Greedy (or malicious) program could monopolize the processor.</a:t>
            </a:r>
          </a:p>
          <a:p>
            <a:pPr lvl="2"/>
            <a:r>
              <a:rPr lang="en-US" altLang="ko-KR" dirty="0" smtClean="0"/>
              <a:t>Do not work on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multiprocessors</a:t>
            </a:r>
          </a:p>
          <a:p>
            <a:pPr lvl="2"/>
            <a:r>
              <a:rPr lang="en-US" altLang="ko-KR" dirty="0" smtClean="0"/>
              <a:t>Code that masks or unmasks interrupts be executed </a:t>
            </a:r>
            <a:r>
              <a:rPr lang="en-US" altLang="ko-KR" i="1" dirty="0" smtClean="0"/>
              <a:t>slowly</a:t>
            </a:r>
            <a:r>
              <a:rPr lang="en-US" altLang="ko-KR" dirty="0" smtClean="0"/>
              <a:t> by modern CPUs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2420888"/>
            <a:ext cx="432048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lock()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DisableInterrupts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unlock()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6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</a:t>
            </a:r>
            <a:r>
              <a:rPr lang="en-US" altLang="ko-KR" sz="16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EnableInterrupts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289258249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Why hardware support needed?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First attempt</a:t>
            </a:r>
            <a:r>
              <a:rPr lang="en-US" altLang="ko-KR" dirty="0" smtClean="0"/>
              <a:t>: Using </a:t>
            </a:r>
            <a:r>
              <a:rPr lang="en-US" altLang="ko-KR" dirty="0"/>
              <a:t>a</a:t>
            </a:r>
            <a:r>
              <a:rPr lang="en-US" altLang="ko-KR" dirty="0" smtClean="0"/>
              <a:t> </a:t>
            </a:r>
            <a:r>
              <a:rPr lang="en-US" altLang="ko-KR" i="1" dirty="0" smtClean="0"/>
              <a:t>flag</a:t>
            </a:r>
            <a:r>
              <a:rPr lang="en-US" altLang="ko-KR" dirty="0" smtClean="0"/>
              <a:t> denoting whether the lock is held or not.</a:t>
            </a:r>
          </a:p>
          <a:p>
            <a:pPr lvl="1"/>
            <a:r>
              <a:rPr lang="en-US" altLang="ko-KR" dirty="0" smtClean="0"/>
              <a:t>The code below has problems.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smtClean="0">
                <a:solidFill>
                  <a:prstClr val="black"/>
                </a:solidFill>
              </a:rPr>
              <a:t>Youjip Won</a:t>
            </a:r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1988840"/>
            <a:ext cx="6120680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typedef</a:t>
            </a:r>
            <a:r>
              <a:rPr lang="en-US" altLang="ko-KR" sz="1400" dirty="0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struct</a:t>
            </a:r>
            <a:r>
              <a:rPr lang="en-US" altLang="ko-KR" sz="1400" dirty="0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__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{ 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flag; }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" pitchFamily="49" charset="0"/>
              <a:ea typeface="맑은 고딕" pitchFamily="50" charset="-127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init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</a:rPr>
              <a:t>// 0 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 lock is available, 1  held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endParaRPr lang="en-US" altLang="ko-KR" sz="1400" dirty="0">
              <a:solidFill>
                <a:prstClr val="black"/>
              </a:solidFill>
              <a:latin typeface="Courier" pitchFamily="49" charset="0"/>
              <a:ea typeface="맑은 고딕" pitchFamily="50" charset="-127"/>
              <a:sym typeface="Wingdings" pitchFamily="2" charset="2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	</a:t>
            </a:r>
            <a:r>
              <a:rPr lang="en-US" altLang="ko-KR" sz="1400" dirty="0" smtClean="0">
                <a:solidFill>
                  <a:srgbClr val="F79646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-&gt;flag == </a:t>
            </a:r>
            <a:r>
              <a:rPr lang="en-US" altLang="ko-KR" sz="1400" dirty="0" smtClean="0">
                <a:solidFill>
                  <a:srgbClr val="FF000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)  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// </a:t>
            </a:r>
            <a:r>
              <a:rPr lang="en-US" altLang="ko-KR" sz="1400" b="1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TEST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the flag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		;  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// spin-wait (do nothing)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;  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// now </a:t>
            </a:r>
            <a:r>
              <a:rPr lang="en-US" altLang="ko-KR" sz="1400" b="1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SET</a:t>
            </a:r>
            <a:r>
              <a:rPr lang="en-US" altLang="ko-KR" sz="1400" dirty="0" smtClean="0">
                <a:solidFill>
                  <a:srgbClr val="00B0F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it !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}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endParaRPr lang="en-US" altLang="ko-KR" sz="1400" dirty="0" smtClean="0">
              <a:solidFill>
                <a:prstClr val="black"/>
              </a:solidFill>
              <a:latin typeface="Courier" pitchFamily="49" charset="0"/>
              <a:ea typeface="맑은 고딕" pitchFamily="50" charset="-127"/>
              <a:sym typeface="Wingdings" pitchFamily="2" charset="2"/>
            </a:endParaRP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srgbClr val="00B05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unlock(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lock_t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*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) {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mutex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-&gt;flag = </a:t>
            </a:r>
            <a:r>
              <a:rPr lang="en-US" altLang="ko-KR" sz="1400" dirty="0" smtClean="0">
                <a:solidFill>
                  <a:srgbClr val="FF0000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0</a:t>
            </a: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;</a:t>
            </a:r>
          </a:p>
          <a:p>
            <a:pPr marL="342900" indent="-342900">
              <a:buFontTx/>
              <a:buAutoNum type="arabicPlain"/>
            </a:pPr>
            <a:r>
              <a:rPr lang="en-US" altLang="ko-KR" sz="1400" dirty="0" smtClean="0">
                <a:solidFill>
                  <a:prstClr val="black"/>
                </a:solidFill>
                <a:latin typeface="Courier" pitchFamily="49" charset="0"/>
                <a:ea typeface="맑은 고딕" pitchFamily="50" charset="-127"/>
                <a:sym typeface="Wingdings" pitchFamily="2" charset="2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29765025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101589</TotalTime>
  <Words>1856</Words>
  <Application>Microsoft Office PowerPoint</Application>
  <PresentationFormat>화면 슬라이드 쇼(4:3)</PresentationFormat>
  <Paragraphs>470</Paragraphs>
  <Slides>30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41" baseType="lpstr">
      <vt:lpstr>Adobe 고딕 Std B</vt:lpstr>
      <vt:lpstr>Courier</vt:lpstr>
      <vt:lpstr>HY견고딕</vt:lpstr>
      <vt:lpstr>굴림</vt:lpstr>
      <vt:lpstr>맑은 고딕</vt:lpstr>
      <vt:lpstr>Adobe Arabic</vt:lpstr>
      <vt:lpstr>Arial</vt:lpstr>
      <vt:lpstr>Arial Bold</vt:lpstr>
      <vt:lpstr>Courier New</vt:lpstr>
      <vt:lpstr>Wingdings</vt:lpstr>
      <vt:lpstr>양식_공청회_발표자료-총괄-양식</vt:lpstr>
      <vt:lpstr>PowerPoint 프레젠테이션</vt:lpstr>
      <vt:lpstr>Locks: The Basic Idea</vt:lpstr>
      <vt:lpstr>Locks: The Basic Idea</vt:lpstr>
      <vt:lpstr>The semantics of the lock()</vt:lpstr>
      <vt:lpstr>Pthread Locks - mutex</vt:lpstr>
      <vt:lpstr>Building A Lock</vt:lpstr>
      <vt:lpstr>Evaluating locks – Basic criteria</vt:lpstr>
      <vt:lpstr>Controlling Interrupts</vt:lpstr>
      <vt:lpstr>Why hardware support needed?</vt:lpstr>
      <vt:lpstr>Why hardware support needed? (Cont.)</vt:lpstr>
      <vt:lpstr>Test And Set (Atomic Exchange)</vt:lpstr>
      <vt:lpstr>A Simple Spin Lock using test-and-set</vt:lpstr>
      <vt:lpstr>Evaluating Spin Locks</vt:lpstr>
      <vt:lpstr>Compare-And-Swap</vt:lpstr>
      <vt:lpstr>Compare-And-Swap (Cont.)</vt:lpstr>
      <vt:lpstr>Load-Linked and Store-Conditional</vt:lpstr>
      <vt:lpstr>Load-Linked and Store-Conditional (Cont.)</vt:lpstr>
      <vt:lpstr>Fetch-And-Add</vt:lpstr>
      <vt:lpstr>Ticket Lock</vt:lpstr>
      <vt:lpstr>So Much Spinning</vt:lpstr>
      <vt:lpstr>A Simple Approach: Just Yield</vt:lpstr>
      <vt:lpstr>Using Queues: Sleeping Instead of Spinning</vt:lpstr>
      <vt:lpstr>Using Queues: Sleeping Instead of Spinning</vt:lpstr>
      <vt:lpstr>Using Queues: Sleeping Instead of Spinning</vt:lpstr>
      <vt:lpstr>Wakeup/waiting race</vt:lpstr>
      <vt:lpstr>Futex</vt:lpstr>
      <vt:lpstr>Futex (Cont.)</vt:lpstr>
      <vt:lpstr>Futex (Cont.)</vt:lpstr>
      <vt:lpstr>Two-Phase Locks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Pintos Project</dc:title>
  <dc:creator>유진수 (jedisty@hanyang.ac.kr)</dc:creator>
  <cp:lastModifiedBy>오준택</cp:lastModifiedBy>
  <cp:revision>4016</cp:revision>
  <cp:lastPrinted>2015-03-03T01:48:46Z</cp:lastPrinted>
  <dcterms:created xsi:type="dcterms:W3CDTF">2011-05-01T06:09:10Z</dcterms:created>
  <dcterms:modified xsi:type="dcterms:W3CDTF">2016-03-07T09:07:12Z</dcterms:modified>
</cp:coreProperties>
</file>