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3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4" r:id="rId25"/>
    <p:sldId id="278" r:id="rId26"/>
    <p:sldId id="279" r:id="rId27"/>
    <p:sldId id="280" r:id="rId28"/>
    <p:sldId id="281" r:id="rId29"/>
    <p:sldId id="282" r:id="rId30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361" autoAdjust="0"/>
    <p:restoredTop sz="91841" autoAdjust="0"/>
  </p:normalViewPr>
  <p:slideViewPr>
    <p:cSldViewPr>
      <p:cViewPr varScale="1">
        <p:scale>
          <a:sx n="112" d="100"/>
          <a:sy n="112" d="100"/>
        </p:scale>
        <p:origin x="4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66312"/>
    </p:cViewPr>
  </p:sorterViewPr>
  <p:notesViewPr>
    <p:cSldViewPr>
      <p:cViewPr varScale="1">
        <p:scale>
          <a:sx n="92" d="100"/>
          <a:sy n="92" d="100"/>
        </p:scale>
        <p:origin x="-3540" y="-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2016-06-14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758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6585" y="3789040"/>
            <a:ext cx="70030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Hanyang</a:t>
            </a:r>
            <a:r>
              <a:rPr kumimoji="1" lang="en-US" altLang="ko-KR" sz="20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 University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Embedded Software Systems Lab.</a:t>
            </a:r>
          </a:p>
        </p:txBody>
      </p: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36" y="4608512"/>
            <a:ext cx="1268760" cy="1268760"/>
          </a:xfrm>
          <a:prstGeom prst="rect">
            <a:avLst/>
          </a:prstGeom>
        </p:spPr>
      </p:pic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851920" y="604277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600" b="1" baseline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6022159-19D0-404D-98FA-E35D2ECD0093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2016-06-14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8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CD5DF6E6-3443-4A23-AA68-D28BC6002473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2016-06-14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6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B74D24-F493-4FB4-9122-61A4E2991FC8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2016-06-14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mtClean="0">
                <a:solidFill>
                  <a:prstClr val="black"/>
                </a:solidFill>
              </a:rPr>
              <a:t>Youjip Won</a:t>
            </a:r>
            <a:endParaRPr kumimoji="1" lang="ko-KR" altLang="en-US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800" dirty="0" smtClean="0"/>
              <a:t>29. Lock-based Concurrent Data Structures</a:t>
            </a:r>
          </a:p>
          <a:p>
            <a:pPr lvl="0"/>
            <a:r>
              <a:rPr lang="en-US" altLang="ko-KR" sz="1600" dirty="0">
                <a:solidFill>
                  <a:srgbClr val="1F497D">
                    <a:lumMod val="50000"/>
                  </a:srgbClr>
                </a:solidFill>
              </a:rPr>
              <a:t>Operating System: Three Easy </a:t>
            </a:r>
            <a:r>
              <a:rPr lang="en-US" altLang="ko-KR" sz="1600" dirty="0" smtClean="0">
                <a:solidFill>
                  <a:srgbClr val="1F497D">
                    <a:lumMod val="50000"/>
                  </a:srgbClr>
                </a:solidFill>
              </a:rPr>
              <a:t>Pieces</a:t>
            </a:r>
            <a:endParaRPr lang="ko-KR" altLang="en-US" sz="16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255272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basic idea of sloppy counting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u="sng" dirty="0" smtClean="0"/>
              <a:t>How often</a:t>
            </a:r>
            <a:r>
              <a:rPr lang="en-US" altLang="ko-KR" dirty="0" smtClean="0"/>
              <a:t> the local-to-global transfer occurs is determined by a threshold, </a:t>
            </a:r>
            <a:r>
              <a:rPr lang="en-US" altLang="ko-KR" i="1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altLang="ko-KR" dirty="0" smtClean="0">
                <a:cs typeface="Courier New" pitchFamily="49" charset="0"/>
              </a:rPr>
              <a:t>(sloppiness)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The smaller </a:t>
            </a:r>
            <a:r>
              <a:rPr lang="en-US" altLang="ko-KR" i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altLang="ko-KR" dirty="0" smtClean="0"/>
              <a:t>:</a:t>
            </a:r>
          </a:p>
          <a:p>
            <a:pPr lvl="2"/>
            <a:r>
              <a:rPr lang="en-US" altLang="ko-KR" dirty="0" smtClean="0"/>
              <a:t>The more the counter behaves like the </a:t>
            </a:r>
            <a:r>
              <a:rPr lang="en-US" altLang="ko-KR" i="1" dirty="0" smtClean="0"/>
              <a:t>non-scalable counter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The bigger </a:t>
            </a:r>
            <a:r>
              <a:rPr lang="en-US" altLang="ko-KR" i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altLang="ko-KR" dirty="0" smtClean="0"/>
              <a:t>:</a:t>
            </a:r>
          </a:p>
          <a:p>
            <a:pPr lvl="2"/>
            <a:r>
              <a:rPr lang="en-US" altLang="ko-KR" dirty="0" smtClean="0"/>
              <a:t>The more scalable the counter.</a:t>
            </a:r>
          </a:p>
          <a:p>
            <a:pPr lvl="2"/>
            <a:r>
              <a:rPr lang="en-US" altLang="ko-KR" dirty="0" smtClean="0"/>
              <a:t>The further off the global value might be from the </a:t>
            </a:r>
            <a:r>
              <a:rPr lang="en-US" altLang="ko-KR" i="1" dirty="0" smtClean="0"/>
              <a:t>actual count</a:t>
            </a:r>
            <a:r>
              <a:rPr lang="en-US" altLang="ko-KR" dirty="0" smtClean="0"/>
              <a:t>.</a:t>
            </a:r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921968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Sloppy counter example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Tracing the Sloppy Counters</a:t>
                </a:r>
              </a:p>
              <a:p>
                <a:pPr lvl="1"/>
                <a:r>
                  <a:rPr lang="en-US" altLang="ko-KR" dirty="0" smtClean="0"/>
                  <a:t>The threshold S is set to 5.</a:t>
                </a:r>
              </a:p>
              <a:p>
                <a:pPr lvl="1"/>
                <a:r>
                  <a:rPr lang="en-US" altLang="ko-KR" dirty="0" smtClean="0"/>
                  <a:t>There are threads on each of four CPUs</a:t>
                </a:r>
              </a:p>
              <a:p>
                <a:pPr lvl="1"/>
                <a:r>
                  <a:rPr lang="en-US" altLang="ko-KR" dirty="0" smtClean="0"/>
                  <a:t>Each thread updates their local counters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dirty="0" smtClean="0"/>
                  <a:t>…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altLang="ko-KR" dirty="0" smtClean="0"/>
                  <a:t>.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표 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827584" y="3068960"/>
              <a:ext cx="7488834" cy="3017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36104"/>
                    <a:gridCol w="1152128"/>
                    <a:gridCol w="1152128"/>
                    <a:gridCol w="1152128"/>
                    <a:gridCol w="1152128"/>
                    <a:gridCol w="1944218"/>
                  </a:tblGrid>
                  <a:tr h="15481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Time</a:t>
                          </a:r>
                          <a:endParaRPr lang="ko-KR" altLang="en-US" sz="16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6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600" b="1" i="1" smtClean="0">
                                        <a:latin typeface="Cambria Math"/>
                                      </a:rPr>
                                      <m:t>𝐋</m:t>
                                    </m:r>
                                  </m:e>
                                  <m:sub>
                                    <m:r>
                                      <a:rPr lang="en-US" altLang="ko-KR" sz="1600" b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6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6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600" b="1" i="1" smtClean="0">
                                        <a:latin typeface="Cambria Math"/>
                                      </a:rPr>
                                      <m:t>𝐋</m:t>
                                    </m:r>
                                  </m:e>
                                  <m:sub>
                                    <m:r>
                                      <a:rPr lang="en-US" altLang="ko-KR" sz="1600" b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6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6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600" b="1" i="1" smtClean="0">
                                        <a:latin typeface="Cambria Math"/>
                                      </a:rPr>
                                      <m:t>𝐋</m:t>
                                    </m:r>
                                  </m:e>
                                  <m:sub>
                                    <m:r>
                                      <a:rPr lang="en-US" altLang="ko-KR" sz="1600" b="1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6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6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600" b="1" i="1" smtClean="0">
                                        <a:latin typeface="Cambria Math"/>
                                      </a:rPr>
                                      <m:t>𝐋</m:t>
                                    </m:r>
                                  </m:e>
                                  <m:sub>
                                    <m:r>
                                      <a:rPr lang="en-US" altLang="ko-KR" sz="1600" b="1" smtClean="0">
                                        <a:latin typeface="Cambria Math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6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G</a:t>
                          </a:r>
                          <a:endParaRPr lang="ko-KR" altLang="en-US" sz="16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15481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5481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5481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2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2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5481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3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2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3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5481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4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3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3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2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5481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5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4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3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3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5481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6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5 </a:t>
                          </a:r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  <a:sym typeface="Wingdings" pitchFamily="2" charset="2"/>
                            </a:rPr>
                            <a:t> 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3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4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5 (from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smtClean="0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ko-KR" sz="1600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)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5481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7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2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4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5 </a:t>
                          </a:r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  <a:sym typeface="Wingdings" pitchFamily="2" charset="2"/>
                            </a:rPr>
                            <a:t> 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 10 (from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smtClean="0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ko-KR" sz="1600" smtClean="0">
                                      <a:latin typeface="Cambria Math"/>
                                    </a:rPr>
                                    <m:t>4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)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표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1174870"/>
                  </p:ext>
                </p:extLst>
              </p:nvPr>
            </p:nvGraphicFramePr>
            <p:xfrm>
              <a:off x="827584" y="3068960"/>
              <a:ext cx="7488834" cy="3017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36104"/>
                    <a:gridCol w="1152128"/>
                    <a:gridCol w="1152128"/>
                    <a:gridCol w="1152128"/>
                    <a:gridCol w="1152128"/>
                    <a:gridCol w="1944218"/>
                  </a:tblGrid>
                  <a:tr h="3352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Time</a:t>
                          </a:r>
                          <a:endParaRPr lang="ko-KR" altLang="en-US" sz="16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3"/>
                          <a:stretch>
                            <a:fillRect l="-81481" t="-5455" r="-469312" b="-8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3"/>
                          <a:stretch>
                            <a:fillRect l="-181481" t="-5455" r="-369312" b="-8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3"/>
                          <a:stretch>
                            <a:fillRect l="-281481" t="-5455" r="-269312" b="-8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3"/>
                          <a:stretch>
                            <a:fillRect l="-381481" t="-5455" r="-169312" b="-8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G</a:t>
                          </a:r>
                          <a:endParaRPr lang="ko-KR" altLang="en-US" sz="16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2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2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3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2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3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4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3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3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2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5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4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3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3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6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5 </a:t>
                          </a:r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  <a:sym typeface="Wingdings" pitchFamily="2" charset="2"/>
                            </a:rPr>
                            <a:t> 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3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4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85266" t="-705455" r="-313" b="-123636"/>
                          </a:stretch>
                        </a:blipFill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7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2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4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5 </a:t>
                          </a:r>
                          <a:r>
                            <a:rPr lang="en-US" altLang="ko-KR" sz="1600" dirty="0" smtClean="0">
                              <a:latin typeface="맑은 고딕" pitchFamily="50" charset="-127"/>
                              <a:ea typeface="맑은 고딕" pitchFamily="50" charset="-127"/>
                              <a:sym typeface="Wingdings" pitchFamily="2" charset="2"/>
                            </a:rPr>
                            <a:t> 0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85266" t="-805455" r="-313" b="-2363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46399912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Importance of the threshold value </a:t>
            </a:r>
            <a:r>
              <a:rPr lang="en-US" altLang="ko-KR" i="1" dirty="0" smtClean="0">
                <a:latin typeface="Courier New" pitchFamily="49" charset="0"/>
                <a:cs typeface="Courier New" pitchFamily="49" charset="0"/>
              </a:rPr>
              <a:t>S</a:t>
            </a:r>
            <a:endParaRPr lang="ko-KR" altLang="en-US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Each four threads increments a counter 1 million times on four CPUs.</a:t>
            </a:r>
          </a:p>
          <a:p>
            <a:pPr lvl="1"/>
            <a:r>
              <a:rPr lang="en-US" altLang="ko-KR" dirty="0" smtClean="0"/>
              <a:t>Low S </a:t>
            </a:r>
            <a:r>
              <a:rPr lang="en-US" altLang="ko-KR" dirty="0" smtClean="0">
                <a:sym typeface="Wingdings" pitchFamily="2" charset="2"/>
              </a:rPr>
              <a:t> Performance is </a:t>
            </a:r>
            <a:r>
              <a:rPr lang="en-US" altLang="ko-KR" b="1" dirty="0" smtClean="0">
                <a:sym typeface="Wingdings" pitchFamily="2" charset="2"/>
              </a:rPr>
              <a:t>poor</a:t>
            </a:r>
            <a:r>
              <a:rPr lang="en-US" altLang="ko-KR" dirty="0" smtClean="0">
                <a:sym typeface="Wingdings" pitchFamily="2" charset="2"/>
              </a:rPr>
              <a:t>, The global count is always quire </a:t>
            </a:r>
            <a:r>
              <a:rPr lang="en-US" altLang="ko-KR" b="1" dirty="0" smtClean="0">
                <a:sym typeface="Wingdings" pitchFamily="2" charset="2"/>
              </a:rPr>
              <a:t>accurate</a:t>
            </a:r>
            <a:r>
              <a:rPr lang="en-US" altLang="ko-KR" dirty="0" smtClean="0">
                <a:sym typeface="Wingdings" pitchFamily="2" charset="2"/>
              </a:rPr>
              <a:t>.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High S  Performance is </a:t>
            </a:r>
            <a:r>
              <a:rPr lang="en-US" altLang="ko-KR" b="1" dirty="0" smtClean="0">
                <a:sym typeface="Wingdings" pitchFamily="2" charset="2"/>
              </a:rPr>
              <a:t>excellent</a:t>
            </a:r>
            <a:r>
              <a:rPr lang="en-US" altLang="ko-KR" dirty="0" smtClean="0">
                <a:sym typeface="Wingdings" pitchFamily="2" charset="2"/>
              </a:rPr>
              <a:t>, The global count </a:t>
            </a:r>
            <a:r>
              <a:rPr lang="en-US" altLang="ko-KR" b="1" dirty="0" smtClean="0">
                <a:sym typeface="Wingdings" pitchFamily="2" charset="2"/>
              </a:rPr>
              <a:t>lags</a:t>
            </a:r>
            <a:r>
              <a:rPr lang="en-US" altLang="ko-KR" dirty="0" smtClean="0">
                <a:sym typeface="Wingdings" pitchFamily="2" charset="2"/>
              </a:rPr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267" y="2646356"/>
            <a:ext cx="4691989" cy="3446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71800" y="6114782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Scaling Sloppy Counters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2677478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Sloppy Counter Implementation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39552" y="980728"/>
            <a:ext cx="7992888" cy="504753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__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counter_t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global;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global count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global lock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local[NUMCPUS];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local count (per </a:t>
            </a:r>
            <a:r>
              <a:rPr lang="en-US" altLang="ko-KR" sz="14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cpu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[NUMCPUS];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... and locks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threshold;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update frequency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}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counter_t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: record threshold, </a:t>
            </a:r>
            <a:r>
              <a:rPr lang="en-US" altLang="ko-KR" sz="14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locks, </a:t>
            </a:r>
            <a:r>
              <a:rPr lang="en-US" altLang="ko-KR" sz="14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values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      of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all local counts and global count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counter_t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*c,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threshold)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c-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thres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hold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= threshold;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c-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&gt;global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pthread_mutex_init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NULL);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for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NUMCPUS;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++)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c-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&gt;local[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pthread_mutex_init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610546136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Sloppy Counter Implementation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23528" y="980728"/>
            <a:ext cx="8424936" cy="504753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i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(Cont.)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24    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update: usually, just grab local lock and update local amount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        once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local count has risen by ’threshold’, grab global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        lock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and transfer local values to it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update(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counter_t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*c,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threadID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amt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threadID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c-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&gt;local[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threadID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 +=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amt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assumes </a:t>
            </a:r>
            <a:r>
              <a:rPr lang="en-US" altLang="ko-KR" sz="14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amt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&gt; 0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(c-&gt;local[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threadID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 &gt;= c-&gt;threshold) {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transfer to global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c-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&gt;global += c-&gt;local[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threadID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c-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&gt;local[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threadID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threadID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38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get: just return global amount (which may not be perfect)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counter_t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c-&gt;global;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only approximate!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110326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Concurrent Linked Lists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544" y="1196752"/>
            <a:ext cx="7992888" cy="39703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basic node structure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__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key;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__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*next;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basic list structure (one used per list)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__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*head;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List_Init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*L)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L-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&gt;head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pthread_mutex_init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(&amp;L-&gt;lock,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(Cont.)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952244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Concurrent Linked Lists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544" y="1089030"/>
            <a:ext cx="7992888" cy="3323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Cont.)</a:t>
            </a:r>
            <a:endParaRPr lang="en-US" altLang="ko-KR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List_Insert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*L,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key)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(&amp;L-&gt;lock);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*new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malloc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sizeof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if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(new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perror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malloc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(&amp;L-&gt;lock);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return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-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fail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26 		new-&gt;key = key;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27 		new-&gt;next = L-&gt;head;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28 		L-&gt;head = new;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29 	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(&amp;L-&gt;lock);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30 		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success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31	}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(Cont.)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654701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Concurrent Linked Lists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544" y="1196752"/>
            <a:ext cx="7992888" cy="3323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(Cont.)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32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List_Lookup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*L,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key) {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(&amp;L-&gt;lock);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curr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L-&gt;head;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curr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curr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-&gt;key == key) {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(&amp;L-&gt;lock);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success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39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40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curr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curr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-&gt;next;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(&amp;L-&gt;lock);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-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failure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751709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Concurrent Linked Lists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code </a:t>
            </a:r>
            <a:r>
              <a:rPr lang="en-US" altLang="ko-KR" b="1" dirty="0" smtClean="0"/>
              <a:t>acquires</a:t>
            </a:r>
            <a:r>
              <a:rPr lang="en-US" altLang="ko-KR" dirty="0" smtClean="0"/>
              <a:t> a lock in the insert routine upon entry.</a:t>
            </a:r>
          </a:p>
          <a:p>
            <a:r>
              <a:rPr lang="en-US" altLang="ko-KR" dirty="0" smtClean="0"/>
              <a:t>The code </a:t>
            </a:r>
            <a:r>
              <a:rPr lang="en-US" altLang="ko-KR" b="1" dirty="0" smtClean="0"/>
              <a:t>releases</a:t>
            </a:r>
            <a:r>
              <a:rPr lang="en-US" altLang="ko-KR" dirty="0" smtClean="0"/>
              <a:t> the lock</a:t>
            </a:r>
            <a:r>
              <a:rPr lang="en-US" altLang="ko-KR" dirty="0"/>
              <a:t> </a:t>
            </a:r>
            <a:r>
              <a:rPr lang="en-US" altLang="ko-KR" dirty="0" smtClean="0"/>
              <a:t>upon exit.</a:t>
            </a:r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altLang="ko-KR" dirty="0" smtClean="0"/>
              <a:t>happens to </a:t>
            </a:r>
            <a:r>
              <a:rPr lang="en-US" altLang="ko-KR" i="1" dirty="0" smtClean="0"/>
              <a:t>fail</a:t>
            </a:r>
            <a:r>
              <a:rPr lang="en-US" altLang="ko-KR" dirty="0" smtClean="0"/>
              <a:t>, the code must also </a:t>
            </a:r>
            <a:r>
              <a:rPr lang="en-US" altLang="ko-KR" u="sng" dirty="0" smtClean="0"/>
              <a:t>release the lock</a:t>
            </a:r>
            <a:r>
              <a:rPr lang="en-US" altLang="ko-KR" dirty="0" smtClean="0"/>
              <a:t> before failing the insert.</a:t>
            </a:r>
          </a:p>
          <a:p>
            <a:pPr lvl="1"/>
            <a:r>
              <a:rPr lang="en-US" altLang="ko-KR" dirty="0" smtClean="0"/>
              <a:t>This kind of exceptional control flow has been shown to be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quite error prone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lvl="1"/>
            <a:r>
              <a:rPr lang="en-US" altLang="ko-KR" b="1" dirty="0" smtClean="0"/>
              <a:t>Solution</a:t>
            </a:r>
            <a:r>
              <a:rPr lang="en-US" altLang="ko-KR" dirty="0" smtClean="0"/>
              <a:t>: The lock and release </a:t>
            </a:r>
            <a:r>
              <a:rPr lang="en-US" altLang="ko-KR" i="1" dirty="0" smtClean="0"/>
              <a:t>only surround </a:t>
            </a:r>
            <a:r>
              <a:rPr lang="en-US" altLang="ko-KR" dirty="0" smtClean="0"/>
              <a:t>the actual critical section in the insert code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76422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Concurrent Linked List: Rewritten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544" y="1052736"/>
            <a:ext cx="7992888" cy="46166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List_Init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*L)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L-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&gt;head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pthread_mutex_init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(&amp;L-&gt;lock,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List_Insert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*L,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key)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synchronization not needed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*new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malloc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sizeof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(new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perror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malloc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new-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&gt;key = key;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just lock critical section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(&amp;L-&gt;lock);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new-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&gt;next = L-&gt;head;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L-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&gt;head = new;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(&amp;L-&gt;lock);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3044207204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Lock-based Concurrent Data structure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Adding locks to a data structure makes the structure </a:t>
            </a:r>
            <a:r>
              <a:rPr lang="en-US" altLang="ko-KR" b="1" dirty="0" smtClean="0"/>
              <a:t>thread safe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How locks are added determine both the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correctness</a:t>
            </a:r>
            <a:r>
              <a:rPr lang="en-US" altLang="ko-KR" dirty="0" smtClean="0"/>
              <a:t> and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performance</a:t>
            </a:r>
            <a:r>
              <a:rPr lang="en-US" altLang="ko-KR" dirty="0" smtClean="0"/>
              <a:t> of the data structure.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494904"/>
      </p:ext>
    </p:extLst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Concurrent Linked List: Rewritten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544" y="1124744"/>
            <a:ext cx="7992888" cy="3323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i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(Cont.)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22 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List_Lookup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*L,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key)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rv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-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(&amp;L-&gt;lock);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curr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L-&gt;head;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curr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curr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-&gt;key == key)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rv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break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curr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curr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-&gt;next;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(&amp;L-&gt;lock);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rv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now both success and failure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496206"/>
      </p:ext>
    </p:ext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Scaling Linked List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Hand-over-hand locking (lock coupling)</a:t>
            </a:r>
          </a:p>
          <a:p>
            <a:pPr lvl="1"/>
            <a:r>
              <a:rPr lang="en-US" altLang="ko-KR" dirty="0" smtClean="0"/>
              <a:t>Add </a:t>
            </a:r>
            <a:r>
              <a:rPr lang="en-US" altLang="ko-KR" b="1" dirty="0" smtClean="0"/>
              <a:t>a lock per node </a:t>
            </a:r>
            <a:r>
              <a:rPr lang="en-US" altLang="ko-KR" dirty="0" smtClean="0"/>
              <a:t>of the list instead of having a single lock for the entire list.</a:t>
            </a:r>
          </a:p>
          <a:p>
            <a:pPr lvl="1"/>
            <a:r>
              <a:rPr lang="en-US" altLang="ko-KR" dirty="0" smtClean="0"/>
              <a:t>When traversing the list,</a:t>
            </a:r>
          </a:p>
          <a:p>
            <a:pPr lvl="2"/>
            <a:r>
              <a:rPr lang="en-US" altLang="ko-KR" dirty="0" smtClean="0"/>
              <a:t>First grabs the next node’s lock.</a:t>
            </a:r>
          </a:p>
          <a:p>
            <a:pPr lvl="2"/>
            <a:r>
              <a:rPr lang="en-US" altLang="ko-KR" dirty="0" smtClean="0"/>
              <a:t>And then releases the current node’s lock.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Enable a high degree of concurrency in list operations.</a:t>
            </a:r>
          </a:p>
          <a:p>
            <a:pPr lvl="2"/>
            <a:r>
              <a:rPr lang="en-US" altLang="ko-KR" dirty="0" smtClean="0"/>
              <a:t>However, in practice, </a:t>
            </a:r>
            <a:r>
              <a:rPr lang="en-US" altLang="ko-KR" u="sng" dirty="0" smtClean="0"/>
              <a:t>the overheads of </a:t>
            </a:r>
            <a:r>
              <a:rPr lang="en-US" altLang="ko-KR" dirty="0" smtClean="0"/>
              <a:t>acquiring and releasing locks for each node of a list traversal is </a:t>
            </a:r>
            <a:r>
              <a:rPr lang="en-US" altLang="ko-KR" i="1" dirty="0" smtClean="0"/>
              <a:t>prohibitive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067773"/>
      </p:ext>
    </p:extLst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Michael and Scott Concurrent Queues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There are two locks.</a:t>
            </a:r>
          </a:p>
          <a:p>
            <a:pPr lvl="1"/>
            <a:r>
              <a:rPr lang="en-US" altLang="ko-KR" dirty="0" smtClean="0"/>
              <a:t>One for the </a:t>
            </a:r>
            <a:r>
              <a:rPr lang="en-US" altLang="ko-KR" b="1" dirty="0" smtClean="0"/>
              <a:t>head</a:t>
            </a:r>
            <a:r>
              <a:rPr lang="en-US" altLang="ko-KR" dirty="0" smtClean="0"/>
              <a:t> of the queue.</a:t>
            </a:r>
          </a:p>
          <a:p>
            <a:pPr lvl="1"/>
            <a:r>
              <a:rPr lang="en-US" altLang="ko-KR" dirty="0" smtClean="0"/>
              <a:t>One for the </a:t>
            </a:r>
            <a:r>
              <a:rPr lang="en-US" altLang="ko-KR" b="1" dirty="0" smtClean="0"/>
              <a:t>tail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The goal of these two locks is to enable concurrency of </a:t>
            </a:r>
            <a:r>
              <a:rPr lang="en-US" altLang="ko-KR" i="1" dirty="0" err="1" smtClean="0"/>
              <a:t>enqueue</a:t>
            </a:r>
            <a:r>
              <a:rPr lang="en-US" altLang="ko-KR" dirty="0" smtClean="0"/>
              <a:t> and </a:t>
            </a:r>
            <a:r>
              <a:rPr lang="en-US" altLang="ko-KR" i="1" dirty="0" err="1" smtClean="0"/>
              <a:t>dequeue</a:t>
            </a:r>
            <a:r>
              <a:rPr lang="en-US" altLang="ko-KR" dirty="0" smtClean="0"/>
              <a:t> operations.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Add a dummy node</a:t>
            </a:r>
          </a:p>
          <a:p>
            <a:pPr lvl="1"/>
            <a:r>
              <a:rPr lang="en-US" altLang="ko-KR" dirty="0" smtClean="0"/>
              <a:t>Allocated in the queue initialization code</a:t>
            </a:r>
          </a:p>
          <a:p>
            <a:pPr lvl="1"/>
            <a:r>
              <a:rPr lang="en-US" altLang="ko-KR" dirty="0" smtClean="0"/>
              <a:t>Enable the separation of head and tail operations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984745"/>
      </p:ext>
    </p:extLst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Concurrent Queues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55576" y="1303313"/>
            <a:ext cx="7632848" cy="46166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__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value;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__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*next;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__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queue_t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*head;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*tail;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headLock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tailLock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queue_t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	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Queue_Init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queue_t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*q)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	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malloc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sizeof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	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-&gt;next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 		q-&gt;head = q-&gt;tail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 	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pthread_mutex_init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(&amp;q-&gt;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headLock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 	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pthread_mutex_init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(&amp;q-&gt;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tailLock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19 	}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</a:t>
            </a:r>
          </a:p>
          <a:p>
            <a:r>
              <a:rPr lang="en-US" altLang="ko-KR" sz="140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(Cont.)</a:t>
            </a:r>
            <a:endParaRPr lang="en-US" altLang="ko-KR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660473"/>
      </p:ext>
    </p:extLst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Concurrent Queues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55576" y="1412776"/>
            <a:ext cx="7632848" cy="31085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(Cont.)</a:t>
            </a:r>
            <a:endParaRPr lang="en-US" altLang="ko-KR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21 	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Queue_Enqueue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queue_t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*q,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value)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22 	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malloc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sizeof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));</a:t>
            </a:r>
          </a:p>
          <a:p>
            <a:pPr marL="342900" indent="-342900">
              <a:buAutoNum type="arabicPlain" startAt="23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	assert(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!= 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24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25 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-&gt;value = value;</a:t>
            </a:r>
            <a:endParaRPr lang="en-US" altLang="ko-KR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26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-&gt;next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27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28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(&amp;q-&gt;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tailLock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29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q-&gt;tail-&gt;next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30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q-&gt;tail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31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(&amp;q-&gt;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tailLock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32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(Cont.)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097672"/>
      </p:ext>
    </p:extLst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Concurrent Queues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55576" y="1340768"/>
            <a:ext cx="7632848" cy="3323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(Cont.)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33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Queue_Dequeue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queue_t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*q,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*value)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34 	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(&amp;q-&gt;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headLock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35 	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q-&gt;head;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36 	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newHead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-&gt;next;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37 		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newHead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38 		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(&amp;q-&gt;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headLock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39 			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-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queue was empty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40 		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41 		*value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newHead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-&gt;value;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42 		q-&gt;head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newHead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43 	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(&amp;q-&gt;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headLock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44 		free(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45 		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46 	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383433"/>
      </p:ext>
    </p:extLst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Concurrent Hash Table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Focus on a simple hash table</a:t>
            </a:r>
          </a:p>
          <a:p>
            <a:pPr lvl="1"/>
            <a:r>
              <a:rPr lang="en-US" altLang="ko-KR" dirty="0" smtClean="0"/>
              <a:t>The hash table does not resize.</a:t>
            </a:r>
          </a:p>
          <a:p>
            <a:pPr lvl="1"/>
            <a:r>
              <a:rPr lang="en-US" altLang="ko-KR" dirty="0" smtClean="0"/>
              <a:t>Built using the concurrent lists</a:t>
            </a:r>
          </a:p>
          <a:p>
            <a:pPr lvl="1"/>
            <a:r>
              <a:rPr lang="en-US" altLang="ko-KR" dirty="0" smtClean="0"/>
              <a:t>It uses a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lock per hash bucket</a:t>
            </a:r>
            <a:r>
              <a:rPr lang="en-US" altLang="ko-KR" dirty="0" smtClean="0"/>
              <a:t> each of which is represented by </a:t>
            </a:r>
            <a:r>
              <a:rPr lang="en-US" altLang="ko-KR" i="1" dirty="0" smtClean="0"/>
              <a:t>a list</a:t>
            </a:r>
            <a:r>
              <a:rPr lang="en-US" altLang="ko-KR" dirty="0" smtClean="0"/>
              <a:t>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415815"/>
      </p:ext>
    </p:extLst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of Concurrent Hash Table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From 10,000 to 50,000 concurrent updates from each of four threads.</a:t>
            </a:r>
          </a:p>
          <a:p>
            <a:pPr lvl="1"/>
            <a:r>
              <a:rPr lang="en-US" altLang="ko-KR" dirty="0"/>
              <a:t>iMac with four Intel 2.7GHz i5 CPUs.</a:t>
            </a:r>
            <a:endParaRPr lang="ko-KR" altLang="en-US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172800"/>
            <a:ext cx="4392488" cy="3272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모서리가 둥근 직사각형 6"/>
          <p:cNvSpPr/>
          <p:nvPr/>
        </p:nvSpPr>
        <p:spPr>
          <a:xfrm>
            <a:off x="1619672" y="5733256"/>
            <a:ext cx="5976664" cy="648072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The simple concurrent hash table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scales magnificently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3520463"/>
      </p:ext>
    </p:extLst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Concurrent Hash Table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55576" y="1052736"/>
            <a:ext cx="7632848" cy="483209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define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BUCKETS (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__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hash_t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lists[BUCKETS];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hash_t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Hash_Init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hash_t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*H)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for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BUCKETS;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++)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List_Init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(&amp;H-&gt;lists[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Hash_Insert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hash_t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*H,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key)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bucket = key % BUCKETS;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List_Insert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(&amp;H-&gt;lists[bucket], key);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Hash_Lookup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hash_t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*H,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key)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bucket = key % BUCKETS;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List_Lookup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(&amp;H-&gt;lists[bucket], key);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897493"/>
      </p:ext>
    </p:extLst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2636912"/>
            <a:ext cx="8786812" cy="1368152"/>
          </a:xfrm>
        </p:spPr>
        <p:txBody>
          <a:bodyPr/>
          <a:lstStyle/>
          <a:p>
            <a:r>
              <a:rPr lang="en-US" altLang="ko-KR" sz="1600" dirty="0" smtClean="0"/>
              <a:t>Disclaimer: This lecture slide set was initially developed for Operating System course in Computer Science Dept. at </a:t>
            </a:r>
            <a:r>
              <a:rPr lang="en-US" altLang="ko-KR" sz="1600" dirty="0" err="1" smtClean="0"/>
              <a:t>Hanyang</a:t>
            </a:r>
            <a:r>
              <a:rPr lang="en-US" altLang="ko-KR" sz="1600" dirty="0" smtClean="0"/>
              <a:t> University. This lecture slide set is for </a:t>
            </a:r>
            <a:r>
              <a:rPr lang="en-US" altLang="ko-KR" sz="1600" smtClean="0"/>
              <a:t>OSTEP book </a:t>
            </a:r>
            <a:r>
              <a:rPr lang="en-US" altLang="ko-KR" sz="1600" dirty="0" smtClean="0"/>
              <a:t>written by </a:t>
            </a:r>
            <a:r>
              <a:rPr lang="en-US" altLang="ko-KR" sz="1600" dirty="0" err="1" smtClean="0"/>
              <a:t>Remzi</a:t>
            </a:r>
            <a:r>
              <a:rPr lang="en-US" altLang="ko-KR" sz="1600" dirty="0" smtClean="0"/>
              <a:t> and Andrea at University of Wisconsin.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760483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Example: Concurrent Counters without Locks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Simple but not scalable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1560" y="1619503"/>
            <a:ext cx="7992888" cy="418576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__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counter_t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value;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counter_t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counter_t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c-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&gt;value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increment(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counter_t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c-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&gt;value++;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decrement(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counter_t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c-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&gt;value--;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counter_t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c-&gt;value;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932022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Concurrent Counters with Locks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Add a </a:t>
            </a:r>
            <a:r>
              <a:rPr lang="en-US" altLang="ko-KR" b="1" dirty="0" smtClean="0"/>
              <a:t>single lock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T</a:t>
            </a:r>
            <a:r>
              <a:rPr lang="en-US" altLang="ko-KR" dirty="0" smtClean="0"/>
              <a:t>he lock is acquired when calling a routine that manipulates the data structure.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1560" y="2420888"/>
            <a:ext cx="7992888" cy="35394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__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counter_t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value;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pthread_lock_t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counter_t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counter_t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c-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&gt;value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Pthread_mutex_init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(&amp;c-&gt;lock,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increment(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counter_t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(&amp;c-&gt;lock);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c-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&gt;value++;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(&amp;c-&gt;lock);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890807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Example: Concurrent Counters with Locks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1560" y="1255980"/>
            <a:ext cx="7992888" cy="289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(Cont.)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 	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decrement(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counter_t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 	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(&amp;c-&gt;lock);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19 		c-&gt;value--;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 	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(&amp;c-&gt;lock);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21 	}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22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23 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counter_t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(&amp;c-&gt;lock);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c-&gt;value;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(&amp;c-&gt;lock);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17364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performance costs of the simple approach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Each thread updates a single shared counter.</a:t>
            </a:r>
          </a:p>
          <a:p>
            <a:pPr lvl="1"/>
            <a:r>
              <a:rPr lang="en-US" altLang="ko-KR" dirty="0" smtClean="0"/>
              <a:t>Each thread updates the counter one million times.</a:t>
            </a:r>
          </a:p>
          <a:p>
            <a:pPr lvl="1"/>
            <a:r>
              <a:rPr lang="en-US" altLang="ko-KR" dirty="0" smtClean="0"/>
              <a:t>iMac with four Intel 2.7GHz i5 CPUs.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554" y="2542703"/>
            <a:ext cx="3567090" cy="2686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76056" y="4293096"/>
            <a:ext cx="38164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Performance of</a:t>
            </a:r>
          </a:p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Traditional vs. Sloppy Counters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(Threshold of Sloppy, </a:t>
            </a:r>
            <a:r>
              <a:rPr lang="en-US" altLang="ko-KR" sz="1400" i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, is set to 1024)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5589240"/>
            <a:ext cx="5976664" cy="648072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Synchronized counter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scales poorly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0831232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Perfect Scaling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Even though more work is done, it is </a:t>
            </a:r>
            <a:r>
              <a:rPr lang="en-US" altLang="ko-KR" b="1" dirty="0" smtClean="0"/>
              <a:t>done in parallel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The time taken to complete the task is </a:t>
            </a:r>
            <a:r>
              <a:rPr lang="en-US" altLang="ko-KR" i="1" dirty="0" smtClean="0"/>
              <a:t>not increased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709043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Sloppy counter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sloppy counter works by representing</a:t>
            </a:r>
            <a:r>
              <a:rPr lang="en-US" altLang="ko-KR" dirty="0"/>
              <a:t> </a:t>
            </a:r>
            <a:r>
              <a:rPr lang="en-US" altLang="ko-KR" dirty="0" smtClean="0"/>
              <a:t>…</a:t>
            </a:r>
          </a:p>
          <a:p>
            <a:pPr lvl="1"/>
            <a:r>
              <a:rPr lang="en-US" altLang="ko-KR" dirty="0" smtClean="0"/>
              <a:t>A single </a:t>
            </a:r>
            <a:r>
              <a:rPr lang="en-US" altLang="ko-KR" b="1" dirty="0" smtClean="0"/>
              <a:t>logical counter </a:t>
            </a:r>
            <a:r>
              <a:rPr lang="en-US" altLang="ko-KR" dirty="0" smtClean="0"/>
              <a:t>via numerous local physical counters, </a:t>
            </a:r>
            <a:r>
              <a:rPr lang="en-US" altLang="ko-KR" u="sng" dirty="0" smtClean="0"/>
              <a:t>on per CPU core</a:t>
            </a:r>
          </a:p>
          <a:p>
            <a:pPr lvl="1"/>
            <a:r>
              <a:rPr lang="en-US" altLang="ko-KR" dirty="0" smtClean="0"/>
              <a:t>A single </a:t>
            </a:r>
            <a:r>
              <a:rPr lang="en-US" altLang="ko-KR" b="1" dirty="0" smtClean="0"/>
              <a:t>global counter</a:t>
            </a:r>
          </a:p>
          <a:p>
            <a:pPr lvl="1"/>
            <a:r>
              <a:rPr lang="en-US" altLang="ko-KR" dirty="0" smtClean="0"/>
              <a:t>There are </a:t>
            </a:r>
            <a:r>
              <a:rPr lang="en-US" altLang="ko-KR" b="1" dirty="0" smtClean="0"/>
              <a:t>lock</a:t>
            </a:r>
            <a:r>
              <a:rPr lang="en-US" altLang="ko-KR" dirty="0" smtClean="0"/>
              <a:t>s:</a:t>
            </a:r>
          </a:p>
          <a:p>
            <a:pPr lvl="2"/>
            <a:r>
              <a:rPr lang="en-US" altLang="ko-KR" dirty="0" smtClean="0"/>
              <a:t>One fore each local counter and one for the global counter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Example: on a machine with four CPUs</a:t>
            </a:r>
          </a:p>
          <a:p>
            <a:pPr lvl="1"/>
            <a:r>
              <a:rPr lang="en-US" altLang="ko-KR" dirty="0" smtClean="0"/>
              <a:t>Four local counters</a:t>
            </a:r>
          </a:p>
          <a:p>
            <a:pPr lvl="1"/>
            <a:r>
              <a:rPr lang="en-US" altLang="ko-KR" dirty="0" smtClean="0"/>
              <a:t>One global counter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077528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basic idea of sloppy counting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a thread running on a core wishes to increment the counter.</a:t>
            </a:r>
          </a:p>
          <a:p>
            <a:pPr lvl="1"/>
            <a:r>
              <a:rPr lang="en-US" altLang="ko-KR" dirty="0" smtClean="0"/>
              <a:t>It increment its local counter.</a:t>
            </a:r>
          </a:p>
          <a:p>
            <a:pPr lvl="1"/>
            <a:r>
              <a:rPr lang="en-US" altLang="ko-KR" dirty="0" smtClean="0"/>
              <a:t>Each CPU has its own local counter:</a:t>
            </a:r>
          </a:p>
          <a:p>
            <a:pPr lvl="2"/>
            <a:r>
              <a:rPr lang="en-US" altLang="ko-KR" dirty="0" smtClean="0"/>
              <a:t>Threads across CPUs can update local counters </a:t>
            </a:r>
            <a:r>
              <a:rPr lang="en-US" altLang="ko-KR" i="1" dirty="0" smtClean="0"/>
              <a:t>without contention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Thus counter updates are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scalable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The local values are periodically transferred to the global counter.</a:t>
            </a:r>
          </a:p>
          <a:p>
            <a:pPr lvl="2"/>
            <a:r>
              <a:rPr lang="en-US" altLang="ko-KR" dirty="0" smtClean="0"/>
              <a:t>Acquire the global lock</a:t>
            </a:r>
          </a:p>
          <a:p>
            <a:pPr lvl="2"/>
            <a:r>
              <a:rPr lang="en-US" altLang="ko-KR" dirty="0" smtClean="0"/>
              <a:t>Increment it by the local counter’s value</a:t>
            </a:r>
          </a:p>
          <a:p>
            <a:pPr lvl="2"/>
            <a:r>
              <a:rPr lang="en-US" altLang="ko-KR" dirty="0" smtClean="0"/>
              <a:t>The local counter is then reset to zero.</a:t>
            </a:r>
          </a:p>
          <a:p>
            <a:pPr lvl="2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601232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101598</TotalTime>
  <Words>1074</Words>
  <Application>Microsoft Office PowerPoint</Application>
  <PresentationFormat>화면 슬라이드 쇼(4:3)</PresentationFormat>
  <Paragraphs>467</Paragraphs>
  <Slides>29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40" baseType="lpstr">
      <vt:lpstr>Adobe Arabic</vt:lpstr>
      <vt:lpstr>Adobe 고딕 Std B</vt:lpstr>
      <vt:lpstr>HY견고딕</vt:lpstr>
      <vt:lpstr>굴림</vt:lpstr>
      <vt:lpstr>맑은 고딕</vt:lpstr>
      <vt:lpstr>Arial</vt:lpstr>
      <vt:lpstr>Arial Bold</vt:lpstr>
      <vt:lpstr>Cambria Math</vt:lpstr>
      <vt:lpstr>Courier New</vt:lpstr>
      <vt:lpstr>Wingdings</vt:lpstr>
      <vt:lpstr>양식_공청회_발표자료-총괄-양식</vt:lpstr>
      <vt:lpstr>PowerPoint 프레젠테이션</vt:lpstr>
      <vt:lpstr>Lock-based Concurrent Data structure</vt:lpstr>
      <vt:lpstr>Example: Concurrent Counters without Locks</vt:lpstr>
      <vt:lpstr>Example: Concurrent Counters with Locks</vt:lpstr>
      <vt:lpstr>Example: Concurrent Counters with Locks (Cont.)</vt:lpstr>
      <vt:lpstr>The performance costs of the simple approach</vt:lpstr>
      <vt:lpstr>Perfect Scaling</vt:lpstr>
      <vt:lpstr>Sloppy counter</vt:lpstr>
      <vt:lpstr>The basic idea of sloppy counting</vt:lpstr>
      <vt:lpstr>The basic idea of sloppy counting (Cont.)</vt:lpstr>
      <vt:lpstr>Sloppy counter example</vt:lpstr>
      <vt:lpstr>Importance of the threshold value S</vt:lpstr>
      <vt:lpstr>Sloppy Counter Implementation</vt:lpstr>
      <vt:lpstr>Sloppy Counter Implementation (Cont.)</vt:lpstr>
      <vt:lpstr>Concurrent Linked Lists</vt:lpstr>
      <vt:lpstr>Concurrent Linked Lists</vt:lpstr>
      <vt:lpstr>Concurrent Linked Lists (Cont.)</vt:lpstr>
      <vt:lpstr>Concurrent Linked Lists (Cont.)</vt:lpstr>
      <vt:lpstr>Concurrent Linked List: Rewritten</vt:lpstr>
      <vt:lpstr>Concurrent Linked List: Rewritten (Cont.)</vt:lpstr>
      <vt:lpstr>Scaling Linked List</vt:lpstr>
      <vt:lpstr>Michael and Scott Concurrent Queues</vt:lpstr>
      <vt:lpstr>Concurrent Queues (Cont.)</vt:lpstr>
      <vt:lpstr>Concurrent Queues (Cont.)</vt:lpstr>
      <vt:lpstr>Concurrent Queues (Cont.)</vt:lpstr>
      <vt:lpstr>Concurrent Hash Table</vt:lpstr>
      <vt:lpstr>Performance of Concurrent Hash Table</vt:lpstr>
      <vt:lpstr>Concurrent Hash Table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오준택</cp:lastModifiedBy>
  <cp:revision>4025</cp:revision>
  <cp:lastPrinted>2015-03-03T01:48:46Z</cp:lastPrinted>
  <dcterms:created xsi:type="dcterms:W3CDTF">2011-05-01T06:09:10Z</dcterms:created>
  <dcterms:modified xsi:type="dcterms:W3CDTF">2016-06-14T15:09:37Z</dcterms:modified>
</cp:coreProperties>
</file>