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1665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E8C6D910-037F-4656-AB2E-3ABED57A0E2F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CA7AEEF7-B9DB-4C2D-BFE1-1DE3CE55010C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0A0482-F549-4818-AE46-72CF51F49FBD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30. Condition Variables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69905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importance of the state variable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done</a:t>
            </a:r>
            <a:endParaRPr lang="ko-KR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Imagine the case where the </a:t>
            </a:r>
            <a:r>
              <a:rPr lang="en-US" altLang="ko-KR" i="1" dirty="0" smtClean="0"/>
              <a:t>child runs immediately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The child will signal, but there is </a:t>
            </a:r>
            <a:r>
              <a:rPr lang="en-US" altLang="ko-KR" u="sng" dirty="0" smtClean="0"/>
              <a:t>no thread asleep</a:t>
            </a:r>
            <a:r>
              <a:rPr lang="en-US" altLang="ko-KR" dirty="0" smtClean="0"/>
              <a:t> on the condition.</a:t>
            </a:r>
          </a:p>
          <a:p>
            <a:pPr lvl="2"/>
            <a:r>
              <a:rPr lang="en-US" altLang="ko-KR" dirty="0" smtClean="0"/>
              <a:t>When the parent runs, it will call wait and be stuck.</a:t>
            </a:r>
          </a:p>
          <a:p>
            <a:pPr lvl="2"/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No thread will ever wake it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85918" y="1019050"/>
            <a:ext cx="7632848" cy="2462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i="1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i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thr_exit</a:t>
            </a:r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i="1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i="1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(&amp;c);</a:t>
            </a:r>
          </a:p>
          <a:p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i="1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i="1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</a:t>
            </a:r>
          </a:p>
          <a:p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i="1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i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i="1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i="1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(&amp;c, &amp;m);</a:t>
            </a:r>
          </a:p>
          <a:p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i="1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i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3481263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thr_exit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and 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without variable 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done</a:t>
            </a:r>
            <a:endParaRPr lang="ko-KR" altLang="en-US" sz="1400" b="1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566984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Another poor implementation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3068960"/>
            <a:ext cx="8786812" cy="3312368"/>
          </a:xfrm>
        </p:spPr>
        <p:txBody>
          <a:bodyPr/>
          <a:lstStyle/>
          <a:p>
            <a:pPr lvl="1"/>
            <a:r>
              <a:rPr lang="en-US" altLang="ko-KR" dirty="0" smtClean="0"/>
              <a:t>The issue here is a subtle </a:t>
            </a:r>
            <a:r>
              <a:rPr lang="en-US" altLang="ko-KR" b="1" dirty="0" smtClean="0"/>
              <a:t>race condition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The parent calls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thr_join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().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The parent checks the value of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done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 smtClean="0"/>
              <a:t>It will see that it is 0 and try to go to sleep.</a:t>
            </a:r>
          </a:p>
          <a:p>
            <a:pPr lvl="3"/>
            <a:r>
              <a:rPr lang="en-US" altLang="ko-KR" i="1" dirty="0" smtClean="0"/>
              <a:t>Just before </a:t>
            </a:r>
            <a:r>
              <a:rPr lang="en-US" altLang="ko-KR" dirty="0" smtClean="0"/>
              <a:t>it calls wait to go to sleep, the parent is </a:t>
            </a:r>
            <a:r>
              <a:rPr lang="en-US" altLang="ko-KR" u="sng" dirty="0" smtClean="0"/>
              <a:t>interrupted</a:t>
            </a:r>
            <a:r>
              <a:rPr lang="en-US" altLang="ko-KR" dirty="0" smtClean="0"/>
              <a:t> and the child runs.</a:t>
            </a:r>
          </a:p>
          <a:p>
            <a:pPr lvl="2"/>
            <a:r>
              <a:rPr lang="en-US" altLang="ko-KR" dirty="0" smtClean="0"/>
              <a:t>The child changes the state variable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done</a:t>
            </a:r>
            <a:r>
              <a:rPr lang="en-US" altLang="ko-KR" dirty="0" smtClean="0"/>
              <a:t> to 1 and signals.</a:t>
            </a:r>
          </a:p>
          <a:p>
            <a:pPr lvl="3"/>
            <a:r>
              <a:rPr lang="en-US" altLang="ko-KR" dirty="0" smtClean="0"/>
              <a:t>But no thread is waiting and thus no thread is woken.</a:t>
            </a:r>
          </a:p>
          <a:p>
            <a:pPr lvl="3"/>
            <a:r>
              <a:rPr lang="en-US" altLang="ko-KR" dirty="0" smtClean="0"/>
              <a:t>When the parent runs again, it sleeps forever.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85918" y="965627"/>
            <a:ext cx="7632848" cy="20313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thr_exit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done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(done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627064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Producer / Consumer (Bound Buffer)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Producer</a:t>
            </a:r>
          </a:p>
          <a:p>
            <a:pPr lvl="1"/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Produce</a:t>
            </a:r>
            <a:r>
              <a:rPr lang="en-US" altLang="ko-KR" dirty="0" smtClean="0"/>
              <a:t> data items</a:t>
            </a:r>
          </a:p>
          <a:p>
            <a:pPr lvl="1"/>
            <a:r>
              <a:rPr lang="en-US" altLang="ko-KR" dirty="0" smtClean="0"/>
              <a:t>Wish to place data items in a buffer</a:t>
            </a:r>
          </a:p>
          <a:p>
            <a:pPr lvl="1"/>
            <a:endParaRPr lang="en-US" altLang="ko-KR" dirty="0"/>
          </a:p>
          <a:p>
            <a:r>
              <a:rPr lang="en-US" altLang="ko-KR" b="1" dirty="0" smtClean="0"/>
              <a:t>Consumer</a:t>
            </a:r>
          </a:p>
          <a:p>
            <a:pPr lvl="1"/>
            <a:r>
              <a:rPr lang="en-US" altLang="ko-KR" dirty="0" smtClean="0"/>
              <a:t>Grab data items out of the buffer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consume</a:t>
            </a:r>
            <a:r>
              <a:rPr lang="en-US" altLang="ko-KR" dirty="0" smtClean="0"/>
              <a:t> them in some way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Example:</a:t>
            </a:r>
            <a:r>
              <a:rPr lang="en-US" altLang="ko-KR" b="1" dirty="0" smtClean="0"/>
              <a:t> </a:t>
            </a:r>
            <a:r>
              <a:rPr lang="en-US" altLang="ko-KR" dirty="0" smtClean="0"/>
              <a:t>Multi-threaded web server</a:t>
            </a:r>
          </a:p>
          <a:p>
            <a:pPr lvl="1"/>
            <a:r>
              <a:rPr lang="en-US" altLang="ko-KR" i="1" dirty="0" smtClean="0"/>
              <a:t>A producer </a:t>
            </a:r>
            <a:r>
              <a:rPr lang="en-US" altLang="ko-KR" dirty="0" smtClean="0"/>
              <a:t>puts HTTP requests in to a work queue</a:t>
            </a:r>
          </a:p>
          <a:p>
            <a:pPr lvl="1"/>
            <a:r>
              <a:rPr lang="en-US" altLang="ko-KR" i="1" dirty="0" smtClean="0"/>
              <a:t>Consumer threads </a:t>
            </a:r>
            <a:r>
              <a:rPr lang="en-US" altLang="ko-KR" dirty="0" smtClean="0"/>
              <a:t>take requests out of this queue and process them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227550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Bounded buffer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bounded buffer is used when you </a:t>
            </a:r>
            <a:r>
              <a:rPr lang="en-US" altLang="ko-KR" u="sng" dirty="0" smtClean="0"/>
              <a:t>pipe the output</a:t>
            </a:r>
            <a:r>
              <a:rPr lang="en-US" altLang="ko-KR" dirty="0" smtClean="0"/>
              <a:t> of one program into another.</a:t>
            </a:r>
          </a:p>
          <a:p>
            <a:pPr lvl="1"/>
            <a:r>
              <a:rPr lang="en-US" altLang="ko-KR" dirty="0" smtClean="0"/>
              <a:t>Example: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foo file.txt |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wc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–l</a:t>
            </a:r>
          </a:p>
          <a:p>
            <a:pPr lvl="2"/>
            <a:r>
              <a:rPr lang="en-US" altLang="ko-KR" dirty="0" smtClean="0">
                <a:cs typeface="Courier New" pitchFamily="49" charset="0"/>
              </a:rPr>
              <a:t>The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altLang="ko-KR" dirty="0" smtClean="0"/>
              <a:t> process is the producer.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 err="1" smtClean="0"/>
              <a:t>wc</a:t>
            </a:r>
            <a:r>
              <a:rPr lang="en-US" altLang="ko-KR" dirty="0" smtClean="0"/>
              <a:t> process is the consumer.</a:t>
            </a:r>
          </a:p>
          <a:p>
            <a:pPr lvl="2"/>
            <a:r>
              <a:rPr lang="en-US" altLang="ko-KR" dirty="0" smtClean="0"/>
              <a:t>Between them is an in-kernel </a:t>
            </a:r>
            <a:r>
              <a:rPr lang="en-US" altLang="ko-KR" u="sng" dirty="0" smtClean="0"/>
              <a:t>bounded buffer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Bounded buffer is Shared resource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b="1" dirty="0" smtClean="0"/>
              <a:t>Synchronized access </a:t>
            </a:r>
            <a:r>
              <a:rPr lang="en-US" altLang="ko-KR" dirty="0" smtClean="0"/>
              <a:t>is required.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782284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Put and Get Routines (Version 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Only put data into the buffer when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altLang="ko-KR" dirty="0" smtClean="0"/>
              <a:t> is zero.</a:t>
            </a:r>
          </a:p>
          <a:p>
            <a:pPr lvl="2"/>
            <a:r>
              <a:rPr lang="en-US" altLang="ko-KR" dirty="0" smtClean="0"/>
              <a:t>i.e., when the buffer is </a:t>
            </a:r>
            <a:r>
              <a:rPr lang="en-US" altLang="ko-KR" i="1" dirty="0" smtClean="0"/>
              <a:t>empty</a:t>
            </a:r>
            <a:r>
              <a:rPr lang="en-US" altLang="ko-KR" dirty="0"/>
              <a:t>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Only get data from the buffer when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altLang="ko-KR" dirty="0" smtClean="0"/>
              <a:t> is one.</a:t>
            </a:r>
          </a:p>
          <a:p>
            <a:pPr lvl="2"/>
            <a:r>
              <a:rPr lang="en-US" altLang="ko-KR" dirty="0" smtClean="0"/>
              <a:t>i.e., when the buffer is </a:t>
            </a:r>
            <a:r>
              <a:rPr lang="en-US" altLang="ko-KR" i="1" dirty="0" smtClean="0"/>
              <a:t>full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85918" y="1040537"/>
            <a:ext cx="7632848" cy="31085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buffer;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initially, empty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put(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value)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assert(count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count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buffer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value;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assert(count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count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buffer;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459627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Producer/Consumer Threads (Version 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b="1" dirty="0" smtClean="0"/>
              <a:t>Producer</a:t>
            </a:r>
            <a:r>
              <a:rPr lang="en-US" altLang="ko-KR" dirty="0" smtClean="0"/>
              <a:t> puts an integer into the shared buffer loops number of times.</a:t>
            </a:r>
          </a:p>
          <a:p>
            <a:pPr lvl="1"/>
            <a:r>
              <a:rPr lang="en-US" altLang="ko-KR" b="1" dirty="0" smtClean="0"/>
              <a:t>Consumer</a:t>
            </a:r>
            <a:r>
              <a:rPr lang="en-US" altLang="ko-KR" dirty="0" smtClean="0"/>
              <a:t> gets the data out of that shared buffer.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85918" y="932815"/>
            <a:ext cx="7632848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*producer(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loops =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put(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*consumer(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get();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227233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Producer/Consumer: Single CV and If Statement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single condition variable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altLang="ko-KR" dirty="0" smtClean="0"/>
              <a:t> and associated lock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mutex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55576" y="1619503"/>
            <a:ext cx="7632848" cy="418576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*producer(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put(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		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p4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*consumer(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c1</a:t>
            </a:r>
          </a:p>
        </p:txBody>
      </p:sp>
    </p:spTree>
    <p:extLst>
      <p:ext uri="{BB962C8B-B14F-4D97-AF65-F5344CB8AC3E}">
        <p14:creationId xmlns:p14="http://schemas.microsoft.com/office/powerpoint/2010/main" val="551427835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Producer/Consumer: Single CV and If Statement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p1-p3: A producer waits for the buffer to be empty.</a:t>
            </a:r>
          </a:p>
          <a:p>
            <a:pPr lvl="1"/>
            <a:r>
              <a:rPr lang="en-US" altLang="ko-KR" dirty="0" smtClean="0"/>
              <a:t>c1-c3: A consumer waits for the buffer to be full.</a:t>
            </a:r>
          </a:p>
          <a:p>
            <a:pPr lvl="1"/>
            <a:r>
              <a:rPr lang="en-US" altLang="ko-KR" dirty="0" smtClean="0"/>
              <a:t>With just </a:t>
            </a:r>
            <a:r>
              <a:rPr lang="en-US" altLang="ko-KR" i="1" dirty="0" smtClean="0"/>
              <a:t>a single producer </a:t>
            </a:r>
            <a:r>
              <a:rPr lang="en-US" altLang="ko-KR" dirty="0" smtClean="0"/>
              <a:t>and </a:t>
            </a:r>
            <a:r>
              <a:rPr lang="en-US" altLang="ko-KR" i="1" dirty="0" smtClean="0"/>
              <a:t>a single consumer</a:t>
            </a:r>
            <a:r>
              <a:rPr lang="en-US" altLang="ko-KR" dirty="0" smtClean="0"/>
              <a:t>, the code works.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55576" y="1037054"/>
            <a:ext cx="7632848" cy="181588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get();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c4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043608" y="4941168"/>
            <a:ext cx="6696744" cy="648072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If we have </a:t>
            </a:r>
            <a:r>
              <a:rPr lang="en-US" altLang="ko-KR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more than </a:t>
            </a:r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one of producer and consumer?</a:t>
            </a:r>
          </a:p>
        </p:txBody>
      </p:sp>
    </p:spTree>
    <p:extLst>
      <p:ext uri="{BB962C8B-B14F-4D97-AF65-F5344CB8AC3E}">
        <p14:creationId xmlns:p14="http://schemas.microsoft.com/office/powerpoint/2010/main" val="3452629990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Thread Trace: Broken Solution (Version 1)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내용 개체 틀 5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1043609" y="908720"/>
              <a:ext cx="6768753" cy="500151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47"/>
                    <a:gridCol w="1028687"/>
                    <a:gridCol w="411473"/>
                    <a:gridCol w="1049261"/>
                    <a:gridCol w="462907"/>
                    <a:gridCol w="997827"/>
                    <a:gridCol w="730367"/>
                    <a:gridCol w="1656184"/>
                  </a:tblGrid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  <a:ea typeface="맑은 고딕" pitchFamily="50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𝒄</m:t>
                                    </m:r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  <a:ea typeface="맑은 고딕" pitchFamily="50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𝒄</m:t>
                                    </m:r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  <a:ea typeface="맑은 고딕" pitchFamily="50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Count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Comment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Nothing to get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p4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Buffer now full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p5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i="1" smtClean="0">
                                      <a:latin typeface="Cambria Math" panose="02040503050406030204" pitchFamily="18" charset="0"/>
                                      <a:ea typeface="맑은 고딕" pitchFamily="50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𝑐</m:t>
                                  </m:r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ko-KR" altLang="en-US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 </a:t>
                          </a: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awoken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p6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Buffer full; 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i="1" smtClean="0">
                                      <a:latin typeface="Cambria Math" panose="02040503050406030204" pitchFamily="18" charset="0"/>
                                      <a:ea typeface="맑은 고딕" pitchFamily="50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𝑐</m:t>
                                  </m:r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ko-KR" altLang="en-US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 </a:t>
                          </a: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sneaks in 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c4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 and grabs data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c5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i="1" smtClean="0">
                                      <a:latin typeface="Cambria Math" panose="02040503050406030204" pitchFamily="18" charset="0"/>
                                      <a:ea typeface="맑은 고딕" pitchFamily="50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𝑝</m:t>
                                  </m:r>
                                </m:sub>
                              </m:sSub>
                            </m:oMath>
                          </a14:m>
                          <a:r>
                            <a:rPr lang="ko-KR" altLang="en-US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 </a:t>
                          </a: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awoken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c6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c4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>
                              <a:solidFill>
                                <a:srgbClr val="FF0000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Oh </a:t>
                          </a:r>
                          <a:r>
                            <a:rPr lang="en-US" altLang="ko-KR" sz="1200" b="1" dirty="0" err="1" smtClean="0">
                              <a:solidFill>
                                <a:srgbClr val="FF0000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oh</a:t>
                          </a:r>
                          <a:r>
                            <a:rPr lang="en-US" altLang="ko-KR" sz="1200" b="1" dirty="0" smtClean="0">
                              <a:solidFill>
                                <a:srgbClr val="FF0000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! No data</a:t>
                          </a:r>
                          <a:endParaRPr lang="ko-KR" altLang="en-US" sz="1200" b="1" dirty="0">
                            <a:solidFill>
                              <a:srgbClr val="FF0000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내용 개체 틀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0578647"/>
                  </p:ext>
                </p:extLst>
              </p:nvPr>
            </p:nvGraphicFramePr>
            <p:xfrm>
              <a:off x="1043609" y="908720"/>
              <a:ext cx="6768753" cy="500151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47"/>
                    <a:gridCol w="1028687"/>
                    <a:gridCol w="411473"/>
                    <a:gridCol w="1049261"/>
                    <a:gridCol w="462907"/>
                    <a:gridCol w="997827"/>
                    <a:gridCol w="730367"/>
                    <a:gridCol w="1656184"/>
                  </a:tblGrid>
                  <a:tr h="32391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r="-1464789" b="-146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l="-358209" r="-1200000" b="-146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l="-640000" r="-741333" b="-146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Count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Comment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Nothing to get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p4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Buffer now full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p5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8456" t="-717778" b="-1024444"/>
                          </a:stretch>
                        </a:blip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p6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Buffer full; 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8456" t="-1191304" b="-510870"/>
                          </a:stretch>
                        </a:blip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c4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 and grabs data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88481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c5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8456" t="-1455319" b="-208511"/>
                          </a:stretch>
                        </a:blip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c6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c4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>
                              <a:solidFill>
                                <a:srgbClr val="FF0000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Oh </a:t>
                          </a:r>
                          <a:r>
                            <a:rPr lang="en-US" altLang="ko-KR" sz="1200" b="1" dirty="0" err="1" smtClean="0">
                              <a:solidFill>
                                <a:srgbClr val="FF0000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oh</a:t>
                          </a:r>
                          <a:r>
                            <a:rPr lang="en-US" altLang="ko-KR" sz="1200" b="1" dirty="0" smtClean="0">
                              <a:solidFill>
                                <a:srgbClr val="FF0000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! No data</a:t>
                          </a:r>
                          <a:endParaRPr lang="ko-KR" altLang="en-US" sz="1200" b="1" dirty="0">
                            <a:solidFill>
                              <a:srgbClr val="FF0000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15378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Trace: Broken Solution (Version 1)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The problem arises for a simple reason:</a:t>
                </a:r>
              </a:p>
              <a:p>
                <a:pPr lvl="1"/>
                <a:r>
                  <a:rPr lang="en-US" altLang="ko-KR" dirty="0" smtClean="0"/>
                  <a:t>After the producer woke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𝑐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/>
                  <a:t>, but before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𝑐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ever ran, the state of the bounded buffer </a:t>
                </a:r>
                <a:r>
                  <a:rPr lang="en-US" altLang="ko-KR" i="1" dirty="0" smtClean="0"/>
                  <a:t>changed by</a:t>
                </a:r>
                <a:r>
                  <a:rPr lang="en-US" altLang="ko-K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𝑐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/>
                  <a:t>.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There is no guarantee that when the woken thread runs, the state will still be as desired </a:t>
                </a:r>
                <a:r>
                  <a:rPr lang="en-US" altLang="ko-KR" dirty="0" smtClean="0">
                    <a:sym typeface="Wingdings" pitchFamily="2" charset="2"/>
                  </a:rPr>
                  <a:t> </a:t>
                </a:r>
                <a:r>
                  <a:rPr lang="en-US" altLang="ko-KR" u="sng" dirty="0" smtClean="0">
                    <a:sym typeface="Wingdings" pitchFamily="2" charset="2"/>
                  </a:rPr>
                  <a:t>Mesa semantics</a:t>
                </a:r>
                <a:r>
                  <a:rPr lang="en-US" altLang="ko-KR" dirty="0" smtClean="0">
                    <a:sym typeface="Wingdings" pitchFamily="2" charset="2"/>
                  </a:rPr>
                  <a:t>.</a:t>
                </a:r>
              </a:p>
              <a:p>
                <a:pPr lvl="2"/>
                <a:r>
                  <a:rPr lang="en-US" altLang="ko-KR" dirty="0" smtClean="0"/>
                  <a:t>Virtually every </a:t>
                </a:r>
                <a:r>
                  <a:rPr lang="en-US" altLang="ko-KR" dirty="0"/>
                  <a:t>system ever built employs </a:t>
                </a:r>
                <a:r>
                  <a:rPr lang="en-US" altLang="ko-KR" i="1" dirty="0"/>
                  <a:t>Mesa semantics</a:t>
                </a:r>
                <a:r>
                  <a:rPr lang="en-US" altLang="ko-KR" dirty="0" smtClean="0"/>
                  <a:t>.</a:t>
                </a:r>
              </a:p>
              <a:p>
                <a:pPr lvl="2"/>
                <a:endParaRPr lang="ko-KR" altLang="en-US" dirty="0"/>
              </a:p>
              <a:p>
                <a:pPr lvl="1"/>
                <a:r>
                  <a:rPr lang="en-US" altLang="ko-KR" u="sng" dirty="0" smtClean="0"/>
                  <a:t>Hoare semantics</a:t>
                </a:r>
                <a:r>
                  <a:rPr lang="en-US" altLang="ko-KR" dirty="0" smtClean="0"/>
                  <a:t> provides a stronger guarantee that the woken thread will run immediately upon being woken.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r="-62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766139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Condition Variables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are many cases where a thread wishes to </a:t>
            </a:r>
            <a:r>
              <a:rPr lang="en-US" altLang="ko-KR" u="sng" dirty="0" smtClean="0"/>
              <a:t>check</a:t>
            </a:r>
            <a:r>
              <a:rPr lang="en-US" altLang="ko-KR" dirty="0" smtClean="0"/>
              <a:t> whether a </a:t>
            </a:r>
            <a:r>
              <a:rPr lang="en-US" altLang="ko-KR" b="1" dirty="0" smtClean="0"/>
              <a:t>condition</a:t>
            </a:r>
            <a:r>
              <a:rPr lang="en-US" altLang="ko-KR" dirty="0" smtClean="0"/>
              <a:t> is true before continuing its execution.</a:t>
            </a:r>
          </a:p>
          <a:p>
            <a:r>
              <a:rPr lang="en-US" altLang="ko-KR" dirty="0" smtClean="0"/>
              <a:t>Example:</a:t>
            </a:r>
          </a:p>
          <a:p>
            <a:pPr lvl="1"/>
            <a:r>
              <a:rPr lang="en-US" altLang="ko-KR" dirty="0" smtClean="0"/>
              <a:t>A parent thread might wish to check whether a child thread has </a:t>
            </a:r>
            <a:r>
              <a:rPr lang="en-US" altLang="ko-KR" i="1" dirty="0" smtClean="0"/>
              <a:t>completed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This is often called a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join()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439537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Producer/Consumer: Single CV and While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Consumer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𝑐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wakes up and </a:t>
                </a:r>
                <a:r>
                  <a:rPr lang="en-US" altLang="ko-KR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re-checks</a:t>
                </a:r>
                <a:r>
                  <a:rPr lang="en-US" altLang="ko-KR" dirty="0" smtClean="0"/>
                  <a:t> the state of the shared variable.</a:t>
                </a:r>
              </a:p>
              <a:p>
                <a:pPr lvl="1"/>
                <a:r>
                  <a:rPr lang="en-US" altLang="ko-KR" dirty="0" smtClean="0"/>
                  <a:t>If the buffer is empty, the consumer simply goes back to sleep.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r="-55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1988840"/>
            <a:ext cx="7632848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*producer(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put(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p4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97071598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Producer/Consumer: Single CV and While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A simple rule to remember with condition variables is to </a:t>
            </a:r>
            <a:r>
              <a:rPr lang="en-US" altLang="ko-KR" b="1" dirty="0" smtClean="0"/>
              <a:t>always use while loops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However, this code still has a bug (</a:t>
            </a:r>
            <a:r>
              <a:rPr lang="en-US" altLang="ko-KR" i="1" dirty="0" smtClean="0"/>
              <a:t>next page</a:t>
            </a:r>
            <a:r>
              <a:rPr lang="en-US" altLang="ko-KR" dirty="0" smtClean="0"/>
              <a:t>).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980728"/>
            <a:ext cx="7632848" cy="289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Cont.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*consumer(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get();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c4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311526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Thread Trace: Broken Solution (Version 2)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내용 개체 틀 5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1043609" y="980728"/>
              <a:ext cx="6768753" cy="498735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47"/>
                    <a:gridCol w="1028687"/>
                    <a:gridCol w="411473"/>
                    <a:gridCol w="1049261"/>
                    <a:gridCol w="462907"/>
                    <a:gridCol w="997827"/>
                    <a:gridCol w="730367"/>
                    <a:gridCol w="1656184"/>
                  </a:tblGrid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  <a:ea typeface="맑은 고딕" pitchFamily="50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𝒄</m:t>
                                    </m:r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  <a:ea typeface="맑은 고딕" pitchFamily="50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𝒄</m:t>
                                    </m:r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  <a:ea typeface="맑은 고딕" pitchFamily="50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Count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Comment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Nothing to get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Nothing to get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p4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Buffer now full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p5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i="1" smtClean="0">
                                      <a:latin typeface="Cambria Math" panose="02040503050406030204" pitchFamily="18" charset="0"/>
                                      <a:ea typeface="맑은 고딕" pitchFamily="50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𝑐</m:t>
                                  </m:r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ko-KR" altLang="en-US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 </a:t>
                          </a: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awoken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p6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Must sleep (full)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Recheck condition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c4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i="1" smtClean="0">
                                      <a:latin typeface="Cambria Math" panose="02040503050406030204" pitchFamily="18" charset="0"/>
                                      <a:ea typeface="맑은 고딕" pitchFamily="50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𝑐</m:t>
                                  </m:r>
                                  <m:r>
                                    <a:rPr lang="en-US" altLang="ko-KR" sz="1200" b="0" i="1" smtClean="0">
                                      <a:latin typeface="Cambria Math"/>
                                      <a:ea typeface="맑은 고딕" pitchFamily="50" charset="-127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ko-KR" altLang="en-US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 </a:t>
                          </a: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grabs data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c5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>
                              <a:solidFill>
                                <a:srgbClr val="FF0000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Oops! Woke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맑은 고딕" pitchFamily="50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맑은 고딕" pitchFamily="50" charset="-127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en-US" altLang="ko-KR" sz="12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맑은 고딕" pitchFamily="50" charset="-127"/>
                                    </a:rPr>
                                    <m:t>𝒄</m:t>
                                  </m:r>
                                  <m:r>
                                    <a:rPr lang="en-US" altLang="ko-KR" sz="12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맑은 고딕" pitchFamily="50" charset="-127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endParaRPr lang="ko-KR" altLang="en-US" sz="1200" b="1" dirty="0">
                            <a:solidFill>
                              <a:srgbClr val="FF0000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내용 개체 틀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73239252"/>
                  </p:ext>
                </p:extLst>
              </p:nvPr>
            </p:nvGraphicFramePr>
            <p:xfrm>
              <a:off x="1043609" y="980728"/>
              <a:ext cx="6768753" cy="498735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47"/>
                    <a:gridCol w="1028687"/>
                    <a:gridCol w="411473"/>
                    <a:gridCol w="1049261"/>
                    <a:gridCol w="462907"/>
                    <a:gridCol w="997827"/>
                    <a:gridCol w="730367"/>
                    <a:gridCol w="1656184"/>
                  </a:tblGrid>
                  <a:tr h="32391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t="-1887" r="-1464789" b="-14584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l="-358209" t="-1887" r="-1200000" b="-14584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l="-640000" t="-1887" r="-741333" b="-14584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Count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Comment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Nothing to get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Nothing to get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p4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Buffer now full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p5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8456" t="-1020000" b="-717778"/>
                          </a:stretch>
                        </a:blip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p6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Must sleep (full)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Recheck condition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c4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8456" t="-1620000" b="-117778"/>
                          </a:stretch>
                        </a:blip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c5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8456" t="-1720000" b="-1777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8942918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214313" y="880070"/>
            <a:ext cx="8786812" cy="550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altLang="ko-KR" dirty="0" smtClean="0">
              <a:solidFill>
                <a:prstClr val="black"/>
              </a:solidFill>
            </a:endParaRPr>
          </a:p>
          <a:p>
            <a:endParaRPr lang="en-US" altLang="ko-KR" dirty="0" smtClean="0">
              <a:solidFill>
                <a:prstClr val="black"/>
              </a:solidFill>
            </a:endParaRPr>
          </a:p>
          <a:p>
            <a:endParaRPr lang="en-US" altLang="ko-KR" dirty="0" smtClean="0">
              <a:solidFill>
                <a:prstClr val="black"/>
              </a:solidFill>
            </a:endParaRPr>
          </a:p>
          <a:p>
            <a:endParaRPr lang="en-US" altLang="ko-KR" dirty="0" smtClean="0">
              <a:solidFill>
                <a:prstClr val="black"/>
              </a:solidFill>
            </a:endParaRPr>
          </a:p>
          <a:p>
            <a:endParaRPr lang="en-US" altLang="ko-KR" dirty="0" smtClean="0">
              <a:solidFill>
                <a:prstClr val="black"/>
              </a:solidFill>
            </a:endParaRPr>
          </a:p>
          <a:p>
            <a:pPr lvl="1"/>
            <a:r>
              <a:rPr lang="en-US" altLang="ko-KR" dirty="0" smtClean="0">
                <a:solidFill>
                  <a:prstClr val="black"/>
                </a:solidFill>
              </a:rPr>
              <a:t>A consumer should not wake other consumers, only producers, and vice-versa.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Thread Trace: Broken Solution (Version 2)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내용 개체 틀 5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1043609" y="980728"/>
              <a:ext cx="6768753" cy="224415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47"/>
                    <a:gridCol w="1028687"/>
                    <a:gridCol w="411473"/>
                    <a:gridCol w="1049261"/>
                    <a:gridCol w="462907"/>
                    <a:gridCol w="997827"/>
                    <a:gridCol w="730367"/>
                    <a:gridCol w="1656184"/>
                  </a:tblGrid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  <a:ea typeface="맑은 고딕" pitchFamily="50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𝒄</m:t>
                                    </m:r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  <a:ea typeface="맑은 고딕" pitchFamily="50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𝒄</m:t>
                                    </m:r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400" b="1" i="1" smtClean="0">
                                        <a:latin typeface="Cambria Math" panose="02040503050406030204" pitchFamily="18" charset="0"/>
                                        <a:ea typeface="맑은 고딕" pitchFamily="50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US" altLang="ko-KR" sz="1400" b="1" i="1" smtClean="0">
                                        <a:latin typeface="Cambria Math"/>
                                        <a:ea typeface="맑은 고딕" pitchFamily="50" charset="-127"/>
                                      </a:rPr>
                                      <m:t>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Count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Comment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(</a:t>
                          </a:r>
                          <a:r>
                            <a:rPr lang="en-US" altLang="ko-KR" sz="1200" i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cont.</a:t>
                          </a: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)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c6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Nothing to get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9189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 smtClean="0">
                              <a:solidFill>
                                <a:srgbClr val="FF0000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Everyone asleep …</a:t>
                          </a:r>
                          <a:endParaRPr lang="ko-KR" altLang="en-US" sz="1200" b="1" dirty="0" smtClean="0">
                            <a:solidFill>
                              <a:srgbClr val="FF0000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내용 개체 틀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63533241"/>
                  </p:ext>
                </p:extLst>
              </p:nvPr>
            </p:nvGraphicFramePr>
            <p:xfrm>
              <a:off x="1043609" y="980728"/>
              <a:ext cx="6768753" cy="224415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2047"/>
                    <a:gridCol w="1028687"/>
                    <a:gridCol w="411473"/>
                    <a:gridCol w="1049261"/>
                    <a:gridCol w="462907"/>
                    <a:gridCol w="997827"/>
                    <a:gridCol w="730367"/>
                    <a:gridCol w="1656184"/>
                  </a:tblGrid>
                  <a:tr h="323914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t="-1887" r="-1464789" b="-6094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l="-358209" t="-1887" r="-1200000" b="-6094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l="-640000" t="-1887" r="-741333" b="-6094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State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Count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4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Comment</a:t>
                          </a:r>
                          <a:endParaRPr lang="ko-KR" altLang="en-US" sz="14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…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(</a:t>
                          </a:r>
                          <a:r>
                            <a:rPr lang="en-US" altLang="ko-KR" sz="1200" i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cont.</a:t>
                          </a: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)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c6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c1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Ready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Nothing to get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c2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Running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c3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 smtClean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Sleep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2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 smtClean="0">
                              <a:solidFill>
                                <a:srgbClr val="FF0000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Everyone asleep …</a:t>
                          </a:r>
                          <a:endParaRPr lang="ko-KR" altLang="en-US" sz="1200" b="1" dirty="0" smtClean="0">
                            <a:solidFill>
                              <a:srgbClr val="FF0000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27642111"/>
      </p:ext>
    </p:extLst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single Buffer Producer/Consumer 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 </a:t>
            </a:r>
            <a:r>
              <a:rPr lang="en-US" altLang="ko-KR" dirty="0" smtClean="0">
                <a:solidFill>
                  <a:srgbClr val="FF0000"/>
                </a:solidFill>
              </a:rPr>
              <a:t>two </a:t>
            </a:r>
            <a:r>
              <a:rPr lang="en-US" altLang="ko-KR" dirty="0" smtClean="0"/>
              <a:t>condition variables and while</a:t>
            </a:r>
          </a:p>
          <a:p>
            <a:pPr lvl="1"/>
            <a:r>
              <a:rPr lang="en-US" altLang="ko-KR" b="1" dirty="0" smtClean="0"/>
              <a:t>Producer</a:t>
            </a:r>
            <a:r>
              <a:rPr lang="en-US" altLang="ko-KR" dirty="0" smtClean="0"/>
              <a:t> threads wait on the condition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empty</a:t>
            </a:r>
            <a:r>
              <a:rPr lang="en-US" altLang="ko-KR" dirty="0" smtClean="0"/>
              <a:t>, and signals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fill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b="1" dirty="0" smtClean="0"/>
              <a:t>Consumer</a:t>
            </a:r>
            <a:r>
              <a:rPr lang="en-US" altLang="ko-KR" dirty="0" smtClean="0"/>
              <a:t> threads wait on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fill</a:t>
            </a:r>
            <a:r>
              <a:rPr lang="en-US" altLang="ko-KR" dirty="0" smtClean="0"/>
              <a:t> and signal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empty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2481277"/>
            <a:ext cx="7632848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empty, fill;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*producer(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(&amp;empty,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	        put(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(&amp;fill);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974719"/>
      </p:ext>
    </p:extLst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single Buffer Producer/Consumer Solution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1124163"/>
            <a:ext cx="7632848" cy="289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Cont.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*consumer(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(&amp;fill,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get();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(&amp;empty);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561868"/>
      </p:ext>
    </p:extLst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Final Producer/Consumer 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More </a:t>
            </a:r>
            <a:r>
              <a:rPr lang="en-US" altLang="ko-KR" b="1" dirty="0" smtClean="0"/>
              <a:t>concurrency</a:t>
            </a:r>
            <a:r>
              <a:rPr lang="en-US" altLang="ko-KR" dirty="0" smtClean="0"/>
              <a:t> and </a:t>
            </a:r>
            <a:r>
              <a:rPr lang="en-US" altLang="ko-KR" b="1" dirty="0" smtClean="0"/>
              <a:t>efficiency </a:t>
            </a:r>
            <a:r>
              <a:rPr lang="en-US" altLang="ko-KR" b="1" dirty="0" smtClean="0">
                <a:sym typeface="Wingdings" pitchFamily="2" charset="2"/>
              </a:rPr>
              <a:t> </a:t>
            </a:r>
            <a:r>
              <a:rPr lang="en-US" altLang="ko-KR" dirty="0" smtClean="0"/>
              <a:t>Add more buffer slots.</a:t>
            </a:r>
          </a:p>
          <a:p>
            <a:pPr lvl="1"/>
            <a:r>
              <a:rPr lang="en-US" altLang="ko-KR" dirty="0" smtClean="0"/>
              <a:t>Allow concurrent production or consuming to take place.</a:t>
            </a:r>
          </a:p>
          <a:p>
            <a:pPr lvl="1"/>
            <a:r>
              <a:rPr lang="en-US" altLang="ko-KR" dirty="0" smtClean="0"/>
              <a:t>Reduce context switches.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2348880"/>
            <a:ext cx="7632848" cy="37548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buffer[MAX];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fill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use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value)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buffer[fill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value;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fill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(fill +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% MAX;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count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buffer[use];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use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(use +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% MAX;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count-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9832" y="6090403"/>
            <a:ext cx="28583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Final Put and Get Routines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2399812"/>
      </p:ext>
    </p:extLst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Final Producer/Consumer Solution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1017022"/>
            <a:ext cx="7632848" cy="48320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empty, fill;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*producer(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 == MAX)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(&amp;empty,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put(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p4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(&amp;fill);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*consumer(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for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while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(&amp;fill,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get();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c4</a:t>
            </a:r>
          </a:p>
        </p:txBody>
      </p:sp>
    </p:spTree>
    <p:extLst>
      <p:ext uri="{BB962C8B-B14F-4D97-AF65-F5344CB8AC3E}">
        <p14:creationId xmlns:p14="http://schemas.microsoft.com/office/powerpoint/2010/main" val="160015955"/>
      </p:ext>
    </p:extLst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Final Producer/Consumer Solution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p2: </a:t>
            </a:r>
            <a:r>
              <a:rPr lang="en-US" altLang="ko-KR" b="1" dirty="0" smtClean="0"/>
              <a:t>A producer</a:t>
            </a:r>
            <a:r>
              <a:rPr lang="en-US" altLang="ko-KR" dirty="0" smtClean="0"/>
              <a:t> only sleeps if all buffers are currently filled.</a:t>
            </a:r>
          </a:p>
          <a:p>
            <a:pPr lvl="1"/>
            <a:r>
              <a:rPr lang="en-US" altLang="ko-KR" dirty="0" smtClean="0"/>
              <a:t>c2: </a:t>
            </a:r>
            <a:r>
              <a:rPr lang="en-US" altLang="ko-KR" b="1" dirty="0" smtClean="0"/>
              <a:t>A consumer </a:t>
            </a:r>
            <a:r>
              <a:rPr lang="en-US" altLang="ko-KR" dirty="0" smtClean="0"/>
              <a:t>only sleeps if all buffers are currently empty.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1017022"/>
            <a:ext cx="7632848" cy="1384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Cont.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empty);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2540" y="2401143"/>
            <a:ext cx="3162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Final Working Solution (Cont.)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9347830"/>
      </p:ext>
    </p:extLst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Covering Conditions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Assume there are zero bytes free</a:t>
                </a:r>
              </a:p>
              <a:p>
                <a:pPr lvl="1"/>
                <a:r>
                  <a:rPr lang="en-US" altLang="ko-KR" dirty="0" smtClean="0"/>
                  <a:t>Thread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calls </a:t>
                </a:r>
                <a:r>
                  <a:rPr lang="en-US" altLang="ko-KR" dirty="0" smtClean="0">
                    <a:latin typeface="Courier New" pitchFamily="49" charset="0"/>
                    <a:cs typeface="Courier New" pitchFamily="49" charset="0"/>
                  </a:rPr>
                  <a:t>allocate(100)</a:t>
                </a:r>
                <a:r>
                  <a:rPr lang="en-US" altLang="ko-KR" dirty="0" smtClean="0"/>
                  <a:t>.</a:t>
                </a:r>
              </a:p>
              <a:p>
                <a:pPr lvl="1"/>
                <a:r>
                  <a:rPr lang="en-US" altLang="ko-KR" dirty="0" smtClean="0"/>
                  <a:t>Thread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calls </a:t>
                </a:r>
                <a:r>
                  <a:rPr lang="en-US" altLang="ko-KR" dirty="0" smtClean="0">
                    <a:latin typeface="Courier New" pitchFamily="49" charset="0"/>
                    <a:cs typeface="Courier New" pitchFamily="49" charset="0"/>
                  </a:rPr>
                  <a:t>allocate(10)</a:t>
                </a:r>
                <a:r>
                  <a:rPr lang="en-US" altLang="ko-KR" dirty="0" smtClean="0"/>
                  <a:t>.</a:t>
                </a:r>
              </a:p>
              <a:p>
                <a:pPr lvl="1"/>
                <a:r>
                  <a:rPr lang="en-US" altLang="ko-KR" dirty="0" smtClean="0"/>
                  <a:t>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wait on the condition and go to sleep.</a:t>
                </a:r>
              </a:p>
              <a:p>
                <a:pPr lvl="1"/>
                <a:r>
                  <a:rPr lang="en-US" altLang="ko-KR" dirty="0" smtClean="0"/>
                  <a:t>Thread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calls </a:t>
                </a:r>
                <a:r>
                  <a:rPr lang="en-US" altLang="ko-KR" dirty="0" smtClean="0">
                    <a:latin typeface="Courier New" pitchFamily="49" charset="0"/>
                    <a:cs typeface="Courier New" pitchFamily="49" charset="0"/>
                  </a:rPr>
                  <a:t>free(50)</a:t>
                </a:r>
                <a:r>
                  <a:rPr lang="en-US" altLang="ko-KR" dirty="0" smtClean="0"/>
                  <a:t>.</a:t>
                </a:r>
              </a:p>
              <a:p>
                <a:pPr lvl="2"/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043608" y="3717032"/>
            <a:ext cx="6696744" cy="648072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Which waiting thread should be woken up?</a:t>
            </a:r>
          </a:p>
        </p:txBody>
      </p:sp>
    </p:spTree>
    <p:extLst>
      <p:ext uri="{BB962C8B-B14F-4D97-AF65-F5344CB8AC3E}">
        <p14:creationId xmlns:p14="http://schemas.microsoft.com/office/powerpoint/2010/main" val="3749542593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Condition Variables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1256561"/>
            <a:ext cx="7632848" cy="31085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*child(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("child\n");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XXX how to indicate we are done?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begin\n");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child,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create child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XXX how to wait for child?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end\n");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55576" y="5045114"/>
            <a:ext cx="7632848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parent: begin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child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parent: end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5576" y="908720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Parent Waiting For Its Child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4674622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What we would like to see here is: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3457150"/>
      </p:ext>
    </p:extLst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Covering Conditions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974333"/>
            <a:ext cx="7632848" cy="52629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how many bytes of the heap are free?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MAX_HEAP_SIZE;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need lock and condition too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allocate(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size)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(&amp;c, 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...;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mem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from heap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-= size;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free(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size)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bytesLeft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+= size;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whom to signal??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173688"/>
      </p:ext>
    </p:extLst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Covering Conditions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Solution (Suggested by Lampson and </a:t>
            </a:r>
            <a:r>
              <a:rPr lang="en-US" altLang="ko-KR" dirty="0" err="1" smtClean="0"/>
              <a:t>Redell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Replace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pthread_cond_signal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dirty="0" smtClean="0"/>
              <a:t>with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pthread_cond_broadcast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pthread_cond_broadcast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2"/>
            <a:r>
              <a:rPr lang="en-US" altLang="ko-KR" dirty="0" smtClean="0"/>
              <a:t>Wake up </a:t>
            </a:r>
            <a:r>
              <a:rPr lang="en-US" altLang="ko-KR" b="1" dirty="0" smtClean="0"/>
              <a:t>all waiting threads.</a:t>
            </a:r>
          </a:p>
          <a:p>
            <a:pPr lvl="2"/>
            <a:r>
              <a:rPr lang="en-US" altLang="ko-KR" u="sng" dirty="0" smtClean="0"/>
              <a:t>Cost</a:t>
            </a:r>
            <a:r>
              <a:rPr lang="en-US" altLang="ko-KR" dirty="0" smtClean="0"/>
              <a:t>: too many threads might be woken.</a:t>
            </a:r>
          </a:p>
          <a:p>
            <a:pPr lvl="2"/>
            <a:r>
              <a:rPr lang="en-US" altLang="ko-KR" dirty="0" smtClean="0"/>
              <a:t>Threads that shouldn’t be awake will simply wake up, re-check the condition, and then go back to sleep.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92011"/>
      </p:ext>
    </p:extLst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</a:t>
            </a:r>
            <a:r>
              <a:rPr lang="en-US" altLang="ko-KR" sz="1600" smtClean="0"/>
              <a:t>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01660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Parent waiting fore child: Spin-based Approach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This is hugely </a:t>
            </a:r>
            <a:r>
              <a:rPr lang="en-US" altLang="ko-KR" u="sng" dirty="0" smtClean="0"/>
              <a:t>inefficient</a:t>
            </a:r>
            <a:r>
              <a:rPr lang="en-US" altLang="ko-KR" dirty="0" smtClean="0"/>
              <a:t> as the parent spins and </a:t>
            </a:r>
            <a:r>
              <a:rPr lang="en-US" altLang="ko-KR" b="1" dirty="0" smtClean="0"/>
              <a:t>wastes CPU time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1124744"/>
            <a:ext cx="7632848" cy="37548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volatile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done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*child(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("child\n");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done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begin\n");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child,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create child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(done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    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spin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end\n");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914730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wait for a condition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Condition variable</a:t>
            </a:r>
          </a:p>
          <a:p>
            <a:pPr lvl="1"/>
            <a:r>
              <a:rPr lang="en-US" altLang="ko-KR" b="1" dirty="0" smtClean="0"/>
              <a:t>Waiting</a:t>
            </a:r>
            <a:r>
              <a:rPr lang="en-US" altLang="ko-KR" dirty="0" smtClean="0"/>
              <a:t> on the condition</a:t>
            </a:r>
          </a:p>
          <a:p>
            <a:pPr lvl="2"/>
            <a:r>
              <a:rPr lang="en-US" altLang="ko-KR" u="sng" dirty="0" smtClean="0"/>
              <a:t>An explicit queue</a:t>
            </a:r>
            <a:r>
              <a:rPr lang="en-US" altLang="ko-KR" dirty="0" smtClean="0"/>
              <a:t> that threads can put themselves on when some state of execution is not as desired.</a:t>
            </a:r>
          </a:p>
          <a:p>
            <a:pPr lvl="1"/>
            <a:r>
              <a:rPr lang="en-US" altLang="ko-KR" b="1" dirty="0" smtClean="0"/>
              <a:t>Signaling</a:t>
            </a:r>
            <a:r>
              <a:rPr lang="en-US" altLang="ko-KR" dirty="0" smtClean="0"/>
              <a:t> on the condition</a:t>
            </a:r>
          </a:p>
          <a:p>
            <a:pPr lvl="2"/>
            <a:r>
              <a:rPr lang="en-US" altLang="ko-KR" dirty="0" smtClean="0"/>
              <a:t>Some other thread, </a:t>
            </a:r>
            <a:r>
              <a:rPr lang="en-US" altLang="ko-KR" i="1" dirty="0" smtClean="0"/>
              <a:t>when it changes said state</a:t>
            </a:r>
            <a:r>
              <a:rPr lang="en-US" altLang="ko-KR" dirty="0" smtClean="0"/>
              <a:t>, can wake one of those waiting threads and allow them to continue.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608115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Definition and Routines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Declare condition variable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Proper initialization is required.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Operation (the POSIX calls)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wait() call takes a </a:t>
            </a:r>
            <a:r>
              <a:rPr lang="en-US" altLang="ko-KR" u="sng" dirty="0" err="1" smtClean="0"/>
              <a:t>mutex</a:t>
            </a:r>
            <a:r>
              <a:rPr lang="en-US" altLang="ko-KR" dirty="0" smtClean="0"/>
              <a:t> as a parameter.</a:t>
            </a:r>
          </a:p>
          <a:p>
            <a:pPr lvl="2"/>
            <a:r>
              <a:rPr lang="en-US" altLang="ko-KR" dirty="0" smtClean="0"/>
              <a:t>The wait() call release the lock and put the calling thread to sleep.</a:t>
            </a:r>
          </a:p>
          <a:p>
            <a:pPr lvl="2"/>
            <a:r>
              <a:rPr lang="en-US" altLang="ko-KR" dirty="0" smtClean="0"/>
              <a:t>When the thread wakes up, it must re-acquire the lock.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1537047"/>
            <a:ext cx="2448272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 c;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55576" y="3625860"/>
            <a:ext cx="7920880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wait()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signal()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197334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Parent waiting for Child: Use a condition variable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974333"/>
            <a:ext cx="7632848" cy="52629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done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 = PTHREAD_MUTEX_INITIALIZER;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 = PTHREAD_COND_INITIALIZER;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thr_exit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done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*child(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("child\n");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thr_exit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(done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(&amp;c, 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475138442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Parent waiting for Child: Use a condition variable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85918" y="908720"/>
            <a:ext cx="7632848" cy="20313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(cont.)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begin\n");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child,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thr_join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("parent: end\n");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318627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Parent waiting for Child: Use a condition variable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1" dirty="0" smtClean="0"/>
              <a:t>Parent:</a:t>
            </a:r>
          </a:p>
          <a:p>
            <a:pPr lvl="1"/>
            <a:r>
              <a:rPr lang="en-US" altLang="ko-KR" sz="1600" dirty="0" smtClean="0"/>
              <a:t>Create the child thread and continues running itself.</a:t>
            </a:r>
          </a:p>
          <a:p>
            <a:pPr lvl="1"/>
            <a:r>
              <a:rPr lang="en-US" altLang="ko-KR" sz="1600" dirty="0" smtClean="0"/>
              <a:t>Call into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thr_join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sz="1600" dirty="0" smtClean="0"/>
              <a:t>to wait for the child thread to complete.</a:t>
            </a:r>
          </a:p>
          <a:p>
            <a:pPr lvl="2"/>
            <a:r>
              <a:rPr lang="en-US" altLang="ko-KR" sz="1400" dirty="0" smtClean="0"/>
              <a:t>Acquire the lock</a:t>
            </a:r>
          </a:p>
          <a:p>
            <a:pPr lvl="2"/>
            <a:r>
              <a:rPr lang="en-US" altLang="ko-KR" sz="1400" dirty="0" smtClean="0"/>
              <a:t>Check if the child is done</a:t>
            </a:r>
          </a:p>
          <a:p>
            <a:pPr lvl="2"/>
            <a:r>
              <a:rPr lang="en-US" altLang="ko-KR" sz="1400" dirty="0" smtClean="0"/>
              <a:t>Put itself to sleep by calling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wait()</a:t>
            </a:r>
          </a:p>
          <a:p>
            <a:pPr lvl="2"/>
            <a:r>
              <a:rPr lang="en-US" altLang="ko-KR" sz="1400" dirty="0" smtClean="0"/>
              <a:t>Release the lock</a:t>
            </a:r>
          </a:p>
          <a:p>
            <a:r>
              <a:rPr lang="en-US" altLang="ko-KR" sz="1800" b="1" dirty="0" smtClean="0"/>
              <a:t>Child:</a:t>
            </a:r>
          </a:p>
          <a:p>
            <a:pPr lvl="1"/>
            <a:r>
              <a:rPr lang="en-US" altLang="ko-KR" sz="1600" dirty="0" smtClean="0"/>
              <a:t>Print the message “child”</a:t>
            </a:r>
          </a:p>
          <a:p>
            <a:pPr lvl="1"/>
            <a:r>
              <a:rPr lang="en-US" altLang="ko-KR" sz="1600" dirty="0" smtClean="0"/>
              <a:t>Call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thr_exit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sz="1600" dirty="0" smtClean="0"/>
              <a:t> to wake the parent thread</a:t>
            </a:r>
          </a:p>
          <a:p>
            <a:pPr lvl="2"/>
            <a:r>
              <a:rPr lang="en-US" altLang="ko-KR" sz="1400" dirty="0"/>
              <a:t>G</a:t>
            </a:r>
            <a:r>
              <a:rPr lang="en-US" altLang="ko-KR" sz="1400" dirty="0" smtClean="0"/>
              <a:t>rab the lock</a:t>
            </a:r>
          </a:p>
          <a:p>
            <a:pPr lvl="2"/>
            <a:r>
              <a:rPr lang="en-US" altLang="ko-KR" sz="1400" dirty="0"/>
              <a:t>S</a:t>
            </a:r>
            <a:r>
              <a:rPr lang="en-US" altLang="ko-KR" sz="1400" dirty="0" smtClean="0"/>
              <a:t>et the state variable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pPr lvl="2"/>
            <a:r>
              <a:rPr lang="en-US" altLang="ko-KR" sz="1400" dirty="0" smtClean="0"/>
              <a:t>Signal the parent thus waking it.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66404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101589</TotalTime>
  <Words>1486</Words>
  <Application>Microsoft Office PowerPoint</Application>
  <PresentationFormat>화면 슬라이드 쇼(4:3)</PresentationFormat>
  <Paragraphs>775</Paragraphs>
  <Slides>32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43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Cambria Math</vt:lpstr>
      <vt:lpstr>Courier New</vt:lpstr>
      <vt:lpstr>Wingdings</vt:lpstr>
      <vt:lpstr>양식_공청회_발표자료-총괄-양식</vt:lpstr>
      <vt:lpstr>PowerPoint 프레젠테이션</vt:lpstr>
      <vt:lpstr>Condition Variables</vt:lpstr>
      <vt:lpstr>Condition Variables (Cont.)</vt:lpstr>
      <vt:lpstr>Parent waiting fore child: Spin-based Approach</vt:lpstr>
      <vt:lpstr>How to wait for a condition</vt:lpstr>
      <vt:lpstr>Definition and Routines</vt:lpstr>
      <vt:lpstr>Parent waiting for Child: Use a condition variable</vt:lpstr>
      <vt:lpstr>Parent waiting for Child: Use a condition variable</vt:lpstr>
      <vt:lpstr>Parent waiting for Child: Use a condition variable</vt:lpstr>
      <vt:lpstr>The importance of the state variable done</vt:lpstr>
      <vt:lpstr>Another poor implementation</vt:lpstr>
      <vt:lpstr>The Producer / Consumer (Bound Buffer) Problem</vt:lpstr>
      <vt:lpstr>Bounded buffer</vt:lpstr>
      <vt:lpstr>The Put and Get Routines (Version 1)</vt:lpstr>
      <vt:lpstr>Producer/Consumer Threads (Version 1)</vt:lpstr>
      <vt:lpstr>Producer/Consumer: Single CV and If Statement</vt:lpstr>
      <vt:lpstr>Producer/Consumer: Single CV and If Statement</vt:lpstr>
      <vt:lpstr>Thread Trace: Broken Solution (Version 1)</vt:lpstr>
      <vt:lpstr>Thread Trace: Broken Solution (Version 1)</vt:lpstr>
      <vt:lpstr>Producer/Consumer: Single CV and While</vt:lpstr>
      <vt:lpstr>Producer/Consumer: Single CV and While</vt:lpstr>
      <vt:lpstr>Thread Trace: Broken Solution (Version 2)</vt:lpstr>
      <vt:lpstr>Thread Trace: Broken Solution (Version 2) (Cont.)</vt:lpstr>
      <vt:lpstr>The single Buffer Producer/Consumer Solution</vt:lpstr>
      <vt:lpstr>The single Buffer Producer/Consumer Solution</vt:lpstr>
      <vt:lpstr>The Final Producer/Consumer Solution</vt:lpstr>
      <vt:lpstr>The Final Producer/Consumer Solution (Cont.)</vt:lpstr>
      <vt:lpstr>The Final Producer/Consumer Solution (Cont.)</vt:lpstr>
      <vt:lpstr>Covering Conditions</vt:lpstr>
      <vt:lpstr>Covering Conditions (Cont.)</vt:lpstr>
      <vt:lpstr>Covering Conditions (Cont.)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4016</cp:revision>
  <cp:lastPrinted>2015-03-03T01:48:46Z</cp:lastPrinted>
  <dcterms:created xsi:type="dcterms:W3CDTF">2011-05-01T06:09:10Z</dcterms:created>
  <dcterms:modified xsi:type="dcterms:W3CDTF">2016-03-07T09:07:47Z</dcterms:modified>
</cp:coreProperties>
</file>