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im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6699FF"/>
    <a:srgbClr val="FF66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361" autoAdjust="0"/>
    <p:restoredTop sz="91841" autoAdjust="0"/>
  </p:normalViewPr>
  <p:slideViewPr>
    <p:cSldViewPr>
      <p:cViewPr varScale="1">
        <p:scale>
          <a:sx n="116" d="100"/>
          <a:sy n="116" d="100"/>
        </p:scale>
        <p:origin x="108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66312"/>
    </p:cViewPr>
  </p:sorterViewPr>
  <p:notesViewPr>
    <p:cSldViewPr>
      <p:cViewPr varScale="1">
        <p:scale>
          <a:sx n="92" d="100"/>
          <a:sy n="92" d="100"/>
        </p:scale>
        <p:origin x="-3540" y="-96"/>
      </p:cViewPr>
      <p:guideLst>
        <p:guide orient="horz" pos="2880"/>
        <p:guide pos="2160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50F0499-AE52-4672-879B-3107B2FC2A9F}" type="datetimeFigureOut">
              <a:rPr lang="ko-KR" altLang="en-US" smtClean="0"/>
              <a:t>2016-03-07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E9CED1A8-8C93-4BD0-9402-1D92621696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5232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ED1A8-8C93-4BD0-9402-1D92621696DA}" type="slidenum">
              <a:rPr lang="ko-KR" altLang="en-US" smtClean="0"/>
              <a:t>32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1665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부제목 2"/>
          <p:cNvSpPr>
            <a:spLocks noGrp="1"/>
          </p:cNvSpPr>
          <p:nvPr>
            <p:ph type="subTitle" idx="1"/>
          </p:nvPr>
        </p:nvSpPr>
        <p:spPr>
          <a:xfrm>
            <a:off x="251520" y="78531"/>
            <a:ext cx="8640960" cy="576065"/>
          </a:xfrm>
        </p:spPr>
        <p:txBody>
          <a:bodyPr anchor="ctr"/>
          <a:lstStyle>
            <a:lvl1pPr marL="0" indent="0" algn="ctr" rtl="0" fontAlgn="base" latinLnBrk="1">
              <a:spcBef>
                <a:spcPct val="0"/>
              </a:spcBef>
              <a:spcAft>
                <a:spcPct val="0"/>
              </a:spcAft>
              <a:buNone/>
              <a:defRPr kumimoji="1" lang="ko-KR" altLang="en-US" sz="2400" b="1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19" name="제목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542033"/>
          </a:xfrm>
          <a:effectLst>
            <a:outerShdw dist="17780" dir="2700000" algn="ctr" rotWithShape="0">
              <a:srgbClr val="000000"/>
            </a:outerShdw>
          </a:effectLst>
        </p:spPr>
        <p:txBody>
          <a:bodyPr/>
          <a:lstStyle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lang="ko-KR" altLang="en-US" sz="4400" b="1" kern="1200" dirty="0">
                <a:solidFill>
                  <a:schemeClr val="tx2">
                    <a:lumMod val="75000"/>
                  </a:schemeClr>
                </a:solidFill>
                <a:latin typeface="Adobe 고딕 Std B" pitchFamily="34" charset="-127"/>
                <a:ea typeface="Adobe 고딕 Std B" pitchFamily="34" charset="-127"/>
                <a:cs typeface="Adobe Arabic" pitchFamily="18" charset="-78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24" name="TextBox 23"/>
          <p:cNvSpPr txBox="1"/>
          <p:nvPr userDrawn="1"/>
        </p:nvSpPr>
        <p:spPr>
          <a:xfrm>
            <a:off x="1026585" y="3789040"/>
            <a:ext cx="700309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2000" b="1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Arial Bold" pitchFamily="34" charset="0"/>
              </a:rPr>
              <a:t>Hanyang</a:t>
            </a:r>
            <a:r>
              <a:rPr kumimoji="1" lang="en-US" altLang="ko-KR" sz="20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Arial Bold" pitchFamily="34" charset="0"/>
              </a:rPr>
              <a:t> University</a:t>
            </a:r>
          </a:p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16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Embedded Software Systems Lab.</a:t>
            </a:r>
          </a:p>
        </p:txBody>
      </p:sp>
      <p:pic>
        <p:nvPicPr>
          <p:cNvPr id="26" name="그림 2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336" y="4608512"/>
            <a:ext cx="1268760" cy="1268760"/>
          </a:xfrm>
          <a:prstGeom prst="rect">
            <a:avLst/>
          </a:prstGeom>
        </p:spPr>
      </p:pic>
      <p:grpSp>
        <p:nvGrpSpPr>
          <p:cNvPr id="36" name="그룹 35"/>
          <p:cNvGrpSpPr/>
          <p:nvPr userDrawn="1"/>
        </p:nvGrpSpPr>
        <p:grpSpPr>
          <a:xfrm>
            <a:off x="-3579" y="3573016"/>
            <a:ext cx="9147579" cy="64193"/>
            <a:chOff x="-3579" y="3356992"/>
            <a:chExt cx="9147579" cy="64193"/>
          </a:xfrm>
        </p:grpSpPr>
        <p:cxnSp>
          <p:nvCxnSpPr>
            <p:cNvPr id="31" name="직선 연결선 30"/>
            <p:cNvCxnSpPr/>
            <p:nvPr userDrawn="1"/>
          </p:nvCxnSpPr>
          <p:spPr>
            <a:xfrm>
              <a:off x="0" y="3356992"/>
              <a:ext cx="9144000" cy="0"/>
            </a:xfrm>
            <a:prstGeom prst="line">
              <a:avLst/>
            </a:prstGeom>
            <a:ln w="63500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 userDrawn="1"/>
          </p:nvCxnSpPr>
          <p:spPr>
            <a:xfrm>
              <a:off x="-3579" y="3421185"/>
              <a:ext cx="9144000" cy="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 userDrawn="1"/>
        </p:nvSpPr>
        <p:spPr>
          <a:xfrm>
            <a:off x="3851920" y="6042774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1600" b="1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Youjip</a:t>
            </a:r>
            <a:r>
              <a:rPr kumimoji="1" lang="en-US" altLang="ko-KR" sz="1600" b="1" baseline="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Won</a:t>
            </a:r>
            <a:endParaRPr kumimoji="1" lang="en-US" altLang="ko-KR" sz="1600" b="1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957346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5501258"/>
          </a:xfrm>
        </p:spPr>
        <p:txBody>
          <a:bodyPr/>
          <a:lstStyle>
            <a:lvl1pPr>
              <a:lnSpc>
                <a:spcPct val="150000"/>
              </a:lnSpc>
              <a:buClr>
                <a:srgbClr val="002060"/>
              </a:buClr>
              <a:defRPr sz="2000" b="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>
                <a:srgbClr val="002060"/>
              </a:buClr>
              <a:defRPr sz="18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>
                <a:srgbClr val="002060"/>
              </a:buClr>
              <a:defRPr sz="1600">
                <a:solidFill>
                  <a:schemeClr val="tx1"/>
                </a:solidFill>
              </a:defRPr>
            </a:lvl3pPr>
            <a:lvl4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4pPr>
            <a:lvl5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4313" y="6559550"/>
            <a:ext cx="1285875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E8C6D910-037F-4656-AB2E-3ABED57A0E2F}" type="datetime1">
              <a:rPr lang="ko-KR" altLang="en-US" smtClean="0">
                <a:solidFill>
                  <a:srgbClr val="1F497D">
                    <a:lumMod val="50000"/>
                  </a:srgbClr>
                </a:solidFill>
              </a:rPr>
              <a:t>2016-03-07</a:t>
            </a:fld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pic>
        <p:nvPicPr>
          <p:cNvPr id="8" name="Picture 2" descr="http://esos.hanyang.ac.kr/img/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8" y="6572318"/>
            <a:ext cx="2931253" cy="26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173539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214313" y="4429125"/>
            <a:ext cx="8786812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91994" y="2906713"/>
            <a:ext cx="8072494" cy="1500187"/>
          </a:xfrm>
        </p:spPr>
        <p:txBody>
          <a:bodyPr anchor="b"/>
          <a:lstStyle>
            <a:lvl1pPr marL="0" indent="0" algn="r">
              <a:buNone/>
              <a:defRPr sz="32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4313" y="6559550"/>
            <a:ext cx="1285875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CA7AEEF7-B9DB-4C2D-BFE1-1DE3CE55010C}" type="datetime1">
              <a:rPr lang="ko-KR" altLang="en-US" smtClean="0">
                <a:solidFill>
                  <a:srgbClr val="1F497D">
                    <a:lumMod val="50000"/>
                  </a:srgbClr>
                </a:solidFill>
              </a:rPr>
              <a:t>2016-03-07</a:t>
            </a:fld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pic>
        <p:nvPicPr>
          <p:cNvPr id="16" name="Picture 2" descr="http://esos.hanyang.ac.kr/img/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8" y="6572318"/>
            <a:ext cx="2931253" cy="26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530500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 userDrawn="1"/>
        </p:nvSpPr>
        <p:spPr>
          <a:xfrm>
            <a:off x="0" y="-611"/>
            <a:ext cx="9144000" cy="706619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55563"/>
            <a:ext cx="878681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제목 스타일 편집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313" y="1000125"/>
            <a:ext cx="8786812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4313" y="6562725"/>
            <a:ext cx="12858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0A0482-F549-4818-AE46-72CF51F49FBD}" type="datetime1">
              <a:rPr kumimoji="1" lang="ko-KR" altLang="en-US" smtClean="0">
                <a:solidFill>
                  <a:srgbClr val="1F497D">
                    <a:lumMod val="50000"/>
                  </a:srgbClr>
                </a:solidFill>
              </a:rPr>
              <a:t>2016-03-07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0938" y="6562725"/>
            <a:ext cx="1071562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A0C360-F875-469D-A977-82806D0D3C5E}" type="slidenum">
              <a:rPr kumimoji="1" lang="en-US" altLang="ko-KR">
                <a:solidFill>
                  <a:srgbClr val="1F497D">
                    <a:lumMod val="5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59550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1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mtClean="0">
                <a:solidFill>
                  <a:prstClr val="black"/>
                </a:solidFill>
              </a:rPr>
              <a:t>Youjip Won</a:t>
            </a:r>
            <a:endParaRPr kumimoji="1" lang="ko-KR" altLang="en-US">
              <a:solidFill>
                <a:prstClr val="black"/>
              </a:solidFill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0" y="706008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91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ransition>
    <p:zoom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"/>
        <a:defRPr kumimoji="1" sz="2000">
          <a:solidFill>
            <a:srgbClr val="10253F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007E3C"/>
        </a:buClr>
        <a:buSzPct val="100000"/>
        <a:buFont typeface="Wingdings" pitchFamily="2" charset="2"/>
        <a:buChar char=""/>
        <a:defRPr kumimoji="1">
          <a:solidFill>
            <a:srgbClr val="10253F"/>
          </a:solidFill>
          <a:latin typeface="맑은 고딕" pitchFamily="50" charset="-127"/>
          <a:ea typeface="맑은 고딕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"/>
        <a:defRPr kumimoji="1" sz="1600">
          <a:solidFill>
            <a:srgbClr val="10253F"/>
          </a:solidFill>
          <a:latin typeface="맑은 고딕" pitchFamily="50" charset="-127"/>
          <a:ea typeface="맑은 고딕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B03C"/>
        </a:buClr>
        <a:buSzPct val="65000"/>
        <a:buFont typeface="Wingdings" pitchFamily="2" charset="2"/>
        <a:buChar char="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Font typeface="Wingdings" pitchFamily="2" charset="2"/>
        <a:buChar char="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30. Condition Variables</a:t>
            </a:r>
          </a:p>
          <a:p>
            <a:pPr lvl="0"/>
            <a:r>
              <a:rPr lang="en-US" altLang="ko-KR" sz="1600" dirty="0">
                <a:solidFill>
                  <a:srgbClr val="1F497D">
                    <a:lumMod val="50000"/>
                  </a:srgbClr>
                </a:solidFill>
              </a:rPr>
              <a:t>Operating System: Three Easy </a:t>
            </a:r>
            <a:r>
              <a:rPr lang="en-US" altLang="ko-KR" sz="1600" dirty="0" smtClean="0">
                <a:solidFill>
                  <a:srgbClr val="1F497D">
                    <a:lumMod val="50000"/>
                  </a:srgbClr>
                </a:solidFill>
              </a:rPr>
              <a:t>Pieces</a:t>
            </a:r>
            <a:endParaRPr lang="ko-KR" altLang="en-US" sz="16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69905"/>
      </p:ext>
    </p:extLst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importance of the state variable 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done</a:t>
            </a:r>
            <a:endParaRPr lang="ko-KR" alt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Imagine the case where the </a:t>
            </a:r>
            <a:r>
              <a:rPr lang="en-US" altLang="ko-KR" i="1" dirty="0" smtClean="0"/>
              <a:t>child runs immediately</a:t>
            </a:r>
            <a:r>
              <a:rPr lang="en-US" altLang="ko-KR" dirty="0" smtClean="0"/>
              <a:t>.</a:t>
            </a:r>
          </a:p>
          <a:p>
            <a:pPr lvl="2"/>
            <a:r>
              <a:rPr lang="en-US" altLang="ko-KR" dirty="0" smtClean="0"/>
              <a:t>The child will signal, but there is </a:t>
            </a:r>
            <a:r>
              <a:rPr lang="en-US" altLang="ko-KR" u="sng" dirty="0" smtClean="0"/>
              <a:t>no thread asleep</a:t>
            </a:r>
            <a:r>
              <a:rPr lang="en-US" altLang="ko-KR" dirty="0" smtClean="0"/>
              <a:t> on the condition.</a:t>
            </a:r>
          </a:p>
          <a:p>
            <a:pPr lvl="2"/>
            <a:r>
              <a:rPr lang="en-US" altLang="ko-KR" dirty="0" smtClean="0"/>
              <a:t>When the parent runs, it will call wait and be stuck.</a:t>
            </a:r>
          </a:p>
          <a:p>
            <a:pPr lvl="2"/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No thread will ever wake it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10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85918" y="1019050"/>
            <a:ext cx="7632848" cy="246221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i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 </a:t>
            </a:r>
            <a:r>
              <a:rPr lang="en-US" altLang="ko-KR" sz="1400" i="1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i="1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 </a:t>
            </a:r>
            <a:r>
              <a:rPr lang="en-US" altLang="ko-KR" sz="1400" i="1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thr_exit</a:t>
            </a:r>
            <a:r>
              <a:rPr lang="en-US" altLang="ko-KR" sz="1400" i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 {</a:t>
            </a:r>
          </a:p>
          <a:p>
            <a:r>
              <a:rPr lang="en-US" altLang="ko-KR" sz="1400" i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 </a:t>
            </a:r>
            <a:r>
              <a:rPr lang="en-US" altLang="ko-KR" sz="1400" i="1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i="1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400" i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(&amp;m);</a:t>
            </a:r>
          </a:p>
          <a:p>
            <a:r>
              <a:rPr lang="en-US" altLang="ko-KR" sz="1400" i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 </a:t>
            </a:r>
            <a:r>
              <a:rPr lang="en-US" altLang="ko-KR" sz="1400" i="1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i="1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Pthread_cond_signal</a:t>
            </a:r>
            <a:r>
              <a:rPr lang="en-US" altLang="ko-KR" sz="1400" i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(&amp;c);</a:t>
            </a:r>
          </a:p>
          <a:p>
            <a:r>
              <a:rPr lang="en-US" altLang="ko-KR" sz="1400" i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 </a:t>
            </a:r>
            <a:r>
              <a:rPr lang="en-US" altLang="ko-KR" sz="1400" i="1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i="1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Pthread_mutex_unlock</a:t>
            </a:r>
            <a:r>
              <a:rPr lang="en-US" altLang="ko-KR" sz="1400" i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(&amp;m);</a:t>
            </a:r>
          </a:p>
          <a:p>
            <a:r>
              <a:rPr lang="en-US" altLang="ko-KR" sz="1400" i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5 </a:t>
            </a:r>
            <a:r>
              <a:rPr lang="en-US" altLang="ko-KR" sz="1400" i="1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}</a:t>
            </a:r>
            <a:endParaRPr lang="en-US" altLang="ko-KR" sz="1400" i="1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i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6</a:t>
            </a:r>
          </a:p>
          <a:p>
            <a:r>
              <a:rPr lang="en-US" altLang="ko-KR" sz="1400" i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7 </a:t>
            </a:r>
            <a:r>
              <a:rPr lang="en-US" altLang="ko-KR" sz="1400" i="1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i="1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i="1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i="1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thr_join</a:t>
            </a:r>
            <a:r>
              <a:rPr lang="en-US" altLang="ko-KR" sz="1400" i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 {</a:t>
            </a:r>
          </a:p>
          <a:p>
            <a:r>
              <a:rPr lang="en-US" altLang="ko-KR" sz="1400" i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8 </a:t>
            </a:r>
            <a:r>
              <a:rPr lang="en-US" altLang="ko-KR" sz="1400" i="1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i="1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400" i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(&amp;m);</a:t>
            </a:r>
          </a:p>
          <a:p>
            <a:r>
              <a:rPr lang="en-US" altLang="ko-KR" sz="1400" i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9 </a:t>
            </a:r>
            <a:r>
              <a:rPr lang="en-US" altLang="ko-KR" sz="1400" i="1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i="1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Pthread_cond_wait</a:t>
            </a:r>
            <a:r>
              <a:rPr lang="en-US" altLang="ko-KR" sz="1400" i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(&amp;c, &amp;m);</a:t>
            </a:r>
          </a:p>
          <a:p>
            <a:r>
              <a:rPr lang="en-US" altLang="ko-KR" sz="1400" i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10 </a:t>
            </a:r>
            <a:r>
              <a:rPr lang="en-US" altLang="ko-KR" sz="1400" i="1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i="1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Pthread_mutex_unlock</a:t>
            </a:r>
            <a:r>
              <a:rPr lang="en-US" altLang="ko-KR" sz="1400" i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(&amp;m);</a:t>
            </a:r>
          </a:p>
          <a:p>
            <a:r>
              <a:rPr lang="en-US" altLang="ko-KR" sz="1400" i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11 </a:t>
            </a:r>
            <a:r>
              <a:rPr lang="en-US" altLang="ko-KR" sz="1400" i="1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608" y="3481263"/>
            <a:ext cx="6912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thr_exit</a:t>
            </a:r>
            <a:r>
              <a:rPr lang="en-US" altLang="ko-KR" sz="1400" b="1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 </a:t>
            </a:r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and </a:t>
            </a:r>
            <a:r>
              <a:rPr lang="en-US" altLang="ko-KR" sz="1400" b="1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thr_join</a:t>
            </a:r>
            <a:r>
              <a:rPr lang="en-US" altLang="ko-KR" sz="1400" b="1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 </a:t>
            </a:r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without variable </a:t>
            </a:r>
            <a:r>
              <a:rPr lang="en-US" altLang="ko-KR" sz="1400" b="1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done</a:t>
            </a:r>
            <a:endParaRPr lang="ko-KR" altLang="en-US" sz="1400" b="1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566984"/>
      </p:ext>
    </p:extLst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Another poor implementation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3068960"/>
            <a:ext cx="8786812" cy="3312368"/>
          </a:xfrm>
        </p:spPr>
        <p:txBody>
          <a:bodyPr/>
          <a:lstStyle/>
          <a:p>
            <a:pPr lvl="1"/>
            <a:r>
              <a:rPr lang="en-US" altLang="ko-KR" dirty="0" smtClean="0"/>
              <a:t>The issue here is a subtle </a:t>
            </a:r>
            <a:r>
              <a:rPr lang="en-US" altLang="ko-KR" b="1" dirty="0" smtClean="0"/>
              <a:t>race condition</a:t>
            </a:r>
            <a:r>
              <a:rPr lang="en-US" altLang="ko-KR" dirty="0" smtClean="0"/>
              <a:t>.</a:t>
            </a:r>
          </a:p>
          <a:p>
            <a:pPr lvl="2"/>
            <a:r>
              <a:rPr lang="en-US" altLang="ko-KR" dirty="0" smtClean="0"/>
              <a:t>The parent calls 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thr_join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().</a:t>
            </a:r>
            <a:endParaRPr lang="en-US" altLang="ko-KR" dirty="0" smtClean="0"/>
          </a:p>
          <a:p>
            <a:pPr lvl="3"/>
            <a:r>
              <a:rPr lang="en-US" altLang="ko-KR" dirty="0" smtClean="0"/>
              <a:t>The parent checks the value of 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done</a:t>
            </a:r>
            <a:r>
              <a:rPr lang="en-US" altLang="ko-KR" dirty="0" smtClean="0"/>
              <a:t>.</a:t>
            </a:r>
          </a:p>
          <a:p>
            <a:pPr lvl="3"/>
            <a:r>
              <a:rPr lang="en-US" altLang="ko-KR" dirty="0" smtClean="0"/>
              <a:t>It will see that it is 0 and try to go to sleep.</a:t>
            </a:r>
          </a:p>
          <a:p>
            <a:pPr lvl="3"/>
            <a:r>
              <a:rPr lang="en-US" altLang="ko-KR" i="1" dirty="0" smtClean="0"/>
              <a:t>Just before </a:t>
            </a:r>
            <a:r>
              <a:rPr lang="en-US" altLang="ko-KR" dirty="0" smtClean="0"/>
              <a:t>it calls wait to go to sleep, the parent is </a:t>
            </a:r>
            <a:r>
              <a:rPr lang="en-US" altLang="ko-KR" u="sng" dirty="0" smtClean="0"/>
              <a:t>interrupted</a:t>
            </a:r>
            <a:r>
              <a:rPr lang="en-US" altLang="ko-KR" dirty="0" smtClean="0"/>
              <a:t> and the child runs.</a:t>
            </a:r>
          </a:p>
          <a:p>
            <a:pPr lvl="2"/>
            <a:r>
              <a:rPr lang="en-US" altLang="ko-KR" dirty="0" smtClean="0"/>
              <a:t>The child changes the state variable 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done</a:t>
            </a:r>
            <a:r>
              <a:rPr lang="en-US" altLang="ko-KR" dirty="0" smtClean="0"/>
              <a:t> to 1 and signals.</a:t>
            </a:r>
          </a:p>
          <a:p>
            <a:pPr lvl="3"/>
            <a:r>
              <a:rPr lang="en-US" altLang="ko-KR" dirty="0" smtClean="0"/>
              <a:t>But no thread is waiting and thus no thread is woken.</a:t>
            </a:r>
          </a:p>
          <a:p>
            <a:pPr lvl="3"/>
            <a:r>
              <a:rPr lang="en-US" altLang="ko-KR" dirty="0" smtClean="0"/>
              <a:t>When the parent runs again, it sleeps forever.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11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85918" y="965627"/>
            <a:ext cx="7632848" cy="20313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thr_exit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done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Pthread_cond_signal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(&amp;c);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5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6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thr_join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7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if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(done ==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8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Pthread_cond_wait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(&amp;c);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9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627064"/>
      </p:ext>
    </p:extLst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Producer / Consumer (Bound Buffer) Problem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Producer</a:t>
            </a:r>
          </a:p>
          <a:p>
            <a:pPr lvl="1"/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Produce</a:t>
            </a:r>
            <a:r>
              <a:rPr lang="en-US" altLang="ko-KR" dirty="0" smtClean="0"/>
              <a:t> data items</a:t>
            </a:r>
          </a:p>
          <a:p>
            <a:pPr lvl="1"/>
            <a:r>
              <a:rPr lang="en-US" altLang="ko-KR" dirty="0" smtClean="0"/>
              <a:t>Wish to place data items in a buffer</a:t>
            </a:r>
          </a:p>
          <a:p>
            <a:pPr lvl="1"/>
            <a:endParaRPr lang="en-US" altLang="ko-KR" dirty="0"/>
          </a:p>
          <a:p>
            <a:r>
              <a:rPr lang="en-US" altLang="ko-KR" b="1" dirty="0" smtClean="0"/>
              <a:t>Consumer</a:t>
            </a:r>
          </a:p>
          <a:p>
            <a:pPr lvl="1"/>
            <a:r>
              <a:rPr lang="en-US" altLang="ko-KR" dirty="0" smtClean="0"/>
              <a:t>Grab data items out of the buffer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consume</a:t>
            </a:r>
            <a:r>
              <a:rPr lang="en-US" altLang="ko-KR" dirty="0" smtClean="0"/>
              <a:t> them in some way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Example:</a:t>
            </a:r>
            <a:r>
              <a:rPr lang="en-US" altLang="ko-KR" b="1" dirty="0" smtClean="0"/>
              <a:t> </a:t>
            </a:r>
            <a:r>
              <a:rPr lang="en-US" altLang="ko-KR" dirty="0" smtClean="0"/>
              <a:t>Multi-threaded web server</a:t>
            </a:r>
          </a:p>
          <a:p>
            <a:pPr lvl="1"/>
            <a:r>
              <a:rPr lang="en-US" altLang="ko-KR" i="1" dirty="0" smtClean="0"/>
              <a:t>A producer </a:t>
            </a:r>
            <a:r>
              <a:rPr lang="en-US" altLang="ko-KR" dirty="0" smtClean="0"/>
              <a:t>puts HTTP requests in to a work queue</a:t>
            </a:r>
          </a:p>
          <a:p>
            <a:pPr lvl="1"/>
            <a:r>
              <a:rPr lang="en-US" altLang="ko-KR" i="1" dirty="0" smtClean="0"/>
              <a:t>Consumer threads </a:t>
            </a:r>
            <a:r>
              <a:rPr lang="en-US" altLang="ko-KR" dirty="0" smtClean="0"/>
              <a:t>take requests out of this queue and process them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12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227550"/>
      </p:ext>
    </p:extLst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Bounded buffer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 bounded buffer is used when you </a:t>
            </a:r>
            <a:r>
              <a:rPr lang="en-US" altLang="ko-KR" u="sng" dirty="0" smtClean="0"/>
              <a:t>pipe the output</a:t>
            </a:r>
            <a:r>
              <a:rPr lang="en-US" altLang="ko-KR" dirty="0" smtClean="0"/>
              <a:t> of one program into another.</a:t>
            </a:r>
          </a:p>
          <a:p>
            <a:pPr lvl="1"/>
            <a:r>
              <a:rPr lang="en-US" altLang="ko-KR" dirty="0" smtClean="0"/>
              <a:t>Example: 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grep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 foo file.txt | 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wc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 –l</a:t>
            </a:r>
          </a:p>
          <a:p>
            <a:pPr lvl="2"/>
            <a:r>
              <a:rPr lang="en-US" altLang="ko-KR" dirty="0" smtClean="0">
                <a:cs typeface="Courier New" pitchFamily="49" charset="0"/>
              </a:rPr>
              <a:t>The 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grep</a:t>
            </a:r>
            <a:r>
              <a:rPr lang="en-US" altLang="ko-KR" dirty="0" smtClean="0"/>
              <a:t> process is the producer.</a:t>
            </a:r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 err="1" smtClean="0"/>
              <a:t>wc</a:t>
            </a:r>
            <a:r>
              <a:rPr lang="en-US" altLang="ko-KR" dirty="0" smtClean="0"/>
              <a:t> process is the consumer.</a:t>
            </a:r>
          </a:p>
          <a:p>
            <a:pPr lvl="2"/>
            <a:r>
              <a:rPr lang="en-US" altLang="ko-KR" dirty="0" smtClean="0"/>
              <a:t>Between them is an in-kernel </a:t>
            </a:r>
            <a:r>
              <a:rPr lang="en-US" altLang="ko-KR" u="sng" dirty="0" smtClean="0"/>
              <a:t>bounded buffer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Bounded buffer is Shared resource 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en-US" altLang="ko-KR" b="1" dirty="0" smtClean="0"/>
              <a:t>Synchronized access </a:t>
            </a:r>
            <a:r>
              <a:rPr lang="en-US" altLang="ko-KR" dirty="0" smtClean="0"/>
              <a:t>is required.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13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782284"/>
      </p:ext>
    </p:extLst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Put and Get Routines (Version 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r>
              <a:rPr lang="en-US" altLang="ko-KR" dirty="0" smtClean="0"/>
              <a:t>Only put data into the buffer when 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count</a:t>
            </a:r>
            <a:r>
              <a:rPr lang="en-US" altLang="ko-KR" dirty="0" smtClean="0"/>
              <a:t> is zero.</a:t>
            </a:r>
          </a:p>
          <a:p>
            <a:pPr lvl="2"/>
            <a:r>
              <a:rPr lang="en-US" altLang="ko-KR" dirty="0" smtClean="0"/>
              <a:t>i.e., when the buffer is </a:t>
            </a:r>
            <a:r>
              <a:rPr lang="en-US" altLang="ko-KR" i="1" dirty="0" smtClean="0"/>
              <a:t>empty</a:t>
            </a:r>
            <a:r>
              <a:rPr lang="en-US" altLang="ko-KR" dirty="0"/>
              <a:t>.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Only get data from the buffer when 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count</a:t>
            </a:r>
            <a:r>
              <a:rPr lang="en-US" altLang="ko-KR" dirty="0" smtClean="0"/>
              <a:t> is one.</a:t>
            </a:r>
          </a:p>
          <a:p>
            <a:pPr lvl="2"/>
            <a:r>
              <a:rPr lang="en-US" altLang="ko-KR" dirty="0" smtClean="0"/>
              <a:t>i.e., when the buffer is </a:t>
            </a:r>
            <a:r>
              <a:rPr lang="en-US" altLang="ko-KR" i="1" dirty="0" smtClean="0"/>
              <a:t>full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14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85918" y="1040537"/>
            <a:ext cx="7632848" cy="310854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buffer;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count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initially, empty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put(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value)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5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assert(count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==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6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count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7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buffer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= value;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8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9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10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get()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11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assert(count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==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12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count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13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buffer;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14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459627"/>
      </p:ext>
    </p:extLst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Producer/Consumer Threads (Version 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r>
              <a:rPr lang="en-US" altLang="ko-KR" b="1" dirty="0" smtClean="0"/>
              <a:t>Producer</a:t>
            </a:r>
            <a:r>
              <a:rPr lang="en-US" altLang="ko-KR" dirty="0" smtClean="0"/>
              <a:t> puts an integer into the shared buffer loops number of times.</a:t>
            </a:r>
          </a:p>
          <a:p>
            <a:pPr lvl="1"/>
            <a:r>
              <a:rPr lang="en-US" altLang="ko-KR" b="1" dirty="0" smtClean="0"/>
              <a:t>Consumer</a:t>
            </a:r>
            <a:r>
              <a:rPr lang="en-US" altLang="ko-KR" dirty="0" smtClean="0"/>
              <a:t> gets the data out of that shared buffer.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15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85918" y="932815"/>
            <a:ext cx="7632848" cy="33239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*producer(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loops = (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for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&lt; loops;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++)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5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	put(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6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7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8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9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*consumer(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10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11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while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12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	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tmp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get();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13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("%d\n",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tmp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14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15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227233"/>
      </p:ext>
    </p:extLst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Producer/Consumer: Single CV and If Statement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 single condition variable 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cond</a:t>
            </a:r>
            <a:r>
              <a:rPr lang="en-US" altLang="ko-KR" dirty="0" smtClean="0"/>
              <a:t> and associated lock 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mutex</a:t>
            </a:r>
            <a:endParaRPr lang="en-US" altLang="ko-KR" dirty="0" smtClean="0">
              <a:latin typeface="Courier New" pitchFamily="49" charset="0"/>
              <a:cs typeface="Courier New" pitchFamily="49" charset="0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16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755576" y="1619503"/>
            <a:ext cx="7632848" cy="418576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cond_t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cond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mutex_t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*producer(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5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6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for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&lt; loops;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++)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7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p1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8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    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if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(count ==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	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p2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9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Pthread_cond_wait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cond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p3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10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    put(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 				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p4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11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Pthread_cond_signal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cond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p5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12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Pthread_mutex_unlock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p6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13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14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15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16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*consumer(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17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18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for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&lt; loops;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++)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19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c1</a:t>
            </a:r>
          </a:p>
        </p:txBody>
      </p:sp>
    </p:spTree>
    <p:extLst>
      <p:ext uri="{BB962C8B-B14F-4D97-AF65-F5344CB8AC3E}">
        <p14:creationId xmlns:p14="http://schemas.microsoft.com/office/powerpoint/2010/main" val="551427835"/>
      </p:ext>
    </p:extLst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Producer/Consumer: Single CV and If Statement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p1-p3: A producer waits for the buffer to be empty.</a:t>
            </a:r>
          </a:p>
          <a:p>
            <a:pPr lvl="1"/>
            <a:r>
              <a:rPr lang="en-US" altLang="ko-KR" dirty="0" smtClean="0"/>
              <a:t>c1-c3: A consumer waits for the buffer to be full.</a:t>
            </a:r>
          </a:p>
          <a:p>
            <a:pPr lvl="1"/>
            <a:r>
              <a:rPr lang="en-US" altLang="ko-KR" dirty="0" smtClean="0"/>
              <a:t>With just </a:t>
            </a:r>
            <a:r>
              <a:rPr lang="en-US" altLang="ko-KR" i="1" dirty="0" smtClean="0"/>
              <a:t>a single producer </a:t>
            </a:r>
            <a:r>
              <a:rPr lang="en-US" altLang="ko-KR" dirty="0" smtClean="0"/>
              <a:t>and </a:t>
            </a:r>
            <a:r>
              <a:rPr lang="en-US" altLang="ko-KR" i="1" dirty="0" smtClean="0"/>
              <a:t>a single consumer</a:t>
            </a:r>
            <a:r>
              <a:rPr lang="en-US" altLang="ko-KR" dirty="0" smtClean="0"/>
              <a:t>, the code works.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17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755576" y="1037054"/>
            <a:ext cx="7632848" cy="181588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20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    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if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(count ==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	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c2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21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Pthread_cond_wait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cond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c3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22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    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tmp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get();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	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c4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23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Pthread_cond_signal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cond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c5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24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Pthread_mutex_unlock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c6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25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("%d\n",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tmp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26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27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1043608" y="4941168"/>
            <a:ext cx="6696744" cy="648072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If we have </a:t>
            </a:r>
            <a:r>
              <a:rPr lang="en-US" altLang="ko-KR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more than </a:t>
            </a:r>
            <a:r>
              <a:rPr lang="en-US" altLang="ko-KR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one of producer and consumer?</a:t>
            </a:r>
          </a:p>
        </p:txBody>
      </p:sp>
    </p:spTree>
    <p:extLst>
      <p:ext uri="{BB962C8B-B14F-4D97-AF65-F5344CB8AC3E}">
        <p14:creationId xmlns:p14="http://schemas.microsoft.com/office/powerpoint/2010/main" val="3452629990"/>
      </p:ext>
    </p:extLst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Thread Trace: Broken Solution (Version 1)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내용 개체 틀 5"/>
              <p:cNvGraphicFramePr>
                <a:graphicFrameLocks noGrp="1"/>
              </p:cNvGraphicFramePr>
              <p:nvPr>
                <p:ph idx="1"/>
                <p:extLst/>
              </p:nvPr>
            </p:nvGraphicFramePr>
            <p:xfrm>
              <a:off x="1043609" y="908720"/>
              <a:ext cx="6768753" cy="500151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32047"/>
                    <a:gridCol w="1028687"/>
                    <a:gridCol w="411473"/>
                    <a:gridCol w="1049261"/>
                    <a:gridCol w="462907"/>
                    <a:gridCol w="997827"/>
                    <a:gridCol w="730367"/>
                    <a:gridCol w="1656184"/>
                  </a:tblGrid>
                  <a:tr h="129189"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sz="1400" b="1" i="1" smtClean="0">
                                        <a:latin typeface="Cambria Math" panose="02040503050406030204" pitchFamily="18" charset="0"/>
                                        <a:ea typeface="맑은 고딕" pitchFamily="50" charset="-127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400" b="1" i="1" smtClean="0">
                                        <a:latin typeface="Cambria Math"/>
                                        <a:ea typeface="맑은 고딕" pitchFamily="50" charset="-127"/>
                                      </a:rPr>
                                      <m:t>𝑻</m:t>
                                    </m:r>
                                  </m:e>
                                  <m:sub>
                                    <m:r>
                                      <a:rPr lang="en-US" altLang="ko-KR" sz="1400" b="1" i="1" smtClean="0">
                                        <a:latin typeface="Cambria Math"/>
                                        <a:ea typeface="맑은 고딕" pitchFamily="50" charset="-127"/>
                                      </a:rPr>
                                      <m:t>𝒄</m:t>
                                    </m:r>
                                    <m:r>
                                      <a:rPr lang="en-US" altLang="ko-KR" sz="1400" b="1" i="1" smtClean="0">
                                        <a:latin typeface="Cambria Math"/>
                                        <a:ea typeface="맑은 고딕" pitchFamily="50" charset="-127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1400" b="1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b="1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State</a:t>
                          </a:r>
                          <a:endParaRPr lang="ko-KR" altLang="en-US" sz="1400" b="1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sz="1400" b="1" i="1" smtClean="0">
                                        <a:latin typeface="Cambria Math" panose="02040503050406030204" pitchFamily="18" charset="0"/>
                                        <a:ea typeface="맑은 고딕" pitchFamily="50" charset="-127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400" b="1" i="1" smtClean="0">
                                        <a:latin typeface="Cambria Math"/>
                                        <a:ea typeface="맑은 고딕" pitchFamily="50" charset="-127"/>
                                      </a:rPr>
                                      <m:t>𝑻</m:t>
                                    </m:r>
                                  </m:e>
                                  <m:sub>
                                    <m:r>
                                      <a:rPr lang="en-US" altLang="ko-KR" sz="1400" b="1" i="1" smtClean="0">
                                        <a:latin typeface="Cambria Math"/>
                                        <a:ea typeface="맑은 고딕" pitchFamily="50" charset="-127"/>
                                      </a:rPr>
                                      <m:t>𝒄</m:t>
                                    </m:r>
                                    <m:r>
                                      <a:rPr lang="en-US" altLang="ko-KR" sz="1400" b="1" i="1" smtClean="0">
                                        <a:latin typeface="Cambria Math"/>
                                        <a:ea typeface="맑은 고딕" pitchFamily="50" charset="-127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1400" b="1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b="1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State</a:t>
                          </a:r>
                          <a:endParaRPr lang="ko-KR" altLang="en-US" sz="1400" b="1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sz="1400" b="1" i="1" smtClean="0">
                                        <a:latin typeface="Cambria Math" panose="02040503050406030204" pitchFamily="18" charset="0"/>
                                        <a:ea typeface="맑은 고딕" pitchFamily="50" charset="-127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400" b="1" i="1" smtClean="0">
                                        <a:latin typeface="Cambria Math"/>
                                        <a:ea typeface="맑은 고딕" pitchFamily="50" charset="-127"/>
                                      </a:rPr>
                                      <m:t>𝑻</m:t>
                                    </m:r>
                                  </m:e>
                                  <m:sub>
                                    <m:r>
                                      <a:rPr lang="en-US" altLang="ko-KR" sz="1400" b="1" i="1" smtClean="0">
                                        <a:latin typeface="Cambria Math"/>
                                        <a:ea typeface="맑은 고딕" pitchFamily="50" charset="-127"/>
                                      </a:rPr>
                                      <m:t>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1400" b="1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b="1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State</a:t>
                          </a:r>
                          <a:endParaRPr lang="ko-KR" altLang="en-US" sz="1400" b="1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b="1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Count</a:t>
                          </a:r>
                          <a:endParaRPr lang="ko-KR" altLang="en-US" sz="1400" b="1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b="1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Comment</a:t>
                          </a:r>
                          <a:endParaRPr lang="ko-KR" altLang="en-US" sz="1400" b="1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</a:tr>
                  <a:tr h="129189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c1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9189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c2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9189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c3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Nothing to get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9189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 smtClean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p1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9189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p2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9189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p4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1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Buffer now full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9189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p5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1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sz="1200" i="1" smtClean="0">
                                      <a:latin typeface="Cambria Math" panose="02040503050406030204" pitchFamily="18" charset="0"/>
                                      <a:ea typeface="맑은 고딕" pitchFamily="50" charset="-127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200" b="0" i="1" smtClean="0">
                                      <a:latin typeface="Cambria Math"/>
                                      <a:ea typeface="맑은 고딕" pitchFamily="50" charset="-127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altLang="ko-KR" sz="1200" b="0" i="1" smtClean="0">
                                      <a:latin typeface="Cambria Math"/>
                                      <a:ea typeface="맑은 고딕" pitchFamily="50" charset="-127"/>
                                    </a:rPr>
                                    <m:t>𝑐</m:t>
                                  </m:r>
                                  <m:r>
                                    <a:rPr lang="en-US" altLang="ko-KR" sz="1200" b="0" i="1" smtClean="0">
                                      <a:latin typeface="Cambria Math"/>
                                      <a:ea typeface="맑은 고딕" pitchFamily="50" charset="-127"/>
                                    </a:rPr>
                                    <m:t>1</m:t>
                                  </m:r>
                                </m:sub>
                              </m:sSub>
                            </m:oMath>
                          </a14:m>
                          <a:r>
                            <a:rPr lang="ko-KR" altLang="en-US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 </a:t>
                          </a:r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awoken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9189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p6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1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9189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p1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1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9189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p2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1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9189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p3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1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Buffer full; 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9189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c1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1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sz="1200" i="1" smtClean="0">
                                      <a:latin typeface="Cambria Math" panose="02040503050406030204" pitchFamily="18" charset="0"/>
                                      <a:ea typeface="맑은 고딕" pitchFamily="50" charset="-127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200" b="0" i="1" smtClean="0">
                                      <a:latin typeface="Cambria Math"/>
                                      <a:ea typeface="맑은 고딕" pitchFamily="50" charset="-127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altLang="ko-KR" sz="1200" b="0" i="1" smtClean="0">
                                      <a:latin typeface="Cambria Math"/>
                                      <a:ea typeface="맑은 고딕" pitchFamily="50" charset="-127"/>
                                    </a:rPr>
                                    <m:t>𝑐</m:t>
                                  </m:r>
                                  <m:r>
                                    <a:rPr lang="en-US" altLang="ko-KR" sz="1200" b="0" i="1" smtClean="0">
                                      <a:latin typeface="Cambria Math"/>
                                      <a:ea typeface="맑은 고딕" pitchFamily="50" charset="-127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a14:m>
                          <a:r>
                            <a:rPr lang="ko-KR" altLang="en-US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 </a:t>
                          </a:r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sneaks in …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9189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c2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1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9189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c4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… and grabs data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9189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c5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sz="1200" i="1" smtClean="0">
                                      <a:latin typeface="Cambria Math" panose="02040503050406030204" pitchFamily="18" charset="0"/>
                                      <a:ea typeface="맑은 고딕" pitchFamily="50" charset="-127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200" b="0" i="1" smtClean="0">
                                      <a:latin typeface="Cambria Math"/>
                                      <a:ea typeface="맑은 고딕" pitchFamily="50" charset="-127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altLang="ko-KR" sz="1200" b="0" i="1" smtClean="0">
                                      <a:latin typeface="Cambria Math"/>
                                      <a:ea typeface="맑은 고딕" pitchFamily="50" charset="-127"/>
                                    </a:rPr>
                                    <m:t>𝑝</m:t>
                                  </m:r>
                                </m:sub>
                              </m:sSub>
                            </m:oMath>
                          </a14:m>
                          <a:r>
                            <a:rPr lang="ko-KR" altLang="en-US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 </a:t>
                          </a:r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awoken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9189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c6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9189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c4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>
                              <a:solidFill>
                                <a:srgbClr val="FF0000"/>
                              </a:solidFill>
                              <a:latin typeface="맑은 고딕" pitchFamily="50" charset="-127"/>
                              <a:ea typeface="맑은 고딕" pitchFamily="50" charset="-127"/>
                            </a:rPr>
                            <a:t>Oh </a:t>
                          </a:r>
                          <a:r>
                            <a:rPr lang="en-US" altLang="ko-KR" sz="1200" b="1" dirty="0" err="1" smtClean="0">
                              <a:solidFill>
                                <a:srgbClr val="FF0000"/>
                              </a:solidFill>
                              <a:latin typeface="맑은 고딕" pitchFamily="50" charset="-127"/>
                              <a:ea typeface="맑은 고딕" pitchFamily="50" charset="-127"/>
                            </a:rPr>
                            <a:t>oh</a:t>
                          </a:r>
                          <a:r>
                            <a:rPr lang="en-US" altLang="ko-KR" sz="1200" b="1" dirty="0" smtClean="0">
                              <a:solidFill>
                                <a:srgbClr val="FF0000"/>
                              </a:solidFill>
                              <a:latin typeface="맑은 고딕" pitchFamily="50" charset="-127"/>
                              <a:ea typeface="맑은 고딕" pitchFamily="50" charset="-127"/>
                            </a:rPr>
                            <a:t>! No data</a:t>
                          </a:r>
                          <a:endParaRPr lang="ko-KR" altLang="en-US" sz="1200" b="1" dirty="0">
                            <a:solidFill>
                              <a:srgbClr val="FF0000"/>
                            </a:solidFill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내용 개체 틀 5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50578647"/>
                  </p:ext>
                </p:extLst>
              </p:nvPr>
            </p:nvGraphicFramePr>
            <p:xfrm>
              <a:off x="1043609" y="908720"/>
              <a:ext cx="6768753" cy="500151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32047"/>
                    <a:gridCol w="1028687"/>
                    <a:gridCol w="411473"/>
                    <a:gridCol w="1049261"/>
                    <a:gridCol w="462907"/>
                    <a:gridCol w="997827"/>
                    <a:gridCol w="730367"/>
                    <a:gridCol w="1656184"/>
                  </a:tblGrid>
                  <a:tr h="323914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 rotWithShape="1">
                          <a:blip r:embed="rId2"/>
                          <a:stretch>
                            <a:fillRect r="-1464789" b="-1464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b="1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State</a:t>
                          </a:r>
                          <a:endParaRPr lang="ko-KR" altLang="en-US" sz="1400" b="1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 rotWithShape="1">
                          <a:blip r:embed="rId2"/>
                          <a:stretch>
                            <a:fillRect l="-358209" r="-1200000" b="-1464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b="1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State</a:t>
                          </a:r>
                          <a:endParaRPr lang="ko-KR" altLang="en-US" sz="1400" b="1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 rotWithShape="1">
                          <a:blip r:embed="rId2"/>
                          <a:stretch>
                            <a:fillRect l="-640000" r="-741333" b="-1464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b="1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State</a:t>
                          </a:r>
                          <a:endParaRPr lang="ko-KR" altLang="en-US" sz="1400" b="1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b="1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Count</a:t>
                          </a:r>
                          <a:endParaRPr lang="ko-KR" altLang="en-US" sz="1400" b="1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b="1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Comment</a:t>
                          </a:r>
                          <a:endParaRPr lang="ko-KR" altLang="en-US" sz="1400" b="1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c1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c2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c3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Nothing to get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 smtClean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p1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p2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p4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1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Buffer now full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p5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1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08456" t="-717778" b="-1024444"/>
                          </a:stretch>
                        </a:blipFill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p6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1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p1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1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p2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1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p3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1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Buffer full; 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c1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1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08456" t="-1191304" b="-510870"/>
                          </a:stretch>
                        </a:blipFill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c2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1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c4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… and grabs data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88481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c5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08456" t="-1455319" b="-208511"/>
                          </a:stretch>
                        </a:blipFill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c6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c4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>
                              <a:solidFill>
                                <a:srgbClr val="FF0000"/>
                              </a:solidFill>
                              <a:latin typeface="맑은 고딕" pitchFamily="50" charset="-127"/>
                              <a:ea typeface="맑은 고딕" pitchFamily="50" charset="-127"/>
                            </a:rPr>
                            <a:t>Oh </a:t>
                          </a:r>
                          <a:r>
                            <a:rPr lang="en-US" altLang="ko-KR" sz="1200" b="1" dirty="0" err="1" smtClean="0">
                              <a:solidFill>
                                <a:srgbClr val="FF0000"/>
                              </a:solidFill>
                              <a:latin typeface="맑은 고딕" pitchFamily="50" charset="-127"/>
                              <a:ea typeface="맑은 고딕" pitchFamily="50" charset="-127"/>
                            </a:rPr>
                            <a:t>oh</a:t>
                          </a:r>
                          <a:r>
                            <a:rPr lang="en-US" altLang="ko-KR" sz="1200" b="1" dirty="0" smtClean="0">
                              <a:solidFill>
                                <a:srgbClr val="FF0000"/>
                              </a:solidFill>
                              <a:latin typeface="맑은 고딕" pitchFamily="50" charset="-127"/>
                              <a:ea typeface="맑은 고딕" pitchFamily="50" charset="-127"/>
                            </a:rPr>
                            <a:t>! No data</a:t>
                          </a:r>
                          <a:endParaRPr lang="ko-KR" altLang="en-US" sz="1200" b="1" dirty="0">
                            <a:solidFill>
                              <a:srgbClr val="FF0000"/>
                            </a:solidFill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18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715378"/>
      </p:ext>
    </p:extLst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Thread Trace: Broken Solution (Version 1)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The problem arises for a simple reason:</a:t>
                </a:r>
              </a:p>
              <a:p>
                <a:pPr lvl="1"/>
                <a:r>
                  <a:rPr lang="en-US" altLang="ko-KR" dirty="0" smtClean="0"/>
                  <a:t>After the producer woke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𝑐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ko-KR" dirty="0" smtClean="0"/>
                  <a:t>, but before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𝑐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ko-KR" altLang="en-US" dirty="0" smtClean="0"/>
                  <a:t> </a:t>
                </a:r>
                <a:r>
                  <a:rPr lang="en-US" altLang="ko-KR" dirty="0" smtClean="0"/>
                  <a:t>ever ran, the state of the bounded buffer </a:t>
                </a:r>
                <a:r>
                  <a:rPr lang="en-US" altLang="ko-KR" i="1" dirty="0" smtClean="0"/>
                  <a:t>changed by</a:t>
                </a:r>
                <a:r>
                  <a:rPr lang="en-US" altLang="ko-KR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𝑐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dirty="0" smtClean="0"/>
                  <a:t>.</a:t>
                </a:r>
              </a:p>
              <a:p>
                <a:pPr lvl="1"/>
                <a:endParaRPr lang="en-US" altLang="ko-KR" dirty="0" smtClean="0"/>
              </a:p>
              <a:p>
                <a:pPr lvl="1"/>
                <a:r>
                  <a:rPr lang="en-US" altLang="ko-KR" dirty="0" smtClean="0"/>
                  <a:t>There is no guarantee that when the woken thread runs, the state will still be as desired </a:t>
                </a:r>
                <a:r>
                  <a:rPr lang="en-US" altLang="ko-KR" dirty="0" smtClean="0">
                    <a:sym typeface="Wingdings" pitchFamily="2" charset="2"/>
                  </a:rPr>
                  <a:t> </a:t>
                </a:r>
                <a:r>
                  <a:rPr lang="en-US" altLang="ko-KR" u="sng" dirty="0" smtClean="0">
                    <a:sym typeface="Wingdings" pitchFamily="2" charset="2"/>
                  </a:rPr>
                  <a:t>Mesa semantics</a:t>
                </a:r>
                <a:r>
                  <a:rPr lang="en-US" altLang="ko-KR" dirty="0" smtClean="0">
                    <a:sym typeface="Wingdings" pitchFamily="2" charset="2"/>
                  </a:rPr>
                  <a:t>.</a:t>
                </a:r>
              </a:p>
              <a:p>
                <a:pPr lvl="2"/>
                <a:r>
                  <a:rPr lang="en-US" altLang="ko-KR" dirty="0" smtClean="0"/>
                  <a:t>Virtually every </a:t>
                </a:r>
                <a:r>
                  <a:rPr lang="en-US" altLang="ko-KR" dirty="0"/>
                  <a:t>system ever built employs </a:t>
                </a:r>
                <a:r>
                  <a:rPr lang="en-US" altLang="ko-KR" i="1" dirty="0"/>
                  <a:t>Mesa semantics</a:t>
                </a:r>
                <a:r>
                  <a:rPr lang="en-US" altLang="ko-KR" dirty="0" smtClean="0"/>
                  <a:t>.</a:t>
                </a:r>
              </a:p>
              <a:p>
                <a:pPr lvl="2"/>
                <a:endParaRPr lang="ko-KR" altLang="en-US" dirty="0"/>
              </a:p>
              <a:p>
                <a:pPr lvl="1"/>
                <a:r>
                  <a:rPr lang="en-US" altLang="ko-KR" u="sng" dirty="0" smtClean="0"/>
                  <a:t>Hoare semantics</a:t>
                </a:r>
                <a:r>
                  <a:rPr lang="en-US" altLang="ko-KR" dirty="0" smtClean="0"/>
                  <a:t> provides a stronger guarantee that the woken thread will run immediately upon being woken.</a:t>
                </a:r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r="-62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19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766139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Condition Variables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There are many cases where a thread wishes to </a:t>
            </a:r>
            <a:r>
              <a:rPr lang="en-US" altLang="ko-KR" u="sng" dirty="0" smtClean="0"/>
              <a:t>check</a:t>
            </a:r>
            <a:r>
              <a:rPr lang="en-US" altLang="ko-KR" dirty="0" smtClean="0"/>
              <a:t> whether a </a:t>
            </a:r>
            <a:r>
              <a:rPr lang="en-US" altLang="ko-KR" b="1" dirty="0" smtClean="0"/>
              <a:t>condition</a:t>
            </a:r>
            <a:r>
              <a:rPr lang="en-US" altLang="ko-KR" dirty="0" smtClean="0"/>
              <a:t> is true before continuing its execution.</a:t>
            </a:r>
          </a:p>
          <a:p>
            <a:r>
              <a:rPr lang="en-US" altLang="ko-KR" dirty="0" smtClean="0"/>
              <a:t>Example:</a:t>
            </a:r>
          </a:p>
          <a:p>
            <a:pPr lvl="1"/>
            <a:r>
              <a:rPr lang="en-US" altLang="ko-KR" dirty="0" smtClean="0"/>
              <a:t>A parent thread might wish to check whether a child thread has </a:t>
            </a:r>
            <a:r>
              <a:rPr lang="en-US" altLang="ko-KR" i="1" dirty="0" smtClean="0"/>
              <a:t>completed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This is often called a 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join()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439537"/>
      </p:ext>
    </p:extLst>
  </p:cSld>
  <p:clrMapOvr>
    <a:masterClrMapping/>
  </p:clrMapOvr>
  <p:transition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Producer/Consumer: Single CV and While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Consumer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𝑐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ko-KR" altLang="en-US" dirty="0" smtClean="0"/>
                  <a:t> </a:t>
                </a:r>
                <a:r>
                  <a:rPr lang="en-US" altLang="ko-KR" dirty="0" smtClean="0"/>
                  <a:t>wakes up and </a:t>
                </a:r>
                <a:r>
                  <a:rPr lang="en-US" altLang="ko-K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re-checks</a:t>
                </a:r>
                <a:r>
                  <a:rPr lang="en-US" altLang="ko-KR" dirty="0" smtClean="0"/>
                  <a:t> the state of the shared variable.</a:t>
                </a:r>
              </a:p>
              <a:p>
                <a:pPr lvl="1"/>
                <a:r>
                  <a:rPr lang="en-US" altLang="ko-KR" dirty="0" smtClean="0"/>
                  <a:t>If the buffer is empty, the consumer simply goes back to sleep.</a:t>
                </a:r>
                <a:endParaRPr lang="ko-KR" altLang="en-US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r="-55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20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55576" y="1988840"/>
            <a:ext cx="7632848" cy="33239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cond_t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cond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mutex_t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*producer(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5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6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for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&lt; loops;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++)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7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p1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8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    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while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(count ==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p2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9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Pthread_cond_wait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cond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p3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10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    put(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		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p4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11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Pthread_cond_signal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cond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p5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12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Pthread_mutex_unlock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p6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13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14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397071598"/>
      </p:ext>
    </p:extLst>
  </p:cSld>
  <p:clrMapOvr>
    <a:masterClrMapping/>
  </p:clrMapOvr>
  <p:transition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Producer/Consumer: Single CV and While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A simple rule to remember with condition variables is to </a:t>
            </a:r>
            <a:r>
              <a:rPr lang="en-US" altLang="ko-KR" b="1" dirty="0" smtClean="0"/>
              <a:t>always use while loops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However, this code still has a bug (</a:t>
            </a:r>
            <a:r>
              <a:rPr lang="en-US" altLang="ko-KR" i="1" dirty="0" smtClean="0"/>
              <a:t>next page</a:t>
            </a:r>
            <a:r>
              <a:rPr lang="en-US" altLang="ko-KR" dirty="0" smtClean="0"/>
              <a:t>).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21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55576" y="980728"/>
            <a:ext cx="7632848" cy="2893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i="1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Cont.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16 	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*consumer(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17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18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for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&lt; loops;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++)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19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c1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20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    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while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(count ==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c2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21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Pthread_cond_wait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cond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c3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22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    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tmp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get();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	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c4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23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Pthread_cond_signal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cond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c5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24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Pthread_mutex_unlock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c6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25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("%d\n",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tmp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26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27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311526"/>
      </p:ext>
    </p:extLst>
  </p:cSld>
  <p:clrMapOvr>
    <a:masterClrMapping/>
  </p:clrMapOvr>
  <p:transition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Thread Trace: Broken Solution (Version 2)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22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내용 개체 틀 5"/>
              <p:cNvGraphicFramePr>
                <a:graphicFrameLocks noGrp="1"/>
              </p:cNvGraphicFramePr>
              <p:nvPr>
                <p:ph idx="1"/>
                <p:extLst/>
              </p:nvPr>
            </p:nvGraphicFramePr>
            <p:xfrm>
              <a:off x="1043609" y="980728"/>
              <a:ext cx="6768753" cy="498735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32047"/>
                    <a:gridCol w="1028687"/>
                    <a:gridCol w="411473"/>
                    <a:gridCol w="1049261"/>
                    <a:gridCol w="462907"/>
                    <a:gridCol w="997827"/>
                    <a:gridCol w="730367"/>
                    <a:gridCol w="1656184"/>
                  </a:tblGrid>
                  <a:tr h="129189"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sz="1400" b="1" i="1" smtClean="0">
                                        <a:latin typeface="Cambria Math" panose="02040503050406030204" pitchFamily="18" charset="0"/>
                                        <a:ea typeface="맑은 고딕" pitchFamily="50" charset="-127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400" b="1" i="1" smtClean="0">
                                        <a:latin typeface="Cambria Math"/>
                                        <a:ea typeface="맑은 고딕" pitchFamily="50" charset="-127"/>
                                      </a:rPr>
                                      <m:t>𝑻</m:t>
                                    </m:r>
                                  </m:e>
                                  <m:sub>
                                    <m:r>
                                      <a:rPr lang="en-US" altLang="ko-KR" sz="1400" b="1" i="1" smtClean="0">
                                        <a:latin typeface="Cambria Math"/>
                                        <a:ea typeface="맑은 고딕" pitchFamily="50" charset="-127"/>
                                      </a:rPr>
                                      <m:t>𝒄</m:t>
                                    </m:r>
                                    <m:r>
                                      <a:rPr lang="en-US" altLang="ko-KR" sz="1400" b="1" i="1" smtClean="0">
                                        <a:latin typeface="Cambria Math"/>
                                        <a:ea typeface="맑은 고딕" pitchFamily="50" charset="-127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1400" b="1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b="1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State</a:t>
                          </a:r>
                          <a:endParaRPr lang="ko-KR" altLang="en-US" sz="1400" b="1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sz="1400" b="1" i="1" smtClean="0">
                                        <a:latin typeface="Cambria Math" panose="02040503050406030204" pitchFamily="18" charset="0"/>
                                        <a:ea typeface="맑은 고딕" pitchFamily="50" charset="-127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400" b="1" i="1" smtClean="0">
                                        <a:latin typeface="Cambria Math"/>
                                        <a:ea typeface="맑은 고딕" pitchFamily="50" charset="-127"/>
                                      </a:rPr>
                                      <m:t>𝑻</m:t>
                                    </m:r>
                                  </m:e>
                                  <m:sub>
                                    <m:r>
                                      <a:rPr lang="en-US" altLang="ko-KR" sz="1400" b="1" i="1" smtClean="0">
                                        <a:latin typeface="Cambria Math"/>
                                        <a:ea typeface="맑은 고딕" pitchFamily="50" charset="-127"/>
                                      </a:rPr>
                                      <m:t>𝒄</m:t>
                                    </m:r>
                                    <m:r>
                                      <a:rPr lang="en-US" altLang="ko-KR" sz="1400" b="1" i="1" smtClean="0">
                                        <a:latin typeface="Cambria Math"/>
                                        <a:ea typeface="맑은 고딕" pitchFamily="50" charset="-127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1400" b="1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b="1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State</a:t>
                          </a:r>
                          <a:endParaRPr lang="ko-KR" altLang="en-US" sz="1400" b="1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sz="1400" b="1" i="1" smtClean="0">
                                        <a:latin typeface="Cambria Math" panose="02040503050406030204" pitchFamily="18" charset="0"/>
                                        <a:ea typeface="맑은 고딕" pitchFamily="50" charset="-127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400" b="1" i="1" smtClean="0">
                                        <a:latin typeface="Cambria Math"/>
                                        <a:ea typeface="맑은 고딕" pitchFamily="50" charset="-127"/>
                                      </a:rPr>
                                      <m:t>𝑻</m:t>
                                    </m:r>
                                  </m:e>
                                  <m:sub>
                                    <m:r>
                                      <a:rPr lang="en-US" altLang="ko-KR" sz="1400" b="1" i="1" smtClean="0">
                                        <a:latin typeface="Cambria Math"/>
                                        <a:ea typeface="맑은 고딕" pitchFamily="50" charset="-127"/>
                                      </a:rPr>
                                      <m:t>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1400" b="1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b="1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State</a:t>
                          </a:r>
                          <a:endParaRPr lang="ko-KR" altLang="en-US" sz="1400" b="1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b="1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Count</a:t>
                          </a:r>
                          <a:endParaRPr lang="ko-KR" altLang="en-US" sz="1400" b="1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b="1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Comment</a:t>
                          </a:r>
                          <a:endParaRPr lang="ko-KR" altLang="en-US" sz="1400" b="1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</a:tr>
                  <a:tr h="129189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c1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9189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c2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9189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c3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Nothing to get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9189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 smtClean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c1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9189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c2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9189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c3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Nothing to get</a:t>
                          </a:r>
                          <a:endParaRPr lang="ko-KR" altLang="en-US" sz="1200" dirty="0" smtClean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9189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 smtClean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p1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200" dirty="0" smtClean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9189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p2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9189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p4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1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Buffer now full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9189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p5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1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sz="1200" i="1" smtClean="0">
                                      <a:latin typeface="Cambria Math" panose="02040503050406030204" pitchFamily="18" charset="0"/>
                                      <a:ea typeface="맑은 고딕" pitchFamily="50" charset="-127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200" b="0" i="1" smtClean="0">
                                      <a:latin typeface="Cambria Math"/>
                                      <a:ea typeface="맑은 고딕" pitchFamily="50" charset="-127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altLang="ko-KR" sz="1200" b="0" i="1" smtClean="0">
                                      <a:latin typeface="Cambria Math"/>
                                      <a:ea typeface="맑은 고딕" pitchFamily="50" charset="-127"/>
                                    </a:rPr>
                                    <m:t>𝑐</m:t>
                                  </m:r>
                                  <m:r>
                                    <a:rPr lang="en-US" altLang="ko-KR" sz="1200" b="0" i="1" smtClean="0">
                                      <a:latin typeface="Cambria Math"/>
                                      <a:ea typeface="맑은 고딕" pitchFamily="50" charset="-127"/>
                                    </a:rPr>
                                    <m:t>1</m:t>
                                  </m:r>
                                </m:sub>
                              </m:sSub>
                            </m:oMath>
                          </a14:m>
                          <a:r>
                            <a:rPr lang="ko-KR" altLang="en-US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 </a:t>
                          </a:r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awoken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9189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p6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1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9189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p1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1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9189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p2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1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9189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p3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1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Must sleep (full)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9189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c2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1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Recheck condition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9189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c4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sz="1200" i="1" smtClean="0">
                                      <a:latin typeface="Cambria Math" panose="02040503050406030204" pitchFamily="18" charset="0"/>
                                      <a:ea typeface="맑은 고딕" pitchFamily="50" charset="-127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200" b="0" i="1" smtClean="0">
                                      <a:latin typeface="Cambria Math"/>
                                      <a:ea typeface="맑은 고딕" pitchFamily="50" charset="-127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altLang="ko-KR" sz="1200" b="0" i="1" smtClean="0">
                                      <a:latin typeface="Cambria Math"/>
                                      <a:ea typeface="맑은 고딕" pitchFamily="50" charset="-127"/>
                                    </a:rPr>
                                    <m:t>𝑐</m:t>
                                  </m:r>
                                  <m:r>
                                    <a:rPr lang="en-US" altLang="ko-KR" sz="1200" b="0" i="1" smtClean="0">
                                      <a:latin typeface="Cambria Math"/>
                                      <a:ea typeface="맑은 고딕" pitchFamily="50" charset="-127"/>
                                    </a:rPr>
                                    <m:t>1</m:t>
                                  </m:r>
                                </m:sub>
                              </m:sSub>
                            </m:oMath>
                          </a14:m>
                          <a:r>
                            <a:rPr lang="ko-KR" altLang="en-US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 </a:t>
                          </a:r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grabs data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9189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c5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>
                              <a:solidFill>
                                <a:srgbClr val="FF0000"/>
                              </a:solidFill>
                              <a:latin typeface="맑은 고딕" pitchFamily="50" charset="-127"/>
                              <a:ea typeface="맑은 고딕" pitchFamily="50" charset="-127"/>
                            </a:rPr>
                            <a:t>Oops! Woke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sz="12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맑은 고딕" pitchFamily="50" charset="-127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2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맑은 고딕" pitchFamily="50" charset="-127"/>
                                    </a:rPr>
                                    <m:t>𝑻</m:t>
                                  </m:r>
                                </m:e>
                                <m:sub>
                                  <m:r>
                                    <a:rPr lang="en-US" altLang="ko-KR" sz="12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맑은 고딕" pitchFamily="50" charset="-127"/>
                                    </a:rPr>
                                    <m:t>𝒄</m:t>
                                  </m:r>
                                  <m:r>
                                    <a:rPr lang="en-US" altLang="ko-KR" sz="12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맑은 고딕" pitchFamily="50" charset="-127"/>
                                    </a:rPr>
                                    <m:t>𝟐</m:t>
                                  </m:r>
                                </m:sub>
                              </m:sSub>
                            </m:oMath>
                          </a14:m>
                          <a:endParaRPr lang="ko-KR" altLang="en-US" sz="1200" b="1" dirty="0">
                            <a:solidFill>
                              <a:srgbClr val="FF0000"/>
                            </a:solidFill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내용 개체 틀 5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573239252"/>
                  </p:ext>
                </p:extLst>
              </p:nvPr>
            </p:nvGraphicFramePr>
            <p:xfrm>
              <a:off x="1043609" y="980728"/>
              <a:ext cx="6768753" cy="498735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32047"/>
                    <a:gridCol w="1028687"/>
                    <a:gridCol w="411473"/>
                    <a:gridCol w="1049261"/>
                    <a:gridCol w="462907"/>
                    <a:gridCol w="997827"/>
                    <a:gridCol w="730367"/>
                    <a:gridCol w="1656184"/>
                  </a:tblGrid>
                  <a:tr h="323914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 rotWithShape="1">
                          <a:blip r:embed="rId2"/>
                          <a:stretch>
                            <a:fillRect t="-1887" r="-1464789" b="-14584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b="1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State</a:t>
                          </a:r>
                          <a:endParaRPr lang="ko-KR" altLang="en-US" sz="1400" b="1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 rotWithShape="1">
                          <a:blip r:embed="rId2"/>
                          <a:stretch>
                            <a:fillRect l="-358209" t="-1887" r="-1200000" b="-14584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b="1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State</a:t>
                          </a:r>
                          <a:endParaRPr lang="ko-KR" altLang="en-US" sz="1400" b="1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 rotWithShape="1">
                          <a:blip r:embed="rId2"/>
                          <a:stretch>
                            <a:fillRect l="-640000" t="-1887" r="-741333" b="-14584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b="1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State</a:t>
                          </a:r>
                          <a:endParaRPr lang="ko-KR" altLang="en-US" sz="1400" b="1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b="1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Count</a:t>
                          </a:r>
                          <a:endParaRPr lang="ko-KR" altLang="en-US" sz="1400" b="1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b="1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Comment</a:t>
                          </a:r>
                          <a:endParaRPr lang="ko-KR" altLang="en-US" sz="1400" b="1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c1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c2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c3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Nothing to get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 smtClean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c1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c2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c3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Nothing to get</a:t>
                          </a:r>
                          <a:endParaRPr lang="ko-KR" altLang="en-US" sz="1200" dirty="0" smtClean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 smtClean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p1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200" dirty="0" smtClean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p2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p4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1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Buffer now full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p5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1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08456" t="-1020000" b="-717778"/>
                          </a:stretch>
                        </a:blipFill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p6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1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p1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1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p2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1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p3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1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Must sleep (full)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c2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1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Recheck condition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c4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08456" t="-1620000" b="-117778"/>
                          </a:stretch>
                        </a:blipFill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c5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08456" t="-1720000" b="-17778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98942918"/>
      </p:ext>
    </p:extLst>
  </p:cSld>
  <p:clrMapOvr>
    <a:masterClrMapping/>
  </p:clrMapOvr>
  <p:transition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2"/>
          <p:cNvSpPr txBox="1">
            <a:spLocks/>
          </p:cNvSpPr>
          <p:nvPr/>
        </p:nvSpPr>
        <p:spPr bwMode="auto">
          <a:xfrm>
            <a:off x="214313" y="880070"/>
            <a:ext cx="8786812" cy="5501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65000"/>
              <a:buFont typeface="Wingdings" pitchFamily="2" charset="2"/>
              <a:buChar char=""/>
              <a:defRPr kumimoji="1" sz="2000" b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 marL="742950" indent="-28575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100000"/>
              <a:buFont typeface="Wingdings" pitchFamily="2" charset="2"/>
              <a:buChar char=""/>
              <a:defRPr kumimoji="1" sz="1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65000"/>
              <a:buFont typeface="Wingdings" pitchFamily="2" charset="2"/>
              <a:buChar char="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65000"/>
              <a:buFont typeface="Wingdings" pitchFamily="2" charset="2"/>
              <a:buChar char="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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endParaRPr lang="en-US" altLang="ko-KR" dirty="0" smtClean="0">
              <a:solidFill>
                <a:prstClr val="black"/>
              </a:solidFill>
            </a:endParaRPr>
          </a:p>
          <a:p>
            <a:endParaRPr lang="en-US" altLang="ko-KR" dirty="0" smtClean="0">
              <a:solidFill>
                <a:prstClr val="black"/>
              </a:solidFill>
            </a:endParaRPr>
          </a:p>
          <a:p>
            <a:endParaRPr lang="en-US" altLang="ko-KR" dirty="0" smtClean="0">
              <a:solidFill>
                <a:prstClr val="black"/>
              </a:solidFill>
            </a:endParaRPr>
          </a:p>
          <a:p>
            <a:endParaRPr lang="en-US" altLang="ko-KR" dirty="0" smtClean="0">
              <a:solidFill>
                <a:prstClr val="black"/>
              </a:solidFill>
            </a:endParaRPr>
          </a:p>
          <a:p>
            <a:endParaRPr lang="en-US" altLang="ko-KR" dirty="0" smtClean="0">
              <a:solidFill>
                <a:prstClr val="black"/>
              </a:solidFill>
            </a:endParaRPr>
          </a:p>
          <a:p>
            <a:pPr lvl="1"/>
            <a:r>
              <a:rPr lang="en-US" altLang="ko-KR" dirty="0" smtClean="0">
                <a:solidFill>
                  <a:prstClr val="black"/>
                </a:solidFill>
              </a:rPr>
              <a:t>A consumer should not wake other consumers, only producers, and vice-versa.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Thread Trace: Broken Solution (Version 2) (Cont.)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23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내용 개체 틀 5"/>
              <p:cNvGraphicFramePr>
                <a:graphicFrameLocks noGrp="1"/>
              </p:cNvGraphicFramePr>
              <p:nvPr>
                <p:ph idx="1"/>
                <p:extLst/>
              </p:nvPr>
            </p:nvGraphicFramePr>
            <p:xfrm>
              <a:off x="1043609" y="980728"/>
              <a:ext cx="6768753" cy="224415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32047"/>
                    <a:gridCol w="1028687"/>
                    <a:gridCol w="411473"/>
                    <a:gridCol w="1049261"/>
                    <a:gridCol w="462907"/>
                    <a:gridCol w="997827"/>
                    <a:gridCol w="730367"/>
                    <a:gridCol w="1656184"/>
                  </a:tblGrid>
                  <a:tr h="129189"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sz="1400" b="1" i="1" smtClean="0">
                                        <a:latin typeface="Cambria Math" panose="02040503050406030204" pitchFamily="18" charset="0"/>
                                        <a:ea typeface="맑은 고딕" pitchFamily="50" charset="-127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400" b="1" i="1" smtClean="0">
                                        <a:latin typeface="Cambria Math"/>
                                        <a:ea typeface="맑은 고딕" pitchFamily="50" charset="-127"/>
                                      </a:rPr>
                                      <m:t>𝑻</m:t>
                                    </m:r>
                                  </m:e>
                                  <m:sub>
                                    <m:r>
                                      <a:rPr lang="en-US" altLang="ko-KR" sz="1400" b="1" i="1" smtClean="0">
                                        <a:latin typeface="Cambria Math"/>
                                        <a:ea typeface="맑은 고딕" pitchFamily="50" charset="-127"/>
                                      </a:rPr>
                                      <m:t>𝒄</m:t>
                                    </m:r>
                                    <m:r>
                                      <a:rPr lang="en-US" altLang="ko-KR" sz="1400" b="1" i="1" smtClean="0">
                                        <a:latin typeface="Cambria Math"/>
                                        <a:ea typeface="맑은 고딕" pitchFamily="50" charset="-127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1400" b="1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b="1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State</a:t>
                          </a:r>
                          <a:endParaRPr lang="ko-KR" altLang="en-US" sz="1400" b="1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sz="1400" b="1" i="1" smtClean="0">
                                        <a:latin typeface="Cambria Math" panose="02040503050406030204" pitchFamily="18" charset="0"/>
                                        <a:ea typeface="맑은 고딕" pitchFamily="50" charset="-127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400" b="1" i="1" smtClean="0">
                                        <a:latin typeface="Cambria Math"/>
                                        <a:ea typeface="맑은 고딕" pitchFamily="50" charset="-127"/>
                                      </a:rPr>
                                      <m:t>𝑻</m:t>
                                    </m:r>
                                  </m:e>
                                  <m:sub>
                                    <m:r>
                                      <a:rPr lang="en-US" altLang="ko-KR" sz="1400" b="1" i="1" smtClean="0">
                                        <a:latin typeface="Cambria Math"/>
                                        <a:ea typeface="맑은 고딕" pitchFamily="50" charset="-127"/>
                                      </a:rPr>
                                      <m:t>𝒄</m:t>
                                    </m:r>
                                    <m:r>
                                      <a:rPr lang="en-US" altLang="ko-KR" sz="1400" b="1" i="1" smtClean="0">
                                        <a:latin typeface="Cambria Math"/>
                                        <a:ea typeface="맑은 고딕" pitchFamily="50" charset="-127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1400" b="1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b="1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State</a:t>
                          </a:r>
                          <a:endParaRPr lang="ko-KR" altLang="en-US" sz="1400" b="1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sz="1400" b="1" i="1" smtClean="0">
                                        <a:latin typeface="Cambria Math" panose="02040503050406030204" pitchFamily="18" charset="0"/>
                                        <a:ea typeface="맑은 고딕" pitchFamily="50" charset="-127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400" b="1" i="1" smtClean="0">
                                        <a:latin typeface="Cambria Math"/>
                                        <a:ea typeface="맑은 고딕" pitchFamily="50" charset="-127"/>
                                      </a:rPr>
                                      <m:t>𝑻</m:t>
                                    </m:r>
                                  </m:e>
                                  <m:sub>
                                    <m:r>
                                      <a:rPr lang="en-US" altLang="ko-KR" sz="1400" b="1" i="1" smtClean="0">
                                        <a:latin typeface="Cambria Math"/>
                                        <a:ea typeface="맑은 고딕" pitchFamily="50" charset="-127"/>
                                      </a:rPr>
                                      <m:t>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1400" b="1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b="1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State</a:t>
                          </a:r>
                          <a:endParaRPr lang="ko-KR" altLang="en-US" sz="1400" b="1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b="1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Count</a:t>
                          </a:r>
                          <a:endParaRPr lang="ko-KR" altLang="en-US" sz="1400" b="1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b="1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Comment</a:t>
                          </a:r>
                          <a:endParaRPr lang="ko-KR" altLang="en-US" sz="1400" b="1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</a:tr>
                  <a:tr h="129189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…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…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…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…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…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…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…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(</a:t>
                          </a:r>
                          <a:r>
                            <a:rPr lang="en-US" altLang="ko-KR" sz="1200" i="1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cont.</a:t>
                          </a:r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)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9189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c6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9189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c1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9189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c2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 smtClean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9189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c3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Nothing to get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9189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c2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200" dirty="0" smtClean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9189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c3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 smtClean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b="1" dirty="0" smtClean="0">
                              <a:solidFill>
                                <a:srgbClr val="FF0000"/>
                              </a:solidFill>
                              <a:latin typeface="맑은 고딕" pitchFamily="50" charset="-127"/>
                              <a:ea typeface="맑은 고딕" pitchFamily="50" charset="-127"/>
                            </a:rPr>
                            <a:t>Everyone asleep …</a:t>
                          </a:r>
                          <a:endParaRPr lang="ko-KR" altLang="en-US" sz="1200" b="1" dirty="0" smtClean="0">
                            <a:solidFill>
                              <a:srgbClr val="FF0000"/>
                            </a:solidFill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내용 개체 틀 5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763533241"/>
                  </p:ext>
                </p:extLst>
              </p:nvPr>
            </p:nvGraphicFramePr>
            <p:xfrm>
              <a:off x="1043609" y="980728"/>
              <a:ext cx="6768753" cy="224415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32047"/>
                    <a:gridCol w="1028687"/>
                    <a:gridCol w="411473"/>
                    <a:gridCol w="1049261"/>
                    <a:gridCol w="462907"/>
                    <a:gridCol w="997827"/>
                    <a:gridCol w="730367"/>
                    <a:gridCol w="1656184"/>
                  </a:tblGrid>
                  <a:tr h="323914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 rotWithShape="1">
                          <a:blip r:embed="rId2"/>
                          <a:stretch>
                            <a:fillRect t="-1887" r="-1464789" b="-6094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b="1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State</a:t>
                          </a:r>
                          <a:endParaRPr lang="ko-KR" altLang="en-US" sz="1400" b="1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 rotWithShape="1">
                          <a:blip r:embed="rId2"/>
                          <a:stretch>
                            <a:fillRect l="-358209" t="-1887" r="-1200000" b="-6094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b="1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State</a:t>
                          </a:r>
                          <a:endParaRPr lang="ko-KR" altLang="en-US" sz="1400" b="1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 rotWithShape="1">
                          <a:blip r:embed="rId2"/>
                          <a:stretch>
                            <a:fillRect l="-640000" t="-1887" r="-741333" b="-6094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b="1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State</a:t>
                          </a:r>
                          <a:endParaRPr lang="ko-KR" altLang="en-US" sz="1400" b="1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b="1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Count</a:t>
                          </a:r>
                          <a:endParaRPr lang="ko-KR" altLang="en-US" sz="1400" b="1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b="1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Comment</a:t>
                          </a:r>
                          <a:endParaRPr lang="ko-KR" altLang="en-US" sz="1400" b="1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…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…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…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…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…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…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…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(</a:t>
                          </a:r>
                          <a:r>
                            <a:rPr lang="en-US" altLang="ko-KR" sz="1200" i="1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cont.</a:t>
                          </a:r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)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c6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c1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c2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 smtClean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c3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Ready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Nothing to get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c2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Running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200" dirty="0" smtClean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c3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 smtClean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Sleep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0</a:t>
                          </a:r>
                          <a:endParaRPr lang="ko-KR" altLang="en-US" sz="1200" dirty="0"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b="1" dirty="0" smtClean="0">
                              <a:solidFill>
                                <a:srgbClr val="FF0000"/>
                              </a:solidFill>
                              <a:latin typeface="맑은 고딕" pitchFamily="50" charset="-127"/>
                              <a:ea typeface="맑은 고딕" pitchFamily="50" charset="-127"/>
                            </a:rPr>
                            <a:t>Everyone asleep …</a:t>
                          </a:r>
                          <a:endParaRPr lang="ko-KR" altLang="en-US" sz="1200" b="1" dirty="0" smtClean="0">
                            <a:solidFill>
                              <a:srgbClr val="FF0000"/>
                            </a:solidFill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327642111"/>
      </p:ext>
    </p:extLst>
  </p:cSld>
  <p:clrMapOvr>
    <a:masterClrMapping/>
  </p:clrMapOvr>
  <p:transition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single Buffer Producer/Consumer Solution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Use </a:t>
            </a:r>
            <a:r>
              <a:rPr lang="en-US" altLang="ko-KR" dirty="0" smtClean="0">
                <a:solidFill>
                  <a:srgbClr val="FF0000"/>
                </a:solidFill>
              </a:rPr>
              <a:t>two </a:t>
            </a:r>
            <a:r>
              <a:rPr lang="en-US" altLang="ko-KR" dirty="0" smtClean="0"/>
              <a:t>condition variables and while</a:t>
            </a:r>
          </a:p>
          <a:p>
            <a:pPr lvl="1"/>
            <a:r>
              <a:rPr lang="en-US" altLang="ko-KR" b="1" dirty="0" smtClean="0"/>
              <a:t>Producer</a:t>
            </a:r>
            <a:r>
              <a:rPr lang="en-US" altLang="ko-KR" dirty="0" smtClean="0"/>
              <a:t> threads wait on the condition 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empty</a:t>
            </a:r>
            <a:r>
              <a:rPr lang="en-US" altLang="ko-KR" dirty="0" smtClean="0"/>
              <a:t>, and signals 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fill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b="1" dirty="0" smtClean="0"/>
              <a:t>Consumer</a:t>
            </a:r>
            <a:r>
              <a:rPr lang="en-US" altLang="ko-KR" dirty="0" smtClean="0"/>
              <a:t> threads wait on 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fill</a:t>
            </a:r>
            <a:r>
              <a:rPr lang="en-US" altLang="ko-KR" dirty="0" smtClean="0"/>
              <a:t> and signal 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empty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24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55576" y="2481277"/>
            <a:ext cx="7632848" cy="33239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cond_t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empty, fill;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mutex_t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*producer(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5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6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for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&lt; loops;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++)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7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8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    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while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(count ==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9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Pthread_cond_wait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(&amp;empty, 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10	        put(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11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Pthread_cond_signal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(&amp;fill);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12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Pthread_mutex_unlock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13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14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}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15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974719"/>
      </p:ext>
    </p:extLst>
  </p:cSld>
  <p:clrMapOvr>
    <a:masterClrMapping/>
  </p:clrMapOvr>
  <p:transition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single Buffer Producer/Consumer Solution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25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55576" y="1124163"/>
            <a:ext cx="7632848" cy="2893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i="1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Cont.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16 	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*consumer(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17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18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for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&lt; loops;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++)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19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20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    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while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(count ==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21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Pthread_cond_wait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(&amp;fill, 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22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    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tmp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get();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23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Pthread_cond_signal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(&amp;empty);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24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Pthread_mutex_unlock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25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("%d\n",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tmp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26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27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561868"/>
      </p:ext>
    </p:extLst>
  </p:cSld>
  <p:clrMapOvr>
    <a:masterClrMapping/>
  </p:clrMapOvr>
  <p:transition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Final Producer/Consumer Solution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More </a:t>
            </a:r>
            <a:r>
              <a:rPr lang="en-US" altLang="ko-KR" b="1" dirty="0" smtClean="0"/>
              <a:t>concurrency</a:t>
            </a:r>
            <a:r>
              <a:rPr lang="en-US" altLang="ko-KR" dirty="0" smtClean="0"/>
              <a:t> and </a:t>
            </a:r>
            <a:r>
              <a:rPr lang="en-US" altLang="ko-KR" b="1" dirty="0" smtClean="0"/>
              <a:t>efficiency </a:t>
            </a:r>
            <a:r>
              <a:rPr lang="en-US" altLang="ko-KR" b="1" dirty="0" smtClean="0">
                <a:sym typeface="Wingdings" pitchFamily="2" charset="2"/>
              </a:rPr>
              <a:t> </a:t>
            </a:r>
            <a:r>
              <a:rPr lang="en-US" altLang="ko-KR" dirty="0" smtClean="0"/>
              <a:t>Add more buffer slots.</a:t>
            </a:r>
          </a:p>
          <a:p>
            <a:pPr lvl="1"/>
            <a:r>
              <a:rPr lang="en-US" altLang="ko-KR" dirty="0" smtClean="0"/>
              <a:t>Allow concurrent production or consuming to take place.</a:t>
            </a:r>
          </a:p>
          <a:p>
            <a:pPr lvl="1"/>
            <a:r>
              <a:rPr lang="en-US" altLang="ko-KR" dirty="0" smtClean="0"/>
              <a:t>Reduce context switches.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26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55576" y="2348880"/>
            <a:ext cx="7632848" cy="37548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buffer[MAX];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fill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use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count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5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6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put(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value)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7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buffer[fill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] = value;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8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fill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= (fill +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% MAX;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9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count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++;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10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11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12 	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get()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13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tmp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buffer[use];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14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use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= (use +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% MAX;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15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count-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-;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16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tmp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17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59832" y="6090403"/>
            <a:ext cx="28583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The Final Put and Get Routines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62399812"/>
      </p:ext>
    </p:extLst>
  </p:cSld>
  <p:clrMapOvr>
    <a:masterClrMapping/>
  </p:clrMapOvr>
  <p:transition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Final Producer/Consumer Solution (Cont.)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27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55576" y="1017022"/>
            <a:ext cx="7632848" cy="483209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cond_t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empty, fill;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mutex_t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*producer(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5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6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for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&lt; loops;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++)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7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p1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8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    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while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(count == MAX)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p2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9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Pthread_cond_wait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(&amp;empty, 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p3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10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    put(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		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p4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11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Pthread_cond_signal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(&amp;fill);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p5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12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Pthread_mutex_unlock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p6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13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14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15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16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*consumer(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17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18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for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&lt; loops;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++)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19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c1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20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    while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(count ==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c2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21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Pthread_cond_wait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(&amp;fill, 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c3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22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    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tmp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get();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	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c4</a:t>
            </a:r>
          </a:p>
        </p:txBody>
      </p:sp>
    </p:spTree>
    <p:extLst>
      <p:ext uri="{BB962C8B-B14F-4D97-AF65-F5344CB8AC3E}">
        <p14:creationId xmlns:p14="http://schemas.microsoft.com/office/powerpoint/2010/main" val="160015955"/>
      </p:ext>
    </p:extLst>
  </p:cSld>
  <p:clrMapOvr>
    <a:masterClrMapping/>
  </p:clrMapOvr>
  <p:transition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Final Producer/Consumer Solution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p2: </a:t>
            </a:r>
            <a:r>
              <a:rPr lang="en-US" altLang="ko-KR" b="1" dirty="0" smtClean="0"/>
              <a:t>A producer</a:t>
            </a:r>
            <a:r>
              <a:rPr lang="en-US" altLang="ko-KR" dirty="0" smtClean="0"/>
              <a:t> only sleeps if all buffers are currently filled.</a:t>
            </a:r>
          </a:p>
          <a:p>
            <a:pPr lvl="1"/>
            <a:r>
              <a:rPr lang="en-US" altLang="ko-KR" dirty="0" smtClean="0"/>
              <a:t>c2: </a:t>
            </a:r>
            <a:r>
              <a:rPr lang="en-US" altLang="ko-KR" b="1" dirty="0" smtClean="0"/>
              <a:t>A consumer </a:t>
            </a:r>
            <a:r>
              <a:rPr lang="en-US" altLang="ko-KR" dirty="0" smtClean="0"/>
              <a:t>only sleeps if all buffers are currently empty.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28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55576" y="1017022"/>
            <a:ext cx="7632848" cy="138499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i="1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Cont.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23 	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Pthread_cond_signal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empty);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c5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24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Pthread_mutex_unlock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c6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25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("%d\n",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tmp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26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27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2540" y="2401143"/>
            <a:ext cx="31627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The Final Working Solution (Cont.)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19347830"/>
      </p:ext>
    </p:extLst>
  </p:cSld>
  <p:clrMapOvr>
    <a:masterClrMapping/>
  </p:clrMapOvr>
  <p:transition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Covering Conditions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Assume there are zero bytes free</a:t>
                </a:r>
              </a:p>
              <a:p>
                <a:pPr lvl="1"/>
                <a:r>
                  <a:rPr lang="en-US" altLang="ko-KR" dirty="0" smtClean="0"/>
                  <a:t>Thread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ko-KR" altLang="en-US" dirty="0" smtClean="0"/>
                  <a:t> </a:t>
                </a:r>
                <a:r>
                  <a:rPr lang="en-US" altLang="ko-KR" dirty="0" smtClean="0"/>
                  <a:t>calls </a:t>
                </a:r>
                <a:r>
                  <a:rPr lang="en-US" altLang="ko-KR" dirty="0" smtClean="0">
                    <a:latin typeface="Courier New" pitchFamily="49" charset="0"/>
                    <a:cs typeface="Courier New" pitchFamily="49" charset="0"/>
                  </a:rPr>
                  <a:t>allocate(100)</a:t>
                </a:r>
                <a:r>
                  <a:rPr lang="en-US" altLang="ko-KR" dirty="0" smtClean="0"/>
                  <a:t>.</a:t>
                </a:r>
              </a:p>
              <a:p>
                <a:pPr lvl="1"/>
                <a:r>
                  <a:rPr lang="en-US" altLang="ko-KR" dirty="0" smtClean="0"/>
                  <a:t>Thread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ko-KR" altLang="en-US" dirty="0" smtClean="0"/>
                  <a:t> </a:t>
                </a:r>
                <a:r>
                  <a:rPr lang="en-US" altLang="ko-KR" dirty="0" smtClean="0"/>
                  <a:t>calls </a:t>
                </a:r>
                <a:r>
                  <a:rPr lang="en-US" altLang="ko-KR" dirty="0" smtClean="0">
                    <a:latin typeface="Courier New" pitchFamily="49" charset="0"/>
                    <a:cs typeface="Courier New" pitchFamily="49" charset="0"/>
                  </a:rPr>
                  <a:t>allocate(10)</a:t>
                </a:r>
                <a:r>
                  <a:rPr lang="en-US" altLang="ko-KR" dirty="0" smtClean="0"/>
                  <a:t>.</a:t>
                </a:r>
              </a:p>
              <a:p>
                <a:pPr lvl="1"/>
                <a:r>
                  <a:rPr lang="en-US" altLang="ko-KR" dirty="0" smtClean="0"/>
                  <a:t>Both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ko-KR" altLang="en-US" dirty="0" smtClean="0"/>
                  <a:t> </a:t>
                </a:r>
                <a:r>
                  <a:rPr lang="en-US" altLang="ko-KR" dirty="0" smtClean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ko-KR" altLang="en-US" dirty="0" smtClean="0"/>
                  <a:t> </a:t>
                </a:r>
                <a:r>
                  <a:rPr lang="en-US" altLang="ko-KR" dirty="0" smtClean="0"/>
                  <a:t>wait on the condition and go to sleep.</a:t>
                </a:r>
              </a:p>
              <a:p>
                <a:pPr lvl="1"/>
                <a:r>
                  <a:rPr lang="en-US" altLang="ko-KR" dirty="0" smtClean="0"/>
                  <a:t>Thread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ko-KR" altLang="en-US" dirty="0" smtClean="0"/>
                  <a:t> </a:t>
                </a:r>
                <a:r>
                  <a:rPr lang="en-US" altLang="ko-KR" dirty="0" smtClean="0"/>
                  <a:t>calls </a:t>
                </a:r>
                <a:r>
                  <a:rPr lang="en-US" altLang="ko-KR" dirty="0" smtClean="0">
                    <a:latin typeface="Courier New" pitchFamily="49" charset="0"/>
                    <a:cs typeface="Courier New" pitchFamily="49" charset="0"/>
                  </a:rPr>
                  <a:t>free(50)</a:t>
                </a:r>
                <a:r>
                  <a:rPr lang="en-US" altLang="ko-KR" dirty="0" smtClean="0"/>
                  <a:t>.</a:t>
                </a:r>
              </a:p>
              <a:p>
                <a:pPr lvl="2"/>
                <a:endParaRPr lang="ko-KR" altLang="en-US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29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1043608" y="3717032"/>
            <a:ext cx="6696744" cy="648072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Which waiting thread should be woken up?</a:t>
            </a:r>
          </a:p>
        </p:txBody>
      </p:sp>
    </p:spTree>
    <p:extLst>
      <p:ext uri="{BB962C8B-B14F-4D97-AF65-F5344CB8AC3E}">
        <p14:creationId xmlns:p14="http://schemas.microsoft.com/office/powerpoint/2010/main" val="3749542593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Condition Variables (Cont.)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55576" y="1256561"/>
            <a:ext cx="7632848" cy="310854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*child(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("child\n");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XXX how to indicate we are done?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NULL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5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6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7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main(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char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argv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[])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8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("parent: begin\n");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9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10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Pthread_create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(&amp;c,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NULL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child,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NULL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create child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11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XXX how to wait for child?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12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("parent: end\n");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13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14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755576" y="5045114"/>
            <a:ext cx="7632848" cy="73866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parent: begin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child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parent: end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5576" y="908720"/>
            <a:ext cx="3384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 Parent Waiting For Its Child</a:t>
            </a:r>
            <a:endParaRPr lang="ko-KR" altLang="en-US" sz="16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5576" y="4674622"/>
            <a:ext cx="47525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What we would like to see here is:</a:t>
            </a:r>
            <a:endParaRPr lang="ko-KR" altLang="en-US" sz="16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33457150"/>
      </p:ext>
    </p:extLst>
  </p:cSld>
  <p:clrMapOvr>
    <a:masterClrMapping/>
  </p:clrMapOvr>
  <p:transition>
    <p:zo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Covering Conditions (Cont.)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30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55576" y="974333"/>
            <a:ext cx="7632848" cy="526297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how many bytes of the heap are free?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bytesLeft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MAX_HEAP_SIZE;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need lock and condition too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5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cond_t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6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mutex_t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7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8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*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9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allocate(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size)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10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(&amp;m);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11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while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bytesLeft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&lt; size)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12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Pthread_cond_wait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(&amp;c, &amp;m);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13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ptr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...;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get </a:t>
            </a:r>
            <a:r>
              <a:rPr lang="en-US" altLang="ko-KR" sz="1400" dirty="0" err="1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mem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from heap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14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bytesLeft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-= size;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15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Pthread_mutex_unlock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(&amp;m);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16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ptr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17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18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19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free(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ptr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size)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20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(&amp;m);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21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bytesLeft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+= size;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22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Pthread_cond_signal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(&amp;c);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whom to signal??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23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Pthread_mutex_unlock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(&amp;m);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24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}</a:t>
            </a:r>
            <a:endParaRPr lang="en-US" altLang="ko-KR" sz="14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173688"/>
      </p:ext>
    </p:extLst>
  </p:cSld>
  <p:clrMapOvr>
    <a:masterClrMapping/>
  </p:clrMapOvr>
  <p:transition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Covering Conditions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Solution (Suggested by Lampson and </a:t>
            </a:r>
            <a:r>
              <a:rPr lang="en-US" altLang="ko-KR" dirty="0" err="1" smtClean="0"/>
              <a:t>Redell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Replace 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pthread_cond_signal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altLang="ko-KR" dirty="0" smtClean="0"/>
              <a:t>with 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pthread_cond_broadcast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pthread_cond_broadcast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2"/>
            <a:r>
              <a:rPr lang="en-US" altLang="ko-KR" dirty="0" smtClean="0"/>
              <a:t>Wake up </a:t>
            </a:r>
            <a:r>
              <a:rPr lang="en-US" altLang="ko-KR" b="1" dirty="0" smtClean="0"/>
              <a:t>all waiting threads.</a:t>
            </a:r>
          </a:p>
          <a:p>
            <a:pPr lvl="2"/>
            <a:r>
              <a:rPr lang="en-US" altLang="ko-KR" u="sng" dirty="0" smtClean="0"/>
              <a:t>Cost</a:t>
            </a:r>
            <a:r>
              <a:rPr lang="en-US" altLang="ko-KR" dirty="0" smtClean="0"/>
              <a:t>: too many threads might be woken.</a:t>
            </a:r>
          </a:p>
          <a:p>
            <a:pPr lvl="2"/>
            <a:r>
              <a:rPr lang="en-US" altLang="ko-KR" dirty="0" smtClean="0"/>
              <a:t>Threads that shouldn’t be awake will simply wake up, re-check the condition, and then go back to sleep.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31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992011"/>
      </p:ext>
    </p:extLst>
  </p:cSld>
  <p:clrMapOvr>
    <a:masterClrMapping/>
  </p:clrMapOvr>
  <p:transition>
    <p:zo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2636912"/>
            <a:ext cx="8786812" cy="1368152"/>
          </a:xfrm>
        </p:spPr>
        <p:txBody>
          <a:bodyPr/>
          <a:lstStyle/>
          <a:p>
            <a:r>
              <a:rPr lang="en-US" altLang="ko-KR" sz="1600" dirty="0" smtClean="0"/>
              <a:t>Disclaimer: This lecture slide set was initially developed for Operating System course in Computer Science Dept. at </a:t>
            </a:r>
            <a:r>
              <a:rPr lang="en-US" altLang="ko-KR" sz="1600" dirty="0" err="1" smtClean="0"/>
              <a:t>Hanyang</a:t>
            </a:r>
            <a:r>
              <a:rPr lang="en-US" altLang="ko-KR" sz="1600" dirty="0" smtClean="0"/>
              <a:t> University. This lecture slide set is for </a:t>
            </a:r>
            <a:r>
              <a:rPr lang="en-US" altLang="ko-KR" sz="1600" smtClean="0"/>
              <a:t>OSTEP </a:t>
            </a:r>
            <a:r>
              <a:rPr lang="en-US" altLang="ko-KR" sz="1600" smtClean="0"/>
              <a:t>book </a:t>
            </a:r>
            <a:r>
              <a:rPr lang="en-US" altLang="ko-KR" sz="1600" dirty="0" smtClean="0"/>
              <a:t>written by </a:t>
            </a:r>
            <a:r>
              <a:rPr lang="en-US" altLang="ko-KR" sz="1600" dirty="0" err="1" smtClean="0"/>
              <a:t>Remzi</a:t>
            </a:r>
            <a:r>
              <a:rPr lang="en-US" altLang="ko-KR" sz="1600" dirty="0" smtClean="0"/>
              <a:t> and Andrea at University of Wisconsin.</a:t>
            </a:r>
            <a:endParaRPr lang="ko-KR" altLang="en-US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32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801660"/>
      </p:ext>
    </p:extLst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Parent waiting fore child: Spin-based Approach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This is hugely </a:t>
            </a:r>
            <a:r>
              <a:rPr lang="en-US" altLang="ko-KR" u="sng" dirty="0" smtClean="0"/>
              <a:t>inefficient</a:t>
            </a:r>
            <a:r>
              <a:rPr lang="en-US" altLang="ko-KR" dirty="0" smtClean="0"/>
              <a:t> as the parent spins and </a:t>
            </a:r>
            <a:r>
              <a:rPr lang="en-US" altLang="ko-KR" b="1" dirty="0" smtClean="0"/>
              <a:t>wastes CPU time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4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55576" y="1124744"/>
            <a:ext cx="7632848" cy="37548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volatile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done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*child(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("child\n");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5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done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6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NULL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7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8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9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main(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char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argv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[])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10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("parent: begin\n");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11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12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Pthread_create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(&amp;c,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NULL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child,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NULL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create child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13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while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(done ==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14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    ;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spin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15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("parent: end\n");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16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    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17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914730"/>
      </p:ext>
    </p:extLst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How to wait for a condition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Condition variable</a:t>
            </a:r>
          </a:p>
          <a:p>
            <a:pPr lvl="1"/>
            <a:r>
              <a:rPr lang="en-US" altLang="ko-KR" b="1" dirty="0" smtClean="0"/>
              <a:t>Waiting</a:t>
            </a:r>
            <a:r>
              <a:rPr lang="en-US" altLang="ko-KR" dirty="0" smtClean="0"/>
              <a:t> on the condition</a:t>
            </a:r>
          </a:p>
          <a:p>
            <a:pPr lvl="2"/>
            <a:r>
              <a:rPr lang="en-US" altLang="ko-KR" u="sng" dirty="0" smtClean="0"/>
              <a:t>An explicit queue</a:t>
            </a:r>
            <a:r>
              <a:rPr lang="en-US" altLang="ko-KR" dirty="0" smtClean="0"/>
              <a:t> that threads can put themselves on when some state of execution is not as desired.</a:t>
            </a:r>
          </a:p>
          <a:p>
            <a:pPr lvl="1"/>
            <a:r>
              <a:rPr lang="en-US" altLang="ko-KR" b="1" dirty="0" smtClean="0"/>
              <a:t>Signaling</a:t>
            </a:r>
            <a:r>
              <a:rPr lang="en-US" altLang="ko-KR" dirty="0" smtClean="0"/>
              <a:t> on the condition</a:t>
            </a:r>
          </a:p>
          <a:p>
            <a:pPr lvl="2"/>
            <a:r>
              <a:rPr lang="en-US" altLang="ko-KR" dirty="0" smtClean="0"/>
              <a:t>Some other thread, </a:t>
            </a:r>
            <a:r>
              <a:rPr lang="en-US" altLang="ko-KR" i="1" dirty="0" smtClean="0"/>
              <a:t>when it changes said state</a:t>
            </a:r>
            <a:r>
              <a:rPr lang="en-US" altLang="ko-KR" dirty="0" smtClean="0"/>
              <a:t>, can wake one of those waiting threads and allow them to continue.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5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608115"/>
      </p:ext>
    </p:extLst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Definition and Routines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Declare condition variable</a:t>
            </a:r>
          </a:p>
          <a:p>
            <a:endParaRPr lang="en-US" altLang="ko-KR" dirty="0"/>
          </a:p>
          <a:p>
            <a:pPr lvl="1"/>
            <a:r>
              <a:rPr lang="en-US" altLang="ko-KR" dirty="0" smtClean="0"/>
              <a:t>Proper initialization is required.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Operation (the POSIX calls)</a:t>
            </a:r>
          </a:p>
          <a:p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The wait() call takes a </a:t>
            </a:r>
            <a:r>
              <a:rPr lang="en-US" altLang="ko-KR" u="sng" dirty="0" err="1" smtClean="0"/>
              <a:t>mutex</a:t>
            </a:r>
            <a:r>
              <a:rPr lang="en-US" altLang="ko-KR" dirty="0" smtClean="0"/>
              <a:t> as a parameter.</a:t>
            </a:r>
          </a:p>
          <a:p>
            <a:pPr lvl="2"/>
            <a:r>
              <a:rPr lang="en-US" altLang="ko-KR" dirty="0" smtClean="0"/>
              <a:t>The wait() call release the lock and put the calling thread to sleep.</a:t>
            </a:r>
          </a:p>
          <a:p>
            <a:pPr lvl="2"/>
            <a:r>
              <a:rPr lang="en-US" altLang="ko-KR" dirty="0" smtClean="0"/>
              <a:t>When the thread wakes up, it must re-acquire the lock.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6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55576" y="1537047"/>
            <a:ext cx="2448272" cy="30777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cond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t c;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755576" y="3625860"/>
            <a:ext cx="7920880" cy="52322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pthread_cond_wait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*c,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*m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 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wait()</a:t>
            </a:r>
            <a:endParaRPr lang="en-US" altLang="ko-KR" sz="14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pthread_cond_signal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*c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		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signal()</a:t>
            </a:r>
            <a:endParaRPr lang="en-US" altLang="ko-KR" sz="14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197334"/>
      </p:ext>
    </p:extLst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Parent waiting for Child: Use a condition variable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7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55576" y="974333"/>
            <a:ext cx="7632848" cy="526297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done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 = PTHREAD_MUTEX_INITIALIZER;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 = PTHREAD_COND_INITIALIZER;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5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thr_exit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6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(&amp;m);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7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done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8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Pthread_cond_signal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(&amp;c);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9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Pthread_mutex_unlock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(&amp;m);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10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11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12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*child(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13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("child\n");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14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thr_exit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15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NULL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16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17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18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thr_join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19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(&amp;m);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20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while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(done ==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21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Pthread_cond_wait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(&amp;c, &amp;m);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22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Pthread_mutex_unlock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(&amp;m);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23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1475138442"/>
      </p:ext>
    </p:extLst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Parent waiting for Child: Use a condition variable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8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85918" y="908720"/>
            <a:ext cx="7632848" cy="20313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i="1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(cont.)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25 	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main(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char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argv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[])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26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("parent: begin\n");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27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28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Pthread_create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(&amp;p,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NULL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child,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NULL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29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thr_join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30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("parent: end\n");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31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32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318627"/>
      </p:ext>
    </p:extLst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Parent waiting for Child: Use a condition variable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b="1" dirty="0" smtClean="0"/>
              <a:t>Parent:</a:t>
            </a:r>
          </a:p>
          <a:p>
            <a:pPr lvl="1"/>
            <a:r>
              <a:rPr lang="en-US" altLang="ko-KR" sz="1600" dirty="0" smtClean="0"/>
              <a:t>Create the child thread and continues running itself.</a:t>
            </a:r>
          </a:p>
          <a:p>
            <a:pPr lvl="1"/>
            <a:r>
              <a:rPr lang="en-US" altLang="ko-KR" sz="1600" dirty="0" smtClean="0"/>
              <a:t>Call into </a:t>
            </a:r>
            <a:r>
              <a:rPr lang="en-US" altLang="ko-KR" sz="1600" dirty="0" err="1" smtClean="0">
                <a:latin typeface="Courier New" pitchFamily="49" charset="0"/>
                <a:cs typeface="Courier New" pitchFamily="49" charset="0"/>
              </a:rPr>
              <a:t>thr_join</a:t>
            </a: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altLang="ko-KR" sz="1600" dirty="0" smtClean="0"/>
              <a:t>to wait for the child thread to complete.</a:t>
            </a:r>
          </a:p>
          <a:p>
            <a:pPr lvl="2"/>
            <a:r>
              <a:rPr lang="en-US" altLang="ko-KR" sz="1400" dirty="0" smtClean="0"/>
              <a:t>Acquire the lock</a:t>
            </a:r>
          </a:p>
          <a:p>
            <a:pPr lvl="2"/>
            <a:r>
              <a:rPr lang="en-US" altLang="ko-KR" sz="1400" dirty="0" smtClean="0"/>
              <a:t>Check if the child is done</a:t>
            </a:r>
          </a:p>
          <a:p>
            <a:pPr lvl="2"/>
            <a:r>
              <a:rPr lang="en-US" altLang="ko-KR" sz="1400" dirty="0" smtClean="0"/>
              <a:t>Put itself to sleep by calling </a:t>
            </a:r>
            <a:r>
              <a:rPr lang="en-US" altLang="ko-KR" sz="1400" dirty="0" smtClean="0">
                <a:latin typeface="Courier New" pitchFamily="49" charset="0"/>
                <a:cs typeface="Courier New" pitchFamily="49" charset="0"/>
              </a:rPr>
              <a:t>wait()</a:t>
            </a:r>
          </a:p>
          <a:p>
            <a:pPr lvl="2"/>
            <a:r>
              <a:rPr lang="en-US" altLang="ko-KR" sz="1400" dirty="0" smtClean="0"/>
              <a:t>Release the lock</a:t>
            </a:r>
          </a:p>
          <a:p>
            <a:r>
              <a:rPr lang="en-US" altLang="ko-KR" sz="1800" b="1" dirty="0" smtClean="0"/>
              <a:t>Child:</a:t>
            </a:r>
          </a:p>
          <a:p>
            <a:pPr lvl="1"/>
            <a:r>
              <a:rPr lang="en-US" altLang="ko-KR" sz="1600" dirty="0" smtClean="0"/>
              <a:t>Print the message “child”</a:t>
            </a:r>
          </a:p>
          <a:p>
            <a:pPr lvl="1"/>
            <a:r>
              <a:rPr lang="en-US" altLang="ko-KR" sz="1600" dirty="0" smtClean="0"/>
              <a:t>Call </a:t>
            </a:r>
            <a:r>
              <a:rPr lang="en-US" altLang="ko-KR" sz="1600" dirty="0" err="1" smtClean="0">
                <a:latin typeface="Courier New" pitchFamily="49" charset="0"/>
                <a:cs typeface="Courier New" pitchFamily="49" charset="0"/>
              </a:rPr>
              <a:t>thr_exit</a:t>
            </a: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altLang="ko-KR" sz="1600" dirty="0" smtClean="0"/>
              <a:t> to wake the parent thread</a:t>
            </a:r>
          </a:p>
          <a:p>
            <a:pPr lvl="2"/>
            <a:r>
              <a:rPr lang="en-US" altLang="ko-KR" sz="1400" dirty="0"/>
              <a:t>G</a:t>
            </a:r>
            <a:r>
              <a:rPr lang="en-US" altLang="ko-KR" sz="1400" dirty="0" smtClean="0"/>
              <a:t>rab the lock</a:t>
            </a:r>
          </a:p>
          <a:p>
            <a:pPr lvl="2"/>
            <a:r>
              <a:rPr lang="en-US" altLang="ko-KR" sz="1400" dirty="0"/>
              <a:t>S</a:t>
            </a:r>
            <a:r>
              <a:rPr lang="en-US" altLang="ko-KR" sz="1400" dirty="0" smtClean="0"/>
              <a:t>et the state variable </a:t>
            </a:r>
            <a:r>
              <a:rPr lang="en-US" altLang="ko-KR" sz="1400" dirty="0" smtClean="0">
                <a:latin typeface="Courier New" pitchFamily="49" charset="0"/>
                <a:cs typeface="Courier New" pitchFamily="49" charset="0"/>
              </a:rPr>
              <a:t>done</a:t>
            </a:r>
          </a:p>
          <a:p>
            <a:pPr lvl="2"/>
            <a:r>
              <a:rPr lang="en-US" altLang="ko-KR" sz="1400" dirty="0" smtClean="0"/>
              <a:t>Signal the parent thus waking it.</a:t>
            </a:r>
          </a:p>
          <a:p>
            <a:pPr lvl="1"/>
            <a:endParaRPr lang="ko-KR" altLang="en-US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9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466404"/>
      </p:ext>
    </p:extLst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양식_공청회_발표자료-총괄-양식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기본 디자인">
      <a:majorFont>
        <a:latin typeface="HY견고딕"/>
        <a:ea typeface="HY견고딕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lIns="252000" rtlCol="0" anchor="ctr"/>
      <a:lstStyle>
        <a:defPPr>
          <a:defRPr sz="1600" dirty="0" smtClean="0">
            <a:solidFill>
              <a:srgbClr val="00B050"/>
            </a:solidFill>
            <a:latin typeface="Courier New" pitchFamily="49" charset="0"/>
            <a:ea typeface="맑은 고딕" pitchFamily="50" charset="-127"/>
            <a:cs typeface="Courier New" pitchFamily="49" charset="0"/>
          </a:defRPr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101589</TotalTime>
  <Words>1486</Words>
  <Application>Microsoft Office PowerPoint</Application>
  <PresentationFormat>화면 슬라이드 쇼(4:3)</PresentationFormat>
  <Paragraphs>775</Paragraphs>
  <Slides>32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32</vt:i4>
      </vt:variant>
    </vt:vector>
  </HeadingPairs>
  <TitlesOfParts>
    <vt:vector size="43" baseType="lpstr">
      <vt:lpstr>Adobe 고딕 Std B</vt:lpstr>
      <vt:lpstr>HY견고딕</vt:lpstr>
      <vt:lpstr>굴림</vt:lpstr>
      <vt:lpstr>맑은 고딕</vt:lpstr>
      <vt:lpstr>Adobe Arabic</vt:lpstr>
      <vt:lpstr>Arial</vt:lpstr>
      <vt:lpstr>Arial Bold</vt:lpstr>
      <vt:lpstr>Cambria Math</vt:lpstr>
      <vt:lpstr>Courier New</vt:lpstr>
      <vt:lpstr>Wingdings</vt:lpstr>
      <vt:lpstr>양식_공청회_발표자료-총괄-양식</vt:lpstr>
      <vt:lpstr>PowerPoint 프레젠테이션</vt:lpstr>
      <vt:lpstr>Condition Variables</vt:lpstr>
      <vt:lpstr>Condition Variables (Cont.)</vt:lpstr>
      <vt:lpstr>Parent waiting fore child: Spin-based Approach</vt:lpstr>
      <vt:lpstr>How to wait for a condition</vt:lpstr>
      <vt:lpstr>Definition and Routines</vt:lpstr>
      <vt:lpstr>Parent waiting for Child: Use a condition variable</vt:lpstr>
      <vt:lpstr>Parent waiting for Child: Use a condition variable</vt:lpstr>
      <vt:lpstr>Parent waiting for Child: Use a condition variable</vt:lpstr>
      <vt:lpstr>The importance of the state variable done</vt:lpstr>
      <vt:lpstr>Another poor implementation</vt:lpstr>
      <vt:lpstr>The Producer / Consumer (Bound Buffer) Problem</vt:lpstr>
      <vt:lpstr>Bounded buffer</vt:lpstr>
      <vt:lpstr>The Put and Get Routines (Version 1)</vt:lpstr>
      <vt:lpstr>Producer/Consumer Threads (Version 1)</vt:lpstr>
      <vt:lpstr>Producer/Consumer: Single CV and If Statement</vt:lpstr>
      <vt:lpstr>Producer/Consumer: Single CV and If Statement</vt:lpstr>
      <vt:lpstr>Thread Trace: Broken Solution (Version 1)</vt:lpstr>
      <vt:lpstr>Thread Trace: Broken Solution (Version 1)</vt:lpstr>
      <vt:lpstr>Producer/Consumer: Single CV and While</vt:lpstr>
      <vt:lpstr>Producer/Consumer: Single CV and While</vt:lpstr>
      <vt:lpstr>Thread Trace: Broken Solution (Version 2)</vt:lpstr>
      <vt:lpstr>Thread Trace: Broken Solution (Version 2) (Cont.)</vt:lpstr>
      <vt:lpstr>The single Buffer Producer/Consumer Solution</vt:lpstr>
      <vt:lpstr>The single Buffer Producer/Consumer Solution</vt:lpstr>
      <vt:lpstr>The Final Producer/Consumer Solution</vt:lpstr>
      <vt:lpstr>The Final Producer/Consumer Solution (Cont.)</vt:lpstr>
      <vt:lpstr>The Final Producer/Consumer Solution (Cont.)</vt:lpstr>
      <vt:lpstr>Covering Conditions</vt:lpstr>
      <vt:lpstr>Covering Conditions (Cont.)</vt:lpstr>
      <vt:lpstr>Covering Conditions (Cont.)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Pintos Project</dc:title>
  <dc:creator>유진수 (jedisty@hanyang.ac.kr)</dc:creator>
  <cp:lastModifiedBy>오준택</cp:lastModifiedBy>
  <cp:revision>4016</cp:revision>
  <cp:lastPrinted>2015-03-03T01:48:46Z</cp:lastPrinted>
  <dcterms:created xsi:type="dcterms:W3CDTF">2011-05-01T06:09:10Z</dcterms:created>
  <dcterms:modified xsi:type="dcterms:W3CDTF">2016-03-07T09:07:47Z</dcterms:modified>
</cp:coreProperties>
</file>