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0" r:id="rId1"/>
  </p:sldMasterIdLst>
  <p:notesMasterIdLst>
    <p:notesMasterId r:id="rId3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84" r:id="rId16"/>
    <p:sldId id="270" r:id="rId17"/>
    <p:sldId id="286" r:id="rId18"/>
    <p:sldId id="285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</p:sldIdLst>
  <p:sldSz cx="9144000" cy="6858000" type="screen4x3"/>
  <p:notesSz cx="6797675" cy="99282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YLim" initials="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6699FF"/>
    <a:srgbClr val="FF66CC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밝은 스타일 3 - 강조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361" autoAdjust="0"/>
    <p:restoredTop sz="91841" autoAdjust="0"/>
  </p:normalViewPr>
  <p:slideViewPr>
    <p:cSldViewPr>
      <p:cViewPr varScale="1">
        <p:scale>
          <a:sx n="112" d="100"/>
          <a:sy n="112" d="100"/>
        </p:scale>
        <p:origin x="49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66312"/>
    </p:cViewPr>
  </p:sorterViewPr>
  <p:notesViewPr>
    <p:cSldViewPr>
      <p:cViewPr varScale="1">
        <p:scale>
          <a:sx n="92" d="100"/>
          <a:sy n="92" d="100"/>
        </p:scale>
        <p:origin x="-3540" y="-96"/>
      </p:cViewPr>
      <p:guideLst>
        <p:guide orient="horz" pos="2880"/>
        <p:guide pos="2160"/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050F0499-AE52-4672-879B-3107B2FC2A9F}" type="datetimeFigureOut">
              <a:rPr lang="ko-KR" altLang="en-US" smtClean="0"/>
              <a:t>2016-06-15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E9CED1A8-8C93-4BD0-9402-1D92621696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5232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ED1A8-8C93-4BD0-9402-1D92621696DA}" type="slidenum">
              <a:rPr lang="ko-KR" altLang="en-US" smtClean="0"/>
              <a:t>29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60207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부제목 2"/>
          <p:cNvSpPr>
            <a:spLocks noGrp="1"/>
          </p:cNvSpPr>
          <p:nvPr>
            <p:ph type="subTitle" idx="1"/>
          </p:nvPr>
        </p:nvSpPr>
        <p:spPr>
          <a:xfrm>
            <a:off x="251520" y="78531"/>
            <a:ext cx="8640960" cy="576065"/>
          </a:xfrm>
        </p:spPr>
        <p:txBody>
          <a:bodyPr anchor="ctr"/>
          <a:lstStyle>
            <a:lvl1pPr marL="0" indent="0" algn="ctr" rtl="0" fontAlgn="base" latinLnBrk="1">
              <a:spcBef>
                <a:spcPct val="0"/>
              </a:spcBef>
              <a:spcAft>
                <a:spcPct val="0"/>
              </a:spcAft>
              <a:buNone/>
              <a:defRPr kumimoji="1" lang="ko-KR" altLang="en-US" sz="2400" b="1" kern="1200" cap="none" spc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dirty="0" smtClean="0"/>
              <a:t>마스터 부제목 스타일 편집</a:t>
            </a:r>
            <a:endParaRPr lang="ko-KR" altLang="en-US" dirty="0"/>
          </a:p>
        </p:txBody>
      </p:sp>
      <p:sp>
        <p:nvSpPr>
          <p:cNvPr id="19" name="제목 1"/>
          <p:cNvSpPr>
            <a:spLocks noGrp="1"/>
          </p:cNvSpPr>
          <p:nvPr>
            <p:ph type="ctrTitle"/>
          </p:nvPr>
        </p:nvSpPr>
        <p:spPr>
          <a:xfrm>
            <a:off x="685800" y="1772816"/>
            <a:ext cx="7772400" cy="1542033"/>
          </a:xfrm>
          <a:effectLst>
            <a:outerShdw dist="17780" dir="2700000" algn="ctr" rotWithShape="0">
              <a:srgbClr val="000000"/>
            </a:outerShdw>
          </a:effectLst>
        </p:spPr>
        <p:txBody>
          <a:bodyPr/>
          <a:lstStyle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lang="ko-KR" altLang="en-US" sz="4400" b="1" kern="1200" dirty="0">
                <a:solidFill>
                  <a:schemeClr val="tx2">
                    <a:lumMod val="75000"/>
                  </a:schemeClr>
                </a:solidFill>
                <a:latin typeface="Adobe 고딕 Std B" pitchFamily="34" charset="-127"/>
                <a:ea typeface="Adobe 고딕 Std B" pitchFamily="34" charset="-127"/>
                <a:cs typeface="Adobe Arabic" pitchFamily="18" charset="-78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24" name="TextBox 23"/>
          <p:cNvSpPr txBox="1"/>
          <p:nvPr userDrawn="1"/>
        </p:nvSpPr>
        <p:spPr>
          <a:xfrm>
            <a:off x="1026585" y="3789040"/>
            <a:ext cx="7003094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ts val="600"/>
              </a:spcAft>
            </a:pPr>
            <a:r>
              <a:rPr kumimoji="1" lang="en-US" altLang="ko-KR" sz="2000" b="1" dirty="0" err="1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Arial Bold" pitchFamily="34" charset="0"/>
              </a:rPr>
              <a:t>Hanyang</a:t>
            </a:r>
            <a:r>
              <a:rPr kumimoji="1" lang="en-US" altLang="ko-KR" sz="20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Arial Bold" pitchFamily="34" charset="0"/>
              </a:rPr>
              <a:t> University</a:t>
            </a:r>
          </a:p>
          <a:p>
            <a:pPr algn="ctr" fontAlgn="base">
              <a:spcBef>
                <a:spcPct val="0"/>
              </a:spcBef>
              <a:spcAft>
                <a:spcPts val="600"/>
              </a:spcAft>
            </a:pPr>
            <a:r>
              <a:rPr kumimoji="1" lang="en-US" altLang="ko-KR" sz="16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Embedded Software Systems Lab.</a:t>
            </a:r>
          </a:p>
        </p:txBody>
      </p:sp>
      <p:pic>
        <p:nvPicPr>
          <p:cNvPr id="26" name="그림 2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4336" y="4608512"/>
            <a:ext cx="1268760" cy="1268760"/>
          </a:xfrm>
          <a:prstGeom prst="rect">
            <a:avLst/>
          </a:prstGeom>
        </p:spPr>
      </p:pic>
      <p:grpSp>
        <p:nvGrpSpPr>
          <p:cNvPr id="36" name="그룹 35"/>
          <p:cNvGrpSpPr/>
          <p:nvPr userDrawn="1"/>
        </p:nvGrpSpPr>
        <p:grpSpPr>
          <a:xfrm>
            <a:off x="-3579" y="3573016"/>
            <a:ext cx="9147579" cy="64193"/>
            <a:chOff x="-3579" y="3356992"/>
            <a:chExt cx="9147579" cy="64193"/>
          </a:xfrm>
        </p:grpSpPr>
        <p:cxnSp>
          <p:nvCxnSpPr>
            <p:cNvPr id="31" name="직선 연결선 30"/>
            <p:cNvCxnSpPr/>
            <p:nvPr userDrawn="1"/>
          </p:nvCxnSpPr>
          <p:spPr>
            <a:xfrm>
              <a:off x="0" y="3356992"/>
              <a:ext cx="9144000" cy="0"/>
            </a:xfrm>
            <a:prstGeom prst="line">
              <a:avLst/>
            </a:prstGeom>
            <a:ln w="63500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직선 연결선 31"/>
            <p:cNvCxnSpPr/>
            <p:nvPr userDrawn="1"/>
          </p:nvCxnSpPr>
          <p:spPr>
            <a:xfrm>
              <a:off x="-3579" y="3421185"/>
              <a:ext cx="9144000" cy="0"/>
            </a:xfrm>
            <a:prstGeom prst="line">
              <a:avLst/>
            </a:prstGeom>
            <a:ln w="31750">
              <a:solidFill>
                <a:schemeClr val="accent1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 userDrawn="1"/>
        </p:nvSpPr>
        <p:spPr>
          <a:xfrm>
            <a:off x="3851920" y="6042774"/>
            <a:ext cx="13681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ts val="600"/>
              </a:spcAft>
            </a:pPr>
            <a:r>
              <a:rPr kumimoji="1" lang="en-US" altLang="ko-KR" sz="1600" b="1" dirty="0" err="1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Youjip</a:t>
            </a:r>
            <a:r>
              <a:rPr kumimoji="1" lang="en-US" altLang="ko-KR" sz="1600" b="1" baseline="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Won</a:t>
            </a:r>
            <a:endParaRPr kumimoji="1" lang="en-US" altLang="ko-KR" sz="1600" b="1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49573466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 userDrawn="1"/>
        </p:nvCxnSpPr>
        <p:spPr>
          <a:xfrm>
            <a:off x="0" y="6500813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880070"/>
            <a:ext cx="8786812" cy="5501258"/>
          </a:xfrm>
        </p:spPr>
        <p:txBody>
          <a:bodyPr/>
          <a:lstStyle>
            <a:lvl1pPr>
              <a:lnSpc>
                <a:spcPct val="150000"/>
              </a:lnSpc>
              <a:buClr>
                <a:srgbClr val="002060"/>
              </a:buClr>
              <a:defRPr sz="2000" b="0">
                <a:solidFill>
                  <a:schemeClr val="tx1"/>
                </a:solidFill>
              </a:defRPr>
            </a:lvl1pPr>
            <a:lvl2pPr>
              <a:lnSpc>
                <a:spcPct val="150000"/>
              </a:lnSpc>
              <a:buClr>
                <a:srgbClr val="002060"/>
              </a:buClr>
              <a:defRPr sz="1800">
                <a:solidFill>
                  <a:schemeClr val="tx1"/>
                </a:solidFill>
              </a:defRPr>
            </a:lvl2pPr>
            <a:lvl3pPr>
              <a:lnSpc>
                <a:spcPct val="150000"/>
              </a:lnSpc>
              <a:buClr>
                <a:srgbClr val="002060"/>
              </a:buClr>
              <a:defRPr sz="1600">
                <a:solidFill>
                  <a:schemeClr val="tx1"/>
                </a:solidFill>
              </a:defRPr>
            </a:lvl3pPr>
            <a:lvl4pPr>
              <a:lnSpc>
                <a:spcPct val="150000"/>
              </a:lnSpc>
              <a:buClr>
                <a:srgbClr val="002060"/>
              </a:buClr>
              <a:defRPr sz="1400">
                <a:solidFill>
                  <a:schemeClr val="tx1"/>
                </a:solidFill>
              </a:defRPr>
            </a:lvl4pPr>
            <a:lvl5pPr>
              <a:lnSpc>
                <a:spcPct val="150000"/>
              </a:lnSpc>
              <a:buClr>
                <a:srgbClr val="002060"/>
              </a:buCl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14313" y="6559550"/>
            <a:ext cx="1285875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7517F5D9-EDBE-4206-9386-B687FE8A60C5}" type="datetime1">
              <a:rPr lang="ko-KR" altLang="en-US" smtClean="0">
                <a:solidFill>
                  <a:srgbClr val="1F497D">
                    <a:lumMod val="50000"/>
                  </a:srgbClr>
                </a:solidFill>
              </a:rPr>
              <a:t>2016-06-15</a:t>
            </a:fld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64934" y="6592713"/>
            <a:ext cx="1071562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‹#›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82995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0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pic>
        <p:nvPicPr>
          <p:cNvPr id="8" name="Picture 2" descr="http://esos.hanyang.ac.kr/img/logo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78" y="6572318"/>
            <a:ext cx="2931253" cy="266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1735396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 userDrawn="1"/>
        </p:nvCxnSpPr>
        <p:spPr>
          <a:xfrm>
            <a:off x="214313" y="4429125"/>
            <a:ext cx="8786812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91994" y="2906713"/>
            <a:ext cx="8072494" cy="1500187"/>
          </a:xfrm>
        </p:spPr>
        <p:txBody>
          <a:bodyPr anchor="b"/>
          <a:lstStyle>
            <a:lvl1pPr marL="0" indent="0" algn="r">
              <a:buNone/>
              <a:defRPr sz="3200" b="1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</p:txBody>
      </p:sp>
      <p:cxnSp>
        <p:nvCxnSpPr>
          <p:cNvPr id="9" name="직선 연결선 8"/>
          <p:cNvCxnSpPr/>
          <p:nvPr userDrawn="1"/>
        </p:nvCxnSpPr>
        <p:spPr>
          <a:xfrm>
            <a:off x="0" y="6500813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14313" y="6559550"/>
            <a:ext cx="1285875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C2E465E6-1DC4-4AE6-8D23-8848F815955E}" type="datetime1">
              <a:rPr lang="ko-KR" altLang="en-US" smtClean="0">
                <a:solidFill>
                  <a:srgbClr val="1F497D">
                    <a:lumMod val="50000"/>
                  </a:srgbClr>
                </a:solidFill>
              </a:rPr>
              <a:t>2016-06-15</a:t>
            </a:fld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4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64934" y="6592713"/>
            <a:ext cx="1071562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‹#›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82995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0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pic>
        <p:nvPicPr>
          <p:cNvPr id="16" name="Picture 2" descr="http://esos.hanyang.ac.kr/img/logo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78" y="6572318"/>
            <a:ext cx="2931253" cy="266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5305002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 userDrawn="1"/>
        </p:nvSpPr>
        <p:spPr>
          <a:xfrm>
            <a:off x="0" y="-611"/>
            <a:ext cx="9144000" cy="706619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4313" y="55563"/>
            <a:ext cx="8786812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 smtClean="0"/>
              <a:t>마스터 제목 스타일 편집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4313" y="1000125"/>
            <a:ext cx="8786812" cy="542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4313" y="6562725"/>
            <a:ext cx="1285875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tx2">
                    <a:lumMod val="50000"/>
                  </a:schemeClr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10FB88E-A14F-43C9-8D3C-F427D537CDD8}" type="datetime1">
              <a:rPr kumimoji="1" lang="ko-KR" altLang="en-US" smtClean="0">
                <a:solidFill>
                  <a:srgbClr val="1F497D">
                    <a:lumMod val="50000"/>
                  </a:srgbClr>
                </a:solidFill>
              </a:rPr>
              <a:t>2016-06-15</a:t>
            </a:fld>
            <a:endParaRPr kumimoji="1"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00938" y="6562725"/>
            <a:ext cx="1071562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2">
                    <a:lumMod val="50000"/>
                  </a:schemeClr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5A0C360-F875-469D-A977-82806D0D3C5E}" type="slidenum">
              <a:rPr kumimoji="1" lang="en-US" altLang="ko-KR">
                <a:solidFill>
                  <a:srgbClr val="1F497D">
                    <a:lumMod val="5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59550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1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mtClean="0">
                <a:solidFill>
                  <a:prstClr val="black"/>
                </a:solidFill>
              </a:rPr>
              <a:t>Youjip Won</a:t>
            </a:r>
            <a:endParaRPr kumimoji="1" lang="ko-KR" altLang="en-US">
              <a:solidFill>
                <a:prstClr val="black"/>
              </a:solidFill>
            </a:endParaRPr>
          </a:p>
        </p:txBody>
      </p:sp>
      <p:sp>
        <p:nvSpPr>
          <p:cNvPr id="10" name="직사각형 9"/>
          <p:cNvSpPr/>
          <p:nvPr userDrawn="1"/>
        </p:nvSpPr>
        <p:spPr>
          <a:xfrm>
            <a:off x="0" y="706008"/>
            <a:ext cx="9144000" cy="45719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919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ransition>
    <p:zoom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5pPr>
      <a:lvl6pPr marL="4572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6pPr>
      <a:lvl7pPr marL="9144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7pPr>
      <a:lvl8pPr marL="13716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8pPr>
      <a:lvl9pPr marL="18288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SzPct val="65000"/>
        <a:buFont typeface="Wingdings" pitchFamily="2" charset="2"/>
        <a:buChar char=""/>
        <a:defRPr kumimoji="1" sz="2000">
          <a:solidFill>
            <a:srgbClr val="10253F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rgbClr val="007E3C"/>
        </a:buClr>
        <a:buSzPct val="100000"/>
        <a:buFont typeface="Wingdings" pitchFamily="2" charset="2"/>
        <a:buChar char=""/>
        <a:defRPr kumimoji="1">
          <a:solidFill>
            <a:srgbClr val="10253F"/>
          </a:solidFill>
          <a:latin typeface="맑은 고딕" pitchFamily="50" charset="-127"/>
          <a:ea typeface="맑은 고딕" pitchFamily="50" charset="-127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SzPct val="65000"/>
        <a:buFont typeface="Wingdings" pitchFamily="2" charset="2"/>
        <a:buChar char=""/>
        <a:defRPr kumimoji="1" sz="1600">
          <a:solidFill>
            <a:srgbClr val="10253F"/>
          </a:solidFill>
          <a:latin typeface="맑은 고딕" pitchFamily="50" charset="-127"/>
          <a:ea typeface="맑은 고딕" pitchFamily="50" charset="-127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B03C"/>
        </a:buClr>
        <a:buSzPct val="65000"/>
        <a:buFont typeface="Wingdings" pitchFamily="2" charset="2"/>
        <a:buChar char=""/>
        <a:defRPr kumimoji="1" sz="1400">
          <a:solidFill>
            <a:srgbClr val="10253F"/>
          </a:solidFill>
          <a:latin typeface="맑은 고딕" pitchFamily="50" charset="-127"/>
          <a:ea typeface="맑은 고딕" pitchFamily="50" charset="-127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Font typeface="Wingdings" pitchFamily="2" charset="2"/>
        <a:buChar char=""/>
        <a:defRPr kumimoji="1" sz="1400">
          <a:solidFill>
            <a:srgbClr val="10253F"/>
          </a:solidFill>
          <a:latin typeface="맑은 고딕" pitchFamily="50" charset="-127"/>
          <a:ea typeface="맑은 고딕" pitchFamily="50" charset="-127"/>
        </a:defRPr>
      </a:lvl5pPr>
      <a:lvl6pPr marL="25146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31. Semaphore</a:t>
            </a:r>
          </a:p>
          <a:p>
            <a:pPr lvl="0"/>
            <a:r>
              <a:rPr lang="en-US" altLang="ko-KR" sz="1600" dirty="0">
                <a:solidFill>
                  <a:srgbClr val="1F497D">
                    <a:lumMod val="50000"/>
                  </a:srgbClr>
                </a:solidFill>
              </a:rPr>
              <a:t>Operating System: Three Easy </a:t>
            </a:r>
            <a:r>
              <a:rPr lang="en-US" altLang="ko-KR" sz="1600" dirty="0" smtClean="0">
                <a:solidFill>
                  <a:srgbClr val="1F497D">
                    <a:lumMod val="50000"/>
                  </a:srgbClr>
                </a:solidFill>
              </a:rPr>
              <a:t>Pieces</a:t>
            </a:r>
            <a:endParaRPr lang="ko-KR" altLang="en-US" sz="1600" dirty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2304431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Thread Trace: Parent Waiting For Child (Case </a:t>
            </a:r>
            <a:r>
              <a:rPr lang="en-US" altLang="ko-KR" dirty="0" smtClean="0"/>
              <a:t>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child runs to completion before the parent call 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sem_wait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10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aphicFrame>
        <p:nvGraphicFramePr>
          <p:cNvPr id="7" name="내용 개체 틀 6"/>
          <p:cNvGraphicFramePr>
            <a:graphicFrameLocks/>
          </p:cNvGraphicFramePr>
          <p:nvPr>
            <p:extLst/>
          </p:nvPr>
        </p:nvGraphicFramePr>
        <p:xfrm>
          <a:off x="323528" y="1696184"/>
          <a:ext cx="8496944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8941"/>
                <a:gridCol w="2695435"/>
                <a:gridCol w="1152128"/>
                <a:gridCol w="2952328"/>
                <a:gridCol w="1008112"/>
              </a:tblGrid>
              <a:tr h="23279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Value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Parent  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State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Child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State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0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Create(Child)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Running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Vijaya" panose="020B0604020202020204" pitchFamily="34" charset="0"/>
                          <a:ea typeface="맑은 고딕" panose="020B0503020000020004" pitchFamily="50" charset="-127"/>
                          <a:cs typeface="Vijaya" panose="020B0604020202020204" pitchFamily="34" charset="0"/>
                        </a:rPr>
                        <a:t>(Child exists; is runnable)</a:t>
                      </a:r>
                      <a:endParaRPr lang="ko-KR" altLang="en-US" sz="1400" dirty="0" smtClean="0">
                        <a:solidFill>
                          <a:schemeClr val="tx1"/>
                        </a:solidFill>
                        <a:latin typeface="Vijaya" panose="020B0604020202020204" pitchFamily="34" charset="0"/>
                        <a:ea typeface="맑은 고딕" panose="020B0503020000020004" pitchFamily="50" charset="-127"/>
                        <a:cs typeface="Vijaya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Ready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0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i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Interrupt;</a:t>
                      </a:r>
                      <a:r>
                        <a:rPr lang="en-US" altLang="ko-KR" sz="1400" i="1" baseline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altLang="ko-KR" sz="1400" i="1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switch→Child</a:t>
                      </a:r>
                      <a:endParaRPr lang="ko-KR" altLang="en-US" sz="1400" i="1" dirty="0" smtClean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Ready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child runs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Running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noFill/>
                  </a:tcPr>
                </a:tc>
              </a:tr>
              <a:tr h="13257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0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4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Ready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call </a:t>
                      </a:r>
                      <a:r>
                        <a:rPr lang="en-US" altLang="ko-KR" sz="140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sem_post</a:t>
                      </a:r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()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Running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1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4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Ready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 increment </a:t>
                      </a:r>
                      <a:r>
                        <a:rPr lang="en-US" altLang="ko-KR" sz="140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sem</a:t>
                      </a:r>
                      <a:endParaRPr lang="ko-KR" altLang="en-US" sz="1400" dirty="0" smtClean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Running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noFill/>
                  </a:tcPr>
                </a:tc>
              </a:tr>
              <a:tr h="14895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1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600" dirty="0" smtClean="0">
                        <a:solidFill>
                          <a:schemeClr val="tx1"/>
                        </a:solidFill>
                        <a:latin typeface="Vijaya" panose="020B0604020202020204" pitchFamily="34" charset="0"/>
                        <a:ea typeface="맑은 고딕" panose="020B0503020000020004" pitchFamily="50" charset="-127"/>
                        <a:cs typeface="Vijaya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Ready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aseline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 wake(nobody)</a:t>
                      </a:r>
                      <a:endParaRPr lang="ko-KR" altLang="en-US" sz="1400" dirty="0" smtClean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Running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noFill/>
                  </a:tcPr>
                </a:tc>
              </a:tr>
              <a:tr h="12113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1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4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Ready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sem_post</a:t>
                      </a:r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() returns</a:t>
                      </a:r>
                      <a:endParaRPr lang="ko-KR" altLang="en-US" sz="1400" dirty="0" smtClean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Running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1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parent runs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Running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i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Interrupt; </a:t>
                      </a:r>
                      <a:r>
                        <a:rPr lang="en-US" altLang="ko-KR" sz="1400" i="1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Switch→Parent</a:t>
                      </a:r>
                      <a:endParaRPr lang="ko-KR" altLang="en-US" sz="1400" i="1" dirty="0" smtClean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Ready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noFill/>
                  </a:tcPr>
                </a:tc>
              </a:tr>
              <a:tr h="13751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1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call </a:t>
                      </a:r>
                      <a:r>
                        <a:rPr lang="en-US" altLang="ko-KR" sz="140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sem_wait</a:t>
                      </a:r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()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Running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dirty="0" smtClean="0">
                        <a:solidFill>
                          <a:schemeClr val="tx1"/>
                        </a:solidFill>
                        <a:latin typeface="Vijaya" panose="020B0604020202020204" pitchFamily="34" charset="0"/>
                        <a:ea typeface="맑은 고딕" panose="020B0503020000020004" pitchFamily="50" charset="-127"/>
                        <a:cs typeface="Vijaya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Ready</a:t>
                      </a:r>
                      <a:endParaRPr lang="ko-KR" altLang="en-US" sz="1400" dirty="0" smtClean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0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 decrement</a:t>
                      </a:r>
                      <a:r>
                        <a:rPr lang="en-US" altLang="ko-KR" sz="1400" baseline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altLang="ko-KR" sz="1400" baseline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sem</a:t>
                      </a:r>
                      <a:endParaRPr lang="ko-KR" altLang="en-US" sz="1400" dirty="0" smtClean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Running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4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Ready</a:t>
                      </a:r>
                      <a:endParaRPr lang="ko-KR" altLang="en-US" sz="1400" dirty="0" smtClean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0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 (</a:t>
                      </a:r>
                      <a:r>
                        <a:rPr lang="en-US" altLang="ko-KR" sz="140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sem</a:t>
                      </a:r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&lt;0)</a:t>
                      </a:r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Vijaya" panose="020B0604020202020204" pitchFamily="34" charset="0"/>
                          <a:ea typeface="맑은 고딕" panose="020B0503020000020004" pitchFamily="50" charset="-127"/>
                          <a:cs typeface="Vijaya" panose="020B0604020202020204" pitchFamily="34" charset="0"/>
                        </a:rPr>
                        <a:t>→</a:t>
                      </a:r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awake</a:t>
                      </a:r>
                      <a:r>
                        <a:rPr lang="en-US" altLang="ko-KR" sz="1400" baseline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 </a:t>
                      </a:r>
                      <a:endParaRPr lang="ko-KR" altLang="en-US" sz="1400" dirty="0" smtClean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Running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600" dirty="0" smtClean="0">
                        <a:solidFill>
                          <a:schemeClr val="tx1"/>
                        </a:solidFill>
                        <a:latin typeface="Vijaya" panose="020B0604020202020204" pitchFamily="34" charset="0"/>
                        <a:ea typeface="맑은 고딕" panose="020B0503020000020004" pitchFamily="50" charset="-127"/>
                        <a:cs typeface="Vijaya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Ready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0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sem_wait</a:t>
                      </a:r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() </a:t>
                      </a:r>
                      <a:r>
                        <a:rPr lang="en-US" altLang="ko-KR" sz="140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retruns</a:t>
                      </a:r>
                      <a:endParaRPr lang="ko-KR" altLang="en-US" sz="1400" dirty="0" smtClean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Running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dirty="0" smtClean="0">
                        <a:solidFill>
                          <a:schemeClr val="tx1"/>
                        </a:solidFill>
                        <a:latin typeface="Vijaya" panose="020B0604020202020204" pitchFamily="34" charset="0"/>
                        <a:ea typeface="맑은 고딕" panose="020B0503020000020004" pitchFamily="50" charset="-127"/>
                        <a:cs typeface="Vijaya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Ready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9791553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The Producer/Consumer (Bounded-Buffer) Problem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 smtClean="0"/>
              <a:t>Producer</a:t>
            </a:r>
            <a:r>
              <a:rPr lang="en-US" altLang="ko-KR" dirty="0" smtClean="0"/>
              <a:t>: 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put() </a:t>
            </a:r>
            <a:r>
              <a:rPr lang="en-US" altLang="ko-KR" dirty="0" smtClean="0"/>
              <a:t>interface</a:t>
            </a:r>
          </a:p>
          <a:p>
            <a:pPr lvl="1"/>
            <a:r>
              <a:rPr lang="en-US" altLang="ko-KR" dirty="0" smtClean="0"/>
              <a:t>Wait for a buffer to become </a:t>
            </a:r>
            <a:r>
              <a:rPr lang="en-US" altLang="ko-KR" i="1" dirty="0" smtClean="0"/>
              <a:t>empty</a:t>
            </a:r>
            <a:r>
              <a:rPr lang="en-US" altLang="ko-KR" dirty="0" smtClean="0"/>
              <a:t> in order to put data into it.</a:t>
            </a:r>
          </a:p>
          <a:p>
            <a:r>
              <a:rPr lang="en-US" altLang="ko-KR" b="1" dirty="0" smtClean="0"/>
              <a:t>Consumer</a:t>
            </a:r>
            <a:r>
              <a:rPr lang="en-US" altLang="ko-KR" dirty="0" smtClean="0"/>
              <a:t>: 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get() </a:t>
            </a:r>
            <a:r>
              <a:rPr lang="en-US" altLang="ko-KR" dirty="0" smtClean="0"/>
              <a:t>interface</a:t>
            </a:r>
          </a:p>
          <a:p>
            <a:pPr lvl="1"/>
            <a:r>
              <a:rPr lang="en-US" altLang="ko-KR" dirty="0" smtClean="0"/>
              <a:t>Wait for a buffer to become </a:t>
            </a:r>
            <a:r>
              <a:rPr lang="en-US" altLang="ko-KR" i="1" dirty="0" smtClean="0"/>
              <a:t>filled</a:t>
            </a:r>
            <a:r>
              <a:rPr lang="en-US" altLang="ko-KR" dirty="0" smtClean="0"/>
              <a:t> before using it.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11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3578" y="3128769"/>
            <a:ext cx="7596844" cy="310854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   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buffer[MAX]; </a:t>
            </a:r>
            <a:endParaRPr lang="en-US" altLang="ko-KR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   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fill = </a:t>
            </a:r>
            <a:r>
              <a:rPr lang="en-US" altLang="ko-KR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endParaRPr lang="en-US" altLang="ko-KR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   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use = </a:t>
            </a:r>
            <a:r>
              <a:rPr lang="en-US" altLang="ko-KR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endParaRPr lang="en-US" altLang="ko-KR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 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   </a:t>
            </a:r>
            <a:r>
              <a:rPr lang="en-US" altLang="ko-KR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put(</a:t>
            </a:r>
            <a:r>
              <a:rPr lang="en-US" altLang="ko-KR" sz="14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value) { </a:t>
            </a:r>
            <a:endParaRPr lang="en-US" altLang="ko-KR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 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buffer[fill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= value; 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// </a:t>
            </a:r>
            <a:r>
              <a:rPr lang="en-US" altLang="ko-KR" sz="14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 f1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altLang="ko-KR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 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fill 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(fill + </a:t>
            </a:r>
            <a:r>
              <a:rPr lang="en-US" altLang="ko-KR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% MAX;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altLang="ko-KR" sz="14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 f2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altLang="ko-KR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   } 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9 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  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get() { </a:t>
            </a:r>
            <a:endParaRPr lang="en-US" altLang="ko-KR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11 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buffer[use];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altLang="ko-KR" sz="14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 g1 </a:t>
            </a:r>
            <a:endParaRPr lang="en-US" altLang="ko-KR" sz="1400" dirty="0" smtClean="0">
              <a:solidFill>
                <a:srgbClr val="00B0F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12  	use 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(use + </a:t>
            </a:r>
            <a:r>
              <a:rPr lang="en-US" altLang="ko-KR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% MAX;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altLang="ko-KR" sz="14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 g2 </a:t>
            </a:r>
            <a:endParaRPr lang="en-US" altLang="ko-KR" sz="1400" dirty="0" smtClean="0">
              <a:solidFill>
                <a:srgbClr val="00B0F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13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</a:t>
            </a:r>
            <a:r>
              <a:rPr lang="en-US" altLang="ko-KR" sz="1400" dirty="0" smtClean="0">
                <a:solidFill>
                  <a:srgbClr val="F79646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14  }</a:t>
            </a:r>
          </a:p>
        </p:txBody>
      </p:sp>
    </p:spTree>
    <p:extLst>
      <p:ext uri="{BB962C8B-B14F-4D97-AF65-F5344CB8AC3E}">
        <p14:creationId xmlns:p14="http://schemas.microsoft.com/office/powerpoint/2010/main" val="2198961841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The Producer/Consumer (Bounded-Buffer) Problem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12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9572" y="980728"/>
            <a:ext cx="7704856" cy="48320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 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empty; </a:t>
            </a:r>
            <a:endParaRPr lang="en-US" altLang="ko-KR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  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full; </a:t>
            </a:r>
            <a:endParaRPr lang="en-US" altLang="ko-KR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 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    </a:t>
            </a:r>
            <a:r>
              <a:rPr lang="en-US" altLang="ko-KR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*producer(</a:t>
            </a:r>
            <a:r>
              <a:rPr lang="en-US" altLang="ko-KR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 </a:t>
            </a:r>
            <a:endParaRPr lang="en-US" altLang="ko-KR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 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endParaRPr lang="en-US" altLang="ko-KR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 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</a:t>
            </a:r>
            <a:r>
              <a:rPr lang="en-US" altLang="ko-KR" sz="1400" dirty="0" smtClean="0">
                <a:solidFill>
                  <a:srgbClr val="F79646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ko-KR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loops; 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++) { </a:t>
            </a:r>
            <a:endParaRPr lang="en-US" altLang="ko-KR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 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sem_wait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(&amp;empty);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altLang="ko-KR" sz="14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 P1 </a:t>
            </a:r>
            <a:endParaRPr lang="en-US" altLang="ko-KR" sz="1400" dirty="0" smtClean="0">
              <a:solidFill>
                <a:srgbClr val="00B0F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 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	put(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altLang="ko-KR" sz="14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 P2 </a:t>
            </a:r>
            <a:endParaRPr lang="en-US" altLang="ko-KR" sz="1400" dirty="0" smtClean="0">
              <a:solidFill>
                <a:srgbClr val="00B0F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9 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sem_post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(&amp;full);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altLang="ko-KR" sz="14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 P3 </a:t>
            </a:r>
            <a:endParaRPr lang="en-US" altLang="ko-KR" sz="1400" dirty="0" smtClean="0">
              <a:solidFill>
                <a:srgbClr val="00B0F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 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} 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11   } 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12 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13   </a:t>
            </a:r>
            <a:r>
              <a:rPr lang="en-US" altLang="ko-KR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*consumer(</a:t>
            </a:r>
            <a:r>
              <a:rPr lang="en-US" altLang="ko-KR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 </a:t>
            </a:r>
            <a:endParaRPr lang="en-US" altLang="ko-KR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14 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ko-KR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endParaRPr lang="en-US" altLang="ko-KR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15 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</a:t>
            </a:r>
            <a:r>
              <a:rPr lang="en-US" altLang="ko-KR" sz="1400" dirty="0" smtClean="0">
                <a:solidFill>
                  <a:srgbClr val="F79646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!= </a:t>
            </a:r>
            <a:r>
              <a:rPr lang="en-US" altLang="ko-KR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-1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 </a:t>
            </a:r>
            <a:endParaRPr lang="en-US" altLang="ko-KR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16 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sem_wait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(&amp;full);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altLang="ko-KR" sz="14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 C1 </a:t>
            </a:r>
            <a:endParaRPr lang="en-US" altLang="ko-KR" sz="1400" dirty="0" smtClean="0">
              <a:solidFill>
                <a:srgbClr val="00B0F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17 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get();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altLang="ko-KR" sz="14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 C2 </a:t>
            </a:r>
            <a:endParaRPr lang="en-US" altLang="ko-KR" sz="1400" dirty="0" smtClean="0">
              <a:solidFill>
                <a:srgbClr val="00B0F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18 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sem_post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(&amp;empty);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altLang="ko-KR" sz="14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 C3 </a:t>
            </a:r>
            <a:endParaRPr lang="en-US" altLang="ko-KR" sz="1400" dirty="0" smtClean="0">
              <a:solidFill>
                <a:srgbClr val="00B0F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19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	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("%d\n", 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endParaRPr lang="en-US" altLang="ko-KR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 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} </a:t>
            </a:r>
          </a:p>
          <a:p>
            <a:pPr marL="228600" indent="-228600">
              <a:buFontTx/>
              <a:buAutoNum type="arabicPlain" startAt="21"/>
            </a:pP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 </a:t>
            </a:r>
          </a:p>
          <a:p>
            <a:pPr marL="228600" indent="-228600">
              <a:buFontTx/>
              <a:buAutoNum type="arabicPlain" startAt="21"/>
            </a:pP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…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07705" y="5833591"/>
            <a:ext cx="53285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First Attempt: Adding the Full and Empty Conditions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08597298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The Producer/Consumer (Bounded-Buffer) Problem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r>
              <a:rPr lang="en-US" altLang="ko-KR" dirty="0" smtClean="0"/>
              <a:t>Imagine that 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MAX</a:t>
            </a:r>
            <a:r>
              <a:rPr lang="en-US" altLang="ko-KR" dirty="0" smtClean="0"/>
              <a:t> is greater than 1 .</a:t>
            </a:r>
          </a:p>
          <a:p>
            <a:pPr lvl="2"/>
            <a:r>
              <a:rPr lang="en-US" altLang="ko-KR" dirty="0" smtClean="0"/>
              <a:t>If there are multiple producers, </a:t>
            </a:r>
            <a:r>
              <a:rPr lang="en-US" altLang="ko-KR" dirty="0" smtClean="0">
                <a:solidFill>
                  <a:schemeClr val="accent6">
                    <a:lumMod val="75000"/>
                  </a:schemeClr>
                </a:solidFill>
              </a:rPr>
              <a:t>race condition </a:t>
            </a:r>
            <a:r>
              <a:rPr lang="en-US" altLang="ko-KR" dirty="0" smtClean="0"/>
              <a:t>can happen at line </a:t>
            </a:r>
            <a:r>
              <a:rPr lang="en-US" altLang="ko-KR" i="1" dirty="0" smtClean="0"/>
              <a:t>f1</a:t>
            </a:r>
            <a:r>
              <a:rPr lang="en-US" altLang="ko-KR" dirty="0" smtClean="0"/>
              <a:t>.</a:t>
            </a:r>
          </a:p>
          <a:p>
            <a:pPr lvl="2"/>
            <a:r>
              <a:rPr lang="en-US" altLang="ko-KR" dirty="0" smtClean="0"/>
              <a:t>It means that the old data there is overwritten.</a:t>
            </a:r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We’ve forgotten here is </a:t>
            </a:r>
            <a:r>
              <a:rPr lang="en-US" altLang="ko-KR" b="1" dirty="0" smtClean="0"/>
              <a:t>mutual exclusion</a:t>
            </a:r>
            <a:r>
              <a:rPr lang="en-US" altLang="ko-KR" dirty="0" smtClean="0"/>
              <a:t>.</a:t>
            </a:r>
          </a:p>
          <a:p>
            <a:pPr lvl="2"/>
            <a:r>
              <a:rPr lang="en-US" altLang="ko-KR" dirty="0"/>
              <a:t>The filling of a buffer and incrementing of the index into the buffer is a </a:t>
            </a:r>
            <a:r>
              <a:rPr lang="en-US" altLang="ko-KR" dirty="0">
                <a:solidFill>
                  <a:schemeClr val="accent6">
                    <a:lumMod val="75000"/>
                  </a:schemeClr>
                </a:solidFill>
              </a:rPr>
              <a:t>critical section</a:t>
            </a:r>
            <a:r>
              <a:rPr lang="en-US" altLang="ko-KR" dirty="0"/>
              <a:t>.</a:t>
            </a:r>
          </a:p>
          <a:p>
            <a:pPr lvl="2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13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9572" y="1172580"/>
            <a:ext cx="7704856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28600" indent="-228600">
              <a:buFontTx/>
              <a:buAutoNum type="arabicPlain" startAt="21"/>
            </a:pPr>
            <a:r>
              <a:rPr lang="en-US" altLang="ko-KR" sz="12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ko-KR" sz="1200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main(</a:t>
            </a:r>
            <a:r>
              <a:rPr lang="en-US" altLang="ko-KR" sz="1200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2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ko-KR" sz="12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altLang="ko-KR" sz="12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[]) {</a:t>
            </a:r>
          </a:p>
          <a:p>
            <a:pPr marL="228600" indent="-228600">
              <a:buFontTx/>
              <a:buAutoNum type="arabicPlain" startAt="21"/>
            </a:pPr>
            <a:r>
              <a:rPr lang="en-US" altLang="ko-KR" sz="12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// …</a:t>
            </a:r>
          </a:p>
          <a:p>
            <a:pPr marL="228600" indent="-228600">
              <a:buFontTx/>
              <a:buAutoNum type="arabicPlain" startAt="21"/>
            </a:pPr>
            <a:r>
              <a:rPr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altLang="ko-KR" sz="12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sem_init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(&amp;empty, </a:t>
            </a:r>
            <a:r>
              <a:rPr lang="en-US" altLang="ko-KR" sz="12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MAX); 	</a:t>
            </a:r>
            <a:r>
              <a:rPr lang="en-US" altLang="ko-KR" sz="1200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MAX buffers are empty to begin with…</a:t>
            </a:r>
          </a:p>
          <a:p>
            <a:pPr marL="228600" indent="-228600">
              <a:buFontTx/>
              <a:buAutoNum type="arabicPlain" startAt="21"/>
            </a:pPr>
            <a:r>
              <a:rPr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altLang="ko-KR" sz="12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sem_init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(&amp;full, </a:t>
            </a:r>
            <a:r>
              <a:rPr lang="en-US" altLang="ko-KR" sz="12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ko-KR" sz="12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	</a:t>
            </a:r>
            <a:r>
              <a:rPr lang="en-US" altLang="ko-KR" sz="1200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… </a:t>
            </a:r>
            <a:r>
              <a:rPr lang="en-US" altLang="ko-KR" sz="12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altLang="ko-KR" sz="1200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nd 0 are full</a:t>
            </a:r>
          </a:p>
          <a:p>
            <a:pPr marL="228600" indent="-228600">
              <a:buFontTx/>
              <a:buAutoNum type="arabicPlain" startAt="21"/>
            </a:pPr>
            <a:r>
              <a:rPr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// …</a:t>
            </a:r>
          </a:p>
          <a:p>
            <a:pPr marL="228600" indent="-228600">
              <a:buFontTx/>
              <a:buAutoNum type="arabicPlain" startAt="21"/>
            </a:pPr>
            <a:r>
              <a:rPr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63688" y="2401143"/>
            <a:ext cx="59046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First Attempt: Adding the Full and Empty Conditions (Cont.)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24492777"/>
      </p:ext>
    </p:extLst>
  </p:cSld>
  <p:clrMapOvr>
    <a:masterClrMapping/>
  </p:clrMapOvr>
  <p:transition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 Solution: Adding Mutual Exclusion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14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7584" y="1417588"/>
            <a:ext cx="7488832" cy="35394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 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empty; </a:t>
            </a:r>
            <a:endParaRPr lang="en-US" altLang="ko-KR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 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full; </a:t>
            </a:r>
            <a:endParaRPr lang="en-US" altLang="ko-KR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 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mutex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endParaRPr lang="en-US" altLang="ko-KR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 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   </a:t>
            </a:r>
            <a:r>
              <a:rPr lang="en-US" altLang="ko-KR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*producer</a:t>
            </a:r>
            <a:r>
              <a:rPr lang="en-US" altLang="ko-KR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(void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 </a:t>
            </a:r>
            <a:endParaRPr lang="en-US" altLang="ko-KR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 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endParaRPr lang="en-US" altLang="ko-KR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 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ko-KR" sz="1400" dirty="0" smtClean="0">
                <a:solidFill>
                  <a:srgbClr val="F79646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ko-KR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loops; 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++) { </a:t>
            </a:r>
            <a:endParaRPr lang="en-US" altLang="ko-KR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 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sem_wait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mutex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altLang="ko-KR" sz="14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 p0 (NEW LINE) </a:t>
            </a:r>
            <a:endParaRPr lang="en-US" altLang="ko-KR" sz="1400" dirty="0" smtClean="0">
              <a:solidFill>
                <a:srgbClr val="00B0F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9 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sem_wait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(&amp;empty);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altLang="ko-KR" sz="14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 p1 </a:t>
            </a:r>
            <a:endParaRPr lang="en-US" altLang="ko-KR" sz="1400" dirty="0" smtClean="0">
              <a:solidFill>
                <a:srgbClr val="00B0F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 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	put(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altLang="ko-KR" sz="14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 p2 </a:t>
            </a:r>
            <a:endParaRPr lang="en-US" altLang="ko-KR" sz="1400" dirty="0" smtClean="0">
              <a:solidFill>
                <a:srgbClr val="00B0F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11 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sem_post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(&amp;full);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altLang="ko-KR" sz="14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 p3 </a:t>
            </a:r>
            <a:endParaRPr lang="en-US" altLang="ko-KR" sz="1400" dirty="0" smtClean="0">
              <a:solidFill>
                <a:srgbClr val="00B0F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12 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sem_post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mutex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altLang="ko-KR" sz="14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 p4 (NEW LINE) </a:t>
            </a:r>
            <a:endParaRPr lang="en-US" altLang="ko-KR" sz="1400" dirty="0" smtClean="0">
              <a:solidFill>
                <a:srgbClr val="00B0F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13 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} 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14 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15 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(Cont.)</a:t>
            </a:r>
            <a:endParaRPr lang="en-US" altLang="ko-KR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71800" y="5085184"/>
            <a:ext cx="34251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Adding Mutual Exclusion (Incorrectly)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69789132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 Solution: Adding Mutual Exclusion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15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7584" y="1418747"/>
            <a:ext cx="7488832" cy="26776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Cont.)</a:t>
            </a:r>
            <a:endParaRPr lang="en-US" altLang="ko-KR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16  </a:t>
            </a:r>
            <a:r>
              <a:rPr lang="en-US" altLang="ko-KR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*consumer(</a:t>
            </a:r>
            <a:r>
              <a:rPr lang="en-US" altLang="ko-KR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 </a:t>
            </a:r>
            <a:endParaRPr lang="en-US" altLang="ko-KR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17  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endParaRPr lang="en-US" altLang="ko-KR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18 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ko-KR" sz="1400" dirty="0" smtClean="0">
                <a:solidFill>
                  <a:srgbClr val="F79646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ko-KR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loops; 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++) { </a:t>
            </a:r>
            <a:endParaRPr lang="en-US" altLang="ko-KR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19 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sem_wait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mutex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altLang="ko-KR" sz="14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 c0 (NEW LINE) </a:t>
            </a:r>
            <a:endParaRPr lang="en-US" altLang="ko-KR" sz="1400" dirty="0" smtClean="0">
              <a:solidFill>
                <a:srgbClr val="00B0F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 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sem_wait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(&amp;full);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altLang="ko-KR" sz="14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 c1 </a:t>
            </a:r>
            <a:endParaRPr lang="en-US" altLang="ko-KR" sz="1400" dirty="0" smtClean="0">
              <a:solidFill>
                <a:srgbClr val="00B0F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indent="-342900">
              <a:buAutoNum type="arabicPlain" startAt="21"/>
            </a:pP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get();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altLang="ko-KR" sz="14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 c2 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22  		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sem_post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(&amp;empty); 	</a:t>
            </a:r>
            <a:r>
              <a:rPr lang="en-US" altLang="ko-KR" sz="14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line c3 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23  		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sem_post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mutex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	</a:t>
            </a:r>
            <a:r>
              <a:rPr lang="en-US" altLang="ko-KR" sz="14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line c4 (NEW LINE) 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24  		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("%d\n", 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25  	} 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26  }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771800" y="4293096"/>
            <a:ext cx="34251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Adding Mutual Exclusion (Incorrectly)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36489697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 Solution: Adding Mutual </a:t>
            </a:r>
            <a:r>
              <a:rPr lang="en-US" altLang="ko-KR" dirty="0" smtClean="0"/>
              <a:t>Exclusion 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Imagine </a:t>
            </a:r>
            <a:r>
              <a:rPr lang="en-US" altLang="ko-KR" dirty="0" smtClean="0"/>
              <a:t>two thread: one producer and one consumer.</a:t>
            </a:r>
          </a:p>
          <a:p>
            <a:pPr lvl="1"/>
            <a:r>
              <a:rPr lang="en-US" altLang="ko-KR" dirty="0" smtClean="0"/>
              <a:t>The consumer </a:t>
            </a:r>
            <a:r>
              <a:rPr lang="en-US" altLang="ko-KR" b="1" dirty="0" smtClean="0"/>
              <a:t>acquire</a:t>
            </a:r>
            <a:r>
              <a:rPr lang="en-US" altLang="ko-KR" dirty="0" smtClean="0"/>
              <a:t> the 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mutex</a:t>
            </a:r>
            <a:r>
              <a:rPr lang="en-US" altLang="ko-KR" dirty="0" smtClean="0"/>
              <a:t> (line c0).</a:t>
            </a:r>
          </a:p>
          <a:p>
            <a:pPr lvl="1"/>
            <a:r>
              <a:rPr lang="en-US" altLang="ko-KR" dirty="0" smtClean="0"/>
              <a:t>The consumer </a:t>
            </a:r>
            <a:r>
              <a:rPr lang="en-US" altLang="ko-KR" b="1" dirty="0" smtClean="0"/>
              <a:t>calls</a:t>
            </a:r>
            <a:r>
              <a:rPr lang="en-US" altLang="ko-KR" dirty="0" smtClean="0"/>
              <a:t> 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sem_wait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altLang="ko-KR" dirty="0" smtClean="0"/>
              <a:t>on the full semaphore (line c1).</a:t>
            </a:r>
            <a:endParaRPr lang="en-US" altLang="ko-KR" dirty="0"/>
          </a:p>
          <a:p>
            <a:pPr lvl="1"/>
            <a:r>
              <a:rPr lang="en-US" altLang="ko-KR" dirty="0" smtClean="0">
                <a:sym typeface="Wingdings" panose="05000000000000000000" pitchFamily="2" charset="2"/>
              </a:rPr>
              <a:t>The consumer is </a:t>
            </a:r>
            <a:r>
              <a:rPr lang="en-US" altLang="ko-KR" b="1" dirty="0" smtClean="0">
                <a:sym typeface="Wingdings" panose="05000000000000000000" pitchFamily="2" charset="2"/>
              </a:rPr>
              <a:t>blocked</a:t>
            </a:r>
            <a:r>
              <a:rPr lang="en-US" altLang="ko-KR" dirty="0" smtClean="0">
                <a:sym typeface="Wingdings" panose="05000000000000000000" pitchFamily="2" charset="2"/>
              </a:rPr>
              <a:t> and </a:t>
            </a:r>
            <a:r>
              <a:rPr lang="en-US" altLang="ko-KR" b="1" dirty="0" smtClean="0">
                <a:sym typeface="Wingdings" panose="05000000000000000000" pitchFamily="2" charset="2"/>
              </a:rPr>
              <a:t>yield</a:t>
            </a:r>
            <a:r>
              <a:rPr lang="en-US" altLang="ko-KR" dirty="0" smtClean="0">
                <a:sym typeface="Wingdings" panose="05000000000000000000" pitchFamily="2" charset="2"/>
              </a:rPr>
              <a:t> the CPU.</a:t>
            </a:r>
          </a:p>
          <a:p>
            <a:pPr lvl="2"/>
            <a:r>
              <a:rPr lang="en-US" altLang="ko-KR" dirty="0" smtClean="0">
                <a:sym typeface="Wingdings" panose="05000000000000000000" pitchFamily="2" charset="2"/>
              </a:rPr>
              <a:t>The consumer </a:t>
            </a:r>
            <a:r>
              <a:rPr lang="en-US" altLang="ko-KR" u="sng" dirty="0" smtClean="0">
                <a:sym typeface="Wingdings" panose="05000000000000000000" pitchFamily="2" charset="2"/>
              </a:rPr>
              <a:t>still holds the </a:t>
            </a:r>
            <a:r>
              <a:rPr lang="en-US" altLang="ko-KR" u="sng" dirty="0" err="1" smtClean="0">
                <a:sym typeface="Wingdings" panose="05000000000000000000" pitchFamily="2" charset="2"/>
              </a:rPr>
              <a:t>mutex</a:t>
            </a:r>
            <a:r>
              <a:rPr lang="en-US" altLang="ko-KR" dirty="0" smtClean="0">
                <a:sym typeface="Wingdings" panose="05000000000000000000" pitchFamily="2" charset="2"/>
              </a:rPr>
              <a:t>!</a:t>
            </a:r>
          </a:p>
          <a:p>
            <a:pPr lvl="1"/>
            <a:r>
              <a:rPr lang="en-US" altLang="ko-KR" dirty="0" smtClean="0">
                <a:sym typeface="Wingdings" panose="05000000000000000000" pitchFamily="2" charset="2"/>
              </a:rPr>
              <a:t>The producer </a:t>
            </a:r>
            <a:r>
              <a:rPr lang="en-US" altLang="ko-KR" b="1" dirty="0" smtClean="0">
                <a:sym typeface="Wingdings" panose="05000000000000000000" pitchFamily="2" charset="2"/>
              </a:rPr>
              <a:t>calls</a:t>
            </a:r>
            <a:r>
              <a:rPr lang="en-US" altLang="ko-KR" dirty="0" smtClean="0">
                <a:sym typeface="Wingdings" panose="05000000000000000000" pitchFamily="2" charset="2"/>
              </a:rPr>
              <a:t> 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sem_wait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()</a:t>
            </a:r>
            <a:r>
              <a:rPr lang="en-US" altLang="ko-KR" dirty="0" smtClean="0">
                <a:sym typeface="Wingdings" panose="05000000000000000000" pitchFamily="2" charset="2"/>
              </a:rPr>
              <a:t> on the binary 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mutex</a:t>
            </a:r>
            <a:r>
              <a:rPr lang="en-US" altLang="ko-KR" dirty="0" smtClean="0">
                <a:sym typeface="Wingdings" panose="05000000000000000000" pitchFamily="2" charset="2"/>
              </a:rPr>
              <a:t> semaphore (line p0).</a:t>
            </a:r>
          </a:p>
          <a:p>
            <a:pPr lvl="1"/>
            <a:r>
              <a:rPr lang="en-US" altLang="ko-KR" dirty="0" smtClean="0">
                <a:sym typeface="Wingdings" panose="05000000000000000000" pitchFamily="2" charset="2"/>
              </a:rPr>
              <a:t>The producer is now </a:t>
            </a:r>
            <a:r>
              <a:rPr lang="en-US" altLang="ko-KR" b="1" dirty="0" smtClean="0">
                <a:sym typeface="Wingdings" panose="05000000000000000000" pitchFamily="2" charset="2"/>
              </a:rPr>
              <a:t>stuck</a:t>
            </a:r>
            <a:r>
              <a:rPr lang="en-US" altLang="ko-KR" dirty="0" smtClean="0">
                <a:sym typeface="Wingdings" panose="05000000000000000000" pitchFamily="2" charset="2"/>
              </a:rPr>
              <a:t> waiting too. </a:t>
            </a:r>
            <a:r>
              <a:rPr lang="en-US" altLang="ko-KR" dirty="0" smtClean="0">
                <a:solidFill>
                  <a:schemeClr val="accent6">
                    <a:lumMod val="75000"/>
                  </a:schemeClr>
                </a:solidFill>
                <a:sym typeface="Wingdings" panose="05000000000000000000" pitchFamily="2" charset="2"/>
              </a:rPr>
              <a:t>a classic deadlock</a:t>
            </a:r>
            <a:r>
              <a:rPr lang="en-US" altLang="ko-KR" dirty="0" smtClean="0">
                <a:sym typeface="Wingdings" panose="05000000000000000000" pitchFamily="2" charset="2"/>
              </a:rPr>
              <a:t>.</a:t>
            </a:r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16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6453268"/>
      </p:ext>
    </p:extLst>
  </p:cSld>
  <p:clrMapOvr>
    <a:masterClrMapping/>
  </p:clrMapOvr>
  <p:transition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Finally, A </a:t>
            </a:r>
            <a:r>
              <a:rPr lang="en-US" altLang="ko-KR" dirty="0"/>
              <a:t>W</a:t>
            </a:r>
            <a:r>
              <a:rPr lang="en-US" altLang="ko-KR" dirty="0" smtClean="0"/>
              <a:t>orking Solution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17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544" y="1104675"/>
            <a:ext cx="8352928" cy="35394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 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empty; 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 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full; 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 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mutex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 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   </a:t>
            </a:r>
            <a:r>
              <a:rPr lang="en-US" altLang="ko-KR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*producer</a:t>
            </a:r>
            <a:r>
              <a:rPr lang="en-US" altLang="ko-KR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(void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 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   	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  	</a:t>
            </a:r>
            <a:r>
              <a:rPr lang="en-US" altLang="ko-KR" sz="1400" dirty="0" smtClean="0">
                <a:solidFill>
                  <a:srgbClr val="F79646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ko-KR" sz="14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loops;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++) { 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   	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sem_wait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(&amp;empty); 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line p1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9   	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sem_wait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mutex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	</a:t>
            </a:r>
            <a:r>
              <a:rPr lang="en-US" altLang="ko-KR" sz="1400" b="1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line p1.5 (MOVED MUTEX HERE…) 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   		put(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		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line p2 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11   	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sem_post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mutex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	</a:t>
            </a:r>
            <a:r>
              <a:rPr lang="en-US" altLang="ko-KR" sz="1400" b="1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line p2.5 (… AND HERE) 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12   	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sem_post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(&amp;full); 	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line p3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13   	} 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14   } 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15 </a:t>
            </a:r>
            <a:endParaRPr lang="en-US" altLang="ko-KR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(Cont.)</a:t>
            </a:r>
            <a:endParaRPr lang="en-US" altLang="ko-KR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87824" y="4799653"/>
            <a:ext cx="32872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Adding Mutual Exclusion (Correctly)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21957342"/>
      </p:ext>
    </p:extLst>
  </p:cSld>
  <p:clrMapOvr>
    <a:masterClrMapping/>
  </p:clrMapOvr>
  <p:transition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Finally, A </a:t>
            </a:r>
            <a:r>
              <a:rPr lang="en-US" altLang="ko-KR" dirty="0"/>
              <a:t>W</a:t>
            </a:r>
            <a:r>
              <a:rPr lang="en-US" altLang="ko-KR" dirty="0" smtClean="0"/>
              <a:t>orking Solution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18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544" y="908720"/>
            <a:ext cx="8352928" cy="46166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(Cont.)</a:t>
            </a:r>
            <a:endParaRPr lang="en-US" altLang="ko-KR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16   </a:t>
            </a:r>
            <a:r>
              <a:rPr lang="en-US" altLang="ko-KR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*consumer(</a:t>
            </a:r>
            <a:r>
              <a:rPr lang="en-US" altLang="ko-KR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 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17   	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18   	</a:t>
            </a:r>
            <a:r>
              <a:rPr lang="en-US" altLang="ko-KR" sz="1400" dirty="0" smtClean="0">
                <a:solidFill>
                  <a:srgbClr val="F79646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ko-KR" sz="14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loops;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++) { 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19   	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sem_wait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(&amp;full); 	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line c1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   	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sem_wait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mutex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	</a:t>
            </a:r>
            <a:r>
              <a:rPr lang="en-US" altLang="ko-KR" sz="1400" b="1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line c1.5 (MOVED MUTEX HERE…) 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21   	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get(); 	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line c2 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22   	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sem_post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mutex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	</a:t>
            </a:r>
            <a:r>
              <a:rPr lang="en-US" altLang="ko-KR" sz="1400" b="1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line c2.5 (… AND HERE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</a:p>
          <a:p>
            <a:pPr marL="342900" indent="-342900">
              <a:buAutoNum type="arabicPlain" startAt="23"/>
            </a:pP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	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sem_post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(&amp;empty); 	</a:t>
            </a:r>
            <a:r>
              <a:rPr lang="en-US" altLang="ko-KR" sz="14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line c3</a:t>
            </a:r>
          </a:p>
          <a:p>
            <a:pPr marL="342900" indent="-342900">
              <a:buAutoNum type="arabicPlain" startAt="23"/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		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(“%d\n”, 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342900" indent="-342900">
              <a:buAutoNum type="arabicPlain" startAt="23"/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	}</a:t>
            </a:r>
          </a:p>
          <a:p>
            <a:pPr marL="342900" indent="-342900">
              <a:buAutoNum type="arabicPlain" startAt="23"/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  <a:p>
            <a:pPr marL="342900" indent="-342900">
              <a:buAutoNum type="arabicPlain" startAt="23"/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342900" indent="-342900">
              <a:buAutoNum type="arabicPlain" startAt="23"/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main(</a:t>
            </a:r>
            <a:r>
              <a:rPr lang="en-US" altLang="ko-KR" sz="14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ko-KR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[]) {</a:t>
            </a:r>
          </a:p>
          <a:p>
            <a:pPr marL="342900" indent="-342900">
              <a:buAutoNum type="arabicPlain" startAt="23"/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	// …</a:t>
            </a:r>
          </a:p>
          <a:p>
            <a:pPr marL="342900" indent="-342900">
              <a:buAutoNum type="arabicPlain" startAt="23"/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	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sem_init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(&amp;empty, </a:t>
            </a:r>
            <a:r>
              <a:rPr lang="en-US" altLang="ko-KR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MAX); </a:t>
            </a:r>
            <a:r>
              <a:rPr lang="en-US" altLang="ko-KR" sz="14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MAX buffers are empty to begin with …</a:t>
            </a:r>
          </a:p>
          <a:p>
            <a:pPr marL="342900" indent="-342900">
              <a:buAutoNum type="arabicPlain" startAt="23"/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	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sem_init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(&amp;full, </a:t>
            </a:r>
            <a:r>
              <a:rPr lang="en-US" altLang="ko-KR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ko-KR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);    </a:t>
            </a:r>
            <a:r>
              <a:rPr lang="en-US" altLang="ko-KR" sz="14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... and 0 are full</a:t>
            </a:r>
          </a:p>
          <a:p>
            <a:pPr marL="342900" indent="-342900">
              <a:buAutoNum type="arabicPlain" startAt="23"/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	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sem_init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mutex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ko-KR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ko-KR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);   </a:t>
            </a:r>
            <a:r>
              <a:rPr lang="en-US" altLang="ko-KR" sz="14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altLang="ko-KR" sz="1400" dirty="0" err="1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mutex</a:t>
            </a:r>
            <a:r>
              <a:rPr lang="en-US" altLang="ko-KR" sz="14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=1 because it is a lock</a:t>
            </a:r>
          </a:p>
          <a:p>
            <a:pPr marL="342900" indent="-342900">
              <a:buAutoNum type="arabicPlain" startAt="23"/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	// …</a:t>
            </a:r>
          </a:p>
          <a:p>
            <a:pPr marL="342900" indent="-342900">
              <a:buAutoNum type="arabicPlain" startAt="23"/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  <a:p>
            <a:pPr marL="342900" indent="-342900">
              <a:buAutoNum type="arabicPlain" startAt="23"/>
            </a:pPr>
            <a:endParaRPr lang="en-US" altLang="ko-KR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87824" y="6001543"/>
            <a:ext cx="32872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Adding Mutual Exclusion (Correctly)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53340245"/>
      </p:ext>
    </p:extLst>
  </p:cSld>
  <p:clrMapOvr>
    <a:masterClrMapping/>
  </p:clrMapOvr>
  <p:transition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Reader-Writer Locks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Imagine a number of concurrent list operations, including </a:t>
            </a:r>
            <a:r>
              <a:rPr lang="en-US" altLang="ko-KR" b="1" dirty="0" smtClean="0"/>
              <a:t>inserts</a:t>
            </a:r>
            <a:r>
              <a:rPr lang="en-US" altLang="ko-KR" dirty="0" smtClean="0"/>
              <a:t> and simple </a:t>
            </a:r>
            <a:r>
              <a:rPr lang="en-US" altLang="ko-KR" b="1" dirty="0" smtClean="0"/>
              <a:t>lookups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b="1" dirty="0" smtClean="0"/>
              <a:t>insert:</a:t>
            </a:r>
          </a:p>
          <a:p>
            <a:pPr lvl="2"/>
            <a:r>
              <a:rPr lang="en-US" altLang="ko-KR" dirty="0"/>
              <a:t>C</a:t>
            </a:r>
            <a:r>
              <a:rPr lang="en-US" altLang="ko-KR" dirty="0" smtClean="0"/>
              <a:t>hange the state of the list</a:t>
            </a:r>
          </a:p>
          <a:p>
            <a:pPr lvl="2"/>
            <a:r>
              <a:rPr lang="en-US" altLang="ko-KR" dirty="0" smtClean="0"/>
              <a:t>A traditional </a:t>
            </a:r>
            <a:r>
              <a:rPr lang="en-US" altLang="ko-KR" u="sng" dirty="0" smtClean="0"/>
              <a:t>critical section</a:t>
            </a:r>
            <a:r>
              <a:rPr lang="en-US" altLang="ko-KR" dirty="0" smtClean="0"/>
              <a:t> makes sense.</a:t>
            </a:r>
          </a:p>
          <a:p>
            <a:pPr lvl="1"/>
            <a:r>
              <a:rPr lang="en-US" altLang="ko-KR" b="1" dirty="0" smtClean="0"/>
              <a:t>lookup:</a:t>
            </a:r>
          </a:p>
          <a:p>
            <a:pPr lvl="2"/>
            <a:r>
              <a:rPr lang="en-US" altLang="ko-KR" dirty="0" smtClean="0"/>
              <a:t>Simply </a:t>
            </a:r>
            <a:r>
              <a:rPr lang="en-US" altLang="ko-KR" i="1" dirty="0" smtClean="0"/>
              <a:t>read</a:t>
            </a:r>
            <a:r>
              <a:rPr lang="en-US" altLang="ko-KR" dirty="0" smtClean="0"/>
              <a:t> the data structure.</a:t>
            </a:r>
          </a:p>
          <a:p>
            <a:pPr lvl="2"/>
            <a:r>
              <a:rPr lang="en-US" altLang="ko-KR" dirty="0" smtClean="0"/>
              <a:t>As long as we can guarantee that no insert is on-going, we can allow many lookups to proceed </a:t>
            </a:r>
            <a:r>
              <a:rPr lang="en-US" altLang="ko-KR" dirty="0" smtClean="0">
                <a:solidFill>
                  <a:schemeClr val="accent6">
                    <a:lumMod val="75000"/>
                  </a:schemeClr>
                </a:solidFill>
              </a:rPr>
              <a:t>concurrently</a:t>
            </a:r>
            <a:r>
              <a:rPr lang="en-US" altLang="ko-KR" dirty="0" smtClean="0"/>
              <a:t>.</a:t>
            </a:r>
          </a:p>
          <a:p>
            <a:pPr lvl="2"/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19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모서리가 둥근 직사각형 5"/>
          <p:cNvSpPr/>
          <p:nvPr/>
        </p:nvSpPr>
        <p:spPr>
          <a:xfrm>
            <a:off x="1043608" y="5229200"/>
            <a:ext cx="6696744" cy="648072"/>
          </a:xfrm>
          <a:prstGeom prst="roundRect">
            <a:avLst/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pPr algn="ctr"/>
            <a:r>
              <a:rPr lang="en-US" altLang="ko-KR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This special type of lock is known as a </a:t>
            </a:r>
            <a:r>
              <a:rPr lang="en-US" altLang="ko-KR" b="1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reader-write lock</a:t>
            </a:r>
            <a:r>
              <a:rPr lang="en-US" altLang="ko-KR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0540996"/>
      </p:ext>
    </p:extLst>
  </p:cSld>
  <p:clrMapOvr>
    <a:masterClrMapping/>
  </p:clrMapOvr>
  <p:transition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Semaphore: </a:t>
            </a:r>
            <a:r>
              <a:rPr lang="en-US" altLang="ko-KR" dirty="0" smtClean="0"/>
              <a:t>A definition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An object </a:t>
            </a:r>
            <a:r>
              <a:rPr lang="en-US" altLang="ko-KR" dirty="0" smtClean="0">
                <a:solidFill>
                  <a:schemeClr val="accent6">
                    <a:lumMod val="75000"/>
                  </a:schemeClr>
                </a:solidFill>
              </a:rPr>
              <a:t>with an integer value</a:t>
            </a:r>
          </a:p>
          <a:p>
            <a:pPr lvl="1"/>
            <a:r>
              <a:rPr lang="en-US" altLang="ko-KR" dirty="0"/>
              <a:t>W</a:t>
            </a:r>
            <a:r>
              <a:rPr lang="en-US" altLang="ko-KR" dirty="0" smtClean="0"/>
              <a:t>e can manipulate with two routines; </a:t>
            </a:r>
            <a:r>
              <a:rPr lang="en-US" altLang="ko-KR" dirty="0" err="1" smtClean="0">
                <a:latin typeface="Courier New" pitchFamily="49" charset="0"/>
                <a:cs typeface="Courier New" pitchFamily="49" charset="0"/>
              </a:rPr>
              <a:t>sem_wait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altLang="ko-KR" dirty="0" smtClean="0"/>
              <a:t> and </a:t>
            </a:r>
            <a:r>
              <a:rPr lang="en-US" altLang="ko-KR" dirty="0" err="1" smtClean="0">
                <a:latin typeface="Courier New" pitchFamily="49" charset="0"/>
                <a:cs typeface="Courier New" pitchFamily="49" charset="0"/>
              </a:rPr>
              <a:t>sem_post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Initialization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2"/>
            <a:r>
              <a:rPr lang="en-US" altLang="ko-KR" dirty="0" smtClean="0"/>
              <a:t>Declare a semaphore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s </a:t>
            </a:r>
            <a:r>
              <a:rPr lang="en-US" altLang="ko-KR" dirty="0" smtClean="0"/>
              <a:t>and initialize it to the value 1</a:t>
            </a:r>
          </a:p>
          <a:p>
            <a:pPr lvl="2"/>
            <a:r>
              <a:rPr lang="en-US" altLang="ko-KR" dirty="0" smtClean="0"/>
              <a:t>The second argument, 0, indicates that the semaphore is </a:t>
            </a:r>
            <a:r>
              <a:rPr lang="en-US" altLang="ko-KR" u="sng" dirty="0" smtClean="0"/>
              <a:t>shared</a:t>
            </a:r>
            <a:r>
              <a:rPr lang="en-US" altLang="ko-KR" dirty="0" smtClean="0"/>
              <a:t> between </a:t>
            </a:r>
            <a:r>
              <a:rPr lang="en-US" altLang="ko-KR" i="1" dirty="0" smtClean="0"/>
              <a:t>threads in the same process</a:t>
            </a:r>
            <a:r>
              <a:rPr lang="en-US" altLang="ko-KR" dirty="0" smtClean="0"/>
              <a:t>.</a:t>
            </a: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71600" y="2453987"/>
            <a:ext cx="720080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rabicPlain"/>
            </a:pPr>
            <a:r>
              <a:rPr lang="pt-BR" altLang="ko-KR" sz="16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#</a:t>
            </a:r>
            <a:r>
              <a:rPr lang="pt-BR" altLang="ko-KR" sz="16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include &lt;semaphore.h</a:t>
            </a:r>
            <a:r>
              <a:rPr lang="pt-BR" altLang="ko-KR" sz="16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342900" indent="-342900">
              <a:buFontTx/>
              <a:buAutoNum type="arabicPlain"/>
            </a:pPr>
            <a:r>
              <a:rPr lang="pt-BR" altLang="ko-KR" sz="16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sem_t </a:t>
            </a:r>
            <a:r>
              <a:rPr lang="pt-BR" altLang="ko-KR" sz="16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pt-BR" altLang="ko-KR" sz="16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342900" indent="-342900">
              <a:buFontTx/>
              <a:buAutoNum type="arabicPlain"/>
            </a:pPr>
            <a:r>
              <a:rPr lang="pt-BR" altLang="ko-KR" sz="16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sem_init</a:t>
            </a:r>
            <a:r>
              <a:rPr lang="pt-BR" altLang="ko-KR" sz="16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(&amp;s, </a:t>
            </a:r>
            <a:r>
              <a:rPr lang="pt-BR" altLang="ko-KR" sz="16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pt-BR" altLang="ko-KR" sz="16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pt-BR" altLang="ko-KR" sz="16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pt-BR" altLang="ko-KR" sz="16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r>
              <a:rPr lang="pt-BR" altLang="ko-KR" sz="1600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initialize s to the value 1</a:t>
            </a:r>
            <a:endParaRPr lang="en-US" altLang="ko-KR" sz="1600" dirty="0" smtClean="0">
              <a:solidFill>
                <a:srgbClr val="00B0F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5609075"/>
      </p:ext>
    </p:extLst>
  </p:cSld>
  <p:clrMapOvr>
    <a:masterClrMapping/>
  </p:clrMapOvr>
  <p:transition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 Reader-Writer Locks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Only </a:t>
            </a:r>
            <a:r>
              <a:rPr lang="en-US" altLang="ko-KR" b="1" dirty="0" smtClean="0"/>
              <a:t>a single writer </a:t>
            </a:r>
            <a:r>
              <a:rPr lang="en-US" altLang="ko-KR" dirty="0" smtClean="0"/>
              <a:t>can acquire the lock.</a:t>
            </a:r>
          </a:p>
          <a:p>
            <a:r>
              <a:rPr lang="en-US" altLang="ko-KR" dirty="0" smtClean="0"/>
              <a:t>Once a reader has acquired </a:t>
            </a:r>
            <a:r>
              <a:rPr lang="en-US" altLang="ko-KR" dirty="0" smtClean="0">
                <a:solidFill>
                  <a:schemeClr val="accent6">
                    <a:lumMod val="75000"/>
                  </a:schemeClr>
                </a:solidFill>
              </a:rPr>
              <a:t>a read lock</a:t>
            </a:r>
            <a:r>
              <a:rPr lang="en-US" altLang="ko-KR" dirty="0" smtClean="0"/>
              <a:t>, </a:t>
            </a:r>
          </a:p>
          <a:p>
            <a:pPr lvl="1"/>
            <a:r>
              <a:rPr lang="en-US" altLang="ko-KR" b="1" dirty="0" smtClean="0"/>
              <a:t>More readers </a:t>
            </a:r>
            <a:r>
              <a:rPr lang="en-US" altLang="ko-KR" dirty="0" smtClean="0"/>
              <a:t>will be allowed to acquire the read lock too.</a:t>
            </a:r>
          </a:p>
          <a:p>
            <a:pPr lvl="1"/>
            <a:r>
              <a:rPr lang="en-US" altLang="ko-KR" dirty="0" smtClean="0"/>
              <a:t>A writer will </a:t>
            </a:r>
            <a:r>
              <a:rPr lang="en-US" altLang="ko-KR" u="sng" dirty="0" smtClean="0"/>
              <a:t>have to wait</a:t>
            </a:r>
            <a:r>
              <a:rPr lang="en-US" altLang="ko-KR" dirty="0" smtClean="0"/>
              <a:t> until all readers are finished.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20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9532" y="3057341"/>
            <a:ext cx="8424936" cy="33239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rabicPlain"/>
            </a:pP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altLang="ko-KR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_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rwlock_t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 </a:t>
            </a:r>
            <a:endParaRPr lang="en-US" altLang="ko-KR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lock;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altLang="ko-KR" sz="14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binary semaphore (basic lock) </a:t>
            </a:r>
            <a:endParaRPr lang="en-US" altLang="ko-KR" sz="1400" dirty="0" smtClean="0">
              <a:solidFill>
                <a:srgbClr val="00B0F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indent="-342900">
              <a:buFontTx/>
              <a:buAutoNum type="arabicPlain"/>
            </a:pP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writelock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altLang="ko-KR" sz="14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used to allow ONE writer or MANY readers </a:t>
            </a:r>
            <a:endParaRPr lang="en-US" altLang="ko-KR" sz="1400" dirty="0" smtClean="0">
              <a:solidFill>
                <a:srgbClr val="00B0F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indent="-342900">
              <a:buFontTx/>
              <a:buAutoNum type="arabicPlain"/>
            </a:pP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readers;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altLang="ko-KR" sz="14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count of readers reading in critical section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altLang="ko-KR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indent="-342900">
              <a:buFontTx/>
              <a:buAutoNum type="arabicPlain"/>
            </a:pP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} 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rwlock_t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endParaRPr lang="en-US" altLang="ko-KR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indent="-342900">
              <a:buFontTx/>
              <a:buAutoNum type="arabicPlain"/>
            </a:pP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rwlock_init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rwlock_t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rw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 </a:t>
            </a:r>
            <a:endParaRPr lang="en-US" altLang="ko-KR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indent="-342900">
              <a:buFontTx/>
              <a:buAutoNum type="arabicPlain"/>
            </a:pP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rw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&gt;readers = </a:t>
            </a:r>
            <a:r>
              <a:rPr lang="en-US" altLang="ko-KR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endParaRPr lang="en-US" altLang="ko-KR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indent="-342900">
              <a:buFontTx/>
              <a:buAutoNum type="arabicPlain"/>
            </a:pP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sem_init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rw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-&gt;lock, </a:t>
            </a:r>
            <a:r>
              <a:rPr lang="en-US" altLang="ko-KR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ko-KR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endParaRPr lang="en-US" altLang="ko-KR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indent="-342900">
              <a:buFontTx/>
              <a:buAutoNum type="arabicPlain"/>
            </a:pP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sem_init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rw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writelock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ko-KR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ko-KR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endParaRPr lang="en-US" altLang="ko-KR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indent="-342900">
              <a:buFontTx/>
              <a:buAutoNum type="arabicPlain"/>
            </a:pP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} 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rwlock_acquire_readlock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rwlock_t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rw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 </a:t>
            </a:r>
            <a:endParaRPr lang="en-US" altLang="ko-KR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indent="-342900">
              <a:buFontTx/>
              <a:buAutoNum type="arabicPlain"/>
            </a:pP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sem_wait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rw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-&gt;lock); </a:t>
            </a:r>
            <a:endParaRPr lang="en-US" altLang="ko-KR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indent="-342900">
              <a:buFontTx/>
              <a:buAutoNum type="arabicPlain"/>
            </a:pP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…</a:t>
            </a:r>
            <a:endParaRPr lang="en-US" altLang="ko-KR" sz="1300" dirty="0" smtClean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2172834"/>
      </p:ext>
    </p:extLst>
  </p:cSld>
  <p:clrMapOvr>
    <a:masterClrMapping/>
  </p:clrMapOvr>
  <p:transition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 Reader-Writer Locks (Cont.)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21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9532" y="980728"/>
            <a:ext cx="8424936" cy="46166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AutoNum type="arabicPlain" startAt="15"/>
            </a:pP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rw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&gt;readers++; </a:t>
            </a:r>
            <a:endParaRPr lang="en-US" altLang="ko-KR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indent="-342900">
              <a:buFontTx/>
              <a:buAutoNum type="arabicPlain" startAt="15"/>
            </a:pP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</a:t>
            </a:r>
            <a:r>
              <a:rPr lang="en-US" altLang="ko-KR" sz="1400" dirty="0" smtClean="0">
                <a:solidFill>
                  <a:srgbClr val="F79646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rw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-&gt;readers == </a:t>
            </a:r>
            <a:r>
              <a:rPr lang="en-US" altLang="ko-KR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endParaRPr lang="en-US" altLang="ko-KR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indent="-342900">
              <a:buFontTx/>
              <a:buAutoNum type="arabicPlain" startAt="15"/>
            </a:pP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sem_wait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rw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writelock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r>
              <a:rPr lang="en-US" altLang="ko-KR" sz="14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first reader acquires </a:t>
            </a:r>
            <a:r>
              <a:rPr lang="en-US" altLang="ko-KR" sz="1400" dirty="0" err="1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writelock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altLang="ko-KR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indent="-342900">
              <a:buFontTx/>
              <a:buAutoNum type="arabicPlain" startAt="15"/>
            </a:pP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sem_post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rw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-&gt;lock); </a:t>
            </a:r>
            <a:endParaRPr lang="en-US" altLang="ko-KR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indent="-342900">
              <a:buFontTx/>
              <a:buAutoNum type="arabicPlain" startAt="15"/>
            </a:pP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} </a:t>
            </a:r>
          </a:p>
          <a:p>
            <a:pPr marL="342900" indent="-342900">
              <a:buFontTx/>
              <a:buAutoNum type="arabicPlain" startAt="15"/>
            </a:pP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altLang="ko-KR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indent="-342900">
              <a:buFontTx/>
              <a:buAutoNum type="arabicPlain" startAt="15"/>
            </a:pP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 </a:t>
            </a:r>
            <a:r>
              <a:rPr lang="en-US" altLang="ko-KR" sz="1400" dirty="0" smtClean="0">
                <a:solidFill>
                  <a:srgbClr val="00B050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void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rwlock_release_readlock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rwlock_t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 *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rw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) { </a:t>
            </a:r>
          </a:p>
          <a:p>
            <a:pPr marL="342900" indent="-342900">
              <a:buFontTx/>
              <a:buAutoNum type="arabicPlain" startAt="15"/>
            </a:pP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	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sem_wait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(&amp;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rw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-&gt;lock); </a:t>
            </a:r>
          </a:p>
          <a:p>
            <a:pPr marL="342900" indent="-342900">
              <a:buFontTx/>
              <a:buAutoNum type="arabicPlain" startAt="15"/>
            </a:pP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	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rw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-&gt;readers--; </a:t>
            </a:r>
          </a:p>
          <a:p>
            <a:pPr marL="342900" indent="-342900">
              <a:buFontTx/>
              <a:buAutoNum type="arabicPlain" startAt="15"/>
            </a:pP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   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	</a:t>
            </a:r>
            <a:r>
              <a:rPr lang="en-US" altLang="ko-KR" sz="1400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if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 (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rw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-&gt;readers == </a:t>
            </a:r>
            <a:r>
              <a:rPr lang="en-US" altLang="ko-KR" sz="1400" dirty="0">
                <a:solidFill>
                  <a:srgbClr val="FF0000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) </a:t>
            </a:r>
          </a:p>
          <a:p>
            <a:pPr marL="342900" indent="-342900">
              <a:buFontTx/>
              <a:buAutoNum type="arabicPlain" startAt="15"/>
            </a:pP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   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		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sem_post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(&amp;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rw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-&gt;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writelock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); </a:t>
            </a:r>
            <a:r>
              <a:rPr lang="en-US" altLang="ko-KR" sz="1400" dirty="0">
                <a:solidFill>
                  <a:srgbClr val="00B0F0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// last reader releases </a:t>
            </a:r>
            <a:r>
              <a:rPr lang="en-US" altLang="ko-KR" sz="1400" dirty="0" err="1">
                <a:solidFill>
                  <a:srgbClr val="00B0F0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writelock</a:t>
            </a:r>
            <a:r>
              <a:rPr lang="en-US" altLang="ko-KR" sz="1400" dirty="0">
                <a:solidFill>
                  <a:srgbClr val="00B0F0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 </a:t>
            </a:r>
          </a:p>
          <a:p>
            <a:pPr marL="342900" indent="-342900">
              <a:buFontTx/>
              <a:buAutoNum type="arabicPlain" startAt="15"/>
            </a:pP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   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	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sem_post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(&amp;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rw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-&gt;lock); </a:t>
            </a:r>
          </a:p>
          <a:p>
            <a:pPr marL="342900" indent="-342900">
              <a:buFontTx/>
              <a:buAutoNum type="arabicPlain" startAt="15"/>
            </a:pP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 } </a:t>
            </a:r>
            <a:endParaRPr lang="en-US" altLang="ko-KR" sz="1400" dirty="0">
              <a:solidFill>
                <a:prstClr val="black"/>
              </a:solidFill>
              <a:latin typeface="Courier New" panose="02070309020205020404" pitchFamily="49" charset="0"/>
              <a:ea typeface="맑은 고딕" pitchFamily="50" charset="-127"/>
              <a:cs typeface="Courier New" panose="02070309020205020404" pitchFamily="49" charset="0"/>
            </a:endParaRPr>
          </a:p>
          <a:p>
            <a:pPr marL="342900" indent="-342900">
              <a:buFontTx/>
              <a:buAutoNum type="arabicPlain" startAt="15"/>
            </a:pP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 </a:t>
            </a:r>
            <a:endParaRPr lang="en-US" altLang="ko-KR" sz="1400" dirty="0">
              <a:solidFill>
                <a:prstClr val="black"/>
              </a:solidFill>
              <a:latin typeface="Courier New" panose="02070309020205020404" pitchFamily="49" charset="0"/>
              <a:ea typeface="맑은 고딕" pitchFamily="50" charset="-127"/>
              <a:cs typeface="Courier New" panose="02070309020205020404" pitchFamily="49" charset="0"/>
            </a:endParaRPr>
          </a:p>
          <a:p>
            <a:pPr marL="342900" indent="-342900">
              <a:buFontTx/>
              <a:buAutoNum type="arabicPlain" startAt="15"/>
            </a:pP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 </a:t>
            </a:r>
            <a:r>
              <a:rPr lang="en-US" altLang="ko-KR" sz="1400" dirty="0" smtClean="0">
                <a:solidFill>
                  <a:srgbClr val="00B050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void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rwlock_acquire_writelock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rwlock_t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 *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rw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) { </a:t>
            </a:r>
          </a:p>
          <a:p>
            <a:pPr marL="342900" indent="-342900">
              <a:buFontTx/>
              <a:buAutoNum type="arabicPlain" startAt="15"/>
            </a:pP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 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sem_wait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(&amp;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rw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-&gt;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writelock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); </a:t>
            </a:r>
          </a:p>
          <a:p>
            <a:pPr marL="342900" indent="-342900">
              <a:buFontTx/>
              <a:buAutoNum type="arabicPlain" startAt="15"/>
            </a:pP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 } </a:t>
            </a:r>
            <a:endParaRPr lang="en-US" altLang="ko-KR" sz="1400" dirty="0">
              <a:solidFill>
                <a:prstClr val="black"/>
              </a:solidFill>
              <a:latin typeface="Courier New" panose="02070309020205020404" pitchFamily="49" charset="0"/>
              <a:ea typeface="맑은 고딕" pitchFamily="50" charset="-127"/>
              <a:cs typeface="Courier New" panose="02070309020205020404" pitchFamily="49" charset="0"/>
            </a:endParaRPr>
          </a:p>
          <a:p>
            <a:pPr marL="342900" indent="-342900">
              <a:buFontTx/>
              <a:buAutoNum type="arabicPlain" startAt="15"/>
            </a:pP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 </a:t>
            </a:r>
            <a:endParaRPr lang="en-US" altLang="ko-KR" sz="1400" dirty="0">
              <a:solidFill>
                <a:prstClr val="black"/>
              </a:solidFill>
              <a:latin typeface="Courier New" panose="02070309020205020404" pitchFamily="49" charset="0"/>
              <a:ea typeface="맑은 고딕" pitchFamily="50" charset="-127"/>
              <a:cs typeface="Courier New" panose="02070309020205020404" pitchFamily="49" charset="0"/>
            </a:endParaRPr>
          </a:p>
          <a:p>
            <a:pPr marL="342900" indent="-342900">
              <a:buFontTx/>
              <a:buAutoNum type="arabicPlain" startAt="15"/>
            </a:pP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 </a:t>
            </a:r>
            <a:r>
              <a:rPr lang="en-US" altLang="ko-KR" sz="1400" dirty="0" smtClean="0">
                <a:solidFill>
                  <a:srgbClr val="00B050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void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rwlock_release_writelock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rwlock_t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 *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rw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) { </a:t>
            </a:r>
          </a:p>
          <a:p>
            <a:pPr marL="342900" indent="-342900">
              <a:buFontTx/>
              <a:buAutoNum type="arabicPlain" startAt="15"/>
            </a:pP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 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sem_post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(&amp;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rw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-&gt;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writelock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); </a:t>
            </a:r>
          </a:p>
          <a:p>
            <a:pPr marL="342900" indent="-342900">
              <a:buFontTx/>
              <a:buAutoNum type="arabicPlain" startAt="15"/>
            </a:pP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 }</a:t>
            </a:r>
            <a:endParaRPr lang="en-US" altLang="ko-KR" sz="1400" dirty="0">
              <a:solidFill>
                <a:prstClr val="black"/>
              </a:solidFill>
              <a:latin typeface="Courier New" panose="02070309020205020404" pitchFamily="49" charset="0"/>
              <a:ea typeface="맑은 고딕" pitchFamily="50" charset="-127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257873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 Reader-Writer Locks 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reader-writer locks have </a:t>
            </a:r>
            <a:r>
              <a:rPr lang="en-US" altLang="ko-KR" dirty="0" smtClean="0">
                <a:solidFill>
                  <a:schemeClr val="accent6">
                    <a:lumMod val="75000"/>
                  </a:schemeClr>
                </a:solidFill>
              </a:rPr>
              <a:t>fairness problem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It would be relatively easy for reader to </a:t>
            </a:r>
            <a:r>
              <a:rPr lang="en-US" altLang="ko-KR" b="1" dirty="0" smtClean="0"/>
              <a:t>starve writer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How to </a:t>
            </a:r>
            <a:r>
              <a:rPr lang="en-US" altLang="ko-KR" u="sng" dirty="0" smtClean="0"/>
              <a:t>prevent</a:t>
            </a:r>
            <a:r>
              <a:rPr lang="en-US" altLang="ko-KR" dirty="0" smtClean="0"/>
              <a:t> more readers from entering the lock once a writer is waiting?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22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2612390"/>
      </p:ext>
    </p:extLst>
  </p:cSld>
  <p:clrMapOvr>
    <a:masterClrMapping/>
  </p:clrMapOvr>
  <p:transition>
    <p:zo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The Dining Philosophers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Assume there are five “</a:t>
            </a:r>
            <a:r>
              <a:rPr lang="en-US" altLang="ko-KR" sz="1800" b="1" dirty="0" smtClean="0"/>
              <a:t>philosophers</a:t>
            </a:r>
            <a:r>
              <a:rPr lang="en-US" altLang="ko-KR" sz="1800" dirty="0" smtClean="0"/>
              <a:t>” sitting around a table.</a:t>
            </a:r>
          </a:p>
          <a:p>
            <a:pPr lvl="1"/>
            <a:r>
              <a:rPr lang="en-US" altLang="ko-KR" sz="1600" dirty="0" smtClean="0"/>
              <a:t>Between each pair of philosophers is </a:t>
            </a:r>
            <a:r>
              <a:rPr lang="en-US" altLang="ko-KR" sz="1600" u="sng" dirty="0" smtClean="0"/>
              <a:t>a single fork</a:t>
            </a:r>
            <a:r>
              <a:rPr lang="en-US" altLang="ko-KR" sz="1600" dirty="0" smtClean="0"/>
              <a:t> (five total).</a:t>
            </a:r>
          </a:p>
          <a:p>
            <a:pPr lvl="1"/>
            <a:r>
              <a:rPr lang="en-US" altLang="ko-KR" sz="1600" dirty="0" smtClean="0"/>
              <a:t>The philosophers each have times where they </a:t>
            </a:r>
            <a:r>
              <a:rPr lang="en-US" altLang="ko-KR" sz="1600" b="1" dirty="0" smtClean="0"/>
              <a:t>think</a:t>
            </a:r>
            <a:r>
              <a:rPr lang="en-US" altLang="ko-KR" sz="1600" dirty="0" smtClean="0"/>
              <a:t>, and don’t need any forks, and times where they </a:t>
            </a:r>
            <a:r>
              <a:rPr lang="en-US" altLang="ko-KR" sz="1600" b="1" dirty="0" smtClean="0"/>
              <a:t>eat</a:t>
            </a:r>
            <a:r>
              <a:rPr lang="en-US" altLang="ko-KR" sz="1600" dirty="0" smtClean="0"/>
              <a:t>.</a:t>
            </a:r>
          </a:p>
          <a:p>
            <a:pPr lvl="1"/>
            <a:r>
              <a:rPr lang="en-US" altLang="ko-KR" sz="1600" dirty="0" smtClean="0"/>
              <a:t>In order to </a:t>
            </a:r>
            <a:r>
              <a:rPr lang="en-US" altLang="ko-KR" sz="1600" i="1" dirty="0" smtClean="0"/>
              <a:t>eat</a:t>
            </a:r>
            <a:r>
              <a:rPr lang="en-US" altLang="ko-KR" sz="1600" dirty="0" smtClean="0"/>
              <a:t>, a philosopher needs </a:t>
            </a:r>
            <a:r>
              <a:rPr lang="en-US" altLang="ko-KR" sz="1600" dirty="0" smtClean="0">
                <a:solidFill>
                  <a:schemeClr val="accent6">
                    <a:lumMod val="75000"/>
                  </a:schemeClr>
                </a:solidFill>
              </a:rPr>
              <a:t>two forks</a:t>
            </a:r>
            <a:r>
              <a:rPr lang="en-US" altLang="ko-KR" sz="1600" dirty="0" smtClean="0"/>
              <a:t>, both the one on their </a:t>
            </a:r>
            <a:r>
              <a:rPr lang="en-US" altLang="ko-KR" sz="1600" i="1" dirty="0" smtClean="0"/>
              <a:t>left</a:t>
            </a:r>
            <a:r>
              <a:rPr lang="en-US" altLang="ko-KR" sz="1600" dirty="0" smtClean="0"/>
              <a:t> and the one on their </a:t>
            </a:r>
            <a:r>
              <a:rPr lang="en-US" altLang="ko-KR" sz="1600" i="1" dirty="0" smtClean="0"/>
              <a:t>right</a:t>
            </a:r>
            <a:r>
              <a:rPr lang="en-US" altLang="ko-KR" sz="1600" dirty="0" smtClean="0"/>
              <a:t>.</a:t>
            </a:r>
          </a:p>
          <a:p>
            <a:pPr lvl="1"/>
            <a:r>
              <a:rPr lang="en-US" altLang="ko-KR" sz="1600" b="1" dirty="0" smtClean="0"/>
              <a:t>The contention for these forks.</a:t>
            </a:r>
          </a:p>
          <a:p>
            <a:pPr lvl="1"/>
            <a:endParaRPr lang="ko-KR" altLang="en-US" sz="16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23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타원 5"/>
          <p:cNvSpPr/>
          <p:nvPr/>
        </p:nvSpPr>
        <p:spPr>
          <a:xfrm>
            <a:off x="6516216" y="3140968"/>
            <a:ext cx="792088" cy="79208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5875"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P1</a:t>
            </a:r>
            <a:endParaRPr lang="ko-KR" altLang="en-US" sz="16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7596336" y="3501008"/>
            <a:ext cx="432048" cy="43204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f1</a:t>
            </a:r>
            <a:endParaRPr lang="ko-KR" altLang="en-US" sz="16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8" name="타원 7"/>
          <p:cNvSpPr/>
          <p:nvPr/>
        </p:nvSpPr>
        <p:spPr>
          <a:xfrm>
            <a:off x="7812360" y="4077072"/>
            <a:ext cx="792088" cy="79208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5875"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P0</a:t>
            </a:r>
            <a:endParaRPr lang="ko-KR" altLang="en-US" sz="16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9" name="타원 8"/>
          <p:cNvSpPr/>
          <p:nvPr/>
        </p:nvSpPr>
        <p:spPr>
          <a:xfrm>
            <a:off x="7452320" y="5585563"/>
            <a:ext cx="792088" cy="79208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5875"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P4</a:t>
            </a:r>
            <a:endParaRPr lang="ko-KR" altLang="en-US" sz="16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8028384" y="5085184"/>
            <a:ext cx="432048" cy="43204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f0</a:t>
            </a:r>
            <a:endParaRPr lang="ko-KR" altLang="en-US" sz="16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6732240" y="5877272"/>
            <a:ext cx="432048" cy="43204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f4</a:t>
            </a:r>
            <a:endParaRPr lang="ko-KR" altLang="en-US" sz="16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12" name="타원 11"/>
          <p:cNvSpPr/>
          <p:nvPr/>
        </p:nvSpPr>
        <p:spPr>
          <a:xfrm>
            <a:off x="5652120" y="5589240"/>
            <a:ext cx="792088" cy="79208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5875"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P3</a:t>
            </a:r>
            <a:endParaRPr lang="ko-KR" altLang="en-US" sz="16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5364088" y="5085184"/>
            <a:ext cx="432048" cy="43204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f3</a:t>
            </a:r>
            <a:endParaRPr lang="ko-KR" altLang="en-US" sz="16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14" name="타원 13"/>
          <p:cNvSpPr/>
          <p:nvPr/>
        </p:nvSpPr>
        <p:spPr>
          <a:xfrm>
            <a:off x="5148064" y="4077072"/>
            <a:ext cx="792088" cy="79208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5875"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P2</a:t>
            </a:r>
            <a:endParaRPr lang="ko-KR" altLang="en-US" sz="16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5796136" y="3501008"/>
            <a:ext cx="432048" cy="43204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f2</a:t>
            </a:r>
            <a:endParaRPr lang="ko-KR" altLang="en-US" sz="16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4231349"/>
      </p:ext>
    </p:extLst>
  </p:cSld>
  <p:clrMapOvr>
    <a:masterClrMapping/>
  </p:clrMapOvr>
  <p:transition>
    <p:zo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The Dining Philosophers 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Key challenge</a:t>
            </a:r>
          </a:p>
          <a:p>
            <a:pPr lvl="1"/>
            <a:r>
              <a:rPr lang="en-US" altLang="ko-KR" dirty="0" smtClean="0"/>
              <a:t>There is </a:t>
            </a:r>
            <a:r>
              <a:rPr lang="en-US" altLang="ko-KR" b="1" dirty="0" smtClean="0"/>
              <a:t>no deadlock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b="1" dirty="0" smtClean="0"/>
              <a:t>No</a:t>
            </a:r>
            <a:r>
              <a:rPr lang="en-US" altLang="ko-KR" dirty="0" smtClean="0"/>
              <a:t> philosopher </a:t>
            </a:r>
            <a:r>
              <a:rPr lang="en-US" altLang="ko-KR" b="1" dirty="0" smtClean="0"/>
              <a:t>starves</a:t>
            </a:r>
            <a:r>
              <a:rPr lang="en-US" altLang="ko-KR" dirty="0" smtClean="0"/>
              <a:t> and never gets to eat.</a:t>
            </a:r>
          </a:p>
          <a:p>
            <a:pPr lvl="1"/>
            <a:r>
              <a:rPr lang="en-US" altLang="ko-KR" b="1" dirty="0" smtClean="0"/>
              <a:t>Concurrency</a:t>
            </a:r>
            <a:r>
              <a:rPr lang="en-US" altLang="ko-KR" dirty="0" smtClean="0"/>
              <a:t> is high.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2"/>
            <a:r>
              <a:rPr lang="en-US" altLang="ko-KR" dirty="0" smtClean="0"/>
              <a:t>Philosopher 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altLang="ko-KR" dirty="0" smtClean="0"/>
              <a:t> wishes to refer to the for on their left </a:t>
            </a:r>
            <a:r>
              <a:rPr lang="en-US" altLang="ko-KR" dirty="0" smtClean="0">
                <a:sym typeface="Wingdings" panose="05000000000000000000" pitchFamily="2" charset="2"/>
              </a:rPr>
              <a:t> call 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left(p)</a:t>
            </a:r>
            <a:r>
              <a:rPr lang="en-US" altLang="ko-KR" dirty="0" smtClean="0"/>
              <a:t>.</a:t>
            </a:r>
          </a:p>
          <a:p>
            <a:pPr lvl="2"/>
            <a:r>
              <a:rPr lang="en-US" altLang="ko-KR" dirty="0"/>
              <a:t>Philosopher 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altLang="ko-KR" dirty="0"/>
              <a:t> wishes to refer to the for on their </a:t>
            </a:r>
            <a:r>
              <a:rPr lang="en-US" altLang="ko-KR" dirty="0" smtClean="0"/>
              <a:t>right </a:t>
            </a:r>
            <a:r>
              <a:rPr lang="en-US" altLang="ko-KR" dirty="0">
                <a:sym typeface="Wingdings" panose="05000000000000000000" pitchFamily="2" charset="2"/>
              </a:rPr>
              <a:t> call 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right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(p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altLang="ko-KR" dirty="0"/>
              <a:t>.</a:t>
            </a:r>
          </a:p>
          <a:p>
            <a:pPr lvl="1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24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266674" y="2960944"/>
            <a:ext cx="3168352" cy="12926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>
            <a:spAutoFit/>
          </a:bodyPr>
          <a:lstStyle/>
          <a:p>
            <a:r>
              <a:rPr lang="en-US" altLang="ko-KR" sz="1300" dirty="0" smtClean="0">
                <a:solidFill>
                  <a:srgbClr val="F79646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while</a:t>
            </a:r>
            <a:r>
              <a:rPr lang="en-US" altLang="ko-KR" sz="13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</a:t>
            </a:r>
            <a:r>
              <a:rPr lang="en-US" altLang="ko-KR" sz="1300" dirty="0" smtClean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</a:t>
            </a:r>
            <a:r>
              <a:rPr lang="en-US" altLang="ko-KR" sz="13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{</a:t>
            </a:r>
          </a:p>
          <a:p>
            <a:r>
              <a:rPr lang="en-US" altLang="ko-KR" sz="13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think();</a:t>
            </a:r>
          </a:p>
          <a:p>
            <a:r>
              <a:rPr lang="en-US" altLang="ko-KR" sz="13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3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getforks</a:t>
            </a:r>
            <a:r>
              <a:rPr lang="en-US" altLang="ko-KR" sz="13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();</a:t>
            </a:r>
          </a:p>
          <a:p>
            <a:r>
              <a:rPr lang="en-US" altLang="ko-KR" sz="13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eat();</a:t>
            </a:r>
          </a:p>
          <a:p>
            <a:r>
              <a:rPr lang="en-US" altLang="ko-KR" sz="13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3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putforks</a:t>
            </a:r>
            <a:r>
              <a:rPr lang="en-US" altLang="ko-KR" sz="13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();</a:t>
            </a:r>
          </a:p>
          <a:p>
            <a:r>
              <a:rPr lang="en-US" altLang="ko-KR" sz="13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}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939083" y="2957942"/>
            <a:ext cx="3384376" cy="12926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>
            <a:spAutoFit/>
          </a:bodyPr>
          <a:lstStyle/>
          <a:p>
            <a:r>
              <a:rPr lang="en-US" altLang="ko-KR" sz="13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helper functions</a:t>
            </a:r>
          </a:p>
          <a:p>
            <a:r>
              <a:rPr lang="en-US" altLang="ko-KR" sz="13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3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left(</a:t>
            </a:r>
            <a:r>
              <a:rPr lang="en-US" altLang="ko-KR" sz="13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3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p) { </a:t>
            </a:r>
            <a:r>
              <a:rPr lang="en-US" altLang="ko-KR" sz="1300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return</a:t>
            </a:r>
            <a:r>
              <a:rPr lang="en-US" altLang="ko-KR" sz="13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p; }</a:t>
            </a:r>
          </a:p>
          <a:p>
            <a:endParaRPr lang="en-US" altLang="ko-KR" sz="1300" dirty="0" smtClean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3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3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right(</a:t>
            </a:r>
            <a:r>
              <a:rPr lang="en-US" altLang="ko-KR" sz="13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3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p) {</a:t>
            </a:r>
          </a:p>
          <a:p>
            <a:r>
              <a:rPr lang="en-US" altLang="ko-KR" sz="13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300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return </a:t>
            </a:r>
            <a:r>
              <a:rPr lang="en-US" altLang="ko-KR" sz="13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(p + </a:t>
            </a:r>
            <a:r>
              <a:rPr lang="en-US" altLang="ko-KR" sz="1300" dirty="0" smtClean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</a:t>
            </a:r>
            <a:r>
              <a:rPr lang="en-US" altLang="ko-KR" sz="13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% </a:t>
            </a:r>
            <a:r>
              <a:rPr lang="en-US" altLang="ko-KR" sz="1300" dirty="0" smtClean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5</a:t>
            </a:r>
            <a:r>
              <a:rPr lang="en-US" altLang="ko-KR" sz="13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3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}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432706" y="4253606"/>
            <a:ext cx="28362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Basic loop of each philosopher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939082" y="4273351"/>
            <a:ext cx="34493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Helper functions (Downey’s solutions)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92412753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The Dining </a:t>
            </a:r>
            <a:r>
              <a:rPr lang="en-US" altLang="ko-KR" dirty="0" smtClean="0"/>
              <a:t>Philosophers</a:t>
            </a:r>
            <a:r>
              <a:rPr lang="en-US" altLang="ko-KR" dirty="0"/>
              <a:t> 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need some </a:t>
            </a:r>
            <a:r>
              <a:rPr lang="en-US" altLang="ko-KR" b="1" dirty="0" smtClean="0"/>
              <a:t>semaphore</a:t>
            </a:r>
            <a:r>
              <a:rPr lang="en-US" altLang="ko-KR" dirty="0" smtClean="0"/>
              <a:t>, one for each fork: 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sem_t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forks[5]</a:t>
            </a:r>
            <a:r>
              <a:rPr lang="en-US" altLang="ko-KR" dirty="0" smtClean="0"/>
              <a:t>.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r>
              <a:rPr lang="en-US" altLang="ko-KR" dirty="0" smtClean="0">
                <a:solidFill>
                  <a:schemeClr val="accent6">
                    <a:lumMod val="75000"/>
                  </a:schemeClr>
                </a:solidFill>
              </a:rPr>
              <a:t>Deadlock</a:t>
            </a:r>
            <a:r>
              <a:rPr lang="en-US" altLang="ko-KR" dirty="0" smtClean="0"/>
              <a:t> occur!</a:t>
            </a:r>
          </a:p>
          <a:p>
            <a:pPr lvl="2"/>
            <a:r>
              <a:rPr lang="en-US" altLang="ko-KR" dirty="0" smtClean="0"/>
              <a:t>If each philosopher happens to </a:t>
            </a:r>
            <a:r>
              <a:rPr lang="en-US" altLang="ko-KR" b="1" dirty="0" smtClean="0"/>
              <a:t>grab the fork on their left</a:t>
            </a:r>
            <a:r>
              <a:rPr lang="en-US" altLang="ko-KR" dirty="0" smtClean="0"/>
              <a:t> before any philosopher can grab the fork on their right.</a:t>
            </a:r>
          </a:p>
          <a:p>
            <a:pPr lvl="2"/>
            <a:r>
              <a:rPr lang="en-US" altLang="ko-KR" dirty="0" smtClean="0"/>
              <a:t>Each will be stuck </a:t>
            </a:r>
            <a:r>
              <a:rPr lang="en-US" altLang="ko-KR" i="1" dirty="0" smtClean="0"/>
              <a:t>holding one fork</a:t>
            </a:r>
            <a:r>
              <a:rPr lang="en-US" altLang="ko-KR" dirty="0" smtClean="0"/>
              <a:t> and waiting for another, </a:t>
            </a:r>
            <a:r>
              <a:rPr lang="en-US" altLang="ko-KR" i="1" dirty="0" smtClean="0"/>
              <a:t>forever</a:t>
            </a:r>
            <a:r>
              <a:rPr lang="en-US" altLang="ko-KR" dirty="0" smtClean="0"/>
              <a:t>.</a:t>
            </a: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25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95736" y="1520788"/>
            <a:ext cx="4248472" cy="20522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marL="342900" indent="-342900">
              <a:buFontTx/>
              <a:buAutoNum type="arabicPlain"/>
            </a:pP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getforks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{ </a:t>
            </a:r>
            <a:endParaRPr lang="en-US" altLang="ko-KR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indent="-342900">
              <a:buFontTx/>
              <a:buAutoNum type="arabicPlain"/>
            </a:pP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sem_wait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(forks[left(p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)]); </a:t>
            </a:r>
            <a:endParaRPr lang="en-US" altLang="ko-KR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indent="-342900">
              <a:buFontTx/>
              <a:buAutoNum type="arabicPlain"/>
            </a:pP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sem_wait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(forks[right(p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)]); </a:t>
            </a:r>
            <a:endParaRPr lang="en-US" altLang="ko-KR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indent="-342900">
              <a:buFontTx/>
              <a:buAutoNum type="arabicPlain"/>
            </a:pP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} 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putforks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{ </a:t>
            </a:r>
            <a:endParaRPr lang="en-US" altLang="ko-KR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indent="-342900">
              <a:buFontTx/>
              <a:buAutoNum type="arabicPlain"/>
            </a:pP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sem_post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(forks[left(p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)]); </a:t>
            </a:r>
            <a:endParaRPr lang="en-US" altLang="ko-KR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indent="-342900">
              <a:buFontTx/>
              <a:buAutoNum type="arabicPlain"/>
            </a:pP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sem_post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(forks[right(p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)]); </a:t>
            </a:r>
            <a:endParaRPr lang="en-US" altLang="ko-KR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indent="-342900">
              <a:buFontTx/>
              <a:buAutoNum type="arabicPlain"/>
            </a:pP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} </a:t>
            </a:r>
            <a:endParaRPr lang="en-US" altLang="ko-KR" sz="1300" dirty="0" smtClean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19672" y="3573016"/>
            <a:ext cx="58755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The </a:t>
            </a:r>
            <a:r>
              <a:rPr lang="en-US" altLang="ko-KR" sz="1400" b="1" dirty="0" err="1" smtClean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getforks</a:t>
            </a:r>
            <a:r>
              <a:rPr lang="en-US" altLang="ko-KR" sz="1400" b="1" dirty="0" smtClean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() </a:t>
            </a:r>
            <a:r>
              <a:rPr lang="en-US" altLang="ko-KR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and </a:t>
            </a:r>
            <a:r>
              <a:rPr lang="en-US" altLang="ko-KR" sz="1400" b="1" dirty="0" err="1" smtClean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putforks</a:t>
            </a:r>
            <a:r>
              <a:rPr lang="en-US" altLang="ko-KR" sz="1400" b="1" dirty="0" smtClean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()</a:t>
            </a:r>
            <a:r>
              <a:rPr lang="en-US" altLang="ko-KR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Routines (Broken Solution)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46569134"/>
      </p:ext>
    </p:extLst>
  </p:cSld>
  <p:clrMapOvr>
    <a:masterClrMapping/>
  </p:clrMapOvr>
  <p:transition>
    <p:zoom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 Solution: Breaking The Dependency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Change </a:t>
            </a:r>
            <a:r>
              <a:rPr lang="en-US" altLang="ko-KR" dirty="0" smtClean="0">
                <a:solidFill>
                  <a:schemeClr val="accent6">
                    <a:lumMod val="75000"/>
                  </a:schemeClr>
                </a:solidFill>
              </a:rPr>
              <a:t>how forks are acquired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Let’s assume that philosopher 4 acquire the forks in a </a:t>
            </a:r>
            <a:r>
              <a:rPr lang="en-US" altLang="ko-KR" i="1" dirty="0" smtClean="0"/>
              <a:t>different order</a:t>
            </a:r>
            <a:r>
              <a:rPr lang="en-US" altLang="ko-KR" dirty="0" smtClean="0"/>
              <a:t>.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2"/>
            <a:r>
              <a:rPr lang="en-US" altLang="ko-KR" dirty="0" smtClean="0"/>
              <a:t>There is no situation where each philosopher grabs one fork and is stuck waiting for another. </a:t>
            </a:r>
            <a:r>
              <a:rPr lang="en-US" altLang="ko-KR" b="1" dirty="0" smtClean="0"/>
              <a:t>The cycle of waiting is broken</a:t>
            </a:r>
            <a:r>
              <a:rPr lang="en-US" altLang="ko-KR" dirty="0" smtClean="0"/>
              <a:t>.</a:t>
            </a:r>
          </a:p>
          <a:p>
            <a:pPr lvl="2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26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35696" y="2060848"/>
            <a:ext cx="5472608" cy="20162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rabicPlain"/>
            </a:pP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getforks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{ </a:t>
            </a:r>
            <a:endParaRPr lang="en-US" altLang="ko-KR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indent="-342900">
              <a:buFontTx/>
              <a:buAutoNum type="arabicPlain"/>
            </a:pP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</a:t>
            </a:r>
            <a:r>
              <a:rPr lang="en-US" altLang="ko-KR" sz="1400" dirty="0" smtClean="0">
                <a:solidFill>
                  <a:srgbClr val="F79646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 == </a:t>
            </a:r>
            <a:r>
              <a:rPr lang="en-US" altLang="ko-KR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 </a:t>
            </a:r>
            <a:endParaRPr lang="en-US" altLang="ko-KR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indent="-342900">
              <a:buFontTx/>
              <a:buAutoNum type="arabicPlain"/>
            </a:pP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sem_wait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(forks[right(p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)]); </a:t>
            </a:r>
            <a:endParaRPr lang="en-US" altLang="ko-KR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sem_wait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(forks[left(p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)]); </a:t>
            </a:r>
            <a:endParaRPr lang="en-US" altLang="ko-KR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} </a:t>
            </a:r>
            <a:r>
              <a:rPr lang="en-US" altLang="ko-KR" sz="1400" dirty="0">
                <a:solidFill>
                  <a:srgbClr val="F79646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 </a:t>
            </a:r>
            <a:endParaRPr lang="en-US" altLang="ko-KR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sem_wait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(forks[left(p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)]); </a:t>
            </a:r>
            <a:endParaRPr lang="en-US" altLang="ko-KR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sem_wait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(forks[right(p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)]); </a:t>
            </a:r>
            <a:endParaRPr lang="en-US" altLang="ko-KR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} 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endParaRPr lang="en-US" altLang="ko-KR" sz="1300" dirty="0" smtClean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0619591"/>
      </p:ext>
    </p:extLst>
  </p:cSld>
  <p:clrMapOvr>
    <a:masterClrMapping/>
  </p:clrMapOvr>
  <p:transition>
    <p:zoom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How To Implement Semaphores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Build our own version of semaphores called </a:t>
            </a:r>
            <a:r>
              <a:rPr lang="en-US" altLang="ko-KR" dirty="0" err="1" smtClean="0">
                <a:solidFill>
                  <a:schemeClr val="accent6">
                    <a:lumMod val="75000"/>
                  </a:schemeClr>
                </a:solidFill>
              </a:rPr>
              <a:t>Zemaphores</a:t>
            </a:r>
            <a:endParaRPr lang="en-US" altLang="ko-KR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endParaRPr lang="ko-KR" alt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27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03648" y="1552138"/>
            <a:ext cx="6276322" cy="46166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altLang="ko-KR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__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Zem_t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 </a:t>
            </a:r>
            <a:endParaRPr lang="en-US" altLang="ko-KR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indent="-342900">
              <a:buFontTx/>
              <a:buAutoNum type="arabicPlain"/>
            </a:pP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value; </a:t>
            </a:r>
            <a:endParaRPr lang="en-US" altLang="ko-KR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indent="-342900">
              <a:buFontTx/>
              <a:buAutoNum type="arabicPlain"/>
            </a:pP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pthread_cond_t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cond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endParaRPr lang="en-US" altLang="ko-KR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indent="-342900">
              <a:buFontTx/>
              <a:buAutoNum type="arabicPlain"/>
            </a:pP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pthread_mutex_t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lock; </a:t>
            </a:r>
            <a:endParaRPr lang="en-US" altLang="ko-KR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indent="-342900">
              <a:buFontTx/>
              <a:buAutoNum type="arabicPlain"/>
            </a:pP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Zem_t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endParaRPr lang="en-US" altLang="ko-KR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indent="-342900">
              <a:buFontTx/>
              <a:buAutoNum type="arabicPlain"/>
            </a:pP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only one thread can call this </a:t>
            </a:r>
            <a:endParaRPr lang="en-US" altLang="ko-KR" sz="1400" dirty="0" smtClean="0">
              <a:solidFill>
                <a:srgbClr val="00B0F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indent="-342900">
              <a:buFontTx/>
              <a:buAutoNum type="arabicPlain"/>
            </a:pP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Zem_init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Zem_t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*s, </a:t>
            </a:r>
            <a:r>
              <a:rPr lang="en-US" altLang="ko-KR" sz="14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value) { </a:t>
            </a:r>
            <a:endParaRPr lang="en-US" altLang="ko-KR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indent="-342900">
              <a:buFontTx/>
              <a:buAutoNum type="arabicPlain"/>
            </a:pP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s-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&gt;value = value; </a:t>
            </a:r>
            <a:endParaRPr lang="en-US" altLang="ko-KR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indent="-342900">
              <a:buFontTx/>
              <a:buAutoNum type="arabicPlain"/>
            </a:pP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Cond_init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(&amp;s-&gt;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cond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endParaRPr lang="en-US" altLang="ko-KR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indent="-342900">
              <a:buFontTx/>
              <a:buAutoNum type="arabicPlain"/>
            </a:pP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Mutex_init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(&amp;s-&gt;lock); </a:t>
            </a:r>
            <a:endParaRPr lang="en-US" altLang="ko-KR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indent="-342900">
              <a:buFontTx/>
              <a:buAutoNum type="arabicPlain"/>
            </a:pP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endParaRPr lang="en-US" altLang="ko-KR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indent="-342900">
              <a:buFontTx/>
              <a:buAutoNum type="arabicPlain"/>
            </a:pP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Zem_wait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Zem_t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*s) { </a:t>
            </a:r>
            <a:endParaRPr lang="en-US" altLang="ko-KR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indent="-342900">
              <a:buFontTx/>
              <a:buAutoNum type="arabicPlain"/>
            </a:pP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Mutex_lock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(&amp;s-&gt;lock); </a:t>
            </a:r>
            <a:endParaRPr lang="en-US" altLang="ko-KR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indent="-342900">
              <a:buFontTx/>
              <a:buAutoNum type="arabicPlain"/>
            </a:pP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while 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(s-&gt;value &lt;= </a:t>
            </a:r>
            <a:r>
              <a:rPr lang="en-US" altLang="ko-KR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endParaRPr lang="en-US" altLang="ko-KR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indent="-342900">
              <a:buFontTx/>
              <a:buAutoNum type="arabicPlain"/>
            </a:pP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Cond_wait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(&amp;s-&gt;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cond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&amp;s-&gt;lock); </a:t>
            </a:r>
            <a:endParaRPr lang="en-US" altLang="ko-KR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indent="-342900">
              <a:buFontTx/>
              <a:buAutoNum type="arabicPlain"/>
            </a:pP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s-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&gt;value--; </a:t>
            </a:r>
            <a:endParaRPr lang="en-US" altLang="ko-KR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indent="-342900">
              <a:buFontTx/>
              <a:buAutoNum type="arabicPlain"/>
            </a:pP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Mutex_unlock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(&amp;s-&gt;lock); </a:t>
            </a:r>
            <a:endParaRPr lang="en-US" altLang="ko-KR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indent="-342900">
              <a:buFontTx/>
              <a:buAutoNum type="arabicPlain"/>
            </a:pP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endParaRPr lang="en-US" altLang="ko-KR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indent="-342900">
              <a:buFontTx/>
              <a:buAutoNum type="arabicPlain"/>
            </a:pP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…</a:t>
            </a:r>
            <a:endParaRPr lang="en-US" altLang="ko-KR" sz="1400" dirty="0" smtClean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061264"/>
      </p:ext>
    </p:extLst>
  </p:cSld>
  <p:clrMapOvr>
    <a:masterClrMapping/>
  </p:clrMapOvr>
  <p:transition>
    <p:zoom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How To Implement Semaphores 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altLang="ko-KR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altLang="ko-KR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en-US" altLang="ko-KR" dirty="0" err="1" smtClean="0"/>
              <a:t>Zemaphore</a:t>
            </a:r>
            <a:r>
              <a:rPr lang="en-US" altLang="ko-KR" dirty="0" smtClean="0"/>
              <a:t> don’t maintain the invariant that </a:t>
            </a:r>
            <a:r>
              <a:rPr lang="en-US" altLang="ko-KR" i="1" dirty="0" smtClean="0"/>
              <a:t>the value of </a:t>
            </a:r>
            <a:r>
              <a:rPr lang="en-US" altLang="ko-KR" dirty="0" smtClean="0"/>
              <a:t>the semaphore.</a:t>
            </a:r>
          </a:p>
          <a:p>
            <a:pPr lvl="2"/>
            <a:r>
              <a:rPr lang="en-US" altLang="ko-KR" dirty="0" smtClean="0"/>
              <a:t>The value </a:t>
            </a:r>
            <a:r>
              <a:rPr lang="en-US" altLang="ko-KR" u="sng" dirty="0" smtClean="0"/>
              <a:t>never be lower than zero</a:t>
            </a:r>
            <a:r>
              <a:rPr lang="en-US" altLang="ko-KR" dirty="0" smtClean="0"/>
              <a:t>.</a:t>
            </a:r>
          </a:p>
          <a:p>
            <a:pPr lvl="2"/>
            <a:r>
              <a:rPr lang="en-US" altLang="ko-KR" dirty="0" smtClean="0"/>
              <a:t>This behavior is </a:t>
            </a:r>
            <a:r>
              <a:rPr lang="en-US" altLang="ko-KR" b="1" dirty="0" smtClean="0"/>
              <a:t>easier</a:t>
            </a:r>
            <a:r>
              <a:rPr lang="en-US" altLang="ko-KR" dirty="0" smtClean="0"/>
              <a:t> to implement and </a:t>
            </a:r>
            <a:r>
              <a:rPr lang="en-US" altLang="ko-KR" b="1" dirty="0" smtClean="0"/>
              <a:t>matches</a:t>
            </a:r>
            <a:r>
              <a:rPr lang="en-US" altLang="ko-KR" dirty="0" smtClean="0"/>
              <a:t> the current Linux implementation.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28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03648" y="908720"/>
            <a:ext cx="6276322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AutoNum type="arabicPlain" startAt="22"/>
            </a:pPr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Zem_post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Zem_t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*s) { </a:t>
            </a:r>
            <a:endParaRPr lang="en-US" altLang="ko-KR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indent="-342900">
              <a:buFontTx/>
              <a:buAutoNum type="arabicPlain" startAt="22"/>
            </a:pP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Mutex_lock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(&amp;s-&gt;lock); </a:t>
            </a:r>
            <a:endParaRPr lang="en-US" altLang="ko-KR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indent="-342900">
              <a:buFontTx/>
              <a:buAutoNum type="arabicPlain" startAt="22"/>
            </a:pP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s-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&gt;value++; </a:t>
            </a:r>
            <a:endParaRPr lang="en-US" altLang="ko-KR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indent="-342900">
              <a:buFontTx/>
              <a:buAutoNum type="arabicPlain" startAt="22"/>
            </a:pP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Cond_signal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(&amp;s-&gt;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cond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endParaRPr lang="en-US" altLang="ko-KR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indent="-342900">
              <a:buFontTx/>
              <a:buAutoNum type="arabicPlain" startAt="22"/>
            </a:pP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Mutex_unlock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(&amp;s-&gt;lock); </a:t>
            </a:r>
            <a:endParaRPr lang="en-US" altLang="ko-KR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indent="-342900">
              <a:buFontTx/>
              <a:buAutoNum type="arabicPlain" startAt="22"/>
            </a:pP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endParaRPr lang="en-US" altLang="ko-KR" sz="1400" dirty="0" smtClean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3482335"/>
      </p:ext>
    </p:extLst>
  </p:cSld>
  <p:clrMapOvr>
    <a:masterClrMapping/>
  </p:clrMapOvr>
  <p:transition>
    <p:zoom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2636912"/>
            <a:ext cx="8786812" cy="1368152"/>
          </a:xfrm>
        </p:spPr>
        <p:txBody>
          <a:bodyPr/>
          <a:lstStyle/>
          <a:p>
            <a:r>
              <a:rPr lang="en-US" altLang="ko-KR" sz="1600" dirty="0" smtClean="0"/>
              <a:t>Disclaimer: This lecture slide set was initially developed for Operating System course in Computer Science Dept. at </a:t>
            </a:r>
            <a:r>
              <a:rPr lang="en-US" altLang="ko-KR" sz="1600" dirty="0" err="1" smtClean="0"/>
              <a:t>Hanyang</a:t>
            </a:r>
            <a:r>
              <a:rPr lang="en-US" altLang="ko-KR" sz="1600" dirty="0" smtClean="0"/>
              <a:t> University. This lecture slide set is for </a:t>
            </a:r>
            <a:r>
              <a:rPr lang="en-US" altLang="ko-KR" sz="1600" smtClean="0"/>
              <a:t>OSTEP book </a:t>
            </a:r>
            <a:r>
              <a:rPr lang="en-US" altLang="ko-KR" sz="1600" dirty="0" smtClean="0"/>
              <a:t>written by </a:t>
            </a:r>
            <a:r>
              <a:rPr lang="en-US" altLang="ko-KR" sz="1600" dirty="0" err="1" smtClean="0"/>
              <a:t>Remzi</a:t>
            </a:r>
            <a:r>
              <a:rPr lang="en-US" altLang="ko-KR" sz="1600" dirty="0" smtClean="0"/>
              <a:t> and Andrea at University of Wisconsin.</a:t>
            </a:r>
            <a:endParaRPr lang="ko-KR" altLang="en-US" sz="16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29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9231898"/>
      </p:ext>
    </p:extLst>
  </p:cSld>
  <p:clrMapOvr>
    <a:masterClrMapping/>
  </p:clrMapOvr>
  <p:transition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Semaphore: </a:t>
            </a:r>
            <a:r>
              <a:rPr lang="en-US" altLang="ko-KR" dirty="0" smtClean="0"/>
              <a:t>Interact with semaphore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sem_wait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1"/>
            <a:r>
              <a:rPr lang="en-US" altLang="ko-KR" dirty="0" smtClean="0"/>
              <a:t>If the value of the semaphore was </a:t>
            </a:r>
            <a:r>
              <a:rPr lang="en-US" altLang="ko-KR" i="1" dirty="0" smtClean="0"/>
              <a:t>one</a:t>
            </a:r>
            <a:r>
              <a:rPr lang="en-US" altLang="ko-KR" dirty="0" smtClean="0"/>
              <a:t> or </a:t>
            </a:r>
            <a:r>
              <a:rPr lang="en-US" altLang="ko-KR" i="1" dirty="0" smtClean="0"/>
              <a:t>higher</a:t>
            </a:r>
            <a:r>
              <a:rPr lang="en-US" altLang="ko-KR" dirty="0" smtClean="0"/>
              <a:t> when called 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sem_wait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altLang="ko-KR" dirty="0" smtClean="0"/>
              <a:t>, </a:t>
            </a:r>
            <a:r>
              <a:rPr lang="en-US" altLang="ko-KR" b="1" dirty="0" smtClean="0"/>
              <a:t>return right away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It will cause the caller to </a:t>
            </a:r>
            <a:r>
              <a:rPr lang="en-US" altLang="ko-KR" u="sng" dirty="0" smtClean="0"/>
              <a:t>suspend execution</a:t>
            </a:r>
            <a:r>
              <a:rPr lang="en-US" altLang="ko-KR" dirty="0" smtClean="0"/>
              <a:t> waiting for a subsequent post.</a:t>
            </a:r>
          </a:p>
          <a:p>
            <a:pPr lvl="1"/>
            <a:r>
              <a:rPr lang="en-US" altLang="ko-KR" dirty="0" smtClean="0"/>
              <a:t>When negative, the value of the semaphore is equal to the number of waiting threads.</a:t>
            </a:r>
          </a:p>
          <a:p>
            <a:pPr lvl="1"/>
            <a:endParaRPr lang="en-US" altLang="ko-KR" dirty="0" smtClean="0"/>
          </a:p>
          <a:p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3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91580" y="1538789"/>
            <a:ext cx="7596844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  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sem_wait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*s) { 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 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decrement 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 value of semaphore s by one </a:t>
            </a:r>
            <a:endParaRPr lang="en-US" altLang="ko-KR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 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wait 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value of semaphore s is negative </a:t>
            </a:r>
            <a:endParaRPr lang="en-US" altLang="ko-KR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  } </a:t>
            </a:r>
          </a:p>
        </p:txBody>
      </p:sp>
    </p:spTree>
    <p:extLst>
      <p:ext uri="{BB962C8B-B14F-4D97-AF65-F5344CB8AC3E}">
        <p14:creationId xmlns:p14="http://schemas.microsoft.com/office/powerpoint/2010/main" val="2474045928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Semaphore: </a:t>
            </a:r>
            <a:r>
              <a:rPr lang="en-US" altLang="ko-KR" dirty="0" smtClean="0"/>
              <a:t>Interact with semaphore 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sem_post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1"/>
            <a:r>
              <a:rPr lang="en-US" altLang="ko-KR" dirty="0" smtClean="0"/>
              <a:t>Simply </a:t>
            </a:r>
            <a:r>
              <a:rPr lang="en-US" altLang="ko-KR" b="1" dirty="0" smtClean="0"/>
              <a:t>increments</a:t>
            </a:r>
            <a:r>
              <a:rPr lang="en-US" altLang="ko-KR" dirty="0" smtClean="0"/>
              <a:t> the value of the semaphore.</a:t>
            </a:r>
          </a:p>
          <a:p>
            <a:pPr lvl="1"/>
            <a:r>
              <a:rPr lang="en-US" altLang="ko-KR" dirty="0" smtClean="0"/>
              <a:t>If there is a thread waiting to be woken, </a:t>
            </a:r>
            <a:r>
              <a:rPr lang="en-US" altLang="ko-KR" b="1" dirty="0" smtClean="0"/>
              <a:t>wakes </a:t>
            </a:r>
            <a:r>
              <a:rPr lang="en-US" altLang="ko-KR" dirty="0" smtClean="0"/>
              <a:t>one of them up.</a:t>
            </a:r>
          </a:p>
          <a:p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4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91580" y="1538789"/>
            <a:ext cx="7596844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sem_post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*s) { </a:t>
            </a:r>
            <a:endParaRPr lang="en-US" altLang="ko-KR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	increment 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 value of semaphore s by one </a:t>
            </a:r>
            <a:endParaRPr lang="en-US" altLang="ko-KR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	if 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there are one or more threads waiting, wake one </a:t>
            </a:r>
            <a:endParaRPr lang="en-US" altLang="ko-KR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 </a:t>
            </a:r>
            <a:endParaRPr lang="en-US" altLang="ko-KR" sz="1400" dirty="0" smtClean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6514191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Binary Semaphores (Locks)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What should </a:t>
            </a:r>
            <a:r>
              <a:rPr lang="en-US" altLang="ko-K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altLang="ko-KR" dirty="0" smtClean="0"/>
              <a:t> be?</a:t>
            </a:r>
          </a:p>
          <a:p>
            <a:pPr lvl="1"/>
            <a:r>
              <a:rPr lang="en-US" altLang="ko-KR" dirty="0" smtClean="0"/>
              <a:t>The initial value should be </a:t>
            </a:r>
            <a:r>
              <a:rPr lang="en-US" altLang="ko-KR" b="1" dirty="0" smtClean="0"/>
              <a:t>1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5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9572" y="1971997"/>
            <a:ext cx="7884876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 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m; </a:t>
            </a:r>
            <a:endParaRPr lang="en-US" altLang="ko-KR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 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sem_init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(&amp;m, </a:t>
            </a:r>
            <a:r>
              <a:rPr lang="en-US" altLang="ko-KR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X); </a:t>
            </a:r>
            <a:r>
              <a:rPr lang="en-US" altLang="ko-KR" sz="14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initialize semaphore to X; what should X be? </a:t>
            </a:r>
            <a:endParaRPr lang="en-US" altLang="ko-KR" sz="1400" dirty="0" smtClean="0">
              <a:solidFill>
                <a:srgbClr val="00B0F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 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 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sem_wait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(&amp;m); 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   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//critical </a:t>
            </a:r>
            <a:r>
              <a:rPr lang="en-US" altLang="ko-KR" sz="14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section here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altLang="ko-KR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 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sem_post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(&amp;m); </a:t>
            </a:r>
            <a:endParaRPr lang="en-US" altLang="ko-KR" sz="1400" dirty="0" smtClean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7443617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Thread Trace: Single Thread Using A Semaphore</a:t>
            </a:r>
            <a:endParaRPr lang="ko-KR" altLang="en-US" dirty="0"/>
          </a:p>
        </p:txBody>
      </p:sp>
      <p:graphicFrame>
        <p:nvGraphicFramePr>
          <p:cNvPr id="12" name="내용 개체 틀 11"/>
          <p:cNvGraphicFramePr>
            <a:graphicFrameLocks noGrp="1"/>
          </p:cNvGraphicFramePr>
          <p:nvPr>
            <p:ph idx="1"/>
            <p:extLst/>
          </p:nvPr>
        </p:nvGraphicFramePr>
        <p:xfrm>
          <a:off x="683568" y="1409184"/>
          <a:ext cx="7776864" cy="234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2808312"/>
                <a:gridCol w="2448272"/>
              </a:tblGrid>
              <a:tr h="17539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Value</a:t>
                      </a:r>
                      <a:r>
                        <a:rPr lang="en-US" altLang="ko-KR" sz="16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 of Semaphore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Thread 0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Thread 1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539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6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6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17539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call</a:t>
                      </a:r>
                      <a:r>
                        <a:rPr lang="en-US" altLang="ko-KR" sz="1600" baseline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altLang="ko-KR" sz="1600" baseline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sema_wait</a:t>
                      </a:r>
                      <a:r>
                        <a:rPr lang="en-US" altLang="ko-KR" sz="1600" baseline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6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7539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60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sem_wait</a:t>
                      </a:r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 returns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6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7539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altLang="ko-KR" sz="160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crit</a:t>
                      </a:r>
                      <a:r>
                        <a:rPr lang="en-US" altLang="ko-KR" sz="1600" baseline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sect)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6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7539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call </a:t>
                      </a:r>
                      <a:r>
                        <a:rPr lang="en-US" altLang="ko-KR" sz="160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sem_post</a:t>
                      </a:r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  <a:endParaRPr lang="ko-KR" altLang="en-US" sz="1600" dirty="0" smtClean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6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7539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sem_post</a:t>
                      </a:r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 returns</a:t>
                      </a:r>
                      <a:endParaRPr lang="ko-KR" altLang="en-US" sz="1600" dirty="0" smtClean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6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6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8930869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Thread Trace: Two Threads Using A Semaphore</a:t>
            </a:r>
            <a:endParaRPr lang="ko-KR" altLang="en-US" dirty="0"/>
          </a:p>
        </p:txBody>
      </p:sp>
      <p:graphicFrame>
        <p:nvGraphicFramePr>
          <p:cNvPr id="7" name="내용 개체 틀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2352518"/>
              </p:ext>
            </p:extLst>
          </p:nvPr>
        </p:nvGraphicFramePr>
        <p:xfrm>
          <a:off x="755576" y="803488"/>
          <a:ext cx="7308813" cy="554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2850"/>
                <a:gridCol w="2248865"/>
                <a:gridCol w="1002932"/>
                <a:gridCol w="2290050"/>
                <a:gridCol w="1044116"/>
              </a:tblGrid>
              <a:tr h="13811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Value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Thread  0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State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Thread  1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State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811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1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2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Running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2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Ready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13811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1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call</a:t>
                      </a:r>
                      <a:r>
                        <a:rPr lang="en-US" altLang="ko-KR" sz="1200" baseline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altLang="ko-KR" sz="1200" baseline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sem_wait</a:t>
                      </a:r>
                      <a:r>
                        <a:rPr lang="en-US" altLang="ko-KR" sz="1200" baseline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()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Running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2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Ready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noFill/>
                  </a:tcPr>
                </a:tc>
              </a:tr>
              <a:tr h="13811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0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20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sem_wait</a:t>
                      </a: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() </a:t>
                      </a:r>
                      <a:r>
                        <a:rPr lang="en-US" altLang="ko-KR" sz="120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retruns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Running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2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Ready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noFill/>
                  </a:tcPr>
                </a:tc>
              </a:tr>
              <a:tr h="13811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0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altLang="ko-KR" sz="120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crit</a:t>
                      </a: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 set:</a:t>
                      </a:r>
                      <a:r>
                        <a:rPr lang="en-US" altLang="ko-KR" sz="1200" baseline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 begin)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Running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2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Ready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noFill/>
                  </a:tcPr>
                </a:tc>
              </a:tr>
              <a:tr h="15346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0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200" i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Interrupt; Switch → T1</a:t>
                      </a:r>
                      <a:endParaRPr lang="ko-KR" altLang="en-US" sz="1400" i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Ready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400" dirty="0">
                        <a:solidFill>
                          <a:schemeClr val="tx1"/>
                        </a:solidFill>
                        <a:latin typeface="Vijaya" panose="020B0604020202020204" pitchFamily="34" charset="0"/>
                        <a:ea typeface="맑은 고딕" panose="020B0503020000020004" pitchFamily="50" charset="-127"/>
                        <a:cs typeface="Vijaya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Running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noFill/>
                  </a:tcPr>
                </a:tc>
              </a:tr>
              <a:tr h="13811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0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2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Ready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call</a:t>
                      </a:r>
                      <a:r>
                        <a:rPr lang="en-US" altLang="ko-KR" sz="1200" baseline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altLang="ko-KR" sz="1200" baseline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sem_wait</a:t>
                      </a:r>
                      <a:r>
                        <a:rPr lang="en-US" altLang="ko-KR" sz="1200" baseline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()</a:t>
                      </a:r>
                      <a:endParaRPr lang="ko-KR" altLang="en-US" sz="1200" dirty="0" smtClean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Running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noFill/>
                  </a:tcPr>
                </a:tc>
              </a:tr>
              <a:tr h="13811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-1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2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Ready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aseline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 decrement </a:t>
                      </a:r>
                      <a:r>
                        <a:rPr lang="en-US" altLang="ko-KR" sz="1200" baseline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sem</a:t>
                      </a:r>
                      <a:endParaRPr lang="ko-KR" altLang="en-US" sz="1200" dirty="0" smtClean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Running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noFill/>
                  </a:tcPr>
                </a:tc>
              </a:tr>
              <a:tr h="13811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-1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2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Ready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altLang="ko-KR" sz="120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sem</a:t>
                      </a: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 &lt; 0)</a:t>
                      </a: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Vijaya" panose="020B0604020202020204" pitchFamily="34" charset="0"/>
                          <a:ea typeface="맑은 고딕" panose="020B0503020000020004" pitchFamily="50" charset="-127"/>
                          <a:cs typeface="Vijaya" panose="020B0604020202020204" pitchFamily="34" charset="0"/>
                        </a:rPr>
                        <a:t>→</a:t>
                      </a: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sleep</a:t>
                      </a:r>
                      <a:r>
                        <a:rPr lang="en-US" altLang="ko-KR" sz="1200" baseline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 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sleeping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noFill/>
                  </a:tcPr>
                </a:tc>
              </a:tr>
              <a:tr h="15346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-1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2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Running</a:t>
                      </a:r>
                      <a:endParaRPr lang="ko-KR" altLang="en-US" sz="1200" dirty="0" smtClean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i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Switch → T0</a:t>
                      </a:r>
                      <a:endParaRPr lang="ko-KR" altLang="en-US" sz="1200" i="1" dirty="0" smtClean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sleeping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noFill/>
                  </a:tcPr>
                </a:tc>
              </a:tr>
              <a:tr h="13811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-1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altLang="ko-KR" sz="120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crit</a:t>
                      </a: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 sect: end)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Running</a:t>
                      </a:r>
                      <a:endParaRPr lang="ko-KR" altLang="en-US" sz="1200" dirty="0" smtClean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2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sleeping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noFill/>
                  </a:tcPr>
                </a:tc>
              </a:tr>
              <a:tr h="13811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-1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call</a:t>
                      </a:r>
                      <a:r>
                        <a:rPr lang="en-US" altLang="ko-KR" sz="1200" baseline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altLang="ko-KR" sz="1200" baseline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sem_post</a:t>
                      </a:r>
                      <a:r>
                        <a:rPr lang="en-US" altLang="ko-KR" sz="1200" baseline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()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Running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2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sleeping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noFill/>
                  </a:tcPr>
                </a:tc>
              </a:tr>
              <a:tr h="13811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0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200" baseline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 increment </a:t>
                      </a:r>
                      <a:r>
                        <a:rPr lang="en-US" altLang="ko-KR" sz="1200" baseline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sem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Running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2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sleeping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noFill/>
                  </a:tcPr>
                </a:tc>
              </a:tr>
              <a:tr h="13811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0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20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 wake(T1</a:t>
                      </a: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)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Running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2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Ready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noFill/>
                  </a:tcPr>
                </a:tc>
              </a:tr>
              <a:tr h="13811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0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20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sem_post</a:t>
                      </a: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()</a:t>
                      </a:r>
                      <a:r>
                        <a:rPr lang="en-US" altLang="ko-KR" sz="1200" baseline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 returns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Running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2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Ready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noFill/>
                  </a:tcPr>
                </a:tc>
              </a:tr>
              <a:tr h="15346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0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200" i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Interrupt; Switch → T1</a:t>
                      </a:r>
                      <a:endParaRPr lang="ko-KR" altLang="en-US" sz="1200" i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Ready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400" dirty="0">
                        <a:solidFill>
                          <a:schemeClr val="tx1"/>
                        </a:solidFill>
                        <a:latin typeface="Vijaya" panose="020B0604020202020204" pitchFamily="34" charset="0"/>
                        <a:ea typeface="맑은 고딕" panose="020B0503020000020004" pitchFamily="50" charset="-127"/>
                        <a:cs typeface="Vijaya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Running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noFill/>
                  </a:tcPr>
                </a:tc>
              </a:tr>
              <a:tr h="13811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0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2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Ready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sem_wait</a:t>
                      </a: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() </a:t>
                      </a:r>
                      <a:r>
                        <a:rPr lang="en-US" altLang="ko-KR" sz="120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retruns</a:t>
                      </a:r>
                      <a:endParaRPr lang="ko-KR" altLang="en-US" sz="1200" dirty="0" smtClean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Running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noFill/>
                  </a:tcPr>
                </a:tc>
              </a:tr>
              <a:tr h="13811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0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2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Ready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 (</a:t>
                      </a:r>
                      <a:r>
                        <a:rPr lang="en-US" altLang="ko-KR" sz="120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crit</a:t>
                      </a: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 sect)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Running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noFill/>
                  </a:tcPr>
                </a:tc>
              </a:tr>
              <a:tr h="13811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0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2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Ready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call</a:t>
                      </a:r>
                      <a:r>
                        <a:rPr lang="en-US" altLang="ko-KR" sz="1200" baseline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altLang="ko-KR" sz="1200" baseline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sem_post</a:t>
                      </a:r>
                      <a:r>
                        <a:rPr lang="en-US" altLang="ko-KR" sz="1200" baseline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()</a:t>
                      </a:r>
                      <a:endParaRPr lang="ko-KR" altLang="en-US" sz="1200" dirty="0" smtClean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Running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noFill/>
                  </a:tcPr>
                </a:tc>
              </a:tr>
              <a:tr h="13811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1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2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Ready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sem_post</a:t>
                      </a: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()</a:t>
                      </a:r>
                      <a:r>
                        <a:rPr lang="en-US" altLang="ko-KR" sz="1200" baseline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 returns</a:t>
                      </a:r>
                      <a:endParaRPr lang="ko-KR" altLang="en-US" sz="1200" dirty="0" smtClean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Running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7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6954494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Semaphores As Condition Variables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pPr lvl="1"/>
            <a:r>
              <a:rPr lang="en-US" altLang="ko-KR" dirty="0" smtClean="0"/>
              <a:t>What should </a:t>
            </a:r>
            <a:r>
              <a:rPr lang="en-US" altLang="ko-KR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altLang="ko-KR" dirty="0" smtClean="0"/>
              <a:t> be?</a:t>
            </a:r>
          </a:p>
          <a:p>
            <a:pPr lvl="2"/>
            <a:r>
              <a:rPr lang="en-US" altLang="ko-KR" dirty="0" smtClean="0"/>
              <a:t>The value of semaphore should be set to is </a:t>
            </a:r>
            <a:r>
              <a:rPr lang="en-US" altLang="ko-KR" b="1" dirty="0" smtClean="0"/>
              <a:t>0</a:t>
            </a:r>
            <a:r>
              <a:rPr lang="en-US" altLang="ko-KR" dirty="0" smtClean="0"/>
              <a:t>.</a:t>
            </a: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8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544" y="908720"/>
            <a:ext cx="5904656" cy="41857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s; </a:t>
            </a:r>
            <a:endParaRPr lang="en-US" altLang="ko-KR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 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   </a:t>
            </a:r>
            <a:r>
              <a:rPr lang="en-US" altLang="ko-KR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endParaRPr lang="en-US" altLang="ko-KR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   child(</a:t>
            </a:r>
            <a:r>
              <a:rPr lang="en-US" altLang="ko-KR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 </a:t>
            </a:r>
            <a:endParaRPr lang="en-US" altLang="ko-KR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 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("child\n"); </a:t>
            </a:r>
            <a:endParaRPr lang="en-US" altLang="ko-KR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 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sem_post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(&amp;s); </a:t>
            </a:r>
            <a:r>
              <a:rPr lang="en-US" altLang="ko-KR" sz="14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signal here: child is done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altLang="ko-KR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 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	</a:t>
            </a:r>
            <a:r>
              <a:rPr lang="en-US" altLang="ko-KR" sz="1400" dirty="0" smtClean="0">
                <a:solidFill>
                  <a:srgbClr val="F79646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endParaRPr lang="en-US" altLang="ko-KR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   } 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9 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   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11   main(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ko-KR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[]) { </a:t>
            </a:r>
            <a:endParaRPr lang="en-US" altLang="ko-KR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12   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sem_init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(&amp;s, </a:t>
            </a:r>
            <a:r>
              <a:rPr lang="en-US" altLang="ko-KR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X); </a:t>
            </a:r>
            <a:r>
              <a:rPr lang="en-US" altLang="ko-KR" sz="14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what should X be? </a:t>
            </a:r>
            <a:endParaRPr lang="en-US" altLang="ko-KR" sz="1400" dirty="0" smtClean="0">
              <a:solidFill>
                <a:srgbClr val="00B0F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13   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("parent: begin\n"); </a:t>
            </a:r>
            <a:endParaRPr lang="en-US" altLang="ko-KR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14 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c; </a:t>
            </a:r>
            <a:endParaRPr lang="en-US" altLang="ko-KR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15 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pthread_create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(c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ko-KR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child, </a:t>
            </a:r>
            <a:r>
              <a:rPr lang="en-US" altLang="ko-KR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endParaRPr lang="en-US" altLang="ko-KR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16 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sem_wait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(&amp;s); </a:t>
            </a:r>
            <a:r>
              <a:rPr lang="en-US" altLang="ko-KR" sz="14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wait here for child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altLang="ko-KR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17 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("parent: end\n"); </a:t>
            </a:r>
            <a:endParaRPr lang="en-US" altLang="ko-KR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18   	</a:t>
            </a:r>
            <a:r>
              <a:rPr lang="en-US" altLang="ko-KR" sz="1400" dirty="0" smtClean="0">
                <a:solidFill>
                  <a:srgbClr val="F79646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endParaRPr lang="en-US" altLang="ko-KR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19   } </a:t>
            </a:r>
            <a:endParaRPr lang="en-US" altLang="ko-KR" sz="1400" dirty="0" smtClean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07704" y="5085184"/>
            <a:ext cx="27551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A Parent Waiting For Its Child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588224" y="4365104"/>
            <a:ext cx="2376264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parent: begin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child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parent: end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746953" y="5085184"/>
            <a:ext cx="19295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The execution result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29441005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Thread Trace: Parent Waiting For Child (Case 1)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parent call 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sem_wait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altLang="ko-KR" dirty="0" smtClean="0"/>
              <a:t> before the child has called 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sem_post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9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aphicFrame>
        <p:nvGraphicFramePr>
          <p:cNvPr id="7" name="내용 개체 틀 6"/>
          <p:cNvGraphicFramePr>
            <a:graphicFrameLocks/>
          </p:cNvGraphicFramePr>
          <p:nvPr>
            <p:extLst/>
          </p:nvPr>
        </p:nvGraphicFramePr>
        <p:xfrm>
          <a:off x="323528" y="1715616"/>
          <a:ext cx="8496944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7014"/>
                <a:gridCol w="2423346"/>
                <a:gridCol w="1080120"/>
                <a:gridCol w="3032644"/>
                <a:gridCol w="1143820"/>
              </a:tblGrid>
              <a:tr h="23279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Value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Parent  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State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Child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State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0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Create(Child)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Running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i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(Child exists; is runnable)</a:t>
                      </a:r>
                      <a:endParaRPr lang="ko-KR" altLang="en-US" sz="1200" i="1" dirty="0" smtClean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Ready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0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call</a:t>
                      </a:r>
                      <a:r>
                        <a:rPr lang="en-US" altLang="ko-KR" sz="1400" baseline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altLang="ko-KR" sz="1400" baseline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sem_wait</a:t>
                      </a:r>
                      <a:r>
                        <a:rPr lang="en-US" altLang="ko-KR" sz="1400" baseline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()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Running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4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Ready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noFill/>
                  </a:tcPr>
                </a:tc>
              </a:tr>
              <a:tr h="13257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-1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 decrement</a:t>
                      </a:r>
                      <a:r>
                        <a:rPr lang="en-US" altLang="ko-KR" sz="1400" baseline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altLang="ko-KR" sz="1400" baseline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sem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Running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4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Ready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-1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 (</a:t>
                      </a:r>
                      <a:r>
                        <a:rPr lang="en-US" altLang="ko-KR" sz="140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sem</a:t>
                      </a:r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 &lt; 0)</a:t>
                      </a:r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Vijaya" panose="020B0604020202020204" pitchFamily="34" charset="0"/>
                          <a:ea typeface="맑은 고딕" panose="020B0503020000020004" pitchFamily="50" charset="-127"/>
                          <a:cs typeface="Vijaya" panose="020B0604020202020204" pitchFamily="34" charset="0"/>
                        </a:rPr>
                        <a:t>→</a:t>
                      </a:r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sleep</a:t>
                      </a:r>
                      <a:r>
                        <a:rPr lang="en-US" altLang="ko-KR" sz="1400" baseline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 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sleeping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4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Ready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noFill/>
                  </a:tcPr>
                </a:tc>
              </a:tr>
              <a:tr h="14895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-1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i="1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Switch→Child</a:t>
                      </a:r>
                      <a:endParaRPr lang="ko-KR" altLang="en-US" sz="1400" i="1" dirty="0" smtClean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sleeping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child runs</a:t>
                      </a:r>
                      <a:endParaRPr lang="ko-KR" altLang="en-US" sz="1400" dirty="0" smtClean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Running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noFill/>
                  </a:tcPr>
                </a:tc>
              </a:tr>
              <a:tr h="12113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-1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4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sleeping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aseline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call </a:t>
                      </a:r>
                      <a:r>
                        <a:rPr lang="en-US" altLang="ko-KR" sz="1400" baseline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sem_post</a:t>
                      </a:r>
                      <a:r>
                        <a:rPr lang="en-US" altLang="ko-KR" sz="1400" baseline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()</a:t>
                      </a:r>
                      <a:endParaRPr lang="ko-KR" altLang="en-US" sz="1400" dirty="0" smtClean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Running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0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4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sleeping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 increment</a:t>
                      </a:r>
                      <a:r>
                        <a:rPr lang="en-US" altLang="ko-KR" sz="1400" baseline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altLang="ko-KR" sz="1400" baseline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sem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Running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noFill/>
                  </a:tcPr>
                </a:tc>
              </a:tr>
              <a:tr h="13751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0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4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Ready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aseline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 wake(Parent)</a:t>
                      </a:r>
                      <a:endParaRPr lang="ko-KR" altLang="en-US" sz="1400" dirty="0" smtClean="0">
                        <a:solidFill>
                          <a:schemeClr val="tx1"/>
                        </a:solidFill>
                        <a:latin typeface="Vijaya" panose="020B0604020202020204" pitchFamily="34" charset="0"/>
                        <a:ea typeface="맑은 고딕" panose="020B0503020000020004" pitchFamily="50" charset="-127"/>
                        <a:cs typeface="Vijaya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Running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0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4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Ready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sem_post</a:t>
                      </a:r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() returns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Running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0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4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Ready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i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Interrupt; </a:t>
                      </a:r>
                      <a:r>
                        <a:rPr lang="en-US" altLang="ko-KR" sz="1400" i="1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Switch→Parent</a:t>
                      </a:r>
                      <a:endParaRPr lang="ko-KR" altLang="en-US" sz="1400" i="1" dirty="0" smtClean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Ready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0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sem_wait</a:t>
                      </a:r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() </a:t>
                      </a:r>
                      <a:r>
                        <a:rPr lang="en-US" altLang="ko-KR" sz="140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retruns</a:t>
                      </a:r>
                      <a:endParaRPr lang="ko-KR" altLang="en-US" sz="1400" dirty="0" smtClean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Running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dirty="0" smtClean="0">
                        <a:solidFill>
                          <a:schemeClr val="tx1"/>
                        </a:solidFill>
                        <a:latin typeface="Vijaya" panose="020B0604020202020204" pitchFamily="34" charset="0"/>
                        <a:ea typeface="맑은 고딕" panose="020B0503020000020004" pitchFamily="50" charset="-127"/>
                        <a:cs typeface="Vijaya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Ready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9122894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양식_공청회_발표자료-총괄-양식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기본 디자인">
      <a:majorFont>
        <a:latin typeface="HY견고딕"/>
        <a:ea typeface="HY견고딕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tx1"/>
          </a:solidFill>
        </a:ln>
      </a:spPr>
      <a:bodyPr lIns="252000" rtlCol="0" anchor="ctr"/>
      <a:lstStyle>
        <a:defPPr>
          <a:defRPr sz="1600" dirty="0" smtClean="0">
            <a:solidFill>
              <a:srgbClr val="00B050"/>
            </a:solidFill>
            <a:latin typeface="Courier New" pitchFamily="49" charset="0"/>
            <a:ea typeface="맑은 고딕" pitchFamily="50" charset="-127"/>
            <a:cs typeface="Courier New" pitchFamily="49" charset="0"/>
          </a:defRPr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101593</TotalTime>
  <Words>1774</Words>
  <Application>Microsoft Office PowerPoint</Application>
  <PresentationFormat>화면 슬라이드 쇼(4:3)</PresentationFormat>
  <Paragraphs>666</Paragraphs>
  <Slides>29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29</vt:i4>
      </vt:variant>
    </vt:vector>
  </HeadingPairs>
  <TitlesOfParts>
    <vt:vector size="40" baseType="lpstr">
      <vt:lpstr>Adobe Arabic</vt:lpstr>
      <vt:lpstr>Adobe 고딕 Std B</vt:lpstr>
      <vt:lpstr>HY견고딕</vt:lpstr>
      <vt:lpstr>굴림</vt:lpstr>
      <vt:lpstr>맑은 고딕</vt:lpstr>
      <vt:lpstr>Arial</vt:lpstr>
      <vt:lpstr>Arial Bold</vt:lpstr>
      <vt:lpstr>Courier New</vt:lpstr>
      <vt:lpstr>Vijaya</vt:lpstr>
      <vt:lpstr>Wingdings</vt:lpstr>
      <vt:lpstr>양식_공청회_발표자료-총괄-양식</vt:lpstr>
      <vt:lpstr>PowerPoint 프레젠테이션</vt:lpstr>
      <vt:lpstr>Semaphore: A definition</vt:lpstr>
      <vt:lpstr>Semaphore: Interact with semaphore</vt:lpstr>
      <vt:lpstr>Semaphore: Interact with semaphore (Cont.)</vt:lpstr>
      <vt:lpstr>Binary Semaphores (Locks)</vt:lpstr>
      <vt:lpstr>Thread Trace: Single Thread Using A Semaphore</vt:lpstr>
      <vt:lpstr>Thread Trace: Two Threads Using A Semaphore</vt:lpstr>
      <vt:lpstr>Semaphores As Condition Variables</vt:lpstr>
      <vt:lpstr>Thread Trace: Parent Waiting For Child (Case 1)</vt:lpstr>
      <vt:lpstr>Thread Trace: Parent Waiting For Child (Case 2)</vt:lpstr>
      <vt:lpstr>The Producer/Consumer (Bounded-Buffer) Problem</vt:lpstr>
      <vt:lpstr>The Producer/Consumer (Bounded-Buffer) Problem</vt:lpstr>
      <vt:lpstr>The Producer/Consumer (Bounded-Buffer) Problem</vt:lpstr>
      <vt:lpstr>A Solution: Adding Mutual Exclusion</vt:lpstr>
      <vt:lpstr>A Solution: Adding Mutual Exclusion</vt:lpstr>
      <vt:lpstr>A Solution: Adding Mutual Exclusion (Cont.)</vt:lpstr>
      <vt:lpstr>Finally, A Working Solution</vt:lpstr>
      <vt:lpstr>Finally, A Working Solution</vt:lpstr>
      <vt:lpstr>Reader-Writer Locks</vt:lpstr>
      <vt:lpstr>A Reader-Writer Locks</vt:lpstr>
      <vt:lpstr>A Reader-Writer Locks (Cont.)</vt:lpstr>
      <vt:lpstr>A Reader-Writer Locks (Cont.)</vt:lpstr>
      <vt:lpstr>The Dining Philosophers</vt:lpstr>
      <vt:lpstr>The Dining Philosophers (Cont.)</vt:lpstr>
      <vt:lpstr>The Dining Philosophers (Cont.)</vt:lpstr>
      <vt:lpstr>A Solution: Breaking The Dependency</vt:lpstr>
      <vt:lpstr>How To Implement Semaphores</vt:lpstr>
      <vt:lpstr>How To Implement Semaphores (Cont.)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Pintos Project</dc:title>
  <dc:creator>유진수 (jedisty@hanyang.ac.kr)</dc:creator>
  <cp:lastModifiedBy>오준택</cp:lastModifiedBy>
  <cp:revision>4024</cp:revision>
  <cp:lastPrinted>2015-03-03T01:48:46Z</cp:lastPrinted>
  <dcterms:created xsi:type="dcterms:W3CDTF">2011-05-01T06:09:10Z</dcterms:created>
  <dcterms:modified xsi:type="dcterms:W3CDTF">2016-06-14T15:15:57Z</dcterms:modified>
</cp:coreProperties>
</file>