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4" r:id="rId16"/>
    <p:sldId id="270" r:id="rId17"/>
    <p:sldId id="286" r:id="rId18"/>
    <p:sldId id="285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2" d="100"/>
          <a:sy n="112" d="100"/>
        </p:scale>
        <p:origin x="4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2016-06-15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2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517F5D9-EDBE-4206-9386-B687FE8A60C5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2016-06-15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C2E465E6-1DC4-4AE6-8D23-8848F815955E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2016-06-15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0FB88E-A14F-43C9-8D3C-F427D537CDD8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2016-06-15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31. Semaphore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044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Trace: Parent Waiting For Child (Case </a:t>
            </a:r>
            <a:r>
              <a:rPr lang="en-US" altLang="ko-KR" dirty="0" smtClean="0"/>
              <a:t>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child runs to completion before the parent call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/>
          </p:nvPr>
        </p:nvGraphicFramePr>
        <p:xfrm>
          <a:off x="323528" y="1696184"/>
          <a:ext cx="849694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941"/>
                <a:gridCol w="2695435"/>
                <a:gridCol w="1152128"/>
                <a:gridCol w="2952328"/>
                <a:gridCol w="1008112"/>
              </a:tblGrid>
              <a:tr h="2327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Value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Parent  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Child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Create(Child)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Vijaya" panose="020B0604020202020204" pitchFamily="34" charset="0"/>
                          <a:ea typeface="맑은 고딕" panose="020B0503020000020004" pitchFamily="50" charset="-127"/>
                          <a:cs typeface="Vijaya" panose="020B0604020202020204" pitchFamily="34" charset="0"/>
                        </a:rPr>
                        <a:t>(Child exists; is runnable)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Interrupt;</a:t>
                      </a:r>
                      <a:r>
                        <a:rPr lang="en-US" altLang="ko-KR" sz="1400" i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400" i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switch→Child</a:t>
                      </a:r>
                      <a:endParaRPr lang="ko-KR" altLang="en-US" sz="1400" i="1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child runs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25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increment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dirty="0" smtClean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wake(nobody)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21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parent runs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Interrupt; </a:t>
                      </a:r>
                      <a:r>
                        <a:rPr lang="en-US" altLang="ko-KR" sz="1400" i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Switch→Parent</a:t>
                      </a:r>
                      <a:endParaRPr lang="ko-KR" altLang="en-US" sz="1400" i="1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75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 smtClean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decrement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4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&lt;0)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Vijaya" panose="020B0604020202020204" pitchFamily="34" charset="0"/>
                          <a:ea typeface="맑은 고딕" panose="020B0503020000020004" pitchFamily="50" charset="-127"/>
                          <a:cs typeface="Vijaya" panose="020B0604020202020204" pitchFamily="34" charset="0"/>
                        </a:rPr>
                        <a:t>→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awake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dirty="0" smtClean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retruns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 smtClean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79155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Producer/Consumer (Bounded-Buffer)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Producer</a:t>
            </a:r>
            <a:r>
              <a:rPr lang="en-US" altLang="ko-KR" dirty="0" smtClean="0"/>
              <a:t>: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put() </a:t>
            </a:r>
            <a:r>
              <a:rPr lang="en-US" altLang="ko-KR" dirty="0" smtClean="0"/>
              <a:t>interface</a:t>
            </a:r>
          </a:p>
          <a:p>
            <a:pPr lvl="1"/>
            <a:r>
              <a:rPr lang="en-US" altLang="ko-KR" dirty="0" smtClean="0"/>
              <a:t>Wait for a buffer to become </a:t>
            </a:r>
            <a:r>
              <a:rPr lang="en-US" altLang="ko-KR" i="1" dirty="0" smtClean="0"/>
              <a:t>empty</a:t>
            </a:r>
            <a:r>
              <a:rPr lang="en-US" altLang="ko-KR" dirty="0" smtClean="0"/>
              <a:t> in order to put data into it.</a:t>
            </a:r>
          </a:p>
          <a:p>
            <a:r>
              <a:rPr lang="en-US" altLang="ko-KR" b="1" dirty="0" smtClean="0"/>
              <a:t>Consumer</a:t>
            </a:r>
            <a:r>
              <a:rPr lang="en-US" altLang="ko-KR" dirty="0" smtClean="0"/>
              <a:t>: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get() </a:t>
            </a:r>
            <a:r>
              <a:rPr lang="en-US" altLang="ko-KR" dirty="0" smtClean="0"/>
              <a:t>interface</a:t>
            </a:r>
          </a:p>
          <a:p>
            <a:pPr lvl="1"/>
            <a:r>
              <a:rPr lang="en-US" altLang="ko-KR" dirty="0" smtClean="0"/>
              <a:t>Wait for a buffer to become </a:t>
            </a:r>
            <a:r>
              <a:rPr lang="en-US" altLang="ko-KR" i="1" dirty="0" smtClean="0"/>
              <a:t>filled</a:t>
            </a:r>
            <a:r>
              <a:rPr lang="en-US" altLang="ko-KR" dirty="0" smtClean="0"/>
              <a:t> before using it.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3578" y="3128769"/>
            <a:ext cx="7596844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buffer[MAX];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put(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buffer[fill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value;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f1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fill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(fill +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MAX;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f2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}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get()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buffer[use];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g1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	use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(use +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MAX;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g2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}</a:t>
            </a:r>
          </a:p>
        </p:txBody>
      </p:sp>
    </p:spTree>
    <p:extLst>
      <p:ext uri="{BB962C8B-B14F-4D97-AF65-F5344CB8AC3E}">
        <p14:creationId xmlns:p14="http://schemas.microsoft.com/office/powerpoint/2010/main" val="219896184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Producer/Consumer (Bounded-Buffer) Problem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572" y="980728"/>
            <a:ext cx="7704856" cy="4832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*producer(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P1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put(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P2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P3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}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}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*consumer(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C1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get();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C2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C3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} 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7705" y="5833591"/>
            <a:ext cx="5328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First Attempt: Adding the Full and Empty Conditions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859729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Producer/Consumer (Bounded-Buffer)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Imagine that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altLang="ko-KR" dirty="0" smtClean="0"/>
              <a:t> is greater than 1 .</a:t>
            </a:r>
          </a:p>
          <a:p>
            <a:pPr lvl="2"/>
            <a:r>
              <a:rPr lang="en-US" altLang="ko-KR" dirty="0" smtClean="0"/>
              <a:t>If there are multiple producers,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race condition </a:t>
            </a:r>
            <a:r>
              <a:rPr lang="en-US" altLang="ko-KR" dirty="0" smtClean="0"/>
              <a:t>can happen at line </a:t>
            </a:r>
            <a:r>
              <a:rPr lang="en-US" altLang="ko-KR" i="1" dirty="0" smtClean="0"/>
              <a:t>f1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It means that the old data there is overwritten.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We’ve forgotten here is </a:t>
            </a:r>
            <a:r>
              <a:rPr lang="en-US" altLang="ko-KR" b="1" dirty="0" smtClean="0"/>
              <a:t>mutual exclusion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/>
              <a:t>The filling of a buffer and incrementing of the index into the buffer is a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critical section</a:t>
            </a:r>
            <a:r>
              <a:rPr lang="en-US" altLang="ko-KR" dirty="0"/>
              <a:t>.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9572" y="1172580"/>
            <a:ext cx="770485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lain" startAt="21"/>
            </a:pP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…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(&amp;empty, </a:t>
            </a:r>
            <a:r>
              <a:rPr lang="en-US" altLang="ko-KR" sz="1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MAX); 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MAX buffers are empty to begin with…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ko-KR" sz="12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(&amp;full, </a:t>
            </a:r>
            <a:r>
              <a:rPr lang="en-US" altLang="ko-KR" sz="1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… 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 0 are full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// …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3688" y="2401143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First Attempt: Adding the Full and Empty Conditions (Cont.)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4492777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Solution: Adding Mutual Exclusion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17588"/>
            <a:ext cx="7488832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*producer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p0 (NEW LINE)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p1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put(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p2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p3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p4 (NEW LINE)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(Cont.)</a:t>
            </a:r>
            <a:endParaRPr lang="en-US" altLang="ko-KR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5085184"/>
            <a:ext cx="3425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Adding Mutual Exclusion (Incorrectly)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978913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Solution: Adding Mutual Exclusion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18747"/>
            <a:ext cx="7488832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Cont.)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*consumer(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c0 (NEW LINE)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c1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1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get();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c2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c3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c4 (NEW LINE)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 	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 }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800" y="4293096"/>
            <a:ext cx="3425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Adding Mutual Exclusion (Incorrectly)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648969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Solution: Adding Mutual </a:t>
            </a:r>
            <a:r>
              <a:rPr lang="en-US" altLang="ko-KR" dirty="0" smtClean="0"/>
              <a:t>Exclusion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Imagine </a:t>
            </a:r>
            <a:r>
              <a:rPr lang="en-US" altLang="ko-KR" dirty="0" smtClean="0"/>
              <a:t>two thread: one producer and one consumer.</a:t>
            </a:r>
          </a:p>
          <a:p>
            <a:pPr lvl="1"/>
            <a:r>
              <a:rPr lang="en-US" altLang="ko-KR" dirty="0" smtClean="0"/>
              <a:t>The consumer </a:t>
            </a:r>
            <a:r>
              <a:rPr lang="en-US" altLang="ko-KR" b="1" dirty="0" smtClean="0"/>
              <a:t>acquire</a:t>
            </a:r>
            <a:r>
              <a:rPr lang="en-US" altLang="ko-KR" dirty="0" smtClean="0"/>
              <a:t> the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dirty="0" smtClean="0"/>
              <a:t> (line c0).</a:t>
            </a:r>
          </a:p>
          <a:p>
            <a:pPr lvl="1"/>
            <a:r>
              <a:rPr lang="en-US" altLang="ko-KR" dirty="0" smtClean="0"/>
              <a:t>The consumer </a:t>
            </a:r>
            <a:r>
              <a:rPr lang="en-US" altLang="ko-KR" b="1" dirty="0" smtClean="0"/>
              <a:t>calls</a:t>
            </a:r>
            <a:r>
              <a:rPr lang="en-US" altLang="ko-KR" dirty="0" smtClean="0"/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ko-KR" dirty="0" smtClean="0"/>
              <a:t>on the full semaphore (line c1).</a:t>
            </a:r>
            <a:endParaRPr lang="en-US" altLang="ko-KR" dirty="0"/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The consumer is </a:t>
            </a:r>
            <a:r>
              <a:rPr lang="en-US" altLang="ko-KR" b="1" dirty="0" smtClean="0">
                <a:sym typeface="Wingdings" panose="05000000000000000000" pitchFamily="2" charset="2"/>
              </a:rPr>
              <a:t>blocked</a:t>
            </a:r>
            <a:r>
              <a:rPr lang="en-US" altLang="ko-KR" dirty="0" smtClean="0">
                <a:sym typeface="Wingdings" panose="05000000000000000000" pitchFamily="2" charset="2"/>
              </a:rPr>
              <a:t> and </a:t>
            </a:r>
            <a:r>
              <a:rPr lang="en-US" altLang="ko-KR" b="1" dirty="0" smtClean="0">
                <a:sym typeface="Wingdings" panose="05000000000000000000" pitchFamily="2" charset="2"/>
              </a:rPr>
              <a:t>yield</a:t>
            </a:r>
            <a:r>
              <a:rPr lang="en-US" altLang="ko-KR" dirty="0" smtClean="0">
                <a:sym typeface="Wingdings" panose="05000000000000000000" pitchFamily="2" charset="2"/>
              </a:rPr>
              <a:t> the CPU.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The consumer </a:t>
            </a:r>
            <a:r>
              <a:rPr lang="en-US" altLang="ko-KR" u="sng" dirty="0" smtClean="0">
                <a:sym typeface="Wingdings" panose="05000000000000000000" pitchFamily="2" charset="2"/>
              </a:rPr>
              <a:t>still holds the </a:t>
            </a:r>
            <a:r>
              <a:rPr lang="en-US" altLang="ko-KR" u="sng" dirty="0" err="1" smtClean="0">
                <a:sym typeface="Wingdings" panose="05000000000000000000" pitchFamily="2" charset="2"/>
              </a:rPr>
              <a:t>mutex</a:t>
            </a:r>
            <a:r>
              <a:rPr lang="en-US" altLang="ko-KR" dirty="0" smtClean="0">
                <a:sym typeface="Wingdings" panose="05000000000000000000" pitchFamily="2" charset="2"/>
              </a:rPr>
              <a:t>!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The producer </a:t>
            </a:r>
            <a:r>
              <a:rPr lang="en-US" altLang="ko-KR" b="1" dirty="0" smtClean="0">
                <a:sym typeface="Wingdings" panose="05000000000000000000" pitchFamily="2" charset="2"/>
              </a:rPr>
              <a:t>calls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sem_wait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()</a:t>
            </a:r>
            <a:r>
              <a:rPr lang="en-US" altLang="ko-KR" dirty="0" smtClean="0">
                <a:sym typeface="Wingdings" panose="05000000000000000000" pitchFamily="2" charset="2"/>
              </a:rPr>
              <a:t> on the binary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mutex</a:t>
            </a:r>
            <a:r>
              <a:rPr lang="en-US" altLang="ko-KR" dirty="0" smtClean="0">
                <a:sym typeface="Wingdings" panose="05000000000000000000" pitchFamily="2" charset="2"/>
              </a:rPr>
              <a:t> semaphore (line p0).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The producer is now </a:t>
            </a:r>
            <a:r>
              <a:rPr lang="en-US" altLang="ko-KR" b="1" dirty="0" smtClean="0">
                <a:sym typeface="Wingdings" panose="05000000000000000000" pitchFamily="2" charset="2"/>
              </a:rPr>
              <a:t>stuck</a:t>
            </a:r>
            <a:r>
              <a:rPr lang="en-US" altLang="ko-KR" dirty="0" smtClean="0">
                <a:sym typeface="Wingdings" panose="05000000000000000000" pitchFamily="2" charset="2"/>
              </a:rPr>
              <a:t> waiting too.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 classic deadlock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53268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Finally, A </a:t>
            </a:r>
            <a:r>
              <a:rPr lang="en-US" altLang="ko-KR" dirty="0"/>
              <a:t>W</a:t>
            </a:r>
            <a:r>
              <a:rPr lang="en-US" altLang="ko-KR" dirty="0" smtClean="0"/>
              <a:t>orking Solution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104675"/>
            <a:ext cx="835292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empty;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full;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*producer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p1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r>
              <a:rPr lang="en-US" altLang="ko-KR" sz="1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p1.5 (MOVED MUTEX HERE…)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		put(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p2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r>
              <a:rPr lang="en-US" altLang="ko-KR" sz="1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p2.5 (… AND HERE)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p3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	}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}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(Cont.)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4799653"/>
            <a:ext cx="328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Adding Mutual Exclusion (Correctly)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1957342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Finally, A </a:t>
            </a:r>
            <a:r>
              <a:rPr lang="en-US" altLang="ko-KR" dirty="0"/>
              <a:t>W</a:t>
            </a:r>
            <a:r>
              <a:rPr lang="en-US" altLang="ko-KR" dirty="0" smtClean="0"/>
              <a:t>orking Solution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08720"/>
            <a:ext cx="8352928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(Cont.)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*consumer(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c1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r>
              <a:rPr lang="en-US" altLang="ko-KR" sz="1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c1.5 (MOVED MUTEX HERE…)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 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get(); 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c2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r>
              <a:rPr lang="en-US" altLang="ko-KR" sz="1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c2.5 (… AND HERE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line c3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}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// …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(&amp;empty,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MAX);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MAX buffers are empty to begin with …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(&amp;full,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 and 0 are full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 because it is a lock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// …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342900" indent="-342900">
              <a:buAutoNum type="arabicPlain" startAt="23"/>
            </a:pPr>
            <a:endParaRPr lang="en-US" altLang="ko-KR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6001543"/>
            <a:ext cx="328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Adding Mutual Exclusion (Correctly)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3340245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Reader-Writer 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Imagine a number of concurrent list operations, including </a:t>
            </a:r>
            <a:r>
              <a:rPr lang="en-US" altLang="ko-KR" b="1" dirty="0" smtClean="0"/>
              <a:t>inserts</a:t>
            </a:r>
            <a:r>
              <a:rPr lang="en-US" altLang="ko-KR" dirty="0" smtClean="0"/>
              <a:t> and simple </a:t>
            </a:r>
            <a:r>
              <a:rPr lang="en-US" altLang="ko-KR" b="1" dirty="0" smtClean="0"/>
              <a:t>lookups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b="1" dirty="0" smtClean="0"/>
              <a:t>insert:</a:t>
            </a:r>
          </a:p>
          <a:p>
            <a:pPr lvl="2"/>
            <a:r>
              <a:rPr lang="en-US" altLang="ko-KR" dirty="0"/>
              <a:t>C</a:t>
            </a:r>
            <a:r>
              <a:rPr lang="en-US" altLang="ko-KR" dirty="0" smtClean="0"/>
              <a:t>hange the state of the list</a:t>
            </a:r>
          </a:p>
          <a:p>
            <a:pPr lvl="2"/>
            <a:r>
              <a:rPr lang="en-US" altLang="ko-KR" dirty="0" smtClean="0"/>
              <a:t>A traditional </a:t>
            </a:r>
            <a:r>
              <a:rPr lang="en-US" altLang="ko-KR" u="sng" dirty="0" smtClean="0"/>
              <a:t>critical section</a:t>
            </a:r>
            <a:r>
              <a:rPr lang="en-US" altLang="ko-KR" dirty="0" smtClean="0"/>
              <a:t> makes sense.</a:t>
            </a:r>
          </a:p>
          <a:p>
            <a:pPr lvl="1"/>
            <a:r>
              <a:rPr lang="en-US" altLang="ko-KR" b="1" dirty="0" smtClean="0"/>
              <a:t>lookup:</a:t>
            </a:r>
          </a:p>
          <a:p>
            <a:pPr lvl="2"/>
            <a:r>
              <a:rPr lang="en-US" altLang="ko-KR" dirty="0" smtClean="0"/>
              <a:t>Simply </a:t>
            </a:r>
            <a:r>
              <a:rPr lang="en-US" altLang="ko-KR" i="1" dirty="0" smtClean="0"/>
              <a:t>read</a:t>
            </a:r>
            <a:r>
              <a:rPr lang="en-US" altLang="ko-KR" dirty="0" smtClean="0"/>
              <a:t> the data structure.</a:t>
            </a:r>
          </a:p>
          <a:p>
            <a:pPr lvl="2"/>
            <a:r>
              <a:rPr lang="en-US" altLang="ko-KR" dirty="0" smtClean="0"/>
              <a:t>As long as we can guarantee that no insert is on-going, we can allow many lookups to proceed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concurrently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43608" y="5229200"/>
            <a:ext cx="6696744" cy="648072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This special type of lock is known as a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reader-write lock</a:t>
            </a: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54099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Semaphore: </a:t>
            </a:r>
            <a:r>
              <a:rPr lang="en-US" altLang="ko-KR" dirty="0" smtClean="0"/>
              <a:t>A definition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object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with an integer value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e can manipulate with two routines;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sem_wait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sem_post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Initialization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Declare a semaphore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</a:t>
            </a:r>
            <a:r>
              <a:rPr lang="en-US" altLang="ko-KR" dirty="0" smtClean="0"/>
              <a:t>and initialize it to the value 1</a:t>
            </a:r>
          </a:p>
          <a:p>
            <a:pPr lvl="2"/>
            <a:r>
              <a:rPr lang="en-US" altLang="ko-KR" dirty="0" smtClean="0"/>
              <a:t>The second argument, 0, indicates that the semaphore is </a:t>
            </a:r>
            <a:r>
              <a:rPr lang="en-US" altLang="ko-KR" u="sng" dirty="0" smtClean="0"/>
              <a:t>shared</a:t>
            </a:r>
            <a:r>
              <a:rPr lang="en-US" altLang="ko-KR" dirty="0" smtClean="0"/>
              <a:t> between </a:t>
            </a:r>
            <a:r>
              <a:rPr lang="en-US" altLang="ko-KR" i="1" dirty="0" smtClean="0"/>
              <a:t>threads in the same process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53987"/>
            <a:ext cx="7200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pt-BR" altLang="ko-KR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</a:t>
            </a:r>
            <a:r>
              <a:rPr lang="pt-BR" altLang="ko-K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&lt;semaphore.h</a:t>
            </a:r>
            <a:r>
              <a:rPr lang="pt-BR" altLang="ko-KR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pt-BR" altLang="ko-KR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sem_t </a:t>
            </a:r>
            <a:r>
              <a:rPr lang="pt-BR" altLang="ko-K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pt-BR" altLang="ko-KR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pt-BR" altLang="ko-KR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sem_init</a:t>
            </a:r>
            <a:r>
              <a:rPr lang="pt-BR" altLang="ko-K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</a:t>
            </a:r>
            <a:r>
              <a:rPr lang="pt-BR" altLang="ko-KR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altLang="ko-K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altLang="ko-KR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altLang="ko-KR" sz="1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pt-BR" altLang="ko-KR" sz="16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s to the value 1</a:t>
            </a:r>
            <a:endParaRPr lang="en-US" altLang="ko-KR" sz="1600" dirty="0" smtClean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609075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Reader-Writer 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Only </a:t>
            </a:r>
            <a:r>
              <a:rPr lang="en-US" altLang="ko-KR" b="1" dirty="0" smtClean="0"/>
              <a:t>a single writer </a:t>
            </a:r>
            <a:r>
              <a:rPr lang="en-US" altLang="ko-KR" dirty="0" smtClean="0"/>
              <a:t>can acquire the lock.</a:t>
            </a:r>
          </a:p>
          <a:p>
            <a:r>
              <a:rPr lang="en-US" altLang="ko-KR" dirty="0" smtClean="0"/>
              <a:t>Once a reader has acquired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a read lock</a:t>
            </a:r>
            <a:r>
              <a:rPr lang="en-US" altLang="ko-KR" dirty="0" smtClean="0"/>
              <a:t>, </a:t>
            </a:r>
          </a:p>
          <a:p>
            <a:pPr lvl="1"/>
            <a:r>
              <a:rPr lang="en-US" altLang="ko-KR" b="1" dirty="0" smtClean="0"/>
              <a:t>More readers </a:t>
            </a:r>
            <a:r>
              <a:rPr lang="en-US" altLang="ko-KR" dirty="0" smtClean="0"/>
              <a:t>will be allowed to acquire the read lock too.</a:t>
            </a:r>
          </a:p>
          <a:p>
            <a:pPr lvl="1"/>
            <a:r>
              <a:rPr lang="en-US" altLang="ko-KR" dirty="0" smtClean="0"/>
              <a:t>A writer will </a:t>
            </a:r>
            <a:r>
              <a:rPr lang="en-US" altLang="ko-KR" u="sng" dirty="0" smtClean="0"/>
              <a:t>have to wait</a:t>
            </a:r>
            <a:r>
              <a:rPr lang="en-US" altLang="ko-KR" dirty="0" smtClean="0"/>
              <a:t> until all readers are finished.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532" y="3057341"/>
            <a:ext cx="8424936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binary semaphore (basic lock)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used to allow ONE writer or MANY readers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readers;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of readers reading in critical section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&gt;readers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-&gt;lock,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rwlock_acquire_readlock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-&gt;lock);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…</a:t>
            </a:r>
            <a:endParaRPr lang="en-US" altLang="ko-KR" sz="13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2834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Reader-Writer Locks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532" y="980728"/>
            <a:ext cx="8424936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&gt;readers++;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-&gt;readers ==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first reader acquires </a:t>
            </a:r>
            <a:r>
              <a:rPr lang="en-US" altLang="ko-KR" sz="1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-&gt;lock);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rwlock_release_readlock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-&gt;lock);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-&gt;readers--;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 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	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-&gt;readers ==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 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// last reader releases </a:t>
            </a:r>
            <a:r>
              <a:rPr lang="en-US" altLang="ko-KR" sz="1400" dirty="0" err="1">
                <a:solidFill>
                  <a:srgbClr val="00B0F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 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-&gt;lock);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} </a:t>
            </a:r>
            <a:endParaRPr lang="en-US" altLang="ko-KR" sz="1400" dirty="0">
              <a:solidFill>
                <a:prstClr val="black"/>
              </a:solidFill>
              <a:latin typeface="Courier New" panose="02070309020205020404" pitchFamily="49" charset="0"/>
              <a:ea typeface="맑은 고딕" pitchFamily="50" charset="-127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endParaRPr lang="en-US" altLang="ko-KR" sz="1400" dirty="0">
              <a:solidFill>
                <a:prstClr val="black"/>
              </a:solidFill>
              <a:latin typeface="Courier New" panose="02070309020205020404" pitchFamily="49" charset="0"/>
              <a:ea typeface="맑은 고딕" pitchFamily="50" charset="-127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rwlock_acquire_writelock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} </a:t>
            </a:r>
            <a:endParaRPr lang="en-US" altLang="ko-KR" sz="1400" dirty="0">
              <a:solidFill>
                <a:prstClr val="black"/>
              </a:solidFill>
              <a:latin typeface="Courier New" panose="02070309020205020404" pitchFamily="49" charset="0"/>
              <a:ea typeface="맑은 고딕" pitchFamily="50" charset="-127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endParaRPr lang="en-US" altLang="ko-KR" sz="1400" dirty="0">
              <a:solidFill>
                <a:prstClr val="black"/>
              </a:solidFill>
              <a:latin typeface="Courier New" panose="02070309020205020404" pitchFamily="49" charset="0"/>
              <a:ea typeface="맑은 고딕" pitchFamily="50" charset="-127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rwlock_release_writelock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}</a:t>
            </a:r>
            <a:endParaRPr lang="en-US" altLang="ko-KR" sz="1400" dirty="0">
              <a:solidFill>
                <a:prstClr val="black"/>
              </a:solidFill>
              <a:latin typeface="Courier New" panose="02070309020205020404" pitchFamily="49" charset="0"/>
              <a:ea typeface="맑은 고딕" pitchFamily="50" charset="-12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5787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Reader-Writer Locks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reader-writer locks have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fairness problem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It would be relatively easy for reader to </a:t>
            </a:r>
            <a:r>
              <a:rPr lang="en-US" altLang="ko-KR" b="1" dirty="0" smtClean="0"/>
              <a:t>starve writer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How to </a:t>
            </a:r>
            <a:r>
              <a:rPr lang="en-US" altLang="ko-KR" u="sng" dirty="0" smtClean="0"/>
              <a:t>prevent</a:t>
            </a:r>
            <a:r>
              <a:rPr lang="en-US" altLang="ko-KR" dirty="0" smtClean="0"/>
              <a:t> more readers from entering the lock once a writer is waiting?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12390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Dining Philosophers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Assume there are five “</a:t>
            </a:r>
            <a:r>
              <a:rPr lang="en-US" altLang="ko-KR" sz="1800" b="1" dirty="0" smtClean="0"/>
              <a:t>philosophers</a:t>
            </a:r>
            <a:r>
              <a:rPr lang="en-US" altLang="ko-KR" sz="1800" dirty="0" smtClean="0"/>
              <a:t>” sitting around a table.</a:t>
            </a:r>
          </a:p>
          <a:p>
            <a:pPr lvl="1"/>
            <a:r>
              <a:rPr lang="en-US" altLang="ko-KR" sz="1600" dirty="0" smtClean="0"/>
              <a:t>Between each pair of philosophers is </a:t>
            </a:r>
            <a:r>
              <a:rPr lang="en-US" altLang="ko-KR" sz="1600" u="sng" dirty="0" smtClean="0"/>
              <a:t>a single fork</a:t>
            </a:r>
            <a:r>
              <a:rPr lang="en-US" altLang="ko-KR" sz="1600" dirty="0" smtClean="0"/>
              <a:t> (five total).</a:t>
            </a:r>
          </a:p>
          <a:p>
            <a:pPr lvl="1"/>
            <a:r>
              <a:rPr lang="en-US" altLang="ko-KR" sz="1600" dirty="0" smtClean="0"/>
              <a:t>The philosophers each have times where they </a:t>
            </a:r>
            <a:r>
              <a:rPr lang="en-US" altLang="ko-KR" sz="1600" b="1" dirty="0" smtClean="0"/>
              <a:t>think</a:t>
            </a:r>
            <a:r>
              <a:rPr lang="en-US" altLang="ko-KR" sz="1600" dirty="0" smtClean="0"/>
              <a:t>, and don’t need any forks, and times where they </a:t>
            </a:r>
            <a:r>
              <a:rPr lang="en-US" altLang="ko-KR" sz="1600" b="1" dirty="0" smtClean="0"/>
              <a:t>eat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In order to </a:t>
            </a:r>
            <a:r>
              <a:rPr lang="en-US" altLang="ko-KR" sz="1600" i="1" dirty="0" smtClean="0"/>
              <a:t>eat</a:t>
            </a:r>
            <a:r>
              <a:rPr lang="en-US" altLang="ko-KR" sz="1600" dirty="0" smtClean="0"/>
              <a:t>, a philosopher needs </a:t>
            </a:r>
            <a:r>
              <a:rPr lang="en-US" altLang="ko-KR" sz="1600" dirty="0" smtClean="0">
                <a:solidFill>
                  <a:schemeClr val="accent6">
                    <a:lumMod val="75000"/>
                  </a:schemeClr>
                </a:solidFill>
              </a:rPr>
              <a:t>two forks</a:t>
            </a:r>
            <a:r>
              <a:rPr lang="en-US" altLang="ko-KR" sz="1600" dirty="0" smtClean="0"/>
              <a:t>, both the one on their </a:t>
            </a:r>
            <a:r>
              <a:rPr lang="en-US" altLang="ko-KR" sz="1600" i="1" dirty="0" smtClean="0"/>
              <a:t>left</a:t>
            </a:r>
            <a:r>
              <a:rPr lang="en-US" altLang="ko-KR" sz="1600" dirty="0" smtClean="0"/>
              <a:t> and the one on their </a:t>
            </a:r>
            <a:r>
              <a:rPr lang="en-US" altLang="ko-KR" sz="1600" i="1" dirty="0" smtClean="0"/>
              <a:t>right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b="1" dirty="0" smtClean="0"/>
              <a:t>The contention for these forks.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6516216" y="3140968"/>
            <a:ext cx="792088" cy="7920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P1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596336" y="3501008"/>
            <a:ext cx="432048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f1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7812360" y="4077072"/>
            <a:ext cx="792088" cy="7920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P0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7452320" y="5585563"/>
            <a:ext cx="792088" cy="7920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P4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028384" y="5085184"/>
            <a:ext cx="432048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f0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732240" y="5877272"/>
            <a:ext cx="432048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f4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5652120" y="5589240"/>
            <a:ext cx="792088" cy="7920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P3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364088" y="5085184"/>
            <a:ext cx="432048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f3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5148064" y="4077072"/>
            <a:ext cx="792088" cy="7920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P2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96136" y="3501008"/>
            <a:ext cx="432048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f2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31349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Dining Philosophers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Key challenge</a:t>
            </a:r>
          </a:p>
          <a:p>
            <a:pPr lvl="1"/>
            <a:r>
              <a:rPr lang="en-US" altLang="ko-KR" dirty="0" smtClean="0"/>
              <a:t>There is </a:t>
            </a:r>
            <a:r>
              <a:rPr lang="en-US" altLang="ko-KR" b="1" dirty="0" smtClean="0"/>
              <a:t>no deadlock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b="1" dirty="0" smtClean="0"/>
              <a:t>No</a:t>
            </a:r>
            <a:r>
              <a:rPr lang="en-US" altLang="ko-KR" dirty="0" smtClean="0"/>
              <a:t> philosopher </a:t>
            </a:r>
            <a:r>
              <a:rPr lang="en-US" altLang="ko-KR" b="1" dirty="0" smtClean="0"/>
              <a:t>starves</a:t>
            </a:r>
            <a:r>
              <a:rPr lang="en-US" altLang="ko-KR" dirty="0" smtClean="0"/>
              <a:t> and never gets to eat.</a:t>
            </a:r>
          </a:p>
          <a:p>
            <a:pPr lvl="1"/>
            <a:r>
              <a:rPr lang="en-US" altLang="ko-KR" b="1" dirty="0" smtClean="0"/>
              <a:t>Concurrency</a:t>
            </a:r>
            <a:r>
              <a:rPr lang="en-US" altLang="ko-KR" dirty="0" smtClean="0"/>
              <a:t> is high.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Philosopher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ko-KR" dirty="0" smtClean="0"/>
              <a:t> wishes to refer to the for on their left </a:t>
            </a:r>
            <a:r>
              <a:rPr lang="en-US" altLang="ko-KR" dirty="0" smtClean="0">
                <a:sym typeface="Wingdings" panose="05000000000000000000" pitchFamily="2" charset="2"/>
              </a:rPr>
              <a:t> call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left(p)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/>
              <a:t>Philosopher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ko-KR" dirty="0"/>
              <a:t> wishes to refer to the for on their </a:t>
            </a:r>
            <a:r>
              <a:rPr lang="en-US" altLang="ko-KR" dirty="0" smtClean="0"/>
              <a:t>right </a:t>
            </a:r>
            <a:r>
              <a:rPr lang="en-US" altLang="ko-KR" dirty="0">
                <a:sym typeface="Wingdings" panose="05000000000000000000" pitchFamily="2" charset="2"/>
              </a:rPr>
              <a:t> call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right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dirty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66674" y="2960944"/>
            <a:ext cx="3168352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300" dirty="0" smtClean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3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think();</a:t>
            </a:r>
          </a:p>
          <a:p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3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getforks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eat();</a:t>
            </a:r>
          </a:p>
          <a:p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3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putforks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9083" y="2957942"/>
            <a:ext cx="338437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3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helper functions</a:t>
            </a:r>
          </a:p>
          <a:p>
            <a:r>
              <a:rPr lang="en-US" altLang="ko-KR" sz="13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left(</a:t>
            </a:r>
            <a:r>
              <a:rPr lang="en-US" altLang="ko-KR" sz="13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p) { </a:t>
            </a:r>
            <a:r>
              <a:rPr lang="en-US" altLang="ko-KR" sz="13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 }</a:t>
            </a:r>
          </a:p>
          <a:p>
            <a:endParaRPr lang="en-US" altLang="ko-KR" sz="13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3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right(</a:t>
            </a:r>
            <a:r>
              <a:rPr lang="en-US" altLang="ko-KR" sz="13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p) {</a:t>
            </a:r>
          </a:p>
          <a:p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3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 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 + </a:t>
            </a:r>
            <a:r>
              <a:rPr lang="en-US" altLang="ko-KR" sz="13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% </a:t>
            </a:r>
            <a:r>
              <a:rPr lang="en-US" altLang="ko-KR" sz="13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3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32706" y="4253606"/>
            <a:ext cx="2836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Basic loop of each philosopher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39082" y="4273351"/>
            <a:ext cx="3449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Helper functions (Downey’s solutions)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241275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Dining </a:t>
            </a:r>
            <a:r>
              <a:rPr lang="en-US" altLang="ko-KR" dirty="0" smtClean="0"/>
              <a:t>Philosophers</a:t>
            </a:r>
            <a:r>
              <a:rPr lang="en-US" altLang="ko-KR" dirty="0"/>
              <a:t>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need some </a:t>
            </a:r>
            <a:r>
              <a:rPr lang="en-US" altLang="ko-KR" b="1" dirty="0" smtClean="0"/>
              <a:t>semaphore</a:t>
            </a:r>
            <a:r>
              <a:rPr lang="en-US" altLang="ko-KR" dirty="0" smtClean="0"/>
              <a:t>, one for each fork: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forks[5]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Deadlock</a:t>
            </a:r>
            <a:r>
              <a:rPr lang="en-US" altLang="ko-KR" dirty="0" smtClean="0"/>
              <a:t> occur!</a:t>
            </a:r>
          </a:p>
          <a:p>
            <a:pPr lvl="2"/>
            <a:r>
              <a:rPr lang="en-US" altLang="ko-KR" dirty="0" smtClean="0"/>
              <a:t>If each philosopher happens to </a:t>
            </a:r>
            <a:r>
              <a:rPr lang="en-US" altLang="ko-KR" b="1" dirty="0" smtClean="0"/>
              <a:t>grab the fork on their left</a:t>
            </a:r>
            <a:r>
              <a:rPr lang="en-US" altLang="ko-KR" dirty="0" smtClean="0"/>
              <a:t> before any philosopher can grab the fork on their right.</a:t>
            </a:r>
          </a:p>
          <a:p>
            <a:pPr lvl="2"/>
            <a:r>
              <a:rPr lang="en-US" altLang="ko-KR" dirty="0" smtClean="0"/>
              <a:t>Each will be stuck </a:t>
            </a:r>
            <a:r>
              <a:rPr lang="en-US" altLang="ko-KR" i="1" dirty="0" smtClean="0"/>
              <a:t>holding one fork</a:t>
            </a:r>
            <a:r>
              <a:rPr lang="en-US" altLang="ko-KR" dirty="0" smtClean="0"/>
              <a:t> and waiting for another, </a:t>
            </a:r>
            <a:r>
              <a:rPr lang="en-US" altLang="ko-KR" i="1" dirty="0" smtClean="0"/>
              <a:t>forever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1520788"/>
            <a:ext cx="4248472" cy="20522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getforks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putforks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ko-KR" sz="13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573016"/>
            <a:ext cx="5875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getforks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() 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and </a:t>
            </a:r>
            <a:r>
              <a:rPr lang="en-US" altLang="ko-KR" sz="1400" b="1" dirty="0" err="1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putforks</a:t>
            </a:r>
            <a:r>
              <a:rPr lang="en-US" altLang="ko-KR" sz="1400" b="1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()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Routines (Broken Solution)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6569134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Solution: Breaking The Dependency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Change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how forks are acquired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Let’s assume that philosopher 4 acquire the forks in a </a:t>
            </a:r>
            <a:r>
              <a:rPr lang="en-US" altLang="ko-KR" i="1" dirty="0" smtClean="0"/>
              <a:t>different order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en-US" altLang="ko-KR" dirty="0" smtClean="0"/>
              <a:t>There is no situation where each philosopher grabs one fork and is stuck waiting for another. </a:t>
            </a:r>
            <a:r>
              <a:rPr lang="en-US" altLang="ko-KR" b="1" dirty="0" smtClean="0"/>
              <a:t>The cycle of waiting is broken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2060848"/>
            <a:ext cx="5472608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getforks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 ==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altLang="ko-KR" sz="13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619591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Implement Semaphores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Build our own version of semaphores called </a:t>
            </a:r>
            <a:r>
              <a:rPr lang="en-US" altLang="ko-KR" dirty="0" err="1" smtClean="0">
                <a:solidFill>
                  <a:schemeClr val="accent6">
                    <a:lumMod val="75000"/>
                  </a:schemeClr>
                </a:solidFill>
              </a:rPr>
              <a:t>Zemaphores</a:t>
            </a:r>
            <a:endParaRPr lang="en-US" altLang="ko-K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1552138"/>
            <a:ext cx="6276322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only one thread can call this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*s,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s-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&gt;value = value;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while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(s-&gt;value &lt;=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&amp;s-&gt;lock);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s-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&gt;value--;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1264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Implement Semaphores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altLang="ko-KR" dirty="0" err="1" smtClean="0"/>
              <a:t>Zemaphore</a:t>
            </a:r>
            <a:r>
              <a:rPr lang="en-US" altLang="ko-KR" dirty="0" smtClean="0"/>
              <a:t> don’t maintain the invariant that </a:t>
            </a:r>
            <a:r>
              <a:rPr lang="en-US" altLang="ko-KR" i="1" dirty="0" smtClean="0"/>
              <a:t>the value of </a:t>
            </a:r>
            <a:r>
              <a:rPr lang="en-US" altLang="ko-KR" dirty="0" smtClean="0"/>
              <a:t>the semaphore.</a:t>
            </a:r>
          </a:p>
          <a:p>
            <a:pPr lvl="2"/>
            <a:r>
              <a:rPr lang="en-US" altLang="ko-KR" dirty="0" smtClean="0"/>
              <a:t>The value </a:t>
            </a:r>
            <a:r>
              <a:rPr lang="en-US" altLang="ko-KR" u="sng" dirty="0" smtClean="0"/>
              <a:t>never be lower than zero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This behavior is </a:t>
            </a:r>
            <a:r>
              <a:rPr lang="en-US" altLang="ko-KR" b="1" dirty="0" smtClean="0"/>
              <a:t>easier</a:t>
            </a:r>
            <a:r>
              <a:rPr lang="en-US" altLang="ko-KR" dirty="0" smtClean="0"/>
              <a:t> to implement and </a:t>
            </a:r>
            <a:r>
              <a:rPr lang="en-US" altLang="ko-KR" b="1" dirty="0" smtClean="0"/>
              <a:t>matches</a:t>
            </a:r>
            <a:r>
              <a:rPr lang="en-US" altLang="ko-KR" dirty="0" smtClean="0"/>
              <a:t> the current Linux implementation.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908720"/>
            <a:ext cx="627632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AutoNum type="arabicPlain" startAt="22"/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s-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&gt;value++;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Cond_signal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82335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31898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Semaphore: </a:t>
            </a:r>
            <a:r>
              <a:rPr lang="en-US" altLang="ko-KR" dirty="0" smtClean="0"/>
              <a:t>Interact with semaphore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If the value of the semaphore was </a:t>
            </a:r>
            <a:r>
              <a:rPr lang="en-US" altLang="ko-KR" i="1" dirty="0" smtClean="0"/>
              <a:t>one</a:t>
            </a:r>
            <a:r>
              <a:rPr lang="en-US" altLang="ko-KR" dirty="0" smtClean="0"/>
              <a:t> or </a:t>
            </a:r>
            <a:r>
              <a:rPr lang="en-US" altLang="ko-KR" i="1" dirty="0" smtClean="0"/>
              <a:t>higher</a:t>
            </a:r>
            <a:r>
              <a:rPr lang="en-US" altLang="ko-KR" dirty="0" smtClean="0"/>
              <a:t> when called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/>
              <a:t>, </a:t>
            </a:r>
            <a:r>
              <a:rPr lang="en-US" altLang="ko-KR" b="1" dirty="0" smtClean="0"/>
              <a:t>return right away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It will cause the caller to </a:t>
            </a:r>
            <a:r>
              <a:rPr lang="en-US" altLang="ko-KR" u="sng" dirty="0" smtClean="0"/>
              <a:t>suspend execution</a:t>
            </a:r>
            <a:r>
              <a:rPr lang="en-US" altLang="ko-KR" dirty="0" smtClean="0"/>
              <a:t> waiting for a subsequent post.</a:t>
            </a:r>
          </a:p>
          <a:p>
            <a:pPr lvl="1"/>
            <a:r>
              <a:rPr lang="en-US" altLang="ko-KR" dirty="0" smtClean="0"/>
              <a:t>When negative, the value of the semaphore is equal to the number of waiting threads.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1580" y="1538789"/>
            <a:ext cx="759684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*s) {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decrement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 of semaphore s by one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wait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value of semaphore s is negative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} </a:t>
            </a:r>
          </a:p>
        </p:txBody>
      </p:sp>
    </p:spTree>
    <p:extLst>
      <p:ext uri="{BB962C8B-B14F-4D97-AF65-F5344CB8AC3E}">
        <p14:creationId xmlns:p14="http://schemas.microsoft.com/office/powerpoint/2010/main" val="247404592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Semaphore: </a:t>
            </a:r>
            <a:r>
              <a:rPr lang="en-US" altLang="ko-KR" dirty="0" smtClean="0"/>
              <a:t>Interact with semaphore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Simply </a:t>
            </a:r>
            <a:r>
              <a:rPr lang="en-US" altLang="ko-KR" b="1" dirty="0" smtClean="0"/>
              <a:t>increments</a:t>
            </a:r>
            <a:r>
              <a:rPr lang="en-US" altLang="ko-KR" dirty="0" smtClean="0"/>
              <a:t> the value of the semaphore.</a:t>
            </a:r>
          </a:p>
          <a:p>
            <a:pPr lvl="1"/>
            <a:r>
              <a:rPr lang="en-US" altLang="ko-KR" dirty="0" smtClean="0"/>
              <a:t>If there is a thread waiting to be woken, </a:t>
            </a:r>
            <a:r>
              <a:rPr lang="en-US" altLang="ko-KR" b="1" dirty="0" smtClean="0"/>
              <a:t>wakes </a:t>
            </a:r>
            <a:r>
              <a:rPr lang="en-US" altLang="ko-KR" dirty="0" smtClean="0"/>
              <a:t>one of them up.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580" y="1538789"/>
            <a:ext cx="759684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increment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value of semaphore s by one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if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 are one or more threads waiting, wake one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1419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Binary Semaphores (Locks)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should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dirty="0" smtClean="0"/>
              <a:t> be?</a:t>
            </a:r>
          </a:p>
          <a:p>
            <a:pPr lvl="1"/>
            <a:r>
              <a:rPr lang="en-US" altLang="ko-KR" dirty="0" smtClean="0"/>
              <a:t>The initial value should be </a:t>
            </a:r>
            <a:r>
              <a:rPr lang="en-US" altLang="ko-KR" b="1" dirty="0" smtClean="0"/>
              <a:t>1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9572" y="1971997"/>
            <a:ext cx="788487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semaphore to X; what should X be?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//critical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section here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 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44361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Thread Trace: Single Thread Using A Semaphore</a:t>
            </a:r>
            <a:endParaRPr lang="ko-KR" altLang="en-US" dirty="0"/>
          </a:p>
        </p:txBody>
      </p:sp>
      <p:graphicFrame>
        <p:nvGraphicFramePr>
          <p:cNvPr id="12" name="내용 개체 틀 11"/>
          <p:cNvGraphicFramePr>
            <a:graphicFrameLocks noGrp="1"/>
          </p:cNvGraphicFramePr>
          <p:nvPr>
            <p:ph idx="1"/>
            <p:extLst/>
          </p:nvPr>
        </p:nvGraphicFramePr>
        <p:xfrm>
          <a:off x="683568" y="1409184"/>
          <a:ext cx="777686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808312"/>
                <a:gridCol w="2448272"/>
              </a:tblGrid>
              <a:tr h="1753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of Semaphore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Thread 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Thread 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3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1753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6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sema_wait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53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53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sect)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53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 </a:t>
                      </a:r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6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53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6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3086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Thread Trace: Two Threads Using A Semaphore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352518"/>
              </p:ext>
            </p:extLst>
          </p:nvPr>
        </p:nvGraphicFramePr>
        <p:xfrm>
          <a:off x="755576" y="803488"/>
          <a:ext cx="7308813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850"/>
                <a:gridCol w="2248865"/>
                <a:gridCol w="1002932"/>
                <a:gridCol w="2290050"/>
                <a:gridCol w="1044116"/>
              </a:tblGrid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Value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Thread  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State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Thread  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State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retruns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set: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begin)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5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Interrupt; Switch → T1</a:t>
                      </a:r>
                      <a:endParaRPr lang="ko-KR" altLang="en-US" sz="1400" i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decrement </a:t>
                      </a: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&lt; 0)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Vijaya" panose="020B0604020202020204" pitchFamily="34" charset="0"/>
                          <a:ea typeface="맑은 고딕" panose="020B0503020000020004" pitchFamily="50" charset="-127"/>
                          <a:cs typeface="Vijaya" panose="020B0604020202020204" pitchFamily="34" charset="0"/>
                        </a:rPr>
                        <a:t>→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5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Switch → T0</a:t>
                      </a:r>
                      <a:endParaRPr lang="ko-KR" altLang="en-US" sz="1200" i="1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sect: end)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increment </a:t>
                      </a: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wake(T1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returns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53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Interrupt; Switch → T1</a:t>
                      </a:r>
                      <a:endParaRPr lang="ko-KR" altLang="en-US" sz="1200" i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 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retruns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sect)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81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returns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5449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Semaphores As Condition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What should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ko-KR" dirty="0" smtClean="0"/>
              <a:t> be?</a:t>
            </a:r>
          </a:p>
          <a:p>
            <a:pPr lvl="2"/>
            <a:r>
              <a:rPr lang="en-US" altLang="ko-KR" dirty="0" smtClean="0"/>
              <a:t>The value of semaphore should be set to is </a:t>
            </a:r>
            <a:r>
              <a:rPr lang="en-US" altLang="ko-KR" b="1" dirty="0" smtClean="0"/>
              <a:t>0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08720"/>
            <a:ext cx="5904656" cy="418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child(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("child\n");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signal here: child is done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}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main(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should X be? </a:t>
            </a:r>
            <a:endParaRPr lang="en-US" altLang="ko-KR" sz="14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("parent: begin\n");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here for child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("parent: end\n");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} 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5085184"/>
            <a:ext cx="2755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Parent Waiting For Its Child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4365104"/>
            <a:ext cx="237626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parent: begin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child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parent: 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46953" y="5085184"/>
            <a:ext cx="1929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execution result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944100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Thread Trace: Parent Waiting For Child (Case 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parent call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/>
              <a:t> before the child has called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/>
          </p:nvPr>
        </p:nvGraphicFramePr>
        <p:xfrm>
          <a:off x="323528" y="1715616"/>
          <a:ext cx="849694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014"/>
                <a:gridCol w="2423346"/>
                <a:gridCol w="1080120"/>
                <a:gridCol w="3032644"/>
                <a:gridCol w="1143820"/>
              </a:tblGrid>
              <a:tr h="2327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Value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Parent  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Child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Create(Child)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(Child exists; is runnable)</a:t>
                      </a:r>
                      <a:endParaRPr lang="ko-KR" altLang="en-US" sz="1200" i="1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4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25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decrement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4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&lt; 0)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Vijaya" panose="020B0604020202020204" pitchFamily="34" charset="0"/>
                          <a:ea typeface="맑은 고딕" panose="020B0503020000020004" pitchFamily="50" charset="-127"/>
                          <a:cs typeface="Vijaya" panose="020B0604020202020204" pitchFamily="34" charset="0"/>
                        </a:rPr>
                        <a:t>→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i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Switch→Child</a:t>
                      </a:r>
                      <a:endParaRPr lang="ko-KR" altLang="en-US" sz="1400" i="1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child runs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211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 </a:t>
                      </a:r>
                      <a:r>
                        <a:rPr lang="en-US" altLang="ko-KR" sz="14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increment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400" baseline="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1375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wake(Parent)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Interrupt; </a:t>
                      </a:r>
                      <a:r>
                        <a:rPr lang="en-US" altLang="ko-KR" sz="1400" i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Switch→Parent</a:t>
                      </a:r>
                      <a:endParaRPr lang="ko-KR" altLang="en-US" sz="1400" i="1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retruns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 smtClean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12289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101593</TotalTime>
  <Words>1774</Words>
  <Application>Microsoft Office PowerPoint</Application>
  <PresentationFormat>화면 슬라이드 쇼(4:3)</PresentationFormat>
  <Paragraphs>666</Paragraphs>
  <Slides>29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40" baseType="lpstr">
      <vt:lpstr>Adobe Arabic</vt:lpstr>
      <vt:lpstr>Adobe 고딕 Std B</vt:lpstr>
      <vt:lpstr>HY견고딕</vt:lpstr>
      <vt:lpstr>굴림</vt:lpstr>
      <vt:lpstr>맑은 고딕</vt:lpstr>
      <vt:lpstr>Arial</vt:lpstr>
      <vt:lpstr>Arial Bold</vt:lpstr>
      <vt:lpstr>Courier New</vt:lpstr>
      <vt:lpstr>Vijaya</vt:lpstr>
      <vt:lpstr>Wingdings</vt:lpstr>
      <vt:lpstr>양식_공청회_발표자료-총괄-양식</vt:lpstr>
      <vt:lpstr>PowerPoint 프레젠테이션</vt:lpstr>
      <vt:lpstr>Semaphore: A definition</vt:lpstr>
      <vt:lpstr>Semaphore: Interact with semaphore</vt:lpstr>
      <vt:lpstr>Semaphore: Interact with semaphore (Cont.)</vt:lpstr>
      <vt:lpstr>Binary Semaphores (Locks)</vt:lpstr>
      <vt:lpstr>Thread Trace: Single Thread Using A Semaphore</vt:lpstr>
      <vt:lpstr>Thread Trace: Two Threads Using A Semaphore</vt:lpstr>
      <vt:lpstr>Semaphores As Condition Variables</vt:lpstr>
      <vt:lpstr>Thread Trace: Parent Waiting For Child (Case 1)</vt:lpstr>
      <vt:lpstr>Thread Trace: Parent Waiting For Child (Case 2)</vt:lpstr>
      <vt:lpstr>The Producer/Consumer (Bounded-Buffer) Problem</vt:lpstr>
      <vt:lpstr>The Producer/Consumer (Bounded-Buffer) Problem</vt:lpstr>
      <vt:lpstr>The Producer/Consumer (Bounded-Buffer) Problem</vt:lpstr>
      <vt:lpstr>A Solution: Adding Mutual Exclusion</vt:lpstr>
      <vt:lpstr>A Solution: Adding Mutual Exclusion</vt:lpstr>
      <vt:lpstr>A Solution: Adding Mutual Exclusion (Cont.)</vt:lpstr>
      <vt:lpstr>Finally, A Working Solution</vt:lpstr>
      <vt:lpstr>Finally, A Working Solution</vt:lpstr>
      <vt:lpstr>Reader-Writer Locks</vt:lpstr>
      <vt:lpstr>A Reader-Writer Locks</vt:lpstr>
      <vt:lpstr>A Reader-Writer Locks (Cont.)</vt:lpstr>
      <vt:lpstr>A Reader-Writer Locks (Cont.)</vt:lpstr>
      <vt:lpstr>The Dining Philosophers</vt:lpstr>
      <vt:lpstr>The Dining Philosophers (Cont.)</vt:lpstr>
      <vt:lpstr>The Dining Philosophers (Cont.)</vt:lpstr>
      <vt:lpstr>A Solution: Breaking The Dependency</vt:lpstr>
      <vt:lpstr>How To Implement Semaphores</vt:lpstr>
      <vt:lpstr>How To Implement Semaphores (Cont.)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4024</cp:revision>
  <cp:lastPrinted>2015-03-03T01:48:46Z</cp:lastPrinted>
  <dcterms:created xsi:type="dcterms:W3CDTF">2011-05-01T06:09:10Z</dcterms:created>
  <dcterms:modified xsi:type="dcterms:W3CDTF">2016-06-14T15:15:57Z</dcterms:modified>
</cp:coreProperties>
</file>