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464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CFA915FE-9DFC-40B5-8A29-96B08461347E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0479E4AB-6645-4BD3-9F76-13ED89803A7E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77262E-EAFB-4797-A1E9-1507ACDC29D5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39552" y="2906713"/>
            <a:ext cx="8424936" cy="1500187"/>
          </a:xfrm>
        </p:spPr>
        <p:txBody>
          <a:bodyPr/>
          <a:lstStyle/>
          <a:p>
            <a:r>
              <a:rPr lang="en-US" altLang="ko-KR" dirty="0" smtClean="0"/>
              <a:t>33. Event-based Concurrency (Advanced)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105915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Solution: Asynchronous </a:t>
            </a:r>
            <a:r>
              <a:rPr lang="en-US" altLang="ko-KR" dirty="0" smtClean="0"/>
              <a:t>I/O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Asynchronous API:</a:t>
            </a:r>
          </a:p>
          <a:p>
            <a:pPr lvl="1"/>
            <a:r>
              <a:rPr lang="en-US" altLang="ko-KR" dirty="0" smtClean="0"/>
              <a:t>To issue an asynchronous read to a file</a:t>
            </a:r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If successful, it returns right away and the application can continue with its work.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Checks whether the request referred to by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aiocbp</a:t>
            </a:r>
            <a:r>
              <a:rPr lang="en-US" altLang="ko-KR" dirty="0" smtClean="0"/>
              <a:t> has completed.</a:t>
            </a:r>
          </a:p>
          <a:p>
            <a:pPr lvl="1"/>
            <a:endParaRPr lang="en-US" altLang="ko-KR" dirty="0"/>
          </a:p>
          <a:p>
            <a:pPr lvl="2"/>
            <a:r>
              <a:rPr lang="en-US" altLang="ko-KR" dirty="0" smtClean="0"/>
              <a:t>An application can </a:t>
            </a:r>
            <a:r>
              <a:rPr lang="en-US" altLang="ko-KR" b="1" dirty="0" smtClean="0"/>
              <a:t>periodically pool </a:t>
            </a:r>
            <a:r>
              <a:rPr lang="en-US" altLang="ko-KR" dirty="0" smtClean="0"/>
              <a:t>the system via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aio_error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</a:p>
          <a:p>
            <a:pPr lvl="2"/>
            <a:r>
              <a:rPr lang="en-US" altLang="ko-KR" dirty="0" smtClean="0"/>
              <a:t>If it has completed, returns success.</a:t>
            </a:r>
          </a:p>
          <a:p>
            <a:pPr lvl="2"/>
            <a:r>
              <a:rPr lang="en-US" altLang="ko-KR" dirty="0" smtClean="0"/>
              <a:t>If not, EINPROGRESS is returned.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6714" y="1933382"/>
            <a:ext cx="6301630" cy="415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aio_read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aiocb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aiocbp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366714" y="4149080"/>
            <a:ext cx="6301630" cy="4154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aio_error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aiocb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aiocbp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96994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Solution: Asynchronous I/O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Interrupt</a:t>
            </a:r>
          </a:p>
          <a:p>
            <a:pPr lvl="1"/>
            <a:r>
              <a:rPr lang="en-US" altLang="ko-KR" dirty="0" smtClean="0"/>
              <a:t>Remedy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the overhead to check </a:t>
            </a:r>
            <a:r>
              <a:rPr lang="en-US" altLang="ko-KR" dirty="0" smtClean="0"/>
              <a:t>whether an I/O has completed</a:t>
            </a:r>
          </a:p>
          <a:p>
            <a:pPr lvl="1"/>
            <a:r>
              <a:rPr lang="en-US" altLang="ko-KR" dirty="0" smtClean="0"/>
              <a:t>Using </a:t>
            </a:r>
            <a:r>
              <a:rPr lang="en-US" altLang="ko-KR" b="1" dirty="0" smtClean="0"/>
              <a:t>UNIX signals </a:t>
            </a:r>
            <a:r>
              <a:rPr lang="en-US" altLang="ko-KR" dirty="0" smtClean="0"/>
              <a:t>to inform applications when an asynchronous I/O completes.</a:t>
            </a:r>
          </a:p>
          <a:p>
            <a:pPr lvl="1"/>
            <a:r>
              <a:rPr lang="en-US" altLang="ko-KR" dirty="0" smtClean="0"/>
              <a:t>Removing the need to </a:t>
            </a:r>
            <a:r>
              <a:rPr lang="en-US" altLang="ko-KR" i="1" dirty="0" smtClean="0"/>
              <a:t>repeatedly ask the system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46012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Problem: State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code of event-based approach is generally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more complicated</a:t>
            </a:r>
            <a:r>
              <a:rPr lang="en-US" altLang="ko-KR" dirty="0" smtClean="0"/>
              <a:t> to write than </a:t>
            </a:r>
            <a:r>
              <a:rPr lang="en-US" altLang="ko-KR" i="1" dirty="0" smtClean="0"/>
              <a:t>traditional thread-based</a:t>
            </a:r>
            <a:r>
              <a:rPr lang="en-US" altLang="ko-KR" dirty="0" smtClean="0"/>
              <a:t> code.</a:t>
            </a:r>
          </a:p>
          <a:p>
            <a:pPr lvl="1"/>
            <a:r>
              <a:rPr lang="en-US" altLang="ko-KR" dirty="0" smtClean="0"/>
              <a:t>It must package up some program state for the next event handler to use when the I/O completes.</a:t>
            </a:r>
          </a:p>
          <a:p>
            <a:pPr lvl="1"/>
            <a:r>
              <a:rPr lang="en-US" altLang="ko-KR" dirty="0" smtClean="0"/>
              <a:t>The state the program needs is on the stack of the thread.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b="1" dirty="0" smtClean="0">
                <a:sym typeface="Wingdings" panose="05000000000000000000" pitchFamily="2" charset="2"/>
              </a:rPr>
              <a:t>manual stack management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92286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Problem: State Management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>
                <a:sym typeface="Wingdings" panose="05000000000000000000" pitchFamily="2" charset="2"/>
              </a:rPr>
              <a:t>Example</a:t>
            </a:r>
            <a:r>
              <a:rPr lang="en-US" altLang="ko-KR" dirty="0" smtClean="0">
                <a:sym typeface="Wingdings" panose="05000000000000000000" pitchFamily="2" charset="2"/>
              </a:rPr>
              <a:t> (an event-based system):</a:t>
            </a:r>
          </a:p>
          <a:p>
            <a:endParaRPr lang="en-US" altLang="ko-KR" b="1" dirty="0">
              <a:sym typeface="Wingdings" panose="05000000000000000000" pitchFamily="2" charset="2"/>
            </a:endParaRPr>
          </a:p>
          <a:p>
            <a:endParaRPr lang="en-US" altLang="ko-KR" b="1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First </a:t>
            </a:r>
            <a:r>
              <a:rPr lang="en-US" altLang="ko-KR" b="1" dirty="0" smtClean="0">
                <a:sym typeface="Wingdings" panose="05000000000000000000" pitchFamily="2" charset="2"/>
              </a:rPr>
              <a:t>issue</a:t>
            </a:r>
            <a:r>
              <a:rPr lang="en-US" altLang="ko-KR" dirty="0" smtClean="0">
                <a:sym typeface="Wingdings" panose="05000000000000000000" pitchFamily="2" charset="2"/>
              </a:rPr>
              <a:t> the read asynchronously.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Then, </a:t>
            </a:r>
            <a:r>
              <a:rPr lang="en-US" altLang="ko-KR" b="1" dirty="0" smtClean="0">
                <a:sym typeface="Wingdings" panose="05000000000000000000" pitchFamily="2" charset="2"/>
              </a:rPr>
              <a:t>periodically check </a:t>
            </a:r>
            <a:r>
              <a:rPr lang="en-US" altLang="ko-KR" dirty="0" smtClean="0">
                <a:sym typeface="Wingdings" panose="05000000000000000000" pitchFamily="2" charset="2"/>
              </a:rPr>
              <a:t>for completion of the read.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That call informs us that the </a:t>
            </a:r>
            <a:r>
              <a:rPr lang="en-US" altLang="ko-KR" b="1" dirty="0" smtClean="0">
                <a:sym typeface="Wingdings" panose="05000000000000000000" pitchFamily="2" charset="2"/>
              </a:rPr>
              <a:t>read is complete.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How does the event-based server know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what to do</a:t>
            </a:r>
            <a:r>
              <a:rPr lang="en-US" altLang="ko-KR" dirty="0" smtClean="0">
                <a:sym typeface="Wingdings" panose="05000000000000000000" pitchFamily="2" charset="2"/>
              </a:rPr>
              <a:t>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086794" y="1484784"/>
            <a:ext cx="4501430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read(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size);</a:t>
            </a:r>
          </a:p>
          <a:p>
            <a:pPr>
              <a:lnSpc>
                <a:spcPct val="150000"/>
              </a:lnSpc>
            </a:pP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write(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buffer, size);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86055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Problem: State Management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>
                <a:sym typeface="Wingdings" panose="05000000000000000000" pitchFamily="2" charset="2"/>
              </a:rPr>
              <a:t>Solution: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continuation</a:t>
            </a:r>
          </a:p>
          <a:p>
            <a:pPr lvl="1"/>
            <a:r>
              <a:rPr lang="en-US" altLang="ko-KR" b="1" dirty="0" smtClean="0">
                <a:sym typeface="Wingdings" panose="05000000000000000000" pitchFamily="2" charset="2"/>
              </a:rPr>
              <a:t>Record</a:t>
            </a:r>
            <a:r>
              <a:rPr lang="en-US" altLang="ko-KR" dirty="0" smtClean="0">
                <a:sym typeface="Wingdings" panose="05000000000000000000" pitchFamily="2" charset="2"/>
              </a:rPr>
              <a:t> the needed information to finish processing this event </a:t>
            </a:r>
            <a:r>
              <a:rPr lang="en-US" altLang="ko-KR" i="1" dirty="0" smtClean="0">
                <a:sym typeface="Wingdings" panose="05000000000000000000" pitchFamily="2" charset="2"/>
              </a:rPr>
              <a:t>in some data structure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When the event happens (i.e., when the disk I/O completes), </a:t>
            </a:r>
            <a:r>
              <a:rPr lang="en-US" altLang="ko-KR" b="1" dirty="0" smtClean="0">
                <a:sym typeface="Wingdings" panose="05000000000000000000" pitchFamily="2" charset="2"/>
              </a:rPr>
              <a:t>look up </a:t>
            </a:r>
            <a:r>
              <a:rPr lang="en-US" altLang="ko-KR" dirty="0" smtClean="0">
                <a:sym typeface="Wingdings" panose="05000000000000000000" pitchFamily="2" charset="2"/>
              </a:rPr>
              <a:t>the needed information and process the event.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446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is still difficult with Events.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Systems moved from a single CPU to </a:t>
            </a:r>
            <a:r>
              <a:rPr lang="en-US" altLang="ko-KR" sz="1800" dirty="0" smtClean="0">
                <a:solidFill>
                  <a:schemeClr val="accent6">
                    <a:lumMod val="75000"/>
                  </a:schemeClr>
                </a:solidFill>
              </a:rPr>
              <a:t>multiple CPUs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 smtClean="0"/>
              <a:t>Some of the simplicity of the event-based approach disappeared.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It </a:t>
            </a:r>
            <a:r>
              <a:rPr lang="en-US" altLang="ko-KR" sz="1800" dirty="0" smtClean="0">
                <a:solidFill>
                  <a:schemeClr val="accent6">
                    <a:lumMod val="75000"/>
                  </a:schemeClr>
                </a:solidFill>
              </a:rPr>
              <a:t>does not integrate well</a:t>
            </a:r>
            <a:r>
              <a:rPr lang="en-US" altLang="ko-KR" sz="1800" dirty="0" smtClean="0"/>
              <a:t> with certain kinds of systems activity. </a:t>
            </a:r>
          </a:p>
          <a:p>
            <a:pPr lvl="1"/>
            <a:r>
              <a:rPr lang="en-US" altLang="ko-KR" sz="1600" b="1" dirty="0" smtClean="0"/>
              <a:t>Ex. Paging</a:t>
            </a:r>
            <a:r>
              <a:rPr lang="en-US" altLang="ko-KR" sz="1600" dirty="0" smtClean="0"/>
              <a:t>: A server will not make progress until page fault completes (implicit blocking).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Hard to manage overtime: The exact semantics of various routines changes.</a:t>
            </a:r>
          </a:p>
          <a:p>
            <a:endParaRPr lang="en-US" altLang="ko-KR" sz="1800" dirty="0"/>
          </a:p>
          <a:p>
            <a:r>
              <a:rPr lang="en-US" altLang="ko-KR" sz="1800" dirty="0"/>
              <a:t>Asynchronous disk I/O </a:t>
            </a:r>
            <a:r>
              <a:rPr lang="en-US" altLang="ko-KR" sz="1800" dirty="0">
                <a:solidFill>
                  <a:schemeClr val="accent6">
                    <a:lumMod val="75000"/>
                  </a:schemeClr>
                </a:solidFill>
              </a:rPr>
              <a:t>never quite integrates with asynchronous network I/O </a:t>
            </a:r>
            <a:r>
              <a:rPr lang="en-US" altLang="ko-KR" sz="1800" dirty="0"/>
              <a:t>in as simple and uniform a manner as you might think.</a:t>
            </a:r>
          </a:p>
          <a:p>
            <a:pPr marL="0" indent="0">
              <a:buNone/>
            </a:pPr>
            <a:endParaRPr lang="en-US" altLang="ko-KR" sz="1800" dirty="0" smtClean="0"/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61369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ASIDE: Unix Signals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Provide a way to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communicate with a process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i="1" dirty="0" smtClean="0"/>
              <a:t>HUP</a:t>
            </a:r>
            <a:r>
              <a:rPr lang="en-US" altLang="ko-KR" dirty="0" smtClean="0"/>
              <a:t> (hang up), </a:t>
            </a:r>
            <a:r>
              <a:rPr lang="en-US" altLang="ko-KR" i="1" dirty="0" smtClean="0"/>
              <a:t>INT</a:t>
            </a:r>
            <a:r>
              <a:rPr lang="en-US" altLang="ko-KR" dirty="0" smtClean="0"/>
              <a:t>(interrupt), </a:t>
            </a:r>
            <a:r>
              <a:rPr lang="en-US" altLang="ko-KR" i="1" dirty="0" smtClean="0"/>
              <a:t>SEGV</a:t>
            </a:r>
            <a:r>
              <a:rPr lang="en-US" altLang="ko-KR" dirty="0" smtClean="0"/>
              <a:t>(segmentation violation), and etc.</a:t>
            </a:r>
          </a:p>
          <a:p>
            <a:pPr lvl="1"/>
            <a:r>
              <a:rPr lang="en-US" altLang="ko-KR" b="1" dirty="0" smtClean="0"/>
              <a:t>Example</a:t>
            </a:r>
            <a:r>
              <a:rPr lang="en-US" altLang="ko-KR" dirty="0" smtClean="0"/>
              <a:t>: When your program encounters a </a:t>
            </a:r>
            <a:r>
              <a:rPr lang="en-US" altLang="ko-KR" i="1" dirty="0" smtClean="0"/>
              <a:t>segmentation violation</a:t>
            </a:r>
            <a:r>
              <a:rPr lang="en-US" altLang="ko-KR" dirty="0" smtClean="0"/>
              <a:t>, the OS sends it a </a:t>
            </a:r>
            <a:r>
              <a:rPr lang="en-US" altLang="ko-KR" i="1" dirty="0" smtClean="0"/>
              <a:t>SIGSEGV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71600" y="3107863"/>
            <a:ext cx="7128792" cy="26776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signal.h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handle(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("stop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wakin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’ me up...\n");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ko-KR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signal(SIGHUP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handle);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doin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’ nothin’ except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catchin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’ some sigs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3688" y="5785519"/>
            <a:ext cx="5544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 simple program that goes into an infinite loop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9238918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ASIDE: Unix Signals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You can send signals to it with the </a:t>
            </a:r>
            <a:r>
              <a:rPr lang="en-US" altLang="ko-KR" b="1" dirty="0" smtClean="0"/>
              <a:t>kill command </a:t>
            </a:r>
            <a:r>
              <a:rPr lang="en-US" altLang="ko-KR" dirty="0" smtClean="0"/>
              <a:t>line tool.</a:t>
            </a:r>
          </a:p>
          <a:p>
            <a:pPr lvl="1"/>
            <a:r>
              <a:rPr lang="en-US" altLang="ko-KR" dirty="0" smtClean="0"/>
              <a:t>Doing so will </a:t>
            </a:r>
            <a:r>
              <a:rPr lang="en-US" altLang="ko-KR" i="1" dirty="0" smtClean="0"/>
              <a:t>interrupt the main while loop </a:t>
            </a:r>
            <a:r>
              <a:rPr lang="en-US" altLang="ko-KR" dirty="0" smtClean="0"/>
              <a:t>in the program and run the handler code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handle()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339752" y="2477214"/>
            <a:ext cx="4392488" cy="18158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prompt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./main &amp;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36705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prompt&gt; kill -HUP 36705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stop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wakin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’ me up...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prompt&gt; kill -HUP 36705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stop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wakin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’ me up...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prompt&gt; kill -HUP 36705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stop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wakin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’ me up...</a:t>
            </a:r>
          </a:p>
        </p:txBody>
      </p:sp>
    </p:spTree>
    <p:extLst>
      <p:ext uri="{BB962C8B-B14F-4D97-AF65-F5344CB8AC3E}">
        <p14:creationId xmlns:p14="http://schemas.microsoft.com/office/powerpoint/2010/main" val="2640041150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637275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Event-based Concurrency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different style of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concurrent programming</a:t>
            </a:r>
          </a:p>
          <a:p>
            <a:pPr lvl="1"/>
            <a:r>
              <a:rPr lang="en-US" altLang="ko-KR" dirty="0" smtClean="0"/>
              <a:t>Used in </a:t>
            </a:r>
            <a:r>
              <a:rPr lang="en-US" altLang="ko-KR" i="1" dirty="0" smtClean="0"/>
              <a:t>GUI-based applications</a:t>
            </a:r>
            <a:r>
              <a:rPr lang="en-US" altLang="ko-KR" dirty="0" smtClean="0"/>
              <a:t>, some types of </a:t>
            </a:r>
            <a:r>
              <a:rPr lang="en-US" altLang="ko-KR" i="1" dirty="0" smtClean="0"/>
              <a:t>internet servers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r>
              <a:rPr lang="en-US" altLang="ko-KR" b="1" dirty="0" smtClean="0"/>
              <a:t>The problem </a:t>
            </a:r>
            <a:r>
              <a:rPr lang="en-US" altLang="ko-KR" dirty="0" smtClean="0"/>
              <a:t>that event-based concurrency addresses is two-fold.</a:t>
            </a:r>
          </a:p>
          <a:p>
            <a:pPr lvl="1"/>
            <a:r>
              <a:rPr lang="en-US" altLang="ko-KR" u="sng" dirty="0" smtClean="0"/>
              <a:t>Managing concurrency correctly</a:t>
            </a:r>
            <a:r>
              <a:rPr lang="en-US" altLang="ko-KR" dirty="0" smtClean="0"/>
              <a:t> in multi-threaded applications.</a:t>
            </a:r>
          </a:p>
          <a:p>
            <a:pPr lvl="2"/>
            <a:r>
              <a:rPr lang="en-US" altLang="ko-KR" dirty="0" smtClean="0"/>
              <a:t>Missing locks, deadlock, and other nasty problems can arise.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The developer has little or no control over </a:t>
            </a:r>
            <a:r>
              <a:rPr lang="en-US" altLang="ko-KR" u="sng" dirty="0" smtClean="0"/>
              <a:t>what is scheduled</a:t>
            </a:r>
            <a:r>
              <a:rPr lang="en-US" altLang="ko-KR" dirty="0" smtClean="0"/>
              <a:t> at a given moment in time.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51030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Basic Idea: An Event Loop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approach:</a:t>
            </a:r>
          </a:p>
          <a:p>
            <a:pPr lvl="1"/>
            <a:r>
              <a:rPr lang="en-US" altLang="ko-KR" b="1" dirty="0" smtClean="0"/>
              <a:t>Wait</a:t>
            </a:r>
            <a:r>
              <a:rPr lang="en-US" altLang="ko-KR" dirty="0" smtClean="0"/>
              <a:t> for something (i.e., an “</a:t>
            </a:r>
            <a:r>
              <a:rPr lang="en-US" altLang="ko-KR" i="1" dirty="0" smtClean="0"/>
              <a:t>event</a:t>
            </a:r>
            <a:r>
              <a:rPr lang="en-US" altLang="ko-KR" dirty="0" smtClean="0"/>
              <a:t>”)to occur.</a:t>
            </a:r>
          </a:p>
          <a:p>
            <a:pPr lvl="1"/>
            <a:r>
              <a:rPr lang="en-US" altLang="ko-KR" dirty="0" smtClean="0"/>
              <a:t>When it does, </a:t>
            </a:r>
            <a:r>
              <a:rPr lang="en-US" altLang="ko-KR" b="1" dirty="0" smtClean="0"/>
              <a:t>check</a:t>
            </a:r>
            <a:r>
              <a:rPr lang="en-US" altLang="ko-KR" dirty="0" smtClean="0"/>
              <a:t> what type of event it is.</a:t>
            </a:r>
          </a:p>
          <a:p>
            <a:pPr lvl="1"/>
            <a:r>
              <a:rPr lang="en-US" altLang="ko-KR" b="1" dirty="0" smtClean="0"/>
              <a:t>Do</a:t>
            </a:r>
            <a:r>
              <a:rPr lang="en-US" altLang="ko-KR" dirty="0" smtClean="0"/>
              <a:t> the small amount of work it requires.</a:t>
            </a:r>
          </a:p>
          <a:p>
            <a:r>
              <a:rPr lang="en-US" altLang="ko-KR" dirty="0" smtClean="0"/>
              <a:t>Example: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47664" y="3429000"/>
            <a:ext cx="5832648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90000" rIns="90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events =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getEvents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e in events )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processEvent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(e);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event handler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1187624" y="5229200"/>
            <a:ext cx="6768752" cy="79208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How exactly does an event-based server determine </a:t>
            </a:r>
          </a:p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which events are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taking place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.</a:t>
            </a:r>
            <a:endParaRPr lang="en-US" altLang="ko-KR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4598551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 canonical event-based server (Pseudo code)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3152641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 Important API: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select() </a:t>
            </a:r>
            <a:r>
              <a:rPr lang="en-US" altLang="ko-KR" b="1" dirty="0" smtClean="0"/>
              <a:t>(</a:t>
            </a:r>
            <a:r>
              <a:rPr lang="en-US" altLang="ko-KR" dirty="0" smtClean="0"/>
              <a:t>or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poll()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Check whether there is any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incoming I/O </a:t>
            </a:r>
            <a:r>
              <a:rPr lang="en-US" altLang="ko-KR" dirty="0" smtClean="0"/>
              <a:t>that should be attended to.</a:t>
            </a:r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select()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dirty="0" smtClean="0"/>
              <a:t>Lets a server determine that a </a:t>
            </a:r>
            <a:r>
              <a:rPr lang="en-US" altLang="ko-KR" b="1" dirty="0" smtClean="0"/>
              <a:t>new packet has arrived </a:t>
            </a:r>
            <a:r>
              <a:rPr lang="en-US" altLang="ko-KR" dirty="0" smtClean="0"/>
              <a:t>and is in need of processing.</a:t>
            </a:r>
          </a:p>
          <a:p>
            <a:pPr lvl="2"/>
            <a:r>
              <a:rPr lang="en-US" altLang="ko-KR" dirty="0" smtClean="0"/>
              <a:t>Let the service know when </a:t>
            </a:r>
            <a:r>
              <a:rPr lang="en-US" altLang="ko-KR" b="1" dirty="0" smtClean="0"/>
              <a:t>it is OK to reply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timeout</a:t>
            </a:r>
          </a:p>
          <a:p>
            <a:pPr lvl="3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dirty="0" smtClean="0"/>
              <a:t>: Cause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select() </a:t>
            </a:r>
            <a:r>
              <a:rPr lang="en-US" altLang="ko-KR" dirty="0" smtClean="0"/>
              <a:t>to </a:t>
            </a:r>
            <a:r>
              <a:rPr lang="en-US" altLang="ko-KR" i="1" dirty="0" smtClean="0"/>
              <a:t>block indefinitely </a:t>
            </a:r>
            <a:r>
              <a:rPr lang="en-US" altLang="ko-KR" dirty="0" smtClean="0"/>
              <a:t>until some descriptor is ready.</a:t>
            </a:r>
          </a:p>
          <a:p>
            <a:pPr lvl="3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dirty="0" smtClean="0"/>
              <a:t>: Use the call to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select() </a:t>
            </a:r>
            <a:r>
              <a:rPr lang="en-US" altLang="ko-KR" dirty="0" smtClean="0"/>
              <a:t>to </a:t>
            </a:r>
            <a:r>
              <a:rPr lang="en-US" altLang="ko-KR" i="1" dirty="0" smtClean="0"/>
              <a:t>return immediately.</a:t>
            </a:r>
            <a:endParaRPr lang="ko-KR" altLang="en-US" i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47664" y="2043425"/>
            <a:ext cx="5976664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select(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restrict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restrict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restrict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errorfds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timeval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restrict timeout);</a:t>
            </a:r>
          </a:p>
        </p:txBody>
      </p:sp>
    </p:spTree>
    <p:extLst>
      <p:ext uri="{BB962C8B-B14F-4D97-AF65-F5344CB8AC3E}">
        <p14:creationId xmlns:p14="http://schemas.microsoft.com/office/powerpoint/2010/main" val="296599543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Using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select()</a:t>
            </a:r>
            <a:endParaRPr lang="ko-KR" alt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to use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select() </a:t>
            </a:r>
            <a:r>
              <a:rPr lang="en-US" altLang="ko-KR" dirty="0" smtClean="0"/>
              <a:t>to see which network descriptors have incoming messages upon them.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916832"/>
            <a:ext cx="8280920" cy="39703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#include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&lt;sys/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types.h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42900" indent="-342900">
              <a:buAutoNum type="arabicPlain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open and set up a bunch of sockets (not shown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main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initialize the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to all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zero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fd_set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FD_ZERO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now set the bits for the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descriptors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 server is interested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(for simplicity, all of them from min to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max)</a:t>
            </a:r>
          </a:p>
          <a:p>
            <a:pPr marL="342900" indent="-342900">
              <a:buAutoNum type="arabicPlain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…</a:t>
            </a:r>
            <a:endParaRPr lang="en-US" altLang="ko-KR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5896322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Simple Code using </a:t>
            </a:r>
            <a:r>
              <a:rPr lang="en-US" altLang="ko-KR" sz="1400" b="1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select()</a:t>
            </a:r>
            <a:endParaRPr lang="ko-KR" altLang="en-US" sz="1400" b="1" dirty="0">
              <a:latin typeface="Courier New" panose="02070309020205020404" pitchFamily="49" charset="0"/>
              <a:ea typeface="맑은 고딕" panose="020B0503020000020004" pitchFamily="50" charset="-127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0696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Using </a:t>
            </a:r>
            <a:r>
              <a:rPr lang="en-US" altLang="ko-KR" b="1" dirty="0" smtClean="0">
                <a:latin typeface="Courier New" pitchFamily="49" charset="0"/>
                <a:cs typeface="Courier New" pitchFamily="49" charset="0"/>
              </a:rPr>
              <a:t>select()</a:t>
            </a:r>
            <a:r>
              <a:rPr lang="en-US" altLang="ko-KR" dirty="0" smtClean="0">
                <a:latin typeface="+mj-ea"/>
                <a:cs typeface="Courier New" pitchFamily="49" charset="0"/>
              </a:rPr>
              <a:t>(Cont.)</a:t>
            </a:r>
            <a:endParaRPr lang="ko-KR" altLang="en-US" dirty="0">
              <a:latin typeface="+mj-ea"/>
              <a:cs typeface="Courier New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052736"/>
            <a:ext cx="8280920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 startAt="18"/>
            </a:pPr>
            <a:r>
              <a:rPr lang="da-DK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da-DK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(fd = minFD; fd &lt; maxFD; fd</a:t>
            </a:r>
            <a:r>
              <a:rPr lang="da-DK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	FD_SET(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18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 the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select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select(maxFD+1, &amp;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18"/>
            </a:pP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check which actually have data using FD_ISSET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indent="-342900">
              <a:buAutoNum type="arabicPlain" startAt="18"/>
            </a:pPr>
            <a:r>
              <a:rPr lang="da-DK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da-DK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(fd = minFD; fd &lt; maxFD; fd</a:t>
            </a:r>
            <a:r>
              <a:rPr lang="da-DK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altLang="ko-KR" sz="14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(FD_ISSET(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readFDs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processFD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fd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}</a:t>
            </a:r>
          </a:p>
          <a:p>
            <a:pPr marL="342900" indent="-342900">
              <a:buAutoNum type="arabicPlain" startAt="18"/>
            </a:pP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US" altLang="ko-KR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8802" y="4182293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Simple Code using </a:t>
            </a:r>
            <a:r>
              <a:rPr lang="en-US" altLang="ko-KR" sz="1400" b="1" dirty="0" smtClean="0">
                <a:latin typeface="Courier New" panose="02070309020205020404" pitchFamily="49" charset="0"/>
                <a:ea typeface="맑은 고딕" panose="020B0503020000020004" pitchFamily="50" charset="-127"/>
                <a:cs typeface="Courier New" panose="02070309020205020404" pitchFamily="49" charset="0"/>
              </a:rPr>
              <a:t>select()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(Cont.)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387471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Why Simpler? No Locks Needed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event-based server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cannot be interrupted </a:t>
            </a:r>
            <a:r>
              <a:rPr lang="en-US" altLang="ko-KR" dirty="0" smtClean="0"/>
              <a:t>by another thread.</a:t>
            </a:r>
          </a:p>
          <a:p>
            <a:pPr lvl="1"/>
            <a:r>
              <a:rPr lang="en-US" altLang="ko-KR" dirty="0" smtClean="0"/>
              <a:t>With a </a:t>
            </a:r>
            <a:r>
              <a:rPr lang="en-US" altLang="ko-KR" u="sng" dirty="0" smtClean="0"/>
              <a:t>single CPU</a:t>
            </a:r>
            <a:r>
              <a:rPr lang="en-US" altLang="ko-KR" dirty="0" smtClean="0"/>
              <a:t> and </a:t>
            </a:r>
            <a:r>
              <a:rPr lang="en-US" altLang="ko-KR" u="sng" dirty="0" smtClean="0"/>
              <a:t>an event-based application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It is decidedly </a:t>
            </a:r>
            <a:r>
              <a:rPr lang="en-US" altLang="ko-KR" b="1" dirty="0" smtClean="0"/>
              <a:t>single threaded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Thus, </a:t>
            </a:r>
            <a:r>
              <a:rPr lang="en-US" altLang="ko-KR" i="1" dirty="0" smtClean="0"/>
              <a:t>concurrency bugs </a:t>
            </a:r>
            <a:r>
              <a:rPr lang="en-US" altLang="ko-KR" dirty="0" smtClean="0"/>
              <a:t>common in threaded programs </a:t>
            </a:r>
            <a:r>
              <a:rPr lang="en-US" altLang="ko-KR" b="1" dirty="0" smtClean="0"/>
              <a:t>do not manifest </a:t>
            </a:r>
            <a:r>
              <a:rPr lang="en-US" altLang="ko-KR" dirty="0" smtClean="0"/>
              <a:t>in the basic event-based approach.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548288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Problem: Blocking System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if an event requires that you issue </a:t>
            </a:r>
            <a:r>
              <a:rPr lang="en-US" altLang="ko-KR" b="1" dirty="0" smtClean="0"/>
              <a:t>a system call </a:t>
            </a:r>
            <a:r>
              <a:rPr lang="en-US" altLang="ko-KR" dirty="0" smtClean="0"/>
              <a:t>that might block?</a:t>
            </a:r>
          </a:p>
          <a:p>
            <a:pPr lvl="1"/>
            <a:r>
              <a:rPr lang="en-US" altLang="ko-KR" dirty="0" smtClean="0"/>
              <a:t>There are no other threads to run: </a:t>
            </a:r>
            <a:r>
              <a:rPr lang="en-US" altLang="ko-KR" i="1" dirty="0" smtClean="0"/>
              <a:t>just the main event loop</a:t>
            </a:r>
          </a:p>
          <a:p>
            <a:pPr lvl="1"/>
            <a:r>
              <a:rPr lang="en-US" altLang="ko-KR" dirty="0" smtClean="0"/>
              <a:t>The entire server will do just that: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block until the call completes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u="sng" dirty="0" smtClean="0"/>
              <a:t>Huge potential waste of resources</a:t>
            </a:r>
            <a:endParaRPr lang="ko-KR" altLang="en-US" u="sng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3789040"/>
            <a:ext cx="6984776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In event-based systems: 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no blocking calls </a:t>
            </a: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are allowed.</a:t>
            </a:r>
            <a:endParaRPr lang="en-US" altLang="ko-KR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18316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Solution: Asynchronous I/O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Enable an application to issue an I/O request and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return control immediately</a:t>
            </a:r>
            <a:r>
              <a:rPr lang="en-US" altLang="ko-KR" dirty="0" smtClean="0"/>
              <a:t> to the caller, before the I/O has completed.</a:t>
            </a:r>
          </a:p>
          <a:p>
            <a:pPr lvl="1"/>
            <a:r>
              <a:rPr lang="en-US" altLang="ko-KR" dirty="0" smtClean="0"/>
              <a:t>Example: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dirty="0" smtClean="0"/>
              <a:t>An Interface provided on </a:t>
            </a:r>
            <a:r>
              <a:rPr lang="en-US" altLang="ko-KR" i="1" dirty="0" smtClean="0"/>
              <a:t>Max OS X</a:t>
            </a:r>
          </a:p>
          <a:p>
            <a:pPr lvl="2"/>
            <a:r>
              <a:rPr lang="en-US" altLang="ko-KR" dirty="0" smtClean="0"/>
              <a:t>The APIs revolve around a basic structure, the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aiocb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smtClean="0"/>
              <a:t>or </a:t>
            </a:r>
            <a:r>
              <a:rPr lang="en-US" altLang="ko-KR" b="1" dirty="0" smtClean="0"/>
              <a:t>AIO control block</a:t>
            </a:r>
            <a:r>
              <a:rPr lang="en-US" altLang="ko-KR" dirty="0" smtClean="0">
                <a:solidFill>
                  <a:schemeClr val="accent6"/>
                </a:solidFill>
              </a:rPr>
              <a:t> </a:t>
            </a:r>
            <a:r>
              <a:rPr lang="en-US" altLang="ko-KR" dirty="0" smtClean="0"/>
              <a:t>in common terminology.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2492896"/>
            <a:ext cx="6912768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aiocb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aio_fildes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File descriptor */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aio_offset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File offset */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volatile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aio_buf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Location of buffer */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aio_nbytes</a:t>
            </a:r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Length of transfer */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52182228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1109</Words>
  <Application>Microsoft Office PowerPoint</Application>
  <PresentationFormat>화면 슬라이드 쇼(4:3)</PresentationFormat>
  <Paragraphs>216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8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Event-based Concurrency</vt:lpstr>
      <vt:lpstr>The Basic Idea: An Event Loop</vt:lpstr>
      <vt:lpstr>An Important API: select() (or poll())</vt:lpstr>
      <vt:lpstr>Using select()</vt:lpstr>
      <vt:lpstr>Using select()(Cont.)</vt:lpstr>
      <vt:lpstr>Why Simpler? No Locks Needed</vt:lpstr>
      <vt:lpstr>A Problem: Blocking System Calls</vt:lpstr>
      <vt:lpstr>A Solution: Asynchronous I/O</vt:lpstr>
      <vt:lpstr>A Solution: Asynchronous I/O (Cont.)</vt:lpstr>
      <vt:lpstr>A Solution: Asynchronous I/O (Cont.)</vt:lpstr>
      <vt:lpstr>Another Problem: State Management</vt:lpstr>
      <vt:lpstr>Another Problem: State Management (Cont.)</vt:lpstr>
      <vt:lpstr>Another Problem: State Management (Cont.)</vt:lpstr>
      <vt:lpstr>What is still difficult with Events.</vt:lpstr>
      <vt:lpstr>ASIDE: Unix Signals</vt:lpstr>
      <vt:lpstr>ASIDE: Unix Signals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2016-03-07T09:08:39Z</dcterms:modified>
</cp:coreProperties>
</file>