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80" r:id="rId25"/>
    <p:sldId id="272" r:id="rId26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2" autoAdjust="0"/>
    <p:restoredTop sz="91841" autoAdjust="0"/>
  </p:normalViewPr>
  <p:slideViewPr>
    <p:cSldViewPr>
      <p:cViewPr varScale="1">
        <p:scale>
          <a:sx n="74" d="100"/>
          <a:sy n="74" d="100"/>
        </p:scale>
        <p:origin x="10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743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2016-05-24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92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E5ED5267-FAB2-4C7B-9B0A-5E517183F7EF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2016-05-24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2811765F-B7EB-4B16-8C81-E152F0F6FB33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2016-05-24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431663-1B99-47CD-8980-93D2BF218A5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2016-05-24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36. I/O Devices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006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Polling vs interrupts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i="1" dirty="0"/>
              <a:t>H</a:t>
            </a:r>
            <a:r>
              <a:rPr lang="en-US" altLang="ko-KR" i="1" dirty="0" smtClean="0"/>
              <a:t>owever</a:t>
            </a:r>
            <a:r>
              <a:rPr lang="en-US" altLang="ko-KR" i="1" dirty="0"/>
              <a:t>,</a:t>
            </a:r>
            <a:r>
              <a:rPr lang="en-US" altLang="ko-KR" b="1" dirty="0"/>
              <a:t> </a:t>
            </a:r>
            <a:r>
              <a:rPr lang="en-US" altLang="ko-KR" b="1" dirty="0" smtClean="0"/>
              <a:t>“interrupts is </a:t>
            </a:r>
            <a:r>
              <a:rPr lang="en-US" altLang="ko-KR" b="1" dirty="0"/>
              <a:t>not always the best </a:t>
            </a:r>
            <a:r>
              <a:rPr lang="en-US" altLang="ko-KR" b="1" dirty="0" smtClean="0"/>
              <a:t>solution”</a:t>
            </a:r>
          </a:p>
          <a:p>
            <a:pPr lvl="1"/>
            <a:r>
              <a:rPr lang="en-US" altLang="ko-KR" dirty="0" smtClean="0"/>
              <a:t>If, device performs very quickly, interrupt will “slow down” the system. </a:t>
            </a:r>
          </a:p>
          <a:p>
            <a:pPr lvl="1"/>
            <a:r>
              <a:rPr lang="en-US" altLang="ko-KR" dirty="0" smtClean="0"/>
              <a:t>Because </a:t>
            </a:r>
            <a:r>
              <a:rPr lang="en-US" altLang="ko-KR" b="1" dirty="0" smtClean="0"/>
              <a:t>context switch is expensive (switching to another process)</a:t>
            </a:r>
          </a:p>
          <a:p>
            <a:pPr lvl="1"/>
            <a:endParaRPr lang="en-US" altLang="ko-KR" b="1" dirty="0"/>
          </a:p>
          <a:p>
            <a:endParaRPr lang="en-US" altLang="ko-KR" sz="2400" dirty="0" smtClean="0"/>
          </a:p>
          <a:p>
            <a:endParaRPr lang="en-US" altLang="ko-KR" b="1" dirty="0" smtClean="0"/>
          </a:p>
          <a:p>
            <a:endParaRPr lang="en-US" altLang="ko-KR" b="1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123728" y="2852936"/>
            <a:ext cx="4752528" cy="936104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kumimoji="1"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device is fast </a:t>
            </a:r>
            <a:r>
              <a:rPr kumimoji="1"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</a:t>
            </a:r>
            <a:r>
              <a:rPr kumimoji="1"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1"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poll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is best.</a:t>
            </a:r>
          </a:p>
          <a:p>
            <a:pPr algn="ctr"/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it is </a:t>
            </a:r>
            <a:r>
              <a:rPr kumimoji="1"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slow </a:t>
            </a:r>
            <a:r>
              <a:rPr kumimoji="1"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anose="05000000000000000000" pitchFamily="2" charset="2"/>
              </a:rPr>
              <a:t> </a:t>
            </a:r>
            <a:r>
              <a:rPr kumimoji="1" lang="en-US" altLang="ko-KR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interrupt</a:t>
            </a:r>
            <a:r>
              <a:rPr kumimoji="1"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 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is better</a:t>
            </a:r>
            <a:r>
              <a:rPr kumimoji="1"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1" lang="en-US" altLang="ko-KR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3967361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CPU is once again over-burdened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 smtClean="0"/>
              <a:t>CPU </a:t>
            </a:r>
            <a:r>
              <a:rPr lang="en-US" altLang="ko-KR" b="1" dirty="0" smtClean="0"/>
              <a:t>wastes a lot of time </a:t>
            </a:r>
            <a:r>
              <a:rPr lang="en-US" altLang="ko-KR" dirty="0" smtClean="0"/>
              <a:t>to copy the </a:t>
            </a:r>
            <a:r>
              <a:rPr lang="en-US" altLang="ko-KR" i="1" dirty="0" smtClean="0"/>
              <a:t>a large chunk of data </a:t>
            </a:r>
            <a:r>
              <a:rPr lang="en-US" altLang="ko-KR" dirty="0" smtClean="0"/>
              <a:t>from memory to the device.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619672" y="3553271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5870" y="3553271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5870" y="4345359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Disk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1720" y="4962654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Diagram of CPU utilization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4484216" y="4273351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3" name="직선 연결선 12"/>
          <p:cNvCxnSpPr/>
          <p:nvPr/>
        </p:nvCxnSpPr>
        <p:spPr>
          <a:xfrm>
            <a:off x="3247281" y="2908047"/>
            <a:ext cx="0" cy="61200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4461892" y="2925058"/>
            <a:ext cx="0" cy="61200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3232423" y="2852936"/>
            <a:ext cx="1238994" cy="0"/>
          </a:xfrm>
          <a:prstGeom prst="line">
            <a:avLst/>
          </a:prstGeom>
          <a:ln w="1905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45110" y="2489150"/>
            <a:ext cx="1642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“over-burdened”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16216" y="2454795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1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/>
          </p:nvPr>
        </p:nvGraphicFramePr>
        <p:xfrm>
          <a:off x="6087467" y="2420888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812360" y="245479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2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/>
          </p:nvPr>
        </p:nvGraphicFramePr>
        <p:xfrm>
          <a:off x="7383611" y="2420888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표 22"/>
          <p:cNvGraphicFramePr>
            <a:graphicFrameLocks noGrp="1"/>
          </p:cNvGraphicFramePr>
          <p:nvPr>
            <p:extLst/>
          </p:nvPr>
        </p:nvGraphicFramePr>
        <p:xfrm>
          <a:off x="6084168" y="2917353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535612" y="2960657"/>
            <a:ext cx="2428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copy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data from memory</a:t>
            </a:r>
            <a:endParaRPr lang="en-US" altLang="ko-KR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467544" y="2204864"/>
            <a:ext cx="8352928" cy="273630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90275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DMA (Direct Memory Access)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b="1" dirty="0" smtClean="0"/>
              <a:t>Copy data </a:t>
            </a:r>
            <a:r>
              <a:rPr lang="en-US" altLang="ko-KR" dirty="0" smtClean="0"/>
              <a:t>in memory</a:t>
            </a:r>
            <a:r>
              <a:rPr lang="en-US" altLang="ko-KR" b="1" dirty="0" smtClean="0"/>
              <a:t> </a:t>
            </a:r>
            <a:r>
              <a:rPr lang="en-US" altLang="ko-KR" dirty="0" smtClean="0"/>
              <a:t>by knowing </a:t>
            </a:r>
            <a:r>
              <a:rPr lang="en-US" altLang="ko-KR" dirty="0"/>
              <a:t>“where the data lives in memory, how much data to copy</a:t>
            </a:r>
            <a:r>
              <a:rPr lang="en-US" altLang="ko-KR" dirty="0" smtClean="0"/>
              <a:t>”</a:t>
            </a:r>
          </a:p>
          <a:p>
            <a:r>
              <a:rPr lang="en-US" altLang="ko-KR" dirty="0" smtClean="0"/>
              <a:t>When completed, DMA raises an interrupt, I/O begins on Disk.</a:t>
            </a:r>
            <a:endParaRPr lang="en-US" altLang="ko-KR" b="1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619672" y="416011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5870" y="4160112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5870" y="4797152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DMA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3728" y="6021288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Diagram of CPU utilization by DMA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4484216" y="5434424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직사각형 11"/>
          <p:cNvSpPr/>
          <p:nvPr/>
        </p:nvSpPr>
        <p:spPr>
          <a:xfrm>
            <a:off x="467544" y="2996952"/>
            <a:ext cx="8352928" cy="297381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/>
          </p:nvPr>
        </p:nvGraphicFramePr>
        <p:xfrm>
          <a:off x="3260080" y="4806097"/>
          <a:ext cx="1219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27584" y="5425479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Disk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16216" y="317166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1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/>
          </p:nvPr>
        </p:nvGraphicFramePr>
        <p:xfrm>
          <a:off x="6087467" y="3137759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7812360" y="31716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2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6" name="표 25"/>
          <p:cNvGraphicFramePr>
            <a:graphicFrameLocks noGrp="1"/>
          </p:cNvGraphicFramePr>
          <p:nvPr>
            <p:extLst/>
          </p:nvPr>
        </p:nvGraphicFramePr>
        <p:xfrm>
          <a:off x="7383611" y="3137759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표 26"/>
          <p:cNvGraphicFramePr>
            <a:graphicFrameLocks noGrp="1"/>
          </p:cNvGraphicFramePr>
          <p:nvPr>
            <p:extLst/>
          </p:nvPr>
        </p:nvGraphicFramePr>
        <p:xfrm>
          <a:off x="6084168" y="3634224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535612" y="3677528"/>
            <a:ext cx="2428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en-US" altLang="ko-KR" sz="14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copy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data from memory</a:t>
            </a:r>
            <a:endParaRPr lang="en-US" altLang="ko-KR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78059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Device interaction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 smtClean="0"/>
              <a:t>How the OS communicates with the </a:t>
            </a:r>
            <a:r>
              <a:rPr lang="en-US" altLang="ko-KR" b="1" dirty="0" smtClean="0"/>
              <a:t>device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Solutions</a:t>
            </a:r>
            <a:endParaRPr lang="en-US" altLang="ko-KR" dirty="0"/>
          </a:p>
          <a:p>
            <a:pPr lvl="1"/>
            <a:r>
              <a:rPr lang="en-US" altLang="ko-KR" dirty="0">
                <a:solidFill>
                  <a:srgbClr val="0070C0"/>
                </a:solidFill>
                <a:cs typeface="+mn-cs"/>
              </a:rPr>
              <a:t>I/O </a:t>
            </a:r>
            <a:r>
              <a:rPr lang="en-US" altLang="ko-KR" dirty="0" smtClean="0">
                <a:solidFill>
                  <a:srgbClr val="0070C0"/>
                </a:solidFill>
                <a:cs typeface="+mn-cs"/>
              </a:rPr>
              <a:t>instructions</a:t>
            </a:r>
            <a:r>
              <a:rPr lang="en-US" altLang="ko-KR" dirty="0">
                <a:cs typeface="+mn-cs"/>
              </a:rPr>
              <a:t>:</a:t>
            </a:r>
            <a:r>
              <a:rPr lang="en-US" altLang="ko-KR" dirty="0" smtClean="0"/>
              <a:t> a way for the OS to send data to specific device registers.</a:t>
            </a:r>
          </a:p>
          <a:p>
            <a:pPr lvl="2"/>
            <a:r>
              <a:rPr lang="en-US" altLang="ko-KR" dirty="0" smtClean="0"/>
              <a:t>Ex)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altLang="ko-KR" dirty="0" smtClean="0"/>
              <a:t> and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r>
              <a:rPr lang="en-US" altLang="ko-KR" dirty="0" smtClean="0"/>
              <a:t> instructions on x86</a:t>
            </a:r>
          </a:p>
          <a:p>
            <a:pPr lvl="1"/>
            <a:r>
              <a:rPr lang="en-US" altLang="ko-KR" dirty="0">
                <a:solidFill>
                  <a:srgbClr val="0070C0"/>
                </a:solidFill>
                <a:cs typeface="+mn-cs"/>
              </a:rPr>
              <a:t>memory-mapped </a:t>
            </a:r>
            <a:r>
              <a:rPr lang="en-US" altLang="ko-KR" dirty="0" smtClean="0">
                <a:solidFill>
                  <a:srgbClr val="0070C0"/>
                </a:solidFill>
                <a:cs typeface="+mn-cs"/>
              </a:rPr>
              <a:t>I/O </a:t>
            </a:r>
          </a:p>
          <a:p>
            <a:pPr lvl="2"/>
            <a:r>
              <a:rPr lang="en-US" altLang="ko-KR" dirty="0" smtClean="0"/>
              <a:t>Device </a:t>
            </a:r>
            <a:r>
              <a:rPr lang="en-US" altLang="ko-KR" dirty="0"/>
              <a:t>registers available as if they were memory locations.</a:t>
            </a:r>
          </a:p>
          <a:p>
            <a:pPr lvl="2"/>
            <a:r>
              <a:rPr lang="en-US" altLang="ko-KR" dirty="0"/>
              <a:t>T</a:t>
            </a:r>
            <a:r>
              <a:rPr lang="en-US" altLang="ko-KR" dirty="0" smtClean="0"/>
              <a:t>he OS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load</a:t>
            </a:r>
            <a:r>
              <a:rPr lang="en-US" altLang="ko-KR" dirty="0" smtClean="0"/>
              <a:t> (to </a:t>
            </a:r>
            <a:r>
              <a:rPr lang="en-US" altLang="ko-KR" dirty="0"/>
              <a:t>read) or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store</a:t>
            </a:r>
            <a:r>
              <a:rPr lang="en-US" altLang="ko-KR" dirty="0" smtClean="0"/>
              <a:t> (to </a:t>
            </a:r>
            <a:r>
              <a:rPr lang="en-US" altLang="ko-KR" dirty="0"/>
              <a:t>write) to the device instead of </a:t>
            </a:r>
            <a:r>
              <a:rPr lang="en-US" altLang="ko-KR" dirty="0" smtClean="0"/>
              <a:t>main memory.</a:t>
            </a:r>
            <a:endParaRPr lang="ko-KR" altLang="en-US" sz="14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48167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Device interaction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 smtClean="0"/>
              <a:t>How </a:t>
            </a:r>
            <a:r>
              <a:rPr lang="en-US" altLang="ko-KR" dirty="0"/>
              <a:t>the OS </a:t>
            </a:r>
            <a:r>
              <a:rPr lang="en-US" altLang="ko-KR" dirty="0" smtClean="0"/>
              <a:t>interact with </a:t>
            </a:r>
            <a:r>
              <a:rPr lang="en-US" altLang="ko-KR" b="1" dirty="0" smtClean="0"/>
              <a:t>different specific interfaces</a:t>
            </a:r>
            <a:r>
              <a:rPr lang="en-US" altLang="ko-KR" dirty="0" smtClean="0"/>
              <a:t>?  </a:t>
            </a:r>
          </a:p>
          <a:p>
            <a:pPr lvl="1"/>
            <a:r>
              <a:rPr lang="en-US" altLang="ko-KR" dirty="0"/>
              <a:t>E</a:t>
            </a:r>
            <a:r>
              <a:rPr lang="en-US" altLang="ko-KR" dirty="0" smtClean="0"/>
              <a:t>x) We’d like to build a file system that worked on top of SCSI disks, IDE disks, USB keychain drivers, and so on. </a:t>
            </a:r>
          </a:p>
          <a:p>
            <a:r>
              <a:rPr lang="en-US" altLang="ko-KR" dirty="0" smtClean="0"/>
              <a:t>Solutions: </a:t>
            </a:r>
            <a:r>
              <a:rPr lang="en-US" altLang="ko-KR" dirty="0" smtClean="0">
                <a:solidFill>
                  <a:schemeClr val="accent1"/>
                </a:solidFill>
              </a:rPr>
              <a:t>Abstraction</a:t>
            </a:r>
          </a:p>
          <a:p>
            <a:pPr lvl="1"/>
            <a:r>
              <a:rPr lang="en-US" altLang="ko-KR" dirty="0" smtClean="0"/>
              <a:t>Abstraction encapsulate</a:t>
            </a:r>
            <a:r>
              <a:rPr lang="en-US" altLang="ko-KR" dirty="0" smtClean="0">
                <a:solidFill>
                  <a:srgbClr val="00B050"/>
                </a:solidFill>
              </a:rPr>
              <a:t>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any specifics of device interaction</a:t>
            </a:r>
            <a:r>
              <a:rPr lang="en-US" altLang="ko-KR" dirty="0" smtClean="0">
                <a:solidFill>
                  <a:srgbClr val="00B050"/>
                </a:solidFill>
              </a:rPr>
              <a:t>.</a:t>
            </a:r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67095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File system Abstraction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 smtClean="0"/>
              <a:t>File system </a:t>
            </a:r>
            <a:r>
              <a:rPr lang="en-US" altLang="ko-KR" dirty="0" smtClean="0">
                <a:solidFill>
                  <a:srgbClr val="0070C0"/>
                </a:solidFill>
              </a:rPr>
              <a:t>specifics</a:t>
            </a:r>
            <a:r>
              <a:rPr lang="en-US" altLang="ko-KR" dirty="0" smtClean="0"/>
              <a:t> of which disk class it is using.</a:t>
            </a:r>
          </a:p>
          <a:p>
            <a:pPr lvl="1"/>
            <a:r>
              <a:rPr lang="en-US" altLang="ko-KR" dirty="0" smtClean="0"/>
              <a:t>Ex) It issues </a:t>
            </a:r>
            <a:r>
              <a:rPr lang="en-US" altLang="ko-KR" b="1" dirty="0" smtClean="0"/>
              <a:t>block read </a:t>
            </a:r>
            <a:r>
              <a:rPr lang="en-US" altLang="ko-KR" dirty="0" smtClean="0"/>
              <a:t>and </a:t>
            </a:r>
            <a:r>
              <a:rPr lang="en-US" altLang="ko-KR" b="1" dirty="0" smtClean="0"/>
              <a:t>write</a:t>
            </a:r>
            <a:r>
              <a:rPr lang="en-US" altLang="ko-KR" dirty="0" smtClean="0"/>
              <a:t> request to the generic block layer.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1720" y="5589240"/>
            <a:ext cx="4968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File System Stack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41066" y="3185876"/>
            <a:ext cx="89137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kernel</a:t>
            </a:r>
            <a:endParaRPr 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971600" y="2312936"/>
            <a:ext cx="6624736" cy="540000"/>
          </a:xfrm>
          <a:prstGeom prst="roundRect">
            <a:avLst>
              <a:gd name="adj" fmla="val 5556"/>
            </a:avLst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Application</a:t>
            </a:r>
            <a:endParaRPr lang="ko-KR" altLang="en-US" sz="16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971600" y="3197937"/>
            <a:ext cx="6624736" cy="540000"/>
          </a:xfrm>
          <a:prstGeom prst="roundRect">
            <a:avLst>
              <a:gd name="adj" fmla="val 10966"/>
            </a:avLst>
          </a:prstGeom>
          <a:solidFill>
            <a:schemeClr val="accent3">
              <a:lumMod val="75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 anchorCtr="0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File System</a:t>
            </a:r>
            <a:endParaRPr lang="en-US" altLang="ko-KR" sz="12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971600" y="4001967"/>
            <a:ext cx="6624736" cy="540000"/>
          </a:xfrm>
          <a:prstGeom prst="roundRect">
            <a:avLst>
              <a:gd name="adj" fmla="val 10966"/>
            </a:avLst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 anchorCtr="0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Generic Block Layer</a:t>
            </a:r>
            <a:endParaRPr lang="en-US" altLang="ko-KR" sz="12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971600" y="4818057"/>
            <a:ext cx="6624736" cy="540000"/>
          </a:xfrm>
          <a:prstGeom prst="roundRect">
            <a:avLst>
              <a:gd name="adj" fmla="val 10966"/>
            </a:avLst>
          </a:prstGeom>
          <a:solidFill>
            <a:schemeClr val="accent3">
              <a:lumMod val="75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 anchorCtr="0"/>
          <a:lstStyle/>
          <a:p>
            <a:r>
              <a:rPr lang="en-US" altLang="ko-KR" sz="1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Device Driver [SCSI, ATA, </a:t>
            </a:r>
            <a:r>
              <a:rPr lang="en-US" altLang="ko-KR" sz="16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etc</a:t>
            </a:r>
            <a:r>
              <a:rPr lang="en-US" altLang="ko-KR" sz="1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] </a:t>
            </a:r>
            <a:endParaRPr lang="en-US" altLang="ko-KR" sz="12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2965722" y="4416154"/>
            <a:ext cx="4386886" cy="458576"/>
          </a:xfrm>
          <a:prstGeom prst="roundRect">
            <a:avLst>
              <a:gd name="adj" fmla="val 10966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Specific Block Interface [protocol-specific read/write]</a:t>
            </a: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2932587" y="3598088"/>
            <a:ext cx="3724160" cy="472472"/>
          </a:xfrm>
          <a:prstGeom prst="roundRect">
            <a:avLst>
              <a:gd name="adj" fmla="val 10966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Generic Block Interface [block read/write]</a:t>
            </a: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96336" y="2441793"/>
            <a:ext cx="891374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user</a:t>
            </a:r>
            <a:endParaRPr 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1" name="Straight Arrow Connector 20"/>
          <p:cNvCxnSpPr/>
          <p:nvPr/>
        </p:nvCxnSpPr>
        <p:spPr>
          <a:xfrm>
            <a:off x="808534" y="3041346"/>
            <a:ext cx="7651898" cy="0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prstDash val="dash"/>
            <a:tailEnd type="none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모서리가 둥근 직사각형 28"/>
          <p:cNvSpPr/>
          <p:nvPr/>
        </p:nvSpPr>
        <p:spPr>
          <a:xfrm>
            <a:off x="2931694" y="2777445"/>
            <a:ext cx="3706332" cy="472472"/>
          </a:xfrm>
          <a:prstGeom prst="roundRect">
            <a:avLst>
              <a:gd name="adj" fmla="val 10966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POSIX API [open, read, write, close, </a:t>
            </a:r>
            <a:r>
              <a:rPr lang="en-US" altLang="ko-KR" sz="14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etc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]</a:t>
            </a:r>
            <a:endParaRPr lang="en-US" altLang="ko-KR" sz="1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851095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 of File system Abstraction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there is a device having many special capabilities, these capabilities </a:t>
            </a:r>
            <a:r>
              <a:rPr lang="en-US" altLang="ko-KR" dirty="0">
                <a:solidFill>
                  <a:schemeClr val="accent1"/>
                </a:solidFill>
              </a:rPr>
              <a:t>will go unused </a:t>
            </a:r>
            <a:r>
              <a:rPr lang="en-US" altLang="ko-KR" dirty="0"/>
              <a:t>in the generic interface layer.</a:t>
            </a:r>
          </a:p>
          <a:p>
            <a:endParaRPr lang="en-US" altLang="ko-KR" dirty="0"/>
          </a:p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Over 70% of OS </a:t>
            </a:r>
            <a:r>
              <a:rPr lang="en-US" altLang="ko-KR" dirty="0"/>
              <a:t>code is found in device drivers.</a:t>
            </a:r>
          </a:p>
          <a:p>
            <a:pPr lvl="1"/>
            <a:r>
              <a:rPr lang="en-US" altLang="ko-KR" dirty="0" smtClean="0"/>
              <a:t>Any </a:t>
            </a:r>
            <a:r>
              <a:rPr lang="en-US" altLang="ko-KR" dirty="0"/>
              <a:t>device drivers are needed because you might plug it to your </a:t>
            </a:r>
            <a:r>
              <a:rPr lang="en-US" altLang="ko-KR" dirty="0" smtClean="0"/>
              <a:t>system.</a:t>
            </a:r>
          </a:p>
          <a:p>
            <a:pPr lvl="1"/>
            <a:r>
              <a:rPr lang="en-US" altLang="ko-KR" dirty="0" smtClean="0"/>
              <a:t>They </a:t>
            </a:r>
            <a:r>
              <a:rPr lang="en-US" altLang="ko-KR" dirty="0"/>
              <a:t>are primary contributor to </a:t>
            </a:r>
            <a:r>
              <a:rPr lang="en-US" altLang="ko-KR" b="1" dirty="0"/>
              <a:t>kernel crashes</a:t>
            </a:r>
            <a:r>
              <a:rPr lang="en-US" altLang="ko-KR" dirty="0"/>
              <a:t>, making </a:t>
            </a:r>
            <a:r>
              <a:rPr lang="en-US" altLang="ko-KR" b="1" dirty="0"/>
              <a:t>more bugs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48674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IDE Disk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types of register</a:t>
            </a:r>
          </a:p>
          <a:p>
            <a:pPr lvl="1"/>
            <a:r>
              <a:rPr lang="en-US" dirty="0" smtClean="0"/>
              <a:t>Control, command block, status and error</a:t>
            </a:r>
          </a:p>
          <a:p>
            <a:pPr lvl="1"/>
            <a:r>
              <a:rPr lang="en-US" dirty="0" smtClean="0"/>
              <a:t>Memory mapped IO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in </a:t>
            </a:r>
            <a:r>
              <a:rPr lang="en-US" dirty="0" smtClean="0"/>
              <a:t>and </a:t>
            </a:r>
            <a:r>
              <a:rPr lang="en-US" dirty="0" smtClean="0">
                <a:latin typeface="Courier"/>
                <a:cs typeface="Courier"/>
              </a:rPr>
              <a:t>out</a:t>
            </a:r>
            <a:r>
              <a:rPr lang="en-US" dirty="0" smtClean="0"/>
              <a:t> I/O instruction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5799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Control Register:</a:t>
            </a:r>
          </a:p>
          <a:p>
            <a:pPr marL="0" indent="0" algn="ctr">
              <a:buNone/>
            </a:pPr>
            <a:r>
              <a:rPr lang="en-US" sz="1600" dirty="0"/>
              <a:t>Address 0x3F6 = 0x80 (0000 1RE0): R=reset, E=0 means "enable </a:t>
            </a:r>
            <a:r>
              <a:rPr lang="en-US" sz="1600" dirty="0" smtClean="0"/>
              <a:t>interrupt”</a:t>
            </a:r>
          </a:p>
          <a:p>
            <a:pPr marL="0" indent="0" algn="ctr">
              <a:buNone/>
            </a:pPr>
            <a:endParaRPr lang="en-US" sz="1600" dirty="0"/>
          </a:p>
          <a:p>
            <a:r>
              <a:rPr lang="en-US" sz="1600" dirty="0"/>
              <a:t>Command Block Registers:</a:t>
            </a:r>
          </a:p>
          <a:p>
            <a:pPr marL="800100" lvl="2" indent="0">
              <a:buNone/>
            </a:pPr>
            <a:r>
              <a:rPr lang="en-US" dirty="0"/>
              <a:t>Address 0x1F0 = Data Port</a:t>
            </a:r>
          </a:p>
          <a:p>
            <a:pPr marL="800100" lvl="2" indent="0">
              <a:buNone/>
            </a:pPr>
            <a:r>
              <a:rPr lang="en-US" dirty="0"/>
              <a:t>Address 0x1F1 = Error</a:t>
            </a:r>
          </a:p>
          <a:p>
            <a:pPr marL="800100" lvl="2" indent="0">
              <a:buNone/>
            </a:pPr>
            <a:r>
              <a:rPr lang="en-US" dirty="0"/>
              <a:t>Address 0x1F2 = Sector Count</a:t>
            </a:r>
          </a:p>
          <a:p>
            <a:pPr marL="800100" lvl="2" indent="0">
              <a:buNone/>
            </a:pPr>
            <a:r>
              <a:rPr lang="en-US" dirty="0"/>
              <a:t>Address 0x1F3 = LBA low byte</a:t>
            </a:r>
          </a:p>
          <a:p>
            <a:pPr marL="800100" lvl="2" indent="0">
              <a:buNone/>
            </a:pPr>
            <a:r>
              <a:rPr lang="en-US" dirty="0"/>
              <a:t>Address 0x1F4 = LBA mid byte</a:t>
            </a:r>
          </a:p>
          <a:p>
            <a:pPr marL="800100" lvl="2" indent="0">
              <a:buNone/>
            </a:pPr>
            <a:r>
              <a:rPr lang="en-US" dirty="0"/>
              <a:t>Address 0x1F5 = LBA hi byte</a:t>
            </a:r>
          </a:p>
          <a:p>
            <a:pPr marL="800100" lvl="2" indent="0">
              <a:buNone/>
            </a:pPr>
            <a:r>
              <a:rPr lang="en-US" dirty="0"/>
              <a:t>Address 0x1F6 = 1B1D TOP4LBA: B=LBA, D=drive</a:t>
            </a:r>
          </a:p>
          <a:p>
            <a:pPr marL="800100" lvl="2" indent="0">
              <a:buNone/>
            </a:pPr>
            <a:r>
              <a:rPr lang="en-US" dirty="0"/>
              <a:t>Address 0x1F7 = Command/</a:t>
            </a:r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978612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Status </a:t>
            </a:r>
            <a:r>
              <a:rPr lang="en-US" sz="1400" dirty="0"/>
              <a:t>Register (Address 0x1F7):</a:t>
            </a:r>
          </a:p>
          <a:p>
            <a:pPr marL="400050" lvl="1" indent="0">
              <a:buNone/>
            </a:pPr>
            <a:r>
              <a:rPr lang="is-IS" sz="1600" dirty="0"/>
              <a:t>7 </a:t>
            </a:r>
            <a:r>
              <a:rPr lang="is-IS" sz="1600" dirty="0" smtClean="0"/>
              <a:t>	6 	5 	4 	3 	2 	1 	0</a:t>
            </a:r>
            <a:endParaRPr lang="is-IS" sz="1600" dirty="0"/>
          </a:p>
          <a:p>
            <a:pPr marL="400050" lvl="1" indent="0">
              <a:buNone/>
            </a:pPr>
            <a:r>
              <a:rPr lang="de-DE" sz="1600" dirty="0"/>
              <a:t>BUSY READY </a:t>
            </a:r>
            <a:r>
              <a:rPr lang="de-DE" sz="1600" dirty="0" smtClean="0"/>
              <a:t>	FAULT 	SEEK 	DRQ 	CORR 	IDDEX 	ERROR</a:t>
            </a:r>
            <a:endParaRPr lang="de-DE" sz="1600" dirty="0"/>
          </a:p>
          <a:p>
            <a:r>
              <a:rPr lang="en-US" sz="1400" dirty="0"/>
              <a:t>Error Register (Address 0x1F1): (check when Status ERROR==1)</a:t>
            </a:r>
          </a:p>
          <a:p>
            <a:pPr marL="400050" lvl="1" indent="0">
              <a:buNone/>
            </a:pPr>
            <a:r>
              <a:rPr lang="is-IS" sz="1600" dirty="0"/>
              <a:t>7 </a:t>
            </a:r>
            <a:r>
              <a:rPr lang="is-IS" sz="1600" dirty="0" smtClean="0"/>
              <a:t>	6 	5 	4 	3 	2 	1 	0</a:t>
            </a:r>
            <a:endParaRPr lang="is-IS" sz="1600" dirty="0"/>
          </a:p>
          <a:p>
            <a:pPr marL="400050" lvl="1" indent="0">
              <a:buNone/>
            </a:pPr>
            <a:r>
              <a:rPr lang="en-US" sz="1600" dirty="0"/>
              <a:t>BBK </a:t>
            </a:r>
            <a:r>
              <a:rPr lang="en-US" sz="1600" dirty="0" smtClean="0"/>
              <a:t>	UNC 	MC 	IDNF 	MCR 	ABRT 	T0NF 	AMNF</a:t>
            </a:r>
            <a:endParaRPr lang="en-US" sz="1200" dirty="0"/>
          </a:p>
          <a:p>
            <a:pPr lvl="1"/>
            <a:r>
              <a:rPr lang="is-IS" sz="1400" dirty="0"/>
              <a:t>BBK = Bad Block</a:t>
            </a:r>
          </a:p>
          <a:p>
            <a:pPr lvl="1"/>
            <a:r>
              <a:rPr lang="es-ES_tradnl" sz="1400" dirty="0"/>
              <a:t>UNC = </a:t>
            </a:r>
            <a:r>
              <a:rPr lang="es-ES_tradnl" sz="1400" dirty="0" err="1"/>
              <a:t>Uncorrectable</a:t>
            </a:r>
            <a:r>
              <a:rPr lang="es-ES_tradnl" sz="1400" dirty="0"/>
              <a:t> data error</a:t>
            </a:r>
          </a:p>
          <a:p>
            <a:pPr lvl="1"/>
            <a:r>
              <a:rPr lang="nl-NL" sz="1400" dirty="0"/>
              <a:t>MC = Media </a:t>
            </a:r>
            <a:r>
              <a:rPr lang="nl-NL" sz="1400" dirty="0" err="1"/>
              <a:t>Changed</a:t>
            </a:r>
            <a:endParaRPr lang="nl-NL" sz="1400" dirty="0"/>
          </a:p>
          <a:p>
            <a:pPr lvl="1"/>
            <a:r>
              <a:rPr lang="en-US" sz="1400" dirty="0"/>
              <a:t>IDNF = ID mark Not Found</a:t>
            </a:r>
          </a:p>
          <a:p>
            <a:pPr lvl="1"/>
            <a:r>
              <a:rPr lang="it-IT" sz="1400" dirty="0"/>
              <a:t>MCR = Media </a:t>
            </a:r>
            <a:r>
              <a:rPr lang="it-IT" sz="1400" dirty="0" err="1"/>
              <a:t>Change</a:t>
            </a:r>
            <a:r>
              <a:rPr lang="it-IT" sz="1400" dirty="0"/>
              <a:t> </a:t>
            </a:r>
            <a:r>
              <a:rPr lang="it-IT" sz="1400" dirty="0" err="1"/>
              <a:t>Requested</a:t>
            </a:r>
            <a:endParaRPr lang="it-IT" sz="1400" dirty="0"/>
          </a:p>
          <a:p>
            <a:pPr lvl="1"/>
            <a:r>
              <a:rPr lang="en-US" sz="1400" dirty="0"/>
              <a:t>ABRT = Command aborted</a:t>
            </a:r>
          </a:p>
          <a:p>
            <a:pPr lvl="1"/>
            <a:r>
              <a:rPr lang="en-US" sz="1400" dirty="0"/>
              <a:t>T0NF = Track 0 Not Found</a:t>
            </a:r>
          </a:p>
          <a:p>
            <a:pPr lvl="1"/>
            <a:r>
              <a:rPr lang="en-US" sz="1400" dirty="0"/>
              <a:t>AMNF = Address Mark Not Found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60902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I/O Devices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 smtClean="0"/>
              <a:t>I/O is </a:t>
            </a:r>
            <a:r>
              <a:rPr lang="en-US" altLang="ko-KR" b="1" dirty="0" smtClean="0"/>
              <a:t>critical</a:t>
            </a:r>
            <a:r>
              <a:rPr lang="en-US" altLang="ko-KR" dirty="0" smtClean="0"/>
              <a:t> to computer system to </a:t>
            </a:r>
            <a:r>
              <a:rPr lang="en-US" altLang="ko-KR" b="1" dirty="0" smtClean="0"/>
              <a:t>interact with systems.</a:t>
            </a:r>
          </a:p>
          <a:p>
            <a:r>
              <a:rPr lang="en-US" altLang="ko-KR" dirty="0" smtClean="0"/>
              <a:t>Issue :</a:t>
            </a:r>
          </a:p>
          <a:p>
            <a:pPr lvl="1"/>
            <a:r>
              <a:rPr lang="en-US" altLang="ko-KR" dirty="0" smtClean="0"/>
              <a:t>How should I/O be integrated into systems? </a:t>
            </a:r>
          </a:p>
          <a:p>
            <a:pPr lvl="1"/>
            <a:r>
              <a:rPr lang="en-US" altLang="ko-KR" dirty="0" smtClean="0"/>
              <a:t>What are the general mechanisms? </a:t>
            </a:r>
          </a:p>
          <a:p>
            <a:pPr lvl="1"/>
            <a:r>
              <a:rPr lang="en-US" altLang="ko-KR" dirty="0" smtClean="0"/>
              <a:t>How can we make the efficiently?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34555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/>
              <a:t>Wait for drive to be ready</a:t>
            </a:r>
            <a:r>
              <a:rPr lang="en-US" sz="1600" dirty="0"/>
              <a:t>. Read Status Register (0x1F7) until </a:t>
            </a:r>
            <a:r>
              <a:rPr lang="en-US" sz="1600" dirty="0" smtClean="0"/>
              <a:t>drive is </a:t>
            </a:r>
            <a:r>
              <a:rPr lang="en-US" sz="1600" dirty="0"/>
              <a:t>not busy and READY.</a:t>
            </a:r>
          </a:p>
          <a:p>
            <a:r>
              <a:rPr lang="en-US" sz="1600" dirty="0" smtClean="0"/>
              <a:t> </a:t>
            </a:r>
            <a:r>
              <a:rPr lang="en-US" sz="1600" b="1" dirty="0"/>
              <a:t>Write parameters to command registers</a:t>
            </a:r>
            <a:r>
              <a:rPr lang="en-US" sz="1600" dirty="0"/>
              <a:t>. Write the sector count</a:t>
            </a:r>
            <a:r>
              <a:rPr lang="en-US" sz="1600" dirty="0" smtClean="0"/>
              <a:t>, logical </a:t>
            </a:r>
            <a:r>
              <a:rPr lang="en-US" sz="1600" dirty="0"/>
              <a:t>block address (LBA) of the sectors to be accessed, and </a:t>
            </a:r>
            <a:r>
              <a:rPr lang="en-US" sz="1600" dirty="0" smtClean="0"/>
              <a:t>drive number </a:t>
            </a:r>
            <a:r>
              <a:rPr lang="en-US" sz="1600" dirty="0"/>
              <a:t>(master=0x00 or slave=0x10, as IDE permits just two drives</a:t>
            </a:r>
            <a:r>
              <a:rPr lang="en-US" sz="1600" dirty="0" smtClean="0"/>
              <a:t>) to </a:t>
            </a:r>
            <a:r>
              <a:rPr lang="en-US" sz="1600" dirty="0"/>
              <a:t>command registers (0x1F2-0x1F6).</a:t>
            </a:r>
          </a:p>
          <a:p>
            <a:r>
              <a:rPr lang="en-US" sz="1600" b="1" dirty="0" smtClean="0"/>
              <a:t>Start </a:t>
            </a:r>
            <a:r>
              <a:rPr lang="en-US" sz="1600" b="1" dirty="0"/>
              <a:t>the I/O</a:t>
            </a:r>
            <a:r>
              <a:rPr lang="en-US" sz="1600" dirty="0"/>
              <a:t>. by issuing read/write to command register. </a:t>
            </a:r>
            <a:r>
              <a:rPr lang="en-US" sz="1600" dirty="0" smtClean="0"/>
              <a:t>Write READ</a:t>
            </a:r>
            <a:r>
              <a:rPr lang="en-US" sz="1600" dirty="0"/>
              <a:t>—WRITE command to command register (0x1F7).</a:t>
            </a:r>
          </a:p>
          <a:p>
            <a:r>
              <a:rPr lang="en-US" sz="1600" b="1" dirty="0" smtClean="0"/>
              <a:t>Data </a:t>
            </a:r>
            <a:r>
              <a:rPr lang="en-US" sz="1600" b="1" dirty="0"/>
              <a:t>transfer (for writes)</a:t>
            </a:r>
            <a:r>
              <a:rPr lang="en-US" sz="1600" dirty="0"/>
              <a:t>: Wait until drive status is READY </a:t>
            </a:r>
            <a:r>
              <a:rPr lang="en-US" sz="1600" dirty="0" smtClean="0"/>
              <a:t>and DRQ </a:t>
            </a:r>
            <a:r>
              <a:rPr lang="en-US" sz="1600" dirty="0"/>
              <a:t>(drive request for data); write data to data port.</a:t>
            </a:r>
          </a:p>
          <a:p>
            <a:r>
              <a:rPr lang="en-US" sz="1600" b="1" dirty="0" smtClean="0"/>
              <a:t>Handle </a:t>
            </a:r>
            <a:r>
              <a:rPr lang="en-US" sz="1600" b="1" dirty="0"/>
              <a:t>interrupts</a:t>
            </a:r>
            <a:r>
              <a:rPr lang="en-US" sz="1600" dirty="0"/>
              <a:t>. In the simplest case, handle an interrupt </a:t>
            </a:r>
            <a:r>
              <a:rPr lang="en-US" sz="1600" dirty="0" smtClean="0"/>
              <a:t>for each </a:t>
            </a:r>
            <a:r>
              <a:rPr lang="en-US" sz="1600" dirty="0"/>
              <a:t>sector transferred; more complex approaches allow </a:t>
            </a:r>
            <a:r>
              <a:rPr lang="en-US" sz="1600" dirty="0" smtClean="0"/>
              <a:t>batching and </a:t>
            </a:r>
            <a:r>
              <a:rPr lang="en-US" sz="1600" dirty="0"/>
              <a:t>thus one final interrupt when the entire transfer is complete.</a:t>
            </a:r>
          </a:p>
          <a:p>
            <a:r>
              <a:rPr lang="en-US" sz="1600" dirty="0" smtClean="0"/>
              <a:t>Error </a:t>
            </a:r>
            <a:r>
              <a:rPr lang="en-US" sz="1600" dirty="0"/>
              <a:t>handling. After each operation, read the status register. If </a:t>
            </a:r>
            <a:r>
              <a:rPr lang="en-US" sz="1600" dirty="0" smtClean="0"/>
              <a:t>the ERROR </a:t>
            </a:r>
            <a:r>
              <a:rPr lang="en-US" sz="1600" dirty="0"/>
              <a:t>bit is on, read the error register for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854429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static 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ide_wait_ready</a:t>
            </a:r>
            <a:r>
              <a:rPr lang="en-US" sz="1600" dirty="0">
                <a:latin typeface="Courier"/>
                <a:cs typeface="Courier"/>
              </a:rPr>
              <a:t>() {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	while </a:t>
            </a:r>
            <a:r>
              <a:rPr lang="en-US" sz="1600" dirty="0">
                <a:latin typeface="Courier"/>
                <a:cs typeface="Courier"/>
              </a:rPr>
              <a:t>(((</a:t>
            </a:r>
            <a:r>
              <a:rPr lang="en-US" sz="1600" dirty="0" err="1">
                <a:latin typeface="Courier"/>
                <a:cs typeface="Courier"/>
              </a:rPr>
              <a:t>int</a:t>
            </a:r>
            <a:r>
              <a:rPr lang="en-US" sz="1600" dirty="0">
                <a:latin typeface="Courier"/>
                <a:cs typeface="Courier"/>
              </a:rPr>
              <a:t> r = </a:t>
            </a:r>
            <a:r>
              <a:rPr lang="en-US" sz="1600" dirty="0" err="1">
                <a:latin typeface="Courier"/>
                <a:cs typeface="Courier"/>
              </a:rPr>
              <a:t>inb</a:t>
            </a:r>
            <a:r>
              <a:rPr lang="en-US" sz="1600" dirty="0">
                <a:latin typeface="Courier"/>
                <a:cs typeface="Courier"/>
              </a:rPr>
              <a:t>(0x1f7)) &amp; IDE_BSY) || </a:t>
            </a:r>
            <a:endParaRPr lang="en-US" sz="1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  	!</a:t>
            </a:r>
            <a:r>
              <a:rPr lang="en-US" sz="1600" dirty="0">
                <a:latin typeface="Courier"/>
                <a:cs typeface="Courier"/>
              </a:rPr>
              <a:t>(r &amp; IDE_DRDY))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	; </a:t>
            </a:r>
            <a:r>
              <a:rPr lang="en-US" sz="1600" dirty="0">
                <a:latin typeface="Courier"/>
                <a:cs typeface="Courier"/>
              </a:rPr>
              <a:t>// loop until drive isn’t busy</a:t>
            </a:r>
          </a:p>
          <a:p>
            <a:pPr marL="0" indent="0">
              <a:buNone/>
            </a:pPr>
            <a:r>
              <a:rPr lang="en-US" sz="1600" dirty="0" smtClean="0">
                <a:latin typeface="Courier"/>
                <a:cs typeface="Courier"/>
              </a:rPr>
              <a:t>}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305377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6812" cy="5501258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static </a:t>
            </a:r>
            <a:r>
              <a:rPr lang="en-US" sz="1400" dirty="0"/>
              <a:t>void </a:t>
            </a:r>
            <a:r>
              <a:rPr lang="en-US" sz="1400" dirty="0" err="1"/>
              <a:t>ide_start_request</a:t>
            </a:r>
            <a:r>
              <a:rPr lang="en-US" sz="1400" dirty="0"/>
              <a:t>(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buf</a:t>
            </a:r>
            <a:r>
              <a:rPr lang="en-US" sz="1400" dirty="0"/>
              <a:t> *b) {</a:t>
            </a:r>
          </a:p>
          <a:p>
            <a:pPr marL="400050" lvl="1" indent="0">
              <a:buNone/>
            </a:pPr>
            <a:r>
              <a:rPr lang="en-US" sz="1400" dirty="0" err="1" smtClean="0"/>
              <a:t>ide_wait_ready</a:t>
            </a:r>
            <a:r>
              <a:rPr lang="en-US" sz="1400" dirty="0"/>
              <a:t>();</a:t>
            </a:r>
          </a:p>
          <a:p>
            <a:pPr marL="400050" lvl="1" indent="0">
              <a:buNone/>
            </a:pPr>
            <a:r>
              <a:rPr lang="en-US" sz="1400" dirty="0" err="1"/>
              <a:t>outb</a:t>
            </a:r>
            <a:r>
              <a:rPr lang="en-US" sz="1400" dirty="0"/>
              <a:t>(0x3f6, 0); // generate interrupt</a:t>
            </a:r>
          </a:p>
          <a:p>
            <a:pPr marL="400050" lvl="1" indent="0">
              <a:buNone/>
            </a:pPr>
            <a:r>
              <a:rPr lang="en-US" sz="1400" dirty="0" err="1"/>
              <a:t>outb</a:t>
            </a:r>
            <a:r>
              <a:rPr lang="en-US" sz="1400" dirty="0"/>
              <a:t>(0x1f2, 1); // how many sectors?</a:t>
            </a:r>
          </a:p>
          <a:p>
            <a:pPr marL="400050" lvl="1" indent="0">
              <a:buNone/>
            </a:pPr>
            <a:r>
              <a:rPr lang="en-US" sz="1400" dirty="0" err="1"/>
              <a:t>outb</a:t>
            </a:r>
            <a:r>
              <a:rPr lang="en-US" sz="1400" dirty="0"/>
              <a:t>(0x1f3, b-&gt;sector &amp; 0xff); // LBA goes here ...</a:t>
            </a:r>
          </a:p>
          <a:p>
            <a:pPr marL="400050" lvl="1" indent="0">
              <a:buNone/>
            </a:pPr>
            <a:r>
              <a:rPr lang="en-US" sz="1400" dirty="0" err="1"/>
              <a:t>outb</a:t>
            </a:r>
            <a:r>
              <a:rPr lang="en-US" sz="1400" dirty="0"/>
              <a:t>(0x1f4, (b-&gt;sector &gt;&gt; 8) &amp; 0xff); // ... and here</a:t>
            </a:r>
          </a:p>
          <a:p>
            <a:pPr marL="400050" lvl="1" indent="0">
              <a:buNone/>
            </a:pPr>
            <a:r>
              <a:rPr lang="en-US" sz="1400" dirty="0" err="1"/>
              <a:t>outb</a:t>
            </a:r>
            <a:r>
              <a:rPr lang="en-US" sz="1400" dirty="0"/>
              <a:t>(0x1f5, (b-&gt;sector &gt;&gt; 16) &amp; 0xff); // ... and here!</a:t>
            </a:r>
          </a:p>
          <a:p>
            <a:pPr marL="400050" lvl="1" indent="0">
              <a:buNone/>
            </a:pPr>
            <a:r>
              <a:rPr lang="hr-HR" sz="1400" dirty="0"/>
              <a:t>outb(0x1f6, 0xe0 | ((b-&gt;dev&amp;1)&lt;&lt;4) | ((b-&gt;sector&gt;&gt;24)&amp;0x0f));</a:t>
            </a:r>
          </a:p>
          <a:p>
            <a:pPr marL="400050" lvl="1" indent="0">
              <a:buNone/>
            </a:pPr>
            <a:r>
              <a:rPr lang="en-US" sz="1400" dirty="0"/>
              <a:t>if(b-&gt;flags &amp; B_DIRTY){</a:t>
            </a:r>
          </a:p>
          <a:p>
            <a:pPr marL="800100" lvl="2" indent="0">
              <a:buNone/>
            </a:pPr>
            <a:r>
              <a:rPr lang="en-US" sz="1400" dirty="0" err="1"/>
              <a:t>outb</a:t>
            </a:r>
            <a:r>
              <a:rPr lang="en-US" sz="1400" dirty="0"/>
              <a:t>(0x1f7, IDE_CMD_WRITE); // this is a WRITE</a:t>
            </a:r>
          </a:p>
          <a:p>
            <a:pPr marL="800100" lvl="2" indent="0">
              <a:buNone/>
            </a:pPr>
            <a:r>
              <a:rPr lang="en-US" sz="1400" dirty="0" err="1"/>
              <a:t>outsl</a:t>
            </a:r>
            <a:r>
              <a:rPr lang="en-US" sz="1400" dirty="0"/>
              <a:t>(0x1f0, b-&gt;data, 512/4); // transfer data too!</a:t>
            </a:r>
          </a:p>
          <a:p>
            <a:pPr marL="400050" lvl="1" indent="0">
              <a:buNone/>
            </a:pPr>
            <a:r>
              <a:rPr lang="en-US" sz="1400" dirty="0"/>
              <a:t>} else {</a:t>
            </a:r>
          </a:p>
          <a:p>
            <a:pPr marL="800100" lvl="2" indent="0">
              <a:buNone/>
            </a:pPr>
            <a:r>
              <a:rPr lang="en-US" sz="1400" dirty="0" err="1"/>
              <a:t>outb</a:t>
            </a:r>
            <a:r>
              <a:rPr lang="en-US" sz="1400" dirty="0"/>
              <a:t>(0x1f7, IDE_CMD_READ); // this is a READ (no data)</a:t>
            </a:r>
          </a:p>
          <a:p>
            <a:pPr marL="400050" lvl="1" indent="0">
              <a:buNone/>
            </a:pPr>
            <a:r>
              <a:rPr lang="en-US" sz="1400" dirty="0"/>
              <a:t>}</a:t>
            </a:r>
          </a:p>
          <a:p>
            <a:pPr marL="0" indent="0">
              <a:buNone/>
            </a:pPr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8187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6812" cy="550125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void </a:t>
            </a:r>
            <a:r>
              <a:rPr lang="en-US" sz="1800" dirty="0" err="1"/>
              <a:t>ide_rw</a:t>
            </a:r>
            <a:r>
              <a:rPr lang="en-US" sz="1800" dirty="0"/>
              <a:t>(</a:t>
            </a:r>
            <a:r>
              <a:rPr lang="en-US" sz="1800" dirty="0" err="1"/>
              <a:t>struct</a:t>
            </a:r>
            <a:r>
              <a:rPr lang="en-US" sz="1800" dirty="0"/>
              <a:t> </a:t>
            </a:r>
            <a:r>
              <a:rPr lang="en-US" sz="1800" dirty="0" err="1"/>
              <a:t>buf</a:t>
            </a:r>
            <a:r>
              <a:rPr lang="en-US" sz="1800" dirty="0"/>
              <a:t> *b) {</a:t>
            </a:r>
          </a:p>
          <a:p>
            <a:pPr marL="0" indent="0">
              <a:buNone/>
            </a:pPr>
            <a:r>
              <a:rPr lang="en-US" sz="1800" dirty="0" smtClean="0"/>
              <a:t>   acquire</a:t>
            </a:r>
            <a:r>
              <a:rPr lang="en-US" sz="1800" dirty="0"/>
              <a:t>(&amp;</a:t>
            </a:r>
            <a:r>
              <a:rPr lang="en-US" sz="1800" dirty="0" err="1"/>
              <a:t>ide_lock</a:t>
            </a:r>
            <a:r>
              <a:rPr lang="en-US" sz="1800" dirty="0"/>
              <a:t>);</a:t>
            </a:r>
          </a:p>
          <a:p>
            <a:pPr marL="0" indent="0">
              <a:buNone/>
            </a:pPr>
            <a:r>
              <a:rPr lang="en-US" sz="1800" dirty="0" smtClean="0"/>
              <a:t>   for </a:t>
            </a:r>
            <a:r>
              <a:rPr lang="en-US" sz="1800" dirty="0"/>
              <a:t>(</a:t>
            </a:r>
            <a:r>
              <a:rPr lang="en-US" sz="1800" dirty="0" err="1"/>
              <a:t>struct</a:t>
            </a:r>
            <a:r>
              <a:rPr lang="en-US" sz="1800" dirty="0"/>
              <a:t> </a:t>
            </a:r>
            <a:r>
              <a:rPr lang="en-US" sz="1800" dirty="0" err="1"/>
              <a:t>buf</a:t>
            </a:r>
            <a:r>
              <a:rPr lang="en-US" sz="1800" dirty="0"/>
              <a:t> **</a:t>
            </a:r>
            <a:r>
              <a:rPr lang="en-US" sz="1800" dirty="0" err="1"/>
              <a:t>pp</a:t>
            </a:r>
            <a:r>
              <a:rPr lang="en-US" sz="1800" dirty="0"/>
              <a:t> = &amp;</a:t>
            </a:r>
            <a:r>
              <a:rPr lang="en-US" sz="1800" dirty="0" err="1"/>
              <a:t>ide_queue</a:t>
            </a:r>
            <a:r>
              <a:rPr lang="en-US" sz="1800" dirty="0"/>
              <a:t>; *</a:t>
            </a:r>
            <a:r>
              <a:rPr lang="en-US" sz="1800" dirty="0" err="1"/>
              <a:t>pp</a:t>
            </a:r>
            <a:r>
              <a:rPr lang="en-US" sz="1800" dirty="0"/>
              <a:t>; </a:t>
            </a:r>
            <a:r>
              <a:rPr lang="en-US" sz="1800" dirty="0" err="1"/>
              <a:t>pp</a:t>
            </a:r>
            <a:r>
              <a:rPr lang="en-US" sz="1800" dirty="0"/>
              <a:t>=&amp;(*</a:t>
            </a:r>
            <a:r>
              <a:rPr lang="en-US" sz="1800" dirty="0" err="1"/>
              <a:t>pp</a:t>
            </a:r>
            <a:r>
              <a:rPr lang="en-US" sz="1800" dirty="0"/>
              <a:t>)-&gt;</a:t>
            </a:r>
            <a:r>
              <a:rPr lang="en-US" sz="1800" dirty="0" err="1"/>
              <a:t>qnext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 smtClean="0"/>
              <a:t>   ; </a:t>
            </a:r>
            <a:r>
              <a:rPr lang="en-US" sz="1800" dirty="0"/>
              <a:t>// walk queue</a:t>
            </a:r>
          </a:p>
          <a:p>
            <a:pPr marL="0" indent="0">
              <a:buNone/>
            </a:pPr>
            <a:r>
              <a:rPr lang="en-US" sz="1800" dirty="0" smtClean="0"/>
              <a:t>   *</a:t>
            </a:r>
            <a:r>
              <a:rPr lang="en-US" sz="1800" dirty="0" err="1"/>
              <a:t>pp</a:t>
            </a:r>
            <a:r>
              <a:rPr lang="en-US" sz="1800" dirty="0"/>
              <a:t> = b; // add request to end</a:t>
            </a:r>
          </a:p>
          <a:p>
            <a:pPr marL="0" indent="0">
              <a:buNone/>
            </a:pPr>
            <a:r>
              <a:rPr lang="en-US" sz="1800" dirty="0" smtClean="0"/>
              <a:t>   if </a:t>
            </a:r>
            <a:r>
              <a:rPr lang="en-US" sz="1800" dirty="0"/>
              <a:t>(</a:t>
            </a:r>
            <a:r>
              <a:rPr lang="en-US" sz="1800" dirty="0" err="1"/>
              <a:t>ide_queue</a:t>
            </a:r>
            <a:r>
              <a:rPr lang="en-US" sz="1800" dirty="0"/>
              <a:t> == b) // if q is empty</a:t>
            </a:r>
          </a:p>
          <a:p>
            <a:pPr marL="0" indent="0">
              <a:buNone/>
            </a:pPr>
            <a:r>
              <a:rPr lang="en-US" sz="1800" dirty="0" smtClean="0"/>
              <a:t>      </a:t>
            </a:r>
            <a:r>
              <a:rPr lang="en-US" sz="1800" dirty="0" err="1" smtClean="0"/>
              <a:t>ide_start_request</a:t>
            </a:r>
            <a:r>
              <a:rPr lang="en-US" sz="1800" dirty="0"/>
              <a:t>(b); // send </a:t>
            </a:r>
            <a:r>
              <a:rPr lang="en-US" sz="1800" dirty="0" err="1"/>
              <a:t>req</a:t>
            </a:r>
            <a:r>
              <a:rPr lang="en-US" sz="1800" dirty="0"/>
              <a:t> to disk</a:t>
            </a:r>
          </a:p>
          <a:p>
            <a:pPr marL="0" indent="0">
              <a:buNone/>
            </a:pPr>
            <a:r>
              <a:rPr lang="en-US" sz="1800" dirty="0" smtClean="0"/>
              <a:t>   while </a:t>
            </a:r>
            <a:r>
              <a:rPr lang="en-US" sz="1800" dirty="0"/>
              <a:t>((b-&gt;flags &amp; (B_VALID|B_DIRTY)) != B_VALID)</a:t>
            </a:r>
          </a:p>
          <a:p>
            <a:pPr marL="0" indent="0">
              <a:buNone/>
            </a:pPr>
            <a:r>
              <a:rPr lang="en-US" sz="1800" dirty="0" smtClean="0"/>
              <a:t>      sleep</a:t>
            </a:r>
            <a:r>
              <a:rPr lang="en-US" sz="1800" dirty="0"/>
              <a:t>(b, &amp;</a:t>
            </a:r>
            <a:r>
              <a:rPr lang="en-US" sz="1800" dirty="0" err="1"/>
              <a:t>ide_lock</a:t>
            </a:r>
            <a:r>
              <a:rPr lang="en-US" sz="1800" dirty="0"/>
              <a:t>); // wait for completion</a:t>
            </a:r>
          </a:p>
          <a:p>
            <a:pPr marL="0" indent="0">
              <a:buNone/>
            </a:pPr>
            <a:r>
              <a:rPr lang="en-US" sz="1800" dirty="0" smtClean="0"/>
              <a:t>   release</a:t>
            </a:r>
            <a:r>
              <a:rPr lang="en-US" sz="1800" dirty="0"/>
              <a:t>(&amp;</a:t>
            </a:r>
            <a:r>
              <a:rPr lang="en-US" sz="1800" dirty="0" err="1"/>
              <a:t>ide_lock</a:t>
            </a:r>
            <a:r>
              <a:rPr lang="en-US" sz="1800" dirty="0"/>
              <a:t>);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8187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void </a:t>
            </a:r>
            <a:r>
              <a:rPr lang="en-US" sz="1800" dirty="0" err="1">
                <a:latin typeface="Courier"/>
                <a:cs typeface="Courier"/>
              </a:rPr>
              <a:t>ide_intr</a:t>
            </a:r>
            <a:r>
              <a:rPr lang="en-US" sz="1800" dirty="0">
                <a:latin typeface="Courier"/>
                <a:cs typeface="Courier"/>
              </a:rPr>
              <a:t>() {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struct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buf</a:t>
            </a:r>
            <a:r>
              <a:rPr lang="en-US" sz="1800" dirty="0">
                <a:latin typeface="Courier"/>
                <a:cs typeface="Courier"/>
              </a:rPr>
              <a:t> *b;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acquire</a:t>
            </a:r>
            <a:r>
              <a:rPr lang="en-US" sz="1800" dirty="0">
                <a:latin typeface="Courier"/>
                <a:cs typeface="Courier"/>
              </a:rPr>
              <a:t>(&amp;</a:t>
            </a:r>
            <a:r>
              <a:rPr lang="en-US" sz="1800" dirty="0" err="1">
                <a:latin typeface="Courier"/>
                <a:cs typeface="Courier"/>
              </a:rPr>
              <a:t>ide_lock</a:t>
            </a:r>
            <a:r>
              <a:rPr lang="en-US" sz="1800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if </a:t>
            </a:r>
            <a:r>
              <a:rPr lang="en-US" sz="1800" dirty="0">
                <a:latin typeface="Courier"/>
                <a:cs typeface="Courier"/>
              </a:rPr>
              <a:t>(!(b-&gt;flags &amp; B_DIRTY) &amp;&amp; </a:t>
            </a:r>
            <a:r>
              <a:rPr lang="en-US" sz="1800" dirty="0" err="1">
                <a:latin typeface="Courier"/>
                <a:cs typeface="Courier"/>
              </a:rPr>
              <a:t>ide_wait_ready</a:t>
            </a:r>
            <a:r>
              <a:rPr lang="en-US" sz="1800" dirty="0">
                <a:latin typeface="Courier"/>
                <a:cs typeface="Courier"/>
              </a:rPr>
              <a:t>(1) &gt;= 0)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 err="1" smtClean="0">
                <a:latin typeface="Courier"/>
                <a:cs typeface="Courier"/>
              </a:rPr>
              <a:t>insl</a:t>
            </a:r>
            <a:r>
              <a:rPr lang="en-US" sz="1800" dirty="0">
                <a:latin typeface="Courier"/>
                <a:cs typeface="Courier"/>
              </a:rPr>
              <a:t>(0x1f0, b-&gt;data, 512/4); // if READ: get data</a:t>
            </a:r>
          </a:p>
          <a:p>
            <a:pPr marL="0" indent="0">
              <a:buNone/>
            </a:pPr>
            <a:r>
              <a:rPr lang="es-ES_tradnl" sz="1800" dirty="0" smtClean="0">
                <a:latin typeface="Courier"/>
                <a:cs typeface="Courier"/>
              </a:rPr>
              <a:t>   b</a:t>
            </a:r>
            <a:r>
              <a:rPr lang="es-ES_tradnl" sz="1800" dirty="0">
                <a:latin typeface="Courier"/>
                <a:cs typeface="Courier"/>
              </a:rPr>
              <a:t>-&gt;</a:t>
            </a:r>
            <a:r>
              <a:rPr lang="es-ES_tradnl" sz="1800" dirty="0" err="1">
                <a:latin typeface="Courier"/>
                <a:cs typeface="Courier"/>
              </a:rPr>
              <a:t>flags</a:t>
            </a:r>
            <a:r>
              <a:rPr lang="es-ES_tradnl" sz="1800" dirty="0">
                <a:latin typeface="Courier"/>
                <a:cs typeface="Courier"/>
              </a:rPr>
              <a:t> |= B_VALID;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b</a:t>
            </a:r>
            <a:r>
              <a:rPr lang="en-US" sz="1800" dirty="0">
                <a:latin typeface="Courier"/>
                <a:cs typeface="Courier"/>
              </a:rPr>
              <a:t>-&gt;flags &amp;= ˜B_DIRTY;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wakeup</a:t>
            </a:r>
            <a:r>
              <a:rPr lang="en-US" sz="1800" dirty="0">
                <a:latin typeface="Courier"/>
                <a:cs typeface="Courier"/>
              </a:rPr>
              <a:t>(b); // wake waiting process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if </a:t>
            </a:r>
            <a:r>
              <a:rPr lang="en-US" sz="1800" dirty="0">
                <a:latin typeface="Courier"/>
                <a:cs typeface="Courier"/>
              </a:rPr>
              <a:t>((</a:t>
            </a:r>
            <a:r>
              <a:rPr lang="en-US" sz="1800" dirty="0" err="1">
                <a:latin typeface="Courier"/>
                <a:cs typeface="Courier"/>
              </a:rPr>
              <a:t>ide_queue</a:t>
            </a:r>
            <a:r>
              <a:rPr lang="en-US" sz="1800" dirty="0">
                <a:latin typeface="Courier"/>
                <a:cs typeface="Courier"/>
              </a:rPr>
              <a:t> = b-&gt;</a:t>
            </a:r>
            <a:r>
              <a:rPr lang="en-US" sz="1800" dirty="0" err="1">
                <a:latin typeface="Courier"/>
                <a:cs typeface="Courier"/>
              </a:rPr>
              <a:t>qnext</a:t>
            </a:r>
            <a:r>
              <a:rPr lang="en-US" sz="1800" dirty="0">
                <a:latin typeface="Courier"/>
                <a:cs typeface="Courier"/>
              </a:rPr>
              <a:t>) != 0) // start next request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 err="1" smtClean="0">
                <a:latin typeface="Courier"/>
                <a:cs typeface="Courier"/>
              </a:rPr>
              <a:t>ide_start_request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ide_queue</a:t>
            </a:r>
            <a:r>
              <a:rPr lang="en-US" sz="1800" dirty="0">
                <a:latin typeface="Courier"/>
                <a:cs typeface="Courier"/>
              </a:rPr>
              <a:t>); // (if one exists)</a:t>
            </a:r>
          </a:p>
          <a:p>
            <a:pPr marL="0" indent="0">
              <a:buNone/>
            </a:pPr>
            <a:r>
              <a:rPr lang="en-US" sz="1800" smtClean="0">
                <a:latin typeface="Courier"/>
                <a:cs typeface="Courier"/>
              </a:rPr>
              <a:t>   release</a:t>
            </a:r>
            <a:r>
              <a:rPr lang="en-US" sz="1800" dirty="0">
                <a:latin typeface="Courier"/>
                <a:cs typeface="Courier"/>
              </a:rPr>
              <a:t>(&amp;</a:t>
            </a:r>
            <a:r>
              <a:rPr lang="en-US" sz="1800" dirty="0" err="1">
                <a:latin typeface="Courier"/>
                <a:cs typeface="Courier"/>
              </a:rPr>
              <a:t>ide_lock</a:t>
            </a:r>
            <a:r>
              <a:rPr lang="en-US" sz="1800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180092"/>
      </p:ext>
    </p:extLst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38235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Structure of input/output (I/O) device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01176" y="1062354"/>
            <a:ext cx="847328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 anchorCtr="0"/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CPU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81024" y="1052736"/>
            <a:ext cx="1063352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Memory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9" name="원통 8"/>
          <p:cNvSpPr/>
          <p:nvPr/>
        </p:nvSpPr>
        <p:spPr>
          <a:xfrm>
            <a:off x="1746920" y="3976582"/>
            <a:ext cx="656456" cy="460530"/>
          </a:xfrm>
          <a:prstGeom prst="can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원통 9"/>
          <p:cNvSpPr/>
          <p:nvPr/>
        </p:nvSpPr>
        <p:spPr>
          <a:xfrm>
            <a:off x="4536818" y="3976582"/>
            <a:ext cx="656456" cy="460530"/>
          </a:xfrm>
          <a:prstGeom prst="can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원통 10"/>
          <p:cNvSpPr/>
          <p:nvPr/>
        </p:nvSpPr>
        <p:spPr>
          <a:xfrm>
            <a:off x="3141869" y="3976582"/>
            <a:ext cx="656456" cy="460530"/>
          </a:xfrm>
          <a:prstGeom prst="can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원통 11"/>
          <p:cNvSpPr/>
          <p:nvPr/>
        </p:nvSpPr>
        <p:spPr>
          <a:xfrm>
            <a:off x="5931768" y="3976582"/>
            <a:ext cx="656456" cy="460530"/>
          </a:xfrm>
          <a:prstGeom prst="can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6" name="Straight Arrow Connector 20"/>
          <p:cNvCxnSpPr/>
          <p:nvPr/>
        </p:nvCxnSpPr>
        <p:spPr>
          <a:xfrm>
            <a:off x="1403648" y="1869300"/>
            <a:ext cx="54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stealt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0"/>
          <p:cNvCxnSpPr/>
          <p:nvPr/>
        </p:nvCxnSpPr>
        <p:spPr>
          <a:xfrm>
            <a:off x="1403648" y="3472526"/>
            <a:ext cx="54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stealt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0"/>
          <p:cNvCxnSpPr/>
          <p:nvPr/>
        </p:nvCxnSpPr>
        <p:spPr>
          <a:xfrm>
            <a:off x="1403648" y="2464414"/>
            <a:ext cx="5400000" cy="0"/>
          </a:xfrm>
          <a:prstGeom prst="straightConnector1">
            <a:avLst/>
          </a:prstGeom>
          <a:ln w="19050">
            <a:solidFill>
              <a:schemeClr val="tx1"/>
            </a:solidFill>
            <a:headEnd type="stealt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0"/>
          <p:cNvCxnSpPr/>
          <p:nvPr/>
        </p:nvCxnSpPr>
        <p:spPr>
          <a:xfrm>
            <a:off x="3923928" y="1888350"/>
            <a:ext cx="0" cy="576064"/>
          </a:xfrm>
          <a:prstGeom prst="straightConnector1">
            <a:avLst/>
          </a:prstGeom>
          <a:ln w="63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0"/>
          <p:cNvCxnSpPr/>
          <p:nvPr/>
        </p:nvCxnSpPr>
        <p:spPr>
          <a:xfrm>
            <a:off x="3923928" y="2464414"/>
            <a:ext cx="0" cy="1008112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0"/>
          <p:cNvCxnSpPr/>
          <p:nvPr/>
        </p:nvCxnSpPr>
        <p:spPr>
          <a:xfrm>
            <a:off x="5059928" y="2464414"/>
            <a:ext cx="0" cy="504056"/>
          </a:xfrm>
          <a:prstGeom prst="straightConnector1">
            <a:avLst/>
          </a:prstGeom>
          <a:ln w="63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4581024" y="2788450"/>
            <a:ext cx="1063352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 anchorCtr="0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  Graphics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28" name="Straight Arrow Connector 20"/>
          <p:cNvCxnSpPr/>
          <p:nvPr/>
        </p:nvCxnSpPr>
        <p:spPr>
          <a:xfrm>
            <a:off x="5148704" y="1456302"/>
            <a:ext cx="0" cy="396000"/>
          </a:xfrm>
          <a:prstGeom prst="straightConnector1">
            <a:avLst/>
          </a:prstGeom>
          <a:ln w="63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0"/>
          <p:cNvCxnSpPr/>
          <p:nvPr/>
        </p:nvCxnSpPr>
        <p:spPr>
          <a:xfrm>
            <a:off x="2916456" y="1456302"/>
            <a:ext cx="0" cy="396000"/>
          </a:xfrm>
          <a:prstGeom prst="straightConnector1">
            <a:avLst/>
          </a:prstGeom>
          <a:ln w="63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20"/>
          <p:cNvCxnSpPr/>
          <p:nvPr/>
        </p:nvCxnSpPr>
        <p:spPr>
          <a:xfrm>
            <a:off x="6308576" y="3472526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20"/>
          <p:cNvCxnSpPr/>
          <p:nvPr/>
        </p:nvCxnSpPr>
        <p:spPr>
          <a:xfrm>
            <a:off x="4892418" y="3472526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20"/>
          <p:cNvCxnSpPr/>
          <p:nvPr/>
        </p:nvCxnSpPr>
        <p:spPr>
          <a:xfrm>
            <a:off x="3476261" y="3472526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20"/>
          <p:cNvCxnSpPr/>
          <p:nvPr/>
        </p:nvCxnSpPr>
        <p:spPr>
          <a:xfrm>
            <a:off x="2060104" y="3472526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627784" y="4602614"/>
            <a:ext cx="3551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Prototypical System Architecture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76256" y="1724589"/>
            <a:ext cx="1463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Memory Bus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(proprietary)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99684" y="237324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General I/O Bus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(e.g., PCI)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99684" y="330934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Peripheral I/O Bus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(e.g., SCSI</a:t>
            </a:r>
            <a:r>
              <a:rPr lang="en-US" altLang="ko-KR" sz="14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SATA, 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USB)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323528" y="5320458"/>
            <a:ext cx="8592380" cy="844846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 is attached to the main memory of the system via some kind of memory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bus</a:t>
            </a: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Some devices are connected to the system via a general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I/O bus</a:t>
            </a: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720130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I/O </a:t>
            </a:r>
            <a:r>
              <a:rPr lang="en-US" altLang="zh-CN" dirty="0"/>
              <a:t>Architecture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zh-CN" dirty="0" smtClean="0"/>
              <a:t>Buses</a:t>
            </a:r>
          </a:p>
          <a:p>
            <a:pPr lvl="1"/>
            <a:r>
              <a:rPr lang="en-US" altLang="zh-CN" dirty="0" smtClean="0"/>
              <a:t>Data </a:t>
            </a:r>
            <a:r>
              <a:rPr lang="en-US" altLang="zh-CN" dirty="0"/>
              <a:t>paths that provided to enable information </a:t>
            </a:r>
            <a:r>
              <a:rPr lang="en-US" altLang="zh-CN" dirty="0" smtClean="0"/>
              <a:t>between </a:t>
            </a:r>
            <a:r>
              <a:rPr lang="en-US" altLang="zh-CN" dirty="0"/>
              <a:t>CPU(s), RAM, and I/O </a:t>
            </a:r>
            <a:r>
              <a:rPr lang="en-US" altLang="zh-CN" dirty="0" smtClean="0"/>
              <a:t>devices.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I/O </a:t>
            </a:r>
            <a:r>
              <a:rPr lang="en-US" altLang="zh-CN" dirty="0" smtClean="0"/>
              <a:t>bus</a:t>
            </a:r>
          </a:p>
          <a:p>
            <a:pPr lvl="1"/>
            <a:r>
              <a:rPr lang="en-US" altLang="zh-CN" dirty="0"/>
              <a:t>D</a:t>
            </a:r>
            <a:r>
              <a:rPr lang="en-US" altLang="zh-CN" dirty="0" smtClean="0"/>
              <a:t>ata </a:t>
            </a:r>
            <a:r>
              <a:rPr lang="en-US" altLang="zh-CN" dirty="0"/>
              <a:t>path that connects a CPU to an I/O </a:t>
            </a:r>
            <a:r>
              <a:rPr lang="en-US" altLang="zh-CN" dirty="0" smtClean="0"/>
              <a:t>device.</a:t>
            </a:r>
            <a:endParaRPr lang="en-US" altLang="zh-CN" dirty="0"/>
          </a:p>
          <a:p>
            <a:pPr lvl="1"/>
            <a:r>
              <a:rPr lang="en-US" altLang="zh-CN" dirty="0"/>
              <a:t>I/O bus is connected to I/O device by </a:t>
            </a:r>
            <a:r>
              <a:rPr lang="en-US" altLang="zh-CN" dirty="0" smtClean="0"/>
              <a:t>three </a:t>
            </a:r>
            <a:r>
              <a:rPr lang="en-US" altLang="zh-CN" dirty="0"/>
              <a:t>hardware components: </a:t>
            </a:r>
            <a:r>
              <a:rPr lang="en-US" altLang="zh-CN" dirty="0" smtClean="0"/>
              <a:t>I/O </a:t>
            </a:r>
            <a:r>
              <a:rPr lang="en-US" altLang="zh-CN" dirty="0"/>
              <a:t>ports, interfaces and device </a:t>
            </a:r>
            <a:r>
              <a:rPr lang="en-US" altLang="zh-CN" dirty="0" smtClean="0"/>
              <a:t>controllers.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5462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/>
              <a:t>Canonical D</a:t>
            </a:r>
            <a:r>
              <a:rPr lang="en-US" altLang="ko-KR" dirty="0" smtClean="0"/>
              <a:t>evices </a:t>
            </a:r>
            <a:r>
              <a:rPr lang="en-US" altLang="ko-KR" dirty="0"/>
              <a:t>has two important components. </a:t>
            </a:r>
          </a:p>
          <a:p>
            <a:pPr lvl="1"/>
            <a:r>
              <a:rPr lang="en-US" altLang="ko-KR" b="1" dirty="0"/>
              <a:t>Hardware</a:t>
            </a:r>
            <a:r>
              <a:rPr lang="en-US" altLang="ko-KR" dirty="0"/>
              <a:t> </a:t>
            </a:r>
            <a:r>
              <a:rPr lang="en-US" altLang="ko-KR" b="1" dirty="0"/>
              <a:t>interface</a:t>
            </a:r>
            <a:r>
              <a:rPr lang="en-US" altLang="ko-KR" dirty="0"/>
              <a:t> allows the system software to control its operation. </a:t>
            </a:r>
          </a:p>
          <a:p>
            <a:pPr lvl="1"/>
            <a:r>
              <a:rPr lang="en-US" altLang="ko-KR" b="1" dirty="0"/>
              <a:t>Internals</a:t>
            </a:r>
            <a:r>
              <a:rPr lang="en-US" altLang="ko-KR" dirty="0"/>
              <a:t> which is implementation specific.</a:t>
            </a:r>
          </a:p>
          <a:p>
            <a:pPr lvl="1"/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187624" y="2874422"/>
            <a:ext cx="5904656" cy="1964148"/>
          </a:xfrm>
          <a:prstGeom prst="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 anchorCtr="0"/>
          <a:lstStyle/>
          <a:p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Canonical Device 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92347" y="3182385"/>
            <a:ext cx="1137464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 anchorCtr="0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  Command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cxnSp>
        <p:nvCxnSpPr>
          <p:cNvPr id="19" name="Straight Arrow Connector 20"/>
          <p:cNvCxnSpPr/>
          <p:nvPr/>
        </p:nvCxnSpPr>
        <p:spPr>
          <a:xfrm>
            <a:off x="1331640" y="3758449"/>
            <a:ext cx="5616624" cy="0"/>
          </a:xfrm>
          <a:prstGeom prst="straightConnector1">
            <a:avLst/>
          </a:prstGeom>
          <a:ln w="12700">
            <a:solidFill>
              <a:schemeClr val="tx1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5683623" y="3182385"/>
            <a:ext cx="832593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 anchorCtr="0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  Data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15816" y="4890646"/>
            <a:ext cx="2399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Canonical Device 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452228" y="3182385"/>
            <a:ext cx="14635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Registers: 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31640" y="3935958"/>
            <a:ext cx="3888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Micro-controller(CPU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Memory (DRAM or SRAM or both)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Other Hardware-specific Chips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843808" y="3182385"/>
            <a:ext cx="936000" cy="39604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 anchorCtr="0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itchFamily="49" charset="0"/>
              </a:rPr>
              <a:t>  Status</a:t>
            </a:r>
            <a:endParaRPr lang="ko-KR" altLang="en-US" sz="14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36296" y="3110377"/>
            <a:ext cx="1463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interface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84876" y="4098744"/>
            <a:ext cx="1463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internals</a:t>
            </a:r>
            <a:endParaRPr lang="ko-KR" altLang="en-US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130010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Hardware </a:t>
            </a:r>
            <a:r>
              <a:rPr lang="en-US" altLang="ko-KR" dirty="0" smtClean="0"/>
              <a:t>interface</a:t>
            </a:r>
            <a:r>
              <a:rPr lang="en-US" altLang="ko-KR" sz="2000" dirty="0" smtClean="0"/>
              <a:t> of </a:t>
            </a:r>
            <a:r>
              <a:rPr lang="en-US" altLang="ko-KR" dirty="0" smtClean="0"/>
              <a:t>Canonical </a:t>
            </a:r>
            <a:r>
              <a:rPr lang="en-US" altLang="ko-KR" dirty="0"/>
              <a:t>Device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b="1" dirty="0" smtClean="0"/>
              <a:t>status register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See the current status of the device</a:t>
            </a:r>
          </a:p>
          <a:p>
            <a:r>
              <a:rPr lang="en-US" altLang="ko-KR" b="1" dirty="0" smtClean="0"/>
              <a:t>command register</a:t>
            </a:r>
            <a:endParaRPr lang="en-US" altLang="ko-KR" dirty="0"/>
          </a:p>
          <a:p>
            <a:pPr lvl="1"/>
            <a:r>
              <a:rPr lang="en-US" altLang="ko-KR" dirty="0" smtClean="0"/>
              <a:t>Tell the device to perform a certain task</a:t>
            </a:r>
          </a:p>
          <a:p>
            <a:r>
              <a:rPr lang="en-US" altLang="ko-KR" b="1" dirty="0" smtClean="0"/>
              <a:t>data register</a:t>
            </a:r>
            <a:endParaRPr lang="en-US" altLang="ko-KR" dirty="0"/>
          </a:p>
          <a:p>
            <a:pPr lvl="1"/>
            <a:r>
              <a:rPr lang="en-US" altLang="ko-KR" dirty="0"/>
              <a:t>P</a:t>
            </a:r>
            <a:r>
              <a:rPr lang="en-US" altLang="ko-KR" dirty="0" smtClean="0"/>
              <a:t>ass data to the device, or get data from the device</a:t>
            </a:r>
          </a:p>
          <a:p>
            <a:pPr lvl="1"/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71600" y="4365104"/>
            <a:ext cx="7200800" cy="936104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By reading and writing above </a:t>
            </a:r>
            <a:r>
              <a:rPr kumimoji="1"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three registers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</a:p>
          <a:p>
            <a:pPr algn="ctr"/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the operating system can </a:t>
            </a:r>
            <a:r>
              <a:rPr kumimoji="1"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control device behavior</a:t>
            </a:r>
            <a:r>
              <a:rPr kumimoji="1"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03123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Hardware interface</a:t>
            </a:r>
            <a:r>
              <a:rPr lang="en-US" altLang="ko-KR" sz="2000" dirty="0"/>
              <a:t> of </a:t>
            </a:r>
            <a:r>
              <a:rPr lang="en-US" altLang="ko-KR" dirty="0"/>
              <a:t>Canonical </a:t>
            </a:r>
            <a:r>
              <a:rPr lang="en-US" altLang="ko-KR" dirty="0" smtClean="0"/>
              <a:t>Device (Cont.)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 smtClean="0"/>
              <a:t>Typical interaction example</a:t>
            </a:r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11560" y="1578565"/>
            <a:ext cx="7992888" cy="235449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 STATUS == BUSY)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;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//wait until device is not busy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write data to data register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write command to command register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Doing so starts the device and executes the command 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 STATUS == BUSY)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//wait until device is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done with your request 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3927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prstClr val="white"/>
                </a:solidFill>
              </a:rPr>
              <a:t>Polling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dirty="0" smtClean="0"/>
              <a:t>Operating system waits until the device is ready by </a:t>
            </a:r>
            <a:r>
              <a:rPr lang="en-US" altLang="ko-KR" b="1" dirty="0" smtClean="0"/>
              <a:t>repeatedly</a:t>
            </a:r>
            <a:r>
              <a:rPr lang="en-US" altLang="ko-KR" dirty="0" smtClean="0"/>
              <a:t> </a:t>
            </a:r>
            <a:r>
              <a:rPr lang="en-US" altLang="ko-KR" dirty="0"/>
              <a:t>r</a:t>
            </a:r>
            <a:r>
              <a:rPr lang="en-US" altLang="ko-KR" dirty="0" smtClean="0"/>
              <a:t>eading the status register.</a:t>
            </a:r>
          </a:p>
          <a:p>
            <a:pPr lvl="1"/>
            <a:r>
              <a:rPr lang="en-US" altLang="ko-KR" dirty="0" smtClean="0"/>
              <a:t>Positive aspect is simple and working. </a:t>
            </a:r>
          </a:p>
          <a:p>
            <a:pPr lvl="1"/>
            <a:r>
              <a:rPr lang="en-US" altLang="ko-KR" b="1" dirty="0" smtClean="0"/>
              <a:t>However,</a:t>
            </a:r>
            <a:r>
              <a:rPr lang="en-US" altLang="ko-KR" dirty="0" smtClean="0"/>
              <a:t> </a:t>
            </a:r>
            <a:r>
              <a:rPr lang="en-US" altLang="ko-KR" b="1" dirty="0" smtClean="0"/>
              <a:t>it wastes CPU time just waiting for the device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2"/>
            <a:r>
              <a:rPr lang="en-US" altLang="ko-KR" dirty="0" smtClean="0"/>
              <a:t>Switching to another ready process is better utilizing the CPU.</a:t>
            </a:r>
          </a:p>
          <a:p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619672" y="437812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.</a:t>
                      </a:r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5870" y="4378126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5870" y="5213647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Disk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5736" y="5805264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Diagram of CPU utilization by polling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3660576" y="5141639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직사각형 11"/>
          <p:cNvSpPr/>
          <p:nvPr/>
        </p:nvSpPr>
        <p:spPr>
          <a:xfrm>
            <a:off x="467544" y="3481263"/>
            <a:ext cx="8208912" cy="2324001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91523" y="3678931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1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/>
          </p:nvPr>
        </p:nvGraphicFramePr>
        <p:xfrm>
          <a:off x="6162774" y="3645024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812360" y="3678931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polling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/>
          </p:nvPr>
        </p:nvGraphicFramePr>
        <p:xfrm>
          <a:off x="7383611" y="3645024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직선 연결선 16"/>
          <p:cNvCxnSpPr/>
          <p:nvPr/>
        </p:nvCxnSpPr>
        <p:spPr>
          <a:xfrm>
            <a:off x="3666059" y="3920596"/>
            <a:ext cx="0" cy="416529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5686028" y="3922693"/>
            <a:ext cx="0" cy="416529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3675759" y="3878957"/>
            <a:ext cx="1995411" cy="0"/>
          </a:xfrm>
          <a:prstGeom prst="line">
            <a:avLst/>
          </a:prstGeom>
          <a:ln w="19050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98730" y="3557463"/>
            <a:ext cx="1122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“waiting IO” </a:t>
            </a:r>
          </a:p>
        </p:txBody>
      </p:sp>
    </p:spTree>
    <p:extLst>
      <p:ext uri="{BB962C8B-B14F-4D97-AF65-F5344CB8AC3E}">
        <p14:creationId xmlns:p14="http://schemas.microsoft.com/office/powerpoint/2010/main" val="109203829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interrupts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4205114"/>
          </a:xfrm>
        </p:spPr>
        <p:txBody>
          <a:bodyPr/>
          <a:lstStyle/>
          <a:p>
            <a:r>
              <a:rPr lang="en-US" altLang="ko-KR" b="1" dirty="0"/>
              <a:t>P</a:t>
            </a:r>
            <a:r>
              <a:rPr lang="en-US" altLang="ko-KR" b="1" dirty="0" smtClean="0"/>
              <a:t>ut the I/O request process to sleep </a:t>
            </a:r>
            <a:r>
              <a:rPr lang="en-US" altLang="ko-KR" dirty="0" smtClean="0"/>
              <a:t>and context switch to another.</a:t>
            </a:r>
          </a:p>
          <a:p>
            <a:r>
              <a:rPr lang="en-US" altLang="ko-KR" dirty="0" smtClean="0"/>
              <a:t>When the device is finished, wake the process waiting for the I/O by </a:t>
            </a:r>
            <a:r>
              <a:rPr lang="en-US" altLang="ko-KR" b="1" dirty="0" smtClean="0"/>
              <a:t>interrupt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P</a:t>
            </a:r>
            <a:r>
              <a:rPr lang="en-US" altLang="ko-KR" dirty="0" smtClean="0"/>
              <a:t>ositive </a:t>
            </a:r>
            <a:r>
              <a:rPr lang="en-US" altLang="ko-KR" dirty="0"/>
              <a:t>aspect </a:t>
            </a:r>
            <a:r>
              <a:rPr lang="en-US" altLang="ko-KR" dirty="0" smtClean="0"/>
              <a:t>is allow to </a:t>
            </a:r>
            <a:r>
              <a:rPr lang="en-US" altLang="ko-KR" b="1" dirty="0" smtClean="0"/>
              <a:t>CPU and the disk are properly utilized.</a:t>
            </a:r>
          </a:p>
          <a:p>
            <a:endParaRPr lang="en-US" altLang="ko-KR" sz="1800" b="1" dirty="0"/>
          </a:p>
          <a:p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dirty="0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1619672" y="4129335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5870" y="4129335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5870" y="4908882"/>
            <a:ext cx="73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Disk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5517232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Diagram of CPU utilization by interrupt </a:t>
            </a:r>
            <a:endParaRPr lang="ko-KR" altLang="en-US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/>
          </p:nvPr>
        </p:nvGraphicFramePr>
        <p:xfrm>
          <a:off x="3660576" y="4858360"/>
          <a:ext cx="2032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직사각형 12"/>
          <p:cNvSpPr/>
          <p:nvPr/>
        </p:nvSpPr>
        <p:spPr>
          <a:xfrm>
            <a:off x="467544" y="3140968"/>
            <a:ext cx="8208912" cy="237626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88224" y="3339082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1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/>
          </p:nvPr>
        </p:nvGraphicFramePr>
        <p:xfrm>
          <a:off x="6159475" y="3305175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884368" y="333908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task 2</a:t>
            </a:r>
            <a:endParaRPr lang="ko-KR" altLang="en-US" sz="14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/>
          </p:nvPr>
        </p:nvGraphicFramePr>
        <p:xfrm>
          <a:off x="7455619" y="3305175"/>
          <a:ext cx="406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50245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101666</TotalTime>
  <Words>1702</Words>
  <Application>Microsoft Office PowerPoint</Application>
  <PresentationFormat>화면 슬라이드 쇼(4:3)</PresentationFormat>
  <Paragraphs>365</Paragraphs>
  <Slides>25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36" baseType="lpstr">
      <vt:lpstr>Adobe Arabic</vt:lpstr>
      <vt:lpstr>Adobe 고딕 Std B</vt:lpstr>
      <vt:lpstr>Courier</vt:lpstr>
      <vt:lpstr>HY견고딕</vt:lpstr>
      <vt:lpstr>굴림</vt:lpstr>
      <vt:lpstr>맑은 고딕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I/O Devices </vt:lpstr>
      <vt:lpstr>Structure of input/output (I/O) device</vt:lpstr>
      <vt:lpstr>I/O Architecture</vt:lpstr>
      <vt:lpstr>Canonical Device </vt:lpstr>
      <vt:lpstr>Hardware interface of Canonical Device </vt:lpstr>
      <vt:lpstr>Hardware interface of Canonical Device (Cont.) </vt:lpstr>
      <vt:lpstr>Polling</vt:lpstr>
      <vt:lpstr>interrupts </vt:lpstr>
      <vt:lpstr>Polling vs interrupts </vt:lpstr>
      <vt:lpstr>CPU is once again over-burdened</vt:lpstr>
      <vt:lpstr>DMA (Direct Memory Access)</vt:lpstr>
      <vt:lpstr>Device interaction</vt:lpstr>
      <vt:lpstr>Device interaction (Cont.)</vt:lpstr>
      <vt:lpstr>File system Abstraction</vt:lpstr>
      <vt:lpstr>Problem of File system Abstraction</vt:lpstr>
      <vt:lpstr>A Simple IDE Disk Driver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4022</cp:revision>
  <cp:lastPrinted>2015-03-03T01:48:46Z</cp:lastPrinted>
  <dcterms:created xsi:type="dcterms:W3CDTF">2011-05-01T06:09:10Z</dcterms:created>
  <dcterms:modified xsi:type="dcterms:W3CDTF">2016-05-24T06:11:33Z</dcterms:modified>
</cp:coreProperties>
</file>