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4"/>
  </p:notesMasterIdLst>
  <p:sldIdLst>
    <p:sldId id="256" r:id="rId2"/>
    <p:sldId id="257" r:id="rId3"/>
    <p:sldId id="264" r:id="rId4"/>
    <p:sldId id="265" r:id="rId5"/>
    <p:sldId id="266" r:id="rId6"/>
    <p:sldId id="267" r:id="rId7"/>
    <p:sldId id="259" r:id="rId8"/>
    <p:sldId id="261" r:id="rId9"/>
    <p:sldId id="260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63" r:id="rId2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189453795722133"/>
          <c:y val="8.7434155114157308E-2"/>
          <c:w val="0.66108560564811081"/>
          <c:h val="0.79521067418487812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3"/>
          <c:dLbls>
            <c:dLbl>
              <c:idx val="11"/>
              <c:tx>
                <c:rich>
                  <a:bodyPr/>
                  <a:lstStyle/>
                  <a:p>
                    <a:r>
                      <a:rPr lang="en-US" altLang="ko-KR" smtClean="0"/>
                      <a:t> 0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189453795722133"/>
          <c:y val="8.7434155114157308E-2"/>
          <c:w val="0.66108560564811081"/>
          <c:h val="0.79521067418487812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3"/>
          <c:dLbls>
            <c:dLbl>
              <c:idx val="11"/>
              <c:tx>
                <c:rich>
                  <a:bodyPr/>
                  <a:lstStyle/>
                  <a:p>
                    <a:r>
                      <a:rPr lang="en-US" altLang="ko-KR" smtClean="0"/>
                      <a:t> 0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189453795722133"/>
          <c:y val="8.7434155114157308E-2"/>
          <c:w val="0.66108560564811081"/>
          <c:h val="0.79521067418487812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3"/>
          <c:dLbls>
            <c:dLbl>
              <c:idx val="11"/>
              <c:tx>
                <c:rich>
                  <a:bodyPr/>
                  <a:lstStyle/>
                  <a:p>
                    <a:r>
                      <a:rPr lang="en-US" altLang="ko-KR" smtClean="0"/>
                      <a:t> 0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544722222222221E-2"/>
          <c:y val="1.0583333333333333E-2"/>
          <c:w val="0.97370902777777779"/>
          <c:h val="0.97370902777777779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3"/>
          <c:dLbls>
            <c:dLbl>
              <c:idx val="11"/>
              <c:tx>
                <c:rich>
                  <a:bodyPr/>
                  <a:lstStyle/>
                  <a:p>
                    <a:r>
                      <a:rPr lang="en-US" altLang="ko-KR" sz="1100" smtClean="0"/>
                      <a:t> 0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0958333333333386E-3"/>
          <c:y val="0"/>
          <c:w val="0.99875000000000003"/>
          <c:h val="0.99875000000000003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13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sz="1100" smtClean="0"/>
                      <a:t>13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z="1100" smtClean="0"/>
                      <a:t>14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z="1100" smtClean="0"/>
                      <a:t>15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z="1100" smtClean="0"/>
                      <a:t>16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ko-KR" sz="1100" smtClean="0"/>
                      <a:t>17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ko-KR" sz="1100" smtClean="0"/>
                      <a:t>18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ko-KR" sz="1100" smtClean="0"/>
                      <a:t>19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ko-KR" sz="1100" smtClean="0"/>
                      <a:t>20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21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22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23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 12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753472222222222E-2"/>
          <c:y val="4.1418749999999997E-2"/>
          <c:w val="0.94713333333333338"/>
          <c:h val="0.94713333333333338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4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sz="1100" smtClean="0"/>
                      <a:t>25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z="1100" smtClean="0"/>
                      <a:t>26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z="1100" smtClean="0"/>
                      <a:t>27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z="1100" smtClean="0"/>
                      <a:t>28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ko-KR" sz="1100" smtClean="0"/>
                      <a:t>29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ko-KR" sz="1100" smtClean="0"/>
                      <a:t>30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ko-KR" sz="1100" smtClean="0"/>
                      <a:t>31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ko-KR" sz="1100" smtClean="0"/>
                      <a:t>32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ko-KR" sz="1100" smtClean="0"/>
                      <a:t>33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altLang="ko-KR" sz="1100" smtClean="0"/>
                      <a:t>34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altLang="ko-KR" sz="1100" smtClean="0"/>
                      <a:t>35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 24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544722222222221E-2"/>
          <c:y val="1.0583333333333333E-2"/>
          <c:w val="0.97370902777777779"/>
          <c:h val="0.97370902777777779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3"/>
          <c:dLbls>
            <c:dLbl>
              <c:idx val="11"/>
              <c:tx>
                <c:rich>
                  <a:bodyPr/>
                  <a:lstStyle/>
                  <a:p>
                    <a:r>
                      <a:rPr lang="en-US" altLang="ko-KR" sz="1100" smtClean="0"/>
                      <a:t> 0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0958333333333386E-3"/>
          <c:y val="0"/>
          <c:w val="0.99875000000000003"/>
          <c:h val="0.99875000000000003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3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sz="1100" smtClean="0"/>
                      <a:t>13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z="1100" smtClean="0"/>
                      <a:t>14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z="1100" smtClean="0"/>
                      <a:t>15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z="1100" smtClean="0"/>
                      <a:t>16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ko-KR" sz="1100" smtClean="0"/>
                      <a:t>17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ko-KR" sz="1100" smtClean="0"/>
                      <a:t>18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ko-KR" sz="1100" smtClean="0"/>
                      <a:t>19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ko-KR" sz="1100" smtClean="0"/>
                      <a:t>20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21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22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23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 12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5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753472222222222E-2"/>
          <c:y val="4.1418749999999997E-2"/>
          <c:w val="0.94713333333333338"/>
          <c:h val="0.94713333333333338"/>
        </c:manualLayout>
      </c:layout>
      <c:doughnutChart>
        <c:varyColors val="1"/>
        <c:ser>
          <c:idx val="1"/>
          <c:order val="0"/>
          <c:spPr>
            <a:noFill/>
            <a:ln>
              <a:noFill/>
            </a:ln>
          </c:spPr>
          <c:explosion val="4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sz="1100" smtClean="0"/>
                      <a:t>25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z="1100" smtClean="0"/>
                      <a:t>26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z="1100" smtClean="0"/>
                      <a:t>27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z="1100" smtClean="0"/>
                      <a:t>28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ko-KR" sz="1100" smtClean="0"/>
                      <a:t>29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ko-KR" sz="1100" smtClean="0"/>
                      <a:t>30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ko-KR" sz="1100" smtClean="0"/>
                      <a:t>31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ko-KR" sz="1100" smtClean="0"/>
                      <a:t>32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ko-KR" sz="1100" smtClean="0"/>
                      <a:t>33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altLang="ko-KR" sz="1100" smtClean="0"/>
                      <a:t>34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altLang="ko-KR" sz="1100" smtClean="0"/>
                      <a:t>35</a:t>
                    </a:r>
                    <a:endParaRPr lang="en-US" altLang="ko-K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altLang="ko-KR" sz="1100" dirty="0" smtClean="0"/>
                      <a:t> 24</a:t>
                    </a:r>
                    <a:endParaRPr lang="en-US" altLang="ko-KR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0579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6ED05681-3A7E-4E04-B835-E0B0A0C26EE5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93D7F254-90F2-4C7D-A1DD-10EE1D03FE4F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1A2033-5760-4247-A89E-26E775E21C42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37. Hard Disk Drives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5424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Phases of Seek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Acceleration </a:t>
            </a:r>
            <a:r>
              <a:rPr lang="en-US" altLang="ko-KR" dirty="0" smtClean="0">
                <a:sym typeface="Wingdings" pitchFamily="2" charset="2"/>
              </a:rPr>
              <a:t> Coasting  Deceleration  Settling</a:t>
            </a:r>
          </a:p>
          <a:p>
            <a:pPr lvl="1"/>
            <a:endParaRPr lang="en-US" altLang="ko-KR" b="1" dirty="0" smtClean="0">
              <a:sym typeface="Wingdings" pitchFamily="2" charset="2"/>
            </a:endParaRPr>
          </a:p>
          <a:p>
            <a:pPr lvl="1"/>
            <a:r>
              <a:rPr lang="en-US" altLang="ko-KR" b="1" dirty="0" smtClean="0">
                <a:sym typeface="Wingdings" pitchFamily="2" charset="2"/>
              </a:rPr>
              <a:t>Acceleration</a:t>
            </a:r>
            <a:r>
              <a:rPr lang="en-US" altLang="ko-KR" dirty="0" smtClean="0">
                <a:sym typeface="Wingdings" pitchFamily="2" charset="2"/>
              </a:rPr>
              <a:t>: The disk arm gets moving.</a:t>
            </a:r>
          </a:p>
          <a:p>
            <a:pPr lvl="1"/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en-US" altLang="ko-KR" b="1" dirty="0" smtClean="0">
                <a:sym typeface="Wingdings" pitchFamily="2" charset="2"/>
              </a:rPr>
              <a:t>Coasting</a:t>
            </a:r>
            <a:r>
              <a:rPr lang="en-US" altLang="ko-KR" dirty="0" smtClean="0">
                <a:sym typeface="Wingdings" pitchFamily="2" charset="2"/>
              </a:rPr>
              <a:t>: The arm is moving at full speed.</a:t>
            </a:r>
          </a:p>
          <a:p>
            <a:pPr lvl="1"/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en-US" altLang="ko-KR" b="1" dirty="0" smtClean="0">
                <a:sym typeface="Wingdings" pitchFamily="2" charset="2"/>
              </a:rPr>
              <a:t>Deceleration</a:t>
            </a:r>
            <a:r>
              <a:rPr lang="en-US" altLang="ko-KR" dirty="0" smtClean="0">
                <a:sym typeface="Wingdings" pitchFamily="2" charset="2"/>
              </a:rPr>
              <a:t>: The arm slows down.</a:t>
            </a:r>
          </a:p>
          <a:p>
            <a:pPr lvl="1"/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en-US" altLang="ko-KR" b="1" dirty="0" smtClean="0">
                <a:sym typeface="Wingdings" pitchFamily="2" charset="2"/>
              </a:rPr>
              <a:t>Settling</a:t>
            </a:r>
            <a:r>
              <a:rPr lang="en-US" altLang="ko-KR" dirty="0" smtClean="0">
                <a:sym typeface="Wingdings" pitchFamily="2" charset="2"/>
              </a:rPr>
              <a:t>: The head is </a:t>
            </a:r>
            <a:r>
              <a:rPr lang="en-US" altLang="ko-KR" i="1" dirty="0" smtClean="0">
                <a:sym typeface="Wingdings" pitchFamily="2" charset="2"/>
              </a:rPr>
              <a:t>carefully positioned </a:t>
            </a:r>
            <a:r>
              <a:rPr lang="en-US" altLang="ko-KR" dirty="0" smtClean="0">
                <a:sym typeface="Wingdings" pitchFamily="2" charset="2"/>
              </a:rPr>
              <a:t>over the correct track.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The settling time is often quite significant, e.g., 0.5 to 2ms.</a:t>
            </a:r>
          </a:p>
          <a:p>
            <a:pPr lvl="2"/>
            <a:endParaRPr lang="en-US" altLang="ko-KR" dirty="0">
              <a:sym typeface="Wingdings" pitchFamily="2" charset="2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75754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Transfer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final phase of I/O</a:t>
            </a:r>
          </a:p>
          <a:p>
            <a:pPr lvl="1"/>
            <a:r>
              <a:rPr lang="en-US" altLang="ko-KR" dirty="0" smtClean="0"/>
              <a:t>Data is either </a:t>
            </a:r>
            <a:r>
              <a:rPr lang="en-US" altLang="ko-KR" i="1" dirty="0" smtClean="0"/>
              <a:t>read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from</a:t>
            </a:r>
            <a:r>
              <a:rPr lang="en-US" altLang="ko-KR" dirty="0" smtClean="0"/>
              <a:t> or </a:t>
            </a:r>
            <a:r>
              <a:rPr lang="en-US" altLang="ko-KR" i="1" dirty="0" smtClean="0"/>
              <a:t>written</a:t>
            </a:r>
            <a:r>
              <a:rPr lang="en-US" altLang="ko-KR" dirty="0" smtClean="0"/>
              <a:t> to the surface.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Complete I/O time:</a:t>
            </a:r>
          </a:p>
          <a:p>
            <a:pPr lvl="1"/>
            <a:r>
              <a:rPr lang="en-US" altLang="ko-KR" b="1" dirty="0" smtClean="0"/>
              <a:t>Seek</a:t>
            </a:r>
          </a:p>
          <a:p>
            <a:pPr lvl="1"/>
            <a:r>
              <a:rPr lang="en-US" altLang="ko-KR" dirty="0" smtClean="0"/>
              <a:t>Waiting for the </a:t>
            </a:r>
            <a:r>
              <a:rPr lang="en-US" altLang="ko-KR" b="1" dirty="0" smtClean="0"/>
              <a:t>rotational delay</a:t>
            </a:r>
          </a:p>
          <a:p>
            <a:pPr lvl="1"/>
            <a:r>
              <a:rPr lang="en-US" altLang="ko-KR" b="1" dirty="0" smtClean="0"/>
              <a:t>Transfer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701319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Track Skew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Make sure that sequential reads can be properly serviced </a:t>
            </a:r>
            <a:r>
              <a:rPr lang="en-US" altLang="ko-KR" b="1" dirty="0" smtClean="0"/>
              <a:t>even when crossing track boundaries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i="1" dirty="0" smtClean="0"/>
          </a:p>
          <a:p>
            <a:pPr lvl="1"/>
            <a:endParaRPr lang="en-US" altLang="ko-KR" i="1" dirty="0"/>
          </a:p>
          <a:p>
            <a:pPr lvl="1"/>
            <a:endParaRPr lang="en-US" altLang="ko-KR" i="1" dirty="0" smtClean="0"/>
          </a:p>
          <a:p>
            <a:pPr lvl="1"/>
            <a:endParaRPr lang="en-US" altLang="ko-KR" i="1" dirty="0"/>
          </a:p>
          <a:p>
            <a:pPr lvl="1"/>
            <a:endParaRPr lang="en-US" altLang="ko-KR" i="1" dirty="0" smtClean="0"/>
          </a:p>
          <a:p>
            <a:pPr lvl="1"/>
            <a:endParaRPr lang="en-US" altLang="ko-KR" i="1" dirty="0"/>
          </a:p>
          <a:p>
            <a:pPr lvl="1"/>
            <a:endParaRPr lang="en-US" altLang="ko-KR" i="1" dirty="0" smtClean="0"/>
          </a:p>
          <a:p>
            <a:pPr lvl="1"/>
            <a:r>
              <a:rPr lang="en-US" altLang="ko-KR" i="1" dirty="0" smtClean="0"/>
              <a:t>Without track skew</a:t>
            </a:r>
            <a:r>
              <a:rPr lang="en-US" altLang="ko-KR" dirty="0" smtClean="0"/>
              <a:t>, the head would be moved to the next track but the desired next block would have already rotated under the head.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8929" y="4869160"/>
            <a:ext cx="2799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Three Tracks: Track Skew Of 2</a:t>
            </a:r>
          </a:p>
        </p:txBody>
      </p:sp>
      <p:grpSp>
        <p:nvGrpSpPr>
          <p:cNvPr id="56" name="그룹 55"/>
          <p:cNvGrpSpPr/>
          <p:nvPr/>
        </p:nvGrpSpPr>
        <p:grpSpPr>
          <a:xfrm>
            <a:off x="3036376" y="2169753"/>
            <a:ext cx="2831768" cy="2679662"/>
            <a:chOff x="2460312" y="2964101"/>
            <a:chExt cx="2831768" cy="2679662"/>
          </a:xfrm>
        </p:grpSpPr>
        <p:grpSp>
          <p:nvGrpSpPr>
            <p:cNvPr id="9" name="그룹 8"/>
            <p:cNvGrpSpPr/>
            <p:nvPr/>
          </p:nvGrpSpPr>
          <p:grpSpPr>
            <a:xfrm>
              <a:off x="2501266" y="2964101"/>
              <a:ext cx="2734707" cy="2659785"/>
              <a:chOff x="5988269" y="1313210"/>
              <a:chExt cx="2734707" cy="2659785"/>
            </a:xfrm>
          </p:grpSpPr>
          <p:sp>
            <p:nvSpPr>
              <p:cNvPr id="12" name="타원 11"/>
              <p:cNvSpPr/>
              <p:nvPr/>
            </p:nvSpPr>
            <p:spPr>
              <a:xfrm>
                <a:off x="6887769" y="2176063"/>
                <a:ext cx="936000" cy="936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13" name="타원 12"/>
              <p:cNvSpPr/>
              <p:nvPr/>
            </p:nvSpPr>
            <p:spPr>
              <a:xfrm>
                <a:off x="6595938" y="1866754"/>
                <a:ext cx="1517498" cy="151749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14" name="타원 13"/>
              <p:cNvSpPr/>
              <p:nvPr/>
            </p:nvSpPr>
            <p:spPr>
              <a:xfrm>
                <a:off x="6284484" y="1591752"/>
                <a:ext cx="2160000" cy="2088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15" name="타원 14"/>
              <p:cNvSpPr/>
              <p:nvPr/>
            </p:nvSpPr>
            <p:spPr>
              <a:xfrm>
                <a:off x="5988269" y="1313210"/>
                <a:ext cx="2734707" cy="265978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683628" y="298529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83628" y="326605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91720" y="355409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2</a:t>
              </a:r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99812" y="477369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99812" y="50625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07904" y="536676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02048" y="417343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27824" y="417335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32040" y="416979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60312" y="416890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786088" y="416882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82212" y="416526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333262" y="31401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56476" y="357301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87684" y="3399407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08084" y="372512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043668" y="364502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3</a:t>
              </a:r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51600" y="387208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11960" y="4440127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005590" y="465313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94541" y="460290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63408" y="491983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755656" y="476339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83968" y="5188740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8771" y="469980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56116" y="448484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11940" y="493307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99632" y="459731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87824" y="516822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627784" y="472514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64208" y="38610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79412" y="362368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892360" y="37189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236216" y="339230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627784" y="353962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59832" y="315200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타원 51"/>
            <p:cNvSpPr/>
            <p:nvPr/>
          </p:nvSpPr>
          <p:spPr>
            <a:xfrm>
              <a:off x="3838697" y="4266327"/>
              <a:ext cx="84230" cy="859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48418" y="4004506"/>
              <a:ext cx="891374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Spindle</a:t>
              </a:r>
              <a:endPara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558555" y="1801367"/>
            <a:ext cx="18055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Rotates this way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8" name="Straight Arrow Connector 20"/>
          <p:cNvCxnSpPr/>
          <p:nvPr/>
        </p:nvCxnSpPr>
        <p:spPr>
          <a:xfrm flipH="1">
            <a:off x="3877332" y="2113111"/>
            <a:ext cx="112138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모서리가 둥근 직사각형 58"/>
          <p:cNvSpPr/>
          <p:nvPr/>
        </p:nvSpPr>
        <p:spPr>
          <a:xfrm rot="2062398">
            <a:off x="3213289" y="3463952"/>
            <a:ext cx="238629" cy="1523091"/>
          </a:xfrm>
          <a:prstGeom prst="roundRect">
            <a:avLst/>
          </a:prstGeom>
          <a:solidFill>
            <a:schemeClr val="bg1">
              <a:lumMod val="95000"/>
              <a:alpha val="58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0" name="타원 59"/>
          <p:cNvSpPr/>
          <p:nvPr/>
        </p:nvSpPr>
        <p:spPr>
          <a:xfrm>
            <a:off x="3685297" y="3368842"/>
            <a:ext cx="288000" cy="288000"/>
          </a:xfrm>
          <a:prstGeom prst="ellipse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1" name="타원 60"/>
          <p:cNvSpPr/>
          <p:nvPr/>
        </p:nvSpPr>
        <p:spPr>
          <a:xfrm>
            <a:off x="2838516" y="4595879"/>
            <a:ext cx="288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2" name="원호 61"/>
          <p:cNvSpPr/>
          <p:nvPr/>
        </p:nvSpPr>
        <p:spPr>
          <a:xfrm rot="7585199">
            <a:off x="3871530" y="3037166"/>
            <a:ext cx="972108" cy="1126793"/>
          </a:xfrm>
          <a:prstGeom prst="arc">
            <a:avLst/>
          </a:prstGeom>
          <a:ln w="142875">
            <a:solidFill>
              <a:schemeClr val="bg1">
                <a:lumMod val="75000"/>
                <a:alpha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원호 64"/>
          <p:cNvSpPr/>
          <p:nvPr/>
        </p:nvSpPr>
        <p:spPr>
          <a:xfrm rot="4744430">
            <a:off x="4013157" y="2908426"/>
            <a:ext cx="1400520" cy="1327692"/>
          </a:xfrm>
          <a:prstGeom prst="arc">
            <a:avLst/>
          </a:prstGeom>
          <a:ln w="152400">
            <a:solidFill>
              <a:schemeClr val="bg1">
                <a:lumMod val="75000"/>
                <a:alpha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4505125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Cache (Track Buffer)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Hold data </a:t>
            </a:r>
            <a:r>
              <a:rPr lang="en-US" altLang="ko-KR" dirty="0" smtClean="0"/>
              <a:t>read from or written to the disk</a:t>
            </a:r>
          </a:p>
          <a:p>
            <a:pPr lvl="1"/>
            <a:r>
              <a:rPr lang="en-US" altLang="ko-KR" dirty="0" smtClean="0"/>
              <a:t>Allow the drive to </a:t>
            </a:r>
            <a:r>
              <a:rPr lang="en-US" altLang="ko-KR" u="sng" dirty="0" smtClean="0"/>
              <a:t>quickly respond</a:t>
            </a:r>
            <a:r>
              <a:rPr lang="en-US" altLang="ko-KR" dirty="0" smtClean="0"/>
              <a:t> to requests.</a:t>
            </a:r>
          </a:p>
          <a:p>
            <a:pPr lvl="1"/>
            <a:r>
              <a:rPr lang="en-US" altLang="ko-KR" dirty="0" smtClean="0"/>
              <a:t>Small amount of memory (usually around 8 or 16 MB)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088260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Write on cache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err="1" smtClean="0"/>
              <a:t>Writeback</a:t>
            </a:r>
            <a:r>
              <a:rPr lang="en-US" altLang="ko-KR" dirty="0" smtClean="0"/>
              <a:t> (Immediate reporting)</a:t>
            </a:r>
          </a:p>
          <a:p>
            <a:pPr lvl="1"/>
            <a:r>
              <a:rPr lang="en-US" altLang="ko-KR" dirty="0" smtClean="0"/>
              <a:t>Acknowledge a write has completed when it has </a:t>
            </a:r>
            <a:r>
              <a:rPr lang="en-US" altLang="ko-KR" b="1" dirty="0" smtClean="0">
                <a:solidFill>
                  <a:schemeClr val="accent6"/>
                </a:solidFill>
              </a:rPr>
              <a:t>put the data in its memory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faster but dangerous</a:t>
            </a:r>
          </a:p>
          <a:p>
            <a:pPr lvl="1"/>
            <a:endParaRPr lang="en-US" altLang="ko-KR" dirty="0" smtClean="0"/>
          </a:p>
          <a:p>
            <a:r>
              <a:rPr lang="en-US" altLang="ko-KR" b="1" dirty="0" smtClean="0"/>
              <a:t>Write through</a:t>
            </a:r>
          </a:p>
          <a:p>
            <a:pPr lvl="1"/>
            <a:r>
              <a:rPr lang="en-US" altLang="ko-KR" dirty="0" smtClean="0"/>
              <a:t>Acknowledge a write has completed after the write has </a:t>
            </a:r>
            <a:r>
              <a:rPr lang="en-US" altLang="ko-KR" b="1" dirty="0" smtClean="0">
                <a:solidFill>
                  <a:schemeClr val="accent6"/>
                </a:solidFill>
              </a:rPr>
              <a:t>actually been written to disk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2308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I/O Time: Doing The Math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I/O time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𝐼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/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en-US" altLang="ko-KR" dirty="0" smtClean="0"/>
                  <a:t>):</a:t>
                </a:r>
              </a:p>
              <a:p>
                <a:endParaRPr lang="en-US" altLang="ko-KR" dirty="0"/>
              </a:p>
              <a:p>
                <a:r>
                  <a:rPr lang="en-US" altLang="ko-KR" dirty="0" smtClean="0"/>
                  <a:t>The rate of I/O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𝐼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/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en-US" altLang="ko-KR" dirty="0" smtClean="0"/>
                  <a:t>):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11760" y="1018566"/>
                <a:ext cx="3712876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/>
                            </a:rPr>
                            <m:t>𝐼</m:t>
                          </m:r>
                          <m:r>
                            <a:rPr lang="en-US" altLang="ko-KR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altLang="ko-KR" b="0" i="1" smtClean="0">
                              <a:latin typeface="Cambria Math"/>
                            </a:rPr>
                            <m:t>𝑂</m:t>
                          </m:r>
                        </m:sub>
                      </m:sSub>
                      <m:r>
                        <a:rPr lang="en-US" altLang="ko-KR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/>
                            </a:rPr>
                            <m:t>𝑠𝑒𝑒𝑘</m:t>
                          </m:r>
                        </m:sub>
                      </m:sSub>
                      <m:r>
                        <a:rPr lang="en-US" altLang="ko-KR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/>
                            </a:rPr>
                            <m:t>𝑟𝑜𝑡𝑎𝑡𝑖𝑜𝑛</m:t>
                          </m:r>
                        </m:sub>
                      </m:sSub>
                      <m:r>
                        <a:rPr lang="en-US" altLang="ko-KR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/>
                            </a:rPr>
                            <m:t>𝑡𝑟𝑎𝑛𝑠𝑓𝑒𝑟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018566"/>
                <a:ext cx="3712876" cy="394210"/>
              </a:xfrm>
              <a:prstGeom prst="rect">
                <a:avLst/>
              </a:prstGeom>
              <a:blipFill rotWithShape="1">
                <a:blip r:embed="rId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03848" y="1941108"/>
                <a:ext cx="2202141" cy="7013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/>
                            </a:rPr>
                            <m:t>𝐼</m:t>
                          </m:r>
                          <m:r>
                            <a:rPr lang="en-US" altLang="ko-KR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altLang="ko-KR" b="0" i="1" smtClean="0">
                              <a:latin typeface="Cambria Math"/>
                            </a:rPr>
                            <m:t>𝑂</m:t>
                          </m:r>
                        </m:sub>
                      </m:sSub>
                      <m:r>
                        <a:rPr lang="en-US" altLang="ko-K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/>
                                </a:rPr>
                                <m:t>𝑆𝑖𝑧𝑒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𝑇𝑟𝑎𝑛𝑠𝑓𝑒𝑟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𝐼</m:t>
                              </m:r>
                              <m:r>
                                <a:rPr lang="en-US" altLang="ko-KR" b="0" i="1" smtClean="0">
                                  <a:latin typeface="Cambria Math"/>
                                </a:rPr>
                                <m:t>/</m:t>
                              </m:r>
                              <m:r>
                                <a:rPr lang="en-US" altLang="ko-KR" b="0" i="1" smtClean="0">
                                  <a:latin typeface="Cambria Math"/>
                                </a:rPr>
                                <m:t>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941108"/>
                <a:ext cx="2202141" cy="7013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07446"/>
              </p:ext>
            </p:extLst>
          </p:nvPr>
        </p:nvGraphicFramePr>
        <p:xfrm>
          <a:off x="1475656" y="3140968"/>
          <a:ext cx="5904656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045"/>
                <a:gridCol w="2249392"/>
                <a:gridCol w="1968219"/>
              </a:tblGrid>
              <a:tr h="238936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Cheetah 15K.5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Barracuda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Capacity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 GB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TB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RPM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15,000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7,200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Average Seek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400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 Transfer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125 MB/s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105 MB/s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Platters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Cache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 MB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16/32 MB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Connects Via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SCSI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SATA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35696" y="5589240"/>
            <a:ext cx="4993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Disk Drive Specs: SCSI Versus SATA</a:t>
            </a:r>
          </a:p>
        </p:txBody>
      </p:sp>
    </p:spTree>
    <p:extLst>
      <p:ext uri="{BB962C8B-B14F-4D97-AF65-F5344CB8AC3E}">
        <p14:creationId xmlns:p14="http://schemas.microsoft.com/office/powerpoint/2010/main" val="2609523512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I/O Time</a:t>
            </a:r>
            <a:r>
              <a:rPr lang="en-US" altLang="ko-KR" dirty="0"/>
              <a:t> </a:t>
            </a:r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Random workload</a:t>
            </a:r>
            <a:r>
              <a:rPr lang="en-US" altLang="ko-KR" dirty="0" smtClean="0"/>
              <a:t>: Issue 4KB read to random locations on the disk</a:t>
            </a:r>
          </a:p>
          <a:p>
            <a:r>
              <a:rPr lang="en-US" altLang="ko-KR" b="1" dirty="0" smtClean="0"/>
              <a:t>Sequential workload</a:t>
            </a:r>
            <a:r>
              <a:rPr lang="en-US" altLang="ko-KR" dirty="0" smtClean="0"/>
              <a:t>: Read 100MB consecutively from the disk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표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6900633"/>
                  </p:ext>
                </p:extLst>
              </p:nvPr>
            </p:nvGraphicFramePr>
            <p:xfrm>
              <a:off x="1547664" y="2060848"/>
              <a:ext cx="5655782" cy="28538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56841"/>
                    <a:gridCol w="1256841"/>
                    <a:gridCol w="1675786"/>
                    <a:gridCol w="1466314"/>
                  </a:tblGrid>
                  <a:tr h="238936">
                    <a:tc grid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Cheetah 15K.5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Barracuda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gridSpan="2"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𝑠𝑒𝑒𝑘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</a:t>
                          </a: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400" baseline="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9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gridSpan="2"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𝑟𝑜𝑡𝑎𝑡𝑖𝑜𝑛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4.2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Random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𝑡𝑟𝑎𝑛𝑠𝑓𝑒𝑟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microsecs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38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microsecs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𝐼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/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𝑂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6</a:t>
                          </a: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400" baseline="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13.2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𝐼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/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𝑂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0.66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0.31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Sequential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𝑡𝑟𝑎𝑛𝑠𝑓𝑒𝑟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800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950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𝐼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/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𝑂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806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963.2</a:t>
                          </a: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400" baseline="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96385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𝐼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/</m:t>
                                    </m:r>
                                    <m:r>
                                      <a:rPr lang="en-US" altLang="ko-KR" sz="1400" b="0" i="1" smtClean="0">
                                        <a:latin typeface="Cambria Math"/>
                                      </a:rPr>
                                      <m:t>𝑂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125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105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표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6900633"/>
                  </p:ext>
                </p:extLst>
              </p:nvPr>
            </p:nvGraphicFramePr>
            <p:xfrm>
              <a:off x="1547664" y="2060848"/>
              <a:ext cx="5655782" cy="28538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56841"/>
                    <a:gridCol w="1256841"/>
                    <a:gridCol w="1675786"/>
                    <a:gridCol w="1466314"/>
                  </a:tblGrid>
                  <a:tr h="304800">
                    <a:tc grid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Cheetah 15K.5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Barracuda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04800">
                    <a:tc gridSpan="2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43" t="-102000" r="-125243" b="-75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</a:t>
                          </a: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400" baseline="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9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04800">
                    <a:tc gridSpan="2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43" t="-202000" r="-125243" b="-65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4.2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21882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Random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0485" t="-284906" r="-250485" b="-5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microsecs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38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microsecs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23914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0485" t="-384906" r="-250485" b="-4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6</a:t>
                          </a: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400" baseline="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13.2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23914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0485" t="-484906" r="-250485" b="-3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0.66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0.31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21882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Sequential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0485" t="-584906" r="-250485" b="-2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800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950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23914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0485" t="-684906" r="-250485" b="-1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806 </a:t>
                          </a:r>
                          <a:r>
                            <a:rPr lang="en-US" altLang="ko-KR" sz="14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963.2</a:t>
                          </a:r>
                          <a:r>
                            <a:rPr lang="en-US" altLang="ko-KR" sz="14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400" baseline="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ms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23914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0485" t="-784906" r="-250485" b="-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125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105 MB/s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TextBox 14"/>
          <p:cNvSpPr txBox="1"/>
          <p:nvPr/>
        </p:nvSpPr>
        <p:spPr>
          <a:xfrm>
            <a:off x="1835696" y="4921423"/>
            <a:ext cx="4993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Disk Drive Performance: SCSI Versus SATA</a:t>
            </a: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619672" y="5445224"/>
            <a:ext cx="5544616" cy="864096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There is a huge gap in drive performance </a:t>
            </a: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between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random</a:t>
            </a:r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and </a:t>
            </a:r>
            <a:r>
              <a:rPr lang="en-US" altLang="ko-KR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sequential</a:t>
            </a:r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workloads</a:t>
            </a:r>
            <a:endParaRPr lang="en-US" altLang="ko-KR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33716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Disk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Disk Scheduler</a:t>
            </a:r>
            <a:r>
              <a:rPr lang="en-US" altLang="ko-KR" dirty="0" smtClean="0"/>
              <a:t> decides </a:t>
            </a:r>
            <a:r>
              <a:rPr lang="en-US" altLang="ko-KR" u="sng" dirty="0" smtClean="0"/>
              <a:t>which I/O request</a:t>
            </a:r>
            <a:r>
              <a:rPr lang="en-US" altLang="ko-KR" dirty="0" smtClean="0"/>
              <a:t> to schedule next.</a:t>
            </a:r>
          </a:p>
          <a:p>
            <a:r>
              <a:rPr lang="en-US" altLang="ko-KR" b="1" dirty="0" smtClean="0"/>
              <a:t>SSTF</a:t>
            </a:r>
            <a:r>
              <a:rPr lang="en-US" altLang="ko-KR" dirty="0" smtClean="0"/>
              <a:t> (Shortest Seek Time First)</a:t>
            </a:r>
          </a:p>
          <a:p>
            <a:pPr lvl="1"/>
            <a:r>
              <a:rPr lang="en-US" altLang="ko-KR" dirty="0" smtClean="0"/>
              <a:t>Order the queue of I/O request by track</a:t>
            </a:r>
          </a:p>
          <a:p>
            <a:pPr lvl="1"/>
            <a:r>
              <a:rPr lang="en-US" altLang="ko-KR" dirty="0" smtClean="0"/>
              <a:t>Pick requests on the nearest track to complete first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1308184" y="3485642"/>
            <a:ext cx="2831768" cy="2679662"/>
            <a:chOff x="2460312" y="2964101"/>
            <a:chExt cx="2831768" cy="2679662"/>
          </a:xfrm>
        </p:grpSpPr>
        <p:grpSp>
          <p:nvGrpSpPr>
            <p:cNvPr id="7" name="그룹 6"/>
            <p:cNvGrpSpPr/>
            <p:nvPr/>
          </p:nvGrpSpPr>
          <p:grpSpPr>
            <a:xfrm>
              <a:off x="2501266" y="2964101"/>
              <a:ext cx="2734707" cy="2659785"/>
              <a:chOff x="5988269" y="1313210"/>
              <a:chExt cx="2734707" cy="2659785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6887769" y="2176063"/>
                <a:ext cx="936000" cy="936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6595938" y="1866754"/>
                <a:ext cx="1517498" cy="151749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6284484" y="1591752"/>
                <a:ext cx="2160000" cy="2088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5988269" y="1313210"/>
                <a:ext cx="2734707" cy="265978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3683628" y="298529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83628" y="326605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91720" y="355409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99812" y="477369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99812" y="50625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07904" y="536676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02048" y="417343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27824" y="417335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32040" y="416979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60312" y="416890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86088" y="416882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82212" y="416526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33262" y="31401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56476" y="357301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7684" y="3399407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08084" y="372512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043668" y="364502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51600" y="387208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11960" y="4440127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005590" y="465313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94541" y="460290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63408" y="491983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55656" y="476339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83968" y="5188740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98771" y="469980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56116" y="448484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11940" y="493307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899632" y="459731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987824" y="516822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27784" y="472514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64208" y="38610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379412" y="362368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92360" y="37189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36216" y="339230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627784" y="353962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059832" y="315200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타원 43"/>
            <p:cNvSpPr/>
            <p:nvPr/>
          </p:nvSpPr>
          <p:spPr>
            <a:xfrm>
              <a:off x="3838697" y="4266327"/>
              <a:ext cx="84230" cy="859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448418" y="4004506"/>
              <a:ext cx="891374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Spindle</a:t>
              </a:r>
              <a:endPara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1830363" y="3117256"/>
            <a:ext cx="18055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Rotates this way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1" name="Straight Arrow Connector 20"/>
          <p:cNvCxnSpPr/>
          <p:nvPr/>
        </p:nvCxnSpPr>
        <p:spPr>
          <a:xfrm flipH="1">
            <a:off x="2149140" y="3429000"/>
            <a:ext cx="112138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모서리가 둥근 직사각형 51"/>
          <p:cNvSpPr/>
          <p:nvPr/>
        </p:nvSpPr>
        <p:spPr>
          <a:xfrm rot="2062398">
            <a:off x="1485097" y="4779841"/>
            <a:ext cx="238629" cy="1523091"/>
          </a:xfrm>
          <a:prstGeom prst="roundRect">
            <a:avLst/>
          </a:prstGeom>
          <a:solidFill>
            <a:schemeClr val="bg1">
              <a:lumMod val="95000"/>
              <a:alpha val="58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1963560" y="4669884"/>
            <a:ext cx="288000" cy="288000"/>
          </a:xfrm>
          <a:prstGeom prst="ellipse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1110324" y="5911768"/>
            <a:ext cx="288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11960" y="4269384"/>
            <a:ext cx="4536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SSTF: Scheduling Request 21 and 2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I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ssue 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request to 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21 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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issue the request to 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604481" y="3821951"/>
            <a:ext cx="210700" cy="185986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3209723" y="5755787"/>
            <a:ext cx="210700" cy="185986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20521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SSTF is not a panacea.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Problem 1</a:t>
            </a:r>
            <a:r>
              <a:rPr lang="en-US" altLang="ko-KR" dirty="0" smtClean="0"/>
              <a:t>: The drive geometry is not available to the host OS</a:t>
            </a:r>
          </a:p>
          <a:p>
            <a:pPr lvl="1"/>
            <a:r>
              <a:rPr lang="en-US" altLang="ko-KR" dirty="0" smtClean="0"/>
              <a:t>Solution: OS can simply implement </a:t>
            </a:r>
            <a:r>
              <a:rPr lang="en-US" altLang="ko-KR" u="sng" dirty="0" smtClean="0"/>
              <a:t>Nearest-block-first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(NBF)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b="1" dirty="0" smtClean="0"/>
              <a:t>Problem 2</a:t>
            </a:r>
            <a:r>
              <a:rPr lang="en-US" altLang="ko-KR" dirty="0" smtClean="0"/>
              <a:t>: Starvation</a:t>
            </a:r>
          </a:p>
          <a:p>
            <a:pPr lvl="1"/>
            <a:r>
              <a:rPr lang="en-US" altLang="ko-KR" dirty="0" smtClean="0"/>
              <a:t>If there were a steady stream of request to the inner track, request to other tracks would then be ignored completely.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637180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Elevator (a.k.a. SCAN or C-SCAN)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across the disk servicing requests in order across the tracks.</a:t>
            </a:r>
          </a:p>
          <a:p>
            <a:pPr lvl="1"/>
            <a:r>
              <a:rPr lang="en-US" altLang="ko-KR" b="1" dirty="0" smtClean="0"/>
              <a:t>Sweep</a:t>
            </a:r>
            <a:r>
              <a:rPr lang="en-US" altLang="ko-KR" dirty="0" smtClean="0"/>
              <a:t>: A single pass across the disk</a:t>
            </a:r>
          </a:p>
          <a:p>
            <a:pPr lvl="2"/>
            <a:r>
              <a:rPr lang="en-US" altLang="ko-KR" dirty="0" smtClean="0"/>
              <a:t>If a request comes for a block on a track that has already been services on this sweep of the disk, it is queued until the next sweep.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b="1" dirty="0" smtClean="0"/>
              <a:t>F-SCAN</a:t>
            </a:r>
          </a:p>
          <a:p>
            <a:pPr lvl="2"/>
            <a:r>
              <a:rPr lang="en-US" altLang="ko-KR" dirty="0" smtClean="0"/>
              <a:t>Freeze the queue to be serviced when it is doing a sweep</a:t>
            </a:r>
          </a:p>
          <a:p>
            <a:pPr lvl="2"/>
            <a:r>
              <a:rPr lang="en-US" altLang="ko-KR" dirty="0" smtClean="0"/>
              <a:t>Avoid starvation of far-away requests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b="1" dirty="0" smtClean="0"/>
              <a:t>C-SCAN </a:t>
            </a:r>
            <a:r>
              <a:rPr lang="en-US" altLang="ko-KR" dirty="0" smtClean="0"/>
              <a:t>(Circular SCAN)</a:t>
            </a:r>
          </a:p>
          <a:p>
            <a:pPr lvl="2"/>
            <a:r>
              <a:rPr lang="en-US" altLang="ko-KR" dirty="0" smtClean="0"/>
              <a:t>Sweep from outer-to-inner, and then inner-to-outer, etc.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86710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Hard Disk Driver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Hard disk driver have been </a:t>
            </a:r>
            <a:r>
              <a:rPr lang="en-US" altLang="ko-KR" b="1" dirty="0" smtClean="0">
                <a:solidFill>
                  <a:schemeClr val="accent6"/>
                </a:solidFill>
              </a:rPr>
              <a:t>the main form of persistent data storage </a:t>
            </a:r>
            <a:r>
              <a:rPr lang="en-US" altLang="ko-KR" dirty="0" smtClean="0"/>
              <a:t>in computer systems for decades.</a:t>
            </a:r>
          </a:p>
          <a:p>
            <a:pPr lvl="1"/>
            <a:r>
              <a:rPr lang="en-US" altLang="ko-KR" dirty="0" smtClean="0"/>
              <a:t>The drive consists of a large number of </a:t>
            </a:r>
            <a:r>
              <a:rPr lang="en-US" altLang="ko-KR" b="1" dirty="0" smtClean="0"/>
              <a:t>sectors</a:t>
            </a:r>
            <a:r>
              <a:rPr lang="en-US" altLang="ko-KR" dirty="0" smtClean="0"/>
              <a:t> (512-byte blocks).</a:t>
            </a:r>
          </a:p>
          <a:p>
            <a:pPr lvl="1"/>
            <a:r>
              <a:rPr lang="en-US" altLang="ko-KR" b="1" dirty="0" smtClean="0"/>
              <a:t>Address Space : </a:t>
            </a:r>
          </a:p>
          <a:p>
            <a:pPr lvl="2"/>
            <a:r>
              <a:rPr lang="en-US" altLang="ko-KR" dirty="0" smtClean="0"/>
              <a:t>We can view the disk with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dirty="0" smtClean="0"/>
              <a:t> sectors as </a:t>
            </a:r>
            <a:r>
              <a:rPr lang="en-US" altLang="ko-KR" u="sng" dirty="0" smtClean="0"/>
              <a:t>an array of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sectors;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ko-KR" dirty="0" smtClean="0"/>
              <a:t> to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6453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account for Disk rotation costs?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If rotation is faster than seek : request 16 </a:t>
            </a:r>
            <a:r>
              <a:rPr lang="en-US" altLang="ko-KR" dirty="0" smtClean="0">
                <a:sym typeface="Wingdings" pitchFamily="2" charset="2"/>
              </a:rPr>
              <a:t> request 8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seek is faster than rotation : request 8 </a:t>
            </a:r>
            <a:r>
              <a:rPr lang="en-US" altLang="ko-KR" dirty="0" smtClean="0">
                <a:sym typeface="Wingdings" pitchFamily="2" charset="2"/>
              </a:rPr>
              <a:t> request 16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050315" y="1205098"/>
            <a:ext cx="2831768" cy="2679662"/>
            <a:chOff x="2460312" y="2964101"/>
            <a:chExt cx="2831768" cy="2679662"/>
          </a:xfrm>
        </p:grpSpPr>
        <p:grpSp>
          <p:nvGrpSpPr>
            <p:cNvPr id="7" name="그룹 6"/>
            <p:cNvGrpSpPr/>
            <p:nvPr/>
          </p:nvGrpSpPr>
          <p:grpSpPr>
            <a:xfrm>
              <a:off x="2501266" y="2964101"/>
              <a:ext cx="2734707" cy="2659785"/>
              <a:chOff x="5988269" y="1313210"/>
              <a:chExt cx="2734707" cy="2659785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6887769" y="2176063"/>
                <a:ext cx="936000" cy="936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6595938" y="1866754"/>
                <a:ext cx="1517498" cy="151749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6284484" y="1591752"/>
                <a:ext cx="2160000" cy="2088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5988269" y="1313210"/>
                <a:ext cx="2734707" cy="265978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3683628" y="298529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83628" y="326605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91720" y="355409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99812" y="477369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99812" y="50625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07904" y="536676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02048" y="417343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27824" y="417335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32040" y="416979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60312" y="416890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86088" y="416882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82212" y="416526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33262" y="31401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56476" y="357301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7684" y="3399407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08084" y="372512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043668" y="364502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51600" y="387208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11960" y="4440127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005590" y="465313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94541" y="460290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63408" y="491983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55656" y="476339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83968" y="5188740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98771" y="469980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56116" y="448484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11940" y="4933076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899632" y="4597312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987824" y="5168225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27784" y="4725144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5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64208" y="38610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31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379412" y="3623689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32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92360" y="3718948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19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36216" y="339230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627784" y="3539623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7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059832" y="3152001"/>
              <a:ext cx="36004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8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타원 43"/>
            <p:cNvSpPr/>
            <p:nvPr/>
          </p:nvSpPr>
          <p:spPr>
            <a:xfrm>
              <a:off x="3838697" y="4266327"/>
              <a:ext cx="84230" cy="859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448418" y="4004506"/>
              <a:ext cx="891374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Spindle</a:t>
              </a:r>
              <a:endPara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572494" y="836712"/>
            <a:ext cx="18055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Rotates this way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1" name="Straight Arrow Connector 20"/>
          <p:cNvCxnSpPr/>
          <p:nvPr/>
        </p:nvCxnSpPr>
        <p:spPr>
          <a:xfrm flipH="1">
            <a:off x="3891271" y="1148456"/>
            <a:ext cx="112138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모서리가 둥근 직사각형 51"/>
          <p:cNvSpPr/>
          <p:nvPr/>
        </p:nvSpPr>
        <p:spPr>
          <a:xfrm rot="2062398">
            <a:off x="3227228" y="2499297"/>
            <a:ext cx="238629" cy="1523091"/>
          </a:xfrm>
          <a:prstGeom prst="roundRect">
            <a:avLst/>
          </a:prstGeom>
          <a:solidFill>
            <a:schemeClr val="bg1">
              <a:lumMod val="95000"/>
              <a:alpha val="58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3705691" y="2389340"/>
            <a:ext cx="288000" cy="288000"/>
          </a:xfrm>
          <a:prstGeom prst="ellipse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2852455" y="3631224"/>
            <a:ext cx="288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38167" y="4005064"/>
            <a:ext cx="3834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SSTF: Sometimes Not Good Enough</a:t>
            </a:r>
            <a:endParaRPr lang="en-US" altLang="ko-KR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3873428" y="3203374"/>
            <a:ext cx="210700" cy="185986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724088" y="1436232"/>
            <a:ext cx="210700" cy="185986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0" name="모서리가 둥근 직사각형 59"/>
          <p:cNvSpPr/>
          <p:nvPr/>
        </p:nvSpPr>
        <p:spPr>
          <a:xfrm>
            <a:off x="827584" y="5589240"/>
            <a:ext cx="7416824" cy="79208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On modern drives, both seek and rotation are roughly equivalent:</a:t>
            </a: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Thus, </a:t>
            </a:r>
            <a:r>
              <a:rPr lang="en-US" altLang="ko-KR" b="1" dirty="0" smtClean="0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SPTF</a:t>
            </a:r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(Shortest Positioning Time First) is useful.</a:t>
            </a:r>
            <a:endParaRPr lang="en-US" altLang="ko-KR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71931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I/O merging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Reduce </a:t>
            </a:r>
            <a:r>
              <a:rPr lang="en-US" altLang="ko-KR" b="1" dirty="0"/>
              <a:t>the number of request </a:t>
            </a:r>
            <a:r>
              <a:rPr lang="en-US" altLang="ko-KR" dirty="0"/>
              <a:t>sent to the disk and lowers overhead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E.g., read blocks 33, then 8, then 34:</a:t>
            </a:r>
          </a:p>
          <a:p>
            <a:pPr lvl="2"/>
            <a:r>
              <a:rPr lang="en-US" altLang="ko-KR" dirty="0" smtClean="0"/>
              <a:t>The scheduler merge the request for blocks 33 and 34 </a:t>
            </a:r>
            <a:r>
              <a:rPr lang="en-US" altLang="ko-KR" i="1" dirty="0" smtClean="0"/>
              <a:t>into a single two-block request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81749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579895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Interface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only guarantee is that a single 512-byte write is </a:t>
            </a:r>
            <a:r>
              <a:rPr lang="en-US" altLang="ko-KR" b="1" dirty="0" smtClean="0">
                <a:solidFill>
                  <a:schemeClr val="accent6"/>
                </a:solidFill>
              </a:rPr>
              <a:t>atomic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Multi-sector operations are possible.</a:t>
            </a:r>
          </a:p>
          <a:p>
            <a:pPr lvl="1"/>
            <a:r>
              <a:rPr lang="en-US" altLang="ko-KR" dirty="0" smtClean="0"/>
              <a:t>Many file systems will read or write 4KB at a time.</a:t>
            </a:r>
          </a:p>
          <a:p>
            <a:pPr lvl="1"/>
            <a:r>
              <a:rPr lang="en-US" altLang="ko-KR" b="1" dirty="0" smtClean="0"/>
              <a:t>Torn write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 smtClean="0"/>
              <a:t>If an untimely power loss occurs, only a portion of a larger write may complete.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Accessing blocks in </a:t>
            </a:r>
            <a:r>
              <a:rPr lang="en-US" altLang="ko-KR" b="1" dirty="0" smtClean="0"/>
              <a:t>a contiguous chunk </a:t>
            </a:r>
            <a:r>
              <a:rPr lang="en-US" altLang="ko-KR" dirty="0" smtClean="0"/>
              <a:t>is the fastest access mode.</a:t>
            </a:r>
          </a:p>
          <a:p>
            <a:pPr lvl="1"/>
            <a:r>
              <a:rPr lang="en-US" altLang="ko-KR" dirty="0" smtClean="0"/>
              <a:t>A sequential read or write</a:t>
            </a:r>
          </a:p>
          <a:p>
            <a:pPr lvl="1"/>
            <a:r>
              <a:rPr lang="en-US" altLang="ko-KR" dirty="0" smtClean="0"/>
              <a:t>Much faster than any more random access pattern.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7017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Geometry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b="1" dirty="0" smtClean="0"/>
              <a:t>Platter </a:t>
            </a:r>
            <a:r>
              <a:rPr lang="en-US" altLang="ko-KR" dirty="0" smtClean="0"/>
              <a:t>(Aluminum coated with a thin magnetic layer)</a:t>
            </a:r>
          </a:p>
          <a:p>
            <a:pPr lvl="1"/>
            <a:r>
              <a:rPr lang="en-US" altLang="ko-KR" dirty="0" smtClean="0"/>
              <a:t>A circular hard surface</a:t>
            </a:r>
          </a:p>
          <a:p>
            <a:pPr lvl="1"/>
            <a:r>
              <a:rPr lang="en-US" altLang="ko-KR" dirty="0" smtClean="0"/>
              <a:t>Data is stored persistently by inducing magnetic changes to it.</a:t>
            </a:r>
          </a:p>
          <a:p>
            <a:pPr lvl="1"/>
            <a:r>
              <a:rPr lang="en-US" altLang="ko-KR" dirty="0" smtClean="0"/>
              <a:t>Each platter has 2 sides, each of which is called a </a:t>
            </a:r>
            <a:r>
              <a:rPr lang="en-US" altLang="ko-KR" b="1" dirty="0" smtClean="0"/>
              <a:t>surface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9" name="차트 18"/>
          <p:cNvGraphicFramePr>
            <a:graphicFrameLocks/>
          </p:cNvGraphicFramePr>
          <p:nvPr>
            <p:extLst/>
          </p:nvPr>
        </p:nvGraphicFramePr>
        <p:xfrm>
          <a:off x="2783007" y="706983"/>
          <a:ext cx="3063396" cy="254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타원 19"/>
          <p:cNvSpPr/>
          <p:nvPr/>
        </p:nvSpPr>
        <p:spPr>
          <a:xfrm>
            <a:off x="3380631" y="976534"/>
            <a:ext cx="1944000" cy="1944000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3812769" y="1421043"/>
            <a:ext cx="1080000" cy="1080000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4299485" y="1925500"/>
            <a:ext cx="119192" cy="1180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6687" y="1655448"/>
            <a:ext cx="89137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spindle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67744" y="2924944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Disk with Just A Single Track (12 sectors)</a:t>
            </a:r>
          </a:p>
        </p:txBody>
      </p:sp>
    </p:spTree>
    <p:extLst>
      <p:ext uri="{BB962C8B-B14F-4D97-AF65-F5344CB8AC3E}">
        <p14:creationId xmlns:p14="http://schemas.microsoft.com/office/powerpoint/2010/main" val="281153725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Geometry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Spindle</a:t>
            </a:r>
          </a:p>
          <a:p>
            <a:pPr lvl="1"/>
            <a:r>
              <a:rPr lang="en-US" altLang="ko-KR" dirty="0" smtClean="0"/>
              <a:t>Spindle is connected to a motor that spins the platters around.</a:t>
            </a:r>
          </a:p>
          <a:p>
            <a:pPr lvl="1"/>
            <a:r>
              <a:rPr lang="en-US" altLang="ko-KR" dirty="0" smtClean="0"/>
              <a:t>The rate of </a:t>
            </a:r>
            <a:r>
              <a:rPr lang="en-US" altLang="ko-KR" dirty="0"/>
              <a:t>r</a:t>
            </a:r>
            <a:r>
              <a:rPr lang="en-US" altLang="ko-KR" dirty="0" smtClean="0"/>
              <a:t>otations is measured in </a:t>
            </a:r>
            <a:r>
              <a:rPr lang="en-US" altLang="ko-KR" b="1" dirty="0" smtClean="0">
                <a:solidFill>
                  <a:schemeClr val="accent6"/>
                </a:solidFill>
              </a:rPr>
              <a:t>RPM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(Rotations Per </a:t>
            </a:r>
            <a:r>
              <a:rPr lang="en-US" altLang="ko-KR" dirty="0"/>
              <a:t>M</a:t>
            </a:r>
            <a:r>
              <a:rPr lang="en-US" altLang="ko-KR" dirty="0" smtClean="0"/>
              <a:t>inute).</a:t>
            </a:r>
          </a:p>
          <a:p>
            <a:pPr lvl="2"/>
            <a:r>
              <a:rPr lang="en-US" altLang="ko-KR" dirty="0" smtClean="0"/>
              <a:t>Typical modern values : 7,200 RPM to 15,000 RPM.</a:t>
            </a:r>
          </a:p>
          <a:p>
            <a:pPr lvl="2"/>
            <a:r>
              <a:rPr lang="en-US" altLang="ko-KR" dirty="0" smtClean="0"/>
              <a:t>E.g., 10000 RPM : A single rotation takes about 6 </a:t>
            </a:r>
            <a:r>
              <a:rPr lang="en-US" altLang="ko-KR" dirty="0" err="1" smtClean="0"/>
              <a:t>ms.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b="1" dirty="0" smtClean="0"/>
              <a:t>Track</a:t>
            </a:r>
          </a:p>
          <a:p>
            <a:pPr lvl="1"/>
            <a:r>
              <a:rPr lang="en-US" altLang="ko-KR" dirty="0" smtClean="0"/>
              <a:t>Concentric circles of sectors</a:t>
            </a:r>
          </a:p>
          <a:p>
            <a:pPr lvl="1"/>
            <a:r>
              <a:rPr lang="en-US" altLang="ko-KR" dirty="0" smtClean="0"/>
              <a:t>Data is encoded on each surface in a track.</a:t>
            </a:r>
          </a:p>
          <a:p>
            <a:pPr lvl="1"/>
            <a:r>
              <a:rPr lang="en-US" altLang="ko-KR" dirty="0" smtClean="0"/>
              <a:t>A single surface contains many thousands and thousands of tracks.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62910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Simple Disk Drive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smtClean="0"/>
              <a:t>Disk head </a:t>
            </a:r>
            <a:r>
              <a:rPr lang="en-US" altLang="ko-KR" dirty="0" smtClean="0"/>
              <a:t>(One </a:t>
            </a:r>
            <a:r>
              <a:rPr lang="en-US" altLang="ko-KR" dirty="0"/>
              <a:t>head per surface of the </a:t>
            </a:r>
            <a:r>
              <a:rPr lang="en-US" altLang="ko-KR" dirty="0" smtClean="0"/>
              <a:t>drive)</a:t>
            </a:r>
            <a:endParaRPr lang="en-US" altLang="ko-KR" b="1" dirty="0" smtClean="0"/>
          </a:p>
          <a:p>
            <a:pPr lvl="1"/>
            <a:r>
              <a:rPr lang="en-US" altLang="ko-KR" dirty="0" smtClean="0"/>
              <a:t>The process of </a:t>
            </a:r>
            <a:r>
              <a:rPr lang="en-US" altLang="ko-KR" i="1" dirty="0" smtClean="0"/>
              <a:t>reading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writing</a:t>
            </a:r>
            <a:r>
              <a:rPr lang="en-US" altLang="ko-KR" dirty="0" smtClean="0"/>
              <a:t> is accomplished by the </a:t>
            </a:r>
            <a:r>
              <a:rPr lang="en-US" altLang="ko-KR" b="1" dirty="0" smtClean="0">
                <a:solidFill>
                  <a:schemeClr val="accent6"/>
                </a:solidFill>
              </a:rPr>
              <a:t>disk head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Attached to a single disk arm, which moves across the </a:t>
            </a:r>
            <a:r>
              <a:rPr lang="en-US" altLang="ko-KR" dirty="0"/>
              <a:t>s</a:t>
            </a:r>
            <a:r>
              <a:rPr lang="en-US" altLang="ko-KR" dirty="0" smtClean="0"/>
              <a:t>urface.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3337247"/>
            <a:ext cx="317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Single Track Plus A Head</a:t>
            </a:r>
          </a:p>
        </p:txBody>
      </p:sp>
      <p:graphicFrame>
        <p:nvGraphicFramePr>
          <p:cNvPr id="18" name="차트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412219"/>
              </p:ext>
            </p:extLst>
          </p:nvPr>
        </p:nvGraphicFramePr>
        <p:xfrm>
          <a:off x="2783007" y="954303"/>
          <a:ext cx="3063396" cy="254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타원 18"/>
          <p:cNvSpPr/>
          <p:nvPr/>
        </p:nvSpPr>
        <p:spPr>
          <a:xfrm>
            <a:off x="3380631" y="1223854"/>
            <a:ext cx="1944000" cy="1944000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3812769" y="1668363"/>
            <a:ext cx="1080000" cy="1080000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4262805" y="2173890"/>
            <a:ext cx="144000" cy="14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18595" y="1916832"/>
            <a:ext cx="89137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spindle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19872" y="820236"/>
            <a:ext cx="18055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Rotates this way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 rot="635487">
            <a:off x="2829594" y="1766576"/>
            <a:ext cx="60882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head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타원 24"/>
          <p:cNvSpPr/>
          <p:nvPr/>
        </p:nvSpPr>
        <p:spPr>
          <a:xfrm>
            <a:off x="3453780" y="1900829"/>
            <a:ext cx="288000" cy="288000"/>
          </a:xfrm>
          <a:prstGeom prst="ellipse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 rot="2062398">
            <a:off x="3070785" y="2030050"/>
            <a:ext cx="238629" cy="124150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8328051">
            <a:off x="2846980" y="2472787"/>
            <a:ext cx="68995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맑은 고딕" pitchFamily="50" charset="-127"/>
                <a:ea typeface="맑은 고딕" pitchFamily="50" charset="-127"/>
              </a:rPr>
              <a:t>arm</a:t>
            </a:r>
            <a:endParaRPr 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8" name="Straight Arrow Connector 20"/>
          <p:cNvCxnSpPr/>
          <p:nvPr/>
        </p:nvCxnSpPr>
        <p:spPr>
          <a:xfrm flipH="1">
            <a:off x="3738649" y="1131980"/>
            <a:ext cx="112138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타원 28"/>
          <p:cNvSpPr/>
          <p:nvPr/>
        </p:nvSpPr>
        <p:spPr>
          <a:xfrm>
            <a:off x="2752750" y="2942523"/>
            <a:ext cx="288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723556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a Disk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92" y="1052736"/>
            <a:ext cx="6768752" cy="511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390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차트 13"/>
          <p:cNvGraphicFramePr>
            <a:graphicFrameLocks/>
          </p:cNvGraphicFramePr>
          <p:nvPr>
            <p:extLst/>
          </p:nvPr>
        </p:nvGraphicFramePr>
        <p:xfrm>
          <a:off x="2948764" y="1259110"/>
          <a:ext cx="3063396" cy="254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sz="2800" dirty="0" smtClean="0"/>
              </a:p>
              <a:p>
                <a:endParaRPr lang="en-US" altLang="ko-KR" dirty="0" smtClean="0">
                  <a:solidFill>
                    <a:schemeClr val="accent1"/>
                  </a:solidFill>
                </a:endParaRPr>
              </a:p>
              <a:p>
                <a:r>
                  <a:rPr lang="en-US" altLang="ko-KR" b="1" dirty="0" smtClean="0">
                    <a:solidFill>
                      <a:schemeClr val="accent6"/>
                    </a:solidFill>
                  </a:rPr>
                  <a:t>Rotational delay:</a:t>
                </a:r>
                <a:r>
                  <a:rPr lang="en-US" altLang="ko-KR" dirty="0" smtClean="0">
                    <a:solidFill>
                      <a:schemeClr val="accent6"/>
                    </a:solidFill>
                  </a:rPr>
                  <a:t> </a:t>
                </a:r>
                <a:r>
                  <a:rPr lang="en-US" altLang="ko-KR" dirty="0" smtClean="0"/>
                  <a:t>Time for the desired sector to rotate</a:t>
                </a:r>
              </a:p>
              <a:p>
                <a:pPr lvl="1"/>
                <a:r>
                  <a:rPr lang="en-US" altLang="ko-KR" dirty="0" smtClean="0"/>
                  <a:t>Ex) Full </a:t>
                </a:r>
                <a:r>
                  <a:rPr lang="en-US" altLang="ko-KR" dirty="0"/>
                  <a:t>rotational delay is </a:t>
                </a:r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R</a:t>
                </a:r>
                <a:r>
                  <a:rPr lang="en-US" altLang="ko-KR" dirty="0"/>
                  <a:t> and we start at </a:t>
                </a:r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sector 6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Read sector 0: Rotational delay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𝑅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Read sector 5: Rotational delay = </a:t>
                </a:r>
                <a:r>
                  <a:rPr lang="en-US" altLang="ko-KR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R-1 </a:t>
                </a:r>
                <a:r>
                  <a:rPr lang="en-US" altLang="ko-KR" dirty="0" smtClean="0"/>
                  <a:t>(worst case.)</a:t>
                </a:r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Single-track Latency: The Rotational Delay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546388" y="1528661"/>
            <a:ext cx="1944000" cy="1944000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3978526" y="1973170"/>
            <a:ext cx="1080000" cy="1080000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4428562" y="2529369"/>
            <a:ext cx="144000" cy="14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84352" y="2272311"/>
            <a:ext cx="89137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spindle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 rot="635487">
            <a:off x="2995351" y="2071383"/>
            <a:ext cx="60882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head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3619537" y="2205636"/>
            <a:ext cx="288000" cy="288000"/>
          </a:xfrm>
          <a:prstGeom prst="ellipse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 rot="2062398">
            <a:off x="3236542" y="2334857"/>
            <a:ext cx="238629" cy="124150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8328051">
            <a:off x="3012737" y="2777594"/>
            <a:ext cx="68995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맑은 고딕" pitchFamily="50" charset="-127"/>
                <a:ea typeface="맑은 고딕" pitchFamily="50" charset="-127"/>
              </a:rPr>
              <a:t>arm</a:t>
            </a:r>
            <a:endParaRPr 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2918507" y="3247330"/>
            <a:ext cx="288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19872" y="1029024"/>
            <a:ext cx="18055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Rotates this way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2" name="Straight Arrow Connector 20"/>
          <p:cNvCxnSpPr/>
          <p:nvPr/>
        </p:nvCxnSpPr>
        <p:spPr>
          <a:xfrm flipH="1">
            <a:off x="3738649" y="1340768"/>
            <a:ext cx="112138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33775" y="3645024"/>
            <a:ext cx="317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Single Track Plus A Head</a:t>
            </a:r>
          </a:p>
        </p:txBody>
      </p:sp>
    </p:spTree>
    <p:extLst>
      <p:ext uri="{BB962C8B-B14F-4D97-AF65-F5344CB8AC3E}">
        <p14:creationId xmlns:p14="http://schemas.microsoft.com/office/powerpoint/2010/main" val="392897015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/>
          <p:cNvGrpSpPr/>
          <p:nvPr/>
        </p:nvGrpSpPr>
        <p:grpSpPr>
          <a:xfrm>
            <a:off x="5112104" y="1057284"/>
            <a:ext cx="3168000" cy="3168000"/>
            <a:chOff x="2981326" y="964419"/>
            <a:chExt cx="3168000" cy="3168000"/>
          </a:xfrm>
        </p:grpSpPr>
        <p:graphicFrame>
          <p:nvGraphicFramePr>
            <p:cNvPr id="43" name="차트 42"/>
            <p:cNvGraphicFramePr>
              <a:graphicFrameLocks/>
            </p:cNvGraphicFramePr>
            <p:nvPr>
              <p:extLst/>
            </p:nvPr>
          </p:nvGraphicFramePr>
          <p:xfrm>
            <a:off x="2981326" y="964419"/>
            <a:ext cx="3168000" cy="3168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44" name="그룹 43"/>
            <p:cNvGrpSpPr/>
            <p:nvPr/>
          </p:nvGrpSpPr>
          <p:grpSpPr>
            <a:xfrm>
              <a:off x="3268201" y="1271140"/>
              <a:ext cx="2628000" cy="2556000"/>
              <a:chOff x="6041622" y="1365102"/>
              <a:chExt cx="2628000" cy="2556000"/>
            </a:xfrm>
          </p:grpSpPr>
          <p:graphicFrame>
            <p:nvGraphicFramePr>
              <p:cNvPr id="45" name="차트 44"/>
              <p:cNvGraphicFramePr>
                <a:graphicFrameLocks/>
              </p:cNvGraphicFramePr>
              <p:nvPr>
                <p:extLst/>
              </p:nvPr>
            </p:nvGraphicFramePr>
            <p:xfrm>
              <a:off x="6149769" y="1438063"/>
              <a:ext cx="2412000" cy="2412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46" name="차트 45"/>
              <p:cNvGraphicFramePr>
                <a:graphicFrameLocks/>
              </p:cNvGraphicFramePr>
              <p:nvPr>
                <p:extLst/>
              </p:nvPr>
            </p:nvGraphicFramePr>
            <p:xfrm>
              <a:off x="6552112" y="1804113"/>
              <a:ext cx="1620000" cy="162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47" name="타원 46"/>
              <p:cNvSpPr/>
              <p:nvPr/>
            </p:nvSpPr>
            <p:spPr>
              <a:xfrm>
                <a:off x="6887769" y="2176063"/>
                <a:ext cx="936000" cy="936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6580687" y="1851503"/>
                <a:ext cx="1548000" cy="1548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6284484" y="1591752"/>
                <a:ext cx="2160000" cy="2088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6041622" y="1365102"/>
                <a:ext cx="2628000" cy="2556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</p:grpSp>
      <p:sp>
        <p:nvSpPr>
          <p:cNvPr id="57" name="모서리가 둥근 직사각형 56"/>
          <p:cNvSpPr/>
          <p:nvPr/>
        </p:nvSpPr>
        <p:spPr>
          <a:xfrm rot="918904">
            <a:off x="5251240" y="2673603"/>
            <a:ext cx="237815" cy="1217307"/>
          </a:xfrm>
          <a:prstGeom prst="roundRect">
            <a:avLst/>
          </a:prstGeom>
          <a:solidFill>
            <a:schemeClr val="bg1">
              <a:lumMod val="95000"/>
              <a:alpha val="58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1080008" y="1047412"/>
            <a:ext cx="3168000" cy="3168000"/>
            <a:chOff x="2981326" y="964419"/>
            <a:chExt cx="3168000" cy="3168000"/>
          </a:xfrm>
        </p:grpSpPr>
        <p:graphicFrame>
          <p:nvGraphicFramePr>
            <p:cNvPr id="24" name="차트 23"/>
            <p:cNvGraphicFramePr>
              <a:graphicFrameLocks/>
            </p:cNvGraphicFramePr>
            <p:nvPr>
              <p:extLst/>
            </p:nvPr>
          </p:nvGraphicFramePr>
          <p:xfrm>
            <a:off x="2981326" y="964419"/>
            <a:ext cx="3168000" cy="3168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6" name="그룹 5"/>
            <p:cNvGrpSpPr/>
            <p:nvPr/>
          </p:nvGrpSpPr>
          <p:grpSpPr>
            <a:xfrm>
              <a:off x="3268201" y="1271140"/>
              <a:ext cx="2628000" cy="2556000"/>
              <a:chOff x="6041622" y="1365102"/>
              <a:chExt cx="2628000" cy="2556000"/>
            </a:xfrm>
          </p:grpSpPr>
          <p:graphicFrame>
            <p:nvGraphicFramePr>
              <p:cNvPr id="22" name="차트 21"/>
              <p:cNvGraphicFramePr>
                <a:graphicFrameLocks/>
              </p:cNvGraphicFramePr>
              <p:nvPr>
                <p:extLst/>
              </p:nvPr>
            </p:nvGraphicFramePr>
            <p:xfrm>
              <a:off x="6149769" y="1438063"/>
              <a:ext cx="2412000" cy="2412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9" name="차트 28"/>
              <p:cNvGraphicFramePr>
                <a:graphicFrameLocks/>
              </p:cNvGraphicFramePr>
              <p:nvPr>
                <p:extLst/>
              </p:nvPr>
            </p:nvGraphicFramePr>
            <p:xfrm>
              <a:off x="6552112" y="1804113"/>
              <a:ext cx="1620000" cy="162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31" name="타원 30"/>
              <p:cNvSpPr/>
              <p:nvPr/>
            </p:nvSpPr>
            <p:spPr>
              <a:xfrm>
                <a:off x="6887769" y="2176063"/>
                <a:ext cx="936000" cy="936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6580687" y="1851503"/>
                <a:ext cx="1548000" cy="1548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6284484" y="1591752"/>
                <a:ext cx="2160000" cy="2088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6041622" y="1365102"/>
                <a:ext cx="2628000" cy="25560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1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</p:grpSp>
      <p:sp>
        <p:nvSpPr>
          <p:cNvPr id="19" name="모서리가 둥근 직사각형 18"/>
          <p:cNvSpPr/>
          <p:nvPr/>
        </p:nvSpPr>
        <p:spPr>
          <a:xfrm rot="2062398">
            <a:off x="1452729" y="2454847"/>
            <a:ext cx="238629" cy="1523091"/>
          </a:xfrm>
          <a:prstGeom prst="roundRect">
            <a:avLst/>
          </a:prstGeom>
          <a:solidFill>
            <a:schemeClr val="bg1">
              <a:lumMod val="95000"/>
              <a:alpha val="58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Tracks: Seek Time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2620724" y="2712079"/>
            <a:ext cx="144000" cy="14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76514" y="2455021"/>
            <a:ext cx="89137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spindle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1924737" y="2359737"/>
            <a:ext cx="288000" cy="288000"/>
          </a:xfrm>
          <a:prstGeom prst="ellipse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1077956" y="3586774"/>
            <a:ext cx="288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23728" y="3985900"/>
            <a:ext cx="4993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Three Tracks Plus A Head (Right: With Seek)</a:t>
            </a:r>
          </a:p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(e.g., read to sector 11)</a:t>
            </a:r>
          </a:p>
        </p:txBody>
      </p:sp>
      <p:sp>
        <p:nvSpPr>
          <p:cNvPr id="51" name="모서리가 둥근 직사각형 50"/>
          <p:cNvSpPr/>
          <p:nvPr/>
        </p:nvSpPr>
        <p:spPr>
          <a:xfrm rot="2062398">
            <a:off x="5552918" y="2313927"/>
            <a:ext cx="238629" cy="1688309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2" name="타원 51"/>
          <p:cNvSpPr/>
          <p:nvPr/>
        </p:nvSpPr>
        <p:spPr>
          <a:xfrm>
            <a:off x="6645699" y="2721951"/>
            <a:ext cx="144000" cy="14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01489" y="2464893"/>
            <a:ext cx="89137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spindle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6" name="타원 55"/>
          <p:cNvSpPr/>
          <p:nvPr/>
        </p:nvSpPr>
        <p:spPr>
          <a:xfrm>
            <a:off x="5390643" y="2440294"/>
            <a:ext cx="288000" cy="288000"/>
          </a:xfrm>
          <a:prstGeom prst="ellipse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5" name="타원 54"/>
          <p:cNvSpPr/>
          <p:nvPr/>
        </p:nvSpPr>
        <p:spPr>
          <a:xfrm>
            <a:off x="5102931" y="3596646"/>
            <a:ext cx="288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58" name="Straight Arrow Connector 20"/>
          <p:cNvCxnSpPr/>
          <p:nvPr/>
        </p:nvCxnSpPr>
        <p:spPr>
          <a:xfrm flipH="1" flipV="1">
            <a:off x="5592476" y="2440294"/>
            <a:ext cx="455732" cy="63444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521413">
            <a:off x="5580048" y="2237389"/>
            <a:ext cx="524615" cy="184666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seek</a:t>
            </a:r>
            <a:endParaRPr lang="en-US" sz="12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내용 개체 틀 63"/>
          <p:cNvSpPr>
            <a:spLocks noGrp="1"/>
          </p:cNvSpPr>
          <p:nvPr>
            <p:ph idx="1"/>
          </p:nvPr>
        </p:nvSpPr>
        <p:spPr>
          <a:xfrm>
            <a:off x="214313" y="4221088"/>
            <a:ext cx="8786812" cy="2160240"/>
          </a:xfrm>
        </p:spPr>
        <p:txBody>
          <a:bodyPr/>
          <a:lstStyle/>
          <a:p>
            <a:endParaRPr lang="en-US" altLang="ko-KR" b="1" dirty="0" smtClean="0"/>
          </a:p>
          <a:p>
            <a:r>
              <a:rPr lang="en-US" altLang="ko-KR" b="1" dirty="0" smtClean="0"/>
              <a:t>Seek</a:t>
            </a:r>
            <a:r>
              <a:rPr lang="en-US" altLang="ko-KR" dirty="0" smtClean="0"/>
              <a:t>: Move the disk arm to the correct track</a:t>
            </a:r>
          </a:p>
          <a:p>
            <a:pPr lvl="1"/>
            <a:r>
              <a:rPr lang="en-US" altLang="ko-KR" b="1" dirty="0" smtClean="0">
                <a:solidFill>
                  <a:schemeClr val="accent6"/>
                </a:solidFill>
              </a:rPr>
              <a:t>Seek </a:t>
            </a:r>
            <a:r>
              <a:rPr lang="en-US" altLang="ko-KR" b="1" dirty="0">
                <a:solidFill>
                  <a:schemeClr val="accent6"/>
                </a:solidFill>
              </a:rPr>
              <a:t>time</a:t>
            </a:r>
            <a:r>
              <a:rPr lang="en-US" altLang="ko-KR" dirty="0"/>
              <a:t>:</a:t>
            </a:r>
            <a:r>
              <a:rPr lang="en-US" altLang="ko-KR" dirty="0">
                <a:solidFill>
                  <a:schemeClr val="accent6"/>
                </a:solidFill>
              </a:rPr>
              <a:t> </a:t>
            </a:r>
            <a:r>
              <a:rPr lang="en-US" altLang="ko-KR" dirty="0"/>
              <a:t>T</a:t>
            </a:r>
            <a:r>
              <a:rPr lang="en-US" altLang="ko-KR" dirty="0" smtClean="0"/>
              <a:t>ime </a:t>
            </a:r>
            <a:r>
              <a:rPr lang="en-US" altLang="ko-KR" dirty="0"/>
              <a:t>to move head to the track contain the desired sector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One of the most costly disk operations.</a:t>
            </a:r>
          </a:p>
          <a:p>
            <a:pPr lvl="1"/>
            <a:endParaRPr lang="en-US" altLang="ko-KR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1758355" y="968800"/>
            <a:ext cx="18055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Rotates this way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9" name="Straight Arrow Connector 20"/>
          <p:cNvCxnSpPr/>
          <p:nvPr/>
        </p:nvCxnSpPr>
        <p:spPr>
          <a:xfrm flipH="1">
            <a:off x="2077132" y="1280544"/>
            <a:ext cx="112138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796136" y="961564"/>
            <a:ext cx="18055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Rotates this way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2" name="Straight Arrow Connector 20"/>
          <p:cNvCxnSpPr/>
          <p:nvPr/>
        </p:nvCxnSpPr>
        <p:spPr>
          <a:xfrm flipH="1">
            <a:off x="6114913" y="1273308"/>
            <a:ext cx="112138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원호 6"/>
          <p:cNvSpPr/>
          <p:nvPr/>
        </p:nvSpPr>
        <p:spPr>
          <a:xfrm rot="14624239">
            <a:off x="5379290" y="1208904"/>
            <a:ext cx="1836248" cy="2151423"/>
          </a:xfrm>
          <a:prstGeom prst="arc">
            <a:avLst>
              <a:gd name="adj1" fmla="val 17215085"/>
              <a:gd name="adj2" fmla="val 0"/>
            </a:avLst>
          </a:prstGeom>
          <a:ln w="3175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 rot="18533734">
            <a:off x="4434750" y="1641372"/>
            <a:ext cx="180553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Remaining rotation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453407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102040</TotalTime>
  <Words>1393</Words>
  <Application>Microsoft Office PowerPoint</Application>
  <PresentationFormat>화면 슬라이드 쇼(4:3)</PresentationFormat>
  <Paragraphs>459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3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Hard Disk Driver</vt:lpstr>
      <vt:lpstr>Interface</vt:lpstr>
      <vt:lpstr>Basic Geometry</vt:lpstr>
      <vt:lpstr>Basic Geometry (Cont.)</vt:lpstr>
      <vt:lpstr>A Simple Disk Drive</vt:lpstr>
      <vt:lpstr>Example of a Disk</vt:lpstr>
      <vt:lpstr>Single-track Latency: The Rotational Delay</vt:lpstr>
      <vt:lpstr>Multiple Tracks: Seek Time</vt:lpstr>
      <vt:lpstr>Phases of Seek</vt:lpstr>
      <vt:lpstr>Transfer</vt:lpstr>
      <vt:lpstr>Track Skew</vt:lpstr>
      <vt:lpstr>Cache (Track Buffer)</vt:lpstr>
      <vt:lpstr>Write on cache</vt:lpstr>
      <vt:lpstr>I/O Time: Doing The Math</vt:lpstr>
      <vt:lpstr>I/O Time Example</vt:lpstr>
      <vt:lpstr>Disk Scheduling</vt:lpstr>
      <vt:lpstr>SSTF is not a panacea.</vt:lpstr>
      <vt:lpstr>Elevator (a.k.a. SCAN or C-SCAN)</vt:lpstr>
      <vt:lpstr>How to account for Disk rotation costs?</vt:lpstr>
      <vt:lpstr>I/O merging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4048</cp:revision>
  <cp:lastPrinted>2015-03-03T01:48:46Z</cp:lastPrinted>
  <dcterms:created xsi:type="dcterms:W3CDTF">2011-05-01T06:09:10Z</dcterms:created>
  <dcterms:modified xsi:type="dcterms:W3CDTF">2016-03-07T09:09:14Z</dcterms:modified>
</cp:coreProperties>
</file>