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2"/>
  </p:notesMasterIdLst>
  <p:sldIdLst>
    <p:sldId id="256" r:id="rId2"/>
    <p:sldId id="257" r:id="rId3"/>
    <p:sldId id="270" r:id="rId4"/>
    <p:sldId id="269" r:id="rId5"/>
    <p:sldId id="271" r:id="rId6"/>
    <p:sldId id="272" r:id="rId7"/>
    <p:sldId id="258" r:id="rId8"/>
    <p:sldId id="259" r:id="rId9"/>
    <p:sldId id="273" r:id="rId10"/>
    <p:sldId id="274" r:id="rId11"/>
    <p:sldId id="275" r:id="rId12"/>
    <p:sldId id="261" r:id="rId13"/>
    <p:sldId id="276" r:id="rId14"/>
    <p:sldId id="262" r:id="rId15"/>
    <p:sldId id="277" r:id="rId16"/>
    <p:sldId id="278" r:id="rId17"/>
    <p:sldId id="263" r:id="rId18"/>
    <p:sldId id="279" r:id="rId19"/>
    <p:sldId id="280" r:id="rId20"/>
    <p:sldId id="281" r:id="rId21"/>
    <p:sldId id="282" r:id="rId22"/>
    <p:sldId id="283" r:id="rId23"/>
    <p:sldId id="265" r:id="rId24"/>
    <p:sldId id="284" r:id="rId25"/>
    <p:sldId id="266" r:id="rId26"/>
    <p:sldId id="285" r:id="rId27"/>
    <p:sldId id="286" r:id="rId28"/>
    <p:sldId id="267" r:id="rId29"/>
    <p:sldId id="287" r:id="rId30"/>
    <p:sldId id="268" r:id="rId3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74" d="100"/>
          <a:sy n="74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2016-06-11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160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A4557006-A72C-45F8-9672-739C6F5507DC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2016-06-11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D619E7DF-1896-4051-A9AD-CA19CE8A6211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2016-06-11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0FF129-30C3-4D69-BA54-F728E427517E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2016-06-11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38. RAID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5273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Level 0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Capacity </a:t>
            </a:r>
            <a:r>
              <a:rPr lang="en-US" altLang="ko-KR" b="1" dirty="0" smtClean="0">
                <a:sym typeface="Wingdings" pitchFamily="2" charset="2"/>
              </a:rPr>
              <a:t> </a:t>
            </a:r>
            <a:r>
              <a:rPr lang="en-US" altLang="ko-KR" dirty="0" smtClean="0">
                <a:sym typeface="Wingdings" pitchFamily="2" charset="2"/>
              </a:rPr>
              <a:t>RAID-0</a:t>
            </a:r>
            <a:r>
              <a:rPr lang="en-US" altLang="ko-KR" dirty="0" smtClean="0"/>
              <a:t> is perfect.</a:t>
            </a:r>
          </a:p>
          <a:p>
            <a:pPr lvl="1"/>
            <a:r>
              <a:rPr lang="en-US" altLang="ko-KR" dirty="0" smtClean="0"/>
              <a:t>Striping delivers N disks worth of useful capacity.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Performance</a:t>
            </a:r>
            <a:r>
              <a:rPr lang="en-US" altLang="ko-KR" dirty="0" smtClean="0"/>
              <a:t> of striping </a:t>
            </a:r>
            <a:r>
              <a:rPr lang="en-US" altLang="ko-KR" dirty="0" smtClean="0">
                <a:sym typeface="Wingdings" pitchFamily="2" charset="2"/>
              </a:rPr>
              <a:t> RAID-0</a:t>
            </a:r>
            <a:r>
              <a:rPr lang="en-US" altLang="ko-KR" dirty="0" smtClean="0"/>
              <a:t> is excellent.</a:t>
            </a:r>
          </a:p>
          <a:p>
            <a:pPr lvl="1"/>
            <a:r>
              <a:rPr lang="en-US" altLang="ko-KR" dirty="0" smtClean="0"/>
              <a:t>All disks are utilized often in parallel.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Reliability </a:t>
            </a:r>
            <a:r>
              <a:rPr lang="en-US" altLang="ko-KR" b="1" dirty="0" smtClean="0">
                <a:sym typeface="Wingdings" pitchFamily="2" charset="2"/>
              </a:rPr>
              <a:t> </a:t>
            </a:r>
            <a:r>
              <a:rPr lang="en-US" altLang="ko-KR" dirty="0" smtClean="0">
                <a:sym typeface="Wingdings" pitchFamily="2" charset="2"/>
              </a:rPr>
              <a:t>RAID-0 is bad.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Any disk failure will lead to data loss.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>
                    <a:latin typeface="맑은 고딕" pitchFamily="50" charset="-127"/>
                    <a:ea typeface="맑은 고딕" pitchFamily="50" charset="-127"/>
                  </a:rPr>
                  <a:t>: the number of disks</a:t>
                </a:r>
                <a:endParaRPr lang="en-US" altLang="ko-KR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4010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Evaluating RAID Performance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 two performance metrics</a:t>
            </a:r>
          </a:p>
          <a:p>
            <a:pPr lvl="1"/>
            <a:r>
              <a:rPr lang="en-US" altLang="ko-KR" dirty="0" smtClean="0"/>
              <a:t>Single request latency</a:t>
            </a:r>
          </a:p>
          <a:p>
            <a:pPr lvl="1"/>
            <a:r>
              <a:rPr lang="en-US" altLang="ko-KR" dirty="0" smtClean="0"/>
              <a:t>Steady-state throughput</a:t>
            </a:r>
          </a:p>
          <a:p>
            <a:endParaRPr lang="en-US" altLang="ko-KR" dirty="0"/>
          </a:p>
          <a:p>
            <a:r>
              <a:rPr lang="en-US" altLang="ko-KR" dirty="0" smtClean="0"/>
              <a:t>Workload</a:t>
            </a:r>
          </a:p>
          <a:p>
            <a:pPr lvl="1"/>
            <a:r>
              <a:rPr lang="en-US" altLang="ko-KR" b="1" dirty="0" smtClean="0"/>
              <a:t>Sequential</a:t>
            </a:r>
            <a:r>
              <a:rPr lang="en-US" altLang="ko-KR" dirty="0" smtClean="0"/>
              <a:t>: access 1MB of data (block (B) ~ block (B + 1MB))</a:t>
            </a:r>
          </a:p>
          <a:p>
            <a:pPr lvl="1"/>
            <a:r>
              <a:rPr lang="en-US" altLang="ko-KR" b="1" dirty="0" smtClean="0"/>
              <a:t>Random</a:t>
            </a:r>
            <a:r>
              <a:rPr lang="en-US" altLang="ko-KR" dirty="0" smtClean="0"/>
              <a:t>: access 4KB at random logical address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 disk can transfer data at</a:t>
            </a:r>
          </a:p>
          <a:p>
            <a:pPr lvl="1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altLang="ko-KR" dirty="0" smtClean="0"/>
              <a:t> MB/s under a sequential workload</a:t>
            </a:r>
          </a:p>
          <a:p>
            <a:pPr lvl="1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altLang="ko-KR" dirty="0" smtClean="0"/>
              <a:t> MB/s under a random workload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8167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Evaluating RAID </a:t>
            </a:r>
            <a:r>
              <a:rPr lang="en-US" altLang="ko-KR" dirty="0" smtClean="0"/>
              <a:t>Performance Example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sequential (</a:t>
                </a:r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S</a:t>
                </a:r>
                <a:r>
                  <a:rPr lang="en-US" altLang="ko-KR" dirty="0" smtClean="0"/>
                  <a:t>) vs random (</a:t>
                </a:r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R</a:t>
                </a:r>
                <a:r>
                  <a:rPr lang="en-US" altLang="ko-KR" dirty="0" smtClean="0"/>
                  <a:t>)</a:t>
                </a:r>
                <a:endParaRPr lang="en-US" altLang="ko-KR" dirty="0"/>
              </a:p>
              <a:p>
                <a:pPr lvl="1"/>
                <a:r>
                  <a:rPr lang="en-US" altLang="ko-KR" b="1" dirty="0" smtClean="0"/>
                  <a:t>Sequential </a:t>
                </a:r>
                <a:r>
                  <a:rPr lang="en-US" altLang="ko-KR" dirty="0" smtClean="0"/>
                  <a:t>: transfer </a:t>
                </a:r>
                <a:r>
                  <a:rPr lang="en-US" altLang="ko-KR" dirty="0"/>
                  <a:t>10 MB on </a:t>
                </a:r>
                <a:r>
                  <a:rPr lang="en-US" altLang="ko-KR" dirty="0" smtClean="0"/>
                  <a:t>average as continuous data.</a:t>
                </a:r>
                <a:endParaRPr lang="en-US" altLang="ko-KR" dirty="0"/>
              </a:p>
              <a:p>
                <a:pPr lvl="1"/>
                <a:r>
                  <a:rPr lang="en-US" altLang="ko-KR" b="1" dirty="0" smtClean="0"/>
                  <a:t>Random </a:t>
                </a:r>
                <a:r>
                  <a:rPr lang="en-US" altLang="ko-KR" dirty="0" smtClean="0"/>
                  <a:t>: </a:t>
                </a:r>
                <a:r>
                  <a:rPr lang="en-US" altLang="ko-KR" dirty="0"/>
                  <a:t>transfer 10 KB on average</a:t>
                </a:r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/>
                  <a:t>A</a:t>
                </a:r>
                <a:r>
                  <a:rPr lang="en-US" altLang="ko-KR" dirty="0" smtClean="0"/>
                  <a:t>verage seek time: 7 </a:t>
                </a:r>
                <a:r>
                  <a:rPr lang="en-US" altLang="ko-KR" dirty="0" err="1" smtClean="0"/>
                  <a:t>ms</a:t>
                </a:r>
                <a:endParaRPr lang="en-US" altLang="ko-KR" dirty="0" smtClean="0"/>
              </a:p>
              <a:p>
                <a:pPr lvl="1"/>
                <a:r>
                  <a:rPr lang="en-US" altLang="ko-KR" dirty="0"/>
                  <a:t>A</a:t>
                </a:r>
                <a:r>
                  <a:rPr lang="en-US" altLang="ko-KR" dirty="0" smtClean="0"/>
                  <a:t>verage rotational delay: 3 </a:t>
                </a:r>
                <a:r>
                  <a:rPr lang="en-US" altLang="ko-KR" dirty="0" err="1" smtClean="0"/>
                  <a:t>ms</a:t>
                </a:r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Transfer rate of disk: 50 MB/s</a:t>
                </a:r>
              </a:p>
              <a:p>
                <a:pPr lvl="1"/>
                <a:endParaRPr lang="en-US" altLang="ko-KR" dirty="0" smtClean="0"/>
              </a:p>
              <a:p>
                <a:r>
                  <a:rPr lang="en-US" altLang="ko-KR" dirty="0" smtClean="0"/>
                  <a:t>Results:</a:t>
                </a:r>
              </a:p>
              <a:p>
                <a:pPr lvl="1"/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S</a:t>
                </a:r>
                <a:r>
                  <a:rPr lang="en-US" altLang="ko-KR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𝐴𝑚𝑜𝑢𝑛𝑡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𝑜𝑓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𝐷𝑎𝑡𝑎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𝑇𝑖𝑚𝑒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𝑡𝑜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𝑎𝑐𝑐𝑒𝑠𝑠</m:t>
                        </m:r>
                      </m:den>
                    </m:f>
                  </m:oMath>
                </a14:m>
                <a:r>
                  <a:rPr lang="en-US" altLang="ko-KR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10 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𝑀𝐵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210 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𝑚𝑠</m:t>
                        </m:r>
                      </m:den>
                    </m:f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 = 47.62 MB /s</a:t>
                </a:r>
              </a:p>
              <a:p>
                <a:pPr lvl="1"/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R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/>
                          </a:rPr>
                          <m:t>𝐴𝑚𝑜𝑢𝑛𝑡</m:t>
                        </m:r>
                        <m:r>
                          <a:rPr lang="en-US" altLang="ko-KR" i="1">
                            <a:latin typeface="Cambria Math"/>
                          </a:rPr>
                          <m:t> </m:t>
                        </m:r>
                        <m:r>
                          <a:rPr lang="en-US" altLang="ko-KR" i="1">
                            <a:latin typeface="Cambria Math"/>
                          </a:rPr>
                          <m:t>𝑜𝑓</m:t>
                        </m:r>
                        <m:r>
                          <a:rPr lang="en-US" altLang="ko-KR" i="1">
                            <a:latin typeface="Cambria Math"/>
                          </a:rPr>
                          <m:t> </m:t>
                        </m:r>
                        <m:r>
                          <a:rPr lang="en-US" altLang="ko-KR" i="1">
                            <a:latin typeface="Cambria Math"/>
                          </a:rPr>
                          <m:t>𝐷𝑎𝑡𝑎</m:t>
                        </m:r>
                      </m:num>
                      <m:den>
                        <m:r>
                          <a:rPr lang="en-US" altLang="ko-KR" i="1">
                            <a:latin typeface="Cambria Math"/>
                          </a:rPr>
                          <m:t>𝑇𝑖𝑚𝑒</m:t>
                        </m:r>
                        <m:r>
                          <a:rPr lang="en-US" altLang="ko-KR" i="1">
                            <a:latin typeface="Cambria Math"/>
                          </a:rPr>
                          <m:t> </m:t>
                        </m:r>
                        <m:r>
                          <a:rPr lang="en-US" altLang="ko-KR" i="1">
                            <a:latin typeface="Cambria Math"/>
                          </a:rPr>
                          <m:t>𝑡𝑜</m:t>
                        </m:r>
                        <m:r>
                          <a:rPr lang="en-US" altLang="ko-KR" i="1">
                            <a:latin typeface="Cambria Math"/>
                          </a:rPr>
                          <m:t> </m:t>
                        </m:r>
                        <m:r>
                          <a:rPr lang="en-US" altLang="ko-KR" i="1">
                            <a:latin typeface="Cambria Math"/>
                          </a:rPr>
                          <m:t>𝑎𝑐𝑐𝑒𝑠𝑠</m:t>
                        </m:r>
                      </m:den>
                    </m:f>
                  </m:oMath>
                </a14:m>
                <a:r>
                  <a:rPr lang="en-US" altLang="ko-K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/>
                          </a:rPr>
                          <m:t>10 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𝐾</m:t>
                        </m:r>
                        <m:r>
                          <a:rPr lang="en-US" altLang="ko-KR" i="1">
                            <a:latin typeface="Cambria Math"/>
                          </a:rPr>
                          <m:t>𝐵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10.195</m:t>
                        </m:r>
                        <m:r>
                          <a:rPr lang="en-US" altLang="ko-KR" i="1">
                            <a:latin typeface="Cambria Math"/>
                          </a:rPr>
                          <m:t> </m:t>
                        </m:r>
                        <m:r>
                          <a:rPr lang="en-US" altLang="ko-KR" i="1">
                            <a:latin typeface="Cambria Math"/>
                          </a:rPr>
                          <m:t>𝑚𝑠</m:t>
                        </m:r>
                      </m:den>
                    </m:f>
                  </m:oMath>
                </a14:m>
                <a:r>
                  <a:rPr lang="en-US" altLang="ko-KR" dirty="0"/>
                  <a:t>  </a:t>
                </a:r>
                <a:r>
                  <a:rPr lang="en-US" altLang="ko-KR" dirty="0" smtClean="0"/>
                  <a:t>= 0.981 </a:t>
                </a:r>
                <a:r>
                  <a:rPr lang="en-US" altLang="ko-KR" dirty="0"/>
                  <a:t>MB /</a:t>
                </a:r>
                <a:r>
                  <a:rPr lang="en-US" altLang="ko-KR" dirty="0" smtClean="0"/>
                  <a:t>s</a:t>
                </a: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313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Evaluating </a:t>
            </a:r>
            <a:r>
              <a:rPr lang="en-US" altLang="ko-KR" dirty="0" smtClean="0"/>
              <a:t>RAID-0 </a:t>
            </a:r>
            <a:r>
              <a:rPr lang="en-US" altLang="ko-KR" dirty="0"/>
              <a:t>Performance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Single request latency</a:t>
                </a:r>
              </a:p>
              <a:p>
                <a:pPr lvl="1"/>
                <a:r>
                  <a:rPr lang="en-US" altLang="ko-KR" dirty="0" smtClean="0"/>
                  <a:t>Identical to that of a single disk.</a:t>
                </a:r>
              </a:p>
              <a:p>
                <a:pPr lvl="1"/>
                <a:endParaRPr lang="en-US" altLang="ko-KR" dirty="0"/>
              </a:p>
              <a:p>
                <a:r>
                  <a:rPr lang="en-US" altLang="ko-KR" dirty="0" smtClean="0"/>
                  <a:t>Steady-state throughput</a:t>
                </a:r>
              </a:p>
              <a:p>
                <a:pPr lvl="1"/>
                <a:r>
                  <a:rPr lang="en-US" altLang="ko-KR" b="1" dirty="0" smtClean="0"/>
                  <a:t>Sequential </a:t>
                </a:r>
                <a:r>
                  <a:rPr lang="en-US" altLang="ko-KR" dirty="0" smtClean="0"/>
                  <a:t>workload :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𝑁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altLang="ko-KR" dirty="0" smtClean="0"/>
                  <a:t> MB/s</a:t>
                </a:r>
              </a:p>
              <a:p>
                <a:pPr lvl="1"/>
                <a:r>
                  <a:rPr lang="en-US" altLang="ko-KR" b="1" dirty="0" smtClean="0"/>
                  <a:t>Random </a:t>
                </a:r>
                <a:r>
                  <a:rPr lang="en-US" altLang="ko-KR" dirty="0" smtClean="0"/>
                  <a:t>workload :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i="1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altLang="ko-KR" dirty="0" smtClean="0"/>
                  <a:t>MB /s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>
                    <a:latin typeface="맑은 고딕" pitchFamily="50" charset="-127"/>
                    <a:ea typeface="맑은 고딕" pitchFamily="50" charset="-127"/>
                  </a:rPr>
                  <a:t>: the number of disks</a:t>
                </a:r>
                <a:endParaRPr lang="en-US" altLang="ko-KR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53858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Level 1 : Mirroring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RAID Level 1 tolerates </a:t>
            </a:r>
            <a:r>
              <a:rPr lang="en-US" altLang="ko-KR" b="1" dirty="0" smtClean="0">
                <a:solidFill>
                  <a:schemeClr val="accent6"/>
                </a:solidFill>
              </a:rPr>
              <a:t>disk failures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 smtClean="0"/>
              <a:t>Copy</a:t>
            </a:r>
            <a:r>
              <a:rPr lang="en-US" altLang="ko-KR" dirty="0" smtClean="0"/>
              <a:t> more than one of </a:t>
            </a:r>
            <a:r>
              <a:rPr lang="en-US" altLang="ko-KR" b="1" dirty="0" smtClean="0"/>
              <a:t>each block </a:t>
            </a:r>
            <a:r>
              <a:rPr lang="en-US" altLang="ko-KR" dirty="0" smtClean="0"/>
              <a:t>in the system.</a:t>
            </a:r>
          </a:p>
          <a:p>
            <a:pPr lvl="1"/>
            <a:r>
              <a:rPr lang="en-US" altLang="ko-KR" dirty="0" smtClean="0"/>
              <a:t>Copy block places </a:t>
            </a:r>
            <a:r>
              <a:rPr lang="en-US" altLang="ko-KR" u="sng" dirty="0" smtClean="0"/>
              <a:t>on a separate disk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RAID-10 (RAID 1+0) : mirrored pairs and then stripe</a:t>
            </a:r>
          </a:p>
          <a:p>
            <a:pPr lvl="2"/>
            <a:r>
              <a:rPr lang="en-US" altLang="ko-KR" dirty="0" smtClean="0"/>
              <a:t>RAID-01 (RAID 0+1) : contain two large striping arrays, and then mirrors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4347096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RAID-1: Mirroring (Keep two physical copies)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04677"/>
              </p:ext>
            </p:extLst>
          </p:nvPr>
        </p:nvGraphicFramePr>
        <p:xfrm>
          <a:off x="2071464" y="2492896"/>
          <a:ext cx="45887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/>
                <a:gridCol w="1147192"/>
                <a:gridCol w="1147192"/>
                <a:gridCol w="114719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0331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RAID-1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Capacity</a:t>
            </a:r>
            <a:r>
              <a:rPr lang="en-US" altLang="ko-KR" dirty="0" smtClean="0"/>
              <a:t>: RAID-1 is Expensive</a:t>
            </a:r>
          </a:p>
          <a:p>
            <a:pPr lvl="1"/>
            <a:r>
              <a:rPr lang="en-US" altLang="ko-KR" dirty="0" smtClean="0"/>
              <a:t>The useful capacity of RAID-1 is N/2.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Reliability</a:t>
            </a:r>
            <a:r>
              <a:rPr lang="en-US" altLang="ko-KR" dirty="0" smtClean="0"/>
              <a:t>: RAID-1 does well.</a:t>
            </a:r>
          </a:p>
          <a:p>
            <a:pPr lvl="1"/>
            <a:r>
              <a:rPr lang="en-US" altLang="ko-KR" dirty="0" smtClean="0"/>
              <a:t>It can tolerate the failure of any one disk (up to N/2 failures depending on which disk fail).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00192" y="827420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>
                    <a:latin typeface="맑은 고딕" pitchFamily="50" charset="-127"/>
                    <a:ea typeface="맑은 고딕" pitchFamily="50" charset="-127"/>
                  </a:rPr>
                  <a:t>: the number of disks</a:t>
                </a:r>
                <a:endParaRPr lang="en-US" altLang="ko-KR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27420"/>
                <a:ext cx="2736304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3356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RAID-1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u="sng" dirty="0" smtClean="0"/>
                  <a:t>Two </a:t>
                </a:r>
                <a:r>
                  <a:rPr lang="en-US" altLang="ko-KR" u="sng" dirty="0"/>
                  <a:t>physical writes</a:t>
                </a:r>
                <a:r>
                  <a:rPr lang="en-US" altLang="ko-KR" dirty="0"/>
                  <a:t> to </a:t>
                </a:r>
                <a:r>
                  <a:rPr lang="en-US" altLang="ko-KR" dirty="0" smtClean="0"/>
                  <a:t>complete</a:t>
                </a:r>
                <a:endParaRPr lang="en-US" altLang="ko-KR" dirty="0"/>
              </a:p>
              <a:p>
                <a:pPr lvl="1"/>
                <a:r>
                  <a:rPr lang="en-US" altLang="ko-KR" dirty="0"/>
                  <a:t>It suffers the </a:t>
                </a:r>
                <a:r>
                  <a:rPr lang="en-US" altLang="ko-KR" u="sng" dirty="0"/>
                  <a:t>worst-case seek and rotational delay</a:t>
                </a:r>
                <a:r>
                  <a:rPr lang="en-US" altLang="ko-KR" dirty="0"/>
                  <a:t> of the two request.</a:t>
                </a:r>
                <a:endParaRPr lang="ko-KR" altLang="en-US" dirty="0"/>
              </a:p>
              <a:p>
                <a:pPr lvl="1"/>
                <a:r>
                  <a:rPr lang="en-US" altLang="ko-KR" dirty="0" smtClean="0"/>
                  <a:t>Steady-state throughput</a:t>
                </a:r>
              </a:p>
              <a:p>
                <a:pPr lvl="2"/>
                <a:r>
                  <a:rPr lang="en-US" altLang="ko-KR" b="1" dirty="0" smtClean="0"/>
                  <a:t>Sequential Write </a:t>
                </a:r>
                <a:r>
                  <a:rPr lang="en-US" altLang="ko-KR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ko-KR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altLang="ko-KR" dirty="0" smtClean="0"/>
                  <a:t> MB/s</a:t>
                </a:r>
              </a:p>
              <a:p>
                <a:pPr lvl="3"/>
                <a:r>
                  <a:rPr lang="en-US" altLang="ko-KR" dirty="0" smtClean="0"/>
                  <a:t>Each logical write must result in two physical writes.</a:t>
                </a:r>
              </a:p>
              <a:p>
                <a:pPr lvl="2"/>
                <a:r>
                  <a:rPr lang="en-US" altLang="ko-KR" b="1" dirty="0" smtClean="0"/>
                  <a:t>Sequential Read </a:t>
                </a:r>
                <a:r>
                  <a:rPr lang="en-US" altLang="ko-KR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altLang="ko-KR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ko-KR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i="1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MB/s</a:t>
                </a:r>
              </a:p>
              <a:p>
                <a:pPr lvl="3"/>
                <a:r>
                  <a:rPr lang="en-US" altLang="ko-KR" dirty="0" smtClean="0"/>
                  <a:t>Each disk will only deliver half its peak bandwidth.</a:t>
                </a:r>
              </a:p>
              <a:p>
                <a:pPr lvl="2"/>
                <a:r>
                  <a:rPr lang="en-US" altLang="ko-KR" b="1" dirty="0" smtClean="0"/>
                  <a:t>Random Write </a:t>
                </a:r>
                <a:r>
                  <a:rPr lang="en-US" altLang="ko-KR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altLang="ko-KR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ko-KR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MB/s</a:t>
                </a:r>
              </a:p>
              <a:p>
                <a:pPr lvl="3"/>
                <a:r>
                  <a:rPr lang="en-US" altLang="ko-KR" dirty="0" smtClean="0"/>
                  <a:t>Each logical write must turn into two physical writes.</a:t>
                </a:r>
              </a:p>
              <a:p>
                <a:pPr lvl="2"/>
                <a:r>
                  <a:rPr lang="en-US" altLang="ko-KR" b="1" dirty="0" smtClean="0"/>
                  <a:t>Random Read </a:t>
                </a:r>
                <a:r>
                  <a:rPr lang="en-US" altLang="ko-KR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i="1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MB/s</a:t>
                </a:r>
              </a:p>
              <a:p>
                <a:pPr lvl="3"/>
                <a:r>
                  <a:rPr lang="en-US" altLang="ko-KR" dirty="0" smtClean="0"/>
                  <a:t>Distribute the reads across all the disks.</a:t>
                </a:r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2552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Level 4 : Saving Space With Parity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 </a:t>
            </a:r>
            <a:r>
              <a:rPr lang="en-US" altLang="ko-KR" b="1" dirty="0" smtClean="0"/>
              <a:t>a single parity block</a:t>
            </a:r>
          </a:p>
          <a:p>
            <a:pPr lvl="1"/>
            <a:r>
              <a:rPr lang="en-US" altLang="ko-KR" b="1" dirty="0" smtClean="0">
                <a:solidFill>
                  <a:schemeClr val="accent6"/>
                </a:solidFill>
              </a:rPr>
              <a:t>A Parity block </a:t>
            </a:r>
            <a:r>
              <a:rPr lang="en-US" altLang="ko-KR" dirty="0" smtClean="0"/>
              <a:t>stores the </a:t>
            </a:r>
            <a:r>
              <a:rPr lang="en-US" altLang="ko-KR" i="1" dirty="0" smtClean="0"/>
              <a:t>redundant information</a:t>
            </a:r>
            <a:r>
              <a:rPr lang="en-US" altLang="ko-KR" dirty="0" smtClean="0"/>
              <a:t> for that stripe of blocks.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5001" y="4633391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Five-disk RAID-4 system layout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800552"/>
              </p:ext>
            </p:extLst>
          </p:nvPr>
        </p:nvGraphicFramePr>
        <p:xfrm>
          <a:off x="1979712" y="2510904"/>
          <a:ext cx="51648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/>
                <a:gridCol w="1032966"/>
                <a:gridCol w="1032966"/>
                <a:gridCol w="1032966"/>
                <a:gridCol w="1032966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51671" y="2132856"/>
            <a:ext cx="1041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* P: Parity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486715" y="2933331"/>
            <a:ext cx="290913" cy="1354606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94498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4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Compute parity </a:t>
            </a:r>
            <a:r>
              <a:rPr lang="en-US" altLang="ko-KR" dirty="0" smtClean="0"/>
              <a:t>: the XOR of all of bits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smtClean="0"/>
              <a:t>Recover from parity</a:t>
            </a:r>
          </a:p>
          <a:p>
            <a:pPr lvl="1"/>
            <a:r>
              <a:rPr lang="en-US" altLang="ko-KR" dirty="0" smtClean="0"/>
              <a:t>Imagine the bit of the C2 in the first row is lost.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Reading the other values in that row</a:t>
            </a:r>
            <a:r>
              <a:rPr lang="ko-KR" altLang="en-US" dirty="0" smtClean="0"/>
              <a:t> </a:t>
            </a:r>
            <a:r>
              <a:rPr lang="en-US" altLang="ko-KR" dirty="0" smtClean="0"/>
              <a:t>: 0, 0, </a:t>
            </a:r>
            <a:r>
              <a:rPr lang="en-US" altLang="ko-KR" dirty="0"/>
              <a:t>1</a:t>
            </a:r>
            <a:endParaRPr lang="en-US" altLang="ko-KR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The parity bit is 0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u="sng" dirty="0" smtClean="0">
                <a:sym typeface="Wingdings" pitchFamily="2" charset="2"/>
              </a:rPr>
              <a:t>even number of 1’s</a:t>
            </a:r>
            <a:r>
              <a:rPr lang="en-US" altLang="ko-KR" dirty="0" smtClean="0">
                <a:sym typeface="Wingdings" pitchFamily="2" charset="2"/>
              </a:rPr>
              <a:t> in the row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What the missing data must be: a 1.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93387"/>
              </p:ext>
            </p:extLst>
          </p:nvPr>
        </p:nvGraphicFramePr>
        <p:xfrm>
          <a:off x="1979712" y="1700808"/>
          <a:ext cx="516483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39"/>
                <a:gridCol w="673139"/>
                <a:gridCol w="673139"/>
                <a:gridCol w="673139"/>
                <a:gridCol w="2472274"/>
              </a:tblGrid>
              <a:tr h="1260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XOR(0,0,1,1)=0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XOR(0,1,0,0)=1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94379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RAID-4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b="1" dirty="0" smtClean="0"/>
                  <a:t>Capacity</a:t>
                </a:r>
              </a:p>
              <a:p>
                <a:pPr lvl="1"/>
                <a:r>
                  <a:rPr lang="en-US" altLang="ko-KR" dirty="0" smtClean="0"/>
                  <a:t>The useful capacity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1"/>
                <a:endParaRPr lang="en-US" altLang="ko-KR" dirty="0"/>
              </a:p>
              <a:p>
                <a:r>
                  <a:rPr lang="en-US" altLang="ko-KR" b="1" dirty="0" smtClean="0"/>
                  <a:t>Reliability</a:t>
                </a:r>
              </a:p>
              <a:p>
                <a:pPr lvl="1"/>
                <a:r>
                  <a:rPr lang="en-US" altLang="ko-KR" dirty="0" smtClean="0"/>
                  <a:t>RAID-4 tolerates </a:t>
                </a:r>
                <a:r>
                  <a:rPr lang="en-US" altLang="ko-KR" u="sng" dirty="0" smtClean="0"/>
                  <a:t>1 disk failure</a:t>
                </a:r>
                <a:r>
                  <a:rPr lang="en-US" altLang="ko-KR" dirty="0" smtClean="0"/>
                  <a:t> and no more.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>
                    <a:latin typeface="맑은 고딕" pitchFamily="50" charset="-127"/>
                    <a:ea typeface="맑은 고딕" pitchFamily="50" charset="-127"/>
                  </a:rPr>
                  <a:t>: the number of disks</a:t>
                </a:r>
                <a:endParaRPr lang="en-US" altLang="ko-KR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34896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(Redundant Array of Inexpensive </a:t>
            </a:r>
            <a:r>
              <a:rPr lang="en-US" altLang="ko-KR" dirty="0" smtClean="0"/>
              <a:t>Disks)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Use multiple disks </a:t>
            </a:r>
            <a:r>
              <a:rPr lang="en-US" altLang="ko-KR" dirty="0" smtClean="0"/>
              <a:t>in concert to build a </a:t>
            </a:r>
            <a:r>
              <a:rPr lang="en-US" altLang="ko-KR" b="1" dirty="0" smtClean="0">
                <a:solidFill>
                  <a:schemeClr val="accent6"/>
                </a:solidFill>
              </a:rPr>
              <a:t>faster</a:t>
            </a:r>
            <a:r>
              <a:rPr lang="en-US" altLang="ko-KR" dirty="0" smtClean="0"/>
              <a:t>, </a:t>
            </a:r>
            <a:r>
              <a:rPr lang="en-US" altLang="ko-KR" b="1" dirty="0" smtClean="0">
                <a:solidFill>
                  <a:schemeClr val="accent6"/>
                </a:solidFill>
              </a:rPr>
              <a:t>bigger</a:t>
            </a:r>
            <a:r>
              <a:rPr lang="en-US" altLang="ko-KR" dirty="0" smtClean="0"/>
              <a:t>, and more </a:t>
            </a:r>
            <a:r>
              <a:rPr lang="en-US" altLang="ko-KR" b="1" dirty="0" smtClean="0">
                <a:solidFill>
                  <a:schemeClr val="accent6"/>
                </a:solidFill>
              </a:rPr>
              <a:t>reliable</a:t>
            </a:r>
            <a:r>
              <a:rPr lang="en-US" altLang="ko-KR" dirty="0" smtClean="0"/>
              <a:t> disk system.</a:t>
            </a:r>
          </a:p>
          <a:p>
            <a:pPr lvl="1"/>
            <a:r>
              <a:rPr lang="en-US" altLang="ko-KR" dirty="0" smtClean="0"/>
              <a:t>RAID just looks like </a:t>
            </a:r>
            <a:r>
              <a:rPr lang="en-US" altLang="ko-KR" u="sng" dirty="0" smtClean="0"/>
              <a:t>a big disk</a:t>
            </a:r>
            <a:r>
              <a:rPr lang="en-US" altLang="ko-KR" dirty="0" smtClean="0"/>
              <a:t> to the host system.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Advantage</a:t>
            </a:r>
          </a:p>
          <a:p>
            <a:pPr lvl="1"/>
            <a:r>
              <a:rPr lang="en-US" altLang="ko-KR" b="1" dirty="0" smtClean="0"/>
              <a:t>Performance </a:t>
            </a:r>
            <a:r>
              <a:rPr lang="en-US" altLang="ko-KR" dirty="0" smtClean="0"/>
              <a:t>&amp; </a:t>
            </a:r>
            <a:r>
              <a:rPr lang="en-US" altLang="ko-KR" b="1" dirty="0" smtClean="0"/>
              <a:t>Capacity</a:t>
            </a:r>
            <a:r>
              <a:rPr lang="en-US" altLang="ko-KR" dirty="0" smtClean="0"/>
              <a:t>: Using multiple disks in parallel</a:t>
            </a:r>
          </a:p>
          <a:p>
            <a:pPr lvl="1"/>
            <a:r>
              <a:rPr lang="en-US" altLang="ko-KR" b="1" dirty="0" smtClean="0"/>
              <a:t>Reliability</a:t>
            </a:r>
            <a:r>
              <a:rPr lang="en-US" altLang="ko-KR" dirty="0" smtClean="0"/>
              <a:t>: RAID can tolerate the loss of a disk.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051720" y="4653136"/>
            <a:ext cx="5400600" cy="844846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RAIDs provide these advantages </a:t>
            </a:r>
            <a:r>
              <a:rPr lang="en-US" altLang="ko-KR" sz="1600" b="1" dirty="0" smtClean="0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transparently 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systems that use them.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94146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RAID-4 Analysis (Cont.)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b="1" dirty="0" smtClean="0"/>
                  <a:t>Performance</a:t>
                </a:r>
              </a:p>
              <a:p>
                <a:pPr lvl="1"/>
                <a:r>
                  <a:rPr lang="en-US" altLang="ko-KR" dirty="0" smtClean="0"/>
                  <a:t>Steady-state throughput</a:t>
                </a:r>
              </a:p>
              <a:p>
                <a:pPr lvl="2"/>
                <a:r>
                  <a:rPr lang="en-US" altLang="ko-KR" dirty="0" smtClean="0"/>
                  <a:t>Sequential read: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𝑁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MB/s</a:t>
                </a:r>
              </a:p>
              <a:p>
                <a:pPr lvl="2"/>
                <a:r>
                  <a:rPr lang="en-US" altLang="ko-KR" dirty="0" smtClean="0"/>
                  <a:t>Sequential write: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altLang="ko-KR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i="1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 smtClean="0"/>
                  <a:t>MB/s</a:t>
                </a:r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Random read: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altLang="ko-KR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 smtClean="0"/>
                  <a:t>MB/s</a:t>
                </a:r>
              </a:p>
              <a:p>
                <a:pPr lvl="2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4785" y="4561383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Full-stripe Writes In RAID-4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36781"/>
              </p:ext>
            </p:extLst>
          </p:nvPr>
        </p:nvGraphicFramePr>
        <p:xfrm>
          <a:off x="2071464" y="2985120"/>
          <a:ext cx="516483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/>
                <a:gridCol w="1032966"/>
                <a:gridCol w="1032966"/>
                <a:gridCol w="1032966"/>
                <a:gridCol w="1032966"/>
              </a:tblGrid>
              <a:tr h="149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9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9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7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456922" y="3326076"/>
            <a:ext cx="248094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92178" y="3332218"/>
            <a:ext cx="248094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523746" y="3332716"/>
            <a:ext cx="248094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548042" y="3332716"/>
            <a:ext cx="248094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589860" y="3332716"/>
            <a:ext cx="265992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229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Random write performance for RAID-4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Overwrite a block + update the parity</a:t>
            </a:r>
          </a:p>
          <a:p>
            <a:r>
              <a:rPr lang="en-US" altLang="ko-KR" b="1" dirty="0" smtClean="0"/>
              <a:t>Method 1</a:t>
            </a:r>
            <a:r>
              <a:rPr lang="en-US" altLang="ko-KR" dirty="0" smtClean="0"/>
              <a:t>: </a:t>
            </a:r>
            <a:r>
              <a:rPr lang="en-US" altLang="ko-KR" i="1" dirty="0" smtClean="0"/>
              <a:t>additive parity</a:t>
            </a:r>
          </a:p>
          <a:p>
            <a:pPr lvl="1"/>
            <a:r>
              <a:rPr lang="en-US" altLang="ko-KR" dirty="0" smtClean="0"/>
              <a:t>Read in all of the other data blocks in the stripe</a:t>
            </a:r>
          </a:p>
          <a:p>
            <a:pPr lvl="1"/>
            <a:r>
              <a:rPr lang="en-US" altLang="ko-KR" dirty="0" smtClean="0"/>
              <a:t>XOR those blocks with the new block (1)</a:t>
            </a:r>
          </a:p>
          <a:p>
            <a:pPr lvl="1"/>
            <a:r>
              <a:rPr lang="en-US" altLang="ko-KR" b="1" dirty="0" smtClean="0"/>
              <a:t>Problem</a:t>
            </a:r>
            <a:r>
              <a:rPr lang="en-US" altLang="ko-KR" dirty="0" smtClean="0"/>
              <a:t>: the performance </a:t>
            </a:r>
            <a:r>
              <a:rPr lang="en-US" altLang="ko-KR" u="sng" dirty="0" smtClean="0"/>
              <a:t>scales with</a:t>
            </a:r>
            <a:r>
              <a:rPr lang="en-US" altLang="ko-KR" dirty="0" smtClean="0"/>
              <a:t> the number of disks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968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Random write performance for </a:t>
            </a:r>
            <a:r>
              <a:rPr lang="en-US" altLang="ko-KR" dirty="0" smtClean="0"/>
              <a:t>RAID-4 (Cont.)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Method 2</a:t>
            </a:r>
            <a:r>
              <a:rPr lang="en-US" altLang="ko-KR" dirty="0" smtClean="0"/>
              <a:t>: </a:t>
            </a:r>
            <a:r>
              <a:rPr lang="en-US" altLang="ko-KR" i="1" dirty="0" smtClean="0"/>
              <a:t>subtractive parity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Update C2(old) </a:t>
            </a:r>
            <a:r>
              <a:rPr lang="en-US" altLang="ko-KR" dirty="0" smtClean="0">
                <a:sym typeface="Wingdings" pitchFamily="2" charset="2"/>
              </a:rPr>
              <a:t> C2(new)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>
                <a:sym typeface="Wingdings" pitchFamily="2" charset="2"/>
              </a:rPr>
              <a:t>Read in the old data at C2 (C2(old)=1) and the old parity (P(old)=0)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>
                <a:sym typeface="Wingdings" pitchFamily="2" charset="2"/>
              </a:rPr>
              <a:t>Calculate P(new):</a:t>
            </a:r>
          </a:p>
          <a:p>
            <a:pPr lvl="3"/>
            <a:r>
              <a:rPr lang="en-US" altLang="ko-KR" dirty="0" smtClean="0">
                <a:sym typeface="Wingdings" pitchFamily="2" charset="2"/>
              </a:rPr>
              <a:t>If C2(new)==C2(old)  P(new)==P(old)</a:t>
            </a:r>
          </a:p>
          <a:p>
            <a:pPr lvl="3"/>
            <a:r>
              <a:rPr lang="en-US" altLang="ko-KR" dirty="0" smtClean="0">
                <a:sym typeface="Wingdings" pitchFamily="2" charset="2"/>
              </a:rPr>
              <a:t>If C2(new)!=C2(old)  Flip the old parity bit</a:t>
            </a:r>
          </a:p>
          <a:p>
            <a:pPr lvl="2"/>
            <a:endParaRPr lang="en-US" altLang="ko-KR" dirty="0" smtClean="0">
              <a:sym typeface="Wingdings" pitchFamily="2" charset="2"/>
            </a:endParaRPr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89325"/>
              </p:ext>
            </p:extLst>
          </p:nvPr>
        </p:nvGraphicFramePr>
        <p:xfrm>
          <a:off x="1979712" y="1556792"/>
          <a:ext cx="516483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39"/>
                <a:gridCol w="673139"/>
                <a:gridCol w="673139"/>
                <a:gridCol w="673139"/>
                <a:gridCol w="2472274"/>
              </a:tblGrid>
              <a:tr h="1260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XOR(0,0,1,1)=0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31840" y="3381556"/>
                <a:ext cx="4136773" cy="33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1400" b="0" i="1" smtClean="0">
                              <a:latin typeface="Cambria Math"/>
                            </a:rPr>
                            <m:t>𝑛𝑒𝑤</m:t>
                          </m:r>
                        </m:e>
                      </m:d>
                      <m:r>
                        <a:rPr lang="en-US" altLang="ko-KR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14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altLang="ko-KR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altLang="ko-K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1400" b="0" i="1" smtClean="0">
                                  <a:latin typeface="Cambria Math"/>
                                </a:rPr>
                                <m:t>𝑜𝑙𝑑</m:t>
                              </m:r>
                            </m:e>
                          </m:d>
                          <m:r>
                            <a:rPr lang="en-US" altLang="ko-KR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altLang="ko-KR" sz="1400" b="0" i="1" smtClean="0">
                              <a:latin typeface="Cambria Math"/>
                            </a:rPr>
                            <m:t>𝑋𝑂𝑅</m:t>
                          </m:r>
                          <m:r>
                            <a:rPr lang="en-US" altLang="ko-KR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altLang="ko-KR" sz="14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altLang="ko-KR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altLang="ko-K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1400" b="0" i="1" smtClean="0">
                                  <a:latin typeface="Cambria Math"/>
                                </a:rPr>
                                <m:t>𝑛𝑒𝑤</m:t>
                              </m:r>
                            </m:e>
                          </m:d>
                        </m:e>
                      </m:d>
                      <m:r>
                        <a:rPr lang="en-US" altLang="ko-KR" sz="1400" b="0" i="1" smtClean="0">
                          <a:latin typeface="Cambria Math"/>
                        </a:rPr>
                        <m:t>  </m:t>
                      </m:r>
                      <m:r>
                        <a:rPr lang="en-US" altLang="ko-KR" sz="1400" b="0" i="1" smtClean="0">
                          <a:latin typeface="Cambria Math"/>
                        </a:rPr>
                        <m:t>𝑋𝑂𝑅</m:t>
                      </m:r>
                      <m:r>
                        <a:rPr lang="en-US" altLang="ko-KR" sz="1400" b="0" i="1" smtClean="0">
                          <a:latin typeface="Cambria Math"/>
                        </a:rPr>
                        <m:t>   </m:t>
                      </m:r>
                      <m:r>
                        <a:rPr lang="en-US" altLang="ko-KR" sz="1400" b="0" i="1" smtClean="0">
                          <a:latin typeface="Cambria Math"/>
                        </a:rPr>
                        <m:t>𝑃</m:t>
                      </m:r>
                      <m:r>
                        <a:rPr lang="en-US" altLang="ko-KR" sz="1400" b="0" i="1" smtClean="0">
                          <a:latin typeface="Cambria Math"/>
                        </a:rPr>
                        <m:t>(</m:t>
                      </m:r>
                      <m:r>
                        <a:rPr lang="en-US" altLang="ko-KR" sz="1400" b="0" i="1" smtClean="0">
                          <a:latin typeface="Cambria Math"/>
                        </a:rPr>
                        <m:t>𝑜𝑙𝑑</m:t>
                      </m:r>
                      <m:r>
                        <a:rPr lang="en-US" altLang="ko-KR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ko-KR" alt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381556"/>
                <a:ext cx="4136773" cy="335476"/>
              </a:xfrm>
              <a:prstGeom prst="rect">
                <a:avLst/>
              </a:prstGeom>
              <a:blipFill rotWithShape="1">
                <a:blip r:embed="rId2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49222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Small-write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parity disk can be a </a:t>
            </a:r>
            <a:r>
              <a:rPr lang="en-US" altLang="ko-KR" b="1" dirty="0" smtClean="0"/>
              <a:t>bottleneck.</a:t>
            </a:r>
          </a:p>
          <a:p>
            <a:pPr lvl="1"/>
            <a:r>
              <a:rPr lang="en-US" altLang="ko-KR" dirty="0" smtClean="0"/>
              <a:t>Example: update blocks 4 and 13 (marked with *)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Disk 0 and Disk 1 can be accessed in parallel.</a:t>
            </a:r>
          </a:p>
          <a:p>
            <a:pPr lvl="2"/>
            <a:r>
              <a:rPr lang="en-US" altLang="ko-KR" dirty="0" smtClean="0"/>
              <a:t>Disk 4 </a:t>
            </a:r>
            <a:r>
              <a:rPr lang="en-US" altLang="ko-KR" u="sng" dirty="0" smtClean="0"/>
              <a:t>prevents any parallelism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4788" y="3913311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Writes To 4, 13 And Respective Parity Blocks.</a:t>
            </a:r>
            <a:endParaRPr lang="en-US" altLang="ko-KR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388194"/>
              </p:ext>
            </p:extLst>
          </p:nvPr>
        </p:nvGraphicFramePr>
        <p:xfrm>
          <a:off x="1999458" y="2257127"/>
          <a:ext cx="516483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/>
                <a:gridCol w="1032966"/>
                <a:gridCol w="1032966"/>
                <a:gridCol w="1032966"/>
                <a:gridCol w="103296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모서리가 둥근 직사각형 9"/>
              <p:cNvSpPr/>
              <p:nvPr/>
            </p:nvSpPr>
            <p:spPr>
              <a:xfrm>
                <a:off x="899592" y="5478266"/>
                <a:ext cx="7344816" cy="615030"/>
              </a:xfrm>
              <a:prstGeom prst="roundRect">
                <a:avLst/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1600" b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RAID-4 throughput under random small writes is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prstClr val="black"/>
                        </a:solidFill>
                        <a:latin typeface="Cambria Math"/>
                        <a:ea typeface="맑은 고딕" panose="020B0503020000020004" pitchFamily="50" charset="-127"/>
                      </a:rPr>
                      <m:t>(</m:t>
                    </m:r>
                    <m:f>
                      <m:fPr>
                        <m:ctrlPr>
                          <a:rPr lang="en-US" altLang="ko-KR" sz="1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fPr>
                      <m:num>
                        <m:r>
                          <a:rPr lang="en-US" altLang="ko-KR" sz="1600" b="1" i="1" smtClean="0">
                            <a:solidFill>
                              <a:prstClr val="black"/>
                            </a:solidFill>
                            <a:latin typeface="Cambria Math"/>
                            <a:ea typeface="맑은 고딕" panose="020B0503020000020004" pitchFamily="50" charset="-127"/>
                          </a:rPr>
                          <m:t>𝑹</m:t>
                        </m:r>
                      </m:num>
                      <m:den>
                        <m:r>
                          <a:rPr lang="en-US" altLang="ko-KR" sz="1600" b="1" i="1" smtClean="0">
                            <a:solidFill>
                              <a:prstClr val="black"/>
                            </a:solidFill>
                            <a:latin typeface="Cambria Math"/>
                            <a:ea typeface="맑은 고딕" panose="020B0503020000020004" pitchFamily="50" charset="-127"/>
                          </a:rPr>
                          <m:t>𝟐</m:t>
                        </m:r>
                      </m:den>
                    </m:f>
                    <m:r>
                      <a:rPr lang="en-US" altLang="ko-KR" sz="1600" b="1" i="1" smtClean="0">
                        <a:solidFill>
                          <a:prstClr val="black"/>
                        </a:solidFill>
                        <a:latin typeface="Cambria Math"/>
                        <a:ea typeface="맑은 고딕" panose="020B0503020000020004" pitchFamily="50" charset="-127"/>
                      </a:rPr>
                      <m:t>)</m:t>
                    </m:r>
                  </m:oMath>
                </a14:m>
                <a:r>
                  <a:rPr lang="en-US" altLang="ko-KR" sz="1600" b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MB/s (</a:t>
                </a:r>
                <a:r>
                  <a:rPr lang="en-US" altLang="ko-KR" sz="1600" b="1" i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terrible</a:t>
                </a:r>
                <a:r>
                  <a:rPr lang="en-US" altLang="ko-KR" sz="1600" b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).</a:t>
                </a:r>
                <a:endParaRPr lang="en-US" altLang="ko-KR" sz="16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0" name="모서리가 둥근 직사각형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478266"/>
                <a:ext cx="7344816" cy="61503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직사각형 10"/>
          <p:cNvSpPr/>
          <p:nvPr/>
        </p:nvSpPr>
        <p:spPr>
          <a:xfrm>
            <a:off x="2391796" y="2890886"/>
            <a:ext cx="248094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492760" y="2915761"/>
            <a:ext cx="327808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491940" y="3506778"/>
            <a:ext cx="327808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414985" y="3506778"/>
            <a:ext cx="274052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5055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I/O latency in RAID-4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A single read</a:t>
            </a:r>
          </a:p>
          <a:p>
            <a:pPr lvl="1"/>
            <a:r>
              <a:rPr lang="en-US" altLang="ko-KR" dirty="0" smtClean="0"/>
              <a:t>Equivalent to the latency of a single disk request.</a:t>
            </a:r>
          </a:p>
          <a:p>
            <a:endParaRPr lang="en-US" altLang="ko-KR" dirty="0"/>
          </a:p>
          <a:p>
            <a:r>
              <a:rPr lang="en-US" altLang="ko-KR" b="1" dirty="0" smtClean="0"/>
              <a:t>A single write</a:t>
            </a:r>
          </a:p>
          <a:p>
            <a:pPr lvl="1"/>
            <a:r>
              <a:rPr lang="en-US" altLang="ko-KR" dirty="0" smtClean="0"/>
              <a:t>Two reads and then two writes</a:t>
            </a:r>
          </a:p>
          <a:p>
            <a:pPr lvl="2"/>
            <a:r>
              <a:rPr lang="en-US" altLang="ko-KR" dirty="0" smtClean="0"/>
              <a:t>Data block + Parity block</a:t>
            </a:r>
          </a:p>
          <a:p>
            <a:pPr lvl="2"/>
            <a:r>
              <a:rPr lang="en-US" altLang="ko-KR" dirty="0" smtClean="0"/>
              <a:t>The reads and writes can happen </a:t>
            </a:r>
            <a:r>
              <a:rPr lang="en-US" altLang="ko-KR" u="sng" dirty="0" smtClean="0"/>
              <a:t>in parallel.</a:t>
            </a:r>
          </a:p>
          <a:p>
            <a:pPr lvl="1"/>
            <a:r>
              <a:rPr lang="en-US" altLang="ko-KR" dirty="0"/>
              <a:t>Total latency </a:t>
            </a:r>
            <a:r>
              <a:rPr lang="en-US" altLang="ko-KR" i="1" dirty="0"/>
              <a:t>is about twice </a:t>
            </a:r>
            <a:r>
              <a:rPr lang="en-US" altLang="ko-KR" dirty="0"/>
              <a:t>that of a single disk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002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Level 5: Rotating Parity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RAID-5 </a:t>
            </a:r>
            <a:r>
              <a:rPr lang="en-US" altLang="ko-KR" b="1" dirty="0" smtClean="0"/>
              <a:t>is solution of</a:t>
            </a:r>
            <a:r>
              <a:rPr lang="en-US" altLang="ko-KR" dirty="0" smtClean="0"/>
              <a:t> small write problem.</a:t>
            </a:r>
          </a:p>
          <a:p>
            <a:pPr lvl="1"/>
            <a:r>
              <a:rPr lang="en-US" altLang="ko-KR" dirty="0" smtClean="0"/>
              <a:t>Rotate the parity blocks across drives.</a:t>
            </a:r>
          </a:p>
          <a:p>
            <a:pPr lvl="1"/>
            <a:r>
              <a:rPr lang="en-US" altLang="ko-KR" u="sng" dirty="0" smtClean="0"/>
              <a:t>Remove the parity-disk bottleneck</a:t>
            </a:r>
            <a:r>
              <a:rPr lang="en-US" altLang="ko-KR" dirty="0" smtClean="0"/>
              <a:t> for RAID-4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8763" y="5137447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RAID-5 With Rotated Parity</a:t>
            </a:r>
            <a:endParaRPr lang="en-US" altLang="ko-KR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016481"/>
              </p:ext>
            </p:extLst>
          </p:nvPr>
        </p:nvGraphicFramePr>
        <p:xfrm>
          <a:off x="1927450" y="2780928"/>
          <a:ext cx="516483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/>
                <a:gridCol w="1032966"/>
                <a:gridCol w="1032966"/>
                <a:gridCol w="1032966"/>
                <a:gridCol w="1032966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6436576" y="3185306"/>
            <a:ext cx="263358" cy="23140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413038" y="3557638"/>
            <a:ext cx="263358" cy="23140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380252" y="3917678"/>
            <a:ext cx="263358" cy="23140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347864" y="4301994"/>
            <a:ext cx="263358" cy="23140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316694" y="4685490"/>
            <a:ext cx="263358" cy="23140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36412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RAID-5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b="1" dirty="0" smtClean="0"/>
                  <a:t>Capacity</a:t>
                </a:r>
                <a:endParaRPr lang="en-US" altLang="ko-KR" b="1" dirty="0"/>
              </a:p>
              <a:p>
                <a:pPr lvl="1"/>
                <a:r>
                  <a:rPr lang="en-US" altLang="ko-KR" dirty="0"/>
                  <a:t>The useful capacity for a RAID group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altLang="ko-KR" dirty="0"/>
                  <a:t>.</a:t>
                </a:r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r>
                  <a:rPr lang="en-US" altLang="ko-KR" b="1" dirty="0" smtClean="0"/>
                  <a:t>Reliability</a:t>
                </a:r>
                <a:endParaRPr lang="en-US" altLang="ko-KR" b="1" dirty="0"/>
              </a:p>
              <a:p>
                <a:pPr lvl="1"/>
                <a:r>
                  <a:rPr lang="en-US" altLang="ko-KR" dirty="0" smtClean="0"/>
                  <a:t>RAID-5 </a:t>
                </a:r>
                <a:r>
                  <a:rPr lang="en-US" altLang="ko-KR" dirty="0"/>
                  <a:t>tolerates </a:t>
                </a:r>
                <a:r>
                  <a:rPr lang="en-US" altLang="ko-KR" u="sng" dirty="0"/>
                  <a:t>1 disk failure</a:t>
                </a:r>
                <a:r>
                  <a:rPr lang="en-US" altLang="ko-KR" dirty="0"/>
                  <a:t> and no more</a:t>
                </a:r>
                <a:r>
                  <a:rPr lang="en-US" altLang="ko-KR" dirty="0" smtClean="0"/>
                  <a:t>.</a:t>
                </a:r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>
                    <a:latin typeface="맑은 고딕" pitchFamily="50" charset="-127"/>
                    <a:ea typeface="맑은 고딕" pitchFamily="50" charset="-127"/>
                  </a:rPr>
                  <a:t>: the number of disks</a:t>
                </a:r>
                <a:endParaRPr lang="en-US" altLang="ko-KR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728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RAID-5 Analysis (Cont.)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b="1" dirty="0" smtClean="0"/>
                  <a:t>Performance</a:t>
                </a:r>
              </a:p>
              <a:p>
                <a:pPr lvl="1"/>
                <a:r>
                  <a:rPr lang="en-US" altLang="ko-KR" dirty="0" smtClean="0"/>
                  <a:t>Sequential read and write</a:t>
                </a:r>
              </a:p>
              <a:p>
                <a:pPr lvl="1"/>
                <a:r>
                  <a:rPr lang="en-US" altLang="ko-KR" dirty="0" smtClean="0"/>
                  <a:t>A single read and write request 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Random read : a little better than RAID-4</a:t>
                </a:r>
              </a:p>
              <a:p>
                <a:pPr lvl="2"/>
                <a:r>
                  <a:rPr lang="en-US" altLang="ko-KR" dirty="0" smtClean="0"/>
                  <a:t>RAID-5 can utilize all of the disks.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Random write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altLang="ko-KR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altLang="ko-KR" dirty="0" smtClean="0"/>
                  <a:t> MB/s</a:t>
                </a:r>
              </a:p>
              <a:p>
                <a:pPr lvl="2"/>
                <a:r>
                  <a:rPr lang="en-US" altLang="ko-KR" dirty="0" smtClean="0"/>
                  <a:t>The factor of four loss is cost of using parity-based RAID.</a:t>
                </a:r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오른쪽 중괄호 5"/>
          <p:cNvSpPr/>
          <p:nvPr/>
        </p:nvSpPr>
        <p:spPr>
          <a:xfrm>
            <a:off x="4499992" y="1628800"/>
            <a:ext cx="288032" cy="504056"/>
          </a:xfrm>
          <a:prstGeom prst="rightBrac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860032" y="169616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Same as RAID-4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𝑁</m:t>
                    </m:r>
                    <m:r>
                      <a:rPr lang="en-US" altLang="ko-KR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>
                    <a:latin typeface="맑은 고딕" pitchFamily="50" charset="-127"/>
                    <a:ea typeface="맑은 고딕" pitchFamily="50" charset="-127"/>
                  </a:rPr>
                  <a:t>: the number of disks</a:t>
                </a:r>
                <a:endParaRPr lang="en-US" altLang="ko-KR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36712"/>
                <a:ext cx="2736304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1988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Comparison: A Summary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1025" y="5281463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RAID Capacity, Reliability, and Performance</a:t>
            </a:r>
            <a:endParaRPr lang="en-US" altLang="ko-KR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5963320"/>
                  </p:ext>
                </p:extLst>
              </p:nvPr>
            </p:nvGraphicFramePr>
            <p:xfrm>
              <a:off x="899592" y="1844824"/>
              <a:ext cx="7416824" cy="3352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4056"/>
                    <a:gridCol w="272123"/>
                    <a:gridCol w="1312053"/>
                    <a:gridCol w="1332148"/>
                    <a:gridCol w="1332148"/>
                    <a:gridCol w="1332148"/>
                    <a:gridCol w="1332148"/>
                  </a:tblGrid>
                  <a:tr h="169375">
                    <a:tc gridSpan="3"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RAID-0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RAID-4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RAID-5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 gridSpan="3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1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Capacity</a:t>
                          </a:r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N/1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N-1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N-1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43477">
                    <a:tc gridSpan="3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1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Reliability</a:t>
                          </a:r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 (for sure)</a:t>
                          </a:r>
                        </a:p>
                        <a:p>
                          <a:pPr algn="ctr" latinLnBrk="1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ko-KR" sz="1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맑은 고딕" panose="020B0503020000020004" pitchFamily="50" charset="-127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altLang="ko-KR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맑은 고딕" panose="020B0503020000020004" pitchFamily="50" charset="-127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ko-KR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맑은 고딕" panose="020B0503020000020004" pitchFamily="50" charset="-127"/>
                                </a:rPr>
                                <m:t> </m:t>
                              </m:r>
                            </m:oMath>
                          </a14:m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(if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lucky)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 gridSpan="3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1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Throughput</a:t>
                          </a:r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Sequential Read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(N/2)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Sequential Write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(N/2)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Random</a:t>
                          </a:r>
                          <a:r>
                            <a:rPr lang="en-US" altLang="ko-KR" sz="1200" baseline="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Read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Random</a:t>
                          </a:r>
                          <a:r>
                            <a:rPr lang="en-US" altLang="ko-KR" sz="1200" baseline="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Write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(N/2)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ko-KR" sz="1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맑은 고딕" panose="020B0503020000020004" pitchFamily="50" charset="-127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ko-KR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맑은 고딕" panose="020B0503020000020004" pitchFamily="50" charset="-127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ko-KR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맑은 고딕" panose="020B0503020000020004" pitchFamily="50" charset="-127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ko-KR" sz="1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맑은 고딕" panose="020B0503020000020004" pitchFamily="50" charset="-127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altLang="ko-KR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맑은 고딕" panose="020B0503020000020004" pitchFamily="50" charset="-127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altLang="ko-KR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맑은 고딕" panose="020B0503020000020004" pitchFamily="50" charset="-127"/>
                                </a:rPr>
                                <m:t> </m:t>
                              </m:r>
                            </m:oMath>
                          </a14:m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 gridSpan="3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Latency</a:t>
                          </a:r>
                          <a:endParaRPr lang="ko-KR" altLang="en-US" sz="1200" b="1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b="1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Read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169375"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Write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5963320"/>
                  </p:ext>
                </p:extLst>
              </p:nvPr>
            </p:nvGraphicFramePr>
            <p:xfrm>
              <a:off x="899592" y="1844824"/>
              <a:ext cx="7416824" cy="3352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4056"/>
                    <a:gridCol w="272123"/>
                    <a:gridCol w="1312053"/>
                    <a:gridCol w="1332148"/>
                    <a:gridCol w="1332148"/>
                    <a:gridCol w="1332148"/>
                    <a:gridCol w="1332148"/>
                  </a:tblGrid>
                  <a:tr h="274320">
                    <a:tc gridSpan="3"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RAID-0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RAID-4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RAID-5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 gridSpan="3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1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Capacity</a:t>
                          </a:r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N/1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N-1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N-1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33083">
                    <a:tc gridSpan="3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1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Reliability</a:t>
                          </a:r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0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57798" t="-104598" r="-200917" b="-4379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 gridSpan="3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b="1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Throughput</a:t>
                          </a:r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b="1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Sequential Read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(N/2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Sequential Write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(N/2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N-1)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S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Random</a:t>
                          </a:r>
                          <a:r>
                            <a:rPr lang="en-US" altLang="ko-KR" sz="1200" baseline="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Read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(N-1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5020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Random</a:t>
                          </a:r>
                          <a:r>
                            <a:rPr lang="en-US" altLang="ko-KR" sz="1200" baseline="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Write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N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(N/2</a:t>
                          </a: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)</a:t>
                          </a:r>
                          <a:r>
                            <a:rPr lang="ko-KR" altLang="en-US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ko-KR" altLang="en-US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ㆍ</a:t>
                          </a:r>
                          <a:r>
                            <a:rPr lang="en-US" altLang="ko-KR" sz="1200" baseline="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56164" t="-629825" r="-100000" b="-2508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458257" t="-629825" r="-459" b="-250877"/>
                          </a:stretch>
                        </a:blipFill>
                      </a:tcPr>
                    </a:tc>
                  </a:tr>
                  <a:tr h="274320">
                    <a:tc gridSpan="3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Latency</a:t>
                          </a:r>
                          <a:endParaRPr lang="ko-KR" altLang="en-US" sz="1200" b="1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b="1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Read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Write</a:t>
                          </a:r>
                          <a:endParaRPr lang="ko-KR" altLang="en-US" sz="1200" dirty="0"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err="1" smtClean="0">
                              <a:solidFill>
                                <a:schemeClr val="tx1"/>
                              </a:solidFill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2D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836712"/>
                <a:ext cx="47525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600" i="1" smtClean="0">
                        <a:latin typeface="Cambria Math"/>
                      </a:rPr>
                      <m:t>𝑁</m:t>
                    </m:r>
                    <m:r>
                      <a:rPr lang="en-US" altLang="ko-KR" sz="160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sz="1600" dirty="0">
                    <a:latin typeface="맑은 고딕" pitchFamily="50" charset="-127"/>
                    <a:ea typeface="맑은 고딕" pitchFamily="50" charset="-127"/>
                  </a:rPr>
                  <a:t>: the number of </a:t>
                </a:r>
                <a:r>
                  <a:rPr lang="en-US" altLang="ko-KR" sz="1600" dirty="0" smtClean="0">
                    <a:latin typeface="맑은 고딕" pitchFamily="50" charset="-127"/>
                    <a:ea typeface="맑은 고딕" pitchFamily="50" charset="-127"/>
                  </a:rPr>
                  <a:t>disks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600" b="0" i="1" smtClean="0">
                        <a:latin typeface="Cambria Math"/>
                        <a:ea typeface="맑은 고딕" pitchFamily="50" charset="-127"/>
                      </a:rPr>
                      <m:t>𝐷</m:t>
                    </m:r>
                  </m:oMath>
                </a14:m>
                <a:r>
                  <a:rPr lang="en-US" altLang="ko-KR" sz="1600" dirty="0" smtClean="0">
                    <a:latin typeface="맑은 고딕" pitchFamily="50" charset="-127"/>
                    <a:ea typeface="맑은 고딕" pitchFamily="50" charset="-127"/>
                  </a:rPr>
                  <a:t> : the time that a request to a single disk take</a:t>
                </a:r>
                <a:endParaRPr lang="en-US" altLang="ko-KR" sz="16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836712"/>
                <a:ext cx="4752528" cy="584775"/>
              </a:xfrm>
              <a:prstGeom prst="rect">
                <a:avLst/>
              </a:prstGeom>
              <a:blipFill rotWithShape="1">
                <a:blip r:embed="rId3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95607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Comparison: A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Performance</a:t>
            </a:r>
            <a:r>
              <a:rPr lang="en-US" altLang="ko-KR" dirty="0" smtClean="0"/>
              <a:t> and do not care about reliability </a:t>
            </a:r>
            <a:r>
              <a:rPr lang="en-US" altLang="ko-KR" dirty="0" smtClean="0">
                <a:sym typeface="Wingdings" pitchFamily="2" charset="2"/>
              </a:rPr>
              <a:t> RAID-0 (Striping)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b="1" dirty="0" smtClean="0">
                <a:sym typeface="Wingdings" pitchFamily="2" charset="2"/>
              </a:rPr>
              <a:t>Random I/O </a:t>
            </a:r>
            <a:r>
              <a:rPr lang="en-US" altLang="ko-KR" dirty="0" smtClean="0">
                <a:sym typeface="Wingdings" pitchFamily="2" charset="2"/>
              </a:rPr>
              <a:t>performance and </a:t>
            </a:r>
            <a:r>
              <a:rPr lang="en-US" altLang="ko-KR" b="1" dirty="0" smtClean="0">
                <a:sym typeface="Wingdings" pitchFamily="2" charset="2"/>
              </a:rPr>
              <a:t>Reliability</a:t>
            </a:r>
            <a:r>
              <a:rPr lang="en-US" altLang="ko-KR" dirty="0" smtClean="0">
                <a:sym typeface="Wingdings" pitchFamily="2" charset="2"/>
              </a:rPr>
              <a:t>  RAID-1 (Mirroring)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b="1" dirty="0" smtClean="0">
                <a:sym typeface="Wingdings" pitchFamily="2" charset="2"/>
              </a:rPr>
              <a:t>Capacity</a:t>
            </a:r>
            <a:r>
              <a:rPr lang="en-US" altLang="ko-KR" dirty="0" smtClean="0">
                <a:sym typeface="Wingdings" pitchFamily="2" charset="2"/>
              </a:rPr>
              <a:t> and </a:t>
            </a:r>
            <a:r>
              <a:rPr lang="en-US" altLang="ko-KR" b="1" dirty="0" smtClean="0">
                <a:sym typeface="Wingdings" pitchFamily="2" charset="2"/>
              </a:rPr>
              <a:t>Reliability</a:t>
            </a:r>
            <a:r>
              <a:rPr lang="en-US" altLang="ko-KR" dirty="0" smtClean="0">
                <a:sym typeface="Wingdings" pitchFamily="2" charset="2"/>
              </a:rPr>
              <a:t>  RAID-5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b="1" dirty="0" smtClean="0">
                <a:sym typeface="Wingdings" pitchFamily="2" charset="2"/>
              </a:rPr>
              <a:t>Sequential I/O </a:t>
            </a:r>
            <a:r>
              <a:rPr lang="en-US" altLang="ko-KR" dirty="0" smtClean="0">
                <a:sym typeface="Wingdings" pitchFamily="2" charset="2"/>
              </a:rPr>
              <a:t>and Maximize </a:t>
            </a:r>
            <a:r>
              <a:rPr lang="en-US" altLang="ko-KR" b="1" dirty="0" smtClean="0">
                <a:sym typeface="Wingdings" pitchFamily="2" charset="2"/>
              </a:rPr>
              <a:t>Capacity</a:t>
            </a:r>
            <a:r>
              <a:rPr lang="en-US" altLang="ko-KR" dirty="0" smtClean="0">
                <a:sym typeface="Wingdings" pitchFamily="2" charset="2"/>
              </a:rPr>
              <a:t>  RAID-5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2415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Interface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 RAID </a:t>
            </a:r>
            <a:r>
              <a:rPr lang="en-US" altLang="ko-KR" dirty="0"/>
              <a:t>receives I/O request,</a:t>
            </a:r>
            <a:endParaRPr lang="en-US" altLang="ko-KR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The RAID </a:t>
            </a:r>
            <a:r>
              <a:rPr lang="en-US" altLang="ko-KR" b="1" dirty="0" smtClean="0"/>
              <a:t>calculates </a:t>
            </a:r>
            <a:r>
              <a:rPr lang="en-US" altLang="ko-KR" dirty="0" smtClean="0"/>
              <a:t>which disk to access.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The RAID </a:t>
            </a:r>
            <a:r>
              <a:rPr lang="en-US" altLang="ko-KR" b="1" dirty="0" smtClean="0"/>
              <a:t>issue</a:t>
            </a:r>
            <a:r>
              <a:rPr lang="en-US" altLang="ko-KR" dirty="0" smtClean="0"/>
              <a:t> one or more </a:t>
            </a:r>
            <a:r>
              <a:rPr lang="en-US" altLang="ko-KR" b="1" dirty="0" smtClean="0"/>
              <a:t>physical I/</a:t>
            </a:r>
            <a:r>
              <a:rPr lang="en-US" altLang="ko-KR" b="1" dirty="0" err="1" smtClean="0"/>
              <a:t>Os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to do so.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RAID example: A mirrored RAID system</a:t>
            </a:r>
          </a:p>
          <a:p>
            <a:pPr lvl="1"/>
            <a:r>
              <a:rPr lang="en-US" altLang="ko-KR" dirty="0" smtClean="0"/>
              <a:t>Keep </a:t>
            </a:r>
            <a:r>
              <a:rPr lang="en-US" altLang="ko-KR" u="sng" dirty="0" smtClean="0"/>
              <a:t>two copies</a:t>
            </a:r>
            <a:r>
              <a:rPr lang="en-US" altLang="ko-KR" dirty="0" smtClean="0"/>
              <a:t> of each block (each one on a separate disk)</a:t>
            </a:r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erform </a:t>
            </a:r>
            <a:r>
              <a:rPr lang="en-US" altLang="ko-KR" u="sng" dirty="0" smtClean="0"/>
              <a:t>two physical I/</a:t>
            </a:r>
            <a:r>
              <a:rPr lang="en-US" altLang="ko-KR" u="sng" dirty="0" err="1" smtClean="0"/>
              <a:t>Os</a:t>
            </a:r>
            <a:r>
              <a:rPr lang="en-US" altLang="ko-KR" dirty="0" smtClean="0"/>
              <a:t> for every one logical I/O it is issued.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5302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9472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Internals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microcontroller</a:t>
            </a:r>
          </a:p>
          <a:p>
            <a:pPr lvl="1"/>
            <a:r>
              <a:rPr lang="en-US" altLang="ko-KR" dirty="0" smtClean="0"/>
              <a:t>Run firmware to direct the operation of the RAID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Volatile memory (such as DRAM)</a:t>
            </a:r>
          </a:p>
          <a:p>
            <a:pPr lvl="1"/>
            <a:r>
              <a:rPr lang="en-US" altLang="ko-KR" dirty="0" smtClean="0"/>
              <a:t>Buffer data blocks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Non-volatile memory</a:t>
            </a:r>
          </a:p>
          <a:p>
            <a:pPr lvl="1"/>
            <a:r>
              <a:rPr lang="en-US" altLang="ko-KR" dirty="0" smtClean="0"/>
              <a:t>Buffer writes safely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Specialized logic to perform parity calculation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371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Fault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RAIDs are designed to </a:t>
            </a:r>
            <a:r>
              <a:rPr lang="en-US" altLang="ko-KR" b="1" dirty="0" smtClean="0"/>
              <a:t>detect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recover</a:t>
            </a:r>
            <a:r>
              <a:rPr lang="en-US" altLang="ko-KR" dirty="0" smtClean="0"/>
              <a:t> from certain kinds of disk faults.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solidFill>
                  <a:schemeClr val="accent6"/>
                </a:solidFill>
              </a:rPr>
              <a:t>Fail-stop</a:t>
            </a:r>
            <a:r>
              <a:rPr lang="en-US" altLang="ko-KR" dirty="0" smtClean="0"/>
              <a:t> fault model</a:t>
            </a:r>
          </a:p>
          <a:p>
            <a:pPr lvl="1"/>
            <a:r>
              <a:rPr lang="en-US" altLang="ko-KR" dirty="0" smtClean="0"/>
              <a:t>A disk can be in one of two states: </a:t>
            </a:r>
            <a:r>
              <a:rPr lang="en-US" altLang="ko-KR" i="1" dirty="0"/>
              <a:t>W</a:t>
            </a:r>
            <a:r>
              <a:rPr lang="en-US" altLang="ko-KR" i="1" dirty="0" smtClean="0"/>
              <a:t>orking</a:t>
            </a:r>
            <a:r>
              <a:rPr lang="en-US" altLang="ko-KR" dirty="0" smtClean="0"/>
              <a:t> or </a:t>
            </a:r>
            <a:r>
              <a:rPr lang="en-US" altLang="ko-KR" i="1" dirty="0"/>
              <a:t>F</a:t>
            </a:r>
            <a:r>
              <a:rPr lang="en-US" altLang="ko-KR" i="1" dirty="0" smtClean="0"/>
              <a:t>ailed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W</a:t>
            </a:r>
            <a:r>
              <a:rPr lang="en-US" altLang="ko-KR" dirty="0" smtClean="0"/>
              <a:t>orking: all blocks can be read or written.</a:t>
            </a:r>
          </a:p>
          <a:p>
            <a:pPr lvl="2"/>
            <a:r>
              <a:rPr lang="en-US" altLang="ko-KR" dirty="0"/>
              <a:t>F</a:t>
            </a:r>
            <a:r>
              <a:rPr lang="en-US" altLang="ko-KR" dirty="0" smtClean="0"/>
              <a:t>ailed: the disk is permanently lost.</a:t>
            </a:r>
          </a:p>
          <a:p>
            <a:pPr lvl="1"/>
            <a:r>
              <a:rPr lang="en-US" altLang="ko-KR" u="sng" dirty="0" smtClean="0"/>
              <a:t>RAID controller</a:t>
            </a:r>
            <a:r>
              <a:rPr lang="en-US" altLang="ko-KR" dirty="0" smtClean="0"/>
              <a:t> can immediately observe when a disk has failed.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293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evaluate a RAID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Capacity</a:t>
            </a:r>
          </a:p>
          <a:p>
            <a:pPr lvl="1"/>
            <a:r>
              <a:rPr lang="en-US" altLang="ko-KR" dirty="0" smtClean="0"/>
              <a:t>How much useful capacity is available to systems?	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Reliability</a:t>
            </a:r>
          </a:p>
          <a:p>
            <a:pPr lvl="1"/>
            <a:r>
              <a:rPr lang="en-US" altLang="ko-KR" dirty="0" smtClean="0"/>
              <a:t>How many disk faults can the given design tolerate?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Performance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6464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Level 0: Striping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RAID Level 0 is the simplest form </a:t>
            </a:r>
            <a:r>
              <a:rPr lang="en-US" altLang="ko-KR" dirty="0"/>
              <a:t>as </a:t>
            </a:r>
            <a:r>
              <a:rPr lang="en-US" altLang="ko-KR" b="1" dirty="0" smtClean="0"/>
              <a:t>striping</a:t>
            </a:r>
            <a:r>
              <a:rPr lang="en-US" altLang="ko-KR" dirty="0" smtClean="0"/>
              <a:t> blocks.</a:t>
            </a:r>
          </a:p>
          <a:p>
            <a:pPr lvl="1"/>
            <a:r>
              <a:rPr lang="en-US" altLang="ko-KR" b="1" dirty="0" smtClean="0">
                <a:solidFill>
                  <a:schemeClr val="accent6"/>
                </a:solidFill>
              </a:rPr>
              <a:t>Spread the blocks </a:t>
            </a:r>
            <a:r>
              <a:rPr lang="en-US" altLang="ko-KR" dirty="0" smtClean="0"/>
              <a:t>across the disks in </a:t>
            </a:r>
            <a:r>
              <a:rPr lang="en-US" altLang="ko-KR" u="sng" dirty="0" smtClean="0"/>
              <a:t>a round-robin fashion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No redundancy</a:t>
            </a:r>
          </a:p>
          <a:p>
            <a:pPr lvl="1"/>
            <a:r>
              <a:rPr lang="en-US" altLang="ko-KR" dirty="0" smtClean="0"/>
              <a:t>Excellent </a:t>
            </a:r>
            <a:r>
              <a:rPr lang="en-US" altLang="ko-KR" u="sng" dirty="0" smtClean="0"/>
              <a:t>performance</a:t>
            </a:r>
            <a:r>
              <a:rPr lang="en-US" altLang="ko-KR" dirty="0" smtClean="0"/>
              <a:t> and </a:t>
            </a:r>
            <a:r>
              <a:rPr lang="en-US" altLang="ko-KR" u="sng" dirty="0" smtClean="0"/>
              <a:t>capacity</a:t>
            </a:r>
            <a:endParaRPr lang="ko-KR" altLang="en-US" u="sng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15613"/>
              </p:ext>
            </p:extLst>
          </p:nvPr>
        </p:nvGraphicFramePr>
        <p:xfrm>
          <a:off x="1763688" y="3231565"/>
          <a:ext cx="45887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/>
                <a:gridCol w="1147192"/>
                <a:gridCol w="1147192"/>
                <a:gridCol w="114719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40985" y="5354052"/>
            <a:ext cx="4167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RAID-0: Simple Striping</a:t>
            </a:r>
          </a:p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(Assume here a 4-disk array)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175992" y="3637474"/>
            <a:ext cx="3888432" cy="243206"/>
          </a:xfrm>
          <a:prstGeom prst="roundRect">
            <a:avLst/>
          </a:prstGeom>
          <a:noFill/>
          <a:ln w="9525">
            <a:solidFill>
              <a:schemeClr val="tx2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11840" y="3589200"/>
            <a:ext cx="257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en-US" altLang="ko-KR" sz="1400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tripe</a:t>
            </a:r>
          </a:p>
          <a:p>
            <a:r>
              <a:rPr lang="en-US" altLang="ko-KR" sz="1400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(The blocks in the same row)</a:t>
            </a:r>
            <a:endParaRPr lang="ko-KR" altLang="en-US" sz="1400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6074741" y="3763506"/>
            <a:ext cx="369467" cy="0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7965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RAID Level 0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Example) RAID-0 with a bigger chunk size</a:t>
            </a:r>
          </a:p>
          <a:p>
            <a:pPr lvl="1"/>
            <a:r>
              <a:rPr lang="en-US" altLang="ko-KR" dirty="0" smtClean="0"/>
              <a:t>Chunk size : 2 blocks (8 KB)</a:t>
            </a:r>
          </a:p>
          <a:p>
            <a:pPr lvl="1"/>
            <a:r>
              <a:rPr lang="en-US" altLang="ko-KR" dirty="0" smtClean="0"/>
              <a:t>A Stripe: 4 chunks (32 KB)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37224"/>
              </p:ext>
            </p:extLst>
          </p:nvPr>
        </p:nvGraphicFramePr>
        <p:xfrm>
          <a:off x="1855442" y="2707183"/>
          <a:ext cx="45887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/>
                <a:gridCol w="1147192"/>
                <a:gridCol w="1147192"/>
                <a:gridCol w="114719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20769" y="4705399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Striping with a Bigger Chunk Size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739060" y="3120564"/>
            <a:ext cx="258168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32220" y="3497447"/>
            <a:ext cx="258168" cy="24079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3121223"/>
            <a:ext cx="1152128" cy="5847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chunk size:</a:t>
            </a:r>
          </a:p>
          <a:p>
            <a:pPr algn="ctr"/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2blocks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57806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Chunk Sizes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Chunk size mostly affects performance of the array</a:t>
            </a:r>
          </a:p>
          <a:p>
            <a:pPr lvl="1"/>
            <a:r>
              <a:rPr lang="en-US" altLang="ko-KR" b="1" dirty="0" smtClean="0"/>
              <a:t>Small chunk size</a:t>
            </a:r>
          </a:p>
          <a:p>
            <a:pPr lvl="2"/>
            <a:r>
              <a:rPr lang="en-US" altLang="ko-KR" dirty="0"/>
              <a:t>I</a:t>
            </a:r>
            <a:r>
              <a:rPr lang="en-US" altLang="ko-KR" dirty="0" smtClean="0"/>
              <a:t>ncreasing the parallelism</a:t>
            </a:r>
          </a:p>
          <a:p>
            <a:pPr lvl="2"/>
            <a:r>
              <a:rPr lang="en-US" altLang="ko-KR" dirty="0" smtClean="0"/>
              <a:t>Increasing positioning time to access blocks</a:t>
            </a:r>
          </a:p>
          <a:p>
            <a:pPr lvl="1"/>
            <a:r>
              <a:rPr lang="en-US" altLang="ko-KR" b="1" dirty="0" smtClean="0"/>
              <a:t>Big chunk size</a:t>
            </a:r>
          </a:p>
          <a:p>
            <a:pPr lvl="2"/>
            <a:r>
              <a:rPr lang="en-US" altLang="ko-KR" dirty="0" smtClean="0"/>
              <a:t>Reducing intra-file parallelism</a:t>
            </a:r>
          </a:p>
          <a:p>
            <a:pPr lvl="2"/>
            <a:r>
              <a:rPr lang="en-US" altLang="ko-KR" dirty="0" smtClean="0"/>
              <a:t>Reducing positioning time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979712" y="4365104"/>
            <a:ext cx="5400600" cy="936104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Determining the “best” chunk size is hard to do.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Most arrays use larger chunk sizes (e.g., 64 KB)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561965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102935</TotalTime>
  <Words>1728</Words>
  <Application>Microsoft Office PowerPoint</Application>
  <PresentationFormat>화면 슬라이드 쇼(4:3)</PresentationFormat>
  <Paragraphs>565</Paragraphs>
  <Slides>30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41" baseType="lpstr">
      <vt:lpstr>Adobe Arabic</vt:lpstr>
      <vt:lpstr>Adobe 고딕 Std B</vt:lpstr>
      <vt:lpstr>HY견고딕</vt:lpstr>
      <vt:lpstr>굴림</vt:lpstr>
      <vt:lpstr>맑은 고딕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RAID (Redundant Array of Inexpensive Disks)</vt:lpstr>
      <vt:lpstr>RAID Interface</vt:lpstr>
      <vt:lpstr>RAID Internals</vt:lpstr>
      <vt:lpstr>Fault Model</vt:lpstr>
      <vt:lpstr>How to evaluate a RAID</vt:lpstr>
      <vt:lpstr>RAID Level 0: Striping</vt:lpstr>
      <vt:lpstr>RAID Level 0 (Cont.)</vt:lpstr>
      <vt:lpstr>Chunk Sizes</vt:lpstr>
      <vt:lpstr>RAID Level 0 Analysis</vt:lpstr>
      <vt:lpstr>Evaluating RAID Performance</vt:lpstr>
      <vt:lpstr>Evaluating RAID Performance Example</vt:lpstr>
      <vt:lpstr>Evaluating RAID-0 Performance</vt:lpstr>
      <vt:lpstr>RAID Level 1 : Mirroring</vt:lpstr>
      <vt:lpstr>RAID-1 Analysis</vt:lpstr>
      <vt:lpstr>Performance of RAID-1</vt:lpstr>
      <vt:lpstr>RAID Level 4 : Saving Space With Parity</vt:lpstr>
      <vt:lpstr>RAID Level 4 (Cont.)</vt:lpstr>
      <vt:lpstr>RAID-4 Analysis</vt:lpstr>
      <vt:lpstr>RAID-4 Analysis (Cont.)</vt:lpstr>
      <vt:lpstr>Random write performance for RAID-4</vt:lpstr>
      <vt:lpstr>Random write performance for RAID-4 (Cont.)</vt:lpstr>
      <vt:lpstr>Small-write problem</vt:lpstr>
      <vt:lpstr>A I/O latency in RAID-4</vt:lpstr>
      <vt:lpstr>RAID Level 5: Rotating Parity</vt:lpstr>
      <vt:lpstr>RAID-5 Analysis</vt:lpstr>
      <vt:lpstr>RAID-5 Analysis (Cont.)</vt:lpstr>
      <vt:lpstr>RAID Comparison: A Summary</vt:lpstr>
      <vt:lpstr>RAID Comparison: A Summary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4062</cp:revision>
  <cp:lastPrinted>2015-03-03T01:48:46Z</cp:lastPrinted>
  <dcterms:created xsi:type="dcterms:W3CDTF">2011-05-01T06:09:10Z</dcterms:created>
  <dcterms:modified xsi:type="dcterms:W3CDTF">2016-06-11T01:07:22Z</dcterms:modified>
</cp:coreProperties>
</file>