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6"/>
  </p:notesMasterIdLst>
  <p:sldIdLst>
    <p:sldId id="256" r:id="rId2"/>
    <p:sldId id="281" r:id="rId3"/>
    <p:sldId id="257" r:id="rId4"/>
    <p:sldId id="258" r:id="rId5"/>
    <p:sldId id="282" r:id="rId6"/>
    <p:sldId id="260" r:id="rId7"/>
    <p:sldId id="261" r:id="rId8"/>
    <p:sldId id="262" r:id="rId9"/>
    <p:sldId id="283" r:id="rId10"/>
    <p:sldId id="284" r:id="rId11"/>
    <p:sldId id="285" r:id="rId12"/>
    <p:sldId id="286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88" r:id="rId24"/>
    <p:sldId id="289" r:id="rId25"/>
    <p:sldId id="290" r:id="rId26"/>
    <p:sldId id="276" r:id="rId27"/>
    <p:sldId id="277" r:id="rId28"/>
    <p:sldId id="278" r:id="rId29"/>
    <p:sldId id="291" r:id="rId30"/>
    <p:sldId id="279" r:id="rId31"/>
    <p:sldId id="292" r:id="rId32"/>
    <p:sldId id="293" r:id="rId33"/>
    <p:sldId id="294" r:id="rId34"/>
    <p:sldId id="280" r:id="rId35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74" d="100"/>
          <a:sy n="74" d="100"/>
        </p:scale>
        <p:origin x="6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2016-06-11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4437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3A5AE08-1D17-4B87-813C-6E7FCFA4CC6D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2016-06-11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3A185C6A-8951-43A4-ABD5-83FFA4F8B577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2016-06-11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67B796-14B5-4C60-974F-D372456F6020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2016-06-11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39. File and Directories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8788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Reading And Writing, But Not Sequentially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open file has a </a:t>
            </a:r>
            <a:r>
              <a:rPr lang="en-US" altLang="ko-KR" b="1" dirty="0" smtClean="0">
                <a:solidFill>
                  <a:schemeClr val="accent6"/>
                </a:solidFill>
              </a:rPr>
              <a:t>current offset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Determine </a:t>
            </a:r>
            <a:r>
              <a:rPr lang="en-US" altLang="ko-KR" b="1" dirty="0" smtClean="0"/>
              <a:t>where</a:t>
            </a:r>
            <a:r>
              <a:rPr lang="en-US" altLang="ko-KR" dirty="0" smtClean="0"/>
              <a:t> the next read or write will begin reading from or writing to within the file.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Update the current offset</a:t>
            </a:r>
          </a:p>
          <a:p>
            <a:pPr lvl="1"/>
            <a:r>
              <a:rPr lang="en-US" altLang="ko-KR" b="1" dirty="0" smtClean="0"/>
              <a:t>Implicitly</a:t>
            </a:r>
            <a:r>
              <a:rPr lang="en-US" altLang="ko-KR" dirty="0" smtClean="0"/>
              <a:t>: A read or write of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dirty="0" smtClean="0"/>
              <a:t> bytes takes place,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dirty="0" smtClean="0"/>
              <a:t> is added to the current offset.</a:t>
            </a:r>
          </a:p>
          <a:p>
            <a:pPr lvl="1"/>
            <a:r>
              <a:rPr lang="en-US" altLang="ko-KR" b="1" dirty="0" smtClean="0"/>
              <a:t>Explicitly</a:t>
            </a:r>
            <a:r>
              <a:rPr lang="en-US" altLang="ko-KR" dirty="0" smtClean="0"/>
              <a:t>: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lseek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04485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Reading And Writing, But Not Sequentially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fildes</a:t>
            </a:r>
            <a:r>
              <a:rPr lang="en-US" altLang="ko-KR" dirty="0" smtClean="0"/>
              <a:t> : File descriptor</a:t>
            </a:r>
          </a:p>
          <a:p>
            <a:pPr lvl="1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offset</a:t>
            </a:r>
            <a:r>
              <a:rPr lang="en-US" altLang="ko-KR" dirty="0" smtClean="0"/>
              <a:t> : Position the file offset to a particular location within the file</a:t>
            </a:r>
          </a:p>
          <a:p>
            <a:pPr lvl="1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whence</a:t>
            </a:r>
            <a:r>
              <a:rPr lang="en-US" altLang="ko-KR" dirty="0" smtClean="0"/>
              <a:t> : Determine how the seek is performed</a:t>
            </a:r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196752"/>
            <a:ext cx="734481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noAutofit/>
          </a:bodyPr>
          <a:lstStyle/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off_t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lseek</a:t>
            </a:r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fildes</a:t>
            </a:r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off_t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offset,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whence);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7624" y="4203665"/>
            <a:ext cx="676875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whence is SEEK_SET, the offset is set to offset bytes.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whence is SEEK_CUR, the offset is set to its current location plus offset bytes.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whence is SEEK_END, the offset is set to the size of the file plus offset bytes.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3913311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From the man page: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0268378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Writing Immediately with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file system will </a:t>
            </a:r>
            <a:r>
              <a:rPr lang="en-US" altLang="ko-KR" b="1" dirty="0" smtClean="0"/>
              <a:t>buffer</a:t>
            </a:r>
            <a:r>
              <a:rPr lang="en-US" altLang="ko-KR" dirty="0" smtClean="0"/>
              <a:t> writes in memory for some time.</a:t>
            </a:r>
          </a:p>
          <a:p>
            <a:pPr lvl="1"/>
            <a:r>
              <a:rPr lang="en-US" altLang="ko-KR" dirty="0" smtClean="0"/>
              <a:t>Ex) 5 seconds, or 30</a:t>
            </a:r>
          </a:p>
          <a:p>
            <a:pPr lvl="1"/>
            <a:r>
              <a:rPr lang="en-US" altLang="ko-KR" dirty="0" smtClean="0"/>
              <a:t>Performance reasons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At that later point in time, the write(s) will </a:t>
            </a:r>
            <a:r>
              <a:rPr lang="en-US" altLang="ko-KR" b="1" dirty="0" smtClean="0"/>
              <a:t>actually be issued </a:t>
            </a:r>
            <a:r>
              <a:rPr lang="en-US" altLang="ko-KR" dirty="0" smtClean="0"/>
              <a:t>to the storage device.</a:t>
            </a:r>
          </a:p>
          <a:p>
            <a:pPr lvl="1"/>
            <a:r>
              <a:rPr lang="en-US" altLang="ko-KR" dirty="0" smtClean="0"/>
              <a:t>Write seem to </a:t>
            </a:r>
            <a:r>
              <a:rPr lang="en-US" altLang="ko-KR" u="sng" dirty="0" smtClean="0"/>
              <a:t>complete quickly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Data can be </a:t>
            </a:r>
            <a:r>
              <a:rPr lang="en-US" altLang="ko-KR" u="sng" dirty="0" smtClean="0"/>
              <a:t>lost</a:t>
            </a:r>
            <a:r>
              <a:rPr lang="en-US" altLang="ko-KR" dirty="0" smtClean="0"/>
              <a:t> (e.g., the machine crashes).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87559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Writing Immediately with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 smtClean="0"/>
              <a:t>(Cont.)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However, some applications require more than eventual guarantee. </a:t>
            </a:r>
          </a:p>
          <a:p>
            <a:pPr lvl="1"/>
            <a:r>
              <a:rPr lang="en-US" altLang="ko-KR" dirty="0" smtClean="0"/>
              <a:t>Ex) DBMS requires force writes to disk from time to time.</a:t>
            </a:r>
          </a:p>
          <a:p>
            <a:pPr lvl="1"/>
            <a:endParaRPr lang="en-US" altLang="ko-KR" dirty="0"/>
          </a:p>
          <a:p>
            <a:r>
              <a:rPr lang="en-US" altLang="ko-KR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dirty="0" err="1" smtClean="0"/>
              <a:t>Filesystem</a:t>
            </a:r>
            <a:r>
              <a:rPr lang="en-US" altLang="ko-KR" dirty="0" smtClean="0"/>
              <a:t> forces all dirty (i.e., not yet written) data to disk for the file referred to by the file description.</a:t>
            </a:r>
          </a:p>
          <a:p>
            <a:pPr lvl="1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 smtClean="0"/>
              <a:t>returns once all of theses writes are complete.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330333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Writing Immediately with </a:t>
            </a:r>
            <a:r>
              <a:rPr lang="en-US" altLang="ko-KR" dirty="0" err="1" smtClean="0"/>
              <a:t>fsync</a:t>
            </a:r>
            <a:r>
              <a:rPr lang="en-US" altLang="ko-KR" dirty="0" smtClean="0"/>
              <a:t>()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</a:t>
            </a:r>
            <a:r>
              <a:rPr lang="en-US" altLang="ko-KR" dirty="0"/>
              <a:t>Example of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fsync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In some cases, this code needs to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 smtClean="0"/>
              <a:t>the directory that contains the file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1539949"/>
            <a:ext cx="669674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err="1" smtClean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open("foo", O_CREAT | O_WRONLY | O_TRUNC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assert (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&gt; -1)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 err="1" smtClean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= write(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, buffer, size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assert (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== size);</a:t>
            </a:r>
          </a:p>
          <a:p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rc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=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fsync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(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  <a:sym typeface="Wingdings" pitchFamily="2" charset="2"/>
              </a:rPr>
              <a:t>assert (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  <a:sym typeface="Wingdings" pitchFamily="2" charset="2"/>
              </a:rPr>
              <a:t>rc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  <a:sym typeface="Wingdings" pitchFamily="2" charset="2"/>
              </a:rPr>
              <a:t> == 0);</a:t>
            </a:r>
          </a:p>
        </p:txBody>
      </p:sp>
    </p:spTree>
    <p:extLst>
      <p:ext uri="{BB962C8B-B14F-4D97-AF65-F5344CB8AC3E}">
        <p14:creationId xmlns:p14="http://schemas.microsoft.com/office/powerpoint/2010/main" val="3823185375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Renaming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rename(char* old, char *new)</a:t>
            </a:r>
          </a:p>
          <a:p>
            <a:pPr lvl="1"/>
            <a:r>
              <a:rPr lang="en-US" altLang="ko-KR" dirty="0" smtClean="0"/>
              <a:t>Rename a file to different name.</a:t>
            </a:r>
          </a:p>
          <a:p>
            <a:pPr lvl="1"/>
            <a:r>
              <a:rPr lang="en-US" altLang="ko-KR" dirty="0" smtClean="0"/>
              <a:t>It implemented as an </a:t>
            </a:r>
            <a:r>
              <a:rPr lang="en-US" altLang="ko-KR" b="1" dirty="0" smtClean="0"/>
              <a:t>atomic call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Ex) Change from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ko-KR" dirty="0" smtClean="0"/>
              <a:t> to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bar: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dirty="0" smtClean="0"/>
              <a:t>Ex) How to update a file atomically: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2852936"/>
            <a:ext cx="698477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noAutofit/>
          </a:bodyPr>
          <a:lstStyle/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mv foo bar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mv uses the system call rename()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19672" y="4437112"/>
            <a:ext cx="619268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spAutoFit/>
          </a:bodyPr>
          <a:lstStyle/>
          <a:p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200" dirty="0" smtClean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fint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= open("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foo.txt.tmp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",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O_WRONLY|O_CREAT|O_TRUNC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write(</a:t>
            </a:r>
            <a:r>
              <a:rPr lang="en-US" altLang="ko-KR" sz="1200" dirty="0" err="1" smtClean="0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, buffer, size); </a:t>
            </a:r>
            <a:r>
              <a:rPr lang="en-US" altLang="ko-KR" sz="12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write out new version of file</a:t>
            </a:r>
          </a:p>
          <a:p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 smtClean="0">
                <a:latin typeface="Courier" pitchFamily="49" charset="0"/>
                <a:ea typeface="맑은 고딕" pitchFamily="50" charset="-127"/>
              </a:rPr>
              <a:t>fsync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(</a:t>
            </a:r>
            <a:r>
              <a:rPr lang="en-US" altLang="ko-KR" sz="1200" dirty="0" err="1" smtClean="0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close(</a:t>
            </a:r>
            <a:r>
              <a:rPr lang="en-US" altLang="ko-KR" sz="1200" dirty="0" err="1" smtClean="0">
                <a:latin typeface="Courier" pitchFamily="49" charset="0"/>
                <a:ea typeface="맑은 고딕" pitchFamily="50" charset="-127"/>
              </a:rPr>
              <a:t>fd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rename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("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foo.txt.tmp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", "foo.txt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");</a:t>
            </a:r>
            <a:endParaRPr lang="en-US" altLang="ko-KR" sz="1200" dirty="0" smtClean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82492860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Getting Information About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stat(),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US" altLang="ko-KR" dirty="0" smtClean="0"/>
              <a:t>Show the file metadata</a:t>
            </a:r>
          </a:p>
          <a:p>
            <a:pPr lvl="1"/>
            <a:r>
              <a:rPr lang="en-US" altLang="ko-KR" b="1" dirty="0"/>
              <a:t>M</a:t>
            </a:r>
            <a:r>
              <a:rPr lang="en-US" altLang="ko-KR" b="1" dirty="0" smtClean="0"/>
              <a:t>etadata</a:t>
            </a:r>
            <a:r>
              <a:rPr lang="en-US" altLang="ko-KR" dirty="0" smtClean="0"/>
              <a:t> is information about each file.</a:t>
            </a:r>
          </a:p>
          <a:p>
            <a:pPr lvl="1"/>
            <a:r>
              <a:rPr lang="en-US" altLang="ko-KR" dirty="0" smtClean="0"/>
              <a:t>Ex) Size, Low-level name, Permission, …</a:t>
            </a: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altLang="ko-KR" dirty="0" smtClean="0"/>
              <a:t> structure is below: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9632" y="2913325"/>
            <a:ext cx="7128792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</a:t>
            </a:r>
            <a:r>
              <a:rPr lang="en-US" altLang="ko-KR" sz="1400" dirty="0" smtClean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struct 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stat {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dev_t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st_dev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ID of device containing file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ino_t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st_ino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number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mode_t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st_mode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protection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nlink_t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st_nlink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number of hard links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uid_t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st_uid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user ID of owner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gid_t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st_gid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group ID of owner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dev_t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st_rdev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device ID (if special file)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off_t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st_size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total size, in bytes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blksize_t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st_blksize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blocksize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for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filesystem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I/O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blkcnt_t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st_blocks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number of blocks allocated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st_atime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time of last access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st_mtime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time of last modification 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time_t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st_ctime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time of last status change 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};</a:t>
            </a:r>
            <a:endParaRPr lang="en-US" altLang="ko-KR" sz="1400" dirty="0" smtClean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27527386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Getting Information About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see stat information, you can use the command line tool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stat.</a:t>
            </a:r>
          </a:p>
          <a:p>
            <a:pPr lvl="1"/>
            <a:endParaRPr lang="en-US" altLang="ko-KR" dirty="0" smtClean="0">
              <a:cs typeface="+mn-cs"/>
            </a:endParaRPr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 smtClean="0">
              <a:cs typeface="+mn-cs"/>
            </a:endParaRPr>
          </a:p>
          <a:p>
            <a:pPr lvl="1"/>
            <a:endParaRPr lang="en-US" altLang="ko-KR" dirty="0">
              <a:cs typeface="+mn-cs"/>
            </a:endParaRPr>
          </a:p>
          <a:p>
            <a:pPr lvl="1"/>
            <a:endParaRPr lang="en-US" altLang="ko-KR" dirty="0" smtClean="0">
              <a:cs typeface="+mn-cs"/>
            </a:endParaRPr>
          </a:p>
          <a:p>
            <a:pPr lvl="1"/>
            <a:r>
              <a:rPr lang="en-US" altLang="ko-KR" dirty="0" smtClean="0">
                <a:cs typeface="+mn-cs"/>
              </a:rPr>
              <a:t>File system keeps this type of information in a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altLang="ko-KR" dirty="0" smtClean="0">
                <a:cs typeface="+mn-cs"/>
              </a:rPr>
              <a:t> structure.</a:t>
            </a:r>
          </a:p>
          <a:p>
            <a:pPr lvl="1"/>
            <a:endParaRPr lang="en-US" altLang="ko-KR" dirty="0"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1470263"/>
            <a:ext cx="777686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file</a:t>
            </a:r>
          </a:p>
          <a:p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File: ‘file’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Size: 6 Blocks: 8 IO Block: 4096 regular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Device: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811h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/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2065d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Access: (0640/-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rw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-r-----)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Uid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(30686/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root)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Gid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(30686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/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)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Access: 2011-05-03 15:50:20.157594748 -0500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Modify: 2011-05-03 15:50:20.157594748 -0500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Change: 2011-05-03 15:50:20.157594748 -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0500</a:t>
            </a:r>
          </a:p>
        </p:txBody>
      </p:sp>
    </p:spTree>
    <p:extLst>
      <p:ext uri="{BB962C8B-B14F-4D97-AF65-F5344CB8AC3E}">
        <p14:creationId xmlns:p14="http://schemas.microsoft.com/office/powerpoint/2010/main" val="1419432239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Removing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altLang="ko-KR" dirty="0" smtClean="0"/>
              <a:t> is Linux command to remove a file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altLang="ko-KR" dirty="0"/>
              <a:t> call 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unlink</a:t>
            </a:r>
            <a:r>
              <a:rPr lang="en-US" altLang="ko-KR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/>
              <a:t>to </a:t>
            </a:r>
            <a:r>
              <a:rPr lang="en-US" altLang="ko-KR" dirty="0"/>
              <a:t>remove a file</a:t>
            </a:r>
            <a:r>
              <a:rPr lang="en-US" altLang="ko-KR" dirty="0" smtClean="0"/>
              <a:t>.</a:t>
            </a:r>
            <a:endParaRPr lang="en-US" altLang="ko-KR" dirty="0" smtClean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1988840"/>
            <a:ext cx="669674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strace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foo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…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unlink(“foo”)		= 0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return 0 upon success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…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</a:t>
            </a:r>
            <a:endParaRPr lang="en-US" altLang="ko-KR" sz="1400" dirty="0" smtClean="0">
              <a:latin typeface="Courier" pitchFamily="49" charset="0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475656" y="3645024"/>
            <a:ext cx="6264696" cy="89446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Why it calls </a:t>
            </a:r>
            <a:r>
              <a:rPr lang="en-US" altLang="ko-KR" b="1" dirty="0" smtClean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unlink()</a:t>
            </a:r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? not “</a:t>
            </a:r>
            <a:r>
              <a:rPr lang="en-US" altLang="ko-KR" b="1" dirty="0" smtClean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remove</a:t>
            </a:r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or </a:t>
            </a:r>
            <a:r>
              <a:rPr lang="en-US" altLang="ko-KR" b="1" dirty="0" smtClean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delete</a:t>
            </a:r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We can get the answer later. </a:t>
            </a:r>
          </a:p>
        </p:txBody>
      </p:sp>
    </p:spTree>
    <p:extLst>
      <p:ext uri="{BB962C8B-B14F-4D97-AF65-F5344CB8AC3E}">
        <p14:creationId xmlns:p14="http://schemas.microsoft.com/office/powerpoint/2010/main" val="490729981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Directories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altLang="ko-KR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: Make a directory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When a directory is created, it is </a:t>
            </a:r>
            <a:r>
              <a:rPr lang="en-US" altLang="ko-KR" dirty="0" smtClean="0">
                <a:solidFill>
                  <a:schemeClr val="accent1"/>
                </a:solidFill>
              </a:rPr>
              <a:t>empty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Empty directory have two entries: .</a:t>
            </a:r>
            <a:r>
              <a:rPr lang="en-US" altLang="ko-KR" dirty="0" smtClean="0">
                <a:solidFill>
                  <a:schemeClr val="accent6"/>
                </a:solidFill>
              </a:rPr>
              <a:t> </a:t>
            </a:r>
            <a:r>
              <a:rPr lang="en-US" altLang="ko-KR" dirty="0" smtClean="0"/>
              <a:t>(itself), ..</a:t>
            </a:r>
            <a:r>
              <a:rPr lang="en-US" altLang="ko-KR" dirty="0" smtClean="0">
                <a:solidFill>
                  <a:schemeClr val="accent6"/>
                </a:solidFill>
              </a:rPr>
              <a:t> </a:t>
            </a:r>
            <a:r>
              <a:rPr lang="en-US" altLang="ko-KR" dirty="0" smtClean="0"/>
              <a:t>(parent)</a:t>
            </a:r>
            <a:br>
              <a:rPr lang="en-US" altLang="ko-KR" dirty="0" smtClean="0"/>
            </a:b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916213"/>
            <a:ext cx="662473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–a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	../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prompt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-al</a:t>
            </a:r>
          </a:p>
          <a:p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total 8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-x---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6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Apr 30 16:17 ./</a:t>
            </a:r>
          </a:p>
          <a:p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-x--- 26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remzi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4096 Apr 30 16:17 ../</a:t>
            </a:r>
            <a:endParaRPr lang="en-US" altLang="ko-KR" sz="1400" dirty="0" smtClean="0"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5696" y="1556792"/>
            <a:ext cx="51845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foo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…</a:t>
            </a:r>
          </a:p>
          <a:p>
            <a:r>
              <a:rPr lang="en-US" altLang="ko-KR" sz="1400" dirty="0" err="1" smtClean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mkdir</a:t>
            </a:r>
            <a:r>
              <a:rPr lang="en-US" altLang="ko-KR" sz="1400" dirty="0" smtClean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(“foo”, 0777)		= 0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  <a:sym typeface="Wingdings" pitchFamily="2" charset="2"/>
              </a:rPr>
              <a:t>prompt&gt;</a:t>
            </a:r>
          </a:p>
        </p:txBody>
      </p:sp>
    </p:spTree>
    <p:extLst>
      <p:ext uri="{BB962C8B-B14F-4D97-AF65-F5344CB8AC3E}">
        <p14:creationId xmlns:p14="http://schemas.microsoft.com/office/powerpoint/2010/main" val="42722603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Persistent Storage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Keep a data </a:t>
            </a:r>
            <a:r>
              <a:rPr lang="en-US" altLang="ko-KR" b="1" dirty="0" smtClean="0"/>
              <a:t>intact</a:t>
            </a:r>
            <a:r>
              <a:rPr lang="en-US" altLang="ko-KR" dirty="0" smtClean="0"/>
              <a:t> even if there is </a:t>
            </a:r>
            <a:r>
              <a:rPr lang="en-US" altLang="ko-KR" u="sng" dirty="0" smtClean="0"/>
              <a:t>a power loss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Hard disk drive</a:t>
            </a:r>
          </a:p>
          <a:p>
            <a:pPr lvl="1"/>
            <a:r>
              <a:rPr lang="en-US" altLang="ko-KR" dirty="0" smtClean="0"/>
              <a:t>Solid-state storage device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Two key abstractions in the virtualization of storage</a:t>
            </a:r>
          </a:p>
          <a:p>
            <a:pPr lvl="1"/>
            <a:r>
              <a:rPr lang="en-US" altLang="ko-KR" dirty="0" smtClean="0"/>
              <a:t>File</a:t>
            </a:r>
          </a:p>
          <a:p>
            <a:pPr lvl="1"/>
            <a:r>
              <a:rPr lang="en-US" altLang="ko-KR" dirty="0" smtClean="0"/>
              <a:t>Directory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96728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Reading Directories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sample code to read directory entries (like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ko-KR" dirty="0" smtClean="0"/>
              <a:t>).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The information available within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dirent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1484784"/>
            <a:ext cx="712879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DIR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opendir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("."); 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current directory</a:t>
            </a:r>
            <a:endParaRPr lang="en-US" altLang="ko-KR" sz="12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assert(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*d;</a:t>
            </a: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((d =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readdir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 !=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 one directory entry </a:t>
            </a:r>
            <a:endParaRPr lang="en-US" altLang="ko-KR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endParaRPr lang="en-US" altLang="ko-KR" sz="1200" dirty="0" smtClean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// print </a:t>
            </a:r>
            <a:r>
              <a:rPr lang="en-US" altLang="ko-KR" sz="1200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outthe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and </a:t>
            </a:r>
            <a:r>
              <a:rPr lang="en-US" altLang="ko-KR" sz="1200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of each file</a:t>
            </a:r>
            <a:endParaRPr lang="en-US" altLang="ko-KR" sz="12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("%d %s\n", (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d-&gt;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d_ino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d-&gt;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d_name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closedir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	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close current directory</a:t>
            </a:r>
            <a:endParaRPr lang="en-US" altLang="ko-KR" sz="12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4653136"/>
            <a:ext cx="712879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dirent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		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d_name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ko-KR" sz="1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256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filename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ino_t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d_ino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altLang="ko-KR" sz="1200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d_off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offset to the next direct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short	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d_reclen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length of this record */</a:t>
            </a:r>
          </a:p>
          <a:p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char	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d_type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type of file */</a:t>
            </a:r>
            <a:endParaRPr lang="en-US" altLang="ko-KR" sz="12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736174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Deleting Directories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r>
              <a:rPr lang="en-US" altLang="ko-KR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: Delete a directory. </a:t>
            </a:r>
          </a:p>
          <a:p>
            <a:pPr lvl="1"/>
            <a:r>
              <a:rPr lang="en-US" altLang="ko-KR" dirty="0" smtClean="0"/>
              <a:t>Require that the directory be </a:t>
            </a:r>
            <a:r>
              <a:rPr lang="en-US" altLang="ko-KR" b="1" dirty="0" smtClean="0"/>
              <a:t>empty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If you call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to a non-empty directory, it will fail.</a:t>
            </a:r>
          </a:p>
          <a:p>
            <a:pPr lvl="2"/>
            <a:r>
              <a:rPr lang="en-US" altLang="ko-KR" dirty="0" smtClean="0"/>
              <a:t>I.e., Only has “.” and “..” entries.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293025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Hard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link(old pathname, new one)</a:t>
            </a:r>
            <a:endParaRPr lang="en-US" altLang="ko-KR" dirty="0"/>
          </a:p>
          <a:p>
            <a:pPr lvl="1"/>
            <a:r>
              <a:rPr lang="en-US" altLang="ko-KR" b="1" dirty="0"/>
              <a:t>L</a:t>
            </a:r>
            <a:r>
              <a:rPr lang="en-US" altLang="ko-KR" b="1" dirty="0" smtClean="0"/>
              <a:t>ink</a:t>
            </a:r>
            <a:r>
              <a:rPr lang="en-US" altLang="ko-KR" dirty="0" smtClean="0"/>
              <a:t> a new file name to an old one</a:t>
            </a:r>
          </a:p>
          <a:p>
            <a:pPr lvl="1"/>
            <a:r>
              <a:rPr lang="en-US" altLang="ko-KR" dirty="0" smtClean="0"/>
              <a:t>Create another way to refer to </a:t>
            </a:r>
            <a:r>
              <a:rPr lang="en-US" altLang="ko-KR" i="1" dirty="0" smtClean="0"/>
              <a:t>the same file</a:t>
            </a:r>
          </a:p>
          <a:p>
            <a:pPr lvl="1"/>
            <a:r>
              <a:rPr lang="en-US" altLang="ko-KR" dirty="0" smtClean="0"/>
              <a:t>The command-line link program :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ln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3068960"/>
            <a:ext cx="748883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prompt&gt; cat file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hello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prompt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&gt; ln file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file2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create a hard link, link file to file2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4082638132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way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link</a:t>
            </a:r>
            <a:r>
              <a:rPr lang="en-US" altLang="ko-KR" dirty="0" smtClean="0"/>
              <a:t> works:</a:t>
            </a:r>
            <a:endParaRPr lang="en-US" altLang="ko-KR" dirty="0"/>
          </a:p>
          <a:p>
            <a:pPr lvl="1"/>
            <a:r>
              <a:rPr lang="en-US" altLang="ko-KR" b="1" dirty="0" smtClean="0"/>
              <a:t>Create</a:t>
            </a:r>
            <a:r>
              <a:rPr lang="en-US" altLang="ko-KR" dirty="0" smtClean="0"/>
              <a:t> another name in the directory.</a:t>
            </a:r>
          </a:p>
          <a:p>
            <a:pPr lvl="1"/>
            <a:r>
              <a:rPr lang="en-US" altLang="ko-KR" b="1" dirty="0" smtClean="0"/>
              <a:t>Refer</a:t>
            </a:r>
            <a:r>
              <a:rPr lang="en-US" altLang="ko-KR" dirty="0" smtClean="0"/>
              <a:t> it to the </a:t>
            </a:r>
            <a:r>
              <a:rPr lang="en-US" altLang="ko-KR" u="sng" dirty="0" smtClean="0"/>
              <a:t>same </a:t>
            </a:r>
            <a:r>
              <a:rPr lang="en-US" altLang="ko-KR" u="sng" dirty="0" err="1" smtClean="0"/>
              <a:t>inode</a:t>
            </a:r>
            <a:r>
              <a:rPr lang="en-US" altLang="ko-KR" u="sng" dirty="0" smtClean="0"/>
              <a:t> number</a:t>
            </a:r>
            <a:r>
              <a:rPr lang="en-US" altLang="ko-KR" dirty="0" smtClean="0"/>
              <a:t> of the original file.</a:t>
            </a:r>
          </a:p>
          <a:p>
            <a:pPr lvl="2"/>
            <a:r>
              <a:rPr lang="en-US" altLang="ko-KR" dirty="0" smtClean="0"/>
              <a:t>The file is not copied in any way.</a:t>
            </a:r>
          </a:p>
          <a:p>
            <a:pPr lvl="1"/>
            <a:r>
              <a:rPr lang="en-US" altLang="ko-KR" dirty="0" smtClean="0"/>
              <a:t>Then, we now just have two human names (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file2</a:t>
            </a:r>
            <a:r>
              <a:rPr lang="en-US" altLang="ko-KR" dirty="0" smtClean="0"/>
              <a:t>) that both refer to the same file.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22288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result of </a:t>
            </a:r>
            <a:r>
              <a:rPr lang="en-US" altLang="ko-KR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link()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/>
              <a:t>files have </a:t>
            </a:r>
            <a:r>
              <a:rPr lang="en-US" altLang="ko-KR" b="1" dirty="0"/>
              <a:t>same </a:t>
            </a:r>
            <a:r>
              <a:rPr lang="en-US" altLang="ko-KR" b="1" dirty="0" err="1"/>
              <a:t>inode</a:t>
            </a:r>
            <a:r>
              <a:rPr lang="en-US" altLang="ko-KR" b="1" dirty="0"/>
              <a:t> </a:t>
            </a:r>
            <a:r>
              <a:rPr lang="en-US" altLang="ko-KR" dirty="0"/>
              <a:t>number, but two human </a:t>
            </a:r>
            <a:r>
              <a:rPr lang="en-US" altLang="ko-KR" dirty="0" smtClean="0"/>
              <a:t>name (</a:t>
            </a:r>
            <a:r>
              <a:rPr lang="en-US" altLang="ko-KR" dirty="0"/>
              <a:t>file, file2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There is </a:t>
            </a:r>
            <a:r>
              <a:rPr lang="en-US" altLang="ko-KR" b="1" dirty="0" smtClean="0"/>
              <a:t>no difference </a:t>
            </a:r>
            <a:r>
              <a:rPr lang="en-US" altLang="ko-KR" dirty="0" smtClean="0"/>
              <a:t>between file and file2.</a:t>
            </a:r>
          </a:p>
          <a:p>
            <a:pPr lvl="2"/>
            <a:r>
              <a:rPr lang="en-US" altLang="ko-KR" dirty="0"/>
              <a:t>B</a:t>
            </a:r>
            <a:r>
              <a:rPr lang="en-US" altLang="ko-KR" dirty="0" smtClean="0"/>
              <a:t>oth just links to the underlying metadata about the file.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1412776"/>
            <a:ext cx="561662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ls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-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67158084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file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value is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67158084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67158084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 err="1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value is 67158084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*/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prompt&gt;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9629451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Thus, to remove a file, we call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unlink()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b="1" i="1" dirty="0" smtClean="0"/>
              <a:t>reference count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Track how many different file names have been linked to this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unlink() </a:t>
            </a:r>
            <a:r>
              <a:rPr lang="en-US" altLang="ko-KR" dirty="0" smtClean="0"/>
              <a:t>is called, the reference count decrements.</a:t>
            </a:r>
          </a:p>
          <a:p>
            <a:pPr lvl="2"/>
            <a:r>
              <a:rPr lang="en-US" altLang="ko-KR" dirty="0" smtClean="0"/>
              <a:t>If the reference count reaches zero, the </a:t>
            </a:r>
            <a:r>
              <a:rPr lang="en-US" altLang="ko-KR" dirty="0" err="1" smtClean="0"/>
              <a:t>filesystem</a:t>
            </a:r>
            <a:r>
              <a:rPr lang="en-US" altLang="ko-KR" dirty="0" smtClean="0"/>
              <a:t> free the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and related data blocks. </a:t>
            </a:r>
            <a:r>
              <a:rPr lang="en-US" altLang="ko-KR" dirty="0" smtClean="0">
                <a:sym typeface="Wingdings" pitchFamily="2" charset="2"/>
              </a:rPr>
              <a:t> truly “delete” the file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1466781"/>
            <a:ext cx="619421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file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removed ‘file’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prompt&gt; cat file2	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Still access the file 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hello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449864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result of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unlink()</a:t>
            </a: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stat()</a:t>
            </a:r>
            <a:r>
              <a:rPr lang="en-US" altLang="ko-KR" dirty="0" smtClean="0">
                <a:cs typeface="Courier New" panose="02070309020205020404" pitchFamily="49" charset="0"/>
              </a:rPr>
              <a:t> shows the reference count of a file.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916832"/>
            <a:ext cx="77768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file     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/* create file*/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file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...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1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file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     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hard link </a:t>
            </a:r>
            <a:r>
              <a:rPr lang="en-US" altLang="ko-KR" sz="1400" dirty="0" err="1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...  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2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...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   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Link count is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2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        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hard link </a:t>
            </a:r>
            <a:r>
              <a:rPr lang="en-US" altLang="ko-KR" sz="1400" dirty="0" err="1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*/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3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...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3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file                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remove file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2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...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2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             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remove </a:t>
            </a:r>
            <a:r>
              <a:rPr lang="en-US" altLang="ko-KR" sz="1400" dirty="0" err="1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stat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file3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...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Inode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67158084 Links: 1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...  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Link count is 1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file3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670989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Symbolic Links (Soft Link)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Symbolic link is more </a:t>
            </a:r>
            <a:r>
              <a:rPr lang="en-US" altLang="ko-KR" b="1" dirty="0" smtClean="0">
                <a:solidFill>
                  <a:schemeClr val="accent6"/>
                </a:solidFill>
              </a:rPr>
              <a:t>useful</a:t>
            </a:r>
            <a:r>
              <a:rPr lang="en-US" altLang="ko-KR" dirty="0" smtClean="0"/>
              <a:t> than Hard link.</a:t>
            </a:r>
          </a:p>
          <a:p>
            <a:pPr lvl="1"/>
            <a:r>
              <a:rPr lang="en-US" altLang="ko-KR" dirty="0" smtClean="0"/>
              <a:t>Hard Link cannot create to a directory. </a:t>
            </a:r>
          </a:p>
          <a:p>
            <a:pPr lvl="1"/>
            <a:r>
              <a:rPr lang="en-US" altLang="ko-KR" dirty="0"/>
              <a:t>Hard Link cannot create to a </a:t>
            </a:r>
            <a:r>
              <a:rPr lang="en-US" altLang="ko-KR" dirty="0" smtClean="0"/>
              <a:t>file to other partition.</a:t>
            </a:r>
          </a:p>
          <a:p>
            <a:pPr lvl="2"/>
            <a:r>
              <a:rPr lang="en-US" altLang="ko-KR" dirty="0" smtClean="0"/>
              <a:t>Because </a:t>
            </a:r>
            <a:r>
              <a:rPr lang="en-US" altLang="ko-KR" dirty="0" err="1" smtClean="0"/>
              <a:t>inode</a:t>
            </a:r>
            <a:r>
              <a:rPr lang="en-US" altLang="ko-KR" dirty="0" smtClean="0"/>
              <a:t> numbers are only unique within a file system.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Create a symbolic link: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-s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077072"/>
            <a:ext cx="7776864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&gt; echo hello &gt; file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prompt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&gt; ln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–s file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 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/* option –s : create a symbolic link, */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2258807261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Symbolic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is different between </a:t>
            </a:r>
            <a:r>
              <a:rPr lang="en-US" altLang="ko-KR" i="1" dirty="0" smtClean="0"/>
              <a:t>Symbolic link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Hard Link</a:t>
            </a:r>
            <a:r>
              <a:rPr lang="en-US" altLang="ko-KR" dirty="0" smtClean="0"/>
              <a:t>? 	</a:t>
            </a:r>
          </a:p>
          <a:p>
            <a:pPr lvl="1"/>
            <a:r>
              <a:rPr lang="en-US" altLang="ko-KR" dirty="0" smtClean="0"/>
              <a:t>Symbolic links are </a:t>
            </a:r>
            <a:r>
              <a:rPr lang="en-US" altLang="ko-KR" b="1" dirty="0" smtClean="0"/>
              <a:t>a third type </a:t>
            </a:r>
            <a:r>
              <a:rPr lang="en-US" altLang="ko-KR" dirty="0" smtClean="0"/>
              <a:t>the file system knows about.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size of symbolic link </a:t>
            </a:r>
            <a:r>
              <a:rPr lang="en-US" altLang="ko-KR" dirty="0"/>
              <a:t>(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file2</a:t>
            </a:r>
            <a:r>
              <a:rPr lang="en-US" altLang="ko-KR" dirty="0" smtClean="0"/>
              <a:t>) is </a:t>
            </a:r>
            <a:r>
              <a:rPr lang="en-US" altLang="ko-KR" b="1" dirty="0" smtClean="0"/>
              <a:t>4 bytes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A symbolic link holds the </a:t>
            </a:r>
            <a:r>
              <a:rPr lang="en-US" altLang="ko-KR" u="sng" dirty="0" smtClean="0"/>
              <a:t>pathname</a:t>
            </a:r>
            <a:r>
              <a:rPr lang="en-US" altLang="ko-KR" dirty="0" smtClean="0"/>
              <a:t> of the linked-to file as the data of the link file.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032392"/>
            <a:ext cx="748883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 anchorCtr="0">
            <a:spAutoFit/>
          </a:bodyPr>
          <a:lstStyle/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prompt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&gt; stat file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... regular file ...</a:t>
            </a:r>
          </a:p>
          <a:p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prompt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&gt;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stat file2</a:t>
            </a: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... symbolic link ... 	</a:t>
            </a:r>
            <a:r>
              <a:rPr lang="en-US" altLang="ko-KR" sz="12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Actually a file it self of a different type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3853497"/>
            <a:ext cx="74888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ls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-al</a:t>
            </a:r>
          </a:p>
          <a:p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drwxr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-x---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2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 29 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May 3 19:10 ./</a:t>
            </a:r>
          </a:p>
          <a:p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drwxr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-x--- 27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4096 May 3 15:14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../	      	</a:t>
            </a:r>
            <a:r>
              <a:rPr lang="en-US" altLang="ko-KR" sz="12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directory</a:t>
            </a:r>
            <a:endParaRPr lang="en-US" altLang="ko-KR" sz="12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-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rw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-r-----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1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  6 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May 3 19:10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file	      	</a:t>
            </a:r>
            <a:r>
              <a:rPr lang="en-US" altLang="ko-KR" sz="12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regular file</a:t>
            </a:r>
            <a:endParaRPr lang="en-US" altLang="ko-KR" sz="12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200" dirty="0" err="1">
                <a:solidFill>
                  <a:srgbClr val="FF0000"/>
                </a:solidFill>
                <a:latin typeface="Courier" pitchFamily="49" charset="0"/>
                <a:ea typeface="맑은 고딕" pitchFamily="50" charset="-127"/>
              </a:rPr>
              <a:t>l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rwxrwxrwx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1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err="1">
                <a:latin typeface="Courier" pitchFamily="49" charset="0"/>
                <a:ea typeface="맑은 고딕" pitchFamily="50" charset="-127"/>
              </a:rPr>
              <a:t>remzi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  </a:t>
            </a:r>
            <a:r>
              <a:rPr lang="en-US" altLang="ko-KR" sz="1200" dirty="0" smtClean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</a:rPr>
              <a:t>4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200" dirty="0">
                <a:latin typeface="Courier" pitchFamily="49" charset="0"/>
                <a:ea typeface="맑은 고딕" pitchFamily="50" charset="-127"/>
              </a:rPr>
              <a:t>May 3 19:10 file2 -&gt; </a:t>
            </a:r>
            <a:r>
              <a:rPr lang="en-US" altLang="ko-KR" sz="1200" dirty="0" smtClean="0">
                <a:latin typeface="Courier" pitchFamily="49" charset="0"/>
                <a:ea typeface="맑은 고딕" pitchFamily="50" charset="-127"/>
              </a:rPr>
              <a:t>file  	</a:t>
            </a:r>
            <a:r>
              <a:rPr lang="en-US" altLang="ko-KR" sz="12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symbolic link </a:t>
            </a:r>
            <a:endParaRPr lang="en-US" altLang="ko-KR" sz="12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6701754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Symbolic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link to a longer pathname, our link file would be bigger.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556792"/>
            <a:ext cx="74888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prompt&gt; echo hello &gt;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alongerfilename</a:t>
            </a:r>
            <a:endParaRPr lang="en-US" altLang="ko-KR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prompt&gt;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-s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alongerfilename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file3</a:t>
            </a:r>
          </a:p>
          <a:p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prompt&gt;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-al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alongerfilename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file3</a:t>
            </a:r>
          </a:p>
          <a:p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-r----- 1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remzi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remzi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6 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May 3 19:17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alongerfilename</a:t>
            </a:r>
            <a:endParaRPr lang="en-US" altLang="ko-KR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lrwxrwxrwx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remzi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remzi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altLang="ko-KR" sz="1200" dirty="0">
                <a:latin typeface="Courier New" pitchFamily="49" charset="0"/>
                <a:cs typeface="Courier New" pitchFamily="49" charset="0"/>
              </a:rPr>
              <a:t> May 3 19:17 file3 -&gt; </a:t>
            </a:r>
            <a:r>
              <a:rPr lang="en-US" altLang="ko-KR" sz="1200" dirty="0" err="1">
                <a:latin typeface="Courier New" pitchFamily="49" charset="0"/>
                <a:cs typeface="Courier New" pitchFamily="49" charset="0"/>
              </a:rPr>
              <a:t>alongerfilename</a:t>
            </a:r>
            <a:endParaRPr lang="en-US" altLang="ko-KR" sz="12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79772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linear array of bytes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Each file has low-level name as </a:t>
            </a:r>
            <a:r>
              <a:rPr lang="en-US" altLang="ko-KR" b="1" dirty="0" err="1" smtClean="0">
                <a:solidFill>
                  <a:schemeClr val="accent6"/>
                </a:solidFill>
              </a:rPr>
              <a:t>inode</a:t>
            </a:r>
            <a:r>
              <a:rPr lang="en-US" altLang="ko-KR" b="1" dirty="0" smtClean="0">
                <a:solidFill>
                  <a:schemeClr val="accent6"/>
                </a:solidFill>
              </a:rPr>
              <a:t> number</a:t>
            </a:r>
          </a:p>
          <a:p>
            <a:pPr lvl="1"/>
            <a:r>
              <a:rPr lang="en-US" altLang="ko-KR" dirty="0" smtClean="0"/>
              <a:t>The user is not aware of this name.</a:t>
            </a:r>
          </a:p>
          <a:p>
            <a:pPr lvl="1"/>
            <a:endParaRPr lang="en-US" altLang="ko-KR" dirty="0"/>
          </a:p>
          <a:p>
            <a:r>
              <a:rPr lang="en-US" altLang="ko-KR" dirty="0" err="1" smtClean="0"/>
              <a:t>Filesystem</a:t>
            </a:r>
            <a:r>
              <a:rPr lang="en-US" altLang="ko-KR" dirty="0" smtClean="0"/>
              <a:t> has a responsibility to store data persistently on disk.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27801"/>
      </p:ext>
    </p:extLst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Symbolic Links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Dangling reference</a:t>
            </a:r>
          </a:p>
          <a:p>
            <a:pPr lvl="1"/>
            <a:r>
              <a:rPr lang="en-US" altLang="ko-KR" dirty="0" smtClean="0"/>
              <a:t>When remove a original file, symbolic link points noting.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988840"/>
            <a:ext cx="6768752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echo hello &gt; file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ln -s file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hello</a:t>
            </a: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rm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file		</a:t>
            </a:r>
            <a:r>
              <a:rPr lang="en-US" altLang="ko-KR" sz="1400" dirty="0" smtClean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remove the original file</a:t>
            </a:r>
            <a:endParaRPr lang="en-US" altLang="ko-KR" sz="1400" dirty="0">
              <a:solidFill>
                <a:srgbClr val="00B0F0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cat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cat: </a:t>
            </a:r>
            <a:r>
              <a:rPr lang="en-US" altLang="ko-KR" sz="1400" dirty="0" err="1">
                <a:latin typeface="Courier" pitchFamily="49" charset="0"/>
                <a:ea typeface="맑은 고딕" pitchFamily="50" charset="-127"/>
              </a:rPr>
              <a:t>file2</a:t>
            </a:r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: No such file or directory</a:t>
            </a:r>
          </a:p>
        </p:txBody>
      </p:sp>
    </p:spTree>
    <p:extLst>
      <p:ext uri="{BB962C8B-B14F-4D97-AF65-F5344CB8AC3E}">
        <p14:creationId xmlns:p14="http://schemas.microsoft.com/office/powerpoint/2010/main" val="2787932892"/>
      </p:ext>
    </p:extLst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and Mounting a File System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mkfs</a:t>
            </a:r>
            <a:r>
              <a:rPr lang="en-US" altLang="ko-KR" dirty="0" smtClean="0"/>
              <a:t> tool : Make a file system</a:t>
            </a:r>
          </a:p>
          <a:p>
            <a:pPr lvl="1"/>
            <a:r>
              <a:rPr lang="en-US" altLang="ko-KR" dirty="0" smtClean="0"/>
              <a:t>Write an </a:t>
            </a:r>
            <a:r>
              <a:rPr lang="en-US" altLang="ko-KR" u="sng" dirty="0" smtClean="0"/>
              <a:t>empty file system</a:t>
            </a:r>
            <a:r>
              <a:rPr lang="en-US" altLang="ko-KR" dirty="0" smtClean="0"/>
              <a:t>, starting with </a:t>
            </a:r>
            <a:r>
              <a:rPr lang="en-US" altLang="ko-KR" i="1" dirty="0" smtClean="0"/>
              <a:t>a root directory</a:t>
            </a:r>
            <a:r>
              <a:rPr lang="en-US" altLang="ko-KR" dirty="0" smtClean="0"/>
              <a:t>, on to a disk partition.</a:t>
            </a:r>
          </a:p>
          <a:p>
            <a:pPr lvl="1"/>
            <a:r>
              <a:rPr lang="en-US" altLang="ko-KR" dirty="0" smtClean="0"/>
              <a:t>Input:</a:t>
            </a:r>
          </a:p>
          <a:p>
            <a:pPr lvl="2"/>
            <a:r>
              <a:rPr lang="en-US" altLang="ko-KR" dirty="0" smtClean="0"/>
              <a:t>A device (such as a disk partition, e.g.,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/sda1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A file system type (e.g.,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ext3</a:t>
            </a:r>
            <a:r>
              <a:rPr lang="en-US" altLang="ko-KR" dirty="0" smtClean="0"/>
              <a:t>)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76003"/>
      </p:ext>
    </p:extLst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and Mounting a File System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mount()</a:t>
            </a:r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 smtClean="0"/>
              <a:t>Take an existing directory as a target </a:t>
            </a:r>
            <a:r>
              <a:rPr lang="en-US" altLang="ko-KR" b="1" dirty="0" smtClean="0"/>
              <a:t>mount point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Essentially paste a new file system onto the directory tree at that point.</a:t>
            </a:r>
          </a:p>
          <a:p>
            <a:endParaRPr lang="en-US" altLang="ko-KR" dirty="0"/>
          </a:p>
          <a:p>
            <a:pPr lvl="1"/>
            <a:r>
              <a:rPr lang="en-US" altLang="ko-KR" b="1" dirty="0" smtClean="0"/>
              <a:t>Example)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dirty="0" smtClean="0"/>
              <a:t>The pathname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/home/users/ </a:t>
            </a:r>
            <a:r>
              <a:rPr lang="en-US" altLang="ko-KR" dirty="0" smtClean="0"/>
              <a:t>now refers to the root of the newly-mounted directory.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3501008"/>
            <a:ext cx="676875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spAutoFit/>
          </a:bodyPr>
          <a:lstStyle/>
          <a:p>
            <a:r>
              <a:rPr lang="en-US" altLang="ko-KR" sz="1400" dirty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mount –t ext3 /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dev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/sda1 /home/users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prompt&gt; </a:t>
            </a:r>
            <a:r>
              <a:rPr lang="en-US" altLang="ko-KR" sz="1400" dirty="0" err="1" smtClean="0">
                <a:latin typeface="Courier" pitchFamily="49" charset="0"/>
                <a:ea typeface="맑은 고딕" pitchFamily="50" charset="-127"/>
              </a:rPr>
              <a:t>ls</a:t>
            </a:r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 /home/users</a:t>
            </a:r>
          </a:p>
          <a:p>
            <a:r>
              <a:rPr lang="en-US" altLang="ko-KR" sz="1400" dirty="0" smtClean="0">
                <a:latin typeface="Courier" pitchFamily="49" charset="0"/>
                <a:ea typeface="맑은 고딕" pitchFamily="50" charset="-127"/>
              </a:rPr>
              <a:t>a b</a:t>
            </a:r>
            <a:endParaRPr lang="en-US" altLang="ko-KR" sz="1400" dirty="0"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6087390"/>
      </p:ext>
    </p:extLst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Making and Mounting a File System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mount</a:t>
            </a:r>
            <a:r>
              <a:rPr lang="en-US" altLang="ko-KR" dirty="0" smtClean="0">
                <a:cs typeface="Courier New" pitchFamily="49" charset="0"/>
              </a:rPr>
              <a:t> program: show </a:t>
            </a:r>
            <a:r>
              <a:rPr lang="en-US" altLang="ko-KR" b="1" dirty="0" smtClean="0">
                <a:cs typeface="Courier New" pitchFamily="49" charset="0"/>
              </a:rPr>
              <a:t>what is mounted </a:t>
            </a:r>
            <a:r>
              <a:rPr lang="en-US" altLang="ko-KR" dirty="0" smtClean="0">
                <a:cs typeface="Courier New" pitchFamily="49" charset="0"/>
              </a:rPr>
              <a:t>on a system.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ext3</a:t>
            </a:r>
            <a:r>
              <a:rPr lang="en-US" altLang="ko-KR" dirty="0" smtClean="0"/>
              <a:t>: A </a:t>
            </a:r>
            <a:r>
              <a:rPr lang="en-US" altLang="ko-KR" dirty="0"/>
              <a:t>standard disk-based file </a:t>
            </a:r>
            <a:r>
              <a:rPr lang="en-US" altLang="ko-KR" dirty="0" smtClean="0"/>
              <a:t>system</a:t>
            </a:r>
          </a:p>
          <a:p>
            <a:pPr lvl="2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altLang="ko-KR" dirty="0" smtClean="0"/>
              <a:t>: A file </a:t>
            </a:r>
            <a:r>
              <a:rPr lang="en-US" altLang="ko-KR" dirty="0"/>
              <a:t>system for accessing information about current </a:t>
            </a:r>
            <a:r>
              <a:rPr lang="en-US" altLang="ko-KR" dirty="0" smtClean="0"/>
              <a:t>processes</a:t>
            </a:r>
          </a:p>
          <a:p>
            <a:pPr lvl="2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tmpfs</a:t>
            </a:r>
            <a:r>
              <a:rPr lang="en-US" altLang="ko-KR" dirty="0" smtClean="0"/>
              <a:t>: A</a:t>
            </a:r>
            <a:r>
              <a:rPr lang="ko-KR" altLang="en-US" dirty="0" smtClean="0"/>
              <a:t> </a:t>
            </a:r>
            <a:r>
              <a:rPr lang="en-US" altLang="ko-KR" dirty="0" smtClean="0"/>
              <a:t>file </a:t>
            </a:r>
            <a:r>
              <a:rPr lang="en-US" altLang="ko-KR" dirty="0"/>
              <a:t>system just for temporary </a:t>
            </a:r>
            <a:r>
              <a:rPr lang="en-US" altLang="ko-KR" dirty="0" smtClean="0"/>
              <a:t>files</a:t>
            </a:r>
          </a:p>
          <a:p>
            <a:pPr lvl="2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AFS</a:t>
            </a:r>
            <a:r>
              <a:rPr lang="en-US" altLang="ko-KR" dirty="0" smtClean="0">
                <a:cs typeface="Courier New" pitchFamily="49" charset="0"/>
              </a:rPr>
              <a:t>: </a:t>
            </a:r>
            <a:r>
              <a:rPr lang="en-US" altLang="ko-KR" dirty="0">
                <a:cs typeface="Courier New" pitchFamily="49" charset="0"/>
              </a:rPr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distributed file </a:t>
            </a:r>
            <a:r>
              <a:rPr lang="en-US" altLang="ko-KR" dirty="0" smtClean="0"/>
              <a:t>system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4954" y="1612538"/>
            <a:ext cx="5723350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spAutoFit/>
          </a:bodyPr>
          <a:lstStyle/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/sda1 on / type ext3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on /sys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/sda5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ext3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/sda7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var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/vice/cache type ext3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dev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shm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AFS on /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type 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afs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rw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1261428"/>
      </p:ext>
    </p:extLst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71565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Directory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Directory is like a file, also has a low-level name.</a:t>
            </a:r>
          </a:p>
          <a:p>
            <a:pPr lvl="1"/>
            <a:r>
              <a:rPr lang="en-US" altLang="ko-KR" dirty="0" smtClean="0"/>
              <a:t>It contains a list of</a:t>
            </a:r>
            <a:r>
              <a:rPr lang="en-US" altLang="ko-KR" dirty="0" smtClean="0">
                <a:solidFill>
                  <a:schemeClr val="accent1"/>
                </a:solidFill>
              </a:rPr>
              <a:t> </a:t>
            </a:r>
            <a:r>
              <a:rPr lang="en-US" altLang="ko-KR" dirty="0" smtClean="0">
                <a:solidFill>
                  <a:schemeClr val="accent6"/>
                </a:solidFill>
              </a:rPr>
              <a:t>(user-readable name, low-level name)</a:t>
            </a:r>
            <a:r>
              <a:rPr lang="en-US" altLang="ko-KR" dirty="0" smtClean="0"/>
              <a:t> pairs</a:t>
            </a:r>
            <a:r>
              <a:rPr lang="en-US" altLang="ko-KR" dirty="0" smtClean="0">
                <a:solidFill>
                  <a:schemeClr val="accent1"/>
                </a:solidFill>
              </a:rPr>
              <a:t>.</a:t>
            </a:r>
          </a:p>
          <a:p>
            <a:pPr lvl="1"/>
            <a:r>
              <a:rPr lang="en-US" altLang="ko-KR" dirty="0" smtClean="0"/>
              <a:t>Each entry in a directory refers to either </a:t>
            </a:r>
            <a:r>
              <a:rPr lang="en-US" altLang="ko-KR" i="1" dirty="0" smtClean="0"/>
              <a:t>files</a:t>
            </a:r>
            <a:r>
              <a:rPr lang="en-US" altLang="ko-KR" dirty="0" smtClean="0"/>
              <a:t> or other </a:t>
            </a:r>
            <a:r>
              <a:rPr lang="en-US" altLang="ko-KR" i="1" dirty="0" smtClean="0"/>
              <a:t>directories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Example)</a:t>
            </a:r>
          </a:p>
          <a:p>
            <a:pPr lvl="1"/>
            <a:r>
              <a:rPr lang="en-US" altLang="ko-KR" dirty="0" smtClean="0"/>
              <a:t>A directory has an entry (“foo”, “10”)</a:t>
            </a:r>
          </a:p>
          <a:p>
            <a:pPr lvl="2"/>
            <a:r>
              <a:rPr lang="en-US" altLang="ko-KR" dirty="0"/>
              <a:t>A file “foo” with the low-level name “10”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427361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Directory </a:t>
            </a:r>
            <a:r>
              <a:rPr lang="en-US" altLang="ko-KR" dirty="0"/>
              <a:t>T</a:t>
            </a:r>
            <a:r>
              <a:rPr lang="en-US" altLang="ko-KR" dirty="0" smtClean="0"/>
              <a:t>ree (Directory Hierarchy)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2576481" y="1844824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/</a:t>
            </a:r>
            <a:endParaRPr lang="ko-KR" altLang="en-US" sz="1400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1853272" y="2515501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foo</a:t>
            </a:r>
            <a:endParaRPr lang="ko-KR" altLang="en-US" sz="1400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1166019" y="3172748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err="1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bar.txt</a:t>
            </a:r>
            <a:endParaRPr lang="ko-KR" altLang="en-US" sz="1400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3353340" y="2515501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bar</a:t>
            </a:r>
            <a:endParaRPr lang="ko-KR" altLang="en-US" sz="1400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3959992" y="3172748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foo</a:t>
            </a:r>
            <a:endParaRPr lang="ko-KR" altLang="en-US" sz="1400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2638439" y="3172748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bar</a:t>
            </a:r>
            <a:endParaRPr lang="ko-KR" altLang="en-US" sz="1400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3353340" y="3856856"/>
            <a:ext cx="540000" cy="54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err="1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bar.txt</a:t>
            </a:r>
            <a:endParaRPr lang="ko-KR" altLang="en-US" sz="1400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13" name="직선 연결선 12"/>
          <p:cNvCxnSpPr>
            <a:stCxn id="6" idx="3"/>
            <a:endCxn id="7" idx="7"/>
          </p:cNvCxnSpPr>
          <p:nvPr/>
        </p:nvCxnSpPr>
        <p:spPr>
          <a:xfrm flipH="1">
            <a:off x="2314191" y="2305743"/>
            <a:ext cx="341371" cy="28883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7" idx="3"/>
            <a:endCxn id="8" idx="7"/>
          </p:cNvCxnSpPr>
          <p:nvPr/>
        </p:nvCxnSpPr>
        <p:spPr>
          <a:xfrm flipH="1">
            <a:off x="1626938" y="2976420"/>
            <a:ext cx="305415" cy="27540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>
            <a:stCxn id="9" idx="3"/>
            <a:endCxn id="11" idx="7"/>
          </p:cNvCxnSpPr>
          <p:nvPr/>
        </p:nvCxnSpPr>
        <p:spPr>
          <a:xfrm flipH="1">
            <a:off x="3099358" y="2976420"/>
            <a:ext cx="333063" cy="27540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10" idx="3"/>
            <a:endCxn id="12" idx="7"/>
          </p:cNvCxnSpPr>
          <p:nvPr/>
        </p:nvCxnSpPr>
        <p:spPr>
          <a:xfrm flipH="1">
            <a:off x="3814259" y="3633667"/>
            <a:ext cx="224814" cy="30227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9" idx="5"/>
            <a:endCxn id="10" idx="1"/>
          </p:cNvCxnSpPr>
          <p:nvPr/>
        </p:nvCxnSpPr>
        <p:spPr>
          <a:xfrm>
            <a:off x="3814259" y="2976420"/>
            <a:ext cx="224814" cy="27540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6" idx="5"/>
            <a:endCxn id="9" idx="1"/>
          </p:cNvCxnSpPr>
          <p:nvPr/>
        </p:nvCxnSpPr>
        <p:spPr>
          <a:xfrm>
            <a:off x="3037400" y="2305743"/>
            <a:ext cx="395021" cy="28883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15616" y="4576936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An Example Directory Tree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31840" y="1960935"/>
            <a:ext cx="137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root directory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08104" y="2056656"/>
            <a:ext cx="30963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Valid files (absolute pathname) :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/foo/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bar.txt</a:t>
            </a:r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/bar/foo/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bar.txt</a:t>
            </a:r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b="1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</a:rPr>
              <a:t>Valid directory :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/foo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/bar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/bar/bar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/bar/foo/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오른쪽 화살표 21"/>
          <p:cNvSpPr/>
          <p:nvPr/>
        </p:nvSpPr>
        <p:spPr>
          <a:xfrm>
            <a:off x="4716016" y="2920752"/>
            <a:ext cx="576064" cy="235769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오른쪽 중괄호 22"/>
          <p:cNvSpPr/>
          <p:nvPr/>
        </p:nvSpPr>
        <p:spPr>
          <a:xfrm>
            <a:off x="6588224" y="3442748"/>
            <a:ext cx="288032" cy="778340"/>
          </a:xfrm>
          <a:prstGeom prst="rightBrace">
            <a:avLst/>
          </a:prstGeom>
          <a:ln w="12700">
            <a:solidFill>
              <a:schemeClr val="accent6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876256" y="364502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Sub-directories</a:t>
            </a:r>
            <a:endParaRPr lang="ko-KR" altLang="en-US" sz="1400" dirty="0">
              <a:solidFill>
                <a:schemeClr val="accent6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0946253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Creating Files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altLang="ko-KR" dirty="0" smtClean="0"/>
              <a:t> system call with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altLang="ko-KR" dirty="0" smtClean="0">
                <a:solidFill>
                  <a:schemeClr val="accent1"/>
                </a:solidFill>
              </a:rPr>
              <a:t> </a:t>
            </a:r>
            <a:r>
              <a:rPr lang="en-US" altLang="ko-KR" dirty="0" smtClean="0"/>
              <a:t>flag.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altLang="ko-KR" dirty="0" smtClean="0"/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:</a:t>
            </a:r>
            <a:r>
              <a:rPr lang="en-US" altLang="ko-KR" dirty="0" smtClean="0"/>
              <a:t> create file.</a:t>
            </a:r>
          </a:p>
          <a:p>
            <a:pPr lvl="2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altLang="ko-KR" dirty="0" smtClean="0"/>
              <a:t> </a:t>
            </a:r>
            <a:r>
              <a:rPr lang="en-US" altLang="ko-KR" dirty="0"/>
              <a:t>:</a:t>
            </a:r>
            <a:r>
              <a:rPr lang="en-US" altLang="ko-KR" dirty="0" smtClean="0"/>
              <a:t> only write to that file while opened.</a:t>
            </a:r>
          </a:p>
          <a:p>
            <a:pPr lvl="2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O_TRUNC</a:t>
            </a:r>
            <a:r>
              <a:rPr lang="en-US" altLang="ko-KR" dirty="0" smtClean="0"/>
              <a:t> : make the file size zero (remove any existing content).</a:t>
            </a:r>
          </a:p>
          <a:p>
            <a:pPr lvl="1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altLang="ko-KR" dirty="0" smtClean="0"/>
              <a:t> system call returns </a:t>
            </a:r>
            <a:r>
              <a:rPr lang="en-US" altLang="ko-KR" b="1" dirty="0" smtClean="0">
                <a:solidFill>
                  <a:schemeClr val="accent6"/>
                </a:solidFill>
              </a:rPr>
              <a:t>file descriptor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i="1" dirty="0" smtClean="0"/>
              <a:t>File descriptor </a:t>
            </a:r>
            <a:r>
              <a:rPr lang="en-US" altLang="ko-KR" dirty="0" smtClean="0"/>
              <a:t>is an </a:t>
            </a:r>
            <a:r>
              <a:rPr lang="en-US" altLang="ko-KR" u="sng" dirty="0" smtClean="0"/>
              <a:t>integer</a:t>
            </a:r>
            <a:r>
              <a:rPr lang="en-US" altLang="ko-KR" dirty="0" smtClean="0"/>
              <a:t>, and is used to access files.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71600" y="1628800"/>
            <a:ext cx="7056784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US" altLang="ko-KR" sz="1600" dirty="0" err="1" smtClean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fd</a:t>
            </a:r>
            <a:r>
              <a:rPr lang="en-US" altLang="ko-KR" sz="1600" dirty="0" smtClean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open(“foo”, O_CREAT | O_WRONLY | O_TRUNC); </a:t>
            </a:r>
            <a:endParaRPr lang="ko-KR" altLang="en-US" sz="1600" dirty="0" smtClean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135620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 Files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Example of reading and writing ‘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ko-KR" dirty="0"/>
              <a:t>’ </a:t>
            </a:r>
            <a:r>
              <a:rPr lang="en-US" altLang="ko-KR" dirty="0" smtClean="0"/>
              <a:t>file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altLang="ko-KR" dirty="0">
                <a:cs typeface="Courier New" pitchFamily="49" charset="0"/>
              </a:rPr>
              <a:t>: redirect the output of echo to the file foo </a:t>
            </a:r>
            <a:endParaRPr lang="en-US" altLang="ko-KR" dirty="0" smtClean="0">
              <a:cs typeface="Courier New" pitchFamily="49" charset="0"/>
            </a:endParaRPr>
          </a:p>
          <a:p>
            <a:pPr lvl="2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cat</a:t>
            </a:r>
            <a:r>
              <a:rPr lang="en-US" altLang="ko-KR" dirty="0" smtClean="0"/>
              <a:t> : dump the contents of a file to the screen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700808"/>
            <a:ext cx="367240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echo hello &gt; foo  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cat foo     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755576" y="4118716"/>
            <a:ext cx="7776864" cy="96646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How does the </a:t>
            </a:r>
            <a:r>
              <a:rPr lang="en-US" altLang="ko-KR" b="1" dirty="0" smtClean="0">
                <a:solidFill>
                  <a:schemeClr val="tx1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cat</a:t>
            </a: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program access the file foo ? 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We can use </a:t>
            </a:r>
            <a:r>
              <a:rPr lang="en-US" altLang="ko-KR" b="1" dirty="0" err="1" smtClean="0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strace</a:t>
            </a: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to trace the system calls made by a program.</a:t>
            </a:r>
            <a:endParaRPr lang="en-US" altLang="ko-KR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234438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Reading and Writing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en-US" altLang="ko-KR" dirty="0" smtClean="0">
                <a:cs typeface="Courier New" panose="02070309020205020404" pitchFamily="49" charset="0"/>
              </a:rPr>
              <a:t>file descriptor, flags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dirty="0"/>
              <a:t>R</a:t>
            </a:r>
            <a:r>
              <a:rPr lang="en-US" altLang="ko-KR" dirty="0" smtClean="0"/>
              <a:t>eturn file descriptor (3 in example)</a:t>
            </a:r>
          </a:p>
          <a:p>
            <a:pPr lvl="2"/>
            <a:r>
              <a:rPr lang="en-US" altLang="ko-KR" dirty="0"/>
              <a:t>F</a:t>
            </a:r>
            <a:r>
              <a:rPr lang="en-US" altLang="ko-KR" dirty="0" smtClean="0"/>
              <a:t>ile descriptor 0, 1, 2, is </a:t>
            </a:r>
            <a:r>
              <a:rPr lang="en-US" altLang="ko-KR" dirty="0"/>
              <a:t>for standard </a:t>
            </a:r>
            <a:r>
              <a:rPr lang="en-US" altLang="ko-KR" dirty="0" smtClean="0"/>
              <a:t>input/ output/ error.</a:t>
            </a: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altLang="ko-KR" dirty="0" smtClean="0">
                <a:cs typeface="Courier New" panose="02070309020205020404" pitchFamily="49" charset="0"/>
              </a:rPr>
              <a:t>file descriptor, buffer pointer, the size of the buffer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Return the number of bytes it read</a:t>
            </a: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write(</a:t>
            </a:r>
            <a:r>
              <a:rPr lang="en-US" altLang="ko-KR" dirty="0" smtClean="0">
                <a:cs typeface="Courier New" panose="02070309020205020404" pitchFamily="49" charset="0"/>
              </a:rPr>
              <a:t>file descriptor, buffer pointer, the size of the buffer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dirty="0"/>
              <a:t>Return the number of bytes it </a:t>
            </a:r>
            <a:r>
              <a:rPr lang="en-US" altLang="ko-KR" dirty="0" smtClean="0"/>
              <a:t>write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038215"/>
            <a:ext cx="8208912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</a:t>
            </a:r>
            <a:r>
              <a:rPr lang="en-US" altLang="ko-KR" sz="1400" dirty="0" err="1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strace</a:t>
            </a:r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cat foo   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open(“foo”, O_RDONLY|O_LARGEFILE)	= 3	</a:t>
            </a:r>
            <a:endParaRPr lang="en-US" altLang="ko-KR" sz="1400" dirty="0" smtClean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read(3, “hello\n”, 4096)   	= 6</a:t>
            </a:r>
            <a:endParaRPr lang="en-US" altLang="ko-KR" sz="1400" dirty="0" smtClean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write(1, “hello\n”, 6)		= 6</a:t>
            </a:r>
            <a:r>
              <a:rPr lang="en-US" altLang="ko-KR" sz="14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file descriptor 1: standard out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read(3, “”, 4096)     		= 0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0: no bytes left in the file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close(3)				= 0 	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</a:p>
        </p:txBody>
      </p:sp>
    </p:spTree>
    <p:extLst>
      <p:ext uri="{BB962C8B-B14F-4D97-AF65-F5344CB8AC3E}">
        <p14:creationId xmlns:p14="http://schemas.microsoft.com/office/powerpoint/2010/main" val="1441587769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Reading and Writing Files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Writing a file (A similar set of read steps)</a:t>
            </a:r>
          </a:p>
          <a:p>
            <a:pPr lvl="1"/>
            <a:r>
              <a:rPr lang="en-US" altLang="ko-KR" dirty="0" smtClean="0"/>
              <a:t>A file is opened for writing (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write() </a:t>
            </a:r>
            <a:r>
              <a:rPr lang="en-US" altLang="ko-KR" dirty="0" smtClean="0"/>
              <a:t>system call is called.</a:t>
            </a:r>
          </a:p>
          <a:p>
            <a:pPr lvl="2"/>
            <a:r>
              <a:rPr lang="en-US" altLang="ko-KR" dirty="0" smtClean="0"/>
              <a:t>Repeatedly called for larger files</a:t>
            </a:r>
          </a:p>
          <a:p>
            <a:pPr lvl="1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close()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24859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  <a:effectLst/>
      </a:spPr>
      <a:bodyPr lIns="90000" rtlCol="0" anchor="ctr"/>
      <a:lstStyle>
        <a:defPPr algn="ctr">
          <a:defRPr sz="1600" dirty="0" err="1" smtClean="0">
            <a:solidFill>
              <a:schemeClr val="tx1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102857</TotalTime>
  <Words>2322</Words>
  <Application>Microsoft Office PowerPoint</Application>
  <PresentationFormat>화면 슬라이드 쇼(4:3)</PresentationFormat>
  <Paragraphs>486</Paragraphs>
  <Slides>34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45" baseType="lpstr">
      <vt:lpstr>Adobe Arabic</vt:lpstr>
      <vt:lpstr>Adobe 고딕 Std B</vt:lpstr>
      <vt:lpstr>Courier</vt:lpstr>
      <vt:lpstr>HY견고딕</vt:lpstr>
      <vt:lpstr>굴림</vt:lpstr>
      <vt:lpstr>맑은 고딕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Persistent Storage</vt:lpstr>
      <vt:lpstr>File</vt:lpstr>
      <vt:lpstr>Directory</vt:lpstr>
      <vt:lpstr>Directory Tree (Directory Hierarchy)</vt:lpstr>
      <vt:lpstr>Creating Files</vt:lpstr>
      <vt:lpstr>Reading and Writing Files </vt:lpstr>
      <vt:lpstr>Reading and Writing Files (Cont.)</vt:lpstr>
      <vt:lpstr>Reading and Writing Files (Cont.)</vt:lpstr>
      <vt:lpstr>Reading And Writing, But Not Sequentially</vt:lpstr>
      <vt:lpstr>Reading And Writing, But Not Sequentially (Cont.)</vt:lpstr>
      <vt:lpstr>Writing Immediately with fsync()</vt:lpstr>
      <vt:lpstr>Writing Immediately with fsync() (Cont.) </vt:lpstr>
      <vt:lpstr>Writing Immediately with fsync() (Cont.)</vt:lpstr>
      <vt:lpstr>Renaming Files</vt:lpstr>
      <vt:lpstr>Getting Information About Files</vt:lpstr>
      <vt:lpstr>Getting Information About Files (Cont.)</vt:lpstr>
      <vt:lpstr>Removing Files</vt:lpstr>
      <vt:lpstr>Making Directories</vt:lpstr>
      <vt:lpstr>Reading Directories </vt:lpstr>
      <vt:lpstr>Deleting Directories</vt:lpstr>
      <vt:lpstr>Hard Links</vt:lpstr>
      <vt:lpstr>Hard Links (Cont.)</vt:lpstr>
      <vt:lpstr>Hard Links (Cont.)</vt:lpstr>
      <vt:lpstr>Hard Links (Cont.)</vt:lpstr>
      <vt:lpstr>Hard Links (Cont.)</vt:lpstr>
      <vt:lpstr>Symbolic Links (Soft Link)</vt:lpstr>
      <vt:lpstr>Symbolic Links (Cont.)</vt:lpstr>
      <vt:lpstr>Symbolic Links (Cont.)</vt:lpstr>
      <vt:lpstr>Symbolic Links (Cont.)</vt:lpstr>
      <vt:lpstr>Making and Mounting a File System</vt:lpstr>
      <vt:lpstr>Making and Mounting a File System (Cont.)</vt:lpstr>
      <vt:lpstr>Making and Mounting a File System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4061</cp:revision>
  <cp:lastPrinted>2015-03-03T01:48:46Z</cp:lastPrinted>
  <dcterms:created xsi:type="dcterms:W3CDTF">2011-05-01T06:09:10Z</dcterms:created>
  <dcterms:modified xsi:type="dcterms:W3CDTF">2016-06-11T02:40:03Z</dcterms:modified>
</cp:coreProperties>
</file>