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49"/>
  </p:notesMasterIdLst>
  <p:sldIdLst>
    <p:sldId id="256" r:id="rId2"/>
    <p:sldId id="292" r:id="rId3"/>
    <p:sldId id="257" r:id="rId4"/>
    <p:sldId id="258" r:id="rId5"/>
    <p:sldId id="278" r:id="rId6"/>
    <p:sldId id="279" r:id="rId7"/>
    <p:sldId id="259" r:id="rId8"/>
    <p:sldId id="260" r:id="rId9"/>
    <p:sldId id="281" r:id="rId10"/>
    <p:sldId id="282" r:id="rId11"/>
    <p:sldId id="283" r:id="rId12"/>
    <p:sldId id="284" r:id="rId13"/>
    <p:sldId id="293" r:id="rId14"/>
    <p:sldId id="261" r:id="rId15"/>
    <p:sldId id="286" r:id="rId16"/>
    <p:sldId id="287" r:id="rId17"/>
    <p:sldId id="288" r:id="rId18"/>
    <p:sldId id="289" r:id="rId19"/>
    <p:sldId id="290" r:id="rId20"/>
    <p:sldId id="291" r:id="rId21"/>
    <p:sldId id="294" r:id="rId22"/>
    <p:sldId id="285" r:id="rId23"/>
    <p:sldId id="262" r:id="rId24"/>
    <p:sldId id="263" r:id="rId25"/>
    <p:sldId id="295" r:id="rId26"/>
    <p:sldId id="296" r:id="rId27"/>
    <p:sldId id="297" r:id="rId28"/>
    <p:sldId id="299" r:id="rId29"/>
    <p:sldId id="300" r:id="rId30"/>
    <p:sldId id="298" r:id="rId31"/>
    <p:sldId id="301" r:id="rId32"/>
    <p:sldId id="302" r:id="rId33"/>
    <p:sldId id="269" r:id="rId34"/>
    <p:sldId id="270" r:id="rId35"/>
    <p:sldId id="303" r:id="rId36"/>
    <p:sldId id="271" r:id="rId37"/>
    <p:sldId id="304" r:id="rId38"/>
    <p:sldId id="272" r:id="rId39"/>
    <p:sldId id="305" r:id="rId40"/>
    <p:sldId id="306" r:id="rId41"/>
    <p:sldId id="273" r:id="rId42"/>
    <p:sldId id="307" r:id="rId43"/>
    <p:sldId id="276" r:id="rId44"/>
    <p:sldId id="308" r:id="rId45"/>
    <p:sldId id="275" r:id="rId46"/>
    <p:sldId id="274" r:id="rId47"/>
    <p:sldId id="277" r:id="rId4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47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22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9C1FE7E0-9C3E-49CF-A76B-31AA5D78CE1D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B2267438-D644-4A83-9FB1-2D8FA2FAD287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A1F8FE-271C-4F80-9A41-B3EB8D9EB3E0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>
          <a:xfrm>
            <a:off x="-108520" y="2906713"/>
            <a:ext cx="9073008" cy="1500187"/>
          </a:xfrm>
        </p:spPr>
        <p:txBody>
          <a:bodyPr/>
          <a:lstStyle/>
          <a:p>
            <a:r>
              <a:rPr lang="en-US" altLang="ko-KR" dirty="0" smtClean="0"/>
              <a:t>42. Crash Consistency: FSCK and Journaling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3413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Crash Scenario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also three more crash scenarios. In these cases, two writes succeed and the last one fails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(I[v2]) and bitmap(B[v2]) are written to disk, but not data(Db)</a:t>
            </a:r>
          </a:p>
          <a:p>
            <a:pPr lvl="2"/>
            <a:r>
              <a:rPr lang="en-US" altLang="ko-KR" dirty="0" smtClean="0"/>
              <a:t>The file system metadata is completely consistent</a:t>
            </a:r>
          </a:p>
          <a:p>
            <a:pPr lvl="2"/>
            <a:r>
              <a:rPr lang="en-US" altLang="ko-KR" b="1" dirty="0" smtClean="0"/>
              <a:t>Problem : Block 5 has garbage in it</a:t>
            </a:r>
            <a:endParaRPr lang="en-US" altLang="ko-KR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</a:t>
            </a:r>
            <a:r>
              <a:rPr lang="en-US" altLang="ko-KR" dirty="0" err="1"/>
              <a:t>inode</a:t>
            </a:r>
            <a:r>
              <a:rPr lang="en-US" altLang="ko-KR" dirty="0"/>
              <a:t>(I[v2</a:t>
            </a:r>
            <a:r>
              <a:rPr lang="en-US" altLang="ko-KR" dirty="0" smtClean="0"/>
              <a:t>]) and the data block(Db) are written, but not the bitmap(B[v2])</a:t>
            </a:r>
          </a:p>
          <a:p>
            <a:pPr lvl="2"/>
            <a:r>
              <a:rPr lang="en-US" altLang="ko-KR" dirty="0" smtClean="0"/>
              <a:t>We have 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pointing to the correct data on disk</a:t>
            </a:r>
          </a:p>
          <a:p>
            <a:pPr lvl="2"/>
            <a:r>
              <a:rPr lang="en-US" altLang="ko-KR" b="1" dirty="0" smtClean="0"/>
              <a:t>Problem : inconsistency between the </a:t>
            </a:r>
            <a:r>
              <a:rPr lang="en-US" altLang="ko-KR" b="1" dirty="0" err="1" smtClean="0"/>
              <a:t>inode</a:t>
            </a:r>
            <a:r>
              <a:rPr lang="en-US" altLang="ko-KR" b="1" dirty="0" smtClean="0"/>
              <a:t> and the old version of the bitmap(B1)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35096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Crash Scenario 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also three more crash scenarios. In these cases, two writes succeed and the last one fails (Cont.)</a:t>
            </a:r>
          </a:p>
          <a:p>
            <a:pPr marL="800100" lvl="1" indent="-342900">
              <a:buFont typeface="+mj-lt"/>
              <a:buAutoNum type="arabicPeriod" startAt="3"/>
            </a:pPr>
            <a:r>
              <a:rPr lang="en-US" altLang="ko-KR" dirty="0" smtClean="0"/>
              <a:t>The bitmap(B[v2]) and data block(Db) are written, but not 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(I[v2])</a:t>
            </a:r>
          </a:p>
          <a:p>
            <a:pPr lvl="2"/>
            <a:r>
              <a:rPr lang="en-US" altLang="ko-KR" b="1" dirty="0" smtClean="0"/>
              <a:t>Problem : inconsistency between the </a:t>
            </a:r>
            <a:r>
              <a:rPr lang="en-US" altLang="ko-KR" b="1" dirty="0" err="1" smtClean="0"/>
              <a:t>inode</a:t>
            </a:r>
            <a:r>
              <a:rPr lang="en-US" altLang="ko-KR" b="1" dirty="0" smtClean="0"/>
              <a:t> and the data bitmap</a:t>
            </a:r>
          </a:p>
          <a:p>
            <a:pPr lvl="2"/>
            <a:r>
              <a:rPr lang="en-US" altLang="ko-KR" dirty="0"/>
              <a:t>W</a:t>
            </a:r>
            <a:r>
              <a:rPr lang="en-US" altLang="ko-KR" dirty="0" smtClean="0"/>
              <a:t>e have no idea which file it belongs to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768801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Crash Consistency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we’d like to do ideally is move the file system from on consistent state to another </a:t>
            </a:r>
            <a:r>
              <a:rPr lang="en-US" altLang="ko-KR" b="1" dirty="0" smtClean="0"/>
              <a:t>atomically</a:t>
            </a:r>
          </a:p>
          <a:p>
            <a:endParaRPr lang="en-US" altLang="ko-KR" b="1" dirty="0" smtClean="0"/>
          </a:p>
          <a:p>
            <a:r>
              <a:rPr lang="en-US" altLang="ko-KR" dirty="0" smtClean="0"/>
              <a:t>Unfortunately, we can’t do this easily</a:t>
            </a:r>
          </a:p>
          <a:p>
            <a:pPr lvl="1"/>
            <a:r>
              <a:rPr lang="en-US" altLang="ko-KR" dirty="0" smtClean="0"/>
              <a:t>The disk only commits one write at a time</a:t>
            </a:r>
          </a:p>
          <a:p>
            <a:pPr lvl="1"/>
            <a:r>
              <a:rPr lang="en-US" altLang="ko-KR" dirty="0" smtClean="0"/>
              <a:t>Crashes or power loss may occur between these updates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call this general problem the </a:t>
            </a:r>
            <a:r>
              <a:rPr lang="en-US" altLang="ko-KR" b="1" dirty="0" smtClean="0"/>
              <a:t>crash-consistency problem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5014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Solution #1: The File </a:t>
            </a:r>
            <a:r>
              <a:rPr lang="en-US" altLang="ko-KR" dirty="0"/>
              <a:t>S</a:t>
            </a:r>
            <a:r>
              <a:rPr lang="en-US" altLang="ko-KR" dirty="0" smtClean="0"/>
              <a:t>ystem Checker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30168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cs typeface="+mn-cs"/>
              </a:rPr>
              <a:t>is a Unix tool for finding inconsistencies and repairing them.</a:t>
            </a:r>
          </a:p>
          <a:p>
            <a:pPr lvl="1"/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cs typeface="+mn-cs"/>
              </a:rPr>
              <a:t>check </a:t>
            </a:r>
            <a:r>
              <a:rPr lang="en-US" altLang="ko-KR" sz="2000" dirty="0"/>
              <a:t>s</a:t>
            </a:r>
            <a:r>
              <a:rPr lang="en-US" altLang="ko-KR" sz="2000" dirty="0" smtClean="0">
                <a:cs typeface="+mn-cs"/>
              </a:rPr>
              <a:t>uper block, Free block, </a:t>
            </a:r>
            <a:r>
              <a:rPr lang="en-US" altLang="ko-KR" sz="2000" dirty="0" err="1" smtClean="0">
                <a:cs typeface="+mn-cs"/>
              </a:rPr>
              <a:t>Inode</a:t>
            </a:r>
            <a:r>
              <a:rPr lang="en-US" altLang="ko-KR" sz="2000" dirty="0" smtClean="0">
                <a:cs typeface="+mn-cs"/>
              </a:rPr>
              <a:t> state, </a:t>
            </a:r>
            <a:r>
              <a:rPr lang="en-US" altLang="ko-KR" sz="2000" dirty="0" err="1" smtClean="0">
                <a:cs typeface="+mn-cs"/>
              </a:rPr>
              <a:t>Inode</a:t>
            </a:r>
            <a:r>
              <a:rPr lang="en-US" altLang="ko-KR" sz="2000" dirty="0" smtClean="0">
                <a:cs typeface="+mn-cs"/>
              </a:rPr>
              <a:t> links, etc.</a:t>
            </a:r>
          </a:p>
          <a:p>
            <a:pPr lvl="1"/>
            <a:r>
              <a:rPr lang="en-US" altLang="ko-KR" sz="2000" dirty="0" smtClean="0">
                <a:cs typeface="+mn-cs"/>
              </a:rPr>
              <a:t>Such an approach can’t fix all problems</a:t>
            </a:r>
          </a:p>
          <a:p>
            <a:pPr lvl="2"/>
            <a:r>
              <a:rPr lang="en-US" altLang="ko-KR" dirty="0" smtClean="0">
                <a:cs typeface="+mn-cs"/>
              </a:rPr>
              <a:t>example : The file system looks consistent but the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points to garbage data.</a:t>
            </a:r>
          </a:p>
          <a:p>
            <a:pPr lvl="1"/>
            <a:r>
              <a:rPr lang="en-US" altLang="ko-KR" dirty="0" smtClean="0">
                <a:cs typeface="+mn-cs"/>
              </a:rPr>
              <a:t>The only real goal is to make sure the file system metadata is internally consistent.</a:t>
            </a:r>
          </a:p>
          <a:p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745186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summary of what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does:</a:t>
            </a:r>
          </a:p>
          <a:p>
            <a:pPr lvl="1"/>
            <a:r>
              <a:rPr lang="en-US" altLang="ko-KR" sz="2000" b="1" dirty="0" smtClean="0">
                <a:cs typeface="+mn-cs"/>
              </a:rPr>
              <a:t>Superblock</a:t>
            </a:r>
            <a:r>
              <a:rPr lang="en-US" altLang="ko-KR" sz="2000" dirty="0" smtClean="0">
                <a:cs typeface="+mn-cs"/>
              </a:rPr>
              <a:t> 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+mn-cs"/>
              </a:rPr>
              <a:t> first checks if the superblock looks reasonable</a:t>
            </a:r>
          </a:p>
          <a:p>
            <a:pPr lvl="3"/>
            <a:r>
              <a:rPr lang="en-US" altLang="ko-KR" dirty="0">
                <a:cs typeface="+mn-cs"/>
              </a:rPr>
              <a:t>S</a:t>
            </a:r>
            <a:r>
              <a:rPr lang="en-US" altLang="ko-KR" dirty="0" smtClean="0">
                <a:cs typeface="+mn-cs"/>
              </a:rPr>
              <a:t>anity checks : file system size &gt; number of blocks allocated</a:t>
            </a:r>
          </a:p>
          <a:p>
            <a:pPr lvl="2"/>
            <a:r>
              <a:rPr lang="en-US" altLang="ko-KR" dirty="0" smtClean="0">
                <a:cs typeface="+mn-cs"/>
              </a:rPr>
              <a:t>Goal : to find suspect superblock</a:t>
            </a:r>
          </a:p>
          <a:p>
            <a:pPr lvl="2"/>
            <a:r>
              <a:rPr lang="en-US" altLang="ko-KR" dirty="0" smtClean="0">
                <a:cs typeface="+mn-cs"/>
              </a:rPr>
              <a:t>In this case, the system may decide to use an alternate copy of the superblock </a:t>
            </a:r>
          </a:p>
          <a:p>
            <a:pPr lvl="1"/>
            <a:r>
              <a:rPr lang="en-US" altLang="ko-KR" sz="2000" b="1" dirty="0" smtClean="0">
                <a:cs typeface="+mn-cs"/>
              </a:rPr>
              <a:t>Free blocks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cs typeface="Courier New" panose="02070309020205020404" pitchFamily="49" charset="0"/>
              </a:rPr>
              <a:t>scans the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inodes</a:t>
            </a:r>
            <a:r>
              <a:rPr lang="en-US" altLang="ko-KR" dirty="0" smtClean="0">
                <a:cs typeface="Courier New" panose="02070309020205020404" pitchFamily="49" charset="0"/>
              </a:rPr>
              <a:t>, indirect blocks, </a:t>
            </a:r>
            <a:r>
              <a:rPr lang="en-US" altLang="ko-KR" dirty="0" err="1" smtClean="0">
                <a:cs typeface="Courier New" panose="02070309020205020404" pitchFamily="49" charset="0"/>
              </a:rPr>
              <a:t>dobule</a:t>
            </a:r>
            <a:r>
              <a:rPr lang="en-US" altLang="ko-KR" dirty="0" smtClean="0">
                <a:cs typeface="Courier New" panose="02070309020205020404" pitchFamily="49" charset="0"/>
              </a:rPr>
              <a:t> indirect blocks, </a:t>
            </a:r>
          </a:p>
          <a:p>
            <a:pPr lvl="2"/>
            <a:r>
              <a:rPr lang="en-US" altLang="ko-KR" dirty="0" smtClean="0">
                <a:cs typeface="+mn-cs"/>
              </a:rPr>
              <a:t>The only real goal is to make sure the file system metadata is internally consistent.</a:t>
            </a:r>
          </a:p>
          <a:p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9614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summary of what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does: (Cont.)</a:t>
            </a:r>
          </a:p>
          <a:p>
            <a:pPr lvl="1"/>
            <a:r>
              <a:rPr lang="en-US" altLang="ko-KR" sz="2000" b="1" dirty="0" err="1" smtClean="0">
                <a:cs typeface="+mn-cs"/>
              </a:rPr>
              <a:t>Inode</a:t>
            </a:r>
            <a:r>
              <a:rPr lang="en-US" altLang="ko-KR" sz="2000" b="1" dirty="0" smtClean="0">
                <a:cs typeface="+mn-cs"/>
              </a:rPr>
              <a:t> state </a:t>
            </a:r>
          </a:p>
          <a:p>
            <a:pPr lvl="2"/>
            <a:r>
              <a:rPr lang="en-US" altLang="ko-KR" dirty="0" smtClean="0">
                <a:cs typeface="+mn-cs"/>
              </a:rPr>
              <a:t>Each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is checked for corruption or other problem</a:t>
            </a:r>
          </a:p>
          <a:p>
            <a:pPr lvl="3"/>
            <a:r>
              <a:rPr lang="en-US" altLang="ko-KR" dirty="0" smtClean="0">
                <a:cs typeface="+mn-cs"/>
              </a:rPr>
              <a:t>Example : type checking(regular file, directory, symbolic link, </a:t>
            </a:r>
            <a:r>
              <a:rPr lang="en-US" altLang="ko-KR" dirty="0" err="1" smtClean="0">
                <a:cs typeface="+mn-cs"/>
              </a:rPr>
              <a:t>etc</a:t>
            </a:r>
            <a:r>
              <a:rPr lang="en-US" altLang="ko-KR" dirty="0" smtClean="0">
                <a:cs typeface="+mn-cs"/>
              </a:rPr>
              <a:t>)</a:t>
            </a:r>
          </a:p>
          <a:p>
            <a:pPr lvl="2"/>
            <a:r>
              <a:rPr lang="en-US" altLang="ko-KR" dirty="0" smtClean="0">
                <a:cs typeface="+mn-cs"/>
              </a:rPr>
              <a:t>If there are problems with the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fields that are not easily fixed.</a:t>
            </a:r>
          </a:p>
          <a:p>
            <a:pPr lvl="3"/>
            <a:r>
              <a:rPr lang="en-US" altLang="ko-KR" dirty="0" smtClean="0">
                <a:cs typeface="+mn-cs"/>
              </a:rPr>
              <a:t>The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is considered suspect and cleared by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endParaRPr lang="en-US" altLang="ko-KR" dirty="0" smtClean="0">
              <a:cs typeface="+mn-cs"/>
            </a:endParaRPr>
          </a:p>
          <a:p>
            <a:pPr lvl="1"/>
            <a:r>
              <a:rPr lang="en-US" altLang="ko-KR" sz="2000" b="1" dirty="0" err="1" smtClean="0">
                <a:cs typeface="+mn-cs"/>
              </a:rPr>
              <a:t>Inode</a:t>
            </a:r>
            <a:r>
              <a:rPr lang="en-US" altLang="ko-KR" sz="2000" b="1" dirty="0" smtClean="0">
                <a:cs typeface="+mn-cs"/>
              </a:rPr>
              <a:t> Links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cs typeface="Courier New" panose="02070309020205020404" pitchFamily="49" charset="0"/>
              </a:rPr>
              <a:t>also verifies the link count of each allocated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</a:t>
            </a:r>
            <a:endParaRPr lang="en-US" altLang="ko-KR" dirty="0" smtClean="0">
              <a:cs typeface="Courier New" panose="02070309020205020404" pitchFamily="49" charset="0"/>
            </a:endParaRPr>
          </a:p>
          <a:p>
            <a:pPr lvl="3"/>
            <a:r>
              <a:rPr lang="en-US" altLang="ko-KR" dirty="0" smtClean="0">
                <a:cs typeface="+mn-cs"/>
              </a:rPr>
              <a:t>To verify the link count,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+mn-cs"/>
              </a:rPr>
              <a:t> scans through the entire directory tree</a:t>
            </a:r>
          </a:p>
          <a:p>
            <a:pPr lvl="2"/>
            <a:r>
              <a:rPr lang="en-US" altLang="ko-KR" dirty="0" smtClean="0">
                <a:cs typeface="+mn-cs"/>
              </a:rPr>
              <a:t>If there is a mismatch between the newly–calculated count and that found within an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, corrective action must be taken</a:t>
            </a:r>
          </a:p>
          <a:p>
            <a:pPr lvl="3"/>
            <a:r>
              <a:rPr lang="en-US" altLang="ko-KR" dirty="0">
                <a:cs typeface="+mn-cs"/>
              </a:rPr>
              <a:t>U</a:t>
            </a:r>
            <a:r>
              <a:rPr lang="en-US" altLang="ko-KR" dirty="0" smtClean="0">
                <a:cs typeface="+mn-cs"/>
              </a:rPr>
              <a:t>sually by fixing the count with in the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</a:t>
            </a:r>
          </a:p>
          <a:p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64702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summary of what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does: (Cont.)</a:t>
            </a:r>
          </a:p>
          <a:p>
            <a:pPr lvl="1"/>
            <a:r>
              <a:rPr lang="en-US" altLang="ko-KR" sz="2000" b="1" dirty="0" err="1" smtClean="0">
                <a:cs typeface="+mn-cs"/>
              </a:rPr>
              <a:t>Inode</a:t>
            </a:r>
            <a:r>
              <a:rPr lang="en-US" altLang="ko-KR" sz="2000" b="1" dirty="0" smtClean="0">
                <a:cs typeface="+mn-cs"/>
              </a:rPr>
              <a:t> Links </a:t>
            </a:r>
            <a:r>
              <a:rPr lang="en-US" altLang="ko-KR" sz="2000" dirty="0" smtClean="0">
                <a:cs typeface="+mn-cs"/>
              </a:rPr>
              <a:t>(Cont.)</a:t>
            </a:r>
          </a:p>
          <a:p>
            <a:pPr lvl="2"/>
            <a:r>
              <a:rPr lang="en-US" altLang="ko-KR" dirty="0" smtClean="0">
                <a:cs typeface="+mn-cs"/>
              </a:rPr>
              <a:t>If an allocated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is discovered but no directory refers to it, it is moved to the </a:t>
            </a:r>
            <a:r>
              <a:rPr lang="en-US" altLang="ko-KR" dirty="0" err="1" smtClean="0">
                <a:cs typeface="+mn-cs"/>
              </a:rPr>
              <a:t>lost+found</a:t>
            </a:r>
            <a:r>
              <a:rPr lang="en-US" altLang="ko-KR" dirty="0" smtClean="0">
                <a:cs typeface="+mn-cs"/>
              </a:rPr>
              <a:t> directory</a:t>
            </a:r>
          </a:p>
          <a:p>
            <a:pPr lvl="1"/>
            <a:r>
              <a:rPr lang="en-US" altLang="ko-KR" b="1" dirty="0" smtClean="0">
                <a:cs typeface="+mn-cs"/>
              </a:rPr>
              <a:t>Duplicates</a:t>
            </a:r>
          </a:p>
          <a:p>
            <a:pPr lvl="2"/>
            <a:r>
              <a:rPr lang="en-US" altLang="ko-KR" dirty="0" err="1" smtClean="0"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Courier New" panose="02070309020205020404" pitchFamily="49" charset="0"/>
              </a:rPr>
              <a:t> also checks for duplicated pointers</a:t>
            </a:r>
          </a:p>
          <a:p>
            <a:pPr lvl="2"/>
            <a:r>
              <a:rPr lang="en-US" altLang="ko-KR" dirty="0" smtClean="0">
                <a:cs typeface="Courier New" panose="02070309020205020404" pitchFamily="49" charset="0"/>
              </a:rPr>
              <a:t>Example : Two different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inodes</a:t>
            </a:r>
            <a:r>
              <a:rPr lang="en-US" altLang="ko-KR" dirty="0" smtClean="0">
                <a:cs typeface="Courier New" panose="02070309020205020404" pitchFamily="49" charset="0"/>
              </a:rPr>
              <a:t> refer to the same block</a:t>
            </a:r>
          </a:p>
          <a:p>
            <a:pPr lvl="3"/>
            <a:r>
              <a:rPr lang="en-US" altLang="ko-KR" dirty="0" smtClean="0">
                <a:cs typeface="Courier New" panose="02070309020205020404" pitchFamily="49" charset="0"/>
              </a:rPr>
              <a:t>If on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</a:t>
            </a:r>
            <a:r>
              <a:rPr lang="en-US" altLang="ko-KR" dirty="0" smtClean="0">
                <a:cs typeface="Courier New" panose="02070309020205020404" pitchFamily="49" charset="0"/>
              </a:rPr>
              <a:t> is obviously bad, it may cleared</a:t>
            </a:r>
          </a:p>
          <a:p>
            <a:pPr lvl="3"/>
            <a:r>
              <a:rPr lang="en-US" altLang="ko-KR" dirty="0" smtClean="0">
                <a:cs typeface="Courier New" panose="02070309020205020404" pitchFamily="49" charset="0"/>
              </a:rPr>
              <a:t>Alternately, the pointed-to block could be copied </a:t>
            </a: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29010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summary of what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does: (Cont.)</a:t>
            </a:r>
          </a:p>
          <a:p>
            <a:pPr lvl="1"/>
            <a:r>
              <a:rPr lang="en-US" altLang="ko-KR" sz="2000" b="1" dirty="0" smtClean="0">
                <a:cs typeface="+mn-cs"/>
              </a:rPr>
              <a:t>Bad blocks</a:t>
            </a:r>
            <a:endParaRPr lang="en-US" altLang="ko-KR" sz="2000" dirty="0" smtClean="0">
              <a:cs typeface="+mn-cs"/>
            </a:endParaRPr>
          </a:p>
          <a:p>
            <a:pPr lvl="2"/>
            <a:r>
              <a:rPr lang="en-US" altLang="ko-KR" dirty="0" smtClean="0">
                <a:cs typeface="+mn-cs"/>
              </a:rPr>
              <a:t>A check for bad block pointers is also performed while scanning through the list of all pointers</a:t>
            </a:r>
          </a:p>
          <a:p>
            <a:pPr lvl="2"/>
            <a:r>
              <a:rPr lang="en-US" altLang="ko-KR" dirty="0" smtClean="0">
                <a:cs typeface="+mn-cs"/>
              </a:rPr>
              <a:t>A pointer is considered “bad” if it obviously points to something outside it valid range</a:t>
            </a:r>
          </a:p>
          <a:p>
            <a:pPr lvl="2"/>
            <a:r>
              <a:rPr lang="en-US" altLang="ko-KR" dirty="0" smtClean="0">
                <a:cs typeface="+mn-cs"/>
              </a:rPr>
              <a:t>Example : It has an address that refers to a block greater than the partition size</a:t>
            </a:r>
          </a:p>
          <a:p>
            <a:pPr lvl="3"/>
            <a:r>
              <a:rPr lang="en-US" altLang="ko-KR" dirty="0">
                <a:cs typeface="+mn-cs"/>
              </a:rPr>
              <a:t>I</a:t>
            </a:r>
            <a:r>
              <a:rPr lang="en-US" altLang="ko-KR" dirty="0" smtClean="0">
                <a:cs typeface="+mn-cs"/>
              </a:rPr>
              <a:t>n this case,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+mn-cs"/>
              </a:rPr>
              <a:t> can’t do anything too intelligent; it just removes the pointer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12753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Basic summary of what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does: (Cont.)</a:t>
            </a:r>
          </a:p>
          <a:p>
            <a:pPr lvl="1"/>
            <a:r>
              <a:rPr lang="en-US" altLang="ko-KR" sz="2000" b="1" dirty="0" smtClean="0">
                <a:cs typeface="+mn-cs"/>
              </a:rPr>
              <a:t>Directory checks</a:t>
            </a:r>
            <a:endParaRPr lang="en-US" altLang="ko-KR" sz="2000" dirty="0" smtClean="0">
              <a:cs typeface="+mn-cs"/>
            </a:endParaRP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+mn-cs"/>
              </a:rPr>
              <a:t> does not understand the contents of user files</a:t>
            </a:r>
          </a:p>
          <a:p>
            <a:pPr lvl="3"/>
            <a:r>
              <a:rPr lang="en-US" altLang="ko-KR" dirty="0">
                <a:cs typeface="+mn-cs"/>
              </a:rPr>
              <a:t>H</a:t>
            </a:r>
            <a:r>
              <a:rPr lang="en-US" altLang="ko-KR" dirty="0" smtClean="0">
                <a:cs typeface="+mn-cs"/>
              </a:rPr>
              <a:t>owever, directories hold specifically formatted information created by the file system itself</a:t>
            </a:r>
          </a:p>
          <a:p>
            <a:pPr lvl="3"/>
            <a:r>
              <a:rPr lang="en-US" altLang="ko-KR" dirty="0" smtClean="0">
                <a:cs typeface="+mn-cs"/>
              </a:rPr>
              <a:t>Thus,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>
                <a:cs typeface="+mn-cs"/>
              </a:rPr>
              <a:t> performs additional integrity checks on the contents of each directory</a:t>
            </a:r>
          </a:p>
          <a:p>
            <a:pPr lvl="2"/>
            <a:r>
              <a:rPr lang="en-US" altLang="ko-KR" dirty="0" smtClean="0">
                <a:cs typeface="+mn-cs"/>
              </a:rPr>
              <a:t>Example</a:t>
            </a:r>
          </a:p>
          <a:p>
            <a:pPr lvl="3"/>
            <a:r>
              <a:rPr lang="en-US" altLang="ko-KR" dirty="0" smtClean="0">
                <a:cs typeface="+mn-cs"/>
              </a:rPr>
              <a:t>making sure that “.” and “..” are the first entries</a:t>
            </a:r>
          </a:p>
          <a:p>
            <a:pPr lvl="3"/>
            <a:r>
              <a:rPr lang="en-US" altLang="ko-KR" dirty="0" smtClean="0">
                <a:cs typeface="+mn-cs"/>
              </a:rPr>
              <a:t>each </a:t>
            </a:r>
            <a:r>
              <a:rPr lang="en-US" altLang="ko-KR" dirty="0" err="1" smtClean="0">
                <a:cs typeface="+mn-cs"/>
              </a:rPr>
              <a:t>inode</a:t>
            </a:r>
            <a:r>
              <a:rPr lang="en-US" altLang="ko-KR" dirty="0" smtClean="0">
                <a:cs typeface="+mn-cs"/>
              </a:rPr>
              <a:t> referred to in a directory entry is allocated?</a:t>
            </a:r>
          </a:p>
          <a:p>
            <a:pPr lvl="3"/>
            <a:r>
              <a:rPr lang="en-US" altLang="ko-KR" dirty="0" smtClean="0">
                <a:cs typeface="+mn-cs"/>
              </a:rPr>
              <a:t>ensuring that no directory is linked to more than once in the entire hierarchy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1725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Crash Consistency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04935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File System Checker 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Buliding</a:t>
            </a:r>
            <a:r>
              <a:rPr lang="en-US" altLang="ko-KR" dirty="0" smtClean="0"/>
              <a:t> a working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requires intricate knowledge of the filesystem</a:t>
            </a:r>
          </a:p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have a bigger and fundamental problem: </a:t>
            </a:r>
            <a:r>
              <a:rPr lang="en-US" altLang="ko-KR" b="1" dirty="0" smtClean="0"/>
              <a:t>too slow</a:t>
            </a:r>
          </a:p>
          <a:p>
            <a:pPr lvl="1"/>
            <a:r>
              <a:rPr lang="en-US" altLang="ko-KR" dirty="0" smtClean="0"/>
              <a:t>scanning the entire disk may take many minutes or hours</a:t>
            </a:r>
          </a:p>
          <a:p>
            <a:pPr lvl="1"/>
            <a:r>
              <a:rPr lang="en-US" altLang="ko-KR" dirty="0" smtClean="0"/>
              <a:t>Performance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dirty="0" smtClean="0"/>
              <a:t> became prohibitive.</a:t>
            </a:r>
          </a:p>
          <a:p>
            <a:pPr lvl="2"/>
            <a:r>
              <a:rPr lang="en-US" altLang="ko-KR" dirty="0" smtClean="0"/>
              <a:t>as disk grew in capacity and RAIDs grew in popularity</a:t>
            </a:r>
          </a:p>
          <a:p>
            <a:r>
              <a:rPr lang="en-US" altLang="ko-KR" dirty="0" smtClean="0"/>
              <a:t>At a higher level, the basic premise of </a:t>
            </a:r>
            <a:r>
              <a:rPr lang="en-US" altLang="ko-KR" dirty="0" err="1" smtClean="0"/>
              <a:t>fsck</a:t>
            </a:r>
            <a:r>
              <a:rPr lang="en-US" altLang="ko-KR" dirty="0" smtClean="0"/>
              <a:t> seems just a tad irrational.</a:t>
            </a:r>
          </a:p>
          <a:p>
            <a:pPr lvl="1"/>
            <a:r>
              <a:rPr lang="en-US" altLang="ko-KR" dirty="0"/>
              <a:t>I</a:t>
            </a:r>
            <a:r>
              <a:rPr lang="en-US" altLang="ko-KR" dirty="0" smtClean="0"/>
              <a:t>t is incredibly expensive to scan the entire disk</a:t>
            </a:r>
          </a:p>
          <a:p>
            <a:pPr lvl="1"/>
            <a:r>
              <a:rPr lang="en-US" altLang="ko-KR" dirty="0" smtClean="0"/>
              <a:t>It works but is wasteful</a:t>
            </a:r>
          </a:p>
          <a:p>
            <a:pPr lvl="1"/>
            <a:r>
              <a:rPr lang="en-US" altLang="ko-KR" dirty="0" smtClean="0"/>
              <a:t>Thus, as disk(and RAIDs) grew, researchers started to look for other solutions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28591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Solution #2: Journaling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031026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Journaling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Journaling</a:t>
            </a:r>
            <a:r>
              <a:rPr lang="en-US" altLang="ko-KR" dirty="0" smtClean="0"/>
              <a:t> (</a:t>
            </a:r>
            <a:r>
              <a:rPr lang="en-US" altLang="ko-KR" b="1" dirty="0" smtClean="0"/>
              <a:t>Write-Ahead Logging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When updating the disk, before over writing the structures in place, first write down a little note describing what you are about to do</a:t>
            </a:r>
          </a:p>
          <a:p>
            <a:pPr lvl="1"/>
            <a:r>
              <a:rPr lang="en-US" altLang="ko-KR" dirty="0" smtClean="0"/>
              <a:t>Writing this note is the “write ahead” part, and we write it to a structure that we organize as a “log” </a:t>
            </a:r>
          </a:p>
          <a:p>
            <a:pPr lvl="1"/>
            <a:r>
              <a:rPr lang="en-US" altLang="ko-KR" dirty="0" smtClean="0"/>
              <a:t>By writing the note to disk, you are guaranteeing that if a crash takes places during the update of the structures you are updating, you can go back and look at the note you made and try again</a:t>
            </a:r>
          </a:p>
          <a:p>
            <a:pPr lvl="1"/>
            <a:r>
              <a:rPr lang="en-US" altLang="ko-KR" dirty="0" smtClean="0"/>
              <a:t>Thus, you will know exactly what to fix after a crash, instead of having to scan the entire disk</a:t>
            </a:r>
          </a:p>
          <a:p>
            <a:endParaRPr lang="en-US" altLang="ko-KR" dirty="0" smtClean="0"/>
          </a:p>
          <a:p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989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Journaling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2476922"/>
          </a:xfrm>
        </p:spPr>
        <p:txBody>
          <a:bodyPr/>
          <a:lstStyle/>
          <a:p>
            <a:r>
              <a:rPr lang="en-US" altLang="ko-KR" dirty="0" smtClean="0">
                <a:cs typeface="Courier New" panose="02070309020205020404" pitchFamily="49" charset="0"/>
              </a:rPr>
              <a:t>We’ll describe how Linux ext3 incorporates journaling into the file system.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Most of the on-disk structures are identical to Linux ext2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The new key structure is the journal itself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It occupies some small amount of space within the partition or on another device</a:t>
            </a: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16217"/>
              </p:ext>
            </p:extLst>
          </p:nvPr>
        </p:nvGraphicFramePr>
        <p:xfrm>
          <a:off x="251524" y="3356992"/>
          <a:ext cx="8712964" cy="4320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62222"/>
                <a:gridCol w="1770370"/>
                <a:gridCol w="1960124"/>
                <a:gridCol w="490031"/>
                <a:gridCol w="1960124"/>
                <a:gridCol w="1470093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</a:t>
                      </a:r>
                      <a:endParaRPr lang="ko-KR" altLang="en-US" sz="12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0 </a:t>
                      </a:r>
                      <a:endParaRPr lang="ko-KR" altLang="en-US" sz="1200" b="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46188"/>
              </p:ext>
            </p:extLst>
          </p:nvPr>
        </p:nvGraphicFramePr>
        <p:xfrm>
          <a:off x="251524" y="4777407"/>
          <a:ext cx="8712964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35501"/>
                <a:gridCol w="1039445"/>
                <a:gridCol w="1559167"/>
                <a:gridCol w="1726284"/>
                <a:gridCol w="431571"/>
                <a:gridCol w="1726284"/>
                <a:gridCol w="1294712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</a:t>
                      </a:r>
                      <a:endParaRPr lang="ko-KR" altLang="en-US" sz="12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Journal</a:t>
                      </a:r>
                      <a:endParaRPr lang="ko-KR" altLang="en-US" sz="12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0 </a:t>
                      </a:r>
                      <a:endParaRPr lang="ko-KR" altLang="en-US" sz="1200" b="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3985318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Fig.1 Ext2 File system structure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544522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Fig.2 Ext3 File system structure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317297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Journaling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3341018"/>
          </a:xfrm>
        </p:spPr>
        <p:txBody>
          <a:bodyPr/>
          <a:lstStyle/>
          <a:p>
            <a:r>
              <a:rPr lang="en-US" altLang="ko-KR" dirty="0" smtClean="0">
                <a:cs typeface="Courier New" panose="02070309020205020404" pitchFamily="49" charset="0"/>
              </a:rPr>
              <a:t>Data journaling is available as a mode with the ext3 file system</a:t>
            </a:r>
          </a:p>
          <a:p>
            <a:endParaRPr lang="en-US" altLang="ko-KR" dirty="0" smtClean="0">
              <a:cs typeface="Courier New" panose="02070309020205020404" pitchFamily="49" charset="0"/>
            </a:endParaRPr>
          </a:p>
          <a:p>
            <a:r>
              <a:rPr lang="en-US" altLang="ko-KR" dirty="0" smtClean="0">
                <a:cs typeface="Courier New" panose="02070309020205020404" pitchFamily="49" charset="0"/>
              </a:rPr>
              <a:t>Example : our canonical update again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We wish to update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</a:t>
            </a:r>
            <a:r>
              <a:rPr lang="en-US" altLang="ko-KR" dirty="0" smtClean="0">
                <a:cs typeface="Courier New" panose="02070309020205020404" pitchFamily="49" charset="0"/>
              </a:rPr>
              <a:t> (I[v2]), bitmap (B[v2]), and data block (Db) to disk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Before writing them to their final disk locations, we are now first going to write them to the log(a.k.a. journal)</a:t>
            </a: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93232" y="6073551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988333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Journaling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069210"/>
          </a:xfrm>
        </p:spPr>
        <p:txBody>
          <a:bodyPr/>
          <a:lstStyle/>
          <a:p>
            <a:r>
              <a:rPr lang="en-US" altLang="ko-KR" dirty="0" smtClean="0">
                <a:cs typeface="Courier New" panose="02070309020205020404" pitchFamily="49" charset="0"/>
              </a:rPr>
              <a:t>Example : our canonical update again (Cont.)</a:t>
            </a:r>
          </a:p>
          <a:p>
            <a:pPr lvl="1"/>
            <a:endParaRPr lang="en-US" altLang="ko-KR" dirty="0" smtClean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r>
              <a:rPr lang="en-US" altLang="ko-KR" dirty="0" err="1" smtClean="0">
                <a:cs typeface="Courier New" panose="02070309020205020404" pitchFamily="49" charset="0"/>
              </a:rPr>
              <a:t>TxB</a:t>
            </a:r>
            <a:r>
              <a:rPr lang="en-US" altLang="ko-KR" dirty="0" smtClean="0">
                <a:cs typeface="Courier New" panose="02070309020205020404" pitchFamily="49" charset="0"/>
              </a:rPr>
              <a:t>: Transaction begin block</a:t>
            </a:r>
          </a:p>
          <a:p>
            <a:pPr lvl="2"/>
            <a:r>
              <a:rPr lang="en-US" altLang="ko-KR" dirty="0" smtClean="0">
                <a:cs typeface="Courier New" panose="02070309020205020404" pitchFamily="49" charset="0"/>
              </a:rPr>
              <a:t>It contains some kind of </a:t>
            </a:r>
            <a:r>
              <a:rPr lang="en-US" altLang="ko-KR" b="1" dirty="0" smtClean="0">
                <a:cs typeface="Courier New" panose="02070309020205020404" pitchFamily="49" charset="0"/>
              </a:rPr>
              <a:t>transaction identifier(TID)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The middle three blocks just contain the exact content of the blocks themselves  </a:t>
            </a:r>
          </a:p>
          <a:p>
            <a:pPr lvl="2"/>
            <a:r>
              <a:rPr lang="en-US" altLang="ko-KR" dirty="0" smtClean="0">
                <a:cs typeface="Courier New" panose="02070309020205020404" pitchFamily="49" charset="0"/>
              </a:rPr>
              <a:t>This is known as</a:t>
            </a:r>
            <a:r>
              <a:rPr lang="en-US" altLang="ko-KR" b="1" dirty="0" smtClean="0">
                <a:cs typeface="Courier New" panose="02070309020205020404" pitchFamily="49" charset="0"/>
              </a:rPr>
              <a:t> physical logging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TxE: Transaction end block </a:t>
            </a:r>
          </a:p>
          <a:p>
            <a:pPr lvl="2"/>
            <a:r>
              <a:rPr lang="en-US" altLang="ko-KR" dirty="0" smtClean="0">
                <a:cs typeface="Courier New" panose="02070309020205020404" pitchFamily="49" charset="0"/>
              </a:rPr>
              <a:t>Marker of the end of this transaction </a:t>
            </a:r>
          </a:p>
          <a:p>
            <a:pPr lvl="2"/>
            <a:r>
              <a:rPr lang="en-US" altLang="ko-KR" dirty="0" smtClean="0">
                <a:cs typeface="Courier New" panose="02070309020205020404" pitchFamily="49" charset="0"/>
              </a:rPr>
              <a:t>It also contain the TID</a:t>
            </a:r>
          </a:p>
          <a:p>
            <a:pPr lvl="2"/>
            <a:endParaRPr lang="en-US" altLang="ko-KR" dirty="0" smtClean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554519"/>
              </p:ext>
            </p:extLst>
          </p:nvPr>
        </p:nvGraphicFramePr>
        <p:xfrm>
          <a:off x="971600" y="1666942"/>
          <a:ext cx="7406020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/>
                <a:gridCol w="871297"/>
                <a:gridCol w="871296"/>
                <a:gridCol w="871297"/>
                <a:gridCol w="435648"/>
                <a:gridCol w="3920834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직선 연결선 10"/>
          <p:cNvCxnSpPr>
            <a:endCxn id="6" idx="3"/>
          </p:cNvCxnSpPr>
          <p:nvPr/>
        </p:nvCxnSpPr>
        <p:spPr>
          <a:xfrm>
            <a:off x="5288066" y="1918970"/>
            <a:ext cx="2229468" cy="0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262308" y="1755197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64461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Checkpoint</a:t>
            </a:r>
          </a:p>
          <a:p>
            <a:pPr lvl="1"/>
            <a:r>
              <a:rPr lang="en-US" altLang="ko-KR" dirty="0" smtClean="0"/>
              <a:t>Once this transaction is safely on disk, we are ready to overwrite the old structures in the file system</a:t>
            </a:r>
          </a:p>
          <a:p>
            <a:pPr lvl="1"/>
            <a:r>
              <a:rPr lang="en-US" altLang="ko-KR" dirty="0" smtClean="0"/>
              <a:t>This process is called </a:t>
            </a:r>
            <a:r>
              <a:rPr lang="en-US" altLang="ko-KR" b="1" dirty="0" err="1" smtClean="0"/>
              <a:t>checkpointing</a:t>
            </a:r>
            <a:endParaRPr lang="en-US" altLang="ko-KR" b="1" dirty="0" smtClean="0"/>
          </a:p>
          <a:p>
            <a:pPr lvl="1"/>
            <a:r>
              <a:rPr lang="en-US" altLang="ko-KR" dirty="0" smtClean="0"/>
              <a:t>Thus, to checkpoint the file system, we issue the writes I[v2], B[v2], and Db to their disk locations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56040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Our initial sequence of operations: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Journal write </a:t>
            </a:r>
          </a:p>
          <a:p>
            <a:pPr lvl="2"/>
            <a:r>
              <a:rPr lang="en-US" altLang="ko-KR" dirty="0" smtClean="0"/>
              <a:t>Write the transaction to the log and wait for these writes to complete</a:t>
            </a:r>
          </a:p>
          <a:p>
            <a:pPr lvl="2"/>
            <a:r>
              <a:rPr lang="en-US" altLang="ko-KR" dirty="0" err="1" smtClean="0"/>
              <a:t>TxB</a:t>
            </a:r>
            <a:r>
              <a:rPr lang="en-US" altLang="ko-KR" dirty="0" smtClean="0"/>
              <a:t>, all pending data, metadata updates, </a:t>
            </a:r>
            <a:r>
              <a:rPr lang="en-US" altLang="ko-KR" dirty="0" err="1" smtClean="0"/>
              <a:t>TxE</a:t>
            </a:r>
            <a:endParaRPr lang="en-US" altLang="ko-KR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Checkpoint</a:t>
            </a:r>
          </a:p>
          <a:p>
            <a:pPr lvl="2"/>
            <a:r>
              <a:rPr lang="en-US" altLang="ko-KR" dirty="0" smtClean="0"/>
              <a:t>Write the pending metadata and data updates to their final locations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331873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crash occurs during the writes to the journal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Transaction each one at a time </a:t>
            </a:r>
          </a:p>
          <a:p>
            <a:pPr lvl="2"/>
            <a:r>
              <a:rPr lang="en-US" altLang="ko-KR" dirty="0" smtClean="0"/>
              <a:t>5 transactions (</a:t>
            </a:r>
            <a:r>
              <a:rPr lang="en-US" altLang="ko-KR" dirty="0" err="1" smtClean="0"/>
              <a:t>TxB</a:t>
            </a:r>
            <a:r>
              <a:rPr lang="en-US" altLang="ko-KR" dirty="0" smtClean="0"/>
              <a:t>, I[v2], B[v2], </a:t>
            </a:r>
            <a:r>
              <a:rPr lang="en-US" altLang="ko-KR" dirty="0" err="1" smtClean="0"/>
              <a:t>Dnb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TxE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This is slow because of waiting for each to complete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 Transaction all block writes at once</a:t>
            </a:r>
          </a:p>
          <a:p>
            <a:pPr lvl="2"/>
            <a:r>
              <a:rPr lang="en-US" altLang="ko-KR" dirty="0" smtClean="0"/>
              <a:t>Five writes -&gt; </a:t>
            </a:r>
            <a:r>
              <a:rPr lang="en-US" altLang="ko-KR" dirty="0"/>
              <a:t>a</a:t>
            </a:r>
            <a:r>
              <a:rPr lang="en-US" altLang="ko-KR" dirty="0" smtClean="0"/>
              <a:t> single sequential write : Faster way</a:t>
            </a:r>
          </a:p>
          <a:p>
            <a:pPr lvl="2"/>
            <a:r>
              <a:rPr lang="en-US" altLang="ko-KR" dirty="0" smtClean="0"/>
              <a:t>However, this is unsafe</a:t>
            </a:r>
          </a:p>
          <a:p>
            <a:pPr lvl="3"/>
            <a:r>
              <a:rPr lang="en-US" altLang="ko-KR" dirty="0"/>
              <a:t>G</a:t>
            </a:r>
            <a:r>
              <a:rPr lang="en-US" altLang="ko-KR" dirty="0" smtClean="0"/>
              <a:t>iven such a big write, the disk internally may perform scheduling and complete small pieces of the big write in any order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02330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crash occurs during the writes to the journal (Cont.)</a:t>
            </a:r>
          </a:p>
          <a:p>
            <a:pPr marL="800100" lvl="1" indent="-342900">
              <a:buFont typeface="+mj-lt"/>
              <a:buAutoNum type="arabicPeriod" startAt="2"/>
            </a:pPr>
            <a:r>
              <a:rPr lang="en-US" altLang="ko-KR" b="1" dirty="0" smtClean="0"/>
              <a:t>Transaction all block writes at once (Cont.)</a:t>
            </a:r>
          </a:p>
          <a:p>
            <a:pPr lvl="2"/>
            <a:r>
              <a:rPr lang="en-US" altLang="ko-KR" dirty="0" smtClean="0"/>
              <a:t>Thus, the disk internally may (1) write </a:t>
            </a:r>
            <a:r>
              <a:rPr lang="en-US" altLang="ko-KR" dirty="0" err="1" smtClean="0"/>
              <a:t>TxB</a:t>
            </a:r>
            <a:r>
              <a:rPr lang="en-US" altLang="ko-KR" dirty="0" smtClean="0"/>
              <a:t>, I[v2], B[v2], and </a:t>
            </a:r>
            <a:r>
              <a:rPr lang="en-US" altLang="ko-KR" dirty="0" err="1" smtClean="0"/>
              <a:t>TxE</a:t>
            </a:r>
            <a:r>
              <a:rPr lang="en-US" altLang="ko-KR" dirty="0" smtClean="0"/>
              <a:t> and only later (2) write Db</a:t>
            </a:r>
          </a:p>
          <a:p>
            <a:pPr lvl="2"/>
            <a:r>
              <a:rPr lang="en-US" altLang="ko-KR" dirty="0" smtClean="0"/>
              <a:t>Unfortunately, if the disk loses power between (1) and (2)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Transaction looks like a valid transaction. </a:t>
            </a:r>
          </a:p>
          <a:p>
            <a:pPr lvl="3"/>
            <a:r>
              <a:rPr lang="en-US" altLang="ko-KR" dirty="0" smtClean="0"/>
              <a:t>Further, the file system can’t look at that forth block and know it is wrong.</a:t>
            </a:r>
          </a:p>
          <a:p>
            <a:pPr lvl="3"/>
            <a:r>
              <a:rPr lang="en-US" altLang="ko-KR" dirty="0" smtClean="0"/>
              <a:t>It is much worse if it happens to a critical piece of file system, such as superblock.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80203"/>
              </p:ext>
            </p:extLst>
          </p:nvPr>
        </p:nvGraphicFramePr>
        <p:xfrm>
          <a:off x="1486460" y="3385250"/>
          <a:ext cx="7406020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/>
                <a:gridCol w="871297"/>
                <a:gridCol w="871296"/>
                <a:gridCol w="871297"/>
                <a:gridCol w="435648"/>
                <a:gridCol w="3920834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??</a:t>
                      </a:r>
                      <a:endParaRPr lang="en-US" altLang="ko-KR" sz="1600" b="1" kern="1200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직선 연결선 6"/>
          <p:cNvCxnSpPr>
            <a:endCxn id="6" idx="3"/>
          </p:cNvCxnSpPr>
          <p:nvPr/>
        </p:nvCxnSpPr>
        <p:spPr>
          <a:xfrm>
            <a:off x="5802926" y="3637278"/>
            <a:ext cx="22294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746634" y="3483389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382271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Crash Consistency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Unlike most data structure, file system data structures must </a:t>
            </a:r>
            <a:r>
              <a:rPr lang="en-US" altLang="ko-KR" b="1" dirty="0" smtClean="0"/>
              <a:t>persist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hey must survive over the long haul, stored on devices that retain data despite power loss.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One major challenge faced by a file system is how to update persistent data structure despite the presence of a </a:t>
            </a:r>
            <a:r>
              <a:rPr lang="en-US" altLang="ko-KR" b="1" dirty="0" smtClean="0"/>
              <a:t>power loss </a:t>
            </a:r>
            <a:r>
              <a:rPr lang="en-US" altLang="ko-KR" dirty="0" smtClean="0"/>
              <a:t>or </a:t>
            </a:r>
            <a:r>
              <a:rPr lang="en-US" altLang="ko-KR" b="1" dirty="0" smtClean="0"/>
              <a:t>system crash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We’ll begin by examining the approach taken by older file systems.</a:t>
            </a:r>
          </a:p>
          <a:p>
            <a:pPr lvl="1"/>
            <a:r>
              <a:rPr lang="en-US" altLang="ko-KR" b="1" dirty="0" err="1" smtClean="0"/>
              <a:t>fsck</a:t>
            </a:r>
            <a:r>
              <a:rPr lang="en-US" altLang="ko-KR" dirty="0" smtClean="0"/>
              <a:t>(file system checker)</a:t>
            </a:r>
          </a:p>
          <a:p>
            <a:pPr lvl="1"/>
            <a:r>
              <a:rPr lang="en-US" altLang="ko-KR" b="1" dirty="0" smtClean="0"/>
              <a:t>journaling</a:t>
            </a:r>
            <a:r>
              <a:rPr lang="en-US" altLang="ko-KR" dirty="0" smtClean="0"/>
              <a:t>(write-ahead logging)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05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357242"/>
          </a:xfrm>
        </p:spPr>
        <p:txBody>
          <a:bodyPr/>
          <a:lstStyle/>
          <a:p>
            <a:r>
              <a:rPr lang="en-US" altLang="ko-KR" dirty="0" smtClean="0"/>
              <a:t>When a crash occurs during the writes to the journal (Cont.)</a:t>
            </a:r>
          </a:p>
          <a:p>
            <a:pPr marL="800100" lvl="1" indent="-342900">
              <a:buFont typeface="+mj-lt"/>
              <a:buAutoNum type="arabicPeriod" startAt="2"/>
            </a:pPr>
            <a:r>
              <a:rPr lang="en-US" altLang="ko-KR" b="1" dirty="0" smtClean="0"/>
              <a:t>Transaction all block writes at once (Cont.)</a:t>
            </a:r>
          </a:p>
          <a:p>
            <a:pPr lvl="2"/>
            <a:r>
              <a:rPr lang="en-US" altLang="ko-KR" dirty="0" smtClean="0"/>
              <a:t>To avoid this problem, the file system issues the transactional write in two steps</a:t>
            </a:r>
          </a:p>
          <a:p>
            <a:pPr lvl="2"/>
            <a:r>
              <a:rPr lang="en-US" altLang="ko-KR" dirty="0"/>
              <a:t>First, writes all blokes </a:t>
            </a:r>
            <a:r>
              <a:rPr lang="en-US" altLang="ko-KR" b="1" dirty="0"/>
              <a:t>except the </a:t>
            </a:r>
            <a:r>
              <a:rPr lang="en-US" altLang="ko-KR" b="1" dirty="0" err="1"/>
              <a:t>TxE</a:t>
            </a:r>
            <a:r>
              <a:rPr lang="en-US" altLang="ko-KR" b="1" dirty="0"/>
              <a:t> block</a:t>
            </a:r>
            <a:r>
              <a:rPr lang="en-US" altLang="ko-KR" dirty="0"/>
              <a:t> to </a:t>
            </a:r>
            <a:r>
              <a:rPr lang="en-US" altLang="ko-KR" dirty="0" smtClean="0"/>
              <a:t>journal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/>
              <a:t>Second, The file system issues the write of the </a:t>
            </a:r>
            <a:r>
              <a:rPr lang="en-US" altLang="ko-KR" dirty="0" err="1" smtClean="0"/>
              <a:t>TxE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An important aspect of this process is the atomicity guarantee provided by the disk.</a:t>
            </a:r>
          </a:p>
          <a:p>
            <a:pPr lvl="3"/>
            <a:r>
              <a:rPr lang="en-US" altLang="ko-KR" dirty="0" smtClean="0"/>
              <a:t>The disk guarantees that any 512-byte write either happen or not</a:t>
            </a:r>
          </a:p>
          <a:p>
            <a:pPr lvl="3"/>
            <a:r>
              <a:rPr lang="en-US" altLang="ko-KR" dirty="0" smtClean="0"/>
              <a:t>Thus, </a:t>
            </a:r>
            <a:r>
              <a:rPr lang="en-US" altLang="ko-KR" dirty="0" err="1" smtClean="0"/>
              <a:t>TxE</a:t>
            </a:r>
            <a:r>
              <a:rPr lang="en-US" altLang="ko-KR" dirty="0" smtClean="0"/>
              <a:t> should be a single 512-byte block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43843"/>
              </p:ext>
            </p:extLst>
          </p:nvPr>
        </p:nvGraphicFramePr>
        <p:xfrm>
          <a:off x="1043608" y="2809186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/>
                <a:gridCol w="970775"/>
                <a:gridCol w="970775"/>
                <a:gridCol w="901433"/>
                <a:gridCol w="4091121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4" name="직선 연결선 13"/>
          <p:cNvCxnSpPr/>
          <p:nvPr/>
        </p:nvCxnSpPr>
        <p:spPr>
          <a:xfrm>
            <a:off x="5158454" y="3061214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303782" y="2907325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222481"/>
              </p:ext>
            </p:extLst>
          </p:nvPr>
        </p:nvGraphicFramePr>
        <p:xfrm>
          <a:off x="1043608" y="4033322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/>
                <a:gridCol w="970775"/>
                <a:gridCol w="970775"/>
                <a:gridCol w="901433"/>
                <a:gridCol w="634737"/>
                <a:gridCol w="3456384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</a:t>
                      </a:r>
                      <a:r>
                        <a:rPr lang="en-US" altLang="ko-KR" sz="12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직선 연결선 16"/>
          <p:cNvCxnSpPr/>
          <p:nvPr/>
        </p:nvCxnSpPr>
        <p:spPr>
          <a:xfrm>
            <a:off x="5436096" y="4285350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303782" y="413146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8787713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357242"/>
          </a:xfrm>
        </p:spPr>
        <p:txBody>
          <a:bodyPr/>
          <a:lstStyle/>
          <a:p>
            <a:r>
              <a:rPr lang="en-US" altLang="ko-KR" dirty="0" smtClean="0"/>
              <a:t>When a crash occurs during the writes to the journal (Cont.)</a:t>
            </a:r>
          </a:p>
          <a:p>
            <a:pPr marL="800100" lvl="1" indent="-342900">
              <a:buFont typeface="+mj-lt"/>
              <a:buAutoNum type="arabicPeriod" startAt="2"/>
            </a:pPr>
            <a:r>
              <a:rPr lang="en-US" altLang="ko-KR" b="1" dirty="0" smtClean="0"/>
              <a:t>Transaction all block writes at once (Cont.)</a:t>
            </a:r>
          </a:p>
          <a:p>
            <a:pPr lvl="2"/>
            <a:r>
              <a:rPr lang="en-US" altLang="ko-KR" dirty="0" smtClean="0"/>
              <a:t>Thus, our current protocol to update the file system, with each of its three phases labeled: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altLang="ko-KR" dirty="0" smtClean="0"/>
              <a:t>Journal write : </a:t>
            </a:r>
            <a:r>
              <a:rPr lang="en-US" altLang="ko-KR" dirty="0"/>
              <a:t>write the contents of the transaction to the log</a:t>
            </a:r>
            <a:endParaRPr lang="en-US" altLang="ko-KR" dirty="0" smtClean="0"/>
          </a:p>
          <a:p>
            <a:pPr marL="1714500" lvl="3" indent="-342900">
              <a:buFont typeface="+mj-lt"/>
              <a:buAutoNum type="arabicPeriod"/>
            </a:pPr>
            <a:r>
              <a:rPr lang="en-US" altLang="ko-KR" b="1" dirty="0" smtClean="0"/>
              <a:t>Journal commit (added) : </a:t>
            </a:r>
            <a:r>
              <a:rPr lang="en-US" altLang="ko-KR" dirty="0"/>
              <a:t>write the transaction commit </a:t>
            </a:r>
            <a:r>
              <a:rPr lang="en-US" altLang="ko-KR" dirty="0" smtClean="0"/>
              <a:t>block</a:t>
            </a:r>
            <a:endParaRPr lang="en-US" altLang="ko-KR" b="1" dirty="0" smtClean="0"/>
          </a:p>
          <a:p>
            <a:pPr marL="1714500" lvl="3" indent="-342900">
              <a:buFont typeface="+mj-lt"/>
              <a:buAutoNum type="arabicPeriod"/>
            </a:pPr>
            <a:r>
              <a:rPr lang="en-US" altLang="ko-KR" dirty="0" smtClean="0"/>
              <a:t>Checkpoint </a:t>
            </a:r>
            <a:r>
              <a:rPr lang="en-US" altLang="ko-KR" b="1" dirty="0" smtClean="0"/>
              <a:t>: </a:t>
            </a:r>
            <a:r>
              <a:rPr lang="en-US" altLang="ko-KR" dirty="0"/>
              <a:t>write the contents of the update to their </a:t>
            </a:r>
            <a:r>
              <a:rPr lang="en-US" altLang="ko-KR" dirty="0" smtClean="0"/>
              <a:t>locations</a:t>
            </a:r>
            <a:r>
              <a:rPr lang="en-US" altLang="ko-KR" b="1" dirty="0" smtClean="0"/>
              <a:t>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65600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</a:t>
            </a:r>
            <a:r>
              <a:rPr lang="en-US" altLang="ko-KR" dirty="0" smtClean="0"/>
              <a:t>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357242"/>
          </a:xfrm>
        </p:spPr>
        <p:txBody>
          <a:bodyPr/>
          <a:lstStyle/>
          <a:p>
            <a:r>
              <a:rPr lang="en-US" altLang="ko-KR" dirty="0" smtClean="0"/>
              <a:t>Recovery</a:t>
            </a:r>
          </a:p>
          <a:p>
            <a:pPr lvl="1"/>
            <a:r>
              <a:rPr lang="en-US" altLang="ko-KR" dirty="0"/>
              <a:t>If the crash </a:t>
            </a:r>
            <a:r>
              <a:rPr lang="en-US" altLang="ko-KR" dirty="0" smtClean="0"/>
              <a:t>happens </a:t>
            </a:r>
            <a:r>
              <a:rPr lang="en-US" altLang="ko-KR" b="1" dirty="0"/>
              <a:t>before the transactions</a:t>
            </a:r>
            <a:r>
              <a:rPr lang="en-US" altLang="ko-KR" dirty="0"/>
              <a:t> is written to the log</a:t>
            </a:r>
          </a:p>
          <a:p>
            <a:pPr lvl="2"/>
            <a:r>
              <a:rPr lang="en-US" altLang="ko-KR" dirty="0"/>
              <a:t>The pending update is </a:t>
            </a:r>
            <a:r>
              <a:rPr lang="en-US" altLang="ko-KR" b="1" dirty="0"/>
              <a:t>skipped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If the crash </a:t>
            </a:r>
            <a:r>
              <a:rPr lang="en-US" altLang="ko-KR" dirty="0" smtClean="0"/>
              <a:t>happens </a:t>
            </a:r>
            <a:r>
              <a:rPr lang="en-US" altLang="ko-KR" b="1" dirty="0" smtClean="0"/>
              <a:t>after the transactions</a:t>
            </a:r>
            <a:r>
              <a:rPr lang="en-US" altLang="ko-KR" dirty="0" smtClean="0"/>
              <a:t> </a:t>
            </a:r>
            <a:r>
              <a:rPr lang="en-US" altLang="ko-KR" dirty="0"/>
              <a:t>is written to the log, but </a:t>
            </a:r>
            <a:r>
              <a:rPr lang="en-US" altLang="ko-KR" b="1" dirty="0">
                <a:solidFill>
                  <a:schemeClr val="accent6"/>
                </a:solidFill>
              </a:rPr>
              <a:t>before the checkpoint</a:t>
            </a:r>
          </a:p>
          <a:p>
            <a:pPr lvl="2"/>
            <a:r>
              <a:rPr lang="en-US" altLang="ko-KR" b="1" dirty="0"/>
              <a:t>Recover</a:t>
            </a:r>
            <a:r>
              <a:rPr lang="en-US" altLang="ko-KR" dirty="0"/>
              <a:t> the update as follow:</a:t>
            </a:r>
          </a:p>
          <a:p>
            <a:pPr lvl="3"/>
            <a:r>
              <a:rPr lang="en-US" altLang="ko-KR" dirty="0"/>
              <a:t>Scan the log and </a:t>
            </a:r>
            <a:r>
              <a:rPr lang="en-US" altLang="ko-KR" dirty="0">
                <a:solidFill>
                  <a:schemeClr val="tx2"/>
                </a:solidFill>
              </a:rPr>
              <a:t>lock for transactions</a:t>
            </a:r>
            <a:r>
              <a:rPr lang="en-US" altLang="ko-KR" dirty="0"/>
              <a:t> that have committed to the disk</a:t>
            </a:r>
          </a:p>
          <a:p>
            <a:pPr lvl="3"/>
            <a:r>
              <a:rPr lang="en-US" altLang="ko-KR" dirty="0"/>
              <a:t>Transactions are </a:t>
            </a:r>
            <a:r>
              <a:rPr lang="en-US" altLang="ko-KR" dirty="0">
                <a:solidFill>
                  <a:schemeClr val="tx2"/>
                </a:solidFill>
              </a:rPr>
              <a:t>replayed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756730"/>
      </p:ext>
    </p:extLst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Batching Log Updates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create two files in same directory, same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, directory entry block is to the log and committed twice.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reduce excessive write traffic to disk, journaling manage the</a:t>
            </a:r>
            <a:r>
              <a:rPr lang="en-US" altLang="ko-KR" b="1" dirty="0" smtClean="0"/>
              <a:t> global transaction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Write the content of the global transaction forced by synchronous request.</a:t>
            </a:r>
          </a:p>
          <a:p>
            <a:pPr lvl="1"/>
            <a:r>
              <a:rPr lang="en-US" altLang="ko-KR" dirty="0" smtClean="0"/>
              <a:t>Write the content of the global transaction after timeout of 5 seconds. 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53766"/>
      </p:ext>
    </p:extLst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The log Finite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log is of a finite size</a:t>
            </a:r>
          </a:p>
          <a:p>
            <a:pPr lvl="1"/>
            <a:r>
              <a:rPr lang="en-US" altLang="ko-KR" dirty="0" smtClean="0"/>
              <a:t>Two problems arise when the log becomes full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larger the log, the longer recovery will take</a:t>
            </a:r>
          </a:p>
          <a:p>
            <a:pPr lvl="2"/>
            <a:r>
              <a:rPr lang="en-US" altLang="ko-KR" dirty="0" smtClean="0"/>
              <a:t>Simpler but less critical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No further transactions can be committed to the disk</a:t>
            </a:r>
          </a:p>
          <a:p>
            <a:pPr lvl="2"/>
            <a:r>
              <a:rPr lang="en-US" altLang="ko-KR" dirty="0" smtClean="0"/>
              <a:t>Thus making the file system “less than useful”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4372"/>
              </p:ext>
            </p:extLst>
          </p:nvPr>
        </p:nvGraphicFramePr>
        <p:xfrm>
          <a:off x="1043608" y="2089106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60929"/>
                <a:gridCol w="677453"/>
                <a:gridCol w="677451"/>
                <a:gridCol w="677453"/>
                <a:gridCol w="677451"/>
                <a:gridCol w="4118095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Tx3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Tx4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Tx5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…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5436096" y="2341134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303782" y="2187245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51931"/>
      </p:ext>
    </p:extLst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The log Finite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address these problems, journaling file systems treat the log as a circular data structure, re-using it over and over</a:t>
            </a:r>
          </a:p>
          <a:p>
            <a:pPr lvl="1"/>
            <a:r>
              <a:rPr lang="en-US" altLang="ko-KR" dirty="0" smtClean="0"/>
              <a:t>This is why the journal is referred to as a circular log.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do so, the file system must take action some time after a checkpoint</a:t>
            </a:r>
          </a:p>
          <a:p>
            <a:pPr lvl="1"/>
            <a:r>
              <a:rPr lang="en-US" altLang="ko-KR" dirty="0" smtClean="0"/>
              <a:t>Specifically, once a transaction has been </a:t>
            </a:r>
            <a:r>
              <a:rPr lang="en-US" altLang="ko-KR" dirty="0" err="1" smtClean="0"/>
              <a:t>checkpointed</a:t>
            </a:r>
            <a:r>
              <a:rPr lang="en-US" altLang="ko-KR" dirty="0" smtClean="0"/>
              <a:t>, the file system should free the space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018275"/>
      </p:ext>
    </p:extLst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The log Finite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journal super block</a:t>
            </a:r>
          </a:p>
          <a:p>
            <a:pPr lvl="1"/>
            <a:r>
              <a:rPr lang="en-US" altLang="ko-KR" dirty="0" smtClean="0"/>
              <a:t>Mark the oldest and newest transactions in the log.</a:t>
            </a:r>
          </a:p>
          <a:p>
            <a:pPr lvl="1"/>
            <a:r>
              <a:rPr lang="en-US" altLang="ko-KR" dirty="0" smtClean="0"/>
              <a:t>The journaling system records which transactions have not been check pointed.</a:t>
            </a:r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043608" y="3380998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91277"/>
                <a:gridCol w="691277"/>
                <a:gridCol w="691277"/>
                <a:gridCol w="691277"/>
                <a:gridCol w="691277"/>
                <a:gridCol w="648071"/>
                <a:gridCol w="3384376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Journal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Super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Tx3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Tx4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Tx5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…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직선 연결선 10"/>
          <p:cNvCxnSpPr/>
          <p:nvPr/>
        </p:nvCxnSpPr>
        <p:spPr>
          <a:xfrm>
            <a:off x="5436096" y="3633026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303782" y="3498882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469306" y="3022352"/>
            <a:ext cx="367240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1475656" y="3028413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148064" y="3017604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1547664" y="3100710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1554014" y="3106771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1835696" y="3095116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648024"/>
      </p:ext>
    </p:extLst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The log Finite 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journal super block (Cont.)</a:t>
            </a:r>
          </a:p>
          <a:p>
            <a:pPr lvl="1"/>
            <a:r>
              <a:rPr lang="en-US" altLang="ko-KR" dirty="0" smtClean="0"/>
              <a:t>Thus, we add another step to our </a:t>
            </a:r>
            <a:r>
              <a:rPr lang="en-US" altLang="ko-KR" dirty="0"/>
              <a:t>b</a:t>
            </a:r>
            <a:r>
              <a:rPr lang="en-US" altLang="ko-KR" dirty="0" smtClean="0"/>
              <a:t>asic protocol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Journal write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Journal commit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checkpoint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b="1" dirty="0" smtClean="0"/>
              <a:t>Free </a:t>
            </a:r>
          </a:p>
          <a:p>
            <a:pPr lvl="3"/>
            <a:r>
              <a:rPr lang="en-US" altLang="ko-KR" dirty="0" smtClean="0"/>
              <a:t>Some time later, mark the transaction free in the journal by updating the journal Superblock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94086"/>
      </p:ext>
    </p:extLst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Metadata Journaling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is a still problem : writing every data block to disk </a:t>
            </a:r>
            <a:r>
              <a:rPr lang="en-US" altLang="ko-KR" b="1" dirty="0" smtClean="0"/>
              <a:t>twice</a:t>
            </a:r>
          </a:p>
          <a:p>
            <a:pPr lvl="1"/>
            <a:r>
              <a:rPr lang="en-US" altLang="ko-KR" dirty="0" smtClean="0"/>
              <a:t>Commit to log (journal file)</a:t>
            </a:r>
          </a:p>
          <a:p>
            <a:pPr lvl="1"/>
            <a:r>
              <a:rPr lang="en-US" altLang="ko-KR" dirty="0" smtClean="0"/>
              <a:t>Checkpoint to on-disk location.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People have tried a few different things in order to speed up performance.</a:t>
            </a:r>
          </a:p>
          <a:p>
            <a:pPr lvl="1"/>
            <a:r>
              <a:rPr lang="en-US" altLang="ko-KR" dirty="0" smtClean="0"/>
              <a:t>Example : A simpler form of journaling is called </a:t>
            </a:r>
            <a:r>
              <a:rPr lang="en-US" altLang="ko-KR" b="1" dirty="0" smtClean="0"/>
              <a:t>ordered journaling (metadata journaling)</a:t>
            </a:r>
          </a:p>
          <a:p>
            <a:pPr lvl="2"/>
            <a:r>
              <a:rPr lang="en-US" altLang="ko-KR" b="1" dirty="0" smtClean="0"/>
              <a:t>User data is not written to the journal</a:t>
            </a:r>
          </a:p>
          <a:p>
            <a:pPr lvl="1"/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62022"/>
      </p:ext>
    </p:extLst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Metadata Journaling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Thus, the following information would be written to the journal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The data block Db, previously written to the log, would instead be written to the file system proper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513980"/>
              </p:ext>
            </p:extLst>
          </p:nvPr>
        </p:nvGraphicFramePr>
        <p:xfrm>
          <a:off x="1133621" y="1729066"/>
          <a:ext cx="6534723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/>
                <a:gridCol w="871297"/>
                <a:gridCol w="871296"/>
                <a:gridCol w="435648"/>
                <a:gridCol w="3920834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1" name="직선 연결선 20"/>
          <p:cNvCxnSpPr/>
          <p:nvPr/>
        </p:nvCxnSpPr>
        <p:spPr>
          <a:xfrm>
            <a:off x="4590005" y="1981094"/>
            <a:ext cx="2218257" cy="0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93795" y="1827205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5022755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Detailed Example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Workload</a:t>
            </a:r>
          </a:p>
          <a:p>
            <a:pPr lvl="1"/>
            <a:r>
              <a:rPr lang="en-US" altLang="ko-KR" dirty="0" smtClean="0"/>
              <a:t>Append of a single data block(4KB) to an existing file</a:t>
            </a:r>
          </a:p>
          <a:p>
            <a:pPr lvl="1"/>
            <a:r>
              <a:rPr lang="en-US" altLang="ko-KR" dirty="0" smtClean="0"/>
              <a:t>open() 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lseek</a:t>
            </a:r>
            <a:r>
              <a:rPr lang="en-US" altLang="ko-KR" dirty="0" smtClean="0"/>
              <a:t>() 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smtClean="0"/>
              <a:t> write() 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smtClean="0"/>
              <a:t> close()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Before append a single data block</a:t>
            </a:r>
          </a:p>
          <a:p>
            <a:pPr lvl="1"/>
            <a:r>
              <a:rPr lang="en-US" altLang="ko-KR" dirty="0" smtClean="0"/>
              <a:t>single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is allocated (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number 2)</a:t>
            </a:r>
          </a:p>
          <a:p>
            <a:pPr lvl="1"/>
            <a:r>
              <a:rPr lang="en-US" altLang="ko-KR" dirty="0" smtClean="0"/>
              <a:t>single allocated data block (data block 4)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is denoted I[v1] </a:t>
            </a:r>
          </a:p>
          <a:p>
            <a:endParaRPr lang="en-US" altLang="ko-KR" b="1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24268"/>
              </p:ext>
            </p:extLst>
          </p:nvPr>
        </p:nvGraphicFramePr>
        <p:xfrm>
          <a:off x="251524" y="3284984"/>
          <a:ext cx="8712964" cy="86409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v1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245170" y="2636912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668314" y="2636912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085232" y="2636912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42148" y="2636912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253" y="2573744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</a:t>
            </a:r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2389" y="2573744"/>
            <a:ext cx="1621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1/data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848" y="2573744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total,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pread across 4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6176" y="2681466"/>
            <a:ext cx="171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 Blocks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853643"/>
      </p:ext>
    </p:extLst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Metadata Journaling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modification does raise an interesting question: </a:t>
            </a:r>
            <a:r>
              <a:rPr lang="en-US" altLang="ko-KR" b="1" dirty="0" smtClean="0"/>
              <a:t>when should we write data blocks to disk?</a:t>
            </a:r>
          </a:p>
          <a:p>
            <a:r>
              <a:rPr lang="en-US" altLang="ko-KR" dirty="0" smtClean="0"/>
              <a:t>Let’s consider an example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Write Data to disk after the transaction</a:t>
            </a:r>
          </a:p>
          <a:p>
            <a:pPr lvl="2"/>
            <a:r>
              <a:rPr lang="en-US" altLang="ko-KR" dirty="0" smtClean="0"/>
              <a:t>Unfortunately, this approach has a problem</a:t>
            </a:r>
          </a:p>
          <a:p>
            <a:pPr lvl="2"/>
            <a:r>
              <a:rPr lang="en-US" altLang="ko-KR" dirty="0" smtClean="0"/>
              <a:t>The file system is consistent but I[v2] may end up pointing to garbage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Write Data to disk before the transaction</a:t>
            </a:r>
          </a:p>
          <a:p>
            <a:pPr lvl="2"/>
            <a:r>
              <a:rPr lang="en-US" altLang="ko-KR" dirty="0" smtClean="0"/>
              <a:t>It ensures the problems</a:t>
            </a:r>
          </a:p>
          <a:p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71946"/>
      </p:ext>
    </p:extLst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Metadata Journaling 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Specifically, the protocol is as follows: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Data Write(added)</a:t>
            </a:r>
            <a:r>
              <a:rPr lang="en-US" altLang="ko-KR" dirty="0" smtClean="0"/>
              <a:t>: Write data to final location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b="1" dirty="0" smtClean="0"/>
              <a:t>Journal metadata write(added)</a:t>
            </a:r>
            <a:r>
              <a:rPr lang="en-US" altLang="ko-KR" dirty="0" smtClean="0"/>
              <a:t>: Write the begin and metadata to the log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Journal commit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Checkpoint metadata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Free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15848"/>
      </p:ext>
    </p:extLst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Tricky case: Block Reuse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Some </a:t>
            </a:r>
            <a:r>
              <a:rPr lang="en-US" altLang="ko-KR" dirty="0" err="1" smtClean="0"/>
              <a:t>metadatas</a:t>
            </a:r>
            <a:r>
              <a:rPr lang="en-US" altLang="ko-KR" dirty="0" smtClean="0"/>
              <a:t> should not be replayed.</a:t>
            </a:r>
          </a:p>
          <a:p>
            <a:r>
              <a:rPr lang="en-US" altLang="ko-KR" dirty="0" smtClean="0"/>
              <a:t>Example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Directory “foo” is updated.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800100" lvl="1" indent="-342900">
              <a:buFont typeface="+mj-lt"/>
              <a:buAutoNum type="arabicPeriod" startAt="2"/>
            </a:pPr>
            <a:r>
              <a:rPr lang="en-US" altLang="ko-KR" dirty="0" smtClean="0"/>
              <a:t>Directory “foo” id deleted. block 1000 </a:t>
            </a:r>
            <a:r>
              <a:rPr lang="en-US" altLang="ko-KR" dirty="0"/>
              <a:t>is </a:t>
            </a:r>
            <a:r>
              <a:rPr lang="en-US" altLang="ko-KR" dirty="0" smtClean="0"/>
              <a:t>freed up </a:t>
            </a:r>
            <a:r>
              <a:rPr lang="en-US" altLang="ko-KR" dirty="0"/>
              <a:t>for </a:t>
            </a:r>
            <a:r>
              <a:rPr lang="en-US" altLang="ko-KR" dirty="0" smtClean="0"/>
              <a:t>reuse</a:t>
            </a:r>
          </a:p>
          <a:p>
            <a:pPr marL="800100" lvl="1" indent="-342900">
              <a:buFont typeface="+mj-lt"/>
              <a:buAutoNum type="arabicPeriod" startAt="2"/>
            </a:pPr>
            <a:r>
              <a:rPr lang="en-US" altLang="ko-KR" dirty="0" smtClean="0"/>
              <a:t>User Create a file “</a:t>
            </a:r>
            <a:r>
              <a:rPr lang="en-US" altLang="ko-KR" dirty="0" err="1" smtClean="0"/>
              <a:t>foobar</a:t>
            </a:r>
            <a:r>
              <a:rPr lang="en-US" altLang="ko-KR" dirty="0" smtClean="0"/>
              <a:t>”, reusing block 1000 for data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1043608" y="2593162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/>
                <a:gridCol w="970775"/>
                <a:gridCol w="1570841"/>
                <a:gridCol w="504056"/>
                <a:gridCol w="3888432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4" name="직선 연결선 13"/>
          <p:cNvCxnSpPr/>
          <p:nvPr/>
        </p:nvCxnSpPr>
        <p:spPr>
          <a:xfrm>
            <a:off x="4798414" y="2845190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303782" y="269130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4765"/>
              </p:ext>
            </p:extLst>
          </p:nvPr>
        </p:nvGraphicFramePr>
        <p:xfrm>
          <a:off x="1080974" y="4521885"/>
          <a:ext cx="7488834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19745"/>
                <a:gridCol w="955057"/>
                <a:gridCol w="1656184"/>
                <a:gridCol w="504056"/>
                <a:gridCol w="504056"/>
                <a:gridCol w="864096"/>
                <a:gridCol w="576064"/>
                <a:gridCol w="1909576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foobar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8" name="직선 연결선 17"/>
          <p:cNvCxnSpPr>
            <a:endCxn id="17" idx="3"/>
          </p:cNvCxnSpPr>
          <p:nvPr/>
        </p:nvCxnSpPr>
        <p:spPr>
          <a:xfrm>
            <a:off x="6742630" y="4773913"/>
            <a:ext cx="182717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41148" y="4563509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526795"/>
      </p:ext>
    </p:extLst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Tricky case: Block Reuse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+mj-lt"/>
              <a:buAutoNum type="arabicPeriod" startAt="4"/>
            </a:pPr>
            <a:r>
              <a:rPr lang="en-US" altLang="ko-KR" dirty="0" smtClean="0"/>
              <a:t>Now assume a crash occurs and all of this information is still in the log.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800100" lvl="1" indent="-342900">
              <a:buFont typeface="+mj-lt"/>
              <a:buAutoNum type="arabicPeriod" startAt="5"/>
            </a:pPr>
            <a:r>
              <a:rPr lang="en-US" altLang="ko-KR" dirty="0" smtClean="0"/>
              <a:t>During replay, the recovery process replays everything in the log</a:t>
            </a:r>
          </a:p>
          <a:p>
            <a:pPr lvl="2"/>
            <a:r>
              <a:rPr lang="en-US" altLang="ko-KR" dirty="0" smtClean="0"/>
              <a:t>Including the write of directory data in block 1000</a:t>
            </a:r>
          </a:p>
          <a:p>
            <a:pPr marL="800100" lvl="1" indent="-342900">
              <a:buFont typeface="+mj-lt"/>
              <a:buAutoNum type="arabicPeriod" startAt="5"/>
            </a:pPr>
            <a:r>
              <a:rPr lang="en-US" altLang="ko-KR" dirty="0" smtClean="0"/>
              <a:t>The replay thus overwrites the user data of current file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foobar</a:t>
            </a:r>
            <a:r>
              <a:rPr lang="en-US" altLang="ko-KR" dirty="0" smtClean="0"/>
              <a:t> with old directory contents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385580"/>
              </p:ext>
            </p:extLst>
          </p:nvPr>
        </p:nvGraphicFramePr>
        <p:xfrm>
          <a:off x="1080974" y="1569557"/>
          <a:ext cx="7488834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19745"/>
                <a:gridCol w="955057"/>
                <a:gridCol w="1656184"/>
                <a:gridCol w="504056"/>
                <a:gridCol w="504056"/>
                <a:gridCol w="864096"/>
                <a:gridCol w="576064"/>
                <a:gridCol w="1909576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foobar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2" name="직선 연결선 21"/>
          <p:cNvCxnSpPr>
            <a:endCxn id="21" idx="3"/>
          </p:cNvCxnSpPr>
          <p:nvPr/>
        </p:nvCxnSpPr>
        <p:spPr>
          <a:xfrm>
            <a:off x="6742630" y="1821585"/>
            <a:ext cx="182717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341148" y="161118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7818674"/>
      </p:ext>
    </p:extLst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Tricky case: Block Reuse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Solution  </a:t>
            </a:r>
          </a:p>
          <a:p>
            <a:pPr lvl="1"/>
            <a:r>
              <a:rPr lang="en-US" altLang="ko-KR" dirty="0" smtClean="0"/>
              <a:t>What Linux ext3 does instead is to add a </a:t>
            </a:r>
            <a:r>
              <a:rPr lang="en-US" altLang="ko-KR" b="1" dirty="0" smtClean="0"/>
              <a:t>new type </a:t>
            </a:r>
            <a:r>
              <a:rPr lang="en-US" altLang="ko-KR" dirty="0" smtClean="0"/>
              <a:t>of record to the journal, Known as a </a:t>
            </a:r>
            <a:r>
              <a:rPr lang="en-US" altLang="ko-KR" b="1" dirty="0" smtClean="0"/>
              <a:t>revoke</a:t>
            </a:r>
            <a:r>
              <a:rPr lang="en-US" altLang="ko-KR" dirty="0" smtClean="0"/>
              <a:t> record</a:t>
            </a:r>
          </a:p>
          <a:p>
            <a:pPr lvl="1"/>
            <a:r>
              <a:rPr lang="en-US" altLang="ko-KR" dirty="0" smtClean="0"/>
              <a:t>When replaying the journal, the system first scans for such revoke records</a:t>
            </a:r>
          </a:p>
          <a:p>
            <a:pPr lvl="1"/>
            <a:r>
              <a:rPr lang="en-US" altLang="ko-KR" dirty="0" smtClean="0"/>
              <a:t>Any such revoked data is never replayed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934961"/>
      </p:ext>
    </p:extLst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Journaling Timeline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585186"/>
              </p:ext>
            </p:extLst>
          </p:nvPr>
        </p:nvGraphicFramePr>
        <p:xfrm>
          <a:off x="251520" y="1420708"/>
          <a:ext cx="8786808" cy="3232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68"/>
                <a:gridCol w="1464468"/>
                <a:gridCol w="1464468"/>
                <a:gridCol w="1464468"/>
                <a:gridCol w="1464468"/>
                <a:gridCol w="1464468"/>
              </a:tblGrid>
              <a:tr h="330458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TxB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Journal contents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 System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3045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(metadata)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Metadata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73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51862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endParaRPr lang="en-US" altLang="ko-KR" sz="14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7864" y="5137447"/>
            <a:ext cx="264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 Journaling Timeline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9270699"/>
      </p:ext>
    </p:extLst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Metadata Journaling Timeline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224707"/>
              </p:ext>
            </p:extLst>
          </p:nvPr>
        </p:nvGraphicFramePr>
        <p:xfrm>
          <a:off x="850060" y="1400963"/>
          <a:ext cx="7322340" cy="354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68"/>
                <a:gridCol w="1464468"/>
                <a:gridCol w="1464468"/>
                <a:gridCol w="1464468"/>
                <a:gridCol w="1464468"/>
              </a:tblGrid>
              <a:tr h="330458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TxB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Journal contents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 System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3045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(metadata)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Metadata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73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51862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65869" y="5209455"/>
            <a:ext cx="264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Metadata Journaling Timeline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7213409"/>
      </p:ext>
    </p:extLst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2454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Detailed Example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 smtClean="0"/>
              <a:t>Inside of I[v1] (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, before update)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Size of the file is 1 (one block allocated)</a:t>
            </a:r>
          </a:p>
          <a:p>
            <a:pPr lvl="1"/>
            <a:r>
              <a:rPr lang="en-US" altLang="ko-KR" dirty="0"/>
              <a:t>F</a:t>
            </a:r>
            <a:r>
              <a:rPr lang="en-US" altLang="ko-KR" dirty="0" smtClean="0"/>
              <a:t>irst direct pointer points to block4 (Da)</a:t>
            </a:r>
          </a:p>
          <a:p>
            <a:pPr lvl="1"/>
            <a:r>
              <a:rPr lang="en-US" altLang="ko-KR" dirty="0" smtClean="0"/>
              <a:t>All 3 other direct pointers are set to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dirty="0" smtClean="0">
                <a:cs typeface="Courier New" panose="02070309020205020404" pitchFamily="49" charset="0"/>
              </a:rPr>
              <a:t>(unused)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1340768"/>
            <a:ext cx="3296875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owner		: </a:t>
            </a:r>
            <a:r>
              <a:rPr lang="en-US" altLang="ko-KR" sz="1400" dirty="0" err="1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remzi</a:t>
            </a:r>
            <a:endParaRPr lang="en-US" altLang="ko-KR" sz="1400" dirty="0" smtClean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permissions	: read-only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		: 1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4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null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null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null</a:t>
            </a:r>
            <a:endParaRPr lang="ko-KR" altLang="en-US" sz="14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668128"/>
              </p:ext>
            </p:extLst>
          </p:nvPr>
        </p:nvGraphicFramePr>
        <p:xfrm>
          <a:off x="251524" y="3924216"/>
          <a:ext cx="8712964" cy="86409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v1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직선 연결선 17"/>
          <p:cNvCxnSpPr/>
          <p:nvPr/>
        </p:nvCxnSpPr>
        <p:spPr>
          <a:xfrm>
            <a:off x="245170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668314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3085232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5042148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253" y="3212976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</a:t>
            </a:r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82389" y="3212976"/>
            <a:ext cx="1621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1/data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3848" y="3212976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total,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pread across 4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56176" y="3320698"/>
            <a:ext cx="171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 Blocks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7" name="꺾인 연결선 26"/>
          <p:cNvCxnSpPr>
            <a:endCxn id="16" idx="3"/>
          </p:cNvCxnSpPr>
          <p:nvPr/>
        </p:nvCxnSpPr>
        <p:spPr>
          <a:xfrm rot="5400000" flipH="1" flipV="1">
            <a:off x="2898973" y="3014186"/>
            <a:ext cx="1954669" cy="208272"/>
          </a:xfrm>
          <a:prstGeom prst="bentConnector4">
            <a:avLst>
              <a:gd name="adj1" fmla="val 50256"/>
              <a:gd name="adj2" fmla="val 609901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89607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Detailed Example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 smtClean="0"/>
              <a:t>After update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Data bitmap is updated</a:t>
            </a:r>
          </a:p>
          <a:p>
            <a:pPr lvl="1"/>
            <a:r>
              <a:rPr lang="en-US" altLang="ko-KR" dirty="0" err="1" smtClean="0"/>
              <a:t>Inode</a:t>
            </a:r>
            <a:r>
              <a:rPr lang="en-US" altLang="ko-KR" dirty="0" smtClean="0"/>
              <a:t> is updated (I[v2])</a:t>
            </a:r>
          </a:p>
          <a:p>
            <a:pPr lvl="1"/>
            <a:r>
              <a:rPr lang="en-US" altLang="ko-KR" dirty="0" smtClean="0"/>
              <a:t>New data block is allocated (Db)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1340768"/>
            <a:ext cx="3296875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owner		: </a:t>
            </a:r>
            <a:r>
              <a:rPr lang="en-US" altLang="ko-KR" sz="1400" dirty="0" err="1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remzi</a:t>
            </a:r>
            <a:endParaRPr lang="en-US" altLang="ko-KR" sz="1400" dirty="0" smtClean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permissions	: read-only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size		: 2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4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5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null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pointer		: null</a:t>
            </a:r>
            <a:endParaRPr lang="ko-KR" altLang="en-US" sz="1400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54562"/>
              </p:ext>
            </p:extLst>
          </p:nvPr>
        </p:nvGraphicFramePr>
        <p:xfrm>
          <a:off x="251524" y="3924216"/>
          <a:ext cx="8712964" cy="86409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354074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  <a:gridCol w="490031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I[v2]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직선 연결선 17"/>
          <p:cNvCxnSpPr/>
          <p:nvPr/>
        </p:nvCxnSpPr>
        <p:spPr>
          <a:xfrm>
            <a:off x="245170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668314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3085232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5042148" y="3276144"/>
            <a:ext cx="0" cy="1640478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253" y="3212976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</a:t>
            </a:r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82389" y="3212976"/>
            <a:ext cx="1621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8bit, 1/data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3848" y="3212976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total,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pread across 4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56176" y="3320698"/>
            <a:ext cx="171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 Blocks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total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7" name="꺾인 연결선 26"/>
          <p:cNvCxnSpPr>
            <a:endCxn id="16" idx="3"/>
          </p:cNvCxnSpPr>
          <p:nvPr/>
        </p:nvCxnSpPr>
        <p:spPr>
          <a:xfrm rot="5400000" flipH="1" flipV="1">
            <a:off x="2898973" y="3014186"/>
            <a:ext cx="1954669" cy="208272"/>
          </a:xfrm>
          <a:prstGeom prst="bentConnector4">
            <a:avLst>
              <a:gd name="adj1" fmla="val 50256"/>
              <a:gd name="adj2" fmla="val 609901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69745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Detailed Example </a:t>
            </a:r>
            <a:r>
              <a:rPr lang="en-US" altLang="ko-KR" dirty="0" smtClean="0"/>
              <a:t>(end)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achieve the transition, the system perform three separate writes to the disk.</a:t>
            </a:r>
          </a:p>
          <a:p>
            <a:pPr lvl="1"/>
            <a:r>
              <a:rPr lang="en-US" altLang="ko-KR" dirty="0" smtClean="0"/>
              <a:t>One each of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I[v2]</a:t>
            </a:r>
          </a:p>
          <a:p>
            <a:pPr lvl="1"/>
            <a:r>
              <a:rPr lang="en-US" altLang="ko-KR" dirty="0" smtClean="0"/>
              <a:t>Data bitmap B[</a:t>
            </a:r>
            <a:r>
              <a:rPr lang="en-US" altLang="ko-KR" dirty="0" err="1" smtClean="0"/>
              <a:t>v2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Data block (Db)</a:t>
            </a:r>
            <a:endParaRPr lang="en-US" altLang="ko-KR" b="1" dirty="0">
              <a:cs typeface="Courier New" panose="02070309020205020404" pitchFamily="49" charset="0"/>
            </a:endParaRPr>
          </a:p>
          <a:p>
            <a:r>
              <a:rPr lang="en-US" altLang="ko-KR" dirty="0" smtClean="0">
                <a:cs typeface="Courier New" panose="02070309020205020404" pitchFamily="49" charset="0"/>
              </a:rPr>
              <a:t>These writes usually don’t happen immediately</a:t>
            </a:r>
          </a:p>
          <a:p>
            <a:pPr lvl="1"/>
            <a:r>
              <a:rPr lang="en-US" altLang="ko-KR" dirty="0" smtClean="0">
                <a:cs typeface="Courier New" panose="02070309020205020404" pitchFamily="49" charset="0"/>
              </a:rPr>
              <a:t>dirty </a:t>
            </a:r>
            <a:r>
              <a:rPr lang="en-US" altLang="ko-KR" dirty="0" err="1" smtClean="0">
                <a:cs typeface="Courier New" panose="02070309020205020404" pitchFamily="49" charset="0"/>
              </a:rPr>
              <a:t>inode</a:t>
            </a:r>
            <a:r>
              <a:rPr lang="en-US" altLang="ko-KR" dirty="0" smtClean="0">
                <a:cs typeface="Courier New" panose="02070309020205020404" pitchFamily="49" charset="0"/>
              </a:rPr>
              <a:t>, bitmap, and new data will sit in main memory</a:t>
            </a:r>
          </a:p>
          <a:p>
            <a:pPr lvl="1"/>
            <a:r>
              <a:rPr lang="en-US" altLang="ko-KR" b="1" dirty="0" smtClean="0">
                <a:cs typeface="Courier New" panose="02070309020205020404" pitchFamily="49" charset="0"/>
              </a:rPr>
              <a:t>page cache </a:t>
            </a:r>
            <a:r>
              <a:rPr lang="en-US" altLang="ko-KR" dirty="0" smtClean="0">
                <a:cs typeface="Courier New" panose="02070309020205020404" pitchFamily="49" charset="0"/>
              </a:rPr>
              <a:t>or </a:t>
            </a:r>
            <a:r>
              <a:rPr lang="en-US" altLang="ko-KR" b="1" dirty="0" smtClean="0">
                <a:cs typeface="Courier New" panose="02070309020205020404" pitchFamily="49" charset="0"/>
              </a:rPr>
              <a:t>buffer cache</a:t>
            </a:r>
          </a:p>
          <a:p>
            <a:r>
              <a:rPr lang="en-US" altLang="ko-KR" dirty="0" smtClean="0">
                <a:cs typeface="Courier New" panose="02070309020205020404" pitchFamily="49" charset="0"/>
              </a:rPr>
              <a:t>If a crash happens after one or two of these write have taken place, but not all three, the file system could be left in a funny state</a:t>
            </a: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94018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Crash Scenario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Imagine only a single write succeeds; there are thus three possible outcomes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Just the data block(Db) is written to disk</a:t>
            </a:r>
          </a:p>
          <a:p>
            <a:pPr lvl="2"/>
            <a:r>
              <a:rPr lang="en-US" altLang="ko-KR" dirty="0" smtClean="0"/>
              <a:t>The data is on disk, but there is no </a:t>
            </a:r>
            <a:r>
              <a:rPr lang="en-US" altLang="ko-KR" dirty="0" err="1" smtClean="0"/>
              <a:t>inode</a:t>
            </a:r>
            <a:endParaRPr lang="en-US" altLang="ko-KR" dirty="0"/>
          </a:p>
          <a:p>
            <a:pPr lvl="2"/>
            <a:r>
              <a:rPr lang="en-US" altLang="ko-KR" dirty="0" smtClean="0"/>
              <a:t>Thus, it is as if the write never occurred</a:t>
            </a:r>
          </a:p>
          <a:p>
            <a:pPr lvl="2"/>
            <a:r>
              <a:rPr lang="en-US" altLang="ko-KR" dirty="0" smtClean="0"/>
              <a:t>This case is not a problem at all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Just the updated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(I[v2]) is written to disk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points to the disk address (5, Db)</a:t>
            </a:r>
          </a:p>
          <a:p>
            <a:pPr lvl="2"/>
            <a:r>
              <a:rPr lang="en-US" altLang="ko-KR" dirty="0" smtClean="0"/>
              <a:t>But, the Db has not yet been written there</a:t>
            </a:r>
          </a:p>
          <a:p>
            <a:pPr lvl="2"/>
            <a:r>
              <a:rPr lang="en-US" altLang="ko-KR" dirty="0" smtClean="0"/>
              <a:t>We will read </a:t>
            </a:r>
            <a:r>
              <a:rPr lang="en-US" altLang="ko-KR" b="1" dirty="0" smtClean="0"/>
              <a:t>garbage</a:t>
            </a:r>
            <a:r>
              <a:rPr lang="en-US" altLang="ko-KR" dirty="0" smtClean="0"/>
              <a:t> data(old contents of address 5) from the disk</a:t>
            </a:r>
          </a:p>
          <a:p>
            <a:pPr lvl="2"/>
            <a:r>
              <a:rPr lang="en-US" altLang="ko-KR" b="1" dirty="0" smtClean="0"/>
              <a:t>Problem : file-system inconsistency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7819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Crash Scenario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Imagine only a single write succeeds; there are thus three possible outcomes (Cont.)</a:t>
            </a:r>
          </a:p>
          <a:p>
            <a:pPr marL="800100" lvl="1" indent="-342900">
              <a:buFont typeface="+mj-lt"/>
              <a:buAutoNum type="arabicPeriod" startAt="3"/>
            </a:pPr>
            <a:r>
              <a:rPr lang="en-US" altLang="ko-KR" dirty="0" smtClean="0"/>
              <a:t>Just the updated bitmap (B[v2]) is written to disk</a:t>
            </a:r>
          </a:p>
          <a:p>
            <a:pPr lvl="2"/>
            <a:r>
              <a:rPr lang="en-US" altLang="ko-KR" dirty="0" smtClean="0"/>
              <a:t>The bitmap indicates that block 5 is allocated</a:t>
            </a:r>
          </a:p>
          <a:p>
            <a:pPr lvl="2"/>
            <a:r>
              <a:rPr lang="en-US" altLang="ko-KR" dirty="0" smtClean="0"/>
              <a:t>But there is no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that points to it</a:t>
            </a:r>
          </a:p>
          <a:p>
            <a:pPr lvl="2"/>
            <a:r>
              <a:rPr lang="en-US" altLang="ko-KR" dirty="0" smtClean="0"/>
              <a:t>Thus, the file system is inconsistent again</a:t>
            </a:r>
          </a:p>
          <a:p>
            <a:pPr lvl="2"/>
            <a:r>
              <a:rPr lang="en-US" altLang="ko-KR" b="1" dirty="0" smtClean="0"/>
              <a:t>Problem : space leak, </a:t>
            </a:r>
            <a:r>
              <a:rPr lang="en-US" altLang="ko-KR" dirty="0" smtClean="0"/>
              <a:t>as block 5 would never be used by the file system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114518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103393</TotalTime>
  <Words>3291</Words>
  <Application>Microsoft Office PowerPoint</Application>
  <PresentationFormat>화면 슬라이드 쇼(4:3)</PresentationFormat>
  <Paragraphs>630</Paragraphs>
  <Slides>47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47</vt:i4>
      </vt:variant>
    </vt:vector>
  </HeadingPairs>
  <TitlesOfParts>
    <vt:vector size="57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PowerPoint 프레젠테이션</vt:lpstr>
      <vt:lpstr>Crash Consistency </vt:lpstr>
      <vt:lpstr>A Detailed Example (1)</vt:lpstr>
      <vt:lpstr>A Detailed Example (2)</vt:lpstr>
      <vt:lpstr>A Detailed Example (3)</vt:lpstr>
      <vt:lpstr>A Detailed Example (end)</vt:lpstr>
      <vt:lpstr>Crash Scenario (1)</vt:lpstr>
      <vt:lpstr>Crash Scenario (2)</vt:lpstr>
      <vt:lpstr>Crash Scenario (3)</vt:lpstr>
      <vt:lpstr>Crash Scenario (end)</vt:lpstr>
      <vt:lpstr>The Crash Consistency Problem</vt:lpstr>
      <vt:lpstr>PowerPoint 프레젠테이션</vt:lpstr>
      <vt:lpstr>The File System Checker (1)</vt:lpstr>
      <vt:lpstr>The File System Checker (2)</vt:lpstr>
      <vt:lpstr>The File System Checker (3)</vt:lpstr>
      <vt:lpstr>The File System Checker (4)</vt:lpstr>
      <vt:lpstr>The File System Checker (5)</vt:lpstr>
      <vt:lpstr>The File System Checker (6)</vt:lpstr>
      <vt:lpstr>The File System Checker (end)</vt:lpstr>
      <vt:lpstr>PowerPoint 프레젠테이션</vt:lpstr>
      <vt:lpstr>Journaling (1)</vt:lpstr>
      <vt:lpstr>Journaling (Cont.)</vt:lpstr>
      <vt:lpstr>Data Journaling (1)</vt:lpstr>
      <vt:lpstr>Data Journaling (2)</vt:lpstr>
      <vt:lpstr>Data Journaling (3)</vt:lpstr>
      <vt:lpstr>Data Journaling (4)</vt:lpstr>
      <vt:lpstr>Data Journaling (5)</vt:lpstr>
      <vt:lpstr>Data Journaling (6)</vt:lpstr>
      <vt:lpstr>Data Journaling (7)</vt:lpstr>
      <vt:lpstr>Data Journaling (8)</vt:lpstr>
      <vt:lpstr>Data Journaling (end)</vt:lpstr>
      <vt:lpstr>Batching Log Updates</vt:lpstr>
      <vt:lpstr>Making The log Finite (1)</vt:lpstr>
      <vt:lpstr>Making The log Finite (2)</vt:lpstr>
      <vt:lpstr>Making The log Finite (3)</vt:lpstr>
      <vt:lpstr>Making The log Finite (end)</vt:lpstr>
      <vt:lpstr>Metadata Journaling (1)</vt:lpstr>
      <vt:lpstr>Metadata Journaling (2)</vt:lpstr>
      <vt:lpstr>Metadata Journaling (3)</vt:lpstr>
      <vt:lpstr>Metadata Journaling (end)</vt:lpstr>
      <vt:lpstr>Tricky case: Block Reuse (1)</vt:lpstr>
      <vt:lpstr>Tricky case: Block Reuse (2)</vt:lpstr>
      <vt:lpstr>Tricky case: Block Reuse (2)</vt:lpstr>
      <vt:lpstr>Data Journaling Timeline</vt:lpstr>
      <vt:lpstr>Metadata Journaling Timeline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4054</cp:revision>
  <cp:lastPrinted>2015-03-03T01:48:46Z</cp:lastPrinted>
  <dcterms:created xsi:type="dcterms:W3CDTF">2011-05-01T06:09:10Z</dcterms:created>
  <dcterms:modified xsi:type="dcterms:W3CDTF">2016-03-07T09:11:20Z</dcterms:modified>
</cp:coreProperties>
</file>