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19"/>
  </p:notesMasterIdLst>
  <p:sldIdLst>
    <p:sldId id="2533" r:id="rId2"/>
    <p:sldId id="2534" r:id="rId3"/>
    <p:sldId id="2693" r:id="rId4"/>
    <p:sldId id="2694" r:id="rId5"/>
    <p:sldId id="2882" r:id="rId6"/>
    <p:sldId id="2877" r:id="rId7"/>
    <p:sldId id="2538" r:id="rId8"/>
    <p:sldId id="2695" r:id="rId9"/>
    <p:sldId id="2878" r:id="rId10"/>
    <p:sldId id="2696" r:id="rId11"/>
    <p:sldId id="2699" r:id="rId12"/>
    <p:sldId id="2700" r:id="rId13"/>
    <p:sldId id="2881" r:id="rId14"/>
    <p:sldId id="2701" r:id="rId15"/>
    <p:sldId id="2879" r:id="rId16"/>
    <p:sldId id="2880" r:id="rId17"/>
    <p:sldId id="2876" r:id="rId18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61" autoAdjust="0"/>
    <p:restoredTop sz="96408" autoAdjust="0"/>
  </p:normalViewPr>
  <p:slideViewPr>
    <p:cSldViewPr>
      <p:cViewPr varScale="1">
        <p:scale>
          <a:sx n="112" d="100"/>
          <a:sy n="112" d="100"/>
        </p:scale>
        <p:origin x="12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115" d="100"/>
          <a:sy n="115" d="100"/>
        </p:scale>
        <p:origin x="5178" y="120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2016-03-07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1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4400" b="1" kern="1200" dirty="0">
                <a:solidFill>
                  <a:schemeClr val="tx2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  <a:cs typeface="Adobe Arabic" pitchFamily="18" charset="-78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026585" y="3789040"/>
            <a:ext cx="700309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20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Hanyang</a:t>
            </a:r>
            <a:r>
              <a:rPr kumimoji="1" lang="en-US" altLang="ko-KR" sz="20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 University</a:t>
            </a:r>
          </a:p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Embedded Software Systems Lab.</a:t>
            </a:r>
          </a:p>
        </p:txBody>
      </p:sp>
      <p:pic>
        <p:nvPicPr>
          <p:cNvPr id="26" name="그림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336" y="4608512"/>
            <a:ext cx="1268760" cy="1268760"/>
          </a:xfrm>
          <a:prstGeom prst="rect">
            <a:avLst/>
          </a:prstGeom>
        </p:spPr>
      </p:pic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 userDrawn="1"/>
        </p:nvSpPr>
        <p:spPr>
          <a:xfrm>
            <a:off x="3851920" y="6042774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Youjip</a:t>
            </a:r>
            <a:r>
              <a:rPr kumimoji="1" lang="en-US" altLang="ko-KR" sz="1600" b="1" baseline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Won</a:t>
            </a:r>
            <a:endParaRPr kumimoji="1" lang="en-US" altLang="ko-KR" sz="1600" b="1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</a:defRPr>
            </a:lvl1pPr>
            <a:lvl2pPr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</a:defRPr>
            </a:lvl2pPr>
            <a:lvl3pPr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</a:defRPr>
            </a:lvl3pPr>
            <a:lvl4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4pPr>
            <a:lvl5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764DC220-856B-4C6C-A07F-0C2B2CC95C85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dirty="0" err="1" smtClean="0">
                <a:solidFill>
                  <a:prstClr val="black"/>
                </a:solidFill>
              </a:rPr>
              <a:t>Youjip</a:t>
            </a:r>
            <a:r>
              <a:rPr kumimoji="1" lang="en-US" altLang="ko-KR" dirty="0" smtClean="0">
                <a:solidFill>
                  <a:prstClr val="black"/>
                </a:solidFill>
              </a:rPr>
              <a:t>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  <p:pic>
        <p:nvPicPr>
          <p:cNvPr id="8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676F892B-014B-410F-8A47-CC14FEB83826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dirty="0" err="1" smtClean="0">
                <a:solidFill>
                  <a:prstClr val="black"/>
                </a:solidFill>
              </a:rPr>
              <a:t>Youjip</a:t>
            </a:r>
            <a:r>
              <a:rPr kumimoji="1" lang="en-US" altLang="ko-KR" dirty="0" smtClean="0">
                <a:solidFill>
                  <a:prstClr val="black"/>
                </a:solidFill>
              </a:rPr>
              <a:t>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  <p:pic>
        <p:nvPicPr>
          <p:cNvPr id="16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611"/>
            <a:ext cx="9144000" cy="706619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4313" y="6562725"/>
            <a:ext cx="1285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BD8453-7B88-4217-BA7B-2CBC395807F6}" type="datetime1">
              <a:rPr kumimoji="1"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00938" y="6562725"/>
            <a:ext cx="10715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A0C360-F875-469D-A977-82806D0D3C5E}" type="slidenum">
              <a:rPr kumimoji="1" lang="en-US" altLang="ko-KR">
                <a:solidFill>
                  <a:srgbClr val="1F497D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59550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1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dirty="0" err="1" smtClean="0">
                <a:solidFill>
                  <a:prstClr val="black"/>
                </a:solidFill>
              </a:rPr>
              <a:t>Youjip</a:t>
            </a:r>
            <a:r>
              <a:rPr kumimoji="1" lang="en-US" altLang="ko-KR" dirty="0" smtClean="0">
                <a:solidFill>
                  <a:prstClr val="black"/>
                </a:solidFill>
              </a:rPr>
              <a:t>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transition>
    <p:zoom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맑은 고딕" pitchFamily="50" charset="-127"/>
          <a:ea typeface="맑은 고딕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맑은 고딕" pitchFamily="50" charset="-127"/>
          <a:ea typeface="맑은 고딕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텍스트 개체 틀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43. Log-structured File Systems</a:t>
            </a:r>
          </a:p>
          <a:p>
            <a:pPr lvl="0"/>
            <a:r>
              <a:rPr lang="en-US" altLang="ko-KR" sz="1600" dirty="0">
                <a:solidFill>
                  <a:srgbClr val="1F497D">
                    <a:lumMod val="50000"/>
                  </a:srgbClr>
                </a:solidFill>
              </a:rPr>
              <a:t>Operating System: Three Easy </a:t>
            </a:r>
            <a:r>
              <a:rPr lang="en-US" altLang="ko-KR" sz="1600" dirty="0" smtClean="0">
                <a:solidFill>
                  <a:srgbClr val="1F497D">
                    <a:lumMod val="50000"/>
                  </a:srgbClr>
                </a:solidFill>
              </a:rPr>
              <a:t>Pieces</a:t>
            </a:r>
            <a:endParaRPr lang="ko-KR" altLang="en-US" sz="16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</a:t>
            </a:fld>
            <a:r>
              <a:rPr lang="en-US" altLang="ko-KR" dirty="0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87247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What About Directories?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Directory structure of LFS is basically identical to classic UNIX file systems.</a:t>
            </a:r>
          </a:p>
          <a:p>
            <a:pPr lvl="1"/>
            <a:r>
              <a:rPr lang="en-US" altLang="ko-KR" dirty="0" smtClean="0"/>
              <a:t>Directory is a file which data blocks consist of directory information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23" name="표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147136"/>
              </p:ext>
            </p:extLst>
          </p:nvPr>
        </p:nvGraphicFramePr>
        <p:xfrm>
          <a:off x="1230898" y="3501008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737466"/>
                <a:gridCol w="737467"/>
                <a:gridCol w="737466"/>
                <a:gridCol w="768086"/>
                <a:gridCol w="768085"/>
                <a:gridCol w="768085"/>
                <a:gridCol w="768086"/>
                <a:gridCol w="768085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D[</a:t>
                      </a:r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dir</a:t>
                      </a: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</a:t>
                      </a:r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dir</a:t>
                      </a: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imap</a:t>
                      </a:r>
                      <a:endParaRPr lang="en-US" altLang="ko-KR" sz="1400" b="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직사각형 23"/>
          <p:cNvSpPr/>
          <p:nvPr/>
        </p:nvSpPr>
        <p:spPr>
          <a:xfrm>
            <a:off x="2511012" y="4475227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A1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3231092" y="4475227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A2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790932" y="4475227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8" name="직선 연결선 37"/>
          <p:cNvCxnSpPr/>
          <p:nvPr/>
        </p:nvCxnSpPr>
        <p:spPr>
          <a:xfrm flipH="1" flipV="1">
            <a:off x="5479370" y="2902128"/>
            <a:ext cx="1" cy="60995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flipH="1" flipV="1">
            <a:off x="1950540" y="3226582"/>
            <a:ext cx="1008517" cy="268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>
            <a:off x="1950540" y="3240764"/>
            <a:ext cx="0" cy="24857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flipV="1">
            <a:off x="2963183" y="3232333"/>
            <a:ext cx="0" cy="25125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 flipV="1">
            <a:off x="2698820" y="2891051"/>
            <a:ext cx="0" cy="608618"/>
          </a:xfrm>
          <a:prstGeom prst="line">
            <a:avLst/>
          </a:prstGeom>
          <a:ln w="19050">
            <a:solidFill>
              <a:schemeClr val="tx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직사각형 42"/>
          <p:cNvSpPr/>
          <p:nvPr/>
        </p:nvSpPr>
        <p:spPr>
          <a:xfrm>
            <a:off x="2670941" y="3499668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4843751" y="3467115"/>
            <a:ext cx="9236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map[k]:A1</a:t>
            </a:r>
          </a:p>
          <a:p>
            <a:pPr algn="ctr"/>
            <a:r>
              <a:rPr lang="en-US" altLang="ko-KR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map[</a:t>
            </a:r>
            <a:r>
              <a:rPr lang="en-US" altLang="ko-KR" sz="11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dir</a:t>
            </a:r>
            <a:r>
              <a:rPr lang="en-US" altLang="ko-KR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]:</a:t>
            </a:r>
            <a:r>
              <a:rPr lang="en-US" altLang="ko-KR" sz="11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A3</a:t>
            </a:r>
            <a:endParaRPr lang="en-US" altLang="ko-KR" sz="11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3475296" y="3478148"/>
            <a:ext cx="6238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foo,k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4120450" y="3467115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A2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3951172" y="4475227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A3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48" name="직선 연결선 47"/>
          <p:cNvCxnSpPr/>
          <p:nvPr/>
        </p:nvCxnSpPr>
        <p:spPr>
          <a:xfrm flipH="1" flipV="1">
            <a:off x="5479369" y="2902128"/>
            <a:ext cx="1" cy="60995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 flipH="1">
            <a:off x="2698820" y="2891051"/>
            <a:ext cx="2780552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 flipV="1">
            <a:off x="4153873" y="3170138"/>
            <a:ext cx="0" cy="340608"/>
          </a:xfrm>
          <a:prstGeom prst="line">
            <a:avLst/>
          </a:prstGeom>
          <a:ln w="19050">
            <a:solidFill>
              <a:schemeClr val="tx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 flipH="1" flipV="1">
            <a:off x="5263345" y="3170138"/>
            <a:ext cx="2758" cy="32953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 flipH="1">
            <a:off x="4153873" y="3170138"/>
            <a:ext cx="111223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 flipH="1">
            <a:off x="3425644" y="3251091"/>
            <a:ext cx="972386" cy="268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3425644" y="3253771"/>
            <a:ext cx="0" cy="24857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 flipV="1">
            <a:off x="4398030" y="3251091"/>
            <a:ext cx="0" cy="25125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115592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Garbage </a:t>
            </a:r>
            <a:r>
              <a:rPr lang="en-US" altLang="ko-KR" dirty="0" smtClean="0"/>
              <a:t>Collection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LFS keeps writing newer version of </a:t>
            </a:r>
            <a:r>
              <a:rPr lang="en-US" altLang="ko-KR" dirty="0" smtClean="0"/>
              <a:t>file to new locations.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Thus, LFS </a:t>
            </a:r>
            <a:r>
              <a:rPr lang="en-US" altLang="ko-KR" dirty="0"/>
              <a:t>leaves the older versions of file structures all over the disk, call as garbage.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795937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Examples: Garbage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For a file with a singe data block</a:t>
            </a:r>
          </a:p>
          <a:p>
            <a:pPr lvl="1"/>
            <a:r>
              <a:rPr lang="en-US" altLang="ko-KR" dirty="0" smtClean="0"/>
              <a:t>Overwrite </a:t>
            </a:r>
            <a:r>
              <a:rPr lang="en-US" altLang="ko-KR" dirty="0"/>
              <a:t>the data </a:t>
            </a:r>
            <a:r>
              <a:rPr lang="en-US" altLang="ko-KR" dirty="0" smtClean="0"/>
              <a:t>block: both old data block and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become garbage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Append </a:t>
            </a:r>
            <a:r>
              <a:rPr lang="en-US" altLang="ko-KR" dirty="0"/>
              <a:t>a block to that original file k</a:t>
            </a:r>
            <a:r>
              <a:rPr lang="en-US" altLang="ko-KR" dirty="0" smtClean="0"/>
              <a:t>: old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becomes garbage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913349"/>
              </p:ext>
            </p:extLst>
          </p:nvPr>
        </p:nvGraphicFramePr>
        <p:xfrm>
          <a:off x="1403648" y="2313149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737466"/>
                <a:gridCol w="737467"/>
                <a:gridCol w="1505552"/>
                <a:gridCol w="768085"/>
                <a:gridCol w="768085"/>
                <a:gridCol w="768086"/>
                <a:gridCol w="768085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D0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D0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2183307" y="3287368"/>
            <a:ext cx="14035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(both garbage)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963682" y="328736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 flipH="1">
            <a:off x="2111789" y="2044474"/>
            <a:ext cx="1092059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2117539" y="2038723"/>
            <a:ext cx="0" cy="2627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3203848" y="2038723"/>
            <a:ext cx="0" cy="25700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2843691" y="2311809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5840893" y="2295731"/>
            <a:ext cx="846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A4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 flipH="1">
            <a:off x="5081807" y="2057950"/>
            <a:ext cx="1092059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087557" y="2052199"/>
            <a:ext cx="0" cy="2627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flipV="1">
            <a:off x="6173866" y="2052199"/>
            <a:ext cx="0" cy="25700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692732"/>
              </p:ext>
            </p:extLst>
          </p:nvPr>
        </p:nvGraphicFramePr>
        <p:xfrm>
          <a:off x="1403648" y="4853111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737466"/>
                <a:gridCol w="737467"/>
                <a:gridCol w="1505552"/>
                <a:gridCol w="768085"/>
                <a:gridCol w="768085"/>
                <a:gridCol w="768086"/>
                <a:gridCol w="768085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D0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D1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직사각형 17"/>
          <p:cNvSpPr/>
          <p:nvPr/>
        </p:nvSpPr>
        <p:spPr>
          <a:xfrm>
            <a:off x="2717490" y="5827330"/>
            <a:ext cx="9595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(garbage)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886220" y="3348343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A4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963682" y="5827330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 flipH="1">
            <a:off x="2111789" y="4584436"/>
            <a:ext cx="1092059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>
            <a:off x="2117539" y="4578685"/>
            <a:ext cx="0" cy="2627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flipV="1">
            <a:off x="3203848" y="4578685"/>
            <a:ext cx="0" cy="25700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직사각형 23"/>
          <p:cNvSpPr/>
          <p:nvPr/>
        </p:nvSpPr>
        <p:spPr>
          <a:xfrm>
            <a:off x="2843691" y="4851771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5840893" y="4835693"/>
            <a:ext cx="8467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</a:p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[1]:</a:t>
            </a:r>
            <a:r>
              <a:rPr lang="en-US" altLang="ko-KR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A4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 algn="ctr"/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 flipH="1">
            <a:off x="5081807" y="4597912"/>
            <a:ext cx="1092059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5087557" y="4592161"/>
            <a:ext cx="0" cy="26275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flipV="1">
            <a:off x="6173866" y="4592161"/>
            <a:ext cx="0" cy="257009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직사각형 28"/>
          <p:cNvSpPr/>
          <p:nvPr/>
        </p:nvSpPr>
        <p:spPr>
          <a:xfrm>
            <a:off x="4886220" y="5888305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A4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 flipH="1">
            <a:off x="2118023" y="4376137"/>
            <a:ext cx="3894138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2118023" y="4376137"/>
            <a:ext cx="0" cy="262759"/>
          </a:xfrm>
          <a:prstGeom prst="line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flipV="1">
            <a:off x="6012160" y="4376137"/>
            <a:ext cx="0" cy="47878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579190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Handling older versions of </a:t>
            </a:r>
            <a:r>
              <a:rPr lang="en-US" altLang="ko-KR" dirty="0" err="1" smtClean="0"/>
              <a:t>inodes</a:t>
            </a:r>
            <a:r>
              <a:rPr lang="en-US" altLang="ko-KR" dirty="0"/>
              <a:t> </a:t>
            </a:r>
            <a:r>
              <a:rPr lang="en-US" altLang="ko-KR" dirty="0" smtClean="0"/>
              <a:t>and data blocks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One possibility: </a:t>
            </a:r>
            <a:r>
              <a:rPr lang="en-US" altLang="ko-KR" b="1" dirty="0" smtClean="0"/>
              <a:t>Versioning file system</a:t>
            </a:r>
          </a:p>
          <a:p>
            <a:pPr lvl="1"/>
            <a:r>
              <a:rPr lang="en-US" altLang="ko-KR" dirty="0" smtClean="0"/>
              <a:t>keep the older versions around</a:t>
            </a:r>
          </a:p>
          <a:p>
            <a:pPr lvl="1"/>
            <a:r>
              <a:rPr lang="en-US" altLang="ko-KR" dirty="0" smtClean="0"/>
              <a:t>Users can restore old file versions</a:t>
            </a:r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LFS approach: </a:t>
            </a:r>
            <a:r>
              <a:rPr lang="en-US" altLang="ko-KR" b="1" dirty="0" smtClean="0"/>
              <a:t>Garbage Collection</a:t>
            </a:r>
          </a:p>
          <a:p>
            <a:pPr lvl="1"/>
            <a:r>
              <a:rPr lang="en-US" altLang="ko-KR" dirty="0"/>
              <a:t>K</a:t>
            </a:r>
            <a:r>
              <a:rPr lang="en-US" altLang="ko-KR" dirty="0" smtClean="0"/>
              <a:t>eep only the latest live version and periodically clean </a:t>
            </a:r>
            <a:r>
              <a:rPr lang="en-US" altLang="ko-KR" dirty="0"/>
              <a:t>old dead </a:t>
            </a:r>
            <a:r>
              <a:rPr lang="en-US" altLang="ko-KR" dirty="0" smtClean="0"/>
              <a:t>versions</a:t>
            </a:r>
            <a:endParaRPr lang="en-US" altLang="ko-KR" b="1" dirty="0" smtClean="0">
              <a:sym typeface="Wingdings" panose="05000000000000000000" pitchFamily="2" charset="2"/>
            </a:endParaRPr>
          </a:p>
          <a:p>
            <a:pPr lvl="1"/>
            <a:r>
              <a:rPr lang="en-US" altLang="ko-KR" dirty="0" smtClean="0"/>
              <a:t>Segment-by-segment basis</a:t>
            </a:r>
          </a:p>
          <a:p>
            <a:pPr lvl="2"/>
            <a:r>
              <a:rPr lang="en-US" altLang="ko-KR" dirty="0" smtClean="0"/>
              <a:t>Block-by-block basis cleaner eventually make free holes in random location </a:t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Writes can not be sequential anymore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024370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Determining Block </a:t>
            </a:r>
            <a:r>
              <a:rPr lang="en-US" altLang="ko-KR" dirty="0" err="1"/>
              <a:t>Liveness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Segment summary block (SS)</a:t>
            </a:r>
          </a:p>
          <a:p>
            <a:pPr lvl="1"/>
            <a:r>
              <a:rPr lang="en-US" altLang="ko-KR" dirty="0" smtClean="0"/>
              <a:t>Located in each segment</a:t>
            </a:r>
          </a:p>
          <a:p>
            <a:pPr lvl="1"/>
            <a:r>
              <a:rPr lang="en-US" altLang="ko-KR" dirty="0" err="1" smtClean="0"/>
              <a:t>Inode</a:t>
            </a:r>
            <a:r>
              <a:rPr lang="en-US" altLang="ko-KR" dirty="0" smtClean="0"/>
              <a:t> number and offset for each data block are recorded</a:t>
            </a:r>
          </a:p>
          <a:p>
            <a:r>
              <a:rPr lang="en-US" altLang="ko-KR" dirty="0" smtClean="0"/>
              <a:t>Determining Liveness</a:t>
            </a:r>
          </a:p>
          <a:p>
            <a:pPr lvl="1"/>
            <a:r>
              <a:rPr lang="en-US" altLang="ko-KR" dirty="0" smtClean="0"/>
              <a:t>The block is live if the latest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indicates the block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b="1" dirty="0" smtClean="0"/>
          </a:p>
          <a:p>
            <a:pPr lvl="1"/>
            <a:r>
              <a:rPr lang="en-US" altLang="ko-KR" b="1" dirty="0" smtClean="0"/>
              <a:t>Version number</a:t>
            </a:r>
            <a:r>
              <a:rPr lang="en-US" altLang="ko-KR" dirty="0" smtClean="0"/>
              <a:t> can be used for efficient liveness determining</a:t>
            </a:r>
          </a:p>
          <a:p>
            <a:pPr lvl="1"/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33" name="표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228915"/>
              </p:ext>
            </p:extLst>
          </p:nvPr>
        </p:nvGraphicFramePr>
        <p:xfrm>
          <a:off x="1175078" y="4049990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737466"/>
                <a:gridCol w="737467"/>
                <a:gridCol w="737466"/>
                <a:gridCol w="768086"/>
                <a:gridCol w="768085"/>
                <a:gridCol w="768085"/>
                <a:gridCol w="768086"/>
                <a:gridCol w="768085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A0:</a:t>
                      </a:r>
                    </a:p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(K,0)</a:t>
                      </a:r>
                    </a:p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SS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imap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4" name="직사각형 33"/>
          <p:cNvSpPr/>
          <p:nvPr/>
        </p:nvSpPr>
        <p:spPr>
          <a:xfrm>
            <a:off x="2471222" y="5024209"/>
            <a:ext cx="3706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A1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1751142" y="5024209"/>
            <a:ext cx="3706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 flipH="1" flipV="1">
            <a:off x="1895158" y="3795797"/>
            <a:ext cx="1008517" cy="268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>
            <a:off x="1895158" y="3789746"/>
            <a:ext cx="0" cy="24857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 flipV="1">
            <a:off x="2903675" y="3798477"/>
            <a:ext cx="0" cy="25125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직사각형 38"/>
          <p:cNvSpPr/>
          <p:nvPr/>
        </p:nvSpPr>
        <p:spPr>
          <a:xfrm>
            <a:off x="3324655" y="4016097"/>
            <a:ext cx="82586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1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map[k]:A1</a:t>
            </a:r>
            <a:endParaRPr lang="en-US" altLang="ko-KR" sz="11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2615121" y="4016097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41" name="직선 연결선 40"/>
          <p:cNvCxnSpPr/>
          <p:nvPr/>
        </p:nvCxnSpPr>
        <p:spPr>
          <a:xfrm flipH="1" flipV="1">
            <a:off x="3749643" y="3591323"/>
            <a:ext cx="2922" cy="458411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 flipH="1">
            <a:off x="2640334" y="3584049"/>
            <a:ext cx="111223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2640334" y="3584049"/>
            <a:ext cx="0" cy="454273"/>
          </a:xfrm>
          <a:prstGeom prst="line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015175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Which Blocks to Clean, and When?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When to clean</a:t>
            </a:r>
          </a:p>
          <a:p>
            <a:pPr lvl="1"/>
            <a:r>
              <a:rPr lang="en-US" altLang="ko-KR" dirty="0" smtClean="0"/>
              <a:t>Periodically</a:t>
            </a:r>
          </a:p>
          <a:p>
            <a:pPr lvl="1"/>
            <a:r>
              <a:rPr lang="en-US" altLang="ko-KR" dirty="0" smtClean="0"/>
              <a:t>During idle time</a:t>
            </a:r>
          </a:p>
          <a:p>
            <a:pPr lvl="1"/>
            <a:r>
              <a:rPr lang="en-US" altLang="ko-KR" dirty="0" smtClean="0"/>
              <a:t>When the disk is full</a:t>
            </a:r>
          </a:p>
          <a:p>
            <a:r>
              <a:rPr lang="en-US" altLang="ko-KR" dirty="0" smtClean="0"/>
              <a:t>Which blocks to clean</a:t>
            </a:r>
          </a:p>
          <a:p>
            <a:pPr lvl="1"/>
            <a:r>
              <a:rPr lang="en-US" altLang="ko-KR" dirty="0" smtClean="0"/>
              <a:t>Segregate hot/cold segments</a:t>
            </a:r>
          </a:p>
          <a:p>
            <a:pPr lvl="2"/>
            <a:r>
              <a:rPr lang="en-US" altLang="ko-KR" dirty="0" smtClean="0"/>
              <a:t>Hot segment: </a:t>
            </a:r>
            <a:r>
              <a:rPr lang="en-US" altLang="ko-KR" dirty="0"/>
              <a:t>f</a:t>
            </a:r>
            <a:r>
              <a:rPr lang="en-US" altLang="ko-KR" dirty="0" smtClean="0"/>
              <a:t>requently over-written</a:t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more </a:t>
            </a:r>
            <a:r>
              <a:rPr lang="en-US" altLang="ko-KR" dirty="0" smtClean="0"/>
              <a:t>blocks </a:t>
            </a:r>
            <a:r>
              <a:rPr lang="en-US" altLang="ko-KR" dirty="0"/>
              <a:t>are getting </a:t>
            </a:r>
            <a:r>
              <a:rPr lang="en-US" altLang="ko-KR" dirty="0" smtClean="0"/>
              <a:t>over-written if we wait a long time before cleaning</a:t>
            </a:r>
          </a:p>
          <a:p>
            <a:pPr lvl="2"/>
            <a:r>
              <a:rPr lang="en-US" altLang="ko-KR" dirty="0" smtClean="0"/>
              <a:t>Cold segment: relatively stable</a:t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May have a few dead blocks, but the other blocks are stable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Clean cold segment sooner and hot segment later</a:t>
            </a:r>
          </a:p>
          <a:p>
            <a:pPr lvl="1"/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25424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Crash Recovery and the Log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Log organization in LFS</a:t>
            </a:r>
          </a:p>
          <a:p>
            <a:pPr lvl="1"/>
            <a:r>
              <a:rPr lang="en-US" altLang="ko-KR" dirty="0" smtClean="0"/>
              <a:t>CR </a:t>
            </a:r>
            <a:r>
              <a:rPr lang="en-US" altLang="ko-KR" dirty="0"/>
              <a:t>points to a head and tail segment</a:t>
            </a:r>
          </a:p>
          <a:p>
            <a:pPr lvl="1"/>
            <a:r>
              <a:rPr lang="en-US" altLang="ko-KR" dirty="0"/>
              <a:t>Each segment points to next segment</a:t>
            </a:r>
          </a:p>
          <a:p>
            <a:r>
              <a:rPr lang="en-US" altLang="ko-KR" dirty="0" smtClean="0"/>
              <a:t>LFS can easily recover by simply reading </a:t>
            </a:r>
            <a:r>
              <a:rPr lang="en-US" altLang="ko-KR" dirty="0"/>
              <a:t>latest valid </a:t>
            </a:r>
            <a:r>
              <a:rPr lang="en-US" altLang="ko-KR" dirty="0" smtClean="0"/>
              <a:t>CR</a:t>
            </a:r>
          </a:p>
          <a:p>
            <a:pPr lvl="1"/>
            <a:r>
              <a:rPr lang="en-US" altLang="ko-KR" dirty="0" smtClean="0"/>
              <a:t>The latest consistent snapshot may be quite old</a:t>
            </a:r>
          </a:p>
          <a:p>
            <a:r>
              <a:rPr lang="en-US" altLang="ko-KR" dirty="0" smtClean="0"/>
              <a:t>To ensuring atomicity of CR update</a:t>
            </a:r>
          </a:p>
          <a:p>
            <a:pPr lvl="1"/>
            <a:r>
              <a:rPr lang="en-US" altLang="ko-KR" dirty="0" smtClean="0"/>
              <a:t>Keep two CRs</a:t>
            </a:r>
          </a:p>
          <a:p>
            <a:pPr lvl="1"/>
            <a:r>
              <a:rPr lang="en-US" altLang="ko-KR" dirty="0" smtClean="0"/>
              <a:t>CR update protocol: timestamp </a:t>
            </a:r>
            <a:r>
              <a:rPr lang="en-US" altLang="ko-KR" dirty="0" smtClean="0">
                <a:sym typeface="Wingdings" panose="05000000000000000000" pitchFamily="2" charset="2"/>
              </a:rPr>
              <a:t></a:t>
            </a:r>
            <a:r>
              <a:rPr lang="en-US" altLang="ko-KR" dirty="0" smtClean="0"/>
              <a:t> CR </a:t>
            </a:r>
            <a:r>
              <a:rPr lang="en-US" altLang="ko-KR" dirty="0" smtClean="0">
                <a:sym typeface="Wingdings" panose="05000000000000000000" pitchFamily="2" charset="2"/>
              </a:rPr>
              <a:t></a:t>
            </a:r>
            <a:r>
              <a:rPr lang="en-US" altLang="ko-KR" dirty="0" smtClean="0"/>
              <a:t> timestamp</a:t>
            </a:r>
          </a:p>
          <a:p>
            <a:r>
              <a:rPr lang="en-US" altLang="ko-KR" dirty="0" smtClean="0"/>
              <a:t>Roll forward</a:t>
            </a:r>
          </a:p>
          <a:p>
            <a:pPr lvl="1"/>
            <a:r>
              <a:rPr lang="en-US" altLang="ko-KR" dirty="0" smtClean="0"/>
              <a:t>Start from end of the log (pointed by the </a:t>
            </a:r>
            <a:r>
              <a:rPr lang="en-US" altLang="ko-KR" dirty="0" err="1" smtClean="0"/>
              <a:t>lastest</a:t>
            </a:r>
            <a:r>
              <a:rPr lang="en-US" altLang="ko-KR" dirty="0" smtClean="0"/>
              <a:t> CR)</a:t>
            </a:r>
          </a:p>
          <a:p>
            <a:pPr lvl="1"/>
            <a:r>
              <a:rPr lang="en-US" altLang="ko-KR" dirty="0" smtClean="0"/>
              <a:t>Read next segments and adopt any valid updates to the file system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89523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2636912"/>
            <a:ext cx="8786812" cy="1368152"/>
          </a:xfrm>
        </p:spPr>
        <p:txBody>
          <a:bodyPr/>
          <a:lstStyle/>
          <a:p>
            <a:r>
              <a:rPr lang="en-US" altLang="ko-KR" sz="1600" dirty="0" smtClean="0"/>
              <a:t>Disclaimer: This lecture slide set was initially developed for Operating System course in Computer Science Dept. at </a:t>
            </a:r>
            <a:r>
              <a:rPr lang="en-US" altLang="ko-KR" sz="1600" dirty="0" err="1" smtClean="0"/>
              <a:t>Hanyang</a:t>
            </a:r>
            <a:r>
              <a:rPr lang="en-US" altLang="ko-KR" sz="1600" dirty="0" smtClean="0"/>
              <a:t> University. This lecture slide set is for </a:t>
            </a:r>
            <a:r>
              <a:rPr lang="en-US" altLang="ko-KR" sz="1600" smtClean="0"/>
              <a:t>OSTEP </a:t>
            </a:r>
            <a:r>
              <a:rPr lang="en-US" altLang="ko-KR" sz="1600" smtClean="0"/>
              <a:t>book </a:t>
            </a:r>
            <a:r>
              <a:rPr lang="en-US" altLang="ko-KR" sz="1600" dirty="0" smtClean="0"/>
              <a:t>written by </a:t>
            </a:r>
            <a:r>
              <a:rPr lang="en-US" altLang="ko-KR" sz="1600" dirty="0" err="1" smtClean="0"/>
              <a:t>Remzi</a:t>
            </a:r>
            <a:r>
              <a:rPr lang="en-US" altLang="ko-KR" sz="1600" dirty="0" smtClean="0"/>
              <a:t> and Andrea at University of Wisconsin.</a:t>
            </a:r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18746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LFS: Log-structured File System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Memory sizes were growing.</a:t>
            </a:r>
          </a:p>
          <a:p>
            <a:r>
              <a:rPr lang="en-US" altLang="ko-KR" dirty="0" smtClean="0"/>
              <a:t>Large gap between random IO and sequential IO performance. </a:t>
            </a:r>
          </a:p>
          <a:p>
            <a:r>
              <a:rPr lang="en-US" altLang="ko-KR" dirty="0" smtClean="0"/>
              <a:t>Existing File System perform poorly on common workloads.</a:t>
            </a:r>
          </a:p>
          <a:p>
            <a:r>
              <a:rPr lang="en-US" altLang="ko-KR" dirty="0" smtClean="0"/>
              <a:t>File System were not RAID-aware.</a:t>
            </a:r>
          </a:p>
          <a:p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326624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Writing to Disk Sequentially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How do we transform all updates to file-system state into a series of sequntial writes to disk?</a:t>
            </a:r>
          </a:p>
          <a:p>
            <a:pPr lvl="1"/>
            <a:r>
              <a:rPr lang="en-US" altLang="ko-KR" dirty="0" smtClean="0"/>
              <a:t>data update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r>
              <a:rPr lang="en-US" altLang="ko-KR" dirty="0" smtClean="0"/>
              <a:t>metadata needs to be updated too. (Ex.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495234"/>
              </p:ext>
            </p:extLst>
          </p:nvPr>
        </p:nvGraphicFramePr>
        <p:xfrm>
          <a:off x="1187624" y="2492896"/>
          <a:ext cx="6696744" cy="90784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08309"/>
                <a:gridCol w="643918"/>
                <a:gridCol w="5344517"/>
              </a:tblGrid>
              <a:tr h="907846"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1701938" y="3368025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165388"/>
              </p:ext>
            </p:extLst>
          </p:nvPr>
        </p:nvGraphicFramePr>
        <p:xfrm>
          <a:off x="1187624" y="4687029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650842"/>
                <a:gridCol w="793472"/>
                <a:gridCol w="4608512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1701938" y="5672281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555776" y="4687029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 flipH="1" flipV="1">
            <a:off x="2922987" y="4293096"/>
            <a:ext cx="1" cy="43204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flipH="1">
            <a:off x="1912601" y="4293096"/>
            <a:ext cx="100276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1907704" y="4293096"/>
            <a:ext cx="1" cy="432048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62923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Writing to Disk Sequentially and Effectively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Writing single blocks sequentially does not guarantee efficient writes</a:t>
            </a:r>
          </a:p>
          <a:p>
            <a:pPr lvl="1"/>
            <a:r>
              <a:rPr lang="en-US" altLang="ko-KR" dirty="0" smtClean="0"/>
              <a:t>After writing into A0, next write to A1 will be delayed by disk rotation</a:t>
            </a:r>
          </a:p>
          <a:p>
            <a:r>
              <a:rPr lang="en-US" altLang="ko-KR" dirty="0" smtClean="0"/>
              <a:t>Write buffering for effectiveness</a:t>
            </a:r>
            <a:endParaRPr lang="en-US" altLang="ko-KR" dirty="0"/>
          </a:p>
          <a:p>
            <a:pPr lvl="1"/>
            <a:r>
              <a:rPr lang="en-US" altLang="ko-KR" dirty="0" smtClean="0"/>
              <a:t>Keeps track of updates in </a:t>
            </a:r>
            <a:r>
              <a:rPr lang="en-US" altLang="ko-KR" b="1" dirty="0" smtClean="0"/>
              <a:t>memory</a:t>
            </a:r>
            <a:r>
              <a:rPr lang="en-US" altLang="ko-KR" dirty="0" smtClean="0"/>
              <a:t> </a:t>
            </a:r>
            <a:r>
              <a:rPr lang="en-US" altLang="ko-KR" b="1" dirty="0" smtClean="0"/>
              <a:t>buffer</a:t>
            </a:r>
            <a:r>
              <a:rPr lang="en-US" altLang="ko-KR" dirty="0"/>
              <a:t> </a:t>
            </a:r>
            <a:r>
              <a:rPr lang="en-US" altLang="ko-KR" dirty="0" smtClean="0"/>
              <a:t>(also called </a:t>
            </a:r>
            <a:r>
              <a:rPr lang="en-US" altLang="ko-KR" b="1" dirty="0" smtClean="0"/>
              <a:t>segment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smtClean="0"/>
              <a:t>Writes them to disk all at once, when it has sufficient number of updates.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8297"/>
              </p:ext>
            </p:extLst>
          </p:nvPr>
        </p:nvGraphicFramePr>
        <p:xfrm>
          <a:off x="1161220" y="4653136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650842"/>
                <a:gridCol w="793472"/>
                <a:gridCol w="768085"/>
                <a:gridCol w="768086"/>
                <a:gridCol w="768085"/>
                <a:gridCol w="768085"/>
                <a:gridCol w="768086"/>
                <a:gridCol w="768085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D[</a:t>
                      </a:r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j,0</a:t>
                      </a: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D[</a:t>
                      </a:r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j,1</a:t>
                      </a: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D[</a:t>
                      </a:r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j,2</a:t>
                      </a: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D[</a:t>
                      </a:r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j,3</a:t>
                      </a: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D[</a:t>
                      </a:r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k,0</a:t>
                      </a:r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직사각형 14"/>
          <p:cNvSpPr/>
          <p:nvPr/>
        </p:nvSpPr>
        <p:spPr>
          <a:xfrm>
            <a:off x="1675534" y="563838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417804" y="4653136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A5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 flipV="1">
            <a:off x="5018936" y="4435772"/>
            <a:ext cx="0" cy="217364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H="1">
            <a:off x="1886197" y="4437112"/>
            <a:ext cx="313273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1881300" y="4435772"/>
            <a:ext cx="1" cy="217364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4859916" y="4651796"/>
            <a:ext cx="7922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</a:p>
          <a:p>
            <a:pPr algn="ctr"/>
            <a:r>
              <a:rPr lang="en-US" altLang="ko-KR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[0]: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A1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[0]: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A2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[0]: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A3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297318" y="563838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A1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089406" y="563838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A2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3870920" y="563838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A3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608566" y="5638388"/>
            <a:ext cx="8207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inode</a:t>
            </a:r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[j]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5455096" y="563838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A5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6155293" y="5638388"/>
            <a:ext cx="8451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inode</a:t>
            </a:r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[k]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 flipH="1" flipV="1">
            <a:off x="6662506" y="4221088"/>
            <a:ext cx="1" cy="43204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flipH="1">
            <a:off x="5652120" y="4221088"/>
            <a:ext cx="100276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5647223" y="4221088"/>
            <a:ext cx="1" cy="432048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3316697" y="4149080"/>
            <a:ext cx="1908000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 flipH="1">
            <a:off x="2519636" y="4293096"/>
            <a:ext cx="100276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2519636" y="4293096"/>
            <a:ext cx="0" cy="358700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flipH="1">
            <a:off x="3321461" y="4293096"/>
            <a:ext cx="100276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3321460" y="4149080"/>
            <a:ext cx="1" cy="502716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H="1">
            <a:off x="4113549" y="4293096"/>
            <a:ext cx="1002766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4113548" y="4005064"/>
            <a:ext cx="1" cy="646732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flipV="1">
            <a:off x="5125185" y="4293096"/>
            <a:ext cx="0" cy="36138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 flipV="1">
            <a:off x="5226671" y="4149080"/>
            <a:ext cx="0" cy="50539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 flipV="1">
            <a:off x="5337684" y="4006800"/>
            <a:ext cx="0" cy="64767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flipV="1">
            <a:off x="4113548" y="4005064"/>
            <a:ext cx="1224136" cy="17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714126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How Much to Buffer?</a:t>
            </a:r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dirty="0" smtClean="0"/>
                  <a:t>Each write to disk has fixed overhead of positioning</a:t>
                </a:r>
              </a:p>
              <a:p>
                <a:pPr lvl="1"/>
                <a:r>
                  <a:rPr lang="en-US" altLang="ko-KR" dirty="0"/>
                  <a:t>Time to write out </a:t>
                </a:r>
                <a:r>
                  <a:rPr lang="en-US" altLang="ko-KR" i="1" dirty="0"/>
                  <a:t>D</a:t>
                </a:r>
                <a:r>
                  <a:rPr lang="en-US" altLang="ko-KR" dirty="0"/>
                  <a:t> MB</a:t>
                </a:r>
              </a:p>
              <a:p>
                <a:pPr marL="0" indent="0">
                  <a:buNone/>
                </a:pPr>
                <a:r>
                  <a:rPr lang="en-US" altLang="ko-KR" dirty="0"/>
                  <a:t>		</a:t>
                </a:r>
                <a:r>
                  <a:rPr lang="en-US" altLang="ko-KR" sz="1800" dirty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altLang="ko-KR" sz="1800" i="1">
                            <a:latin typeface="Cambria Math"/>
                          </a:rPr>
                          <m:t>𝑤𝑟𝑖𝑡𝑒</m:t>
                        </m:r>
                      </m:sub>
                    </m:sSub>
                    <m:r>
                      <a:rPr lang="en-US" altLang="ko-KR" sz="18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pt-BR" altLang="ko-K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8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altLang="ko-KR" sz="1800" i="1">
                            <a:latin typeface="Cambria Math"/>
                          </a:rPr>
                          <m:t>𝑝𝑜𝑠𝑖𝑡𝑖𝑜𝑛</m:t>
                        </m:r>
                      </m:sub>
                    </m:sSub>
                    <m:r>
                      <a:rPr lang="en-US" altLang="ko-KR" sz="18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pt-BR" altLang="ko-K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1800" i="1">
                            <a:latin typeface="Cambria Math"/>
                          </a:rPr>
                          <m:t>𝐷</m:t>
                        </m:r>
                      </m:num>
                      <m:den>
                        <m:sSub>
                          <m:sSubPr>
                            <m:ctrlPr>
                              <a:rPr lang="pt-BR" altLang="ko-KR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1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800" i="1">
                                <a:latin typeface="Cambria Math"/>
                              </a:rPr>
                              <m:t>𝑝𝑒𝑎𝑘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ko-KR" altLang="en-US" sz="1800" dirty="0"/>
                          <m:t> </m:t>
                        </m:r>
                      </m:den>
                    </m:f>
                  </m:oMath>
                </a14:m>
                <a:r>
                  <a:rPr lang="ko-KR" altLang="en-US" sz="1800" dirty="0"/>
                  <a:t>   </a:t>
                </a:r>
                <a:r>
                  <a:rPr lang="en-US" altLang="ko-KR" sz="1800" dirty="0"/>
                  <a:t>(43.1)</a:t>
                </a:r>
              </a:p>
              <a:p>
                <a:pPr marL="914400" lvl="2" indent="0">
                  <a:buNone/>
                </a:pPr>
                <a:r>
                  <a:rPr lang="pt-BR" altLang="ko-KR" dirty="0"/>
                  <a:t>        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𝑝𝑜𝑠𝑖𝑡𝑖𝑜𝑛</m:t>
                        </m:r>
                      </m:sub>
                    </m:sSub>
                  </m:oMath>
                </a14:m>
                <a:r>
                  <a:rPr lang="en-US" altLang="ko-KR" dirty="0"/>
                  <a:t>: positioning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 </m:t>
                        </m:r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en-US" altLang="ko-KR" dirty="0"/>
                  <a:t>: disk transfer rate)</a:t>
                </a:r>
                <a:endParaRPr lang="en-US" altLang="ko-KR" dirty="0" smtClean="0"/>
              </a:p>
              <a:p>
                <a:r>
                  <a:rPr lang="en-US" altLang="ko-KR" dirty="0" smtClean="0"/>
                  <a:t>To amortize the cost, how much should LFS buffer before writing?</a:t>
                </a:r>
              </a:p>
              <a:p>
                <a:pPr lvl="1"/>
                <a:r>
                  <a:rPr lang="en-US" altLang="ko-KR" dirty="0" smtClean="0"/>
                  <a:t>Effective </a:t>
                </a:r>
                <a:r>
                  <a:rPr lang="en-US" altLang="ko-KR" dirty="0"/>
                  <a:t>rate of writing can be denoted as follows</a:t>
                </a:r>
              </a:p>
              <a:p>
                <a:pPr marL="0" indent="0">
                  <a:buNone/>
                </a:pPr>
                <a:r>
                  <a:rPr lang="pt-BR" altLang="ko-KR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𝑒𝑓𝑓𝑒𝑐𝑖𝑡𝑣𝑒</m:t>
                        </m:r>
                      </m:sub>
                    </m:sSub>
                    <m:r>
                      <a:rPr lang="en-US" altLang="ko-K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i="1">
                            <a:latin typeface="Cambria Math"/>
                          </a:rPr>
                          <m:t>𝐷</m:t>
                        </m:r>
                      </m:num>
                      <m:den>
                        <m:sSub>
                          <m:sSubPr>
                            <m:ctrlPr>
                              <a:rPr lang="pt-BR" altLang="ko-K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US" altLang="ko-KR" i="1">
                                <a:latin typeface="Cambria Math"/>
                              </a:rPr>
                              <m:t>𝑤𝑟𝑖𝑡𝑒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ko-KR" altLang="en-US" dirty="0"/>
                          <m:t> </m:t>
                        </m:r>
                      </m:den>
                    </m:f>
                    <m:r>
                      <a:rPr lang="en-US" altLang="ko-KR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i="1">
                            <a:latin typeface="Cambria Math"/>
                          </a:rPr>
                          <m:t>𝐷</m:t>
                        </m:r>
                      </m:num>
                      <m:den>
                        <m:sSub>
                          <m:sSubPr>
                            <m:ctrlPr>
                              <a:rPr lang="pt-BR" altLang="ko-K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US" altLang="ko-KR" i="1">
                                <a:latin typeface="Cambria Math"/>
                              </a:rPr>
                              <m:t>𝑝𝑜𝑠𝑖𝑡𝑖𝑜𝑛</m:t>
                            </m:r>
                            <m:r>
                              <a:rPr lang="en-US" altLang="ko-KR" i="1">
                                <a:latin typeface="Cambria Math"/>
                              </a:rPr>
                              <m:t>+ </m:t>
                            </m:r>
                          </m:sub>
                        </m:sSub>
                        <m:f>
                          <m:fPr>
                            <m:ctrlPr>
                              <a:rPr lang="pt-BR" altLang="ko-K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i="1">
                                <a:latin typeface="Cambria Math"/>
                              </a:rPr>
                              <m:t>𝐷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altLang="ko-K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i="1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altLang="ko-KR" i="1">
                                    <a:latin typeface="Cambria Math"/>
                                  </a:rPr>
                                  <m:t>𝑝𝑒𝑎𝑘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ko-KR" altLang="en-US" dirty="0"/>
                              <m:t> 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altLang="ko-KR" dirty="0"/>
                  <a:t> (43.2)</a:t>
                </a:r>
                <a:endParaRPr lang="ko-KR" altLang="en-US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005903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How Much to Buffer? </a:t>
            </a:r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342900" lvl="1" indent="-342900">
                  <a:buSzPct val="65000"/>
                  <a:buFont typeface="Wingdings" pitchFamily="2" charset="2"/>
                  <a:buChar char=""/>
                </a:pPr>
                <a:r>
                  <a:rPr lang="pt-BR" altLang="ko-KR" dirty="0" smtClean="0"/>
                  <a:t>Assume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𝑒𝑓𝑓𝑒𝑐𝑖𝑡𝑣𝑒</m:t>
                        </m:r>
                      </m:sub>
                    </m:sSub>
                    <m:r>
                      <a:rPr lang="en-US" altLang="ko-KR" i="1">
                        <a:latin typeface="Cambria Math"/>
                      </a:rPr>
                      <m:t>=</m:t>
                    </m:r>
                    <m:r>
                      <a:rPr lang="en-US" altLang="ko-KR" i="1" dirty="0">
                        <a:latin typeface="Cambria Math"/>
                      </a:rPr>
                      <m:t>𝐹</m:t>
                    </m:r>
                    <m:r>
                      <a:rPr lang="en-US" altLang="ko-KR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en-US" altLang="ko-KR" dirty="0" smtClean="0"/>
                  <a:t> (F: fraction </a:t>
                </a:r>
                <a:r>
                  <a:rPr lang="en-US" altLang="ko-KR" dirty="0"/>
                  <a:t>of peak </a:t>
                </a:r>
                <a:r>
                  <a:rPr lang="en-US" altLang="ko-KR" dirty="0" smtClean="0"/>
                  <a:t>rate, 0 </a:t>
                </a:r>
                <a:r>
                  <a:rPr lang="en-US" altLang="ko-KR" dirty="0"/>
                  <a:t>&lt; F &lt; </a:t>
                </a:r>
                <a:r>
                  <a:rPr lang="en-US" altLang="ko-KR" dirty="0" smtClean="0"/>
                  <a:t>1), then</a:t>
                </a:r>
                <a:endParaRPr lang="en-US" altLang="ko-KR" dirty="0"/>
              </a:p>
              <a:p>
                <a:pPr marL="0" indent="0">
                  <a:buNone/>
                </a:pPr>
                <a:r>
                  <a:rPr lang="pt-BR" altLang="ko-KR" dirty="0" smtClean="0"/>
                  <a:t>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𝑒𝑓𝑓𝑒𝑐𝑖𝑡𝑣𝑒</m:t>
                        </m:r>
                      </m:sub>
                    </m:sSub>
                    <m:r>
                      <a:rPr lang="en-US" altLang="ko-K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i="1">
                            <a:latin typeface="Cambria Math"/>
                          </a:rPr>
                          <m:t>𝐷</m:t>
                        </m:r>
                      </m:num>
                      <m:den>
                        <m:sSub>
                          <m:sSubPr>
                            <m:ctrlPr>
                              <a:rPr lang="pt-BR" altLang="ko-K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US" altLang="ko-KR" i="1">
                                <a:latin typeface="Cambria Math"/>
                              </a:rPr>
                              <m:t>𝑝𝑜𝑠𝑖𝑡𝑖𝑜𝑛</m:t>
                            </m:r>
                            <m:r>
                              <a:rPr lang="en-US" altLang="ko-KR" i="1">
                                <a:latin typeface="Cambria Math"/>
                              </a:rPr>
                              <m:t>+ </m:t>
                            </m:r>
                          </m:sub>
                        </m:sSub>
                        <m:f>
                          <m:fPr>
                            <m:ctrlPr>
                              <a:rPr lang="pt-BR" altLang="ko-K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ko-KR" i="1">
                                <a:latin typeface="Cambria Math"/>
                              </a:rPr>
                              <m:t>𝐷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altLang="ko-K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ko-KR" i="1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altLang="ko-KR" i="1">
                                    <a:latin typeface="Cambria Math"/>
                                  </a:rPr>
                                  <m:t>𝑝𝑒𝑎𝑘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ko-KR" altLang="en-US" dirty="0"/>
                              <m:t> 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altLang="ko-KR" dirty="0" smtClean="0"/>
                  <a:t> </a:t>
                </a:r>
                <a14:m>
                  <m:oMath xmlns:m="http://schemas.openxmlformats.org/officeDocument/2006/math">
                    <m:r>
                      <a:rPr lang="en-US" altLang="ko-KR" i="1">
                        <a:latin typeface="Cambria Math"/>
                      </a:rPr>
                      <m:t>=</m:t>
                    </m:r>
                    <m:r>
                      <a:rPr lang="en-US" altLang="ko-KR" i="1" dirty="0">
                        <a:latin typeface="Cambria Math"/>
                      </a:rPr>
                      <m:t>𝐹</m:t>
                    </m:r>
                    <m:r>
                      <a:rPr lang="en-US" altLang="ko-KR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𝑝𝑒𝑎𝑘</m:t>
                        </m:r>
                      </m:sub>
                    </m:sSub>
                  </m:oMath>
                </a14:m>
                <a:r>
                  <a:rPr lang="en-US" altLang="ko-KR" dirty="0" smtClean="0"/>
                  <a:t> (43.3)</a:t>
                </a:r>
              </a:p>
              <a:p>
                <a:r>
                  <a:rPr lang="pt-BR" altLang="ko-KR" dirty="0" smtClean="0"/>
                  <a:t>Solve for </a:t>
                </a:r>
                <a:r>
                  <a:rPr lang="pt-BR" altLang="ko-KR" i="1" dirty="0" smtClean="0"/>
                  <a:t>D</a:t>
                </a:r>
                <a:r>
                  <a:rPr lang="en-US" altLang="ko-KR" sz="2400" dirty="0" smtClean="0"/>
                  <a:t>	</a:t>
                </a:r>
              </a:p>
              <a:p>
                <a:pPr marL="0" indent="0">
                  <a:buNone/>
                </a:pPr>
                <a:r>
                  <a:rPr lang="en-US" altLang="ko-KR" dirty="0" smtClean="0"/>
                  <a:t>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dirty="0">
                        <a:latin typeface="Cambria Math"/>
                      </a:rPr>
                      <m:t>D</m:t>
                    </m:r>
                    <m:r>
                      <a:rPr lang="en-US" altLang="ko-KR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altLang="ko-KR" i="1">
                            <a:latin typeface="Cambria Math"/>
                          </a:rPr>
                          <m:t>1−</m:t>
                        </m:r>
                        <m:r>
                          <a:rPr lang="en-US" altLang="ko-KR" i="1">
                            <a:latin typeface="Cambria Math"/>
                          </a:rPr>
                          <m:t>𝐹</m:t>
                        </m:r>
                      </m:den>
                    </m:f>
                    <m:r>
                      <a:rPr lang="en-US" altLang="ko-KR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 </m:t>
                        </m:r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𝑝𝑒𝑎𝑘</m:t>
                        </m:r>
                      </m:sub>
                    </m:sSub>
                    <m:r>
                      <a:rPr lang="en-US" altLang="ko-KR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 </m:t>
                        </m:r>
                        <m:r>
                          <a:rPr lang="en-US" altLang="ko-KR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𝑝𝑜𝑠𝑖𝑡𝑖𝑜𝑛</m:t>
                        </m:r>
                      </m:sub>
                    </m:sSub>
                    <m:r>
                      <a:rPr lang="en-US" altLang="ko-KR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ko-KR" dirty="0"/>
                  <a:t>(43.6)</a:t>
                </a:r>
              </a:p>
              <a:p>
                <a:r>
                  <a:rPr lang="en-US" altLang="ko-KR" dirty="0" smtClean="0"/>
                  <a:t>If we want F to be 0.9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 </m:t>
                        </m:r>
                        <m:r>
                          <a:rPr lang="en-US" altLang="ko-KR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𝑝𝑜𝑠𝑖𝑡𝑖𝑜𝑛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=10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𝑚𝑠𝑒𝑐</m:t>
                    </m:r>
                  </m:oMath>
                </a14:m>
                <a:r>
                  <a:rPr lang="en-US" altLang="ko-KR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/>
                          </a:rPr>
                          <m:t> </m:t>
                        </m:r>
                        <m:r>
                          <a:rPr lang="en-US" altLang="ko-K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ko-KR" i="1">
                            <a:latin typeface="Cambria Math"/>
                          </a:rPr>
                          <m:t>𝑝𝑒𝑎𝑘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=100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𝑀𝐵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altLang="ko-KR" dirty="0" smtClean="0"/>
                  <a:t>, </a:t>
                </a:r>
                <a:br>
                  <a:rPr lang="en-US" altLang="ko-KR" dirty="0" smtClean="0"/>
                </a:br>
                <a:r>
                  <a:rPr lang="en-US" altLang="ko-KR" dirty="0" smtClean="0"/>
                  <a:t>then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=9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𝑀𝐵</m:t>
                    </m:r>
                  </m:oMath>
                </a14:m>
                <a:r>
                  <a:rPr lang="en-US" altLang="ko-KR" dirty="0" smtClean="0"/>
                  <a:t> by the equation.</a:t>
                </a:r>
                <a:endParaRPr lang="en-US" altLang="ko-KR" dirty="0">
                  <a:latin typeface="Cambria Math" panose="02040503050406030204" pitchFamily="18" charset="0"/>
                </a:endParaRPr>
              </a:p>
              <a:p>
                <a:pPr lvl="1"/>
                <a:r>
                  <a:rPr lang="en-US" altLang="ko-KR" dirty="0" smtClean="0"/>
                  <a:t>Segment size should be 9MB at least.</a:t>
                </a:r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997915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Finding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in LFS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Inodes</a:t>
            </a:r>
            <a:r>
              <a:rPr lang="en-US" altLang="ko-KR" dirty="0" smtClean="0"/>
              <a:t> are scattered throughout the disk!</a:t>
            </a:r>
          </a:p>
          <a:p>
            <a:r>
              <a:rPr lang="en-US" altLang="ko-KR" dirty="0" smtClean="0"/>
              <a:t>Solution is through indirection “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Map” (</a:t>
            </a:r>
            <a:r>
              <a:rPr lang="en-US" altLang="ko-KR" dirty="0" err="1" smtClean="0"/>
              <a:t>imap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LFS place the chunks of the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map right next to where it is writing all of the other new </a:t>
            </a:r>
            <a:r>
              <a:rPr lang="en-US" altLang="ko-KR" dirty="0" err="1" smtClean="0"/>
              <a:t>new</a:t>
            </a:r>
            <a:r>
              <a:rPr lang="en-US" altLang="ko-KR" dirty="0" smtClean="0"/>
              <a:t> information </a:t>
            </a:r>
            <a:endParaRPr lang="en-US" altLang="ko-KR" dirty="0"/>
          </a:p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066712"/>
              </p:ext>
            </p:extLst>
          </p:nvPr>
        </p:nvGraphicFramePr>
        <p:xfrm>
          <a:off x="1043608" y="4293096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650842"/>
                <a:gridCol w="793472"/>
                <a:gridCol w="768085"/>
                <a:gridCol w="3840427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imap</a:t>
                      </a:r>
                      <a:endParaRPr lang="en-US" altLang="ko-KR" sz="1400" b="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1557922" y="527834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 flipH="1">
            <a:off x="1768586" y="4077072"/>
            <a:ext cx="859198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1763688" y="4075732"/>
            <a:ext cx="1" cy="217364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2179706" y="5278348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A1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3" name="직선 연결선 22"/>
          <p:cNvCxnSpPr/>
          <p:nvPr/>
        </p:nvCxnSpPr>
        <p:spPr>
          <a:xfrm flipH="1">
            <a:off x="2402024" y="3933056"/>
            <a:ext cx="1299678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2402024" y="3933056"/>
            <a:ext cx="0" cy="358700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V="1">
            <a:off x="2627784" y="4077072"/>
            <a:ext cx="0" cy="214684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 flipV="1">
            <a:off x="3701702" y="3933056"/>
            <a:ext cx="0" cy="36138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2411643" y="4289494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3154865" y="4289494"/>
            <a:ext cx="88357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map[k]:A1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9573058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Checkpoint Region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How to find the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map, spread across the disk?</a:t>
            </a:r>
          </a:p>
          <a:p>
            <a:pPr lvl="1"/>
            <a:r>
              <a:rPr lang="en-US" altLang="ko-KR" dirty="0" smtClean="0"/>
              <a:t>The LFS File system have fixed location on disk to begin a file lookup</a:t>
            </a:r>
          </a:p>
          <a:p>
            <a:r>
              <a:rPr lang="en-US" altLang="ko-KR" b="1" dirty="0" smtClean="0"/>
              <a:t>Checkpoint </a:t>
            </a:r>
            <a:r>
              <a:rPr lang="en-US" altLang="ko-KR" b="1" dirty="0"/>
              <a:t>Region </a:t>
            </a:r>
            <a:r>
              <a:rPr lang="en-US" altLang="ko-KR" dirty="0" smtClean="0"/>
              <a:t>contains pointers to the latest of the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map</a:t>
            </a:r>
          </a:p>
          <a:p>
            <a:pPr lvl="1"/>
            <a:r>
              <a:rPr lang="en-US" altLang="ko-KR" dirty="0" smtClean="0"/>
              <a:t>Only updated periodically (ex. Every 30 seconds) </a:t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performance is </a:t>
            </a:r>
            <a:r>
              <a:rPr lang="en-US" altLang="ko-KR" dirty="0" smtClean="0"/>
              <a:t>not ill-affected</a:t>
            </a:r>
            <a:endParaRPr lang="ko-KR" altLang="en-US" dirty="0"/>
          </a:p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780665"/>
              </p:ext>
            </p:extLst>
          </p:nvPr>
        </p:nvGraphicFramePr>
        <p:xfrm>
          <a:off x="1331640" y="4222507"/>
          <a:ext cx="6768752" cy="100811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715926"/>
                <a:gridCol w="2212399"/>
                <a:gridCol w="768086"/>
                <a:gridCol w="768085"/>
                <a:gridCol w="768085"/>
                <a:gridCol w="768086"/>
                <a:gridCol w="768085"/>
              </a:tblGrid>
              <a:tr h="10081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CR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I[k]</a:t>
                      </a:r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kern="1200" dirty="0" err="1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imap</a:t>
                      </a:r>
                      <a:endParaRPr lang="en-US" altLang="ko-KR" sz="1400" b="0" kern="1200" dirty="0" smtClean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4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2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직사각형 17"/>
          <p:cNvSpPr/>
          <p:nvPr/>
        </p:nvSpPr>
        <p:spPr>
          <a:xfrm>
            <a:off x="1198817" y="5209455"/>
            <a:ext cx="2840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290220" y="4224656"/>
            <a:ext cx="7668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imap</a:t>
            </a:r>
            <a:endParaRPr lang="en-US" altLang="ko-KR" sz="12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[k..</a:t>
            </a:r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k+N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]:</a:t>
            </a:r>
          </a:p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A2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 flipH="1">
            <a:off x="2056618" y="3684558"/>
            <a:ext cx="3739635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H="1">
            <a:off x="2051721" y="3684558"/>
            <a:ext cx="5312" cy="53794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4844002" y="5207759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A1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5636090" y="5207759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A2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4041340" y="5207759"/>
            <a:ext cx="4026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A0</a:t>
            </a:r>
            <a:endParaRPr lang="en-US" altLang="ko-KR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 flipH="1" flipV="1">
            <a:off x="5940152" y="3790459"/>
            <a:ext cx="1" cy="432048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flipH="1">
            <a:off x="5043444" y="3790459"/>
            <a:ext cx="89671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5796135" y="3684558"/>
            <a:ext cx="1" cy="53794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flipH="1">
            <a:off x="4283969" y="3972590"/>
            <a:ext cx="1002766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283969" y="3972590"/>
            <a:ext cx="0" cy="24857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 flipV="1">
            <a:off x="5295605" y="3972590"/>
            <a:ext cx="0" cy="25125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V="1">
            <a:off x="5041550" y="3790459"/>
            <a:ext cx="1894" cy="433388"/>
          </a:xfrm>
          <a:prstGeom prst="line">
            <a:avLst/>
          </a:prstGeom>
          <a:ln w="19050">
            <a:solidFill>
              <a:schemeClr val="tx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35"/>
          <p:cNvSpPr/>
          <p:nvPr/>
        </p:nvSpPr>
        <p:spPr>
          <a:xfrm>
            <a:off x="5004048" y="4188614"/>
            <a:ext cx="7922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blk</a:t>
            </a:r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[0]:A0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747270" y="4188614"/>
            <a:ext cx="88357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2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map[k]:A1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7307820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Reading a File from Disk: A Recap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Read checkpoint region</a:t>
            </a:r>
          </a:p>
          <a:p>
            <a:r>
              <a:rPr lang="en-US" altLang="ko-KR" dirty="0" smtClean="0"/>
              <a:t>Read entire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map and cache it in memory</a:t>
            </a:r>
          </a:p>
          <a:p>
            <a:r>
              <a:rPr lang="en-US" altLang="ko-KR" dirty="0" smtClean="0"/>
              <a:t>Read the most recent </a:t>
            </a:r>
            <a:r>
              <a:rPr lang="en-US" altLang="ko-KR" dirty="0" err="1" smtClean="0"/>
              <a:t>inode</a:t>
            </a:r>
            <a:r>
              <a:rPr lang="en-US" altLang="ko-KR" dirty="0" smtClean="0"/>
              <a:t> </a:t>
            </a:r>
          </a:p>
          <a:p>
            <a:r>
              <a:rPr lang="en-US" altLang="ko-KR" dirty="0" smtClean="0"/>
              <a:t>Read a block from file by using direct or indirect or doubly-indirect pointers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576130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102913</TotalTime>
  <Words>869</Words>
  <Application>Microsoft Office PowerPoint</Application>
  <PresentationFormat>화면 슬라이드 쇼(4:3)</PresentationFormat>
  <Paragraphs>231</Paragraphs>
  <Slides>17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8" baseType="lpstr">
      <vt:lpstr>Adobe 고딕 Std B</vt:lpstr>
      <vt:lpstr>HY견고딕</vt:lpstr>
      <vt:lpstr>굴림</vt:lpstr>
      <vt:lpstr>맑은 고딕</vt:lpstr>
      <vt:lpstr>Adobe Arabic</vt:lpstr>
      <vt:lpstr>Arial</vt:lpstr>
      <vt:lpstr>Arial Bold</vt:lpstr>
      <vt:lpstr>Cambria Math</vt:lpstr>
      <vt:lpstr>Courier New</vt:lpstr>
      <vt:lpstr>Wingdings</vt:lpstr>
      <vt:lpstr>양식_공청회_발표자료-총괄-양식</vt:lpstr>
      <vt:lpstr>PowerPoint 프레젠테이션</vt:lpstr>
      <vt:lpstr>LFS: Log-structured File System</vt:lpstr>
      <vt:lpstr>Writing to Disk Sequentially</vt:lpstr>
      <vt:lpstr>Writing to Disk Sequentially and Effectively</vt:lpstr>
      <vt:lpstr>How Much to Buffer?</vt:lpstr>
      <vt:lpstr>How Much to Buffer? </vt:lpstr>
      <vt:lpstr>Finding Inode in LFS</vt:lpstr>
      <vt:lpstr>The Checkpoint Region</vt:lpstr>
      <vt:lpstr>Reading a File from Disk: A Recap</vt:lpstr>
      <vt:lpstr>What About Directories?</vt:lpstr>
      <vt:lpstr>Garbage Collection</vt:lpstr>
      <vt:lpstr>Examples: Garbage</vt:lpstr>
      <vt:lpstr>Handling older versions of inodes and data blocks</vt:lpstr>
      <vt:lpstr>Determining Block Liveness</vt:lpstr>
      <vt:lpstr>Which Blocks to Clean, and When?</vt:lpstr>
      <vt:lpstr>Crash Recovery and the Log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Pintos Project</dc:title>
  <dc:creator>유진수 (jedisty@hanyang.ac.kr)</dc:creator>
  <cp:lastModifiedBy>오준택</cp:lastModifiedBy>
  <cp:revision>4048</cp:revision>
  <cp:lastPrinted>2015-03-03T01:48:46Z</cp:lastPrinted>
  <dcterms:created xsi:type="dcterms:W3CDTF">2011-05-01T06:09:10Z</dcterms:created>
  <dcterms:modified xsi:type="dcterms:W3CDTF">2016-03-07T09:11:40Z</dcterms:modified>
</cp:coreProperties>
</file>